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CE839-3FB6-46E1-BFE0-19FF696C6AD9}" type="datetimeFigureOut">
              <a:rPr lang="it-IT" smtClean="0"/>
              <a:pPr/>
              <a:t>17/10/2016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4AA28-D62D-4B4F-A04E-D9B8D2693A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42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AA28-D62D-4B4F-A04E-D9B8D2693AA6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85800" y="1124744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5400" b="1" smtClean="0">
                <a:solidFill>
                  <a:srgbClr val="FF0000"/>
                </a:solidFill>
                <a:latin typeface="Calibri"/>
              </a:rPr>
              <a:t>Quantum properties of supersymmetric gauge theories</a:t>
            </a:r>
            <a:endParaRPr lang="en-US"/>
          </a:p>
        </p:txBody>
      </p:sp>
      <p:sp>
        <p:nvSpPr>
          <p:cNvPr id="118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3200">
                <a:solidFill>
                  <a:srgbClr val="8B8B8B"/>
                </a:solidFill>
                <a:latin typeface="Calibri"/>
              </a:rPr>
              <a:t>Speaker: </a:t>
            </a:r>
            <a:r>
              <a:rPr lang="it-IT" sz="3200" b="1">
                <a:solidFill>
                  <a:srgbClr val="000000"/>
                </a:solidFill>
                <a:latin typeface="Calibri"/>
              </a:rPr>
              <a:t>Alessandro Banaudi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3200">
                <a:solidFill>
                  <a:srgbClr val="8B8B8B"/>
                </a:solidFill>
                <a:latin typeface="Calibri"/>
              </a:rPr>
              <a:t>Tutor: </a:t>
            </a:r>
            <a:r>
              <a:rPr lang="it-IT" sz="3200" b="1">
                <a:solidFill>
                  <a:srgbClr val="000000"/>
                </a:solidFill>
                <a:latin typeface="Calibri"/>
              </a:rPr>
              <a:t>Alberto Santambrogio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3200">
                <a:solidFill>
                  <a:srgbClr val="8B8B8B"/>
                </a:solidFill>
                <a:latin typeface="Calibri"/>
              </a:rPr>
              <a:t>Co-tutor: </a:t>
            </a:r>
            <a:r>
              <a:rPr lang="it-IT" sz="3200" b="1">
                <a:solidFill>
                  <a:srgbClr val="000000"/>
                </a:solidFill>
                <a:latin typeface="Calibri"/>
              </a:rPr>
              <a:t>Andrea Mauri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67640" y="260640"/>
            <a:ext cx="8229240" cy="1142640"/>
          </a:xfrm>
          <a:prstGeom prst="rect">
            <a:avLst/>
          </a:prstGeom>
          <a:solidFill>
            <a:srgbClr val="00FF00"/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What is a </a:t>
            </a:r>
            <a:r>
              <a:rPr lang="en-US" sz="4400" b="1" dirty="0" err="1" smtClean="0">
                <a:solidFill>
                  <a:srgbClr val="FF0000"/>
                </a:solidFill>
                <a:latin typeface="Calibri"/>
              </a:rPr>
              <a:t>supersymmetric</a:t>
            </a: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 gauge theory?</a:t>
            </a:r>
            <a:endParaRPr lang="en-US" b="1" dirty="0"/>
          </a:p>
        </p:txBody>
      </p:sp>
      <p:sp>
        <p:nvSpPr>
          <p:cNvPr id="120" name="CustomShape 2"/>
          <p:cNvSpPr/>
          <p:nvPr/>
        </p:nvSpPr>
        <p:spPr>
          <a:xfrm>
            <a:off x="1475640" y="1485304"/>
            <a:ext cx="2160000" cy="1439640"/>
          </a:xfrm>
          <a:prstGeom prst="ellipse">
            <a:avLst/>
          </a:prstGeom>
          <a:solidFill>
            <a:srgbClr val="00B0F0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dirty="0" err="1">
                <a:solidFill>
                  <a:srgbClr val="000000"/>
                </a:solidFill>
                <a:latin typeface="Calibri"/>
              </a:rPr>
              <a:t>Gauge</a:t>
            </a:r>
            <a:r>
              <a:rPr lang="it-IT" sz="28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800" b="1" dirty="0" err="1">
                <a:solidFill>
                  <a:srgbClr val="000000"/>
                </a:solidFill>
                <a:latin typeface="Calibri"/>
              </a:rPr>
              <a:t>Theory</a:t>
            </a:r>
            <a:endParaRPr dirty="0"/>
          </a:p>
        </p:txBody>
      </p:sp>
      <p:sp>
        <p:nvSpPr>
          <p:cNvPr id="121" name="CustomShape 3"/>
          <p:cNvSpPr/>
          <p:nvPr/>
        </p:nvSpPr>
        <p:spPr>
          <a:xfrm>
            <a:off x="4716000" y="1485304"/>
            <a:ext cx="3600000" cy="1439640"/>
          </a:xfrm>
          <a:prstGeom prst="ellipse">
            <a:avLst/>
          </a:prstGeom>
          <a:solidFill>
            <a:srgbClr val="00B0F0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dirty="0" err="1">
                <a:solidFill>
                  <a:srgbClr val="000000"/>
                </a:solidFill>
                <a:latin typeface="Calibri"/>
              </a:rPr>
              <a:t>Supersymmetry</a:t>
            </a:r>
            <a:endParaRPr dirty="0"/>
          </a:p>
        </p:txBody>
      </p:sp>
      <p:sp>
        <p:nvSpPr>
          <p:cNvPr id="122" name="CustomShape 4"/>
          <p:cNvSpPr/>
          <p:nvPr/>
        </p:nvSpPr>
        <p:spPr>
          <a:xfrm>
            <a:off x="3996000" y="1989248"/>
            <a:ext cx="431640" cy="4316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000" b="1" dirty="0">
                <a:solidFill>
                  <a:srgbClr val="000000"/>
                </a:solidFill>
                <a:latin typeface="Calibri"/>
              </a:rPr>
              <a:t>+</a:t>
            </a:r>
            <a:endParaRPr dirty="0"/>
          </a:p>
        </p:txBody>
      </p:sp>
      <p:sp>
        <p:nvSpPr>
          <p:cNvPr id="123" name="CustomShape 5"/>
          <p:cNvSpPr/>
          <p:nvPr/>
        </p:nvSpPr>
        <p:spPr>
          <a:xfrm>
            <a:off x="2267640" y="2997384"/>
            <a:ext cx="503640" cy="647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4" name="CustomShape 6"/>
          <p:cNvSpPr/>
          <p:nvPr/>
        </p:nvSpPr>
        <p:spPr>
          <a:xfrm>
            <a:off x="6228360" y="2997384"/>
            <a:ext cx="503640" cy="647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5" name="CustomShape 7"/>
          <p:cNvSpPr/>
          <p:nvPr/>
        </p:nvSpPr>
        <p:spPr>
          <a:xfrm>
            <a:off x="611640" y="3579360"/>
            <a:ext cx="3744000" cy="200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</a:rPr>
              <a:t>Quantum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field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theory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which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describes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Calibri"/>
              </a:rPr>
              <a:t>elementary</a:t>
            </a:r>
            <a:r>
              <a:rPr lang="it-IT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Calibri"/>
              </a:rPr>
              <a:t>particles</a:t>
            </a:r>
            <a:r>
              <a:rPr lang="it-IT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and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their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 </a:t>
            </a:r>
            <a:r>
              <a:rPr lang="it-IT" b="1" dirty="0" err="1">
                <a:solidFill>
                  <a:srgbClr val="000000"/>
                </a:solidFill>
                <a:latin typeface="Calibri"/>
              </a:rPr>
              <a:t>fundamental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Calibri"/>
              </a:rPr>
              <a:t>interactions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fields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considered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are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invariant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under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gauge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transformations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</p:txBody>
      </p:sp>
      <p:sp>
        <p:nvSpPr>
          <p:cNvPr id="126" name="CustomShape 8"/>
          <p:cNvSpPr/>
          <p:nvPr/>
        </p:nvSpPr>
        <p:spPr>
          <a:xfrm>
            <a:off x="2267640" y="5085360"/>
            <a:ext cx="503640" cy="647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27" name="CustomShape 9"/>
          <p:cNvSpPr/>
          <p:nvPr/>
        </p:nvSpPr>
        <p:spPr>
          <a:xfrm>
            <a:off x="611640" y="5877360"/>
            <a:ext cx="2736224" cy="63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dirty="0" err="1" smtClean="0">
                <a:solidFill>
                  <a:srgbClr val="000000"/>
                </a:solidFill>
                <a:latin typeface="Calibri"/>
              </a:rPr>
              <a:t>Examples</a:t>
            </a:r>
            <a:r>
              <a:rPr lang="it-IT" dirty="0" smtClean="0">
                <a:solidFill>
                  <a:srgbClr val="000000"/>
                </a:solidFill>
                <a:latin typeface="Calibri"/>
              </a:rPr>
              <a:t>: QED, QCD, ...</a:t>
            </a:r>
            <a:endParaRPr dirty="0"/>
          </a:p>
        </p:txBody>
      </p:sp>
      <p:sp>
        <p:nvSpPr>
          <p:cNvPr id="128" name="CustomShape 10"/>
          <p:cNvSpPr/>
          <p:nvPr/>
        </p:nvSpPr>
        <p:spPr>
          <a:xfrm>
            <a:off x="4500000" y="3637656"/>
            <a:ext cx="3960000" cy="173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</a:rPr>
              <a:t>A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space-time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symmetry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that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relates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two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classes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elementary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particles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: </a:t>
            </a:r>
            <a:r>
              <a:rPr lang="it-IT" b="1" dirty="0" err="1">
                <a:solidFill>
                  <a:srgbClr val="000000"/>
                </a:solidFill>
                <a:latin typeface="Calibri"/>
              </a:rPr>
              <a:t>bosons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(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integer-valued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spin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) and </a:t>
            </a:r>
            <a:r>
              <a:rPr lang="it-IT" b="1" dirty="0" err="1">
                <a:solidFill>
                  <a:srgbClr val="000000"/>
                </a:solidFill>
                <a:latin typeface="Calibri"/>
              </a:rPr>
              <a:t>fermions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(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half-integer-valued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alibri"/>
              </a:rPr>
              <a:t>spin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).</a:t>
            </a:r>
            <a:endParaRPr dirty="0"/>
          </a:p>
        </p:txBody>
      </p:sp>
      <p:sp>
        <p:nvSpPr>
          <p:cNvPr id="129" name="CustomShape 11"/>
          <p:cNvSpPr/>
          <p:nvPr/>
        </p:nvSpPr>
        <p:spPr>
          <a:xfrm>
            <a:off x="6228360" y="4797584"/>
            <a:ext cx="503640" cy="647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graphicFrame>
        <p:nvGraphicFramePr>
          <p:cNvPr id="130" name="Table 12"/>
          <p:cNvGraphicFramePr/>
          <p:nvPr/>
        </p:nvGraphicFramePr>
        <p:xfrm>
          <a:off x="5004048" y="5486874"/>
          <a:ext cx="3085560" cy="1182486"/>
        </p:xfrm>
        <a:graphic>
          <a:graphicData uri="http://schemas.openxmlformats.org/drawingml/2006/table">
            <a:tbl>
              <a:tblPr/>
              <a:tblGrid>
                <a:gridCol w="1252800"/>
                <a:gridCol w="1832760"/>
              </a:tblGrid>
              <a:tr h="2633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b="1" dirty="0">
                          <a:solidFill>
                            <a:srgbClr val="FF0000"/>
                          </a:solidFill>
                          <a:latin typeface="Calibri"/>
                        </a:rPr>
                        <a:t>PARTICLES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b="1" dirty="0">
                          <a:solidFill>
                            <a:srgbClr val="FF0000"/>
                          </a:solidFill>
                          <a:latin typeface="Calibri"/>
                        </a:rPr>
                        <a:t>SUPERPARTICLES</a:t>
                      </a:r>
                      <a:endParaRPr dirty="0"/>
                    </a:p>
                  </a:txBody>
                  <a:tcPr/>
                </a:tc>
              </a:tr>
              <a:tr h="4083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b="1" dirty="0">
                          <a:solidFill>
                            <a:srgbClr val="000000"/>
                          </a:solidFill>
                          <a:latin typeface="Calibri"/>
                        </a:rPr>
                        <a:t>BOSONS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b="1">
                          <a:solidFill>
                            <a:srgbClr val="000000"/>
                          </a:solidFill>
                          <a:latin typeface="Calibri"/>
                        </a:rPr>
                        <a:t>FERMIONS</a:t>
                      </a:r>
                      <a:endParaRPr/>
                    </a:p>
                  </a:txBody>
                  <a:tcPr/>
                </a:tc>
              </a:tr>
              <a:tr h="4083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b="1" dirty="0">
                          <a:solidFill>
                            <a:srgbClr val="000000"/>
                          </a:solidFill>
                          <a:latin typeface="Calibri"/>
                        </a:rPr>
                        <a:t>FERMIONS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b="1" dirty="0">
                          <a:solidFill>
                            <a:srgbClr val="000000"/>
                          </a:solidFill>
                          <a:latin typeface="Calibri"/>
                        </a:rPr>
                        <a:t>BOSONS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2" grpId="0" animBg="1"/>
      <p:bldP spid="125" grpId="0"/>
      <p:bldP spid="127" grpId="0"/>
      <p:bldP spid="1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00FF00"/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Calibri"/>
              </a:rPr>
              <a:t>Why are these theories interesting?</a:t>
            </a:r>
            <a:endParaRPr lang="en-US" b="1" dirty="0"/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Physics beyond Standard Model.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Cancellations between </a:t>
            </a:r>
            <a:r>
              <a:rPr lang="en-US" sz="3200" dirty="0" err="1" smtClean="0">
                <a:solidFill>
                  <a:srgbClr val="000000"/>
                </a:solidFill>
              </a:rPr>
              <a:t>bosonic</a:t>
            </a:r>
            <a:r>
              <a:rPr lang="en-US" sz="3200" dirty="0" smtClean="0">
                <a:solidFill>
                  <a:srgbClr val="000000"/>
                </a:solidFill>
              </a:rPr>
              <a:t> and </a:t>
            </a:r>
            <a:r>
              <a:rPr lang="en-US" sz="3200" dirty="0" err="1" smtClean="0">
                <a:solidFill>
                  <a:srgbClr val="000000"/>
                </a:solidFill>
              </a:rPr>
              <a:t>fermionic</a:t>
            </a:r>
            <a:r>
              <a:rPr lang="en-US" sz="3200" dirty="0" smtClean="0">
                <a:solidFill>
                  <a:srgbClr val="000000"/>
                </a:solidFill>
              </a:rPr>
              <a:t> divergences.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mtClean="0">
                <a:solidFill>
                  <a:srgbClr val="000000"/>
                </a:solidFill>
                <a:latin typeface="Calibri"/>
              </a:rPr>
              <a:t> Large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amount of symmetries.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Some subsectors are exactly solvable (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integrable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).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A possible springboard to quantum gravity through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AdS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/CFT correspondence.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00FF00"/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1" dirty="0">
                <a:solidFill>
                  <a:srgbClr val="FF0000"/>
                </a:solidFill>
                <a:latin typeface="Calibri"/>
              </a:rPr>
              <a:t>The </a:t>
            </a:r>
            <a:r>
              <a:rPr lang="it-IT" sz="4400" b="1" dirty="0" err="1">
                <a:solidFill>
                  <a:srgbClr val="FF0000"/>
                </a:solidFill>
                <a:latin typeface="Calibri"/>
              </a:rPr>
              <a:t>central</a:t>
            </a:r>
            <a:r>
              <a:rPr lang="it-IT" sz="44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4400" b="1" dirty="0" err="1">
                <a:solidFill>
                  <a:srgbClr val="FF0000"/>
                </a:solidFill>
                <a:latin typeface="Calibri"/>
              </a:rPr>
              <a:t>role</a:t>
            </a:r>
            <a:r>
              <a:rPr lang="it-IT" sz="44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4400" b="1" dirty="0" err="1">
                <a:solidFill>
                  <a:srgbClr val="FF0000"/>
                </a:solidFill>
                <a:latin typeface="Calibri"/>
              </a:rPr>
              <a:t>of</a:t>
            </a:r>
            <a:r>
              <a:rPr lang="it-IT" sz="44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4400" b="1" i="1" dirty="0">
                <a:solidFill>
                  <a:srgbClr val="FF0000"/>
                </a:solidFill>
                <a:latin typeface="Calibri"/>
              </a:rPr>
              <a:t>N</a:t>
            </a:r>
            <a:r>
              <a:rPr lang="it-IT" sz="4400" b="1" dirty="0">
                <a:solidFill>
                  <a:srgbClr val="FF0000"/>
                </a:solidFill>
                <a:latin typeface="Calibri"/>
              </a:rPr>
              <a:t> = 4 SYM</a:t>
            </a:r>
            <a:endParaRPr b="1" dirty="0"/>
          </a:p>
        </p:txBody>
      </p:sp>
      <p:sp>
        <p:nvSpPr>
          <p:cNvPr id="14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i="1" dirty="0" smtClean="0">
                <a:solidFill>
                  <a:srgbClr val="000000"/>
                </a:solidFill>
                <a:latin typeface="Calibri"/>
              </a:rPr>
              <a:t>N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= 4 SYM is the pioneer of the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supersymmetric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gauge theories.</a:t>
            </a:r>
          </a:p>
          <a:p>
            <a:pPr>
              <a:lnSpc>
                <a:spcPct val="100000"/>
              </a:lnSpc>
            </a:pPr>
            <a:endParaRPr lang="en-US" sz="3200" i="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It is a maximally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supersymmetric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gauge theory.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It is a quantum conformal field theory.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It is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integrable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in some limits.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Its strong coupling regime corresponds to the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supergravity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limit of the string theory in a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</a:rPr>
              <a:t>AdS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background.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i="1" dirty="0" smtClean="0">
                <a:solidFill>
                  <a:srgbClr val="000000"/>
                </a:solidFill>
                <a:latin typeface="Calibri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= 4 SYM is the starting point.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We are mainly interested in 2 different theories: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i="1" dirty="0" smtClean="0">
                <a:solidFill>
                  <a:srgbClr val="000000"/>
                </a:solidFill>
                <a:latin typeface="Calibri"/>
              </a:rPr>
              <a:t> N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= 2 SCQCD (4 dimensions);</a:t>
            </a:r>
            <a:endParaRPr lang="en-US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ABJM theory (3 dimensions).</a:t>
            </a:r>
            <a:endParaRPr lang="en-US" dirty="0"/>
          </a:p>
        </p:txBody>
      </p:sp>
      <p:sp>
        <p:nvSpPr>
          <p:cNvPr id="143" name="CustomShape 2"/>
          <p:cNvSpPr/>
          <p:nvPr/>
        </p:nvSpPr>
        <p:spPr>
          <a:xfrm>
            <a:off x="755640" y="3573000"/>
            <a:ext cx="2376000" cy="143964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i="1" dirty="0">
                <a:solidFill>
                  <a:srgbClr val="000000"/>
                </a:solidFill>
                <a:latin typeface="Calibri"/>
              </a:rPr>
              <a:t>N</a:t>
            </a:r>
            <a:r>
              <a:rPr lang="it-IT" sz="2800" b="1" dirty="0">
                <a:solidFill>
                  <a:srgbClr val="000000"/>
                </a:solidFill>
                <a:latin typeface="Calibri"/>
              </a:rPr>
              <a:t> = 4 SYM</a:t>
            </a:r>
            <a:endParaRPr dirty="0"/>
          </a:p>
        </p:txBody>
      </p:sp>
      <p:sp>
        <p:nvSpPr>
          <p:cNvPr id="144" name="CustomShape 3"/>
          <p:cNvSpPr/>
          <p:nvPr/>
        </p:nvSpPr>
        <p:spPr>
          <a:xfrm>
            <a:off x="5724000" y="3573000"/>
            <a:ext cx="2376000" cy="1439640"/>
          </a:xfrm>
          <a:prstGeom prst="ellipse">
            <a:avLst/>
          </a:prstGeom>
          <a:blipFill dpi="0" rotWithShape="1"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a:blipFill>
          <a:ln w="25560">
            <a:solidFill>
              <a:srgbClr val="3A5F8B"/>
            </a:solidFill>
            <a:rou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dirty="0">
                <a:latin typeface="Calibri"/>
              </a:rPr>
              <a:t>QCD</a:t>
            </a:r>
            <a:endParaRPr dirty="0"/>
          </a:p>
        </p:txBody>
      </p:sp>
      <p:sp>
        <p:nvSpPr>
          <p:cNvPr id="145" name="CustomShape 4"/>
          <p:cNvSpPr/>
          <p:nvPr/>
        </p:nvSpPr>
        <p:spPr>
          <a:xfrm>
            <a:off x="3678840" y="3285000"/>
            <a:ext cx="1552680" cy="943560"/>
          </a:xfrm>
          <a:prstGeom prst="rect">
            <a:avLst/>
          </a:prstGeom>
          <a:solidFill>
            <a:srgbClr val="FF0000"/>
          </a:solidFill>
          <a:ln cmpd="sng">
            <a:solidFill>
              <a:schemeClr val="tx1"/>
            </a:solidFill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i="1" dirty="0">
                <a:solidFill>
                  <a:srgbClr val="000000"/>
                </a:solidFill>
                <a:latin typeface="Calibri"/>
              </a:rPr>
              <a:t>N </a:t>
            </a:r>
            <a:r>
              <a:rPr lang="it-IT" sz="2800" b="1" dirty="0">
                <a:solidFill>
                  <a:srgbClr val="000000"/>
                </a:solidFill>
                <a:latin typeface="Calibri"/>
              </a:rPr>
              <a:t>= 2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2800" b="1" dirty="0">
                <a:solidFill>
                  <a:srgbClr val="000000"/>
                </a:solidFill>
                <a:latin typeface="Calibri"/>
              </a:rPr>
              <a:t>SCQCD</a:t>
            </a:r>
            <a:endParaRPr dirty="0"/>
          </a:p>
        </p:txBody>
      </p:sp>
      <p:sp>
        <p:nvSpPr>
          <p:cNvPr id="146" name="CustomShape 5"/>
          <p:cNvSpPr/>
          <p:nvPr/>
        </p:nvSpPr>
        <p:spPr>
          <a:xfrm>
            <a:off x="755640" y="5157360"/>
            <a:ext cx="2376000" cy="1439640"/>
          </a:xfrm>
          <a:prstGeom prst="ellipse">
            <a:avLst/>
          </a:prstGeom>
          <a:solidFill>
            <a:srgbClr val="FFFF00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dirty="0">
                <a:solidFill>
                  <a:srgbClr val="000000"/>
                </a:solidFill>
                <a:latin typeface="Calibri"/>
              </a:rPr>
              <a:t>ABJM </a:t>
            </a:r>
            <a:r>
              <a:rPr lang="it-IT" sz="2800" b="1" dirty="0" err="1">
                <a:solidFill>
                  <a:srgbClr val="000000"/>
                </a:solidFill>
                <a:latin typeface="Calibri"/>
              </a:rPr>
              <a:t>theory</a:t>
            </a:r>
            <a:endParaRPr dirty="0"/>
          </a:p>
        </p:txBody>
      </p:sp>
      <p:sp>
        <p:nvSpPr>
          <p:cNvPr id="147" name="CustomShape 6"/>
          <p:cNvSpPr/>
          <p:nvPr/>
        </p:nvSpPr>
        <p:spPr>
          <a:xfrm>
            <a:off x="5724000" y="5157360"/>
            <a:ext cx="2376000" cy="143964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800" b="1" dirty="0" err="1">
                <a:solidFill>
                  <a:srgbClr val="FF0000"/>
                </a:solidFill>
                <a:latin typeface="Calibri"/>
              </a:rPr>
              <a:t>Gravity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8" name="CustomShape 7"/>
          <p:cNvSpPr/>
          <p:nvPr/>
        </p:nvSpPr>
        <p:spPr>
          <a:xfrm>
            <a:off x="3132000" y="5877360"/>
            <a:ext cx="259200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tailEnd type="arrow" w="med" len="med"/>
          </a:ln>
        </p:spPr>
      </p:sp>
      <p:sp>
        <p:nvSpPr>
          <p:cNvPr id="149" name="CustomShape 8"/>
          <p:cNvSpPr/>
          <p:nvPr/>
        </p:nvSpPr>
        <p:spPr>
          <a:xfrm>
            <a:off x="3514680" y="5301360"/>
            <a:ext cx="1839240" cy="516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dirty="0" err="1">
                <a:solidFill>
                  <a:srgbClr val="000000"/>
                </a:solidFill>
                <a:latin typeface="Calibri"/>
              </a:rPr>
              <a:t>AdS</a:t>
            </a:r>
            <a:r>
              <a:rPr lang="it-IT" sz="2800" b="1" dirty="0">
                <a:solidFill>
                  <a:srgbClr val="000000"/>
                </a:solidFill>
                <a:latin typeface="Calibri"/>
              </a:rPr>
              <a:t>/CFT</a:t>
            </a:r>
            <a:endParaRPr dirty="0"/>
          </a:p>
        </p:txBody>
      </p:sp>
      <p:sp>
        <p:nvSpPr>
          <p:cNvPr id="150" name="CustomShape 9"/>
          <p:cNvSpPr/>
          <p:nvPr/>
        </p:nvSpPr>
        <p:spPr>
          <a:xfrm>
            <a:off x="2783880" y="4802400"/>
            <a:ext cx="3287880" cy="5655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tailEnd type="arrow" w="med" len="med"/>
          </a:ln>
        </p:spPr>
      </p:sp>
      <p:sp>
        <p:nvSpPr>
          <p:cNvPr id="151" name="CustomShape 10"/>
          <p:cNvSpPr/>
          <p:nvPr/>
        </p:nvSpPr>
        <p:spPr>
          <a:xfrm>
            <a:off x="3586680" y="4509000"/>
            <a:ext cx="1839240" cy="516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dirty="0" err="1">
                <a:solidFill>
                  <a:srgbClr val="000000"/>
                </a:solidFill>
                <a:latin typeface="Calibri"/>
              </a:rPr>
              <a:t>AdS</a:t>
            </a:r>
            <a:r>
              <a:rPr lang="it-IT" sz="2800" b="1" dirty="0">
                <a:solidFill>
                  <a:srgbClr val="000000"/>
                </a:solidFill>
                <a:latin typeface="Calibri"/>
              </a:rPr>
              <a:t>/CFT</a:t>
            </a:r>
            <a:endParaRPr dirty="0"/>
          </a:p>
        </p:txBody>
      </p:sp>
      <p:sp>
        <p:nvSpPr>
          <p:cNvPr id="152" name="CustomShape 11"/>
          <p:cNvSpPr/>
          <p:nvPr/>
        </p:nvSpPr>
        <p:spPr>
          <a:xfrm>
            <a:off x="3132000" y="4293000"/>
            <a:ext cx="2592000" cy="360"/>
          </a:xfrm>
          <a:prstGeom prst="straightConnector1">
            <a:avLst/>
          </a:prstGeom>
          <a:noFill/>
          <a:ln w="9360">
            <a:solidFill>
              <a:srgbClr val="4A7EBB"/>
            </a:solidFill>
            <a:round/>
            <a:tailEnd type="arrow" w="med" len="med"/>
          </a:ln>
        </p:spPr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5" grpId="0" animBg="1"/>
      <p:bldP spid="146" grpId="0" animBg="1"/>
      <p:bldP spid="147" grpId="0" animBg="1"/>
      <p:bldP spid="149" grpId="0"/>
      <p:bldP spid="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research project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N </a:t>
            </a:r>
            <a:r>
              <a:rPr lang="en-US" b="1" dirty="0" smtClean="0">
                <a:solidFill>
                  <a:srgbClr val="FF0000"/>
                </a:solidFill>
              </a:rPr>
              <a:t>= 2 SCQCD</a:t>
            </a:r>
          </a:p>
          <a:p>
            <a:r>
              <a:rPr lang="en-US" sz="2400" dirty="0" smtClean="0"/>
              <a:t>Computation of scattering amplitudes.</a:t>
            </a:r>
          </a:p>
          <a:p>
            <a:r>
              <a:rPr lang="en-US" sz="2400" dirty="0" smtClean="0"/>
              <a:t>Properties of amplitudes and symmetries.</a:t>
            </a:r>
          </a:p>
          <a:p>
            <a:r>
              <a:rPr lang="en-US" sz="2400" dirty="0" smtClean="0"/>
              <a:t>Relations amplitudes/Wilson loops.</a:t>
            </a:r>
          </a:p>
          <a:p>
            <a:endParaRPr lang="en-US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ABJM</a:t>
            </a:r>
          </a:p>
          <a:p>
            <a:r>
              <a:rPr lang="en-US" sz="2400" dirty="0" smtClean="0"/>
              <a:t>Computation of scattering amplitudes.</a:t>
            </a:r>
          </a:p>
          <a:p>
            <a:r>
              <a:rPr lang="en-US" sz="2400" dirty="0" smtClean="0"/>
              <a:t>Computation of the dilatation operator.</a:t>
            </a:r>
          </a:p>
          <a:p>
            <a:r>
              <a:rPr lang="en-US" sz="2400" dirty="0" err="1" smtClean="0"/>
              <a:t>Integrability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sz="3200" dirty="0" smtClean="0">
                <a:solidFill>
                  <a:srgbClr val="000000"/>
                </a:solidFill>
                <a:latin typeface="Calibri"/>
              </a:rPr>
              <a:t>In the </a:t>
            </a:r>
            <a:r>
              <a:rPr lang="it-IT" sz="3200" dirty="0" err="1" smtClean="0">
                <a:solidFill>
                  <a:srgbClr val="000000"/>
                </a:solidFill>
                <a:latin typeface="Calibri"/>
              </a:rPr>
              <a:t>computation</a:t>
            </a:r>
            <a:r>
              <a:rPr lang="it-IT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Calibri"/>
              </a:rPr>
              <a:t>of</a:t>
            </a:r>
            <a:r>
              <a:rPr lang="it-IT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Calibri"/>
              </a:rPr>
              <a:t>scattering</a:t>
            </a:r>
            <a:r>
              <a:rPr lang="it-IT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Calibri"/>
              </a:rPr>
              <a:t>amplitudes</a:t>
            </a:r>
            <a:r>
              <a:rPr lang="it-IT" sz="32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we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use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formalism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Feynman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(super)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diagrams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We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read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from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action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Feynman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rules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propagators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vertices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theory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We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build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all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possible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diagrams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(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until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perturbative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order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considered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)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considered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process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We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compute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one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by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one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Calibri"/>
              </a:rPr>
              <a:t>diagrams</a:t>
            </a:r>
            <a:r>
              <a:rPr lang="it-IT" sz="3200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</p:txBody>
      </p:sp>
      <p:pic>
        <p:nvPicPr>
          <p:cNvPr id="156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640" y="5085360"/>
            <a:ext cx="2111400" cy="1079640"/>
          </a:xfrm>
          <a:prstGeom prst="rect">
            <a:avLst/>
          </a:prstGeom>
          <a:ln w="9360">
            <a:noFill/>
          </a:ln>
        </p:spPr>
      </p:pic>
      <p:sp>
        <p:nvSpPr>
          <p:cNvPr id="157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58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640" y="4897080"/>
            <a:ext cx="275760" cy="475920"/>
          </a:xfrm>
          <a:prstGeom prst="rect">
            <a:avLst/>
          </a:prstGeom>
          <a:ln>
            <a:noFill/>
          </a:ln>
        </p:spPr>
      </p:pic>
      <p:sp>
        <p:nvSpPr>
          <p:cNvPr id="159" name="CustomShape 3"/>
          <p:cNvSpPr/>
          <p:nvPr/>
        </p:nvSpPr>
        <p:spPr>
          <a:xfrm>
            <a:off x="0" y="93348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60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61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99520" y="4897080"/>
            <a:ext cx="275760" cy="475920"/>
          </a:xfrm>
          <a:prstGeom prst="rect">
            <a:avLst/>
          </a:prstGeom>
          <a:ln>
            <a:noFill/>
          </a:ln>
        </p:spPr>
      </p:pic>
      <p:sp>
        <p:nvSpPr>
          <p:cNvPr id="162" name="CustomShape 5"/>
          <p:cNvSpPr/>
          <p:nvPr/>
        </p:nvSpPr>
        <p:spPr>
          <a:xfrm>
            <a:off x="0" y="93348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63" name="CustomShape 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64" name="Picture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99520" y="5895720"/>
            <a:ext cx="275760" cy="485280"/>
          </a:xfrm>
          <a:prstGeom prst="rect">
            <a:avLst/>
          </a:prstGeom>
          <a:ln>
            <a:noFill/>
          </a:ln>
        </p:spPr>
      </p:pic>
      <p:sp>
        <p:nvSpPr>
          <p:cNvPr id="165" name="CustomShape 7"/>
          <p:cNvSpPr/>
          <p:nvPr/>
        </p:nvSpPr>
        <p:spPr>
          <a:xfrm>
            <a:off x="0" y="9428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66" name="CustomShape 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67" name="Picture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7640" y="5895720"/>
            <a:ext cx="275760" cy="485280"/>
          </a:xfrm>
          <a:prstGeom prst="rect">
            <a:avLst/>
          </a:prstGeom>
          <a:ln>
            <a:noFill/>
          </a:ln>
        </p:spPr>
      </p:pic>
      <p:sp>
        <p:nvSpPr>
          <p:cNvPr id="168" name="CustomShape 9"/>
          <p:cNvSpPr/>
          <p:nvPr/>
        </p:nvSpPr>
        <p:spPr>
          <a:xfrm>
            <a:off x="0" y="9428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69" name="Picture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20000" y="4919040"/>
            <a:ext cx="2880000" cy="1461960"/>
          </a:xfrm>
          <a:prstGeom prst="rect">
            <a:avLst/>
          </a:prstGeom>
          <a:ln w="9360">
            <a:noFill/>
          </a:ln>
        </p:spPr>
      </p:pic>
      <p:sp>
        <p:nvSpPr>
          <p:cNvPr id="170" name="CustomShape 10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71" name="Picture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172360" y="5445360"/>
            <a:ext cx="237600" cy="475920"/>
          </a:xfrm>
          <a:prstGeom prst="rect">
            <a:avLst/>
          </a:prstGeom>
          <a:ln>
            <a:noFill/>
          </a:ln>
        </p:spPr>
      </p:pic>
      <p:sp>
        <p:nvSpPr>
          <p:cNvPr id="172" name="CustomShape 11"/>
          <p:cNvSpPr/>
          <p:nvPr/>
        </p:nvSpPr>
        <p:spPr>
          <a:xfrm>
            <a:off x="0" y="93348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3" name="CustomShape 1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74" name="Picture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932000" y="5445360"/>
            <a:ext cx="237600" cy="475920"/>
          </a:xfrm>
          <a:prstGeom prst="rect">
            <a:avLst/>
          </a:prstGeom>
          <a:ln>
            <a:noFill/>
          </a:ln>
        </p:spPr>
      </p:pic>
      <p:sp>
        <p:nvSpPr>
          <p:cNvPr id="175" name="CustomShape 13"/>
          <p:cNvSpPr/>
          <p:nvPr/>
        </p:nvSpPr>
        <p:spPr>
          <a:xfrm>
            <a:off x="0" y="93348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6" name="CustomShape 1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7" name="CustomShape 15"/>
          <p:cNvSpPr/>
          <p:nvPr/>
        </p:nvSpPr>
        <p:spPr>
          <a:xfrm>
            <a:off x="0" y="9428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8" name="CustomShape 1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9" name="CustomShape 17"/>
          <p:cNvSpPr/>
          <p:nvPr/>
        </p:nvSpPr>
        <p:spPr>
          <a:xfrm>
            <a:off x="0" y="9428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0" name="CustomShape 1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1" name="CustomShape 19"/>
          <p:cNvSpPr/>
          <p:nvPr/>
        </p:nvSpPr>
        <p:spPr>
          <a:xfrm>
            <a:off x="0" y="9428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2" name="CustomShape 20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3" name="CustomShape 21"/>
          <p:cNvSpPr/>
          <p:nvPr/>
        </p:nvSpPr>
        <p:spPr>
          <a:xfrm>
            <a:off x="0" y="9428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4" name="CustomShape 2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85" name="Picture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63440" y="5956920"/>
            <a:ext cx="304560" cy="352080"/>
          </a:xfrm>
          <a:prstGeom prst="rect">
            <a:avLst/>
          </a:prstGeom>
          <a:ln>
            <a:noFill/>
          </a:ln>
        </p:spPr>
      </p:pic>
      <p:sp>
        <p:nvSpPr>
          <p:cNvPr id="186" name="CustomShape 23"/>
          <p:cNvSpPr/>
          <p:nvPr/>
        </p:nvSpPr>
        <p:spPr>
          <a:xfrm>
            <a:off x="0" y="8096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7" name="CustomShape 2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88" name="Picture 3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07440" y="5013000"/>
            <a:ext cx="304560" cy="352080"/>
          </a:xfrm>
          <a:prstGeom prst="rect">
            <a:avLst/>
          </a:prstGeom>
          <a:ln>
            <a:noFill/>
          </a:ln>
        </p:spPr>
      </p:pic>
      <p:sp>
        <p:nvSpPr>
          <p:cNvPr id="189" name="CustomShape 25"/>
          <p:cNvSpPr/>
          <p:nvPr/>
        </p:nvSpPr>
        <p:spPr>
          <a:xfrm>
            <a:off x="0" y="8096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90" name="CustomShape 2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91" name="Picture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07440" y="5956920"/>
            <a:ext cx="304560" cy="352080"/>
          </a:xfrm>
          <a:prstGeom prst="rect">
            <a:avLst/>
          </a:prstGeom>
          <a:ln>
            <a:noFill/>
          </a:ln>
        </p:spPr>
      </p:pic>
      <p:sp>
        <p:nvSpPr>
          <p:cNvPr id="192" name="CustomShape 27"/>
          <p:cNvSpPr/>
          <p:nvPr/>
        </p:nvSpPr>
        <p:spPr>
          <a:xfrm>
            <a:off x="0" y="8096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93" name="CustomShape 2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194" name="Picture 4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63440" y="5020920"/>
            <a:ext cx="304560" cy="352080"/>
          </a:xfrm>
          <a:prstGeom prst="rect">
            <a:avLst/>
          </a:prstGeom>
          <a:ln>
            <a:noFill/>
          </a:ln>
        </p:spPr>
      </p:pic>
      <p:sp>
        <p:nvSpPr>
          <p:cNvPr id="195" name="CustomShape 29"/>
          <p:cNvSpPr/>
          <p:nvPr/>
        </p:nvSpPr>
        <p:spPr>
          <a:xfrm>
            <a:off x="0" y="80964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3" name="Segnaposto numero diapositiva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Main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 = 2 SCQCD, we will compare some properties of scattering amplitudes with the corresponding ones in N = 4 SYM and in QCD.</a:t>
            </a:r>
          </a:p>
          <a:p>
            <a:r>
              <a:rPr lang="en-US" dirty="0" smtClean="0"/>
              <a:t>In ABJM, we will compute the dilatation operator at 6 loops in order to test a recent proposal based on </a:t>
            </a:r>
            <a:r>
              <a:rPr lang="en-US" dirty="0" err="1" smtClean="0"/>
              <a:t>integrability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627784" y="240172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Thank you for your attention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408</Words>
  <Application>Microsoft Office PowerPoint</Application>
  <PresentationFormat>Presentazione su schermo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research project</vt:lpstr>
      <vt:lpstr>Presentazione standard di PowerPoint</vt:lpstr>
      <vt:lpstr>Main goals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zanzani</cp:lastModifiedBy>
  <cp:revision>46</cp:revision>
  <dcterms:created xsi:type="dcterms:W3CDTF">2016-10-11T13:06:10Z</dcterms:created>
  <dcterms:modified xsi:type="dcterms:W3CDTF">2016-10-17T14:32:25Z</dcterms:modified>
</cp:coreProperties>
</file>