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60" r:id="rId3"/>
    <p:sldId id="273" r:id="rId4"/>
    <p:sldId id="277" r:id="rId5"/>
    <p:sldId id="274" r:id="rId6"/>
    <p:sldId id="275" r:id="rId7"/>
    <p:sldId id="278" r:id="rId8"/>
    <p:sldId id="262" r:id="rId9"/>
    <p:sldId id="267" r:id="rId10"/>
    <p:sldId id="268" r:id="rId11"/>
    <p:sldId id="269" r:id="rId12"/>
    <p:sldId id="270" r:id="rId13"/>
    <p:sldId id="263" r:id="rId14"/>
    <p:sldId id="264" r:id="rId15"/>
    <p:sldId id="276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CC"/>
    <a:srgbClr val="FFFF99"/>
    <a:srgbClr val="A5258D"/>
    <a:srgbClr val="8A0000"/>
    <a:srgbClr val="3B689F"/>
    <a:srgbClr val="F6B80A"/>
    <a:srgbClr val="F1960F"/>
    <a:srgbClr val="B60AAA"/>
    <a:srgbClr val="E20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F1253-7DED-4D90-AC09-B6B78D62474C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90EC9-310E-4D46-ABDA-F4DCA61783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64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90EC9-310E-4D46-ABDA-F4DCA61783E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85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90EC9-310E-4D46-ABDA-F4DCA61783E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85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90EC9-310E-4D46-ABDA-F4DCA61783E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85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90EC9-310E-4D46-ABDA-F4DCA61783E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85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90EC9-310E-4D46-ABDA-F4DCA61783E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85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90EC9-310E-4D46-ABDA-F4DCA61783E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85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25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65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76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65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79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10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02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41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27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10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74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65339-F1F8-4537-BC3E-66F69824E0ED}" type="datetimeFigureOut">
              <a:rPr lang="it-IT" smtClean="0"/>
              <a:t>15/10/2012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1BE1-B0E7-4065-AB36-6A5E2C0126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32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10" Type="http://schemas.openxmlformats.org/officeDocument/2006/relationships/image" Target="../media/image28.jpeg"/><Relationship Id="rId4" Type="http://schemas.openxmlformats.org/officeDocument/2006/relationships/image" Target="../media/image21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3617"/>
          <a:stretch/>
        </p:blipFill>
        <p:spPr>
          <a:xfrm>
            <a:off x="-3377" y="2988"/>
            <a:ext cx="9144000" cy="686209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3527" y="388982"/>
            <a:ext cx="4896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  <a:latin typeface="Cambria" pitchFamily="18" charset="0"/>
              </a:rPr>
              <a:t>Nanometer</a:t>
            </a:r>
            <a:r>
              <a:rPr lang="it-IT" sz="2800" dirty="0" smtClean="0">
                <a:solidFill>
                  <a:schemeClr val="bg1"/>
                </a:solidFill>
                <a:latin typeface="Cambria" pitchFamily="18" charset="0"/>
              </a:rPr>
              <a:t>-scale </a:t>
            </a:r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morphology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and </a:t>
            </a:r>
            <a:r>
              <a:rPr lang="en-US" sz="2800" dirty="0">
                <a:solidFill>
                  <a:schemeClr val="bg1"/>
                </a:solidFill>
                <a:latin typeface="Cambria" pitchFamily="18" charset="0"/>
              </a:rPr>
              <a:t>surface charge density</a:t>
            </a:r>
          </a:p>
          <a:p>
            <a:r>
              <a:rPr lang="it-IT" sz="2800" dirty="0" err="1">
                <a:solidFill>
                  <a:schemeClr val="bg1"/>
                </a:solidFill>
                <a:latin typeface="Cambria" pitchFamily="18" charset="0"/>
              </a:rPr>
              <a:t>influence</a:t>
            </a:r>
            <a:r>
              <a:rPr lang="it-IT" sz="2800" dirty="0">
                <a:solidFill>
                  <a:schemeClr val="bg1"/>
                </a:solidFill>
                <a:latin typeface="Cambria" pitchFamily="18" charset="0"/>
              </a:rPr>
              <a:t> on </a:t>
            </a:r>
            <a:r>
              <a:rPr lang="it-IT" sz="2800" dirty="0" err="1">
                <a:solidFill>
                  <a:schemeClr val="bg1"/>
                </a:solidFill>
                <a:latin typeface="Cambria" pitchFamily="18" charset="0"/>
              </a:rPr>
              <a:t>protein</a:t>
            </a:r>
            <a:r>
              <a:rPr lang="it-IT" sz="28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Cambria" pitchFamily="18" charset="0"/>
              </a:rPr>
              <a:t>adsorption</a:t>
            </a:r>
            <a:endParaRPr lang="it-IT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1" y="5636056"/>
            <a:ext cx="37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Francesca Borghi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Supervisor</a:t>
            </a:r>
            <a:r>
              <a:rPr lang="it-IT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Alessandro Podestà</a:t>
            </a:r>
            <a:endParaRPr lang="it-IT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9511" y="6345013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PhD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Physics, Astrophysics and Applied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Physics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/10/2012</a:t>
            </a:r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62" y="5373947"/>
            <a:ext cx="1476134" cy="134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00950"/>
            <a:ext cx="1496568" cy="14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-36513" y="6525344"/>
            <a:ext cx="91473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/>
          <p:cNvGrpSpPr/>
          <p:nvPr/>
        </p:nvGrpSpPr>
        <p:grpSpPr>
          <a:xfrm>
            <a:off x="0" y="0"/>
            <a:ext cx="9180512" cy="6865086"/>
            <a:chOff x="-69648" y="0"/>
            <a:chExt cx="9180512" cy="6865086"/>
          </a:xfrm>
        </p:grpSpPr>
        <p:grpSp>
          <p:nvGrpSpPr>
            <p:cNvPr id="14" name="Gruppo 13"/>
            <p:cNvGrpSpPr/>
            <p:nvPr/>
          </p:nvGrpSpPr>
          <p:grpSpPr>
            <a:xfrm>
              <a:off x="-69648" y="0"/>
              <a:ext cx="9180512" cy="6865086"/>
              <a:chOff x="504056" y="0"/>
              <a:chExt cx="9180512" cy="686508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8" b="13617"/>
              <a:stretch/>
            </p:blipFill>
            <p:spPr>
              <a:xfrm>
                <a:off x="504056" y="2988"/>
                <a:ext cx="9180512" cy="6862098"/>
              </a:xfrm>
              <a:prstGeom prst="rect">
                <a:avLst/>
              </a:prstGeom>
            </p:spPr>
          </p:pic>
          <p:grpSp>
            <p:nvGrpSpPr>
              <p:cNvPr id="13" name="Gruppo 12"/>
              <p:cNvGrpSpPr/>
              <p:nvPr/>
            </p:nvGrpSpPr>
            <p:grpSpPr>
              <a:xfrm>
                <a:off x="504056" y="0"/>
                <a:ext cx="1728192" cy="6865086"/>
                <a:chOff x="-36512" y="0"/>
                <a:chExt cx="1728192" cy="6865086"/>
              </a:xfrm>
            </p:grpSpPr>
            <p:sp>
              <p:nvSpPr>
                <p:cNvPr id="5" name="Rettangolo 4"/>
                <p:cNvSpPr/>
                <p:nvPr/>
              </p:nvSpPr>
              <p:spPr>
                <a:xfrm>
                  <a:off x="-36512" y="0"/>
                  <a:ext cx="1728192" cy="686508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alpha val="70000"/>
                      </a:schemeClr>
                    </a:gs>
                    <a:gs pos="50000">
                      <a:schemeClr val="bg1">
                        <a:lumMod val="95000"/>
                        <a:alpha val="70000"/>
                      </a:schemeClr>
                    </a:gs>
                    <a:gs pos="100000">
                      <a:schemeClr val="bg1">
                        <a:alpha val="82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Tw Cen MT" pitchFamily="34" charset="0"/>
                  </a:endParaRPr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0" y="334828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dirty="0" smtClean="0">
                      <a:latin typeface="Tw Cen MT" pitchFamily="34" charset="0"/>
                      <a:cs typeface="Times New Roman" pitchFamily="18" charset="0"/>
                    </a:rPr>
                    <a:t>WHAT I HAVE DONE</a:t>
                  </a:r>
                  <a:endParaRPr lang="it-IT" sz="1600" b="1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CasellaDiTesto 7"/>
                <p:cNvSpPr txBox="1"/>
                <p:nvPr/>
              </p:nvSpPr>
              <p:spPr>
                <a:xfrm>
                  <a:off x="-3377" y="442840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WHAT I’M GOING TO DO!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CasellaDiTesto 8"/>
                <p:cNvSpPr txBox="1"/>
                <p:nvPr/>
              </p:nvSpPr>
              <p:spPr>
                <a:xfrm>
                  <a:off x="-3377" y="5517232"/>
                  <a:ext cx="1691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CONCLUSIONS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-3376" y="620688"/>
                  <a:ext cx="16916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INTRODUCTION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0" y="1340768"/>
                  <a:ext cx="16883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STATE OF ART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6" name="Rettangolo 15"/>
            <p:cNvSpPr/>
            <p:nvPr/>
          </p:nvSpPr>
          <p:spPr>
            <a:xfrm>
              <a:off x="1658544" y="0"/>
              <a:ext cx="7452320" cy="686508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70000"/>
                  </a:schemeClr>
                </a:gs>
                <a:gs pos="50000">
                  <a:schemeClr val="accent1">
                    <a:tint val="44500"/>
                    <a:satMod val="160000"/>
                    <a:alpha val="7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w Cen MT" pitchFamily="34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122547" y="15007"/>
            <a:ext cx="666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RESULTS</a:t>
            </a:r>
            <a:endParaRPr lang="it-IT" sz="2000" dirty="0">
              <a:latin typeface="Tw Cen MT" pitchFamily="34" charset="0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1907704" y="3429000"/>
            <a:ext cx="3456383" cy="3096925"/>
            <a:chOff x="1907704" y="251356"/>
            <a:chExt cx="3456383" cy="3096925"/>
          </a:xfrm>
        </p:grpSpPr>
        <p:grpSp>
          <p:nvGrpSpPr>
            <p:cNvPr id="25" name="Gruppo 24"/>
            <p:cNvGrpSpPr/>
            <p:nvPr/>
          </p:nvGrpSpPr>
          <p:grpSpPr>
            <a:xfrm>
              <a:off x="1979711" y="476672"/>
              <a:ext cx="3384376" cy="2871609"/>
              <a:chOff x="1979712" y="350758"/>
              <a:chExt cx="3384376" cy="2871609"/>
            </a:xfrm>
          </p:grpSpPr>
          <p:pic>
            <p:nvPicPr>
              <p:cNvPr id="20" name="Picture 7" descr="E:\WORK_sync\PCPODE\documenti\universita\articoli\articoli_in_preparazione\F.Borghi_V.Vyas_IEP-rough\FigSupportingLangmuir\FigureS6new.tif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 bwMode="auto">
              <a:xfrm>
                <a:off x="1979712" y="350758"/>
                <a:ext cx="3384376" cy="28716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Rettangolo 11"/>
              <p:cNvSpPr/>
              <p:nvPr/>
            </p:nvSpPr>
            <p:spPr>
              <a:xfrm>
                <a:off x="2122547" y="2924944"/>
                <a:ext cx="217205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9" name="CasellaDiTesto 28"/>
            <p:cNvSpPr txBox="1"/>
            <p:nvPr/>
          </p:nvSpPr>
          <p:spPr>
            <a:xfrm>
              <a:off x="1907704" y="251356"/>
              <a:ext cx="180138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Tw Cen MT" pitchFamily="34" charset="0"/>
                </a:rPr>
                <a:t>FORCE CURVES</a:t>
              </a:r>
              <a:endParaRPr lang="it-IT" dirty="0">
                <a:latin typeface="Tw Cen MT" pitchFamily="34" charset="0"/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1906523" y="279177"/>
            <a:ext cx="3457564" cy="3149823"/>
            <a:chOff x="1906523" y="3382464"/>
            <a:chExt cx="3457564" cy="3149823"/>
          </a:xfrm>
        </p:grpSpPr>
        <p:grpSp>
          <p:nvGrpSpPr>
            <p:cNvPr id="28" name="Gruppo 27"/>
            <p:cNvGrpSpPr/>
            <p:nvPr/>
          </p:nvGrpSpPr>
          <p:grpSpPr>
            <a:xfrm>
              <a:off x="1979711" y="3697404"/>
              <a:ext cx="3384376" cy="2834883"/>
              <a:chOff x="1979712" y="3377789"/>
              <a:chExt cx="3384376" cy="2834883"/>
            </a:xfrm>
          </p:grpSpPr>
          <p:pic>
            <p:nvPicPr>
              <p:cNvPr id="22" name="Immagine 21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9712" y="3377789"/>
                <a:ext cx="3384376" cy="2834883"/>
              </a:xfrm>
              <a:prstGeom prst="rect">
                <a:avLst/>
              </a:prstGeom>
            </p:spPr>
          </p:pic>
          <p:sp>
            <p:nvSpPr>
              <p:cNvPr id="23" name="Ovale 22"/>
              <p:cNvSpPr/>
              <p:nvPr/>
            </p:nvSpPr>
            <p:spPr>
              <a:xfrm>
                <a:off x="4014159" y="3573016"/>
                <a:ext cx="1044116" cy="72008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1" name="CasellaDiTesto 30"/>
            <p:cNvSpPr txBox="1"/>
            <p:nvPr/>
          </p:nvSpPr>
          <p:spPr>
            <a:xfrm>
              <a:off x="1906523" y="3382464"/>
              <a:ext cx="180138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Tw Cen MT" pitchFamily="34" charset="0"/>
                </a:rPr>
                <a:t>DEBYE LENGTH</a:t>
              </a:r>
              <a:endParaRPr lang="it-IT" dirty="0">
                <a:latin typeface="Tw Cen MT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436096" y="-1089357"/>
            <a:ext cx="3456384" cy="4590365"/>
            <a:chOff x="5436096" y="-1207901"/>
            <a:chExt cx="3456384" cy="4590365"/>
          </a:xfrm>
        </p:grpSpPr>
        <p:grpSp>
          <p:nvGrpSpPr>
            <p:cNvPr id="3" name="Gruppo 2"/>
            <p:cNvGrpSpPr/>
            <p:nvPr/>
          </p:nvGrpSpPr>
          <p:grpSpPr>
            <a:xfrm>
              <a:off x="5436096" y="251356"/>
              <a:ext cx="3456384" cy="3131108"/>
              <a:chOff x="5436096" y="251356"/>
              <a:chExt cx="3456384" cy="3131108"/>
            </a:xfrm>
          </p:grpSpPr>
          <p:pic>
            <p:nvPicPr>
              <p:cNvPr id="37" name="Immagine 36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99"/>
              <a:stretch/>
            </p:blipFill>
            <p:spPr>
              <a:xfrm>
                <a:off x="5436096" y="475573"/>
                <a:ext cx="3400677" cy="2906891"/>
              </a:xfrm>
              <a:prstGeom prst="rect">
                <a:avLst/>
              </a:prstGeom>
            </p:spPr>
          </p:pic>
          <p:grpSp>
            <p:nvGrpSpPr>
              <p:cNvPr id="34" name="Gruppo 33"/>
              <p:cNvGrpSpPr/>
              <p:nvPr/>
            </p:nvGrpSpPr>
            <p:grpSpPr>
              <a:xfrm>
                <a:off x="5452664" y="251356"/>
                <a:ext cx="3439816" cy="3031015"/>
                <a:chOff x="5452664" y="251356"/>
                <a:chExt cx="3439816" cy="3031015"/>
              </a:xfrm>
            </p:grpSpPr>
            <p:sp>
              <p:nvSpPr>
                <p:cNvPr id="26" name="Rettangolo 25"/>
                <p:cNvSpPr/>
                <p:nvPr/>
              </p:nvSpPr>
              <p:spPr>
                <a:xfrm>
                  <a:off x="5452664" y="3066347"/>
                  <a:ext cx="233347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7056276" y="251356"/>
                  <a:ext cx="1836204" cy="36933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 smtClean="0">
                      <a:latin typeface="Tw Cen MT" pitchFamily="34" charset="0"/>
                    </a:rPr>
                    <a:t>CHARGE DENSITY</a:t>
                  </a:r>
                  <a:endParaRPr lang="it-IT" dirty="0">
                    <a:latin typeface="Tw Cen MT" pitchFamily="34" charset="0"/>
                  </a:endParaRPr>
                </a:p>
              </p:txBody>
            </p:sp>
          </p:grpSp>
        </p:grpSp>
        <p:sp>
          <p:nvSpPr>
            <p:cNvPr id="38" name="Arco 37"/>
            <p:cNvSpPr/>
            <p:nvPr/>
          </p:nvSpPr>
          <p:spPr>
            <a:xfrm rot="7231110">
              <a:off x="5625065" y="62230"/>
              <a:ext cx="4075719" cy="1535458"/>
            </a:xfrm>
            <a:prstGeom prst="arc">
              <a:avLst/>
            </a:prstGeom>
            <a:ln w="19050">
              <a:solidFill>
                <a:schemeClr val="tx1"/>
              </a:solidFill>
              <a:prstDash val="dash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5436096" y="3419708"/>
            <a:ext cx="3455406" cy="3105636"/>
            <a:chOff x="5436096" y="3419708"/>
            <a:chExt cx="3455406" cy="3105636"/>
          </a:xfrm>
        </p:grpSpPr>
        <p:grpSp>
          <p:nvGrpSpPr>
            <p:cNvPr id="36" name="Gruppo 35"/>
            <p:cNvGrpSpPr/>
            <p:nvPr/>
          </p:nvGrpSpPr>
          <p:grpSpPr>
            <a:xfrm>
              <a:off x="5436096" y="3419708"/>
              <a:ext cx="3455406" cy="3105636"/>
              <a:chOff x="5436096" y="3419708"/>
              <a:chExt cx="3455406" cy="3105636"/>
            </a:xfrm>
          </p:grpSpPr>
          <p:pic>
            <p:nvPicPr>
              <p:cNvPr id="21" name="Immagine 20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6096" y="3690461"/>
                <a:ext cx="3382421" cy="2834883"/>
              </a:xfrm>
              <a:prstGeom prst="rect">
                <a:avLst/>
              </a:prstGeom>
            </p:spPr>
          </p:pic>
          <p:sp>
            <p:nvSpPr>
              <p:cNvPr id="32" name="CasellaDiTesto 31"/>
              <p:cNvSpPr txBox="1"/>
              <p:nvPr/>
            </p:nvSpPr>
            <p:spPr>
              <a:xfrm>
                <a:off x="6876256" y="3419708"/>
                <a:ext cx="201524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latin typeface="Tw Cen MT" pitchFamily="34" charset="0"/>
                  </a:rPr>
                  <a:t>ISOELECTRIC POINT</a:t>
                </a:r>
                <a:endParaRPr lang="it-IT" dirty="0">
                  <a:latin typeface="Tw Cen MT" pitchFamily="34" charset="0"/>
                </a:endParaRPr>
              </a:p>
            </p:txBody>
          </p:sp>
        </p:grpSp>
        <p:cxnSp>
          <p:nvCxnSpPr>
            <p:cNvPr id="39" name="Connettore 2 38"/>
            <p:cNvCxnSpPr/>
            <p:nvPr/>
          </p:nvCxnSpPr>
          <p:spPr>
            <a:xfrm>
              <a:off x="6660232" y="4428401"/>
              <a:ext cx="1512168" cy="1427385"/>
            </a:xfrm>
            <a:prstGeom prst="straightConnector1">
              <a:avLst/>
            </a:prstGeom>
            <a:ln w="19050">
              <a:solidFill>
                <a:srgbClr val="A5258D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ttore 1 23"/>
          <p:cNvCxnSpPr/>
          <p:nvPr/>
        </p:nvCxnSpPr>
        <p:spPr>
          <a:xfrm>
            <a:off x="2484000" y="2880000"/>
            <a:ext cx="262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/>
          <p:cNvSpPr/>
          <p:nvPr/>
        </p:nvSpPr>
        <p:spPr>
          <a:xfrm>
            <a:off x="4146943" y="290907"/>
            <a:ext cx="2725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 Cen MT" pitchFamily="34" charset="0"/>
              </a:rPr>
              <a:t>pH~5.4 and [</a:t>
            </a:r>
            <a:r>
              <a:rPr lang="en-GB" dirty="0" err="1">
                <a:latin typeface="Tw Cen MT" pitchFamily="34" charset="0"/>
              </a:rPr>
              <a:t>NaCl</a:t>
            </a:r>
            <a:r>
              <a:rPr lang="en-GB" dirty="0">
                <a:latin typeface="Tw Cen MT" pitchFamily="34" charset="0"/>
              </a:rPr>
              <a:t>]=1 </a:t>
            </a:r>
            <a:r>
              <a:rPr lang="en-GB" dirty="0" err="1">
                <a:latin typeface="Tw Cen MT" pitchFamily="34" charset="0"/>
              </a:rPr>
              <a:t>mM</a:t>
            </a:r>
            <a:r>
              <a:rPr lang="en-GB" dirty="0">
                <a:latin typeface="Tw Cen MT" pitchFamily="34" charset="0"/>
              </a:rPr>
              <a:t> </a:t>
            </a:r>
            <a:endParaRPr lang="it-IT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-36513" y="6525344"/>
            <a:ext cx="91473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/>
          <p:cNvGrpSpPr/>
          <p:nvPr/>
        </p:nvGrpSpPr>
        <p:grpSpPr>
          <a:xfrm>
            <a:off x="0" y="0"/>
            <a:ext cx="9180512" cy="6865086"/>
            <a:chOff x="-69648" y="0"/>
            <a:chExt cx="9180512" cy="6865086"/>
          </a:xfrm>
        </p:grpSpPr>
        <p:grpSp>
          <p:nvGrpSpPr>
            <p:cNvPr id="14" name="Gruppo 13"/>
            <p:cNvGrpSpPr/>
            <p:nvPr/>
          </p:nvGrpSpPr>
          <p:grpSpPr>
            <a:xfrm>
              <a:off x="-69648" y="0"/>
              <a:ext cx="9180512" cy="6865086"/>
              <a:chOff x="504056" y="0"/>
              <a:chExt cx="9180512" cy="686508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8" b="13617"/>
              <a:stretch/>
            </p:blipFill>
            <p:spPr>
              <a:xfrm>
                <a:off x="504056" y="2988"/>
                <a:ext cx="9180512" cy="6862098"/>
              </a:xfrm>
              <a:prstGeom prst="rect">
                <a:avLst/>
              </a:prstGeom>
            </p:spPr>
          </p:pic>
          <p:grpSp>
            <p:nvGrpSpPr>
              <p:cNvPr id="13" name="Gruppo 12"/>
              <p:cNvGrpSpPr/>
              <p:nvPr/>
            </p:nvGrpSpPr>
            <p:grpSpPr>
              <a:xfrm>
                <a:off x="504056" y="0"/>
                <a:ext cx="1728192" cy="6865086"/>
                <a:chOff x="-36512" y="0"/>
                <a:chExt cx="1728192" cy="6865086"/>
              </a:xfrm>
            </p:grpSpPr>
            <p:sp>
              <p:nvSpPr>
                <p:cNvPr id="5" name="Rettangolo 4"/>
                <p:cNvSpPr/>
                <p:nvPr/>
              </p:nvSpPr>
              <p:spPr>
                <a:xfrm>
                  <a:off x="-36512" y="0"/>
                  <a:ext cx="1728192" cy="686508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alpha val="70000"/>
                      </a:schemeClr>
                    </a:gs>
                    <a:gs pos="50000">
                      <a:schemeClr val="bg1">
                        <a:lumMod val="95000"/>
                        <a:alpha val="70000"/>
                      </a:schemeClr>
                    </a:gs>
                    <a:gs pos="100000">
                      <a:schemeClr val="bg1">
                        <a:alpha val="82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Tw Cen MT" pitchFamily="34" charset="0"/>
                  </a:endParaRPr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0" y="334828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dirty="0" smtClean="0">
                      <a:latin typeface="Tw Cen MT" pitchFamily="34" charset="0"/>
                      <a:cs typeface="Times New Roman" pitchFamily="18" charset="0"/>
                    </a:rPr>
                    <a:t>WHAT I HAVE DONE</a:t>
                  </a:r>
                  <a:endParaRPr lang="it-IT" sz="1600" b="1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CasellaDiTesto 7"/>
                <p:cNvSpPr txBox="1"/>
                <p:nvPr/>
              </p:nvSpPr>
              <p:spPr>
                <a:xfrm>
                  <a:off x="-3377" y="442840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WHAT I’M GOING TO DO!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CasellaDiTesto 8"/>
                <p:cNvSpPr txBox="1"/>
                <p:nvPr/>
              </p:nvSpPr>
              <p:spPr>
                <a:xfrm>
                  <a:off x="-3377" y="5517232"/>
                  <a:ext cx="1691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CONCLUSIONS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-3376" y="620688"/>
                  <a:ext cx="16950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INTRODUCTION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0" y="1340768"/>
                  <a:ext cx="16883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STATE OF ART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6" name="Rettangolo 15"/>
            <p:cNvSpPr/>
            <p:nvPr/>
          </p:nvSpPr>
          <p:spPr>
            <a:xfrm>
              <a:off x="1658544" y="0"/>
              <a:ext cx="7452320" cy="686508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70000"/>
                  </a:schemeClr>
                </a:gs>
                <a:gs pos="50000">
                  <a:schemeClr val="accent1">
                    <a:tint val="44500"/>
                    <a:satMod val="160000"/>
                    <a:alpha val="7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w Cen MT" pitchFamily="34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58544" y="602104"/>
            <a:ext cx="7665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NO DIFFERENT PHASE OR CRYSTAL ORIENTATION</a:t>
            </a:r>
          </a:p>
          <a:p>
            <a:pPr algn="ctr"/>
            <a:endParaRPr lang="it-IT" sz="1000" dirty="0" smtClean="0">
              <a:latin typeface="Tw Cen MT" pitchFamily="34" charset="0"/>
            </a:endParaRPr>
          </a:p>
          <a:p>
            <a:pPr algn="ctr"/>
            <a:r>
              <a:rPr lang="it-IT" sz="2000" dirty="0" smtClean="0">
                <a:latin typeface="Tw Cen MT" pitchFamily="34" charset="0"/>
              </a:rPr>
              <a:t>NO SPECIFIC ADSORPTION OF </a:t>
            </a:r>
            <a:r>
              <a:rPr lang="it-IT" sz="2000" dirty="0" err="1" smtClean="0">
                <a:latin typeface="Tw Cen MT" pitchFamily="34" charset="0"/>
              </a:rPr>
              <a:t>NaCl</a:t>
            </a:r>
            <a:endParaRPr lang="it-IT" sz="2000" dirty="0" smtClean="0">
              <a:latin typeface="Tw Cen MT" pitchFamily="34" charset="0"/>
            </a:endParaRPr>
          </a:p>
          <a:p>
            <a:pPr algn="ctr"/>
            <a:endParaRPr lang="it-IT" sz="1000" dirty="0" smtClean="0">
              <a:latin typeface="Tw Cen MT" pitchFamily="34" charset="0"/>
            </a:endParaRPr>
          </a:p>
          <a:p>
            <a:pPr algn="ctr"/>
            <a:r>
              <a:rPr lang="it-IT" sz="2000" dirty="0" smtClean="0">
                <a:latin typeface="Tw Cen MT" pitchFamily="34" charset="0"/>
              </a:rPr>
              <a:t>COSTANT DENSITY OF DEFECTS, COORDINATION NUMBER, VALENCE…</a:t>
            </a:r>
            <a:endParaRPr lang="it-IT" sz="2000" dirty="0">
              <a:latin typeface="Tw Cen MT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28192" y="5589240"/>
            <a:ext cx="7452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CORRELATION BETWEEN MORPHOLOGY AND IEP</a:t>
            </a:r>
            <a:endParaRPr lang="it-IT" sz="1000" b="1" dirty="0" smtClean="0">
              <a:solidFill>
                <a:srgbClr val="8A0000"/>
              </a:solidFill>
              <a:latin typeface="Tw Cen MT" pitchFamily="34" charset="0"/>
            </a:endParaRPr>
          </a:p>
          <a:p>
            <a:pPr algn="ctr"/>
            <a:endParaRPr lang="it-IT" sz="1000" b="1" dirty="0" smtClean="0">
              <a:solidFill>
                <a:srgbClr val="8A0000"/>
              </a:solidFill>
              <a:latin typeface="Tw Cen MT" pitchFamily="34" charset="0"/>
            </a:endParaRPr>
          </a:p>
          <a:p>
            <a:pPr algn="ctr"/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DOUBLE LAYER INTERACTION </a:t>
            </a:r>
          </a:p>
          <a:p>
            <a:pPr algn="ctr"/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BETWEEN SPHERE AND A ROUGH SURFACE</a:t>
            </a:r>
            <a:endParaRPr lang="it-IT" sz="2000" b="1" dirty="0">
              <a:solidFill>
                <a:srgbClr val="8A0000"/>
              </a:solidFill>
              <a:latin typeface="Tw Cen MT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122547" y="4554"/>
            <a:ext cx="666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RESULTS</a:t>
            </a:r>
            <a:endParaRPr lang="it-IT" sz="2000" dirty="0">
              <a:latin typeface="Tw Cen MT" pitchFamily="34" charset="0"/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2339752" y="1914634"/>
            <a:ext cx="6264696" cy="2806154"/>
            <a:chOff x="1763688" y="1913493"/>
            <a:chExt cx="6624736" cy="3099683"/>
          </a:xfrm>
        </p:grpSpPr>
        <p:pic>
          <p:nvPicPr>
            <p:cNvPr id="19" name="Immagine 1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375158"/>
              <a:ext cx="6624736" cy="2638018"/>
            </a:xfrm>
            <a:prstGeom prst="rect">
              <a:avLst/>
            </a:prstGeom>
          </p:spPr>
        </p:pic>
        <p:sp>
          <p:nvSpPr>
            <p:cNvPr id="34" name="CasellaDiTesto 33"/>
            <p:cNvSpPr txBox="1"/>
            <p:nvPr/>
          </p:nvSpPr>
          <p:spPr>
            <a:xfrm>
              <a:off x="2627784" y="1913493"/>
              <a:ext cx="4896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latin typeface="Tw Cen MT" pitchFamily="34" charset="0"/>
                </a:rPr>
                <a:t>MORPHOLOGY!</a:t>
              </a:r>
              <a:endParaRPr lang="it-IT" sz="2400" b="1" dirty="0">
                <a:latin typeface="Tw Cen MT" pitchFamily="34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483768" y="4762476"/>
            <a:ext cx="6192688" cy="898772"/>
            <a:chOff x="2627784" y="4762476"/>
            <a:chExt cx="6192688" cy="898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ttangolo 16"/>
                <p:cNvSpPr/>
                <p:nvPr/>
              </p:nvSpPr>
              <p:spPr>
                <a:xfrm>
                  <a:off x="6192188" y="4762476"/>
                  <a:ext cx="2628284" cy="8987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𝛾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𝐷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</a:rPr>
                                      <m:t>𝜉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it-IT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it-I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/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𝜉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it-IT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it-I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/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𝜉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it-IT" dirty="0">
                    <a:latin typeface="Tw Cen MT" pitchFamily="34" charset="0"/>
                  </a:endParaRPr>
                </a:p>
              </p:txBody>
            </p:sp>
          </mc:Choice>
          <mc:Fallback xmlns="">
            <p:sp>
              <p:nvSpPr>
                <p:cNvPr id="17" name="Rettangolo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2188" y="4762476"/>
                  <a:ext cx="2628284" cy="89877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uppo 22"/>
            <p:cNvGrpSpPr/>
            <p:nvPr/>
          </p:nvGrpSpPr>
          <p:grpSpPr>
            <a:xfrm>
              <a:off x="2627784" y="4812809"/>
              <a:ext cx="3464428" cy="776431"/>
              <a:chOff x="2627784" y="4812809"/>
              <a:chExt cx="3464428" cy="776431"/>
            </a:xfrm>
          </p:grpSpPr>
          <p:grpSp>
            <p:nvGrpSpPr>
              <p:cNvPr id="22" name="Gruppo 21"/>
              <p:cNvGrpSpPr/>
              <p:nvPr/>
            </p:nvGrpSpPr>
            <p:grpSpPr>
              <a:xfrm>
                <a:off x="2627784" y="4812809"/>
                <a:ext cx="2156629" cy="776431"/>
                <a:chOff x="2627784" y="4812809"/>
                <a:chExt cx="2156629" cy="77643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Rettangolo 2"/>
                    <p:cNvSpPr/>
                    <p:nvPr/>
                  </p:nvSpPr>
                  <p:spPr>
                    <a:xfrm>
                      <a:off x="3491880" y="4812809"/>
                      <a:ext cx="1292533" cy="77643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1" i="1" smtClean="0">
                                <a:latin typeface="Cambria Math"/>
                              </a:rPr>
                              <m:t>𝜸</m:t>
                            </m:r>
                            <m:r>
                              <a:rPr lang="en-US" i="1" smtClean="0">
                                <a:latin typeface="Cambria Math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it-IT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it-IT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it-IT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𝜆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𝐷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𝜉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endParaRPr lang="it-IT" dirty="0"/>
                    </a:p>
                  </p:txBody>
                </p:sp>
              </mc:Choice>
              <mc:Fallback xmlns="">
                <p:sp>
                  <p:nvSpPr>
                    <p:cNvPr id="3" name="Rettangolo 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91880" y="4812809"/>
                      <a:ext cx="1292533" cy="776431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Rettangolo 19"/>
                <p:cNvSpPr/>
                <p:nvPr/>
              </p:nvSpPr>
              <p:spPr>
                <a:xfrm>
                  <a:off x="2627784" y="5075893"/>
                  <a:ext cx="756000" cy="3240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>
                  <a:solidFill>
                    <a:schemeClr val="accent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 smtClean="0"/>
                    <a:t>ϑ≤45°	</a:t>
                  </a:r>
                  <a:endParaRPr lang="it-IT" dirty="0"/>
                </a:p>
              </p:txBody>
            </p:sp>
          </p:grpSp>
          <p:sp>
            <p:nvSpPr>
              <p:cNvPr id="21" name="Rettangolo 20"/>
              <p:cNvSpPr/>
              <p:nvPr/>
            </p:nvSpPr>
            <p:spPr>
              <a:xfrm>
                <a:off x="5336212" y="5075892"/>
                <a:ext cx="756000" cy="324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ϑ </a:t>
                </a:r>
                <a:r>
                  <a:rPr lang="en-US" dirty="0" smtClean="0"/>
                  <a:t>&gt;</a:t>
                </a:r>
                <a:r>
                  <a:rPr lang="en-US" dirty="0"/>
                  <a:t>45°	</a:t>
                </a:r>
                <a:endParaRPr lang="it-IT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376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-36513" y="6525344"/>
            <a:ext cx="91473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0" y="0"/>
            <a:ext cx="9180512" cy="6865086"/>
            <a:chOff x="-69648" y="0"/>
            <a:chExt cx="9180512" cy="6865086"/>
          </a:xfrm>
        </p:grpSpPr>
        <p:grpSp>
          <p:nvGrpSpPr>
            <p:cNvPr id="2" name="Gruppo 1"/>
            <p:cNvGrpSpPr/>
            <p:nvPr/>
          </p:nvGrpSpPr>
          <p:grpSpPr>
            <a:xfrm>
              <a:off x="-69648" y="0"/>
              <a:ext cx="9180512" cy="6865086"/>
              <a:chOff x="-69648" y="0"/>
              <a:chExt cx="9180512" cy="6865086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-69648" y="0"/>
                <a:ext cx="9180512" cy="6865086"/>
                <a:chOff x="504056" y="0"/>
                <a:chExt cx="9180512" cy="6865086"/>
              </a:xfrm>
            </p:grpSpPr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338" b="13617"/>
                <a:stretch/>
              </p:blipFill>
              <p:spPr>
                <a:xfrm>
                  <a:off x="504056" y="2988"/>
                  <a:ext cx="9180512" cy="6862098"/>
                </a:xfrm>
                <a:prstGeom prst="rect">
                  <a:avLst/>
                </a:prstGeom>
              </p:spPr>
            </p:pic>
            <p:grpSp>
              <p:nvGrpSpPr>
                <p:cNvPr id="13" name="Gruppo 12"/>
                <p:cNvGrpSpPr/>
                <p:nvPr/>
              </p:nvGrpSpPr>
              <p:grpSpPr>
                <a:xfrm>
                  <a:off x="504056" y="0"/>
                  <a:ext cx="1728192" cy="6865086"/>
                  <a:chOff x="-36512" y="0"/>
                  <a:chExt cx="1728192" cy="6865086"/>
                </a:xfrm>
              </p:grpSpPr>
              <p:sp>
                <p:nvSpPr>
                  <p:cNvPr id="5" name="Rettangolo 4"/>
                  <p:cNvSpPr/>
                  <p:nvPr/>
                </p:nvSpPr>
                <p:spPr>
                  <a:xfrm>
                    <a:off x="-36512" y="0"/>
                    <a:ext cx="1728192" cy="6865086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  <a:alpha val="70000"/>
                        </a:schemeClr>
                      </a:gs>
                      <a:gs pos="50000">
                        <a:schemeClr val="bg1">
                          <a:lumMod val="95000"/>
                          <a:alpha val="70000"/>
                        </a:schemeClr>
                      </a:gs>
                      <a:gs pos="100000">
                        <a:schemeClr val="bg1">
                          <a:alpha val="82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Tw Cen MT" pitchFamily="34" charset="0"/>
                    </a:endParaRPr>
                  </a:p>
                </p:txBody>
              </p:sp>
              <p:sp>
                <p:nvSpPr>
                  <p:cNvPr id="7" name="CasellaDiTesto 6"/>
                  <p:cNvSpPr txBox="1"/>
                  <p:nvPr/>
                </p:nvSpPr>
                <p:spPr>
                  <a:xfrm>
                    <a:off x="0" y="3348281"/>
                    <a:ext cx="16916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b="1" dirty="0" smtClean="0">
                        <a:latin typeface="Tw Cen MT" pitchFamily="34" charset="0"/>
                        <a:cs typeface="Times New Roman" pitchFamily="18" charset="0"/>
                      </a:rPr>
                      <a:t>WHAT I HAVE DONE</a:t>
                    </a:r>
                    <a:endParaRPr lang="it-IT" sz="1600" b="1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" name="CasellaDiTesto 7"/>
                  <p:cNvSpPr txBox="1"/>
                  <p:nvPr/>
                </p:nvSpPr>
                <p:spPr>
                  <a:xfrm>
                    <a:off x="-3377" y="4428401"/>
                    <a:ext cx="16916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WHAT I’M GOING TO DO!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" name="CasellaDiTesto 8"/>
                  <p:cNvSpPr txBox="1"/>
                  <p:nvPr/>
                </p:nvSpPr>
                <p:spPr>
                  <a:xfrm>
                    <a:off x="-3377" y="5517232"/>
                    <a:ext cx="169168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CONCLUSIONS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" name="CasellaDiTesto 9"/>
                  <p:cNvSpPr txBox="1"/>
                  <p:nvPr/>
                </p:nvSpPr>
                <p:spPr>
                  <a:xfrm>
                    <a:off x="-3376" y="620688"/>
                    <a:ext cx="16950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INTRODUCTION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" name="CasellaDiTesto 10"/>
                  <p:cNvSpPr txBox="1"/>
                  <p:nvPr/>
                </p:nvSpPr>
                <p:spPr>
                  <a:xfrm>
                    <a:off x="0" y="1340768"/>
                    <a:ext cx="168830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STATE OF ART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6" name="Rettangolo 15"/>
              <p:cNvSpPr/>
              <p:nvPr/>
            </p:nvSpPr>
            <p:spPr>
              <a:xfrm>
                <a:off x="1658544" y="0"/>
                <a:ext cx="7452320" cy="686508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alpha val="7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7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8900000" scaled="1"/>
                <a:tileRect/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w Cen MT" pitchFamily="34" charset="0"/>
                </a:endParaRPr>
              </a:p>
            </p:txBody>
          </p:sp>
        </p:grpSp>
        <p:cxnSp>
          <p:nvCxnSpPr>
            <p:cNvPr id="17" name="Connettore 1 16"/>
            <p:cNvCxnSpPr/>
            <p:nvPr/>
          </p:nvCxnSpPr>
          <p:spPr>
            <a:xfrm>
              <a:off x="1655167" y="6381328"/>
              <a:ext cx="7455697" cy="0"/>
            </a:xfrm>
            <a:prstGeom prst="line">
              <a:avLst/>
            </a:prstGeom>
            <a:ln w="25400">
              <a:solidFill>
                <a:srgbClr val="6A95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28192" y="2988"/>
            <a:ext cx="745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PRELIMINARY STUDY ON PROTEIN ADSORPTION</a:t>
            </a:r>
            <a:endParaRPr lang="it-IT" sz="2000" dirty="0">
              <a:latin typeface="Tw Cen MT" pitchFamily="34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1944216" y="2639234"/>
            <a:ext cx="49678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latin typeface="Tw Cen MT" pitchFamily="34" charset="0"/>
              </a:rPr>
              <a:t>Protein</a:t>
            </a:r>
            <a:r>
              <a:rPr lang="it-IT" sz="2000" dirty="0">
                <a:latin typeface="Tw Cen MT" pitchFamily="34" charset="0"/>
              </a:rPr>
              <a:t> </a:t>
            </a:r>
            <a:r>
              <a:rPr lang="it-IT" sz="2000" dirty="0" err="1">
                <a:latin typeface="Tw Cen MT" pitchFamily="34" charset="0"/>
              </a:rPr>
              <a:t>Surface</a:t>
            </a:r>
            <a:r>
              <a:rPr lang="it-IT" sz="2000" dirty="0">
                <a:latin typeface="Tw Cen MT" pitchFamily="34" charset="0"/>
              </a:rPr>
              <a:t> </a:t>
            </a:r>
            <a:r>
              <a:rPr lang="it-IT" sz="2000" dirty="0" err="1">
                <a:latin typeface="Tw Cen MT" pitchFamily="34" charset="0"/>
              </a:rPr>
              <a:t>Interaction</a:t>
            </a:r>
            <a:r>
              <a:rPr lang="it-IT" sz="2000" dirty="0">
                <a:latin typeface="Tw Cen MT" pitchFamily="34" charset="0"/>
              </a:rPr>
              <a:t> </a:t>
            </a:r>
            <a:r>
              <a:rPr lang="it-IT" sz="2000" dirty="0" err="1" smtClean="0">
                <a:latin typeface="Tw Cen MT" pitchFamily="34" charset="0"/>
              </a:rPr>
              <a:t>Microarray</a:t>
            </a:r>
            <a:r>
              <a:rPr lang="it-IT" sz="2000" dirty="0" smtClean="0">
                <a:latin typeface="Tw Cen MT" pitchFamily="34" charset="0"/>
              </a:rPr>
              <a:t> (PSIM)*</a:t>
            </a:r>
          </a:p>
          <a:p>
            <a:endParaRPr lang="it-IT" sz="1000" dirty="0">
              <a:latin typeface="Tw Cen MT" pitchFamily="34" charset="0"/>
            </a:endParaRPr>
          </a:p>
          <a:p>
            <a:r>
              <a:rPr lang="it-IT" sz="2000" dirty="0" smtClean="0">
                <a:latin typeface="Tw Cen MT" pitchFamily="34" charset="0"/>
              </a:rPr>
              <a:t>CONFOCAL MICROSPOPY </a:t>
            </a:r>
            <a:endParaRPr lang="it-IT" sz="2000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1979712" y="1228690"/>
            <a:ext cx="333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Tw Cen MT" pitchFamily="34" charset="0"/>
              </a:rPr>
              <a:t>Bovine </a:t>
            </a:r>
            <a:r>
              <a:rPr lang="it-IT" sz="2000" b="1" dirty="0" err="1" smtClean="0">
                <a:latin typeface="Tw Cen MT" pitchFamily="34" charset="0"/>
              </a:rPr>
              <a:t>Serum</a:t>
            </a:r>
            <a:r>
              <a:rPr lang="it-IT" sz="2000" b="1" dirty="0" smtClean="0">
                <a:latin typeface="Tw Cen MT" pitchFamily="34" charset="0"/>
              </a:rPr>
              <a:t> </a:t>
            </a:r>
            <a:r>
              <a:rPr lang="it-IT" sz="2000" b="1" dirty="0" err="1" smtClean="0">
                <a:latin typeface="Tw Cen MT" pitchFamily="34" charset="0"/>
              </a:rPr>
              <a:t>Albumin</a:t>
            </a:r>
            <a:r>
              <a:rPr lang="it-IT" sz="2000" b="1" dirty="0" smtClean="0">
                <a:latin typeface="Tw Cen MT" pitchFamily="34" charset="0"/>
              </a:rPr>
              <a:t> (BSA)</a:t>
            </a:r>
          </a:p>
        </p:txBody>
      </p:sp>
      <p:pic>
        <p:nvPicPr>
          <p:cNvPr id="79" name="Immagine 7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07751" y="591236"/>
            <a:ext cx="1512168" cy="1512168"/>
          </a:xfrm>
          <a:prstGeom prst="rect">
            <a:avLst/>
          </a:prstGeom>
        </p:spPr>
      </p:pic>
      <p:sp>
        <p:nvSpPr>
          <p:cNvPr id="80" name="CasellaDiTesto 79"/>
          <p:cNvSpPr txBox="1"/>
          <p:nvPr/>
        </p:nvSpPr>
        <p:spPr>
          <a:xfrm>
            <a:off x="7596336" y="45893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w Cen MT" pitchFamily="34" charset="0"/>
              </a:rPr>
              <a:t>10 </a:t>
            </a:r>
            <a:r>
              <a:rPr lang="it-IT" sz="1600" dirty="0">
                <a:latin typeface="Tw Cen MT" pitchFamily="34" charset="0"/>
                <a:cs typeface="Calibri"/>
              </a:rPr>
              <a:t>n</a:t>
            </a:r>
            <a:r>
              <a:rPr lang="it-IT" sz="1600" dirty="0" smtClean="0">
                <a:latin typeface="Tw Cen MT" pitchFamily="34" charset="0"/>
              </a:rPr>
              <a:t>m</a:t>
            </a:r>
            <a:endParaRPr lang="it-IT" sz="1600" dirty="0">
              <a:latin typeface="Tw Cen MT" pitchFamily="34" charset="0"/>
            </a:endParaRPr>
          </a:p>
        </p:txBody>
      </p:sp>
      <p:cxnSp>
        <p:nvCxnSpPr>
          <p:cNvPr id="81" name="Connettore 2 80"/>
          <p:cNvCxnSpPr/>
          <p:nvPr/>
        </p:nvCxnSpPr>
        <p:spPr>
          <a:xfrm>
            <a:off x="7184906" y="789965"/>
            <a:ext cx="1417514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tangolo 81"/>
          <p:cNvSpPr/>
          <p:nvPr/>
        </p:nvSpPr>
        <p:spPr>
          <a:xfrm>
            <a:off x="1727174" y="6387192"/>
            <a:ext cx="7416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smtClean="0">
                <a:latin typeface="Tw Cen MT" pitchFamily="34" charset="0"/>
              </a:rPr>
              <a:t>* </a:t>
            </a:r>
            <a:r>
              <a:rPr lang="it-IT" sz="1200" dirty="0"/>
              <a:t>Pasquale Emanuele </a:t>
            </a:r>
            <a:r>
              <a:rPr lang="it-IT" sz="1200" dirty="0" err="1" smtClean="0"/>
              <a:t>Scopelliti</a:t>
            </a:r>
            <a:r>
              <a:rPr lang="it-IT" sz="1200" dirty="0" smtClean="0"/>
              <a:t> et </a:t>
            </a:r>
            <a:r>
              <a:rPr lang="it-IT" sz="1200" dirty="0" err="1" smtClean="0"/>
              <a:t>all</a:t>
            </a:r>
            <a:r>
              <a:rPr lang="it-IT" sz="1200" dirty="0" smtClean="0"/>
              <a:t>, </a:t>
            </a:r>
            <a:r>
              <a:rPr lang="en-US" sz="1200" dirty="0"/>
              <a:t>The Effect of Surface </a:t>
            </a:r>
            <a:r>
              <a:rPr lang="en-US" sz="1200" dirty="0" err="1"/>
              <a:t>Nanometre</a:t>
            </a:r>
            <a:r>
              <a:rPr lang="en-US" sz="1200" dirty="0"/>
              <a:t>-Scale Morphology </a:t>
            </a:r>
            <a:r>
              <a:rPr lang="en-US" sz="1200" dirty="0" smtClean="0"/>
              <a:t>on </a:t>
            </a:r>
            <a:r>
              <a:rPr lang="it-IT" sz="1200" dirty="0" err="1" smtClean="0"/>
              <a:t>Protein</a:t>
            </a:r>
            <a:r>
              <a:rPr lang="it-IT" sz="1200" dirty="0" smtClean="0"/>
              <a:t> </a:t>
            </a:r>
            <a:r>
              <a:rPr lang="it-IT" sz="1200" dirty="0" err="1" smtClean="0"/>
              <a:t>Adsorption</a:t>
            </a:r>
            <a:r>
              <a:rPr lang="it-IT" sz="1200" dirty="0" smtClean="0"/>
              <a:t>, </a:t>
            </a:r>
            <a:r>
              <a:rPr lang="it-IT" sz="1200" dirty="0" err="1"/>
              <a:t>PLoS</a:t>
            </a:r>
            <a:r>
              <a:rPr lang="it-IT" sz="1200" dirty="0"/>
              <a:t> </a:t>
            </a:r>
            <a:r>
              <a:rPr lang="it-IT" sz="1200" dirty="0" smtClean="0"/>
              <a:t>ONE </a:t>
            </a:r>
            <a:r>
              <a:rPr lang="it-IT" sz="1200" b="1" dirty="0" smtClean="0"/>
              <a:t>2010</a:t>
            </a:r>
            <a:r>
              <a:rPr lang="it-IT" sz="1200" dirty="0" smtClean="0"/>
              <a:t>, 5</a:t>
            </a:r>
            <a:endParaRPr lang="it-IT" sz="1200" dirty="0">
              <a:latin typeface="Tw Cen MT" pitchFamily="34" charset="0"/>
              <a:cs typeface="Times New Roman" pitchFamily="18" charset="0"/>
            </a:endParaRPr>
          </a:p>
        </p:txBody>
      </p:sp>
      <p:grpSp>
        <p:nvGrpSpPr>
          <p:cNvPr id="87" name="Gruppo 86"/>
          <p:cNvGrpSpPr/>
          <p:nvPr/>
        </p:nvGrpSpPr>
        <p:grpSpPr>
          <a:xfrm>
            <a:off x="1944216" y="2102843"/>
            <a:ext cx="7020272" cy="2888267"/>
            <a:chOff x="1944216" y="857966"/>
            <a:chExt cx="7020272" cy="2888267"/>
          </a:xfrm>
        </p:grpSpPr>
        <p:sp>
          <p:nvSpPr>
            <p:cNvPr id="83" name="CasellaDiTesto 82"/>
            <p:cNvSpPr txBox="1"/>
            <p:nvPr/>
          </p:nvSpPr>
          <p:spPr>
            <a:xfrm>
              <a:off x="1964186" y="2822903"/>
              <a:ext cx="67842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latin typeface="Tw Cen MT" pitchFamily="34" charset="0"/>
                </a:rPr>
                <a:t>Different</a:t>
              </a:r>
              <a:r>
                <a:rPr lang="it-IT" dirty="0" smtClean="0">
                  <a:latin typeface="Tw Cen MT" pitchFamily="34" charset="0"/>
                </a:rPr>
                <a:t> </a:t>
              </a:r>
              <a:r>
                <a:rPr lang="it-IT" b="1" dirty="0" err="1" smtClean="0">
                  <a:latin typeface="Tw Cen MT" pitchFamily="34" charset="0"/>
                </a:rPr>
                <a:t>pH</a:t>
              </a:r>
              <a:r>
                <a:rPr lang="it-IT" dirty="0" smtClean="0">
                  <a:latin typeface="Tw Cen MT" pitchFamily="34" charset="0"/>
                </a:rPr>
                <a:t> and </a:t>
              </a:r>
              <a:r>
                <a:rPr lang="it-IT" b="1" dirty="0" err="1" smtClean="0">
                  <a:latin typeface="Tw Cen MT" pitchFamily="34" charset="0"/>
                </a:rPr>
                <a:t>Ionic</a:t>
              </a:r>
              <a:r>
                <a:rPr lang="it-IT" b="1" dirty="0" smtClean="0">
                  <a:latin typeface="Tw Cen MT" pitchFamily="34" charset="0"/>
                </a:rPr>
                <a:t> </a:t>
              </a:r>
              <a:r>
                <a:rPr lang="it-IT" b="1" dirty="0" err="1" smtClean="0">
                  <a:latin typeface="Tw Cen MT" pitchFamily="34" charset="0"/>
                </a:rPr>
                <a:t>Strength</a:t>
              </a:r>
              <a:r>
                <a:rPr lang="it-IT" b="1" dirty="0" smtClean="0">
                  <a:latin typeface="Tw Cen MT" pitchFamily="34" charset="0"/>
                </a:rPr>
                <a:t> </a:t>
              </a:r>
              <a:r>
                <a:rPr lang="it-IT" dirty="0" smtClean="0">
                  <a:latin typeface="Tw Cen MT" pitchFamily="34" charset="0"/>
                </a:rPr>
                <a:t>(</a:t>
              </a:r>
              <a:r>
                <a:rPr lang="it-IT" dirty="0" err="1" smtClean="0">
                  <a:latin typeface="Tw Cen MT" pitchFamily="34" charset="0"/>
                </a:rPr>
                <a:t>not</a:t>
              </a:r>
              <a:r>
                <a:rPr lang="it-IT" dirty="0" smtClean="0">
                  <a:latin typeface="Tw Cen MT" pitchFamily="34" charset="0"/>
                </a:rPr>
                <a:t> </a:t>
              </a:r>
              <a:r>
                <a:rPr lang="it-IT" dirty="0" err="1" smtClean="0">
                  <a:latin typeface="Tw Cen MT" pitchFamily="34" charset="0"/>
                </a:rPr>
                <a:t>only</a:t>
              </a:r>
              <a:r>
                <a:rPr lang="it-IT" dirty="0" smtClean="0">
                  <a:latin typeface="Tw Cen MT" pitchFamily="34" charset="0"/>
                </a:rPr>
                <a:t> in </a:t>
              </a:r>
              <a:r>
                <a:rPr lang="it-IT" dirty="0" err="1" smtClean="0">
                  <a:latin typeface="Tw Cen MT" pitchFamily="34" charset="0"/>
                </a:rPr>
                <a:t>physiological</a:t>
              </a:r>
              <a:r>
                <a:rPr lang="it-IT" dirty="0" smtClean="0">
                  <a:latin typeface="Tw Cen MT" pitchFamily="34" charset="0"/>
                </a:rPr>
                <a:t> </a:t>
              </a:r>
              <a:r>
                <a:rPr lang="it-IT" dirty="0" err="1" smtClean="0">
                  <a:latin typeface="Tw Cen MT" pitchFamily="34" charset="0"/>
                </a:rPr>
                <a:t>condition</a:t>
              </a:r>
              <a:r>
                <a:rPr lang="it-IT" dirty="0" smtClean="0">
                  <a:latin typeface="Tw Cen MT" pitchFamily="34" charset="0"/>
                </a:rPr>
                <a:t>)</a:t>
              </a:r>
            </a:p>
            <a:p>
              <a:endParaRPr lang="it-IT" dirty="0">
                <a:latin typeface="Tw Cen MT" pitchFamily="34" charset="0"/>
              </a:endParaRPr>
            </a:p>
            <a:p>
              <a:r>
                <a:rPr lang="it-IT" dirty="0" smtClean="0">
                  <a:latin typeface="Tw Cen MT" pitchFamily="34" charset="0"/>
                </a:rPr>
                <a:t>NO BSA PRECIPITATION IN ACIDIC SOLUTION</a:t>
              </a:r>
              <a:endParaRPr lang="it-IT" dirty="0">
                <a:latin typeface="Tw Cen MT" pitchFamily="34" charset="0"/>
              </a:endParaRPr>
            </a:p>
          </p:txBody>
        </p:sp>
        <p:cxnSp>
          <p:nvCxnSpPr>
            <p:cNvPr id="86" name="Connettore 1 85"/>
            <p:cNvCxnSpPr/>
            <p:nvPr/>
          </p:nvCxnSpPr>
          <p:spPr>
            <a:xfrm>
              <a:off x="1944216" y="857966"/>
              <a:ext cx="702027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/>
          <p:cNvSpPr txBox="1"/>
          <p:nvPr/>
        </p:nvSpPr>
        <p:spPr>
          <a:xfrm>
            <a:off x="1964186" y="2204864"/>
            <a:ext cx="123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w Cen MT" pitchFamily="34" charset="0"/>
              </a:rPr>
              <a:t>METHODS</a:t>
            </a:r>
            <a:endParaRPr lang="it-IT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964187" y="3563724"/>
            <a:ext cx="210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w Cen MT" pitchFamily="34" charset="0"/>
              </a:rPr>
              <a:t>BUFFER SOLUTION</a:t>
            </a:r>
            <a:endParaRPr lang="it-IT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964187" y="5075892"/>
            <a:ext cx="592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w Cen MT" pitchFamily="34" charset="0"/>
              </a:rPr>
              <a:t>MODEL for the QUANTIFICATION of the </a:t>
            </a:r>
            <a:r>
              <a:rPr lang="it-IT" dirty="0" err="1" smtClean="0">
                <a:solidFill>
                  <a:schemeClr val="bg1"/>
                </a:solidFill>
                <a:latin typeface="Tw Cen MT" pitchFamily="34" charset="0"/>
              </a:rPr>
              <a:t>adsorbed</a:t>
            </a:r>
            <a:r>
              <a:rPr lang="it-IT" dirty="0" smtClean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w Cen MT" pitchFamily="34" charset="0"/>
              </a:rPr>
              <a:t>proteins</a:t>
            </a:r>
            <a:endParaRPr lang="it-IT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979712" y="5477162"/>
            <a:ext cx="347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Tw Cen MT" pitchFamily="34" charset="0"/>
              </a:rPr>
              <a:t>LANGMUIR ISOTHERM</a:t>
            </a:r>
            <a:endParaRPr lang="it-IT" sz="2000" dirty="0">
              <a:latin typeface="Tw Cen MT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964186" y="836712"/>
            <a:ext cx="123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w Cen MT" pitchFamily="34" charset="0"/>
              </a:rPr>
              <a:t>PROTEIN</a:t>
            </a:r>
            <a:endParaRPr lang="it-IT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0"/>
            <a:ext cx="9180512" cy="6865086"/>
            <a:chOff x="-69648" y="0"/>
            <a:chExt cx="9180512" cy="6865086"/>
          </a:xfrm>
        </p:grpSpPr>
        <p:grpSp>
          <p:nvGrpSpPr>
            <p:cNvPr id="14" name="Gruppo 13"/>
            <p:cNvGrpSpPr/>
            <p:nvPr/>
          </p:nvGrpSpPr>
          <p:grpSpPr>
            <a:xfrm>
              <a:off x="-69648" y="0"/>
              <a:ext cx="9180512" cy="6865086"/>
              <a:chOff x="504056" y="0"/>
              <a:chExt cx="9180512" cy="686508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8" b="13617"/>
              <a:stretch/>
            </p:blipFill>
            <p:spPr>
              <a:xfrm>
                <a:off x="504056" y="2988"/>
                <a:ext cx="9180512" cy="6862098"/>
              </a:xfrm>
              <a:prstGeom prst="rect">
                <a:avLst/>
              </a:prstGeom>
            </p:spPr>
          </p:pic>
          <p:grpSp>
            <p:nvGrpSpPr>
              <p:cNvPr id="13" name="Gruppo 12"/>
              <p:cNvGrpSpPr/>
              <p:nvPr/>
            </p:nvGrpSpPr>
            <p:grpSpPr>
              <a:xfrm>
                <a:off x="504056" y="0"/>
                <a:ext cx="1728192" cy="6865086"/>
                <a:chOff x="-36512" y="0"/>
                <a:chExt cx="1728192" cy="6865086"/>
              </a:xfrm>
            </p:grpSpPr>
            <p:sp>
              <p:nvSpPr>
                <p:cNvPr id="5" name="Rettangolo 4"/>
                <p:cNvSpPr/>
                <p:nvPr/>
              </p:nvSpPr>
              <p:spPr>
                <a:xfrm>
                  <a:off x="-36512" y="0"/>
                  <a:ext cx="1728192" cy="686508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alpha val="70000"/>
                      </a:schemeClr>
                    </a:gs>
                    <a:gs pos="50000">
                      <a:schemeClr val="bg1">
                        <a:lumMod val="95000"/>
                        <a:alpha val="70000"/>
                      </a:schemeClr>
                    </a:gs>
                    <a:gs pos="100000">
                      <a:schemeClr val="bg1">
                        <a:alpha val="82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Tw Cen MT" pitchFamily="34" charset="0"/>
                  </a:endParaRPr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0" y="334828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WHAT I HAVE DONE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CasellaDiTesto 7"/>
                <p:cNvSpPr txBox="1"/>
                <p:nvPr/>
              </p:nvSpPr>
              <p:spPr>
                <a:xfrm>
                  <a:off x="-3377" y="442840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dirty="0" smtClean="0">
                      <a:latin typeface="Tw Cen MT" pitchFamily="34" charset="0"/>
                      <a:cs typeface="Times New Roman" pitchFamily="18" charset="0"/>
                    </a:rPr>
                    <a:t>WHAT I’M GOING TO DO!</a:t>
                  </a:r>
                  <a:endParaRPr lang="it-IT" sz="1600" b="1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CasellaDiTesto 8"/>
                <p:cNvSpPr txBox="1"/>
                <p:nvPr/>
              </p:nvSpPr>
              <p:spPr>
                <a:xfrm>
                  <a:off x="-3377" y="5517232"/>
                  <a:ext cx="1691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CONCLUSIONS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-3376" y="620688"/>
                  <a:ext cx="16950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INTRODUCTION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0" y="1340768"/>
                  <a:ext cx="16883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STATE OF ART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6" name="Rettangolo 15"/>
            <p:cNvSpPr/>
            <p:nvPr/>
          </p:nvSpPr>
          <p:spPr>
            <a:xfrm>
              <a:off x="1658544" y="0"/>
              <a:ext cx="7452320" cy="686508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70000"/>
                  </a:schemeClr>
                </a:gs>
                <a:gs pos="50000">
                  <a:schemeClr val="accent1">
                    <a:tint val="44500"/>
                    <a:satMod val="160000"/>
                    <a:alpha val="7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w Cen MT" pitchFamily="34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33263" y="593393"/>
            <a:ext cx="745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Tw Cen MT" pitchFamily="34" charset="0"/>
              </a:rPr>
              <a:t>Systematic</a:t>
            </a:r>
            <a:r>
              <a:rPr lang="it-IT" sz="2000" dirty="0" smtClean="0">
                <a:latin typeface="Tw Cen MT" pitchFamily="34" charset="0"/>
              </a:rPr>
              <a:t> </a:t>
            </a:r>
            <a:r>
              <a:rPr lang="it-IT" sz="2000" dirty="0" err="1" smtClean="0">
                <a:latin typeface="Tw Cen MT" pitchFamily="34" charset="0"/>
              </a:rPr>
              <a:t>investigation</a:t>
            </a:r>
            <a:r>
              <a:rPr lang="it-IT" sz="2000" dirty="0" smtClean="0">
                <a:latin typeface="Tw Cen MT" pitchFamily="34" charset="0"/>
              </a:rPr>
              <a:t> of </a:t>
            </a:r>
            <a:r>
              <a:rPr lang="it-IT" sz="2000" dirty="0" smtClean="0">
                <a:solidFill>
                  <a:srgbClr val="8A0000"/>
                </a:solidFill>
                <a:latin typeface="Tw Cen MT" pitchFamily="34" charset="0"/>
              </a:rPr>
              <a:t>PROTEIN ADSORPTION </a:t>
            </a:r>
            <a:r>
              <a:rPr lang="it-IT" sz="2000" dirty="0" err="1" smtClean="0">
                <a:latin typeface="Tw Cen MT" pitchFamily="34" charset="0"/>
              </a:rPr>
              <a:t>processes</a:t>
            </a:r>
            <a:endParaRPr lang="it-IT" sz="2000" dirty="0" smtClean="0">
              <a:latin typeface="Tw Cen MT" pitchFamily="34" charset="0"/>
            </a:endParaRPr>
          </a:p>
          <a:p>
            <a:pPr algn="ctr"/>
            <a:r>
              <a:rPr lang="it-IT" sz="2000" dirty="0" smtClean="0">
                <a:latin typeface="Tw Cen MT" pitchFamily="34" charset="0"/>
              </a:rPr>
              <a:t> </a:t>
            </a:r>
            <a:r>
              <a:rPr lang="it-IT" sz="2000" dirty="0" err="1" smtClean="0">
                <a:latin typeface="Tw Cen MT" pitchFamily="34" charset="0"/>
              </a:rPr>
              <a:t>depending</a:t>
            </a:r>
            <a:r>
              <a:rPr lang="it-IT" sz="2000" dirty="0" smtClean="0">
                <a:latin typeface="Tw Cen MT" pitchFamily="34" charset="0"/>
              </a:rPr>
              <a:t> on </a:t>
            </a:r>
            <a:r>
              <a:rPr lang="it-IT" sz="2000" dirty="0">
                <a:latin typeface="Tw Cen MT" pitchFamily="34" charset="0"/>
              </a:rPr>
              <a:t>SURFACE</a:t>
            </a:r>
            <a:r>
              <a:rPr lang="it-IT" sz="2000" dirty="0" smtClean="0">
                <a:latin typeface="Tw Cen MT" pitchFamily="34" charset="0"/>
              </a:rPr>
              <a:t> ROUGHNESS, WETTABILITY </a:t>
            </a:r>
          </a:p>
          <a:p>
            <a:pPr algn="ctr"/>
            <a:r>
              <a:rPr lang="it-IT" sz="2000" dirty="0" smtClean="0">
                <a:latin typeface="Tw Cen MT" pitchFamily="34" charset="0"/>
              </a:rPr>
              <a:t>and CHARGE DENSITY</a:t>
            </a:r>
            <a:endParaRPr lang="it-IT" sz="1400" dirty="0">
              <a:latin typeface="Tw Cen MT" pitchFamily="34" charset="0"/>
            </a:endParaRPr>
          </a:p>
          <a:p>
            <a:pPr algn="ctr"/>
            <a:r>
              <a:rPr lang="it-IT" sz="2000" dirty="0" smtClean="0">
                <a:latin typeface="Tw Cen MT" pitchFamily="34" charset="0"/>
              </a:rPr>
              <a:t>(BSA, </a:t>
            </a:r>
            <a:r>
              <a:rPr lang="it-IT" sz="2000" dirty="0" err="1" smtClean="0">
                <a:latin typeface="Tw Cen MT" pitchFamily="34" charset="0"/>
              </a:rPr>
              <a:t>Fibronectin</a:t>
            </a:r>
            <a:r>
              <a:rPr lang="it-IT" sz="2000" dirty="0" smtClean="0">
                <a:latin typeface="Tw Cen MT" pitchFamily="34" charset="0"/>
              </a:rPr>
              <a:t>, </a:t>
            </a:r>
            <a:r>
              <a:rPr lang="it-IT" sz="2000" dirty="0" err="1" smtClean="0">
                <a:latin typeface="Tw Cen MT" pitchFamily="34" charset="0"/>
              </a:rPr>
              <a:t>Vitronectin</a:t>
            </a:r>
            <a:r>
              <a:rPr lang="it-IT" sz="2000" dirty="0" smtClean="0">
                <a:latin typeface="Tw Cen MT" pitchFamily="34" charset="0"/>
              </a:rPr>
              <a:t>)</a:t>
            </a:r>
            <a:endParaRPr lang="it-IT" sz="2000" dirty="0">
              <a:latin typeface="Tw Cen MT" pitchFamily="34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728192" y="2988"/>
            <a:ext cx="745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FUTURE OUTLOOK</a:t>
            </a:r>
            <a:endParaRPr lang="it-IT" sz="2000" dirty="0">
              <a:latin typeface="Tw Cen MT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38375"/>
            <a:ext cx="5868144" cy="3074801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1733263" y="5157192"/>
            <a:ext cx="745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Tw Cen MT" pitchFamily="34" charset="0"/>
              </a:rPr>
              <a:t>Other</a:t>
            </a:r>
            <a:r>
              <a:rPr lang="it-IT" sz="2000" dirty="0" smtClean="0">
                <a:latin typeface="Tw Cen MT" pitchFamily="34" charset="0"/>
              </a:rPr>
              <a:t> NANOSTRUCTURED BIOCOMPATIBLE </a:t>
            </a:r>
            <a:r>
              <a:rPr lang="it-IT" sz="2000" dirty="0" smtClean="0">
                <a:solidFill>
                  <a:srgbClr val="8A0000"/>
                </a:solidFill>
                <a:latin typeface="Tw Cen MT" pitchFamily="34" charset="0"/>
              </a:rPr>
              <a:t>MATERIALS</a:t>
            </a:r>
            <a:r>
              <a:rPr lang="it-IT" sz="2000" dirty="0" smtClean="0">
                <a:latin typeface="Tw Cen MT" pitchFamily="34" charset="0"/>
              </a:rPr>
              <a:t> (ns-</a:t>
            </a:r>
            <a:r>
              <a:rPr lang="it-IT" sz="2000" dirty="0" err="1" smtClean="0">
                <a:latin typeface="Tw Cen MT" pitchFamily="34" charset="0"/>
              </a:rPr>
              <a:t>ZrOx</a:t>
            </a:r>
            <a:r>
              <a:rPr lang="it-IT" sz="2000" dirty="0" smtClean="0">
                <a:latin typeface="Tw Cen MT" pitchFamily="34" charset="0"/>
              </a:rPr>
              <a:t>)</a:t>
            </a:r>
            <a:endParaRPr lang="it-IT" sz="2000" dirty="0">
              <a:latin typeface="Tw Cen MT" pitchFamily="34" charset="0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1728192" y="5661248"/>
            <a:ext cx="7452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w Cen MT" pitchFamily="34" charset="0"/>
              </a:rPr>
              <a:t>The development of a </a:t>
            </a:r>
            <a:r>
              <a:rPr lang="en-US" sz="2000" dirty="0" smtClean="0">
                <a:solidFill>
                  <a:srgbClr val="8A0000"/>
                </a:solidFill>
                <a:latin typeface="Tw Cen MT" pitchFamily="34" charset="0"/>
              </a:rPr>
              <a:t>PLATFORM</a:t>
            </a:r>
            <a:r>
              <a:rPr lang="en-US" sz="2000" dirty="0" smtClean="0">
                <a:latin typeface="Tw Cen MT" pitchFamily="34" charset="0"/>
              </a:rPr>
              <a:t>  of FUNCTIONALIZED </a:t>
            </a:r>
            <a:r>
              <a:rPr lang="en-US" sz="2000" dirty="0">
                <a:latin typeface="Tw Cen MT" pitchFamily="34" charset="0"/>
              </a:rPr>
              <a:t>and </a:t>
            </a:r>
            <a:r>
              <a:rPr lang="en-US" sz="2000" dirty="0" smtClean="0">
                <a:latin typeface="Tw Cen MT" pitchFamily="34" charset="0"/>
              </a:rPr>
              <a:t>PATTERNED </a:t>
            </a:r>
            <a:r>
              <a:rPr lang="en-US" sz="2000" dirty="0">
                <a:latin typeface="Tw Cen MT" pitchFamily="34" charset="0"/>
              </a:rPr>
              <a:t>surfaces </a:t>
            </a:r>
            <a:r>
              <a:rPr lang="en-US" sz="2000" dirty="0" smtClean="0">
                <a:latin typeface="Tw Cen MT" pitchFamily="34" charset="0"/>
              </a:rPr>
              <a:t>for the </a:t>
            </a:r>
            <a:r>
              <a:rPr lang="en-US" sz="2000" dirty="0">
                <a:latin typeface="Tw Cen MT" pitchFamily="34" charset="0"/>
              </a:rPr>
              <a:t>comprehension and the control of </a:t>
            </a:r>
            <a:endParaRPr lang="en-US" sz="2000" dirty="0" smtClean="0">
              <a:latin typeface="Tw Cen MT" pitchFamily="34" charset="0"/>
            </a:endParaRPr>
          </a:p>
          <a:p>
            <a:pPr algn="ctr"/>
            <a:r>
              <a:rPr lang="en-US" sz="2000" dirty="0" smtClean="0">
                <a:latin typeface="Tw Cen MT" pitchFamily="34" charset="0"/>
              </a:rPr>
              <a:t>protein-protein and protein-surface </a:t>
            </a:r>
            <a:r>
              <a:rPr lang="en-US" sz="2000" dirty="0">
                <a:latin typeface="Tw Cen MT" pitchFamily="34" charset="0"/>
              </a:rPr>
              <a:t>interactions</a:t>
            </a:r>
            <a:endParaRPr lang="it-IT" sz="20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0" y="0"/>
            <a:ext cx="9183889" cy="6865086"/>
            <a:chOff x="-69648" y="0"/>
            <a:chExt cx="9183889" cy="6865086"/>
          </a:xfrm>
        </p:grpSpPr>
        <p:grpSp>
          <p:nvGrpSpPr>
            <p:cNvPr id="2" name="Gruppo 1"/>
            <p:cNvGrpSpPr/>
            <p:nvPr/>
          </p:nvGrpSpPr>
          <p:grpSpPr>
            <a:xfrm>
              <a:off x="-69648" y="0"/>
              <a:ext cx="9180512" cy="6865086"/>
              <a:chOff x="-69648" y="0"/>
              <a:chExt cx="9180512" cy="6865086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-69648" y="0"/>
                <a:ext cx="9180512" cy="6865086"/>
                <a:chOff x="504056" y="0"/>
                <a:chExt cx="9180512" cy="6865086"/>
              </a:xfrm>
            </p:grpSpPr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338" b="13617"/>
                <a:stretch/>
              </p:blipFill>
              <p:spPr>
                <a:xfrm>
                  <a:off x="504056" y="2988"/>
                  <a:ext cx="9180512" cy="6862098"/>
                </a:xfrm>
                <a:prstGeom prst="rect">
                  <a:avLst/>
                </a:prstGeom>
              </p:spPr>
            </p:pic>
            <p:grpSp>
              <p:nvGrpSpPr>
                <p:cNvPr id="13" name="Gruppo 12"/>
                <p:cNvGrpSpPr/>
                <p:nvPr/>
              </p:nvGrpSpPr>
              <p:grpSpPr>
                <a:xfrm>
                  <a:off x="504056" y="0"/>
                  <a:ext cx="1728192" cy="6865086"/>
                  <a:chOff x="-36512" y="0"/>
                  <a:chExt cx="1728192" cy="6865086"/>
                </a:xfrm>
              </p:grpSpPr>
              <p:sp>
                <p:nvSpPr>
                  <p:cNvPr id="5" name="Rettangolo 4"/>
                  <p:cNvSpPr/>
                  <p:nvPr/>
                </p:nvSpPr>
                <p:spPr>
                  <a:xfrm>
                    <a:off x="-36512" y="0"/>
                    <a:ext cx="1728192" cy="6865086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  <a:alpha val="70000"/>
                        </a:schemeClr>
                      </a:gs>
                      <a:gs pos="50000">
                        <a:schemeClr val="bg1">
                          <a:lumMod val="95000"/>
                          <a:alpha val="70000"/>
                        </a:schemeClr>
                      </a:gs>
                      <a:gs pos="100000">
                        <a:schemeClr val="bg1">
                          <a:alpha val="82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Tw Cen MT" pitchFamily="34" charset="0"/>
                    </a:endParaRPr>
                  </a:p>
                </p:txBody>
              </p:sp>
              <p:sp>
                <p:nvSpPr>
                  <p:cNvPr id="7" name="CasellaDiTesto 6"/>
                  <p:cNvSpPr txBox="1"/>
                  <p:nvPr/>
                </p:nvSpPr>
                <p:spPr>
                  <a:xfrm>
                    <a:off x="0" y="3348281"/>
                    <a:ext cx="16916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WHAT I HAVE DONE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" name="CasellaDiTesto 7"/>
                  <p:cNvSpPr txBox="1"/>
                  <p:nvPr/>
                </p:nvSpPr>
                <p:spPr>
                  <a:xfrm>
                    <a:off x="-3377" y="4428401"/>
                    <a:ext cx="16916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WHAT I’M GOING TO DO!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" name="CasellaDiTesto 8"/>
                  <p:cNvSpPr txBox="1"/>
                  <p:nvPr/>
                </p:nvSpPr>
                <p:spPr>
                  <a:xfrm>
                    <a:off x="-3377" y="5517232"/>
                    <a:ext cx="169168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b="1" dirty="0" smtClean="0">
                        <a:latin typeface="Tw Cen MT" pitchFamily="34" charset="0"/>
                        <a:cs typeface="Times New Roman" pitchFamily="18" charset="0"/>
                      </a:rPr>
                      <a:t>CONCLUSIONS</a:t>
                    </a:r>
                    <a:endParaRPr lang="it-IT" sz="1600" b="1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" name="CasellaDiTesto 9"/>
                  <p:cNvSpPr txBox="1"/>
                  <p:nvPr/>
                </p:nvSpPr>
                <p:spPr>
                  <a:xfrm>
                    <a:off x="-3376" y="620688"/>
                    <a:ext cx="16950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INTRODUCTION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" name="CasellaDiTesto 10"/>
                  <p:cNvSpPr txBox="1"/>
                  <p:nvPr/>
                </p:nvSpPr>
                <p:spPr>
                  <a:xfrm>
                    <a:off x="0" y="1340768"/>
                    <a:ext cx="168830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dirty="0" smtClean="0">
                        <a:latin typeface="Tw Cen MT" pitchFamily="34" charset="0"/>
                        <a:cs typeface="Times New Roman" pitchFamily="18" charset="0"/>
                      </a:rPr>
                      <a:t>STATE OF ART</a:t>
                    </a:r>
                    <a:endParaRPr lang="it-IT" sz="1600" dirty="0">
                      <a:latin typeface="Tw Cen MT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6" name="Rettangolo 15"/>
              <p:cNvSpPr/>
              <p:nvPr/>
            </p:nvSpPr>
            <p:spPr>
              <a:xfrm>
                <a:off x="1658544" y="0"/>
                <a:ext cx="7452320" cy="686508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alpha val="7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7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8900000" scaled="1"/>
                <a:tileRect/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w Cen MT" pitchFamily="34" charset="0"/>
                </a:endParaRPr>
              </a:p>
            </p:txBody>
          </p:sp>
        </p:grpSp>
        <p:cxnSp>
          <p:nvCxnSpPr>
            <p:cNvPr id="17" name="Connettore 1 16"/>
            <p:cNvCxnSpPr/>
            <p:nvPr/>
          </p:nvCxnSpPr>
          <p:spPr>
            <a:xfrm>
              <a:off x="1658544" y="4797152"/>
              <a:ext cx="7455697" cy="0"/>
            </a:xfrm>
            <a:prstGeom prst="line">
              <a:avLst/>
            </a:prstGeom>
            <a:ln w="25400">
              <a:solidFill>
                <a:srgbClr val="6A95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728192" y="620688"/>
            <a:ext cx="7415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Tw Cen MT" pitchFamily="34" charset="0"/>
              </a:rPr>
              <a:t>Experimental</a:t>
            </a:r>
            <a:r>
              <a:rPr lang="it-IT" sz="2400" dirty="0">
                <a:latin typeface="Tw Cen MT" pitchFamily="34" charset="0"/>
              </a:rPr>
              <a:t> data </a:t>
            </a:r>
            <a:r>
              <a:rPr lang="it-IT" sz="2400" dirty="0" err="1">
                <a:latin typeface="Tw Cen MT" pitchFamily="34" charset="0"/>
              </a:rPr>
              <a:t>about</a:t>
            </a:r>
            <a:r>
              <a:rPr lang="it-IT" sz="2400" dirty="0">
                <a:latin typeface="Tw Cen MT" pitchFamily="34" charset="0"/>
              </a:rPr>
              <a:t> the </a:t>
            </a:r>
            <a:r>
              <a:rPr lang="en-US" sz="2400" dirty="0">
                <a:latin typeface="Tw Cen MT" pitchFamily="34" charset="0"/>
              </a:rPr>
              <a:t>effects of surface </a:t>
            </a:r>
            <a:r>
              <a:rPr lang="en-US" sz="2400" dirty="0" err="1">
                <a:latin typeface="Tw Cen MT" pitchFamily="34" charset="0"/>
              </a:rPr>
              <a:t>nanoscale</a:t>
            </a:r>
            <a:r>
              <a:rPr lang="en-US" sz="2400" dirty="0">
                <a:latin typeface="Tw Cen MT" pitchFamily="34" charset="0"/>
              </a:rPr>
              <a:t> morphology on the properties of electric double layers</a:t>
            </a:r>
            <a:endParaRPr lang="it-IT" sz="2400" dirty="0">
              <a:latin typeface="Tw Cen MT" pitchFamily="34" charset="0"/>
            </a:endParaRPr>
          </a:p>
          <a:p>
            <a:pPr algn="ctr"/>
            <a:endParaRPr lang="it-IT" sz="2400" dirty="0">
              <a:latin typeface="Tw Cen MT" pitchFamily="34" charset="0"/>
            </a:endParaRPr>
          </a:p>
          <a:p>
            <a:pPr algn="ctr"/>
            <a:r>
              <a:rPr lang="it-IT" sz="2400" dirty="0" err="1" smtClean="0">
                <a:latin typeface="Tw Cen MT" pitchFamily="34" charset="0"/>
              </a:rPr>
              <a:t>Correlation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between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morphological</a:t>
            </a:r>
            <a:r>
              <a:rPr lang="it-IT" sz="2400" dirty="0">
                <a:latin typeface="Tw Cen MT" pitchFamily="34" charset="0"/>
              </a:rPr>
              <a:t> </a:t>
            </a:r>
            <a:r>
              <a:rPr lang="it-IT" sz="2400" dirty="0" smtClean="0">
                <a:latin typeface="Tw Cen MT" pitchFamily="34" charset="0"/>
              </a:rPr>
              <a:t>and </a:t>
            </a:r>
            <a:r>
              <a:rPr lang="it-IT" sz="2400" dirty="0" err="1" smtClean="0">
                <a:latin typeface="Tw Cen MT" pitchFamily="34" charset="0"/>
              </a:rPr>
              <a:t>other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chemico-physical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properties</a:t>
            </a:r>
            <a:r>
              <a:rPr lang="it-IT" sz="2400" dirty="0" smtClean="0">
                <a:latin typeface="Tw Cen MT" pitchFamily="34" charset="0"/>
              </a:rPr>
              <a:t> of </a:t>
            </a:r>
            <a:r>
              <a:rPr lang="it-IT" sz="2400" dirty="0" err="1" smtClean="0">
                <a:latin typeface="Tw Cen MT" pitchFamily="34" charset="0"/>
              </a:rPr>
              <a:t>nanostructured</a:t>
            </a:r>
            <a:r>
              <a:rPr lang="it-IT" sz="2400" dirty="0" smtClean="0">
                <a:latin typeface="Tw Cen MT" pitchFamily="34" charset="0"/>
              </a:rPr>
              <a:t> TiO</a:t>
            </a:r>
            <a:r>
              <a:rPr lang="it-IT" sz="1600" dirty="0" smtClean="0">
                <a:latin typeface="Tw Cen MT" pitchFamily="34" charset="0"/>
              </a:rPr>
              <a:t>2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surfaces</a:t>
            </a:r>
            <a:r>
              <a:rPr lang="it-IT" sz="2400" dirty="0" smtClean="0">
                <a:latin typeface="Tw Cen MT" pitchFamily="34" charset="0"/>
              </a:rPr>
              <a:t>, </a:t>
            </a:r>
          </a:p>
          <a:p>
            <a:pPr algn="ctr"/>
            <a:r>
              <a:rPr lang="it-IT" sz="2400" dirty="0" smtClean="0">
                <a:latin typeface="Tw Cen MT" pitchFamily="34" charset="0"/>
              </a:rPr>
              <a:t>with </a:t>
            </a:r>
            <a:r>
              <a:rPr lang="it-IT" sz="2400" dirty="0" err="1">
                <a:latin typeface="Tw Cen MT" pitchFamily="34" charset="0"/>
              </a:rPr>
              <a:t>p</a:t>
            </a:r>
            <a:r>
              <a:rPr lang="it-IT" sz="2400" dirty="0" err="1" smtClean="0">
                <a:latin typeface="Tw Cen MT" pitchFamily="34" charset="0"/>
              </a:rPr>
              <a:t>redominat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role</a:t>
            </a:r>
            <a:r>
              <a:rPr lang="it-IT" sz="2400" dirty="0" smtClean="0">
                <a:latin typeface="Tw Cen MT" pitchFamily="34" charset="0"/>
              </a:rPr>
              <a:t> of the </a:t>
            </a:r>
            <a:r>
              <a:rPr lang="it-IT" sz="2400" dirty="0" err="1" smtClean="0">
                <a:latin typeface="Tw Cen MT" pitchFamily="34" charset="0"/>
              </a:rPr>
              <a:t>surface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morphology</a:t>
            </a:r>
            <a:endParaRPr lang="it-IT" sz="2400" dirty="0" smtClean="0">
              <a:latin typeface="Tw Cen MT" pitchFamily="34" charset="0"/>
            </a:endParaRPr>
          </a:p>
          <a:p>
            <a:pPr algn="ctr"/>
            <a:endParaRPr lang="it-IT" sz="2400" dirty="0">
              <a:latin typeface="Tw Cen MT" pitchFamily="34" charset="0"/>
            </a:endParaRPr>
          </a:p>
          <a:p>
            <a:pPr algn="ctr"/>
            <a:r>
              <a:rPr lang="it-IT" sz="2400" dirty="0" err="1" smtClean="0">
                <a:latin typeface="Tw Cen MT" pitchFamily="34" charset="0"/>
              </a:rPr>
              <a:t>Possibility</a:t>
            </a:r>
            <a:r>
              <a:rPr lang="it-IT" sz="2400" dirty="0" smtClean="0">
                <a:latin typeface="Tw Cen MT" pitchFamily="34" charset="0"/>
              </a:rPr>
              <a:t> to </a:t>
            </a:r>
            <a:r>
              <a:rPr lang="it-IT" sz="2400" dirty="0" err="1" smtClean="0">
                <a:latin typeface="Tw Cen MT" pitchFamily="34" charset="0"/>
              </a:rPr>
              <a:t>study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protein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adsorption</a:t>
            </a:r>
            <a:r>
              <a:rPr lang="it-IT" sz="2400" dirty="0" smtClean="0">
                <a:latin typeface="Tw Cen MT" pitchFamily="34" charset="0"/>
              </a:rPr>
              <a:t> in </a:t>
            </a:r>
            <a:r>
              <a:rPr lang="it-IT" sz="2400" dirty="0" err="1" smtClean="0">
                <a:latin typeface="Tw Cen MT" pitchFamily="34" charset="0"/>
              </a:rPr>
              <a:t>different</a:t>
            </a:r>
            <a:r>
              <a:rPr lang="it-IT" sz="2400" dirty="0" smtClean="0">
                <a:latin typeface="Tw Cen MT" pitchFamily="34" charset="0"/>
              </a:rPr>
              <a:t> buffer </a:t>
            </a:r>
            <a:r>
              <a:rPr lang="it-IT" sz="2400" dirty="0" err="1" smtClean="0">
                <a:latin typeface="Tw Cen MT" pitchFamily="34" charset="0"/>
              </a:rPr>
              <a:t>conditions</a:t>
            </a:r>
            <a:r>
              <a:rPr lang="it-IT" sz="2400" dirty="0" smtClean="0">
                <a:latin typeface="Tw Cen MT" pitchFamily="34" charset="0"/>
              </a:rPr>
              <a:t> (</a:t>
            </a:r>
            <a:r>
              <a:rPr lang="it-IT" sz="2400" dirty="0" err="1" smtClean="0">
                <a:latin typeface="Tw Cen MT" pitchFamily="34" charset="0"/>
              </a:rPr>
              <a:t>ionic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strenght</a:t>
            </a:r>
            <a:r>
              <a:rPr lang="it-IT" sz="2400" dirty="0" smtClean="0">
                <a:latin typeface="Tw Cen MT" pitchFamily="34" charset="0"/>
              </a:rPr>
              <a:t> and </a:t>
            </a:r>
            <a:r>
              <a:rPr lang="it-IT" sz="2400" dirty="0" err="1" smtClean="0">
                <a:latin typeface="Tw Cen MT" pitchFamily="34" charset="0"/>
              </a:rPr>
              <a:t>pH</a:t>
            </a:r>
            <a:r>
              <a:rPr lang="it-IT" sz="2400" dirty="0" smtClean="0">
                <a:latin typeface="Tw Cen MT" pitchFamily="34" charset="0"/>
              </a:rPr>
              <a:t>) in </a:t>
            </a:r>
            <a:r>
              <a:rPr lang="it-IT" sz="2400" dirty="0" err="1" smtClean="0">
                <a:latin typeface="Tw Cen MT" pitchFamily="34" charset="0"/>
              </a:rPr>
              <a:t>order</a:t>
            </a:r>
            <a:r>
              <a:rPr lang="it-IT" sz="2400" dirty="0" smtClean="0">
                <a:latin typeface="Tw Cen MT" pitchFamily="34" charset="0"/>
              </a:rPr>
              <a:t> to </a:t>
            </a:r>
            <a:r>
              <a:rPr lang="it-IT" sz="2400" dirty="0" err="1" smtClean="0">
                <a:latin typeface="Tw Cen MT" pitchFamily="34" charset="0"/>
              </a:rPr>
              <a:t>improve</a:t>
            </a:r>
            <a:r>
              <a:rPr lang="it-IT" sz="2400" dirty="0" smtClean="0">
                <a:latin typeface="Tw Cen MT" pitchFamily="34" charset="0"/>
              </a:rPr>
              <a:t> the </a:t>
            </a:r>
            <a:r>
              <a:rPr lang="it-IT" sz="2400" dirty="0" err="1" smtClean="0">
                <a:latin typeface="Tw Cen MT" pitchFamily="34" charset="0"/>
              </a:rPr>
              <a:t>knowledge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about</a:t>
            </a:r>
            <a:r>
              <a:rPr lang="it-IT" sz="2400" dirty="0" smtClean="0">
                <a:latin typeface="Tw Cen MT" pitchFamily="34" charset="0"/>
              </a:rPr>
              <a:t> the </a:t>
            </a:r>
            <a:r>
              <a:rPr lang="it-IT" sz="2400" dirty="0" err="1" smtClean="0">
                <a:latin typeface="Tw Cen MT" pitchFamily="34" charset="0"/>
              </a:rPr>
              <a:t>dynamic</a:t>
            </a:r>
            <a:r>
              <a:rPr lang="it-IT" sz="2400" dirty="0" smtClean="0">
                <a:latin typeface="Tw Cen MT" pitchFamily="34" charset="0"/>
              </a:rPr>
              <a:t> of </a:t>
            </a:r>
            <a:r>
              <a:rPr lang="it-IT" sz="2400" dirty="0" err="1" smtClean="0">
                <a:latin typeface="Tw Cen MT" pitchFamily="34" charset="0"/>
              </a:rPr>
              <a:t>protein</a:t>
            </a:r>
            <a:r>
              <a:rPr lang="it-IT" sz="2400" dirty="0" smtClean="0">
                <a:latin typeface="Tw Cen MT" pitchFamily="34" charset="0"/>
              </a:rPr>
              <a:t> </a:t>
            </a:r>
            <a:r>
              <a:rPr lang="it-IT" sz="2400" dirty="0" err="1" smtClean="0">
                <a:latin typeface="Tw Cen MT" pitchFamily="34" charset="0"/>
              </a:rPr>
              <a:t>adsorption</a:t>
            </a:r>
            <a:endParaRPr lang="it-IT" sz="2400" dirty="0"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195736" y="6167045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8A0000"/>
                </a:solidFill>
                <a:latin typeface="Tw Cen MT" pitchFamily="34" charset="0"/>
              </a:rPr>
              <a:t>Thank</a:t>
            </a:r>
            <a:r>
              <a:rPr lang="it-IT" sz="3600" b="1" dirty="0" smtClean="0">
                <a:solidFill>
                  <a:srgbClr val="8A0000"/>
                </a:solidFill>
                <a:latin typeface="Tw Cen MT" pitchFamily="34" charset="0"/>
              </a:rPr>
              <a:t> </a:t>
            </a:r>
            <a:r>
              <a:rPr lang="it-IT" sz="3600" b="1" dirty="0" err="1" smtClean="0">
                <a:solidFill>
                  <a:srgbClr val="8A0000"/>
                </a:solidFill>
                <a:latin typeface="Tw Cen MT" pitchFamily="34" charset="0"/>
              </a:rPr>
              <a:t>you</a:t>
            </a:r>
            <a:r>
              <a:rPr lang="it-IT" sz="3600" b="1" dirty="0" smtClean="0">
                <a:solidFill>
                  <a:srgbClr val="8A0000"/>
                </a:solidFill>
                <a:latin typeface="Tw Cen MT" pitchFamily="34" charset="0"/>
              </a:rPr>
              <a:t> for </a:t>
            </a:r>
            <a:r>
              <a:rPr lang="it-IT" sz="3600" b="1" dirty="0" err="1" smtClean="0">
                <a:solidFill>
                  <a:srgbClr val="8A0000"/>
                </a:solidFill>
                <a:latin typeface="Tw Cen MT" pitchFamily="34" charset="0"/>
              </a:rPr>
              <a:t>your</a:t>
            </a:r>
            <a:r>
              <a:rPr lang="it-IT" sz="3600" b="1" dirty="0" smtClean="0">
                <a:solidFill>
                  <a:srgbClr val="8A0000"/>
                </a:solidFill>
                <a:latin typeface="Tw Cen MT" pitchFamily="34" charset="0"/>
              </a:rPr>
              <a:t> </a:t>
            </a:r>
            <a:r>
              <a:rPr lang="it-IT" sz="3600" b="1" dirty="0" err="1" smtClean="0">
                <a:solidFill>
                  <a:srgbClr val="8A0000"/>
                </a:solidFill>
                <a:latin typeface="Tw Cen MT" pitchFamily="34" charset="0"/>
              </a:rPr>
              <a:t>attention</a:t>
            </a:r>
            <a:r>
              <a:rPr lang="it-IT" sz="3600" b="1" dirty="0" smtClean="0">
                <a:solidFill>
                  <a:srgbClr val="8A0000"/>
                </a:solidFill>
                <a:latin typeface="Tw Cen MT" pitchFamily="34" charset="0"/>
              </a:rPr>
              <a:t>!</a:t>
            </a:r>
            <a:endParaRPr lang="it-IT" sz="3600" b="1" dirty="0">
              <a:solidFill>
                <a:srgbClr val="8A0000"/>
              </a:solidFill>
              <a:latin typeface="Tw Cen MT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24814" y="4852317"/>
            <a:ext cx="74556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Tw Cen MT" pitchFamily="34" charset="0"/>
              </a:rPr>
              <a:t>F. </a:t>
            </a:r>
            <a:r>
              <a:rPr lang="it-IT" sz="1400" dirty="0" smtClean="0">
                <a:latin typeface="Tw Cen MT" pitchFamily="34" charset="0"/>
              </a:rPr>
              <a:t>Borghi, </a:t>
            </a:r>
            <a:r>
              <a:rPr lang="it-IT" sz="1400" dirty="0">
                <a:latin typeface="Tw Cen MT" pitchFamily="34" charset="0"/>
              </a:rPr>
              <a:t>V. </a:t>
            </a:r>
            <a:r>
              <a:rPr lang="it-IT" sz="1400" dirty="0" err="1" smtClean="0">
                <a:latin typeface="Tw Cen MT" pitchFamily="34" charset="0"/>
              </a:rPr>
              <a:t>Vyas</a:t>
            </a:r>
            <a:r>
              <a:rPr lang="it-IT" sz="1400" dirty="0" smtClean="0">
                <a:latin typeface="Tw Cen MT" pitchFamily="34" charset="0"/>
              </a:rPr>
              <a:t>, </a:t>
            </a:r>
            <a:r>
              <a:rPr lang="it-IT" sz="1400" dirty="0">
                <a:latin typeface="Tw Cen MT" pitchFamily="34" charset="0"/>
              </a:rPr>
              <a:t>A. </a:t>
            </a:r>
            <a:r>
              <a:rPr lang="it-IT" sz="1400" dirty="0" smtClean="0">
                <a:latin typeface="Tw Cen MT" pitchFamily="34" charset="0"/>
              </a:rPr>
              <a:t>Podestà, </a:t>
            </a:r>
            <a:r>
              <a:rPr lang="it-IT" sz="1400" dirty="0">
                <a:latin typeface="Tw Cen MT" pitchFamily="34" charset="0"/>
              </a:rPr>
              <a:t>P. </a:t>
            </a:r>
            <a:r>
              <a:rPr lang="it-IT" sz="1400" dirty="0" smtClean="0">
                <a:latin typeface="Tw Cen MT" pitchFamily="34" charset="0"/>
              </a:rPr>
              <a:t>Milani </a:t>
            </a:r>
            <a:r>
              <a:rPr lang="en-GB" sz="1400" i="1" dirty="0" smtClean="0">
                <a:latin typeface="Tw Cen MT" pitchFamily="34" charset="0"/>
              </a:rPr>
              <a:t>The </a:t>
            </a:r>
            <a:r>
              <a:rPr lang="en-GB" sz="1400" i="1" dirty="0">
                <a:latin typeface="Tw Cen MT" pitchFamily="34" charset="0"/>
              </a:rPr>
              <a:t>influence of surface roughness on DLVO interaction between </a:t>
            </a:r>
            <a:r>
              <a:rPr lang="en-US" sz="1400" i="1" dirty="0" smtClean="0">
                <a:latin typeface="Tw Cen MT" pitchFamily="34" charset="0"/>
              </a:rPr>
              <a:t>a </a:t>
            </a:r>
            <a:r>
              <a:rPr lang="en-US" sz="1400" i="1" dirty="0">
                <a:latin typeface="Tw Cen MT" pitchFamily="34" charset="0"/>
              </a:rPr>
              <a:t>colloidal probe and cluster-assembled nanostructured </a:t>
            </a:r>
            <a:r>
              <a:rPr lang="en-US" sz="1400" i="1" dirty="0" err="1">
                <a:latin typeface="Tw Cen MT" pitchFamily="34" charset="0"/>
              </a:rPr>
              <a:t>titania</a:t>
            </a:r>
            <a:r>
              <a:rPr lang="en-US" sz="1400" i="1" dirty="0">
                <a:latin typeface="Tw Cen MT" pitchFamily="34" charset="0"/>
              </a:rPr>
              <a:t> thin </a:t>
            </a:r>
            <a:r>
              <a:rPr lang="en-US" sz="1400" i="1" dirty="0" smtClean="0">
                <a:latin typeface="Tw Cen MT" pitchFamily="34" charset="0"/>
              </a:rPr>
              <a:t>films </a:t>
            </a:r>
            <a:r>
              <a:rPr lang="en-US" sz="1400" i="1" dirty="0" err="1" smtClean="0">
                <a:latin typeface="Tw Cen MT" pitchFamily="34" charset="0"/>
              </a:rPr>
              <a:t>PloS</a:t>
            </a:r>
            <a:r>
              <a:rPr lang="en-US" sz="1400" i="1" dirty="0" smtClean="0">
                <a:latin typeface="Tw Cen MT" pitchFamily="34" charset="0"/>
              </a:rPr>
              <a:t> ONE (submitted)</a:t>
            </a:r>
          </a:p>
          <a:p>
            <a:endParaRPr lang="en-US" sz="1400" i="1" dirty="0" smtClean="0">
              <a:latin typeface="Tw Cen MT" pitchFamily="34" charset="0"/>
            </a:endParaRPr>
          </a:p>
          <a:p>
            <a:r>
              <a:rPr lang="it-IT" sz="1400" dirty="0" err="1" smtClean="0">
                <a:latin typeface="Tw Cen MT" pitchFamily="34" charset="0"/>
              </a:rPr>
              <a:t>Ajay</a:t>
            </a:r>
            <a:r>
              <a:rPr lang="it-IT" sz="1400" dirty="0" smtClean="0">
                <a:latin typeface="Tw Cen MT" pitchFamily="34" charset="0"/>
              </a:rPr>
              <a:t> </a:t>
            </a:r>
            <a:r>
              <a:rPr lang="it-IT" sz="1400" dirty="0" err="1" smtClean="0">
                <a:latin typeface="Tw Cen MT" pitchFamily="34" charset="0"/>
              </a:rPr>
              <a:t>Singh</a:t>
            </a:r>
            <a:r>
              <a:rPr lang="it-IT" sz="1400" dirty="0" smtClean="0">
                <a:latin typeface="Tw Cen MT" pitchFamily="34" charset="0"/>
              </a:rPr>
              <a:t>, M. Ferri, M. </a:t>
            </a:r>
            <a:r>
              <a:rPr lang="it-IT" sz="1400" dirty="0" err="1" smtClean="0">
                <a:latin typeface="Tw Cen MT" pitchFamily="34" charset="0"/>
              </a:rPr>
              <a:t>Tamplenizza</a:t>
            </a:r>
            <a:r>
              <a:rPr lang="it-IT" sz="1400" dirty="0" smtClean="0">
                <a:latin typeface="Tw Cen MT" pitchFamily="34" charset="0"/>
              </a:rPr>
              <a:t>, F. Borghi et </a:t>
            </a:r>
            <a:r>
              <a:rPr lang="it-IT" sz="1400" dirty="0" err="1" smtClean="0">
                <a:latin typeface="Tw Cen MT" pitchFamily="34" charset="0"/>
              </a:rPr>
              <a:t>all</a:t>
            </a:r>
            <a:r>
              <a:rPr lang="it-IT" sz="1400" dirty="0">
                <a:latin typeface="Tw Cen MT" pitchFamily="34" charset="0"/>
              </a:rPr>
              <a:t> </a:t>
            </a:r>
            <a:r>
              <a:rPr lang="it-IT" sz="1400" dirty="0" smtClean="0">
                <a:latin typeface="Tw Cen MT" pitchFamily="34" charset="0"/>
              </a:rPr>
              <a:t> </a:t>
            </a:r>
            <a:r>
              <a:rPr lang="en-US" sz="1400" i="1" dirty="0" smtClean="0">
                <a:latin typeface="Tw Cen MT" pitchFamily="34" charset="0"/>
              </a:rPr>
              <a:t>Bottom-up </a:t>
            </a:r>
            <a:r>
              <a:rPr lang="en-US" sz="1400" i="1" dirty="0">
                <a:latin typeface="Tw Cen MT" pitchFamily="34" charset="0"/>
              </a:rPr>
              <a:t>engineering of the surface roughness of </a:t>
            </a:r>
            <a:r>
              <a:rPr lang="en-US" sz="1400" i="1" dirty="0" smtClean="0">
                <a:latin typeface="Tw Cen MT" pitchFamily="34" charset="0"/>
              </a:rPr>
              <a:t>nanostructured cubic </a:t>
            </a:r>
            <a:r>
              <a:rPr lang="en-US" sz="1400" i="1" dirty="0">
                <a:latin typeface="Tw Cen MT" pitchFamily="34" charset="0"/>
              </a:rPr>
              <a:t>Zirconia to control cell </a:t>
            </a:r>
            <a:r>
              <a:rPr lang="en-US" sz="1400" i="1" dirty="0" smtClean="0">
                <a:latin typeface="Tw Cen MT" pitchFamily="34" charset="0"/>
              </a:rPr>
              <a:t>adhesion </a:t>
            </a:r>
            <a:r>
              <a:rPr lang="it-IT" sz="1400" dirty="0" err="1" smtClean="0">
                <a:latin typeface="Tw Cen MT" pitchFamily="34" charset="0"/>
              </a:rPr>
              <a:t>Nanotechnology</a:t>
            </a:r>
            <a:r>
              <a:rPr lang="it-IT" sz="1400" dirty="0" smtClean="0">
                <a:latin typeface="Tw Cen MT" pitchFamily="34" charset="0"/>
              </a:rPr>
              <a:t> (in </a:t>
            </a:r>
            <a:r>
              <a:rPr lang="it-IT" sz="1400" dirty="0" err="1" smtClean="0">
                <a:latin typeface="Tw Cen MT" pitchFamily="34" charset="0"/>
              </a:rPr>
              <a:t>printing</a:t>
            </a:r>
            <a:r>
              <a:rPr lang="it-IT" sz="1400" dirty="0" smtClean="0">
                <a:latin typeface="Tw Cen MT" pitchFamily="34" charset="0"/>
              </a:rPr>
              <a:t>)</a:t>
            </a:r>
            <a:endParaRPr lang="en-US" sz="1400" dirty="0">
              <a:latin typeface="Tw Cen MT" pitchFamily="34" charset="0"/>
            </a:endParaRPr>
          </a:p>
          <a:p>
            <a:endParaRPr lang="it-IT" sz="1400" i="1" dirty="0">
              <a:latin typeface="Tw Cen MT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728192" y="2988"/>
            <a:ext cx="745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CONCLUSIONS</a:t>
            </a:r>
            <a:endParaRPr lang="it-IT" sz="20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8"/>
          <a:stretch/>
        </p:blipFill>
        <p:spPr>
          <a:xfrm>
            <a:off x="179512" y="1844824"/>
            <a:ext cx="2572392" cy="2373800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3"/>
          <a:stretch/>
        </p:blipFill>
        <p:spPr>
          <a:xfrm>
            <a:off x="4932040" y="1844824"/>
            <a:ext cx="3096344" cy="20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0" y="0"/>
            <a:ext cx="9180512" cy="6865086"/>
            <a:chOff x="-69648" y="0"/>
            <a:chExt cx="9180512" cy="6865086"/>
          </a:xfrm>
        </p:grpSpPr>
        <p:grpSp>
          <p:nvGrpSpPr>
            <p:cNvPr id="14" name="Gruppo 13"/>
            <p:cNvGrpSpPr/>
            <p:nvPr/>
          </p:nvGrpSpPr>
          <p:grpSpPr>
            <a:xfrm>
              <a:off x="-69648" y="0"/>
              <a:ext cx="9180512" cy="6865086"/>
              <a:chOff x="504056" y="0"/>
              <a:chExt cx="9180512" cy="686508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8" b="13617"/>
              <a:stretch/>
            </p:blipFill>
            <p:spPr>
              <a:xfrm>
                <a:off x="504056" y="2988"/>
                <a:ext cx="9180512" cy="6862098"/>
              </a:xfrm>
              <a:prstGeom prst="rect">
                <a:avLst/>
              </a:prstGeom>
            </p:spPr>
          </p:pic>
          <p:grpSp>
            <p:nvGrpSpPr>
              <p:cNvPr id="13" name="Gruppo 12"/>
              <p:cNvGrpSpPr/>
              <p:nvPr/>
            </p:nvGrpSpPr>
            <p:grpSpPr>
              <a:xfrm>
                <a:off x="504056" y="0"/>
                <a:ext cx="1728192" cy="6865086"/>
                <a:chOff x="-36512" y="0"/>
                <a:chExt cx="1728192" cy="6865086"/>
              </a:xfrm>
            </p:grpSpPr>
            <p:sp>
              <p:nvSpPr>
                <p:cNvPr id="5" name="Rettangolo 4"/>
                <p:cNvSpPr/>
                <p:nvPr/>
              </p:nvSpPr>
              <p:spPr>
                <a:xfrm>
                  <a:off x="-36512" y="0"/>
                  <a:ext cx="1728192" cy="686508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alpha val="70000"/>
                      </a:schemeClr>
                    </a:gs>
                    <a:gs pos="50000">
                      <a:schemeClr val="bg1">
                        <a:lumMod val="95000"/>
                        <a:alpha val="70000"/>
                      </a:schemeClr>
                    </a:gs>
                    <a:gs pos="100000">
                      <a:schemeClr val="bg1">
                        <a:alpha val="82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Tw Cen MT" pitchFamily="34" charset="0"/>
                  </a:endParaRPr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0" y="334828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WHAT I HAVE DONE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CasellaDiTesto 7"/>
                <p:cNvSpPr txBox="1"/>
                <p:nvPr/>
              </p:nvSpPr>
              <p:spPr>
                <a:xfrm>
                  <a:off x="-3377" y="442840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WHAT I’M GOING TO DO!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CasellaDiTesto 8"/>
                <p:cNvSpPr txBox="1"/>
                <p:nvPr/>
              </p:nvSpPr>
              <p:spPr>
                <a:xfrm>
                  <a:off x="-3377" y="5517232"/>
                  <a:ext cx="1691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CONCLUSIONS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-3376" y="620688"/>
                  <a:ext cx="16950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dirty="0" smtClean="0">
                      <a:latin typeface="Tw Cen MT" pitchFamily="34" charset="0"/>
                      <a:cs typeface="Times New Roman" pitchFamily="18" charset="0"/>
                    </a:rPr>
                    <a:t>INTRODUCTION</a:t>
                  </a:r>
                  <a:endParaRPr lang="it-IT" sz="1600" b="1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0" y="1340768"/>
                  <a:ext cx="16883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STATE OF ART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</p:grpSp>
        </p:grpSp>
        <p:cxnSp>
          <p:nvCxnSpPr>
            <p:cNvPr id="17" name="Connettore 1 16"/>
            <p:cNvCxnSpPr/>
            <p:nvPr/>
          </p:nvCxnSpPr>
          <p:spPr>
            <a:xfrm>
              <a:off x="1655167" y="6381328"/>
              <a:ext cx="7455697" cy="0"/>
            </a:xfrm>
            <a:prstGeom prst="line">
              <a:avLst/>
            </a:prstGeom>
            <a:ln w="25400">
              <a:solidFill>
                <a:srgbClr val="6A95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ttangolo 47"/>
          <p:cNvSpPr/>
          <p:nvPr/>
        </p:nvSpPr>
        <p:spPr>
          <a:xfrm>
            <a:off x="1728192" y="0"/>
            <a:ext cx="7452320" cy="68650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3347864" y="5889636"/>
            <a:ext cx="33682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i="1" dirty="0" err="1">
                <a:solidFill>
                  <a:srgbClr val="FFFF66"/>
                </a:solidFill>
                <a:latin typeface="Tw Cen MT" pitchFamily="34" charset="0"/>
              </a:rPr>
              <a:t>Surface</a:t>
            </a:r>
            <a:r>
              <a:rPr lang="it-IT" sz="2200" i="1" dirty="0">
                <a:solidFill>
                  <a:srgbClr val="FFFF66"/>
                </a:solidFill>
                <a:latin typeface="Tw Cen MT" pitchFamily="34" charset="0"/>
              </a:rPr>
              <a:t> </a:t>
            </a:r>
            <a:r>
              <a:rPr lang="it-IT" sz="2200" i="1" dirty="0" err="1">
                <a:solidFill>
                  <a:srgbClr val="FFFF66"/>
                </a:solidFill>
                <a:latin typeface="Tw Cen MT" pitchFamily="34" charset="0"/>
              </a:rPr>
              <a:t>chemical</a:t>
            </a:r>
            <a:r>
              <a:rPr lang="it-IT" sz="2200" i="1" dirty="0">
                <a:solidFill>
                  <a:srgbClr val="FFFF66"/>
                </a:solidFill>
                <a:latin typeface="Tw Cen MT" pitchFamily="34" charset="0"/>
              </a:rPr>
              <a:t> </a:t>
            </a:r>
            <a:r>
              <a:rPr lang="it-IT" sz="2200" i="1" dirty="0" err="1">
                <a:solidFill>
                  <a:srgbClr val="FFFF66"/>
                </a:solidFill>
                <a:latin typeface="Tw Cen MT" pitchFamily="34" charset="0"/>
              </a:rPr>
              <a:t>composition</a:t>
            </a:r>
            <a:endParaRPr lang="it-IT" sz="2200" dirty="0">
              <a:solidFill>
                <a:srgbClr val="FFFF66"/>
              </a:solidFill>
              <a:latin typeface="Tw Cen MT" pitchFamily="34" charset="0"/>
            </a:endParaRPr>
          </a:p>
        </p:txBody>
      </p:sp>
      <p:grpSp>
        <p:nvGrpSpPr>
          <p:cNvPr id="1027" name="Gruppo 1026"/>
          <p:cNvGrpSpPr/>
          <p:nvPr/>
        </p:nvGrpSpPr>
        <p:grpSpPr>
          <a:xfrm>
            <a:off x="1835696" y="721238"/>
            <a:ext cx="7200800" cy="2275714"/>
            <a:chOff x="1835696" y="505214"/>
            <a:chExt cx="7200800" cy="2275714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519"/>
            <a:stretch/>
          </p:blipFill>
          <p:spPr>
            <a:xfrm>
              <a:off x="1907704" y="505214"/>
              <a:ext cx="1584176" cy="2172475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9" t="29890"/>
            <a:stretch/>
          </p:blipFill>
          <p:spPr>
            <a:xfrm>
              <a:off x="6933655" y="505214"/>
              <a:ext cx="2102841" cy="2115148"/>
            </a:xfrm>
            <a:prstGeom prst="rect">
              <a:avLst/>
            </a:prstGeom>
          </p:spPr>
        </p:pic>
        <p:sp>
          <p:nvSpPr>
            <p:cNvPr id="22" name="Rettangolo 21"/>
            <p:cNvSpPr/>
            <p:nvPr/>
          </p:nvSpPr>
          <p:spPr>
            <a:xfrm>
              <a:off x="3923928" y="2247255"/>
              <a:ext cx="236391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200" i="1" dirty="0" err="1">
                  <a:solidFill>
                    <a:srgbClr val="FFFF66"/>
                  </a:solidFill>
                  <a:latin typeface="Tw Cen MT" pitchFamily="34" charset="0"/>
                </a:rPr>
                <a:t>Surface</a:t>
              </a:r>
              <a:r>
                <a:rPr lang="it-IT" sz="2200" i="1" dirty="0">
                  <a:solidFill>
                    <a:srgbClr val="FFFF66"/>
                  </a:solidFill>
                  <a:latin typeface="Tw Cen MT" pitchFamily="34" charset="0"/>
                </a:rPr>
                <a:t> </a:t>
              </a:r>
              <a:r>
                <a:rPr lang="it-IT" sz="2200" i="1" dirty="0" err="1">
                  <a:solidFill>
                    <a:srgbClr val="FFFF66"/>
                  </a:solidFill>
                  <a:latin typeface="Tw Cen MT" pitchFamily="34" charset="0"/>
                </a:rPr>
                <a:t>topography</a:t>
              </a:r>
              <a:endParaRPr lang="it-IT" sz="2200" dirty="0">
                <a:solidFill>
                  <a:srgbClr val="FFFF66"/>
                </a:solidFill>
                <a:latin typeface="Tw Cen MT" pitchFamily="34" charset="0"/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6872171" y="2339588"/>
              <a:ext cx="1228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66"/>
                  </a:solidFill>
                  <a:latin typeface="Tw Cen MT" pitchFamily="34" charset="0"/>
                </a:rPr>
                <a:t>flat surface</a:t>
              </a:r>
              <a:endParaRPr lang="it-IT" dirty="0">
                <a:solidFill>
                  <a:srgbClr val="FFFF66"/>
                </a:solidFill>
                <a:latin typeface="Tw Cen MT" pitchFamily="34" charset="0"/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1835696" y="2411596"/>
              <a:ext cx="14271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66"/>
                  </a:solidFill>
                  <a:latin typeface="Tw Cen MT" pitchFamily="34" charset="0"/>
                </a:rPr>
                <a:t>rough surface</a:t>
              </a:r>
              <a:endParaRPr lang="it-IT" dirty="0">
                <a:solidFill>
                  <a:srgbClr val="FFFF66"/>
                </a:solidFill>
                <a:latin typeface="Tw Cen MT" pitchFamily="34" charset="0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4131124" y="1075383"/>
            <a:ext cx="2144305" cy="1489521"/>
            <a:chOff x="4131124" y="1075383"/>
            <a:chExt cx="2144305" cy="1489521"/>
          </a:xfrm>
        </p:grpSpPr>
        <p:sp>
          <p:nvSpPr>
            <p:cNvPr id="28" name="Rettangolo 27"/>
            <p:cNvSpPr/>
            <p:nvPr/>
          </p:nvSpPr>
          <p:spPr>
            <a:xfrm>
              <a:off x="4131124" y="1075383"/>
              <a:ext cx="214430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Tw Cen MT" pitchFamily="34" charset="0"/>
                </a:rPr>
                <a:t>Cell </a:t>
              </a: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Tw Cen MT" pitchFamily="34" charset="0"/>
                </a:rPr>
                <a:t>A</a:t>
              </a:r>
              <a:r>
                <a:rPr lang="en-US" sz="2200" dirty="0" smtClean="0">
                  <a:solidFill>
                    <a:schemeClr val="accent1">
                      <a:lumMod val="50000"/>
                    </a:schemeClr>
                  </a:solidFill>
                  <a:latin typeface="Tw Cen MT" pitchFamily="34" charset="0"/>
                </a:rPr>
                <a:t>dhesion </a:t>
              </a:r>
            </a:p>
            <a:p>
              <a:pPr algn="ctr"/>
              <a:r>
                <a:rPr lang="en-US" sz="2200" dirty="0" smtClean="0">
                  <a:solidFill>
                    <a:schemeClr val="accent1">
                      <a:lumMod val="50000"/>
                    </a:schemeClr>
                  </a:solidFill>
                  <a:latin typeface="Tw Cen MT" pitchFamily="34" charset="0"/>
                </a:rPr>
                <a:t>and Morphology </a:t>
              </a:r>
              <a:endParaRPr lang="it-IT" sz="2200" dirty="0">
                <a:solidFill>
                  <a:schemeClr val="accent1">
                    <a:lumMod val="50000"/>
                  </a:schemeClr>
                </a:solidFill>
                <a:latin typeface="Tw Cen MT" pitchFamily="34" charset="0"/>
              </a:endParaRPr>
            </a:p>
          </p:txBody>
        </p:sp>
        <p:grpSp>
          <p:nvGrpSpPr>
            <p:cNvPr id="32" name="Gruppo 31"/>
            <p:cNvGrpSpPr/>
            <p:nvPr/>
          </p:nvGrpSpPr>
          <p:grpSpPr>
            <a:xfrm>
              <a:off x="4213102" y="1773977"/>
              <a:ext cx="1805302" cy="790927"/>
              <a:chOff x="4213102" y="1773977"/>
              <a:chExt cx="1805302" cy="790927"/>
            </a:xfrm>
          </p:grpSpPr>
          <p:sp>
            <p:nvSpPr>
              <p:cNvPr id="1024" name="Rettangolo 1023"/>
              <p:cNvSpPr/>
              <p:nvPr/>
            </p:nvSpPr>
            <p:spPr>
              <a:xfrm>
                <a:off x="4336060" y="1773977"/>
                <a:ext cx="164622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  <a:latin typeface="Tw Cen MT" pitchFamily="34" charset="0"/>
                  </a:rPr>
                  <a:t>P</a:t>
                </a:r>
                <a:r>
                  <a:rPr lang="en-US" sz="2200" dirty="0" smtClean="0">
                    <a:solidFill>
                      <a:schemeClr val="accent1">
                        <a:lumMod val="50000"/>
                      </a:schemeClr>
                    </a:solidFill>
                    <a:latin typeface="Tw Cen MT" pitchFamily="34" charset="0"/>
                  </a:rPr>
                  <a:t>roliferation </a:t>
                </a:r>
                <a:endParaRPr lang="it-IT" sz="2200" dirty="0">
                  <a:solidFill>
                    <a:schemeClr val="accent1">
                      <a:lumMod val="50000"/>
                    </a:schemeClr>
                  </a:solidFill>
                  <a:latin typeface="Tw Cen MT" pitchFamily="34" charset="0"/>
                </a:endParaRPr>
              </a:p>
            </p:txBody>
          </p:sp>
          <p:sp>
            <p:nvSpPr>
              <p:cNvPr id="1025" name="Rettangolo 1024"/>
              <p:cNvSpPr/>
              <p:nvPr/>
            </p:nvSpPr>
            <p:spPr>
              <a:xfrm>
                <a:off x="4213102" y="2134017"/>
                <a:ext cx="180530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200" dirty="0" err="1">
                    <a:solidFill>
                      <a:schemeClr val="accent1">
                        <a:lumMod val="50000"/>
                      </a:schemeClr>
                    </a:solidFill>
                    <a:latin typeface="Tw Cen MT" pitchFamily="34" charset="0"/>
                  </a:rPr>
                  <a:t>D</a:t>
                </a:r>
                <a:r>
                  <a:rPr lang="it-IT" sz="2200" dirty="0" err="1" smtClean="0">
                    <a:solidFill>
                      <a:schemeClr val="accent1">
                        <a:lumMod val="50000"/>
                      </a:schemeClr>
                    </a:solidFill>
                    <a:latin typeface="Tw Cen MT" pitchFamily="34" charset="0"/>
                  </a:rPr>
                  <a:t>ifferentiation</a:t>
                </a:r>
                <a:endParaRPr lang="it-IT" sz="2200" dirty="0">
                  <a:solidFill>
                    <a:schemeClr val="accent1">
                      <a:lumMod val="50000"/>
                    </a:schemeClr>
                  </a:solidFill>
                  <a:latin typeface="Tw Cen MT" pitchFamily="34" charset="0"/>
                </a:endParaRPr>
              </a:p>
            </p:txBody>
          </p:sp>
        </p:grpSp>
      </p:grpSp>
      <p:grpSp>
        <p:nvGrpSpPr>
          <p:cNvPr id="44" name="Gruppo 43"/>
          <p:cNvGrpSpPr/>
          <p:nvPr/>
        </p:nvGrpSpPr>
        <p:grpSpPr>
          <a:xfrm>
            <a:off x="1691680" y="2780928"/>
            <a:ext cx="7416825" cy="4134073"/>
            <a:chOff x="1691680" y="2780928"/>
            <a:chExt cx="7416825" cy="4134073"/>
          </a:xfrm>
        </p:grpSpPr>
        <p:sp>
          <p:nvSpPr>
            <p:cNvPr id="37" name="Rettangolo 36"/>
            <p:cNvSpPr/>
            <p:nvPr/>
          </p:nvSpPr>
          <p:spPr>
            <a:xfrm>
              <a:off x="1691680" y="6453336"/>
              <a:ext cx="74168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i="1" dirty="0" smtClean="0">
                  <a:latin typeface="Tw Cen MT" pitchFamily="34" charset="0"/>
                </a:rPr>
                <a:t>**</a:t>
              </a:r>
              <a:r>
                <a:rPr lang="it-IT" sz="1200" dirty="0" smtClean="0">
                  <a:latin typeface="Tw Cen MT" pitchFamily="34" charset="0"/>
                </a:rPr>
                <a:t>Lucie </a:t>
              </a:r>
              <a:r>
                <a:rPr lang="it-IT" sz="1200" dirty="0" err="1">
                  <a:latin typeface="Tw Cen MT" pitchFamily="34" charset="0"/>
                </a:rPr>
                <a:t>Bacakova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smtClean="0">
                  <a:latin typeface="Tw Cen MT" pitchFamily="34" charset="0"/>
                </a:rPr>
                <a:t>, Elena </a:t>
              </a:r>
              <a:r>
                <a:rPr lang="it-IT" sz="1200" dirty="0" err="1">
                  <a:latin typeface="Tw Cen MT" pitchFamily="34" charset="0"/>
                </a:rPr>
                <a:t>Filova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smtClean="0">
                  <a:latin typeface="Tw Cen MT" pitchFamily="34" charset="0"/>
                </a:rPr>
                <a:t>, </a:t>
              </a:r>
              <a:r>
                <a:rPr lang="it-IT" sz="1200" dirty="0">
                  <a:latin typeface="Tw Cen MT" pitchFamily="34" charset="0"/>
                </a:rPr>
                <a:t>Martin </a:t>
              </a:r>
              <a:r>
                <a:rPr lang="it-IT" sz="1200" dirty="0" err="1">
                  <a:latin typeface="Tw Cen MT" pitchFamily="34" charset="0"/>
                </a:rPr>
                <a:t>Parizek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smtClean="0">
                  <a:latin typeface="Tw Cen MT" pitchFamily="34" charset="0"/>
                </a:rPr>
                <a:t>, </a:t>
              </a:r>
              <a:r>
                <a:rPr lang="it-IT" sz="1200" dirty="0" err="1">
                  <a:latin typeface="Tw Cen MT" pitchFamily="34" charset="0"/>
                </a:rPr>
                <a:t>Tomas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err="1">
                  <a:latin typeface="Tw Cen MT" pitchFamily="34" charset="0"/>
                </a:rPr>
                <a:t>Ruml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smtClean="0">
                  <a:latin typeface="Tw Cen MT" pitchFamily="34" charset="0"/>
                </a:rPr>
                <a:t>, </a:t>
              </a:r>
              <a:r>
                <a:rPr lang="it-IT" sz="1200" dirty="0" err="1">
                  <a:latin typeface="Tw Cen MT" pitchFamily="34" charset="0"/>
                </a:rPr>
                <a:t>Vaclav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err="1" smtClean="0">
                  <a:latin typeface="Tw Cen MT" pitchFamily="34" charset="0"/>
                </a:rPr>
                <a:t>Svorcik</a:t>
              </a:r>
              <a:r>
                <a:rPr lang="it-IT" sz="1200" dirty="0" smtClean="0">
                  <a:latin typeface="Tw Cen MT" pitchFamily="34" charset="0"/>
                </a:rPr>
                <a:t>, </a:t>
              </a:r>
              <a:r>
                <a:rPr lang="en-US" sz="1200" dirty="0">
                  <a:latin typeface="Tw Cen MT" pitchFamily="34" charset="0"/>
                </a:rPr>
                <a:t>Modulation of cell adhesion, </a:t>
              </a:r>
              <a:r>
                <a:rPr lang="en-US" sz="1200" dirty="0" err="1" smtClean="0">
                  <a:latin typeface="Tw Cen MT" pitchFamily="34" charset="0"/>
                </a:rPr>
                <a:t>proli</a:t>
              </a:r>
              <a:r>
                <a:rPr lang="en-US" sz="1200" dirty="0" smtClean="0">
                  <a:latin typeface="Tw Cen MT" pitchFamily="34" charset="0"/>
                </a:rPr>
                <a:t> </a:t>
              </a:r>
              <a:r>
                <a:rPr lang="en-US" sz="1200" dirty="0" err="1" smtClean="0">
                  <a:latin typeface="Tw Cen MT" pitchFamily="34" charset="0"/>
                </a:rPr>
                <a:t>feration</a:t>
              </a:r>
              <a:r>
                <a:rPr lang="en-US" sz="1200" dirty="0" smtClean="0">
                  <a:latin typeface="Tw Cen MT" pitchFamily="34" charset="0"/>
                </a:rPr>
                <a:t> </a:t>
              </a:r>
              <a:r>
                <a:rPr lang="en-US" sz="1200" dirty="0">
                  <a:latin typeface="Tw Cen MT" pitchFamily="34" charset="0"/>
                </a:rPr>
                <a:t>and differentiation on materials </a:t>
              </a:r>
              <a:r>
                <a:rPr lang="en-US" sz="1200" dirty="0" smtClean="0">
                  <a:latin typeface="Tw Cen MT" pitchFamily="34" charset="0"/>
                </a:rPr>
                <a:t>designed </a:t>
              </a:r>
              <a:r>
                <a:rPr lang="it-IT" sz="1200" dirty="0" smtClean="0">
                  <a:latin typeface="Tw Cen MT" pitchFamily="34" charset="0"/>
                </a:rPr>
                <a:t>for </a:t>
              </a:r>
              <a:r>
                <a:rPr lang="it-IT" sz="1200" dirty="0">
                  <a:latin typeface="Tw Cen MT" pitchFamily="34" charset="0"/>
                </a:rPr>
                <a:t>body </a:t>
              </a:r>
              <a:r>
                <a:rPr lang="it-IT" sz="1200" dirty="0" err="1" smtClean="0">
                  <a:latin typeface="Tw Cen MT" pitchFamily="34" charset="0"/>
                </a:rPr>
                <a:t>implants</a:t>
              </a:r>
              <a:r>
                <a:rPr lang="it-IT" sz="1200" dirty="0" smtClean="0">
                  <a:latin typeface="Tw Cen MT" pitchFamily="34" charset="0"/>
                </a:rPr>
                <a:t>, </a:t>
              </a:r>
              <a:r>
                <a:rPr lang="it-IT" sz="1200" dirty="0" err="1">
                  <a:latin typeface="Tw Cen MT" pitchFamily="34" charset="0"/>
                </a:rPr>
                <a:t>Biotechnology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err="1" smtClean="0">
                  <a:latin typeface="Tw Cen MT" pitchFamily="34" charset="0"/>
                </a:rPr>
                <a:t>Advances</a:t>
              </a:r>
              <a:r>
                <a:rPr lang="it-IT" sz="1200" dirty="0" smtClean="0">
                  <a:latin typeface="Tw Cen MT" pitchFamily="34" charset="0"/>
                </a:rPr>
                <a:t> </a:t>
              </a:r>
              <a:r>
                <a:rPr lang="it-IT" sz="1200" dirty="0">
                  <a:latin typeface="Tw Cen MT" pitchFamily="34" charset="0"/>
                </a:rPr>
                <a:t>29 (</a:t>
              </a:r>
              <a:r>
                <a:rPr lang="it-IT" sz="1200" b="1" dirty="0">
                  <a:latin typeface="Tw Cen MT" pitchFamily="34" charset="0"/>
                </a:rPr>
                <a:t>2011</a:t>
              </a:r>
              <a:r>
                <a:rPr lang="it-IT" sz="1200" dirty="0">
                  <a:latin typeface="Tw Cen MT" pitchFamily="34" charset="0"/>
                </a:rPr>
                <a:t>) 739–767</a:t>
              </a:r>
              <a:endParaRPr lang="it-IT" sz="1200" i="1" dirty="0">
                <a:latin typeface="Tw Cen MT" pitchFamily="34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1866456" y="2780928"/>
              <a:ext cx="7076197" cy="2448272"/>
              <a:chOff x="1866456" y="2636912"/>
              <a:chExt cx="7076197" cy="2448272"/>
            </a:xfrm>
          </p:grpSpPr>
          <p:grpSp>
            <p:nvGrpSpPr>
              <p:cNvPr id="1030" name="Gruppo 1029"/>
              <p:cNvGrpSpPr/>
              <p:nvPr/>
            </p:nvGrpSpPr>
            <p:grpSpPr>
              <a:xfrm>
                <a:off x="1866456" y="2636912"/>
                <a:ext cx="7076197" cy="2448272"/>
                <a:chOff x="1866456" y="2636912"/>
                <a:chExt cx="7076197" cy="2448272"/>
              </a:xfrm>
            </p:grpSpPr>
            <p:grpSp>
              <p:nvGrpSpPr>
                <p:cNvPr id="1028" name="Gruppo 1027"/>
                <p:cNvGrpSpPr/>
                <p:nvPr/>
              </p:nvGrpSpPr>
              <p:grpSpPr>
                <a:xfrm>
                  <a:off x="1866456" y="2636912"/>
                  <a:ext cx="7076197" cy="2448272"/>
                  <a:chOff x="1866456" y="2636912"/>
                  <a:chExt cx="7076197" cy="2448272"/>
                </a:xfrm>
              </p:grpSpPr>
              <p:pic>
                <p:nvPicPr>
                  <p:cNvPr id="1026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8542" r="52291"/>
                  <a:stretch/>
                </p:blipFill>
                <p:spPr bwMode="auto">
                  <a:xfrm>
                    <a:off x="1896639" y="2780928"/>
                    <a:ext cx="2239115" cy="22326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4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016" t="68550"/>
                  <a:stretch/>
                </p:blipFill>
                <p:spPr bwMode="auto">
                  <a:xfrm>
                    <a:off x="4283968" y="2780928"/>
                    <a:ext cx="2251992" cy="223205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3" name="Rettangolo 22"/>
                  <p:cNvSpPr/>
                  <p:nvPr/>
                </p:nvSpPr>
                <p:spPr>
                  <a:xfrm>
                    <a:off x="6732240" y="2636912"/>
                    <a:ext cx="2210413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2200" i="1" dirty="0" err="1">
                        <a:solidFill>
                          <a:srgbClr val="FFFF66"/>
                        </a:solidFill>
                        <a:latin typeface="Tw Cen MT" pitchFamily="34" charset="0"/>
                      </a:rPr>
                      <a:t>Surface</a:t>
                    </a:r>
                    <a:r>
                      <a:rPr lang="it-IT" sz="2200" i="1" dirty="0">
                        <a:solidFill>
                          <a:srgbClr val="FFFF66"/>
                        </a:solidFill>
                        <a:latin typeface="Tw Cen MT" pitchFamily="34" charset="0"/>
                      </a:rPr>
                      <a:t> </a:t>
                    </a:r>
                    <a:r>
                      <a:rPr lang="it-IT" sz="2200" i="1" dirty="0" err="1">
                        <a:solidFill>
                          <a:srgbClr val="FFFF66"/>
                        </a:solidFill>
                        <a:latin typeface="Tw Cen MT" pitchFamily="34" charset="0"/>
                      </a:rPr>
                      <a:t>wettability</a:t>
                    </a:r>
                    <a:endParaRPr lang="it-IT" sz="2200" i="1" dirty="0">
                      <a:solidFill>
                        <a:srgbClr val="FFFF66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27" name="Rettangolo 26"/>
                  <p:cNvSpPr/>
                  <p:nvPr/>
                </p:nvSpPr>
                <p:spPr>
                  <a:xfrm>
                    <a:off x="1866456" y="4715852"/>
                    <a:ext cx="22755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FF66"/>
                        </a:solidFill>
                        <a:latin typeface="Tw Cen MT" pitchFamily="34" charset="0"/>
                      </a:rPr>
                      <a:t>Hydrophobic surface</a:t>
                    </a:r>
                    <a:r>
                      <a:rPr lang="en-US" b="1" i="1" dirty="0" smtClean="0">
                        <a:solidFill>
                          <a:srgbClr val="FFFF66"/>
                        </a:solidFill>
                        <a:latin typeface="Tw Cen MT" pitchFamily="34" charset="0"/>
                      </a:rPr>
                      <a:t>**</a:t>
                    </a:r>
                    <a:endParaRPr lang="it-IT" b="1" i="1" dirty="0">
                      <a:solidFill>
                        <a:srgbClr val="FFFF66"/>
                      </a:solidFill>
                      <a:latin typeface="Tw Cen MT" pitchFamily="34" charset="0"/>
                    </a:endParaRPr>
                  </a:p>
                </p:txBody>
              </p:sp>
              <p:sp>
                <p:nvSpPr>
                  <p:cNvPr id="29" name="Rettangolo 28"/>
                  <p:cNvSpPr/>
                  <p:nvPr/>
                </p:nvSpPr>
                <p:spPr>
                  <a:xfrm>
                    <a:off x="4283968" y="4715852"/>
                    <a:ext cx="194053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FF66"/>
                        </a:solidFill>
                        <a:latin typeface="Tw Cen MT" pitchFamily="34" charset="0"/>
                      </a:rPr>
                      <a:t>Hydrophilic surface</a:t>
                    </a:r>
                    <a:endParaRPr lang="it-IT" dirty="0">
                      <a:solidFill>
                        <a:srgbClr val="FFFF66"/>
                      </a:solidFill>
                      <a:latin typeface="Tw Cen MT" pitchFamily="34" charset="0"/>
                    </a:endParaRPr>
                  </a:p>
                </p:txBody>
              </p:sp>
            </p:grpSp>
            <p:sp>
              <p:nvSpPr>
                <p:cNvPr id="1029" name="CasellaDiTesto 1028"/>
                <p:cNvSpPr txBox="1"/>
                <p:nvPr/>
              </p:nvSpPr>
              <p:spPr>
                <a:xfrm>
                  <a:off x="3352062" y="4499828"/>
                  <a:ext cx="7836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bg1"/>
                      </a:solidFill>
                      <a:latin typeface="Tw Cen MT" pitchFamily="34" charset="0"/>
                    </a:rPr>
                    <a:t>30 </a:t>
                  </a:r>
                  <a:r>
                    <a:rPr lang="el-GR" sz="1600" dirty="0">
                      <a:solidFill>
                        <a:schemeClr val="bg1"/>
                      </a:solidFill>
                    </a:rPr>
                    <a:t>μ</a:t>
                  </a:r>
                  <a:r>
                    <a:rPr lang="it-IT" sz="1600" dirty="0" smtClean="0">
                      <a:solidFill>
                        <a:schemeClr val="bg1"/>
                      </a:solidFill>
                      <a:latin typeface="Tw Cen MT" pitchFamily="34" charset="0"/>
                    </a:rPr>
                    <a:t>m </a:t>
                  </a:r>
                  <a:endParaRPr lang="it-IT" sz="1600" dirty="0">
                    <a:solidFill>
                      <a:schemeClr val="bg1"/>
                    </a:solidFill>
                    <a:latin typeface="Tw Cen MT" pitchFamily="34" charset="0"/>
                  </a:endParaRPr>
                </a:p>
              </p:txBody>
            </p:sp>
          </p:grpSp>
          <p:sp>
            <p:nvSpPr>
              <p:cNvPr id="38" name="CasellaDiTesto 37"/>
              <p:cNvSpPr txBox="1"/>
              <p:nvPr/>
            </p:nvSpPr>
            <p:spPr>
              <a:xfrm>
                <a:off x="5724128" y="4509120"/>
                <a:ext cx="7836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bg1"/>
                    </a:solidFill>
                    <a:latin typeface="Tw Cen MT" pitchFamily="34" charset="0"/>
                  </a:rPr>
                  <a:t>30 </a:t>
                </a:r>
                <a:r>
                  <a:rPr lang="el-GR" sz="1600" dirty="0">
                    <a:solidFill>
                      <a:schemeClr val="bg1"/>
                    </a:solidFill>
                  </a:rPr>
                  <a:t>μ</a:t>
                </a:r>
                <a:r>
                  <a:rPr lang="it-IT" sz="1600" dirty="0" smtClean="0">
                    <a:solidFill>
                      <a:schemeClr val="bg1"/>
                    </a:solidFill>
                    <a:latin typeface="Tw Cen MT" pitchFamily="34" charset="0"/>
                  </a:rPr>
                  <a:t>m </a:t>
                </a:r>
                <a:endParaRPr lang="it-IT" sz="1600" dirty="0">
                  <a:solidFill>
                    <a:schemeClr val="bg1"/>
                  </a:solidFill>
                  <a:latin typeface="Tw Cen MT" pitchFamily="34" charset="0"/>
                </a:endParaRPr>
              </a:p>
            </p:txBody>
          </p:sp>
        </p:grpSp>
      </p:grpSp>
      <p:grpSp>
        <p:nvGrpSpPr>
          <p:cNvPr id="39" name="Gruppo 38"/>
          <p:cNvGrpSpPr/>
          <p:nvPr/>
        </p:nvGrpSpPr>
        <p:grpSpPr>
          <a:xfrm>
            <a:off x="3275856" y="3211815"/>
            <a:ext cx="5688632" cy="3092468"/>
            <a:chOff x="3275856" y="3211815"/>
            <a:chExt cx="5688632" cy="3092468"/>
          </a:xfrm>
        </p:grpSpPr>
        <p:grpSp>
          <p:nvGrpSpPr>
            <p:cNvPr id="36" name="Gruppo 35"/>
            <p:cNvGrpSpPr/>
            <p:nvPr/>
          </p:nvGrpSpPr>
          <p:grpSpPr>
            <a:xfrm>
              <a:off x="3275856" y="3211815"/>
              <a:ext cx="5688632" cy="3092468"/>
              <a:chOff x="3275856" y="3211815"/>
              <a:chExt cx="5688632" cy="3092468"/>
            </a:xfrm>
          </p:grpSpPr>
          <p:grpSp>
            <p:nvGrpSpPr>
              <p:cNvPr id="35" name="Gruppo 34"/>
              <p:cNvGrpSpPr/>
              <p:nvPr/>
            </p:nvGrpSpPr>
            <p:grpSpPr>
              <a:xfrm>
                <a:off x="3275856" y="3211815"/>
                <a:ext cx="5688632" cy="3092468"/>
                <a:chOff x="3275856" y="3211815"/>
                <a:chExt cx="5688632" cy="3092468"/>
              </a:xfrm>
            </p:grpSpPr>
            <p:sp>
              <p:nvSpPr>
                <p:cNvPr id="25" name="Rettangolo 24"/>
                <p:cNvSpPr/>
                <p:nvPr/>
              </p:nvSpPr>
              <p:spPr>
                <a:xfrm>
                  <a:off x="3275856" y="5157192"/>
                  <a:ext cx="3456384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i="1" dirty="0">
                      <a:solidFill>
                        <a:srgbClr val="FFFF66"/>
                      </a:solidFill>
                      <a:latin typeface="Tw Cen MT" pitchFamily="34" charset="0"/>
                    </a:rPr>
                    <a:t>R</a:t>
                  </a:r>
                  <a:r>
                    <a:rPr lang="en-US" sz="2200" i="1" dirty="0" smtClean="0">
                      <a:solidFill>
                        <a:srgbClr val="FFFF66"/>
                      </a:solidFill>
                      <a:latin typeface="Tw Cen MT" pitchFamily="34" charset="0"/>
                    </a:rPr>
                    <a:t>igidity and deformability </a:t>
                  </a:r>
                </a:p>
                <a:p>
                  <a:pPr algn="ctr"/>
                  <a:r>
                    <a:rPr lang="en-US" sz="2200" i="1" dirty="0" smtClean="0">
                      <a:solidFill>
                        <a:srgbClr val="FFFF66"/>
                      </a:solidFill>
                      <a:latin typeface="Tw Cen MT" pitchFamily="34" charset="0"/>
                    </a:rPr>
                    <a:t>of the cell adhesion substrate</a:t>
                  </a:r>
                  <a:endParaRPr lang="it-IT" sz="2200" i="1" dirty="0">
                    <a:solidFill>
                      <a:srgbClr val="FFFF66"/>
                    </a:solidFill>
                    <a:latin typeface="Tw Cen MT" pitchFamily="34" charset="0"/>
                  </a:endParaRPr>
                </a:p>
              </p:txBody>
            </p:sp>
            <p:grpSp>
              <p:nvGrpSpPr>
                <p:cNvPr id="34" name="Gruppo 33"/>
                <p:cNvGrpSpPr/>
                <p:nvPr/>
              </p:nvGrpSpPr>
              <p:grpSpPr>
                <a:xfrm>
                  <a:off x="6804248" y="3211815"/>
                  <a:ext cx="2160240" cy="3092468"/>
                  <a:chOff x="506628" y="1133546"/>
                  <a:chExt cx="3777340" cy="4979729"/>
                </a:xfrm>
              </p:grpSpPr>
              <p:pic>
                <p:nvPicPr>
                  <p:cNvPr id="12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345" t="27822" r="59115" b="10053"/>
                  <a:stretch/>
                </p:blipFill>
                <p:spPr bwMode="auto">
                  <a:xfrm>
                    <a:off x="506628" y="1133546"/>
                    <a:ext cx="3777340" cy="497972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3" name="Rettangolo 32"/>
                  <p:cNvSpPr/>
                  <p:nvPr/>
                </p:nvSpPr>
                <p:spPr>
                  <a:xfrm>
                    <a:off x="4044232" y="1510045"/>
                    <a:ext cx="239736" cy="33361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sp>
            <p:nvSpPr>
              <p:cNvPr id="45" name="Rettangolo 44"/>
              <p:cNvSpPr/>
              <p:nvPr/>
            </p:nvSpPr>
            <p:spPr>
              <a:xfrm>
                <a:off x="8820472" y="4157923"/>
                <a:ext cx="137104" cy="207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7" name="Rettangolo 46"/>
            <p:cNvSpPr/>
            <p:nvPr/>
          </p:nvSpPr>
          <p:spPr>
            <a:xfrm>
              <a:off x="8892480" y="5166035"/>
              <a:ext cx="68552" cy="207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9" name="CasellaDiTesto 48"/>
          <p:cNvSpPr txBox="1"/>
          <p:nvPr/>
        </p:nvSpPr>
        <p:spPr>
          <a:xfrm>
            <a:off x="1724814" y="0"/>
            <a:ext cx="7419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  <a:cs typeface="Arial" pitchFamily="34" charset="0"/>
              </a:rPr>
              <a:t>BIOCOMPATIBILITY</a:t>
            </a:r>
            <a:endParaRPr lang="it-IT" sz="2000" dirty="0">
              <a:latin typeface="Tw Cen MT" pitchFamily="34" charset="0"/>
              <a:cs typeface="Arial" pitchFamily="34" charset="0"/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1508279" y="332656"/>
            <a:ext cx="7456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atin typeface="Tw Cen MT" pitchFamily="34" charset="0"/>
              </a:rPr>
              <a:t>The </a:t>
            </a:r>
            <a:r>
              <a:rPr lang="en-US" sz="2000" b="1" i="1" dirty="0">
                <a:latin typeface="Tw Cen MT" pitchFamily="34" charset="0"/>
              </a:rPr>
              <a:t>ability of a material to perform </a:t>
            </a:r>
            <a:r>
              <a:rPr lang="en-US" sz="2000" b="1" i="1" dirty="0" smtClean="0">
                <a:latin typeface="Tw Cen MT" pitchFamily="34" charset="0"/>
              </a:rPr>
              <a:t>with </a:t>
            </a:r>
            <a:r>
              <a:rPr lang="en-US" sz="2000" b="1" i="1" dirty="0">
                <a:latin typeface="Tw Cen MT" pitchFamily="34" charset="0"/>
              </a:rPr>
              <a:t>an appropriate host </a:t>
            </a:r>
            <a:endParaRPr lang="en-US" sz="2000" b="1" i="1" dirty="0" smtClean="0">
              <a:latin typeface="Tw Cen MT" pitchFamily="34" charset="0"/>
            </a:endParaRPr>
          </a:p>
          <a:p>
            <a:pPr algn="ctr"/>
            <a:r>
              <a:rPr lang="en-US" sz="2000" b="1" i="1" dirty="0" smtClean="0">
                <a:latin typeface="Tw Cen MT" pitchFamily="34" charset="0"/>
              </a:rPr>
              <a:t>response in </a:t>
            </a:r>
            <a:r>
              <a:rPr lang="en-US" sz="2000" b="1" i="1" dirty="0">
                <a:latin typeface="Tw Cen MT" pitchFamily="34" charset="0"/>
              </a:rPr>
              <a:t>a specific </a:t>
            </a:r>
            <a:r>
              <a:rPr lang="en-US" sz="2000" b="1" i="1" dirty="0" smtClean="0">
                <a:latin typeface="Tw Cen MT" pitchFamily="34" charset="0"/>
              </a:rPr>
              <a:t>application *</a:t>
            </a:r>
            <a:endParaRPr lang="it-IT" sz="2000" b="1" i="1" dirty="0">
              <a:latin typeface="Tw Cen MT" pitchFamily="34" charset="0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1691679" y="6320353"/>
            <a:ext cx="74168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>
                <a:latin typeface="Tw Cen MT" pitchFamily="34" charset="0"/>
              </a:rPr>
              <a:t>* </a:t>
            </a:r>
            <a:r>
              <a:rPr lang="en-US" sz="1200" dirty="0">
                <a:latin typeface="Tw Cen MT" pitchFamily="34" charset="0"/>
              </a:rPr>
              <a:t>David F. Williams, </a:t>
            </a:r>
            <a:r>
              <a:rPr lang="en-US" sz="1200" i="1" dirty="0">
                <a:latin typeface="Tw Cen MT" pitchFamily="34" charset="0"/>
              </a:rPr>
              <a:t>“Williams Dictionary of Biomaterials”</a:t>
            </a:r>
            <a:r>
              <a:rPr lang="en-US" sz="1200" dirty="0">
                <a:latin typeface="Tw Cen MT" pitchFamily="34" charset="0"/>
              </a:rPr>
              <a:t>, Liverpool </a:t>
            </a:r>
            <a:r>
              <a:rPr lang="it-IT" sz="1200" dirty="0" err="1">
                <a:latin typeface="Tw Cen MT" pitchFamily="34" charset="0"/>
              </a:rPr>
              <a:t>University</a:t>
            </a:r>
            <a:r>
              <a:rPr lang="it-IT" sz="1200" dirty="0">
                <a:latin typeface="Tw Cen MT" pitchFamily="34" charset="0"/>
              </a:rPr>
              <a:t> Press, 1, (</a:t>
            </a:r>
            <a:r>
              <a:rPr lang="it-IT" sz="1200" b="1" dirty="0">
                <a:latin typeface="Tw Cen MT" pitchFamily="34" charset="0"/>
              </a:rPr>
              <a:t>1999</a:t>
            </a:r>
            <a:r>
              <a:rPr lang="it-IT" sz="1200" dirty="0">
                <a:latin typeface="Tw Cen MT" pitchFamily="34" charset="0"/>
              </a:rPr>
              <a:t>)</a:t>
            </a:r>
            <a:endParaRPr lang="it-IT" sz="1200" i="1" dirty="0">
              <a:latin typeface="Tw Cen MT" pitchFamily="34" charset="0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3816000" y="400110"/>
            <a:ext cx="864000" cy="286489"/>
          </a:xfrm>
          <a:prstGeom prst="rect">
            <a:avLst/>
          </a:prstGeom>
          <a:solidFill>
            <a:srgbClr val="FFFF99">
              <a:alpha val="4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99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6552000" y="414169"/>
            <a:ext cx="1692000" cy="286489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4860032" y="721238"/>
            <a:ext cx="1872000" cy="252000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6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0" y="0"/>
            <a:ext cx="9180512" cy="6865086"/>
            <a:chOff x="504056" y="0"/>
            <a:chExt cx="9180512" cy="686508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8" b="13617"/>
            <a:stretch/>
          </p:blipFill>
          <p:spPr>
            <a:xfrm>
              <a:off x="504056" y="2988"/>
              <a:ext cx="9180512" cy="6862098"/>
            </a:xfrm>
            <a:prstGeom prst="rect">
              <a:avLst/>
            </a:prstGeom>
          </p:spPr>
        </p:pic>
        <p:grpSp>
          <p:nvGrpSpPr>
            <p:cNvPr id="13" name="Gruppo 12"/>
            <p:cNvGrpSpPr/>
            <p:nvPr/>
          </p:nvGrpSpPr>
          <p:grpSpPr>
            <a:xfrm>
              <a:off x="504056" y="0"/>
              <a:ext cx="1728192" cy="6865086"/>
              <a:chOff x="-36512" y="0"/>
              <a:chExt cx="1728192" cy="6865086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-36512" y="0"/>
                <a:ext cx="1728192" cy="686508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70000"/>
                    </a:schemeClr>
                  </a:gs>
                  <a:gs pos="50000">
                    <a:schemeClr val="bg1">
                      <a:lumMod val="95000"/>
                      <a:alpha val="70000"/>
                    </a:schemeClr>
                  </a:gs>
                  <a:gs pos="100000">
                    <a:schemeClr val="bg1">
                      <a:alpha val="8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0" y="334828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 HAVE DONE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-3377" y="442840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I’M GOING TO DO!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-3377" y="5517232"/>
                <a:ext cx="1691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CONCLUSIONS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-3376" y="620688"/>
                <a:ext cx="1695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latin typeface="Tw Cen MT" pitchFamily="34" charset="0"/>
                    <a:cs typeface="Times New Roman" pitchFamily="18" charset="0"/>
                  </a:rPr>
                  <a:t>INTRODUCTION</a:t>
                </a:r>
                <a:endParaRPr lang="it-IT" sz="1600" b="1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0" y="1340768"/>
                <a:ext cx="16883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STATE OF ART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8" name="Rettangolo 47"/>
          <p:cNvSpPr/>
          <p:nvPr/>
        </p:nvSpPr>
        <p:spPr>
          <a:xfrm>
            <a:off x="1728192" y="-27384"/>
            <a:ext cx="7452320" cy="68650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718703" y="-27384"/>
            <a:ext cx="7461809" cy="6840760"/>
            <a:chOff x="1718703" y="2884874"/>
            <a:chExt cx="7461809" cy="6840760"/>
          </a:xfrm>
        </p:grpSpPr>
        <p:grpSp>
          <p:nvGrpSpPr>
            <p:cNvPr id="12" name="Gruppo 11"/>
            <p:cNvGrpSpPr/>
            <p:nvPr/>
          </p:nvGrpSpPr>
          <p:grpSpPr>
            <a:xfrm>
              <a:off x="1728192" y="2884874"/>
              <a:ext cx="7452320" cy="2817604"/>
              <a:chOff x="1728192" y="2884874"/>
              <a:chExt cx="7452320" cy="2817604"/>
            </a:xfrm>
          </p:grpSpPr>
          <p:sp>
            <p:nvSpPr>
              <p:cNvPr id="26" name="Rettangolo 25"/>
              <p:cNvSpPr/>
              <p:nvPr/>
            </p:nvSpPr>
            <p:spPr>
              <a:xfrm>
                <a:off x="1728192" y="2884874"/>
                <a:ext cx="745232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FFFF66"/>
                    </a:solidFill>
                    <a:latin typeface="Tw Cen MT" pitchFamily="34" charset="0"/>
                  </a:rPr>
                  <a:t>Ns-TiO</a:t>
                </a:r>
                <a:r>
                  <a:rPr lang="en-US" sz="1400" dirty="0" smtClean="0">
                    <a:solidFill>
                      <a:srgbClr val="FFFF66"/>
                    </a:solidFill>
                    <a:latin typeface="Tw Cen MT" pitchFamily="34" charset="0"/>
                  </a:rPr>
                  <a:t>2</a:t>
                </a:r>
                <a:r>
                  <a:rPr lang="en-US" sz="2000" dirty="0">
                    <a:solidFill>
                      <a:srgbClr val="FFFF66"/>
                    </a:solidFill>
                    <a:latin typeface="Tw Cen MT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FFFF66"/>
                    </a:solidFill>
                    <a:latin typeface="Tw Cen MT" pitchFamily="34" charset="0"/>
                  </a:rPr>
                  <a:t>THIN FILM </a:t>
                </a:r>
                <a:r>
                  <a:rPr lang="it-IT" sz="2000" dirty="0" smtClean="0">
                    <a:latin typeface="Tw Cen MT" pitchFamily="34" charset="0"/>
                    <a:cs typeface="Arial" pitchFamily="34" charset="0"/>
                  </a:rPr>
                  <a:t>BIOCOMPATIBILITY</a:t>
                </a:r>
                <a:endParaRPr lang="it-IT" sz="2000" dirty="0">
                  <a:latin typeface="Tw Cen MT" pitchFamily="34" charset="0"/>
                  <a:cs typeface="Arial" pitchFamily="34" charset="0"/>
                </a:endParaRPr>
              </a:p>
            </p:txBody>
          </p:sp>
          <p:grpSp>
            <p:nvGrpSpPr>
              <p:cNvPr id="28" name="Gruppo 27"/>
              <p:cNvGrpSpPr/>
              <p:nvPr/>
            </p:nvGrpSpPr>
            <p:grpSpPr>
              <a:xfrm>
                <a:off x="2555776" y="3532946"/>
                <a:ext cx="6011269" cy="2169532"/>
                <a:chOff x="2576565" y="157660"/>
                <a:chExt cx="6011269" cy="2169532"/>
              </a:xfrm>
            </p:grpSpPr>
            <p:pic>
              <p:nvPicPr>
                <p:cNvPr id="3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6101" b="6545"/>
                <a:stretch/>
              </p:blipFill>
              <p:spPr bwMode="auto">
                <a:xfrm>
                  <a:off x="2576565" y="157660"/>
                  <a:ext cx="3562997" cy="18293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1" name="Gruppo 30"/>
                <p:cNvGrpSpPr/>
                <p:nvPr/>
              </p:nvGrpSpPr>
              <p:grpSpPr>
                <a:xfrm>
                  <a:off x="6523810" y="157660"/>
                  <a:ext cx="1741387" cy="1835377"/>
                  <a:chOff x="5146382" y="973158"/>
                  <a:chExt cx="1741387" cy="1835377"/>
                </a:xfrm>
              </p:grpSpPr>
              <p:pic>
                <p:nvPicPr>
                  <p:cNvPr id="34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2812" b="4010"/>
                  <a:stretch/>
                </p:blipFill>
                <p:spPr bwMode="auto">
                  <a:xfrm>
                    <a:off x="5150597" y="973158"/>
                    <a:ext cx="1737172" cy="18353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5" name="Rettangolo 34"/>
                  <p:cNvSpPr/>
                  <p:nvPr/>
                </p:nvSpPr>
                <p:spPr>
                  <a:xfrm>
                    <a:off x="5146382" y="2413318"/>
                    <a:ext cx="949299" cy="369332"/>
                  </a:xfrm>
                  <a:prstGeom prst="rect">
                    <a:avLst/>
                  </a:prstGeom>
                  <a:solidFill>
                    <a:schemeClr val="bg1">
                      <a:alpha val="70000"/>
                    </a:schemeClr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>
                        <a:latin typeface="Tw Cen MT" pitchFamily="34" charset="0"/>
                      </a:rPr>
                      <a:t>Ns-TiO</a:t>
                    </a:r>
                    <a:r>
                      <a:rPr lang="en-US" sz="1400" b="1" dirty="0">
                        <a:latin typeface="Tw Cen MT" pitchFamily="34" charset="0"/>
                      </a:rPr>
                      <a:t>2</a:t>
                    </a:r>
                    <a:endParaRPr lang="it-IT" b="1" dirty="0"/>
                  </a:p>
                </p:txBody>
              </p:sp>
            </p:grpSp>
            <p:sp>
              <p:nvSpPr>
                <p:cNvPr id="32" name="CasellaDiTesto 31"/>
                <p:cNvSpPr txBox="1"/>
                <p:nvPr/>
              </p:nvSpPr>
              <p:spPr>
                <a:xfrm>
                  <a:off x="2576565" y="1957860"/>
                  <a:ext cx="35629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 smtClean="0">
                      <a:latin typeface="Tw Cen MT" pitchFamily="34" charset="0"/>
                    </a:rPr>
                    <a:t>TEM IMAGE *</a:t>
                  </a:r>
                  <a:endParaRPr lang="it-IT" dirty="0">
                    <a:latin typeface="Tw Cen MT" pitchFamily="34" charset="0"/>
                  </a:endParaRPr>
                </a:p>
              </p:txBody>
            </p:sp>
            <p:sp>
              <p:nvSpPr>
                <p:cNvPr id="33" name="CasellaDiTesto 32"/>
                <p:cNvSpPr txBox="1"/>
                <p:nvPr/>
              </p:nvSpPr>
              <p:spPr>
                <a:xfrm>
                  <a:off x="6139562" y="1957860"/>
                  <a:ext cx="24482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 smtClean="0">
                      <a:latin typeface="Tw Cen MT" pitchFamily="34" charset="0"/>
                    </a:rPr>
                    <a:t>AFM IMAGES *</a:t>
                  </a:r>
                  <a:endParaRPr lang="it-IT" dirty="0">
                    <a:latin typeface="Tw Cen MT" pitchFamily="34" charset="0"/>
                  </a:endParaRPr>
                </a:p>
              </p:txBody>
            </p:sp>
          </p:grpSp>
        </p:grpSp>
        <p:sp>
          <p:nvSpPr>
            <p:cNvPr id="36" name="Rettangolo 35"/>
            <p:cNvSpPr/>
            <p:nvPr/>
          </p:nvSpPr>
          <p:spPr>
            <a:xfrm>
              <a:off x="1718703" y="9263969"/>
              <a:ext cx="74168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i="1" dirty="0">
                  <a:latin typeface="Tw Cen MT" pitchFamily="34" charset="0"/>
                </a:rPr>
                <a:t>* </a:t>
              </a:r>
              <a:r>
                <a:rPr lang="it-IT" sz="1200" dirty="0">
                  <a:latin typeface="Tw Cen MT" pitchFamily="34" charset="0"/>
                </a:rPr>
                <a:t>Roberta </a:t>
              </a:r>
              <a:r>
                <a:rPr lang="it-IT" sz="1200" dirty="0" smtClean="0">
                  <a:latin typeface="Tw Cen MT" pitchFamily="34" charset="0"/>
                </a:rPr>
                <a:t>Carbone et </a:t>
              </a:r>
              <a:r>
                <a:rPr lang="it-IT" sz="1200" dirty="0" err="1" smtClean="0">
                  <a:latin typeface="Tw Cen MT" pitchFamily="34" charset="0"/>
                </a:rPr>
                <a:t>all</a:t>
              </a:r>
              <a:r>
                <a:rPr lang="it-IT" sz="1200" dirty="0" smtClean="0">
                  <a:latin typeface="Tw Cen MT" pitchFamily="34" charset="0"/>
                </a:rPr>
                <a:t> , </a:t>
              </a:r>
              <a:r>
                <a:rPr lang="en-US" sz="1200" dirty="0">
                  <a:latin typeface="Tw Cen MT" pitchFamily="34" charset="0"/>
                </a:rPr>
                <a:t>Biocompatibility of cluster-assembled nanostructured TiO</a:t>
              </a:r>
              <a:r>
                <a:rPr lang="en-US" sz="1050" dirty="0">
                  <a:latin typeface="Tw Cen MT" pitchFamily="34" charset="0"/>
                </a:rPr>
                <a:t>2</a:t>
              </a:r>
              <a:r>
                <a:rPr lang="en-US" sz="1200" dirty="0">
                  <a:latin typeface="Tw Cen MT" pitchFamily="34" charset="0"/>
                </a:rPr>
                <a:t> </a:t>
              </a:r>
              <a:r>
                <a:rPr lang="en-US" sz="1200" dirty="0" smtClean="0">
                  <a:latin typeface="Tw Cen MT" pitchFamily="34" charset="0"/>
                </a:rPr>
                <a:t>with </a:t>
              </a:r>
              <a:r>
                <a:rPr lang="it-IT" sz="1200" dirty="0" err="1" smtClean="0">
                  <a:latin typeface="Tw Cen MT" pitchFamily="34" charset="0"/>
                </a:rPr>
                <a:t>primary</a:t>
              </a:r>
              <a:r>
                <a:rPr lang="it-IT" sz="1200" dirty="0" smtClean="0">
                  <a:latin typeface="Tw Cen MT" pitchFamily="34" charset="0"/>
                </a:rPr>
                <a:t> </a:t>
              </a:r>
              <a:r>
                <a:rPr lang="it-IT" sz="1200" dirty="0">
                  <a:latin typeface="Tw Cen MT" pitchFamily="34" charset="0"/>
                </a:rPr>
                <a:t>and </a:t>
              </a:r>
              <a:r>
                <a:rPr lang="it-IT" sz="1200" dirty="0" err="1">
                  <a:latin typeface="Tw Cen MT" pitchFamily="34" charset="0"/>
                </a:rPr>
                <a:t>cancer</a:t>
              </a:r>
              <a:r>
                <a:rPr lang="it-IT" sz="1200" dirty="0">
                  <a:latin typeface="Tw Cen MT" pitchFamily="34" charset="0"/>
                </a:rPr>
                <a:t> </a:t>
              </a:r>
              <a:r>
                <a:rPr lang="it-IT" sz="1200" dirty="0" err="1" smtClean="0">
                  <a:latin typeface="Tw Cen MT" pitchFamily="34" charset="0"/>
                </a:rPr>
                <a:t>cells</a:t>
              </a:r>
              <a:r>
                <a:rPr lang="it-IT" sz="1200" dirty="0" smtClean="0">
                  <a:latin typeface="Tw Cen MT" pitchFamily="34" charset="0"/>
                </a:rPr>
                <a:t>, </a:t>
              </a:r>
              <a:r>
                <a:rPr lang="it-IT" sz="1200" dirty="0" err="1">
                  <a:latin typeface="Tw Cen MT" pitchFamily="34" charset="0"/>
                </a:rPr>
                <a:t>Biomaterials</a:t>
              </a:r>
              <a:r>
                <a:rPr lang="it-IT" sz="1200" dirty="0">
                  <a:latin typeface="Tw Cen MT" pitchFamily="34" charset="0"/>
                </a:rPr>
                <a:t> 27 (</a:t>
              </a:r>
              <a:r>
                <a:rPr lang="it-IT" sz="1200" b="1" dirty="0">
                  <a:latin typeface="Tw Cen MT" pitchFamily="34" charset="0"/>
                </a:rPr>
                <a:t>2006</a:t>
              </a:r>
              <a:r>
                <a:rPr lang="it-IT" sz="1200" dirty="0">
                  <a:latin typeface="Tw Cen MT" pitchFamily="34" charset="0"/>
                </a:rPr>
                <a:t>) 3221–3229</a:t>
              </a:r>
              <a:endParaRPr lang="it-IT" sz="1200" i="1" dirty="0">
                <a:latin typeface="Tw Cen MT" pitchFamily="34" charset="0"/>
              </a:endParaRPr>
            </a:p>
          </p:txBody>
        </p:sp>
      </p:grpSp>
      <p:cxnSp>
        <p:nvCxnSpPr>
          <p:cNvPr id="37" name="Connettore 1 36"/>
          <p:cNvCxnSpPr/>
          <p:nvPr/>
        </p:nvCxnSpPr>
        <p:spPr>
          <a:xfrm>
            <a:off x="1724815" y="6381328"/>
            <a:ext cx="7455697" cy="0"/>
          </a:xfrm>
          <a:prstGeom prst="line">
            <a:avLst/>
          </a:prstGeom>
          <a:ln w="25400">
            <a:solidFill>
              <a:srgbClr val="6A9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o 37"/>
          <p:cNvGrpSpPr/>
          <p:nvPr/>
        </p:nvGrpSpPr>
        <p:grpSpPr>
          <a:xfrm>
            <a:off x="7506009" y="2060848"/>
            <a:ext cx="882415" cy="338554"/>
            <a:chOff x="6425889" y="2010326"/>
            <a:chExt cx="882415" cy="338554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6660232" y="2301968"/>
              <a:ext cx="43204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/>
            <p:cNvSpPr txBox="1"/>
            <p:nvPr/>
          </p:nvSpPr>
          <p:spPr>
            <a:xfrm>
              <a:off x="6425889" y="2010326"/>
              <a:ext cx="882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  <a:latin typeface="Tw Cen MT" pitchFamily="34" charset="0"/>
                </a:rPr>
                <a:t>100 nm</a:t>
              </a:r>
              <a:endParaRPr lang="it-IT" sz="1600" dirty="0">
                <a:solidFill>
                  <a:schemeClr val="bg1"/>
                </a:solidFill>
                <a:latin typeface="Tw Cen MT" pitchFamily="34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805650" y="2808000"/>
            <a:ext cx="5242929" cy="3392725"/>
            <a:chOff x="2805652" y="2808000"/>
            <a:chExt cx="5242929" cy="3392725"/>
          </a:xfrm>
        </p:grpSpPr>
        <p:grpSp>
          <p:nvGrpSpPr>
            <p:cNvPr id="20" name="Gruppo 19"/>
            <p:cNvGrpSpPr/>
            <p:nvPr/>
          </p:nvGrpSpPr>
          <p:grpSpPr>
            <a:xfrm>
              <a:off x="2805652" y="2808000"/>
              <a:ext cx="5242929" cy="3392725"/>
              <a:chOff x="2805652" y="2808000"/>
              <a:chExt cx="5242929" cy="339272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5652" y="2808000"/>
                <a:ext cx="5242929" cy="3392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ttangolo 16"/>
              <p:cNvSpPr/>
              <p:nvPr/>
            </p:nvSpPr>
            <p:spPr>
              <a:xfrm>
                <a:off x="2987824" y="6021288"/>
                <a:ext cx="432048" cy="175856"/>
              </a:xfrm>
              <a:prstGeom prst="rect">
                <a:avLst/>
              </a:prstGeom>
              <a:solidFill>
                <a:srgbClr val="FF0000">
                  <a:alpha val="4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4283968" y="6021288"/>
                <a:ext cx="432048" cy="175856"/>
              </a:xfrm>
              <a:prstGeom prst="rect">
                <a:avLst/>
              </a:prstGeom>
              <a:solidFill>
                <a:srgbClr val="FF0000">
                  <a:alpha val="4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Rettangolo 46"/>
              <p:cNvSpPr/>
              <p:nvPr/>
            </p:nvSpPr>
            <p:spPr>
              <a:xfrm>
                <a:off x="5580112" y="6021288"/>
                <a:ext cx="432048" cy="175856"/>
              </a:xfrm>
              <a:prstGeom prst="rect">
                <a:avLst/>
              </a:prstGeom>
              <a:solidFill>
                <a:srgbClr val="FF0000">
                  <a:alpha val="4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Rettangolo 50"/>
              <p:cNvSpPr/>
              <p:nvPr/>
            </p:nvSpPr>
            <p:spPr>
              <a:xfrm>
                <a:off x="6876256" y="6021288"/>
                <a:ext cx="432048" cy="175856"/>
              </a:xfrm>
              <a:prstGeom prst="rect">
                <a:avLst/>
              </a:prstGeom>
              <a:solidFill>
                <a:srgbClr val="FF0000">
                  <a:alpha val="4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3635896" y="6021288"/>
                <a:ext cx="432048" cy="175856"/>
              </a:xfrm>
              <a:prstGeom prst="rect">
                <a:avLst/>
              </a:prstGeom>
              <a:solidFill>
                <a:srgbClr val="FFFF00">
                  <a:alpha val="41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Rettangolo 53"/>
              <p:cNvSpPr/>
              <p:nvPr/>
            </p:nvSpPr>
            <p:spPr>
              <a:xfrm>
                <a:off x="4932040" y="6021288"/>
                <a:ext cx="432048" cy="175856"/>
              </a:xfrm>
              <a:prstGeom prst="rect">
                <a:avLst/>
              </a:prstGeom>
              <a:solidFill>
                <a:srgbClr val="FFFF00">
                  <a:alpha val="41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ttangolo 54"/>
              <p:cNvSpPr/>
              <p:nvPr/>
            </p:nvSpPr>
            <p:spPr>
              <a:xfrm>
                <a:off x="6228184" y="6021288"/>
                <a:ext cx="432048" cy="175856"/>
              </a:xfrm>
              <a:prstGeom prst="rect">
                <a:avLst/>
              </a:prstGeom>
              <a:solidFill>
                <a:srgbClr val="FFFF00">
                  <a:alpha val="41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Rettangolo 55"/>
              <p:cNvSpPr/>
              <p:nvPr/>
            </p:nvSpPr>
            <p:spPr>
              <a:xfrm>
                <a:off x="7524328" y="6021288"/>
                <a:ext cx="432048" cy="175856"/>
              </a:xfrm>
              <a:prstGeom prst="rect">
                <a:avLst/>
              </a:prstGeom>
              <a:solidFill>
                <a:srgbClr val="FFFF00">
                  <a:alpha val="41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Rettangolo 1"/>
            <p:cNvSpPr/>
            <p:nvPr/>
          </p:nvSpPr>
          <p:spPr>
            <a:xfrm>
              <a:off x="5427113" y="2924944"/>
              <a:ext cx="72000" cy="313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3770923" y="3035861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>
                <a:solidFill>
                  <a:schemeClr val="bg1"/>
                </a:solidFill>
                <a:latin typeface="Tw Cen MT" pitchFamily="34" charset="0"/>
              </a:rPr>
              <a:t>WHY</a:t>
            </a:r>
            <a:r>
              <a:rPr lang="it-IT" sz="9600" dirty="0" smtClean="0">
                <a:solidFill>
                  <a:schemeClr val="bg1"/>
                </a:solidFill>
                <a:latin typeface="+mj-lt"/>
              </a:rPr>
              <a:t>?</a:t>
            </a:r>
            <a:endParaRPr lang="it-IT" sz="9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65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0" y="0"/>
            <a:ext cx="9180512" cy="6865086"/>
            <a:chOff x="504056" y="0"/>
            <a:chExt cx="9180512" cy="686508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8" b="13617"/>
            <a:stretch/>
          </p:blipFill>
          <p:spPr>
            <a:xfrm>
              <a:off x="504056" y="2988"/>
              <a:ext cx="9180512" cy="6862098"/>
            </a:xfrm>
            <a:prstGeom prst="rect">
              <a:avLst/>
            </a:prstGeom>
          </p:spPr>
        </p:pic>
        <p:grpSp>
          <p:nvGrpSpPr>
            <p:cNvPr id="13" name="Gruppo 12"/>
            <p:cNvGrpSpPr/>
            <p:nvPr/>
          </p:nvGrpSpPr>
          <p:grpSpPr>
            <a:xfrm>
              <a:off x="504056" y="0"/>
              <a:ext cx="1728192" cy="6865086"/>
              <a:chOff x="-36512" y="0"/>
              <a:chExt cx="1728192" cy="6865086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-36512" y="0"/>
                <a:ext cx="1728192" cy="686508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70000"/>
                    </a:schemeClr>
                  </a:gs>
                  <a:gs pos="50000">
                    <a:schemeClr val="bg1">
                      <a:lumMod val="95000"/>
                      <a:alpha val="70000"/>
                    </a:schemeClr>
                  </a:gs>
                  <a:gs pos="100000">
                    <a:schemeClr val="bg1">
                      <a:alpha val="8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0" y="334828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 HAVE DONE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-3377" y="442840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I’M GOING TO DO!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-3377" y="5517232"/>
                <a:ext cx="1691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CONCLUSIONS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-3376" y="620688"/>
                <a:ext cx="1695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INTRODUCTION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0" y="1340768"/>
                <a:ext cx="16883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latin typeface="Tw Cen MT" pitchFamily="34" charset="0"/>
                    <a:cs typeface="Times New Roman" pitchFamily="18" charset="0"/>
                  </a:rPr>
                  <a:t>STATE OF ART</a:t>
                </a:r>
                <a:endParaRPr lang="it-IT" sz="1600" b="1" dirty="0">
                  <a:latin typeface="Tw Cen MT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8" name="Rettangolo 47"/>
          <p:cNvSpPr/>
          <p:nvPr/>
        </p:nvSpPr>
        <p:spPr>
          <a:xfrm>
            <a:off x="1728192" y="-27384"/>
            <a:ext cx="7452320" cy="68650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728192" y="263691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w Cen MT" pitchFamily="34" charset="0"/>
              </a:rPr>
              <a:t>EFFECTS OF </a:t>
            </a:r>
            <a:r>
              <a:rPr lang="en-US" sz="2000" dirty="0" smtClean="0">
                <a:solidFill>
                  <a:srgbClr val="FFFF00"/>
                </a:solidFill>
                <a:latin typeface="Tw Cen MT" pitchFamily="34" charset="0"/>
              </a:rPr>
              <a:t>SURFACE PROPERTIES </a:t>
            </a:r>
            <a:r>
              <a:rPr lang="en-US" sz="2000" dirty="0" smtClean="0">
                <a:latin typeface="Tw Cen MT" pitchFamily="34" charset="0"/>
              </a:rPr>
              <a:t>ON </a:t>
            </a:r>
            <a:r>
              <a:rPr lang="en-US" sz="2000" dirty="0">
                <a:solidFill>
                  <a:srgbClr val="C00000"/>
                </a:solidFill>
                <a:latin typeface="Tw Cen MT" pitchFamily="34" charset="0"/>
              </a:rPr>
              <a:t>PROTEIN</a:t>
            </a:r>
            <a:r>
              <a:rPr lang="en-US" sz="2000" dirty="0">
                <a:latin typeface="Tw Cen MT" pitchFamily="34" charset="0"/>
              </a:rPr>
              <a:t> ADSORPTION </a:t>
            </a:r>
            <a:endParaRPr lang="it-IT" sz="2000" dirty="0">
              <a:latin typeface="Tw Cen MT" pitchFamily="34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7" b="-1"/>
          <a:stretch/>
        </p:blipFill>
        <p:spPr bwMode="auto">
          <a:xfrm>
            <a:off x="1979712" y="542767"/>
            <a:ext cx="6654512" cy="202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e 15"/>
          <p:cNvSpPr/>
          <p:nvPr/>
        </p:nvSpPr>
        <p:spPr>
          <a:xfrm>
            <a:off x="4572000" y="476672"/>
            <a:ext cx="1440160" cy="720080"/>
          </a:xfrm>
          <a:prstGeom prst="ellipse">
            <a:avLst/>
          </a:prstGeom>
          <a:solidFill>
            <a:srgbClr val="3B689F">
              <a:alpha val="4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uppo 45"/>
          <p:cNvGrpSpPr/>
          <p:nvPr/>
        </p:nvGrpSpPr>
        <p:grpSpPr>
          <a:xfrm>
            <a:off x="1835696" y="3316922"/>
            <a:ext cx="6984776" cy="3352438"/>
            <a:chOff x="1835696" y="3172906"/>
            <a:chExt cx="6984776" cy="3352438"/>
          </a:xfrm>
        </p:grpSpPr>
        <p:grpSp>
          <p:nvGrpSpPr>
            <p:cNvPr id="41" name="Gruppo 40"/>
            <p:cNvGrpSpPr/>
            <p:nvPr/>
          </p:nvGrpSpPr>
          <p:grpSpPr>
            <a:xfrm>
              <a:off x="1835696" y="3172906"/>
              <a:ext cx="6984776" cy="3352438"/>
              <a:chOff x="1835696" y="2884874"/>
              <a:chExt cx="6984776" cy="3352438"/>
            </a:xfrm>
          </p:grpSpPr>
          <p:sp>
            <p:nvSpPr>
              <p:cNvPr id="40" name="CasellaDiTesto 39"/>
              <p:cNvSpPr txBox="1"/>
              <p:nvPr/>
            </p:nvSpPr>
            <p:spPr>
              <a:xfrm>
                <a:off x="1835696" y="2884874"/>
                <a:ext cx="1440160" cy="40011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err="1">
                    <a:latin typeface="Tw Cen MT" pitchFamily="34" charset="0"/>
                  </a:rPr>
                  <a:t>M</a:t>
                </a:r>
                <a:r>
                  <a:rPr lang="it-IT" sz="2000" dirty="0" err="1" smtClean="0">
                    <a:latin typeface="Tw Cen MT" pitchFamily="34" charset="0"/>
                  </a:rPr>
                  <a:t>orphology</a:t>
                </a:r>
                <a:endParaRPr lang="it-IT" sz="2000" dirty="0">
                  <a:latin typeface="Tw Cen MT" pitchFamily="34" charset="0"/>
                </a:endParaRP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4" t="20422" r="10838" b="55813"/>
              <a:stretch/>
            </p:blipFill>
            <p:spPr bwMode="auto">
              <a:xfrm>
                <a:off x="1839966" y="5099647"/>
                <a:ext cx="6980506" cy="1137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3226226"/>
              <a:ext cx="5256584" cy="2002974"/>
            </a:xfrm>
            <a:prstGeom prst="rect">
              <a:avLst/>
            </a:prstGeom>
          </p:spPr>
        </p:pic>
      </p:grpSp>
      <p:sp>
        <p:nvSpPr>
          <p:cNvPr id="44" name="CasellaDiTesto 43"/>
          <p:cNvSpPr txBox="1"/>
          <p:nvPr/>
        </p:nvSpPr>
        <p:spPr>
          <a:xfrm rot="20129713">
            <a:off x="4129796" y="3920448"/>
            <a:ext cx="3051078" cy="707886"/>
          </a:xfrm>
          <a:prstGeom prst="rect">
            <a:avLst/>
          </a:prstGeom>
          <a:noFill/>
          <a:ln w="15875">
            <a:solidFill>
              <a:srgbClr val="8A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INCREASED ADSORPTION 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PROTEIN NUCLEATION</a:t>
            </a:r>
            <a:endParaRPr lang="it-IT" sz="2000" b="1" dirty="0">
              <a:solidFill>
                <a:srgbClr val="C0000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915816" y="2924944"/>
            <a:ext cx="4752528" cy="369332"/>
            <a:chOff x="2915816" y="2924944"/>
            <a:chExt cx="4752528" cy="369332"/>
          </a:xfrm>
        </p:grpSpPr>
        <p:sp>
          <p:nvSpPr>
            <p:cNvPr id="2" name="CasellaDiTesto 1"/>
            <p:cNvSpPr txBox="1"/>
            <p:nvPr/>
          </p:nvSpPr>
          <p:spPr>
            <a:xfrm>
              <a:off x="2915816" y="2924944"/>
              <a:ext cx="1440160" cy="369332"/>
            </a:xfrm>
            <a:prstGeom prst="rect">
              <a:avLst/>
            </a:prstGeom>
            <a:solidFill>
              <a:schemeClr val="accent1">
                <a:alpha val="27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by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!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4716016" y="2924944"/>
              <a:ext cx="2952328" cy="369332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Quantitative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characterization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1728192" y="44624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Ns-TiO</a:t>
            </a:r>
            <a:r>
              <a:rPr lang="en-US" sz="1400" dirty="0" smtClean="0">
                <a:solidFill>
                  <a:srgbClr val="FFFF66"/>
                </a:solidFill>
                <a:latin typeface="Tw Cen MT" pitchFamily="34" charset="0"/>
              </a:rPr>
              <a:t>2</a:t>
            </a:r>
            <a:r>
              <a:rPr lang="en-US" sz="2000" dirty="0">
                <a:solidFill>
                  <a:srgbClr val="FFFF66"/>
                </a:solidFill>
                <a:latin typeface="Tw Cen MT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THIN FILM </a:t>
            </a:r>
            <a:r>
              <a:rPr lang="it-IT" sz="2000" dirty="0" smtClean="0">
                <a:latin typeface="Tw Cen MT" pitchFamily="34" charset="0"/>
                <a:cs typeface="Arial" pitchFamily="34" charset="0"/>
              </a:rPr>
              <a:t>BIOCOMPATIBILITY</a:t>
            </a:r>
            <a:endParaRPr lang="it-IT" sz="2000" dirty="0">
              <a:latin typeface="Tw Cen MT" pitchFamily="34" charset="0"/>
              <a:cs typeface="Arial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1835696" y="3827449"/>
            <a:ext cx="1609487" cy="1545768"/>
            <a:chOff x="1835696" y="3827449"/>
            <a:chExt cx="1609487" cy="1545768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6" t="-1" r="492" b="11900"/>
            <a:stretch/>
          </p:blipFill>
          <p:spPr bwMode="auto">
            <a:xfrm>
              <a:off x="1835696" y="3827449"/>
              <a:ext cx="1604336" cy="154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uppo 27"/>
            <p:cNvGrpSpPr/>
            <p:nvPr/>
          </p:nvGrpSpPr>
          <p:grpSpPr>
            <a:xfrm>
              <a:off x="2562768" y="5013176"/>
              <a:ext cx="882415" cy="338554"/>
              <a:chOff x="6425889" y="2010326"/>
              <a:chExt cx="882415" cy="338554"/>
            </a:xfrm>
          </p:grpSpPr>
          <p:cxnSp>
            <p:nvCxnSpPr>
              <p:cNvPr id="29" name="Connettore 1 28"/>
              <p:cNvCxnSpPr/>
              <p:nvPr/>
            </p:nvCxnSpPr>
            <p:spPr>
              <a:xfrm>
                <a:off x="6660232" y="2301968"/>
                <a:ext cx="432048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CasellaDiTesto 29"/>
              <p:cNvSpPr txBox="1"/>
              <p:nvPr/>
            </p:nvSpPr>
            <p:spPr>
              <a:xfrm>
                <a:off x="6425889" y="2010326"/>
                <a:ext cx="8824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/>
                    </a:solidFill>
                    <a:latin typeface="Tw Cen MT" pitchFamily="34" charset="0"/>
                  </a:rPr>
                  <a:t>100 nm</a:t>
                </a:r>
                <a:endParaRPr lang="it-IT" sz="1600" dirty="0">
                  <a:solidFill>
                    <a:schemeClr val="bg1"/>
                  </a:solidFill>
                  <a:latin typeface="Tw Cen M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11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0" y="0"/>
            <a:ext cx="9180512" cy="6865086"/>
            <a:chOff x="504056" y="0"/>
            <a:chExt cx="9180512" cy="686508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8" b="13617"/>
            <a:stretch/>
          </p:blipFill>
          <p:spPr>
            <a:xfrm>
              <a:off x="504056" y="2988"/>
              <a:ext cx="9180512" cy="6862098"/>
            </a:xfrm>
            <a:prstGeom prst="rect">
              <a:avLst/>
            </a:prstGeom>
          </p:spPr>
        </p:pic>
        <p:grpSp>
          <p:nvGrpSpPr>
            <p:cNvPr id="13" name="Gruppo 12"/>
            <p:cNvGrpSpPr/>
            <p:nvPr/>
          </p:nvGrpSpPr>
          <p:grpSpPr>
            <a:xfrm>
              <a:off x="504056" y="0"/>
              <a:ext cx="1728192" cy="6865086"/>
              <a:chOff x="-36512" y="0"/>
              <a:chExt cx="1728192" cy="6865086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-36512" y="0"/>
                <a:ext cx="1728192" cy="686508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70000"/>
                    </a:schemeClr>
                  </a:gs>
                  <a:gs pos="50000">
                    <a:schemeClr val="bg1">
                      <a:lumMod val="95000"/>
                      <a:alpha val="70000"/>
                    </a:schemeClr>
                  </a:gs>
                  <a:gs pos="100000">
                    <a:schemeClr val="bg1">
                      <a:alpha val="8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0" y="334828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 HAVE DONE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-3377" y="442840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I’M GOING TO DO!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-3377" y="5517232"/>
                <a:ext cx="1691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CONCLUSIONS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-3376" y="620688"/>
                <a:ext cx="1695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INTRODUCTION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0" y="1340768"/>
                <a:ext cx="16883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latin typeface="Tw Cen MT" pitchFamily="34" charset="0"/>
                    <a:cs typeface="Times New Roman" pitchFamily="18" charset="0"/>
                  </a:rPr>
                  <a:t>STATE OF ART</a:t>
                </a:r>
                <a:endParaRPr lang="it-IT" sz="1600" b="1" dirty="0">
                  <a:latin typeface="Tw Cen MT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8" name="Rettangolo 47"/>
          <p:cNvSpPr/>
          <p:nvPr/>
        </p:nvSpPr>
        <p:spPr>
          <a:xfrm>
            <a:off x="1728192" y="0"/>
            <a:ext cx="7452320" cy="68650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7" b="-1"/>
          <a:stretch/>
        </p:blipFill>
        <p:spPr bwMode="auto">
          <a:xfrm>
            <a:off x="1979712" y="542767"/>
            <a:ext cx="6654512" cy="202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e 15"/>
          <p:cNvSpPr/>
          <p:nvPr/>
        </p:nvSpPr>
        <p:spPr>
          <a:xfrm>
            <a:off x="4572000" y="476672"/>
            <a:ext cx="1440160" cy="720080"/>
          </a:xfrm>
          <a:prstGeom prst="ellipse">
            <a:avLst/>
          </a:prstGeom>
          <a:solidFill>
            <a:srgbClr val="3B689F">
              <a:alpha val="4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6876256" y="3717032"/>
            <a:ext cx="1734131" cy="1618422"/>
            <a:chOff x="7446381" y="3933056"/>
            <a:chExt cx="1734131" cy="1618422"/>
          </a:xfrm>
        </p:grpSpPr>
        <p:sp>
          <p:nvSpPr>
            <p:cNvPr id="26" name="CasellaDiTesto 25"/>
            <p:cNvSpPr txBox="1"/>
            <p:nvPr/>
          </p:nvSpPr>
          <p:spPr>
            <a:xfrm>
              <a:off x="7446381" y="3933056"/>
              <a:ext cx="1734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 smtClean="0">
                  <a:latin typeface="Tw Cen MT" pitchFamily="34" charset="0"/>
                </a:rPr>
                <a:t>morphology</a:t>
              </a:r>
              <a:endParaRPr lang="it-IT" sz="2400" dirty="0">
                <a:latin typeface="Tw Cen MT" pitchFamily="34" charset="0"/>
              </a:endParaRPr>
            </a:p>
          </p:txBody>
        </p:sp>
        <p:sp>
          <p:nvSpPr>
            <p:cNvPr id="27" name="Freccia bidirezionale verticale 26"/>
            <p:cNvSpPr/>
            <p:nvPr/>
          </p:nvSpPr>
          <p:spPr>
            <a:xfrm>
              <a:off x="8116442" y="4437112"/>
              <a:ext cx="216024" cy="648072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7446381" y="5089813"/>
              <a:ext cx="1610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err="1" smtClean="0">
                  <a:latin typeface="Tw Cen MT" pitchFamily="34" charset="0"/>
                </a:rPr>
                <a:t>wettability</a:t>
              </a:r>
              <a:endParaRPr lang="it-IT" sz="2400" dirty="0">
                <a:latin typeface="Tw Cen MT" pitchFamily="34" charset="0"/>
              </a:endParaRPr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1835696" y="3316922"/>
            <a:ext cx="1368152" cy="400110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Tw Cen MT" pitchFamily="34" charset="0"/>
              </a:rPr>
              <a:t>Wettability</a:t>
            </a:r>
            <a:endParaRPr lang="it-IT" sz="2000" dirty="0">
              <a:latin typeface="Tw Cen MT" pitchFamily="34" charset="0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845882" y="3847568"/>
            <a:ext cx="7190614" cy="2893800"/>
            <a:chOff x="1845882" y="3703552"/>
            <a:chExt cx="7190614" cy="2893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" t="21099" r="7451" b="64905"/>
            <a:stretch/>
          </p:blipFill>
          <p:spPr bwMode="auto">
            <a:xfrm>
              <a:off x="1845882" y="5855786"/>
              <a:ext cx="7190614" cy="741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0" t="1" r="52505" b="54230"/>
            <a:stretch/>
          </p:blipFill>
          <p:spPr bwMode="auto">
            <a:xfrm>
              <a:off x="2278551" y="3703552"/>
              <a:ext cx="2149433" cy="1741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4716015" y="4737338"/>
              <a:ext cx="16561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 smtClean="0">
                  <a:latin typeface="Tw Cen MT" pitchFamily="34" charset="0"/>
                </a:rPr>
                <a:t>Surface</a:t>
              </a:r>
              <a:endParaRPr lang="it-IT" sz="2000" dirty="0" smtClean="0">
                <a:latin typeface="Tw Cen MT" pitchFamily="34" charset="0"/>
              </a:endParaRPr>
            </a:p>
            <a:p>
              <a:r>
                <a:rPr lang="it-IT" sz="2000" dirty="0" err="1" smtClean="0">
                  <a:latin typeface="Tw Cen MT" pitchFamily="34" charset="0"/>
                </a:rPr>
                <a:t>hydrophilicity</a:t>
              </a:r>
              <a:endParaRPr lang="it-IT" sz="2000" dirty="0">
                <a:latin typeface="Tw Cen MT" pitchFamily="34" charset="0"/>
              </a:endParaRPr>
            </a:p>
          </p:txBody>
        </p:sp>
        <p:cxnSp>
          <p:nvCxnSpPr>
            <p:cNvPr id="12" name="Connettore 2 11"/>
            <p:cNvCxnSpPr/>
            <p:nvPr/>
          </p:nvCxnSpPr>
          <p:spPr>
            <a:xfrm flipV="1">
              <a:off x="4644008" y="3837255"/>
              <a:ext cx="0" cy="14639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ttangolo 35"/>
          <p:cNvSpPr/>
          <p:nvPr/>
        </p:nvSpPr>
        <p:spPr>
          <a:xfrm>
            <a:off x="1728192" y="263691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w Cen MT" pitchFamily="34" charset="0"/>
              </a:rPr>
              <a:t>EFFECTS OF </a:t>
            </a:r>
            <a:r>
              <a:rPr lang="en-US" sz="2000" dirty="0" smtClean="0">
                <a:solidFill>
                  <a:srgbClr val="FFFF00"/>
                </a:solidFill>
                <a:latin typeface="Tw Cen MT" pitchFamily="34" charset="0"/>
              </a:rPr>
              <a:t>SURFACE PROPERTIES </a:t>
            </a:r>
            <a:r>
              <a:rPr lang="en-US" sz="2000" dirty="0" smtClean="0">
                <a:latin typeface="Tw Cen MT" pitchFamily="34" charset="0"/>
              </a:rPr>
              <a:t>ON </a:t>
            </a:r>
            <a:r>
              <a:rPr lang="en-US" sz="2000" dirty="0">
                <a:solidFill>
                  <a:srgbClr val="C00000"/>
                </a:solidFill>
                <a:latin typeface="Tw Cen MT" pitchFamily="34" charset="0"/>
              </a:rPr>
              <a:t>PROTEIN</a:t>
            </a:r>
            <a:r>
              <a:rPr lang="en-US" sz="2000" dirty="0">
                <a:latin typeface="Tw Cen MT" pitchFamily="34" charset="0"/>
              </a:rPr>
              <a:t> ADSORPTION </a:t>
            </a:r>
            <a:endParaRPr lang="it-IT" sz="2000" dirty="0">
              <a:latin typeface="Tw Cen MT" pitchFamily="34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2915816" y="2924944"/>
            <a:ext cx="4752528" cy="369332"/>
            <a:chOff x="2915816" y="2924944"/>
            <a:chExt cx="4752528" cy="369332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2915816" y="2924944"/>
              <a:ext cx="1440160" cy="369332"/>
            </a:xfrm>
            <a:prstGeom prst="rect">
              <a:avLst/>
            </a:prstGeom>
            <a:solidFill>
              <a:schemeClr val="accent1">
                <a:alpha val="27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by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!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4716016" y="2924944"/>
              <a:ext cx="2952328" cy="369332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Quantitative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characterization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</p:grpSp>
      <p:sp>
        <p:nvSpPr>
          <p:cNvPr id="33" name="CasellaDiTesto 32"/>
          <p:cNvSpPr txBox="1"/>
          <p:nvPr/>
        </p:nvSpPr>
        <p:spPr>
          <a:xfrm rot="20129713">
            <a:off x="4129796" y="3920448"/>
            <a:ext cx="3051078" cy="707886"/>
          </a:xfrm>
          <a:prstGeom prst="rect">
            <a:avLst/>
          </a:prstGeom>
          <a:noFill/>
          <a:ln w="15875">
            <a:solidFill>
              <a:srgbClr val="8A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PROTEIN DENSITY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CONFORMATIONAL STATE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1728192" y="44624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Ns-TiO</a:t>
            </a:r>
            <a:r>
              <a:rPr lang="en-US" sz="1400" dirty="0" smtClean="0">
                <a:solidFill>
                  <a:srgbClr val="FFFF66"/>
                </a:solidFill>
                <a:latin typeface="Tw Cen MT" pitchFamily="34" charset="0"/>
              </a:rPr>
              <a:t>2</a:t>
            </a:r>
            <a:r>
              <a:rPr lang="en-US" sz="2000" dirty="0">
                <a:solidFill>
                  <a:srgbClr val="FFFF66"/>
                </a:solidFill>
                <a:latin typeface="Tw Cen MT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THIN FILM </a:t>
            </a:r>
            <a:r>
              <a:rPr lang="it-IT" sz="2000" dirty="0" smtClean="0">
                <a:latin typeface="Tw Cen MT" pitchFamily="34" charset="0"/>
                <a:cs typeface="Arial" pitchFamily="34" charset="0"/>
              </a:rPr>
              <a:t>BIOCOMPATIBILITY</a:t>
            </a:r>
            <a:endParaRPr lang="it-IT" sz="2000" dirty="0">
              <a:latin typeface="Tw Cen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0" y="0"/>
            <a:ext cx="9180512" cy="6865086"/>
            <a:chOff x="504056" y="0"/>
            <a:chExt cx="9180512" cy="686508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8" b="13617"/>
            <a:stretch/>
          </p:blipFill>
          <p:spPr>
            <a:xfrm>
              <a:off x="504056" y="2988"/>
              <a:ext cx="9180512" cy="6862098"/>
            </a:xfrm>
            <a:prstGeom prst="rect">
              <a:avLst/>
            </a:prstGeom>
          </p:spPr>
        </p:pic>
        <p:grpSp>
          <p:nvGrpSpPr>
            <p:cNvPr id="13" name="Gruppo 12"/>
            <p:cNvGrpSpPr/>
            <p:nvPr/>
          </p:nvGrpSpPr>
          <p:grpSpPr>
            <a:xfrm>
              <a:off x="504056" y="0"/>
              <a:ext cx="1728192" cy="6865086"/>
              <a:chOff x="-36512" y="0"/>
              <a:chExt cx="1728192" cy="6865086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-36512" y="0"/>
                <a:ext cx="1728192" cy="686508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70000"/>
                    </a:schemeClr>
                  </a:gs>
                  <a:gs pos="50000">
                    <a:schemeClr val="bg1">
                      <a:lumMod val="95000"/>
                      <a:alpha val="70000"/>
                    </a:schemeClr>
                  </a:gs>
                  <a:gs pos="100000">
                    <a:schemeClr val="bg1">
                      <a:alpha val="8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0" y="334828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 HAVE DONE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-3377" y="442840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I’M GOING TO DO!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-3377" y="5517232"/>
                <a:ext cx="1691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CONCLUSIONS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-3376" y="620688"/>
                <a:ext cx="1695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INTRODUCTION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0" y="1340768"/>
                <a:ext cx="16883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latin typeface="Tw Cen MT" pitchFamily="34" charset="0"/>
                    <a:cs typeface="Times New Roman" pitchFamily="18" charset="0"/>
                  </a:rPr>
                  <a:t>STATE OF ART</a:t>
                </a:r>
                <a:endParaRPr lang="it-IT" sz="1600" b="1" dirty="0">
                  <a:latin typeface="Tw Cen MT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8" name="Rettangolo 47"/>
          <p:cNvSpPr/>
          <p:nvPr/>
        </p:nvSpPr>
        <p:spPr>
          <a:xfrm>
            <a:off x="1728192" y="0"/>
            <a:ext cx="7452320" cy="68650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7" b="-1"/>
          <a:stretch/>
        </p:blipFill>
        <p:spPr bwMode="auto">
          <a:xfrm>
            <a:off x="1979712" y="542767"/>
            <a:ext cx="6654512" cy="202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e 15"/>
          <p:cNvSpPr/>
          <p:nvPr/>
        </p:nvSpPr>
        <p:spPr>
          <a:xfrm>
            <a:off x="4572000" y="476672"/>
            <a:ext cx="1440160" cy="720080"/>
          </a:xfrm>
          <a:prstGeom prst="ellipse">
            <a:avLst/>
          </a:prstGeom>
          <a:solidFill>
            <a:srgbClr val="3B689F">
              <a:alpha val="4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1835696" y="3316922"/>
            <a:ext cx="2736304" cy="400110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Tw Cen MT" pitchFamily="34" charset="0"/>
              </a:rPr>
              <a:t>Electrostatic</a:t>
            </a:r>
            <a:r>
              <a:rPr lang="it-IT" sz="2000" dirty="0" smtClean="0">
                <a:latin typeface="Tw Cen MT" pitchFamily="34" charset="0"/>
              </a:rPr>
              <a:t> </a:t>
            </a:r>
            <a:r>
              <a:rPr lang="it-IT" sz="2000" dirty="0" err="1" smtClean="0">
                <a:latin typeface="Tw Cen MT" pitchFamily="34" charset="0"/>
              </a:rPr>
              <a:t>interactions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1728192" y="263691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w Cen MT" pitchFamily="34" charset="0"/>
              </a:rPr>
              <a:t>EFFECTS OF </a:t>
            </a:r>
            <a:r>
              <a:rPr lang="en-US" sz="2000" dirty="0" smtClean="0">
                <a:solidFill>
                  <a:srgbClr val="FFFF00"/>
                </a:solidFill>
                <a:latin typeface="Tw Cen MT" pitchFamily="34" charset="0"/>
              </a:rPr>
              <a:t>SURFACE PROPERTIES </a:t>
            </a:r>
            <a:r>
              <a:rPr lang="en-US" sz="2000" dirty="0" smtClean="0">
                <a:latin typeface="Tw Cen MT" pitchFamily="34" charset="0"/>
              </a:rPr>
              <a:t>ON </a:t>
            </a:r>
            <a:r>
              <a:rPr lang="en-US" sz="2000" dirty="0">
                <a:solidFill>
                  <a:srgbClr val="C00000"/>
                </a:solidFill>
                <a:latin typeface="Tw Cen MT" pitchFamily="34" charset="0"/>
              </a:rPr>
              <a:t>PROTEIN</a:t>
            </a:r>
            <a:r>
              <a:rPr lang="en-US" sz="2000" dirty="0">
                <a:latin typeface="Tw Cen MT" pitchFamily="34" charset="0"/>
              </a:rPr>
              <a:t> ADSORPTION </a:t>
            </a:r>
            <a:endParaRPr lang="it-IT" sz="2000" dirty="0">
              <a:latin typeface="Tw Cen MT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79712" y="385175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8A0000"/>
                </a:solidFill>
                <a:latin typeface="Tw Cen MT" pitchFamily="34" charset="0"/>
              </a:rPr>
              <a:t>Protein</a:t>
            </a:r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 </a:t>
            </a:r>
            <a:r>
              <a:rPr lang="it-IT" sz="2000" b="1" dirty="0" err="1" smtClean="0">
                <a:solidFill>
                  <a:srgbClr val="8A0000"/>
                </a:solidFill>
                <a:latin typeface="Tw Cen MT" pitchFamily="34" charset="0"/>
              </a:rPr>
              <a:t>surface</a:t>
            </a:r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 </a:t>
            </a:r>
            <a:r>
              <a:rPr lang="it-IT" sz="2000" b="1" dirty="0" err="1" smtClean="0">
                <a:solidFill>
                  <a:srgbClr val="8A0000"/>
                </a:solidFill>
                <a:latin typeface="Tw Cen MT" pitchFamily="34" charset="0"/>
              </a:rPr>
              <a:t>charge</a:t>
            </a:r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 </a:t>
            </a:r>
            <a:r>
              <a:rPr lang="it-IT" sz="2000" b="1" dirty="0" err="1" smtClean="0">
                <a:solidFill>
                  <a:srgbClr val="8A0000"/>
                </a:solidFill>
                <a:latin typeface="Tw Cen MT" pitchFamily="34" charset="0"/>
              </a:rPr>
              <a:t>distribution</a:t>
            </a:r>
            <a:endParaRPr lang="it-IT" sz="2000" b="1" dirty="0">
              <a:solidFill>
                <a:srgbClr val="8A0000"/>
              </a:solidFill>
              <a:latin typeface="Tw Cen MT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979712" y="4427820"/>
            <a:ext cx="2610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8A0000"/>
                </a:solidFill>
                <a:latin typeface="Tw Cen MT" pitchFamily="34" charset="0"/>
              </a:rPr>
              <a:t>Surface</a:t>
            </a:r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 </a:t>
            </a:r>
            <a:r>
              <a:rPr lang="it-IT" sz="2000" b="1" dirty="0" err="1" smtClean="0">
                <a:solidFill>
                  <a:srgbClr val="8A0000"/>
                </a:solidFill>
                <a:latin typeface="Tw Cen MT" pitchFamily="34" charset="0"/>
              </a:rPr>
              <a:t>charge</a:t>
            </a:r>
            <a:r>
              <a:rPr lang="it-IT" sz="2000" b="1" dirty="0" smtClean="0">
                <a:solidFill>
                  <a:srgbClr val="8A0000"/>
                </a:solidFill>
                <a:latin typeface="Tw Cen MT" pitchFamily="34" charset="0"/>
              </a:rPr>
              <a:t> </a:t>
            </a:r>
            <a:r>
              <a:rPr lang="it-IT" sz="2000" b="1" dirty="0" err="1" smtClean="0">
                <a:solidFill>
                  <a:srgbClr val="8A0000"/>
                </a:solidFill>
                <a:latin typeface="Tw Cen MT" pitchFamily="34" charset="0"/>
              </a:rPr>
              <a:t>density</a:t>
            </a:r>
            <a:endParaRPr lang="it-IT" sz="2000" b="1" dirty="0">
              <a:solidFill>
                <a:srgbClr val="8A0000"/>
              </a:solidFill>
              <a:latin typeface="Tw Cen MT" pitchFamily="34" charset="0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2081519" y="3439157"/>
            <a:ext cx="6574507" cy="3302211"/>
            <a:chOff x="2271813" y="274449"/>
            <a:chExt cx="6574507" cy="3302211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454" y="274449"/>
              <a:ext cx="2643866" cy="2058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3" t="13725" r="28701" b="68810"/>
            <a:stretch/>
          </p:blipFill>
          <p:spPr bwMode="auto">
            <a:xfrm>
              <a:off x="2271813" y="2262121"/>
              <a:ext cx="5658833" cy="1314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Freccia in giù 16"/>
          <p:cNvSpPr/>
          <p:nvPr/>
        </p:nvSpPr>
        <p:spPr>
          <a:xfrm rot="7840863">
            <a:off x="4643840" y="4545469"/>
            <a:ext cx="396771" cy="65544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2915816" y="2924944"/>
            <a:ext cx="4752528" cy="369332"/>
            <a:chOff x="2915816" y="2924944"/>
            <a:chExt cx="4752528" cy="369332"/>
          </a:xfrm>
        </p:grpSpPr>
        <p:sp>
          <p:nvSpPr>
            <p:cNvPr id="25" name="CasellaDiTesto 24"/>
            <p:cNvSpPr txBox="1"/>
            <p:nvPr/>
          </p:nvSpPr>
          <p:spPr>
            <a:xfrm>
              <a:off x="2915816" y="2924944"/>
              <a:ext cx="1440160" cy="369332"/>
            </a:xfrm>
            <a:prstGeom prst="rect">
              <a:avLst/>
            </a:prstGeom>
            <a:solidFill>
              <a:schemeClr val="accent1">
                <a:alpha val="27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by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!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716016" y="2924944"/>
              <a:ext cx="2952328" cy="369332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Quantitative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characterization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</p:grpSp>
      <p:sp>
        <p:nvSpPr>
          <p:cNvPr id="27" name="Rettangolo 26"/>
          <p:cNvSpPr/>
          <p:nvPr/>
        </p:nvSpPr>
        <p:spPr>
          <a:xfrm>
            <a:off x="1728192" y="44624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Ns-TiO</a:t>
            </a:r>
            <a:r>
              <a:rPr lang="en-US" sz="1400" dirty="0" smtClean="0">
                <a:solidFill>
                  <a:srgbClr val="FFFF66"/>
                </a:solidFill>
                <a:latin typeface="Tw Cen MT" pitchFamily="34" charset="0"/>
              </a:rPr>
              <a:t>2</a:t>
            </a:r>
            <a:r>
              <a:rPr lang="en-US" sz="2000" dirty="0">
                <a:solidFill>
                  <a:srgbClr val="FFFF66"/>
                </a:solidFill>
                <a:latin typeface="Tw Cen MT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THIN FILM </a:t>
            </a:r>
            <a:r>
              <a:rPr lang="it-IT" sz="2000" dirty="0" smtClean="0">
                <a:latin typeface="Tw Cen MT" pitchFamily="34" charset="0"/>
                <a:cs typeface="Arial" pitchFamily="34" charset="0"/>
              </a:rPr>
              <a:t>BIOCOMPATIBILITY</a:t>
            </a:r>
            <a:endParaRPr lang="it-IT" sz="2000" dirty="0">
              <a:latin typeface="Tw Cen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02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0" y="0"/>
            <a:ext cx="9180512" cy="6865086"/>
            <a:chOff x="504056" y="0"/>
            <a:chExt cx="9180512" cy="686508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8" b="13617"/>
            <a:stretch/>
          </p:blipFill>
          <p:spPr>
            <a:xfrm>
              <a:off x="504056" y="2988"/>
              <a:ext cx="9180512" cy="6862098"/>
            </a:xfrm>
            <a:prstGeom prst="rect">
              <a:avLst/>
            </a:prstGeom>
          </p:spPr>
        </p:pic>
        <p:grpSp>
          <p:nvGrpSpPr>
            <p:cNvPr id="13" name="Gruppo 12"/>
            <p:cNvGrpSpPr/>
            <p:nvPr/>
          </p:nvGrpSpPr>
          <p:grpSpPr>
            <a:xfrm>
              <a:off x="504056" y="0"/>
              <a:ext cx="1728192" cy="6865086"/>
              <a:chOff x="-36512" y="0"/>
              <a:chExt cx="1728192" cy="6865086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-36512" y="0"/>
                <a:ext cx="1728192" cy="6865086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70000"/>
                    </a:schemeClr>
                  </a:gs>
                  <a:gs pos="50000">
                    <a:schemeClr val="bg1">
                      <a:lumMod val="95000"/>
                      <a:alpha val="70000"/>
                    </a:schemeClr>
                  </a:gs>
                  <a:gs pos="100000">
                    <a:schemeClr val="bg1">
                      <a:alpha val="82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0" y="334828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 HAVE DONE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-3377" y="4428401"/>
                <a:ext cx="1691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WHAT I’M GOING TO DO!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-3377" y="5517232"/>
                <a:ext cx="1691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CONCLUSIONS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-3376" y="620688"/>
                <a:ext cx="1695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INTRODUCTION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0" y="1340768"/>
                <a:ext cx="16883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Tw Cen MT" pitchFamily="34" charset="0"/>
                    <a:cs typeface="Times New Roman" pitchFamily="18" charset="0"/>
                  </a:rPr>
                  <a:t>STATE OF ART</a:t>
                </a:r>
                <a:endParaRPr lang="it-IT" sz="1600" dirty="0">
                  <a:latin typeface="Tw Cen MT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8" name="Rettangolo 47"/>
          <p:cNvSpPr/>
          <p:nvPr/>
        </p:nvSpPr>
        <p:spPr>
          <a:xfrm>
            <a:off x="1728192" y="0"/>
            <a:ext cx="7452320" cy="68650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w Cen M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7" b="-1"/>
          <a:stretch/>
        </p:blipFill>
        <p:spPr bwMode="auto">
          <a:xfrm>
            <a:off x="1979712" y="542767"/>
            <a:ext cx="6654512" cy="202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e 15"/>
          <p:cNvSpPr/>
          <p:nvPr/>
        </p:nvSpPr>
        <p:spPr>
          <a:xfrm>
            <a:off x="4572000" y="476672"/>
            <a:ext cx="1440160" cy="720080"/>
          </a:xfrm>
          <a:prstGeom prst="ellipse">
            <a:avLst/>
          </a:prstGeom>
          <a:solidFill>
            <a:srgbClr val="3B689F">
              <a:alpha val="4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1728192" y="2636912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w Cen MT" pitchFamily="34" charset="0"/>
              </a:rPr>
              <a:t>EFFECTS OF </a:t>
            </a:r>
            <a:r>
              <a:rPr lang="en-US" sz="2000" dirty="0" smtClean="0">
                <a:solidFill>
                  <a:srgbClr val="FFFF00"/>
                </a:solidFill>
                <a:latin typeface="Tw Cen MT" pitchFamily="34" charset="0"/>
              </a:rPr>
              <a:t>SURFACE PROPERTIES </a:t>
            </a:r>
            <a:r>
              <a:rPr lang="en-US" sz="2000" dirty="0" smtClean="0">
                <a:latin typeface="Tw Cen MT" pitchFamily="34" charset="0"/>
              </a:rPr>
              <a:t>ON </a:t>
            </a:r>
            <a:r>
              <a:rPr lang="en-US" sz="2000" dirty="0">
                <a:solidFill>
                  <a:srgbClr val="C00000"/>
                </a:solidFill>
                <a:latin typeface="Tw Cen MT" pitchFamily="34" charset="0"/>
              </a:rPr>
              <a:t>PROTEIN</a:t>
            </a:r>
            <a:r>
              <a:rPr lang="en-US" sz="2000" dirty="0">
                <a:latin typeface="Tw Cen MT" pitchFamily="34" charset="0"/>
              </a:rPr>
              <a:t> ADSORPTION </a:t>
            </a:r>
            <a:endParaRPr lang="it-IT" sz="2000" dirty="0">
              <a:latin typeface="Tw Cen MT" pitchFamily="34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2915816" y="2924944"/>
            <a:ext cx="4752528" cy="369332"/>
            <a:chOff x="2915816" y="2924944"/>
            <a:chExt cx="4752528" cy="369332"/>
          </a:xfrm>
        </p:grpSpPr>
        <p:sp>
          <p:nvSpPr>
            <p:cNvPr id="25" name="CasellaDiTesto 24"/>
            <p:cNvSpPr txBox="1"/>
            <p:nvPr/>
          </p:nvSpPr>
          <p:spPr>
            <a:xfrm>
              <a:off x="2915816" y="2924944"/>
              <a:ext cx="1440160" cy="369332"/>
            </a:xfrm>
            <a:prstGeom prst="rect">
              <a:avLst/>
            </a:prstGeom>
            <a:solidFill>
              <a:schemeClr val="accent1">
                <a:alpha val="27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by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one</a:t>
              </a:r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 !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716016" y="2924944"/>
              <a:ext cx="2952328" cy="369332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C000"/>
                  </a:solidFill>
                  <a:latin typeface="Tw Cen MT" pitchFamily="34" charset="0"/>
                </a:rPr>
                <a:t>Quantitative </a:t>
              </a:r>
              <a:r>
                <a:rPr lang="it-IT" b="1" dirty="0" err="1" smtClean="0">
                  <a:solidFill>
                    <a:srgbClr val="FFC000"/>
                  </a:solidFill>
                  <a:latin typeface="Tw Cen MT" pitchFamily="34" charset="0"/>
                </a:rPr>
                <a:t>characterization</a:t>
              </a:r>
              <a:endParaRPr lang="it-IT" b="1" dirty="0">
                <a:solidFill>
                  <a:srgbClr val="FFC000"/>
                </a:solidFill>
                <a:latin typeface="Tw Cen MT" pitchFamily="34" charset="0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1979711" y="3899371"/>
            <a:ext cx="6984777" cy="276998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 smtClean="0">
                <a:latin typeface="Tw Cen MT" pitchFamily="34" charset="0"/>
              </a:rPr>
              <a:t>Characterization</a:t>
            </a:r>
            <a:r>
              <a:rPr lang="it-IT" sz="2200" dirty="0" smtClean="0">
                <a:latin typeface="Tw Cen MT" pitchFamily="34" charset="0"/>
              </a:rPr>
              <a:t> of ns-TiO</a:t>
            </a:r>
            <a:r>
              <a:rPr lang="it-IT" sz="1600" dirty="0" smtClean="0">
                <a:latin typeface="Tw Cen MT" pitchFamily="34" charset="0"/>
              </a:rPr>
              <a:t>2</a:t>
            </a:r>
            <a:r>
              <a:rPr lang="it-IT" sz="2200" dirty="0" smtClean="0">
                <a:latin typeface="Tw Cen MT" pitchFamily="34" charset="0"/>
              </a:rPr>
              <a:t> </a:t>
            </a:r>
            <a:r>
              <a:rPr lang="it-IT" sz="2200" b="1" dirty="0" err="1" smtClean="0">
                <a:latin typeface="Tw Cen MT" pitchFamily="34" charset="0"/>
              </a:rPr>
              <a:t>surface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b="1" dirty="0" err="1" smtClean="0">
                <a:latin typeface="Tw Cen MT" pitchFamily="34" charset="0"/>
              </a:rPr>
              <a:t>charge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b="1" dirty="0" err="1" smtClean="0">
                <a:latin typeface="Tw Cen MT" pitchFamily="34" charset="0"/>
              </a:rPr>
              <a:t>density</a:t>
            </a:r>
            <a:r>
              <a:rPr lang="it-IT" sz="2200" b="1" dirty="0" smtClean="0">
                <a:latin typeface="Tw Cen MT" pitchFamily="34" charset="0"/>
              </a:rPr>
              <a:t> </a:t>
            </a:r>
          </a:p>
          <a:p>
            <a:pPr algn="ctr"/>
            <a:r>
              <a:rPr lang="it-IT" sz="2200" dirty="0">
                <a:latin typeface="Tw Cen MT" pitchFamily="34" charset="0"/>
              </a:rPr>
              <a:t>a</a:t>
            </a:r>
            <a:r>
              <a:rPr lang="it-IT" sz="2200" dirty="0" smtClean="0">
                <a:latin typeface="Tw Cen MT" pitchFamily="34" charset="0"/>
              </a:rPr>
              <a:t>nd </a:t>
            </a:r>
            <a:r>
              <a:rPr lang="it-IT" sz="2200" dirty="0" err="1" smtClean="0">
                <a:latin typeface="Tw Cen MT" pitchFamily="34" charset="0"/>
              </a:rPr>
              <a:t>IsoElectric</a:t>
            </a:r>
            <a:r>
              <a:rPr lang="it-IT" sz="2200" dirty="0" smtClean="0">
                <a:latin typeface="Tw Cen MT" pitchFamily="34" charset="0"/>
              </a:rPr>
              <a:t> Point(</a:t>
            </a:r>
            <a:r>
              <a:rPr lang="it-IT" sz="2200" b="1" dirty="0" smtClean="0">
                <a:latin typeface="Tw Cen MT" pitchFamily="34" charset="0"/>
              </a:rPr>
              <a:t>IEP</a:t>
            </a:r>
            <a:r>
              <a:rPr lang="it-IT" sz="2200" dirty="0" smtClean="0">
                <a:latin typeface="Tw Cen MT" pitchFamily="34" charset="0"/>
              </a:rPr>
              <a:t>) </a:t>
            </a:r>
          </a:p>
          <a:p>
            <a:pPr algn="ctr"/>
            <a:endParaRPr lang="it-IT" dirty="0" smtClean="0">
              <a:latin typeface="Tw Cen MT" pitchFamily="34" charset="0"/>
            </a:endParaRPr>
          </a:p>
          <a:p>
            <a:pPr algn="ctr"/>
            <a:r>
              <a:rPr lang="it-IT" sz="2200" b="1" dirty="0" err="1" smtClean="0">
                <a:latin typeface="Tw Cen MT" pitchFamily="34" charset="0"/>
              </a:rPr>
              <a:t>Correlation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dirty="0" err="1" smtClean="0">
                <a:latin typeface="Tw Cen MT" pitchFamily="34" charset="0"/>
              </a:rPr>
              <a:t>between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b="1" dirty="0" err="1" smtClean="0">
                <a:latin typeface="Tw Cen MT" pitchFamily="34" charset="0"/>
              </a:rPr>
              <a:t>morphology</a:t>
            </a:r>
            <a:r>
              <a:rPr lang="it-IT" sz="2200" b="1" dirty="0" smtClean="0">
                <a:latin typeface="Tw Cen MT" pitchFamily="34" charset="0"/>
              </a:rPr>
              <a:t> </a:t>
            </a:r>
          </a:p>
          <a:p>
            <a:pPr algn="ctr"/>
            <a:r>
              <a:rPr lang="it-IT" sz="2200" dirty="0" smtClean="0">
                <a:latin typeface="Tw Cen MT" pitchFamily="34" charset="0"/>
              </a:rPr>
              <a:t>and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b="1" dirty="0" err="1" smtClean="0">
                <a:latin typeface="Tw Cen MT" pitchFamily="34" charset="0"/>
              </a:rPr>
              <a:t>charge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b="1" dirty="0" err="1" smtClean="0">
                <a:latin typeface="Tw Cen MT" pitchFamily="34" charset="0"/>
              </a:rPr>
              <a:t>density</a:t>
            </a:r>
            <a:endParaRPr lang="it-IT" sz="2200" b="1" dirty="0" smtClean="0">
              <a:latin typeface="Tw Cen MT" pitchFamily="34" charset="0"/>
            </a:endParaRPr>
          </a:p>
          <a:p>
            <a:pPr algn="ctr"/>
            <a:endParaRPr lang="it-IT" dirty="0" smtClean="0">
              <a:latin typeface="Tw Cen MT" pitchFamily="34" charset="0"/>
            </a:endParaRPr>
          </a:p>
          <a:p>
            <a:pPr algn="ctr"/>
            <a:r>
              <a:rPr lang="it-IT" sz="2200" b="1" dirty="0" err="1" smtClean="0">
                <a:latin typeface="Tw Cen MT" pitchFamily="34" charset="0"/>
              </a:rPr>
              <a:t>Protein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b="1" dirty="0" err="1" smtClean="0">
                <a:latin typeface="Tw Cen MT" pitchFamily="34" charset="0"/>
              </a:rPr>
              <a:t>adsorption</a:t>
            </a:r>
            <a:r>
              <a:rPr lang="it-IT" sz="2200" b="1" dirty="0" smtClean="0">
                <a:latin typeface="Tw Cen MT" pitchFamily="34" charset="0"/>
              </a:rPr>
              <a:t> </a:t>
            </a:r>
            <a:r>
              <a:rPr lang="it-IT" sz="2200" dirty="0" err="1" smtClean="0">
                <a:latin typeface="Tw Cen MT" pitchFamily="34" charset="0"/>
              </a:rPr>
              <a:t>depending</a:t>
            </a:r>
            <a:r>
              <a:rPr lang="it-IT" sz="2200" dirty="0" smtClean="0">
                <a:latin typeface="Tw Cen MT" pitchFamily="34" charset="0"/>
              </a:rPr>
              <a:t> on </a:t>
            </a:r>
            <a:r>
              <a:rPr lang="it-IT" sz="2200" dirty="0" err="1" smtClean="0">
                <a:latin typeface="Tw Cen MT" pitchFamily="34" charset="0"/>
              </a:rPr>
              <a:t>all</a:t>
            </a:r>
            <a:r>
              <a:rPr lang="it-IT" sz="2200" dirty="0" smtClean="0">
                <a:latin typeface="Tw Cen MT" pitchFamily="34" charset="0"/>
              </a:rPr>
              <a:t> </a:t>
            </a:r>
            <a:r>
              <a:rPr lang="it-IT" sz="2200" dirty="0" err="1" smtClean="0">
                <a:latin typeface="Tw Cen MT" pitchFamily="34" charset="0"/>
              </a:rPr>
              <a:t>these</a:t>
            </a:r>
            <a:r>
              <a:rPr lang="it-IT" sz="2200" dirty="0" smtClean="0">
                <a:latin typeface="Tw Cen MT" pitchFamily="34" charset="0"/>
              </a:rPr>
              <a:t> </a:t>
            </a:r>
            <a:r>
              <a:rPr lang="it-IT" sz="2200" dirty="0" err="1" smtClean="0">
                <a:latin typeface="Tw Cen MT" pitchFamily="34" charset="0"/>
              </a:rPr>
              <a:t>chemico-physical</a:t>
            </a:r>
            <a:r>
              <a:rPr lang="it-IT" sz="2200" dirty="0" smtClean="0">
                <a:latin typeface="Tw Cen MT" pitchFamily="34" charset="0"/>
              </a:rPr>
              <a:t> </a:t>
            </a:r>
            <a:r>
              <a:rPr lang="it-IT" sz="2200" dirty="0" err="1" smtClean="0">
                <a:latin typeface="Tw Cen MT" pitchFamily="34" charset="0"/>
              </a:rPr>
              <a:t>surface</a:t>
            </a:r>
            <a:r>
              <a:rPr lang="it-IT" sz="2200" dirty="0" smtClean="0">
                <a:latin typeface="Tw Cen MT" pitchFamily="34" charset="0"/>
              </a:rPr>
              <a:t> </a:t>
            </a:r>
            <a:r>
              <a:rPr lang="it-IT" sz="2200" dirty="0" err="1" smtClean="0">
                <a:latin typeface="Tw Cen MT" pitchFamily="34" charset="0"/>
              </a:rPr>
              <a:t>properties</a:t>
            </a:r>
            <a:endParaRPr lang="it-IT" sz="2200" dirty="0">
              <a:latin typeface="Tw Cen MT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691680" y="3388930"/>
            <a:ext cx="7419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Tw Cen MT" pitchFamily="34" charset="0"/>
                <a:cs typeface="Arial" pitchFamily="34" charset="0"/>
              </a:rPr>
              <a:t>ABOUT MY PROJECT</a:t>
            </a:r>
            <a:endParaRPr lang="it-IT" sz="2000" b="1" dirty="0">
              <a:latin typeface="Tw Cen MT" pitchFamily="34" charset="0"/>
              <a:cs typeface="Arial" pitchFamily="34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1728192" y="44624"/>
            <a:ext cx="745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Ns-TiO</a:t>
            </a:r>
            <a:r>
              <a:rPr lang="en-US" sz="1400" dirty="0" smtClean="0">
                <a:solidFill>
                  <a:srgbClr val="FFFF66"/>
                </a:solidFill>
                <a:latin typeface="Tw Cen MT" pitchFamily="34" charset="0"/>
              </a:rPr>
              <a:t>2</a:t>
            </a:r>
            <a:r>
              <a:rPr lang="en-US" sz="2000" dirty="0">
                <a:solidFill>
                  <a:srgbClr val="FFFF66"/>
                </a:solidFill>
                <a:latin typeface="Tw Cen MT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Tw Cen MT" pitchFamily="34" charset="0"/>
              </a:rPr>
              <a:t>THIN FILM </a:t>
            </a:r>
            <a:r>
              <a:rPr lang="it-IT" sz="2000" dirty="0" smtClean="0">
                <a:latin typeface="Tw Cen MT" pitchFamily="34" charset="0"/>
                <a:cs typeface="Arial" pitchFamily="34" charset="0"/>
              </a:rPr>
              <a:t>BIOCOMPATIBILITY</a:t>
            </a:r>
            <a:endParaRPr lang="it-IT" sz="2000" dirty="0">
              <a:latin typeface="Tw Cen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-36513" y="6525344"/>
            <a:ext cx="91473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/>
          <p:cNvGrpSpPr/>
          <p:nvPr/>
        </p:nvGrpSpPr>
        <p:grpSpPr>
          <a:xfrm>
            <a:off x="0" y="0"/>
            <a:ext cx="9180512" cy="6865086"/>
            <a:chOff x="-69648" y="0"/>
            <a:chExt cx="9180512" cy="6865086"/>
          </a:xfrm>
        </p:grpSpPr>
        <p:grpSp>
          <p:nvGrpSpPr>
            <p:cNvPr id="14" name="Gruppo 13"/>
            <p:cNvGrpSpPr/>
            <p:nvPr/>
          </p:nvGrpSpPr>
          <p:grpSpPr>
            <a:xfrm>
              <a:off x="-69648" y="0"/>
              <a:ext cx="9180512" cy="6865086"/>
              <a:chOff x="504056" y="0"/>
              <a:chExt cx="9180512" cy="686508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8" b="13617"/>
              <a:stretch/>
            </p:blipFill>
            <p:spPr>
              <a:xfrm>
                <a:off x="504056" y="2988"/>
                <a:ext cx="9180512" cy="6862098"/>
              </a:xfrm>
              <a:prstGeom prst="rect">
                <a:avLst/>
              </a:prstGeom>
            </p:spPr>
          </p:pic>
          <p:grpSp>
            <p:nvGrpSpPr>
              <p:cNvPr id="13" name="Gruppo 12"/>
              <p:cNvGrpSpPr/>
              <p:nvPr/>
            </p:nvGrpSpPr>
            <p:grpSpPr>
              <a:xfrm>
                <a:off x="504056" y="0"/>
                <a:ext cx="1728192" cy="6865086"/>
                <a:chOff x="-36512" y="0"/>
                <a:chExt cx="1728192" cy="6865086"/>
              </a:xfrm>
            </p:grpSpPr>
            <p:sp>
              <p:nvSpPr>
                <p:cNvPr id="5" name="Rettangolo 4"/>
                <p:cNvSpPr/>
                <p:nvPr/>
              </p:nvSpPr>
              <p:spPr>
                <a:xfrm>
                  <a:off x="-36512" y="0"/>
                  <a:ext cx="1728192" cy="686508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alpha val="70000"/>
                      </a:schemeClr>
                    </a:gs>
                    <a:gs pos="50000">
                      <a:schemeClr val="bg1">
                        <a:lumMod val="95000"/>
                        <a:alpha val="70000"/>
                      </a:schemeClr>
                    </a:gs>
                    <a:gs pos="100000">
                      <a:schemeClr val="bg1">
                        <a:alpha val="82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Tw Cen MT" pitchFamily="34" charset="0"/>
                  </a:endParaRPr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0" y="334828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dirty="0" smtClean="0">
                      <a:latin typeface="Tw Cen MT" pitchFamily="34" charset="0"/>
                      <a:cs typeface="Times New Roman" pitchFamily="18" charset="0"/>
                    </a:rPr>
                    <a:t>WHAT I HAVE DONE</a:t>
                  </a:r>
                  <a:endParaRPr lang="it-IT" sz="1600" b="1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CasellaDiTesto 7"/>
                <p:cNvSpPr txBox="1"/>
                <p:nvPr/>
              </p:nvSpPr>
              <p:spPr>
                <a:xfrm>
                  <a:off x="-3377" y="442840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WHAT I’M GOING TO DO!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CasellaDiTesto 8"/>
                <p:cNvSpPr txBox="1"/>
                <p:nvPr/>
              </p:nvSpPr>
              <p:spPr>
                <a:xfrm>
                  <a:off x="-3377" y="5517232"/>
                  <a:ext cx="1691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CONCLUSIONS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-3376" y="620688"/>
                  <a:ext cx="16916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INTRODUCTION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0" y="1340768"/>
                  <a:ext cx="16883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STATE OF ART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6" name="Rettangolo 15"/>
            <p:cNvSpPr/>
            <p:nvPr/>
          </p:nvSpPr>
          <p:spPr>
            <a:xfrm>
              <a:off x="1658544" y="0"/>
              <a:ext cx="7452320" cy="686508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70000"/>
                  </a:schemeClr>
                </a:gs>
                <a:gs pos="50000">
                  <a:schemeClr val="accent1">
                    <a:tint val="44500"/>
                    <a:satMod val="160000"/>
                    <a:alpha val="7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w Cen MT" pitchFamily="34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691680" y="116632"/>
            <a:ext cx="406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FILM PRODUCTION </a:t>
            </a:r>
          </a:p>
          <a:p>
            <a:pPr algn="ctr"/>
            <a:r>
              <a:rPr lang="it-IT" sz="2000" dirty="0" smtClean="0">
                <a:latin typeface="Tw Cen MT" pitchFamily="34" charset="0"/>
              </a:rPr>
              <a:t>PROCESS (PMCS)</a:t>
            </a:r>
            <a:endParaRPr lang="it-IT" sz="2000" dirty="0">
              <a:latin typeface="Tw Cen MT" pitchFamily="34" charset="0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1863328" y="866372"/>
            <a:ext cx="3307763" cy="2229858"/>
            <a:chOff x="1655184" y="1052736"/>
            <a:chExt cx="5111267" cy="2673448"/>
          </a:xfrm>
        </p:grpSpPr>
        <p:grpSp>
          <p:nvGrpSpPr>
            <p:cNvPr id="33" name="Gruppo 32"/>
            <p:cNvGrpSpPr/>
            <p:nvPr/>
          </p:nvGrpSpPr>
          <p:grpSpPr>
            <a:xfrm>
              <a:off x="1655184" y="1052736"/>
              <a:ext cx="5111267" cy="2673448"/>
              <a:chOff x="2267744" y="1052736"/>
              <a:chExt cx="5111267" cy="2673448"/>
            </a:xfrm>
          </p:grpSpPr>
          <p:pic>
            <p:nvPicPr>
              <p:cNvPr id="35" name="Immagine 3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8" r="4245"/>
              <a:stretch/>
            </p:blipFill>
            <p:spPr>
              <a:xfrm>
                <a:off x="2267744" y="1052736"/>
                <a:ext cx="5111267" cy="2673448"/>
              </a:xfrm>
              <a:prstGeom prst="rect">
                <a:avLst/>
              </a:prstGeom>
              <a:ln w="22225">
                <a:solidFill>
                  <a:schemeClr val="bg1"/>
                </a:solidFill>
              </a:ln>
            </p:spPr>
          </p:pic>
          <p:sp>
            <p:nvSpPr>
              <p:cNvPr id="36" name="Rettangolo 35"/>
              <p:cNvSpPr/>
              <p:nvPr/>
            </p:nvSpPr>
            <p:spPr>
              <a:xfrm>
                <a:off x="6012160" y="1052736"/>
                <a:ext cx="459272" cy="2492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2" name="Connettore 1 31"/>
            <p:cNvCxnSpPr/>
            <p:nvPr/>
          </p:nvCxnSpPr>
          <p:spPr>
            <a:xfrm>
              <a:off x="3203848" y="1394279"/>
              <a:ext cx="0" cy="102660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o 46"/>
          <p:cNvGrpSpPr/>
          <p:nvPr/>
        </p:nvGrpSpPr>
        <p:grpSpPr>
          <a:xfrm>
            <a:off x="5318930" y="82079"/>
            <a:ext cx="3734592" cy="3050739"/>
            <a:chOff x="5318930" y="82079"/>
            <a:chExt cx="3734592" cy="3050739"/>
          </a:xfrm>
        </p:grpSpPr>
        <p:sp>
          <p:nvSpPr>
            <p:cNvPr id="37" name="CasellaDiTesto 36"/>
            <p:cNvSpPr txBox="1"/>
            <p:nvPr/>
          </p:nvSpPr>
          <p:spPr>
            <a:xfrm>
              <a:off x="5318930" y="82079"/>
              <a:ext cx="35435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smtClean="0">
                  <a:latin typeface="Tw Cen MT" pitchFamily="34" charset="0"/>
                </a:rPr>
                <a:t>MORPHOLOGICAL </a:t>
              </a:r>
            </a:p>
            <a:p>
              <a:pPr algn="ctr"/>
              <a:r>
                <a:rPr lang="it-IT" sz="2000" dirty="0" smtClean="0">
                  <a:latin typeface="Tw Cen MT" pitchFamily="34" charset="0"/>
                </a:rPr>
                <a:t>CHARACTERIZATION (AFM)</a:t>
              </a:r>
              <a:endParaRPr lang="it-IT" sz="2000" dirty="0">
                <a:latin typeface="Tw Cen MT" pitchFamily="34" charset="0"/>
              </a:endParaRPr>
            </a:p>
          </p:txBody>
        </p:sp>
        <p:pic>
          <p:nvPicPr>
            <p:cNvPr id="39" name="Immagin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4"/>
            <a:stretch/>
          </p:blipFill>
          <p:spPr>
            <a:xfrm>
              <a:off x="5327361" y="824517"/>
              <a:ext cx="3726161" cy="2308301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1863328" y="3316922"/>
            <a:ext cx="7173168" cy="2848382"/>
            <a:chOff x="1863328" y="3316922"/>
            <a:chExt cx="7173168" cy="2848382"/>
          </a:xfrm>
        </p:grpSpPr>
        <p:grpSp>
          <p:nvGrpSpPr>
            <p:cNvPr id="48" name="Gruppo 47"/>
            <p:cNvGrpSpPr/>
            <p:nvPr/>
          </p:nvGrpSpPr>
          <p:grpSpPr>
            <a:xfrm>
              <a:off x="1863328" y="3316922"/>
              <a:ext cx="6999170" cy="2848382"/>
              <a:chOff x="1863328" y="3316922"/>
              <a:chExt cx="6999170" cy="2848382"/>
            </a:xfrm>
          </p:grpSpPr>
          <p:grpSp>
            <p:nvGrpSpPr>
              <p:cNvPr id="45" name="Gruppo 44"/>
              <p:cNvGrpSpPr/>
              <p:nvPr/>
            </p:nvGrpSpPr>
            <p:grpSpPr>
              <a:xfrm>
                <a:off x="1863328" y="3859508"/>
                <a:ext cx="3437619" cy="2305796"/>
                <a:chOff x="1863328" y="3626934"/>
                <a:chExt cx="3437619" cy="2305796"/>
              </a:xfrm>
            </p:grpSpPr>
            <p:pic>
              <p:nvPicPr>
                <p:cNvPr id="40" name="Immagine 3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44" t="33629" r="41407" b="31156"/>
                <a:stretch/>
              </p:blipFill>
              <p:spPr>
                <a:xfrm>
                  <a:off x="1863328" y="3626934"/>
                  <a:ext cx="3437619" cy="2305796"/>
                </a:xfrm>
                <a:prstGeom prst="rect">
                  <a:avLst/>
                </a:prstGeom>
              </p:spPr>
            </p:pic>
            <p:sp>
              <p:nvSpPr>
                <p:cNvPr id="41" name="CasellaDiTesto 40"/>
                <p:cNvSpPr txBox="1"/>
                <p:nvPr/>
              </p:nvSpPr>
              <p:spPr>
                <a:xfrm>
                  <a:off x="4223010" y="5445224"/>
                  <a:ext cx="9480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chemeClr val="bg1"/>
                      </a:solidFill>
                      <a:latin typeface="Tw Cen MT" pitchFamily="34" charset="0"/>
                    </a:rPr>
                    <a:t>500 nm</a:t>
                  </a:r>
                  <a:endParaRPr lang="it-IT" b="1" dirty="0">
                    <a:solidFill>
                      <a:schemeClr val="bg1"/>
                    </a:solidFill>
                    <a:latin typeface="Tw Cen MT" pitchFamily="34" charset="0"/>
                  </a:endParaRPr>
                </a:p>
              </p:txBody>
            </p:sp>
            <p:cxnSp>
              <p:nvCxnSpPr>
                <p:cNvPr id="43" name="Connettore 1 42"/>
                <p:cNvCxnSpPr/>
                <p:nvPr/>
              </p:nvCxnSpPr>
              <p:spPr>
                <a:xfrm>
                  <a:off x="4283968" y="5814556"/>
                  <a:ext cx="9144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CasellaDiTesto 45"/>
              <p:cNvSpPr txBox="1"/>
              <p:nvPr/>
            </p:nvSpPr>
            <p:spPr>
              <a:xfrm>
                <a:off x="2051720" y="3316922"/>
                <a:ext cx="68107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dirty="0" smtClean="0">
                    <a:latin typeface="Tw Cen MT" pitchFamily="34" charset="0"/>
                  </a:rPr>
                  <a:t>AFM ns-TiO</a:t>
                </a:r>
                <a:r>
                  <a:rPr lang="it-IT" sz="1400" dirty="0" smtClean="0">
                    <a:latin typeface="Tw Cen MT" pitchFamily="34" charset="0"/>
                  </a:rPr>
                  <a:t>2</a:t>
                </a:r>
                <a:r>
                  <a:rPr lang="it-IT" sz="2000" dirty="0" smtClean="0">
                    <a:latin typeface="Tw Cen MT" pitchFamily="34" charset="0"/>
                  </a:rPr>
                  <a:t> TOPOGRAPHIC IMAGE and 3D MAP</a:t>
                </a:r>
                <a:endParaRPr lang="it-IT" sz="2000" dirty="0">
                  <a:latin typeface="Tw Cen MT" pitchFamily="34" charset="0"/>
                </a:endParaRP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5347601" y="3859508"/>
              <a:ext cx="3688895" cy="2305796"/>
              <a:chOff x="5347601" y="3859508"/>
              <a:chExt cx="3688895" cy="2305796"/>
            </a:xfrm>
          </p:grpSpPr>
          <p:sp>
            <p:nvSpPr>
              <p:cNvPr id="6" name="Rettangolo 5"/>
              <p:cNvSpPr/>
              <p:nvPr/>
            </p:nvSpPr>
            <p:spPr>
              <a:xfrm>
                <a:off x="5347601" y="3859508"/>
                <a:ext cx="3688895" cy="289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82" t="66366" b="-302"/>
              <a:stretch/>
            </p:blipFill>
            <p:spPr>
              <a:xfrm>
                <a:off x="5347601" y="4004294"/>
                <a:ext cx="3688895" cy="21610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186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8982" y="-3072"/>
            <a:ext cx="9180512" cy="6865086"/>
            <a:chOff x="-69648" y="0"/>
            <a:chExt cx="9180512" cy="6865086"/>
          </a:xfrm>
        </p:grpSpPr>
        <p:grpSp>
          <p:nvGrpSpPr>
            <p:cNvPr id="14" name="Gruppo 13"/>
            <p:cNvGrpSpPr/>
            <p:nvPr/>
          </p:nvGrpSpPr>
          <p:grpSpPr>
            <a:xfrm>
              <a:off x="-69648" y="0"/>
              <a:ext cx="9180512" cy="6865086"/>
              <a:chOff x="504056" y="0"/>
              <a:chExt cx="9180512" cy="686508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38" b="13617"/>
              <a:stretch/>
            </p:blipFill>
            <p:spPr>
              <a:xfrm>
                <a:off x="504056" y="2988"/>
                <a:ext cx="9180512" cy="6862098"/>
              </a:xfrm>
              <a:prstGeom prst="rect">
                <a:avLst/>
              </a:prstGeom>
            </p:spPr>
          </p:pic>
          <p:grpSp>
            <p:nvGrpSpPr>
              <p:cNvPr id="13" name="Gruppo 12"/>
              <p:cNvGrpSpPr/>
              <p:nvPr/>
            </p:nvGrpSpPr>
            <p:grpSpPr>
              <a:xfrm>
                <a:off x="504056" y="0"/>
                <a:ext cx="1728192" cy="6865086"/>
                <a:chOff x="-36512" y="0"/>
                <a:chExt cx="1728192" cy="6865086"/>
              </a:xfrm>
            </p:grpSpPr>
            <p:sp>
              <p:nvSpPr>
                <p:cNvPr id="5" name="Rettangolo 4"/>
                <p:cNvSpPr/>
                <p:nvPr/>
              </p:nvSpPr>
              <p:spPr>
                <a:xfrm>
                  <a:off x="-36512" y="0"/>
                  <a:ext cx="1728192" cy="686508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alpha val="70000"/>
                      </a:schemeClr>
                    </a:gs>
                    <a:gs pos="50000">
                      <a:schemeClr val="bg1">
                        <a:lumMod val="95000"/>
                        <a:alpha val="70000"/>
                      </a:schemeClr>
                    </a:gs>
                    <a:gs pos="100000">
                      <a:schemeClr val="bg1">
                        <a:alpha val="82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Tw Cen MT" pitchFamily="34" charset="0"/>
                  </a:endParaRPr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0" y="334828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b="1" dirty="0" smtClean="0">
                      <a:latin typeface="Tw Cen MT" pitchFamily="34" charset="0"/>
                      <a:cs typeface="Times New Roman" pitchFamily="18" charset="0"/>
                    </a:rPr>
                    <a:t>WHAT I HAVE DONE</a:t>
                  </a:r>
                  <a:endParaRPr lang="it-IT" sz="1600" b="1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CasellaDiTesto 7"/>
                <p:cNvSpPr txBox="1"/>
                <p:nvPr/>
              </p:nvSpPr>
              <p:spPr>
                <a:xfrm>
                  <a:off x="-3377" y="4428401"/>
                  <a:ext cx="1691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WHAT I’M GOING TO DO!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CasellaDiTesto 8"/>
                <p:cNvSpPr txBox="1"/>
                <p:nvPr/>
              </p:nvSpPr>
              <p:spPr>
                <a:xfrm>
                  <a:off x="-3377" y="5517232"/>
                  <a:ext cx="1691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CONCLUSIONS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-3376" y="620688"/>
                  <a:ext cx="16916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INTRODUCTION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CasellaDiTesto 10"/>
                <p:cNvSpPr txBox="1"/>
                <p:nvPr/>
              </p:nvSpPr>
              <p:spPr>
                <a:xfrm>
                  <a:off x="0" y="1340768"/>
                  <a:ext cx="16883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Tw Cen MT" pitchFamily="34" charset="0"/>
                      <a:cs typeface="Times New Roman" pitchFamily="18" charset="0"/>
                    </a:rPr>
                    <a:t>STATE OF ART</a:t>
                  </a:r>
                  <a:endParaRPr lang="it-IT" sz="1600" dirty="0">
                    <a:latin typeface="Tw Cen MT" pitchFamily="34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6" name="Rettangolo 15"/>
            <p:cNvSpPr/>
            <p:nvPr/>
          </p:nvSpPr>
          <p:spPr>
            <a:xfrm>
              <a:off x="1658544" y="0"/>
              <a:ext cx="7452320" cy="686508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70000"/>
                  </a:schemeClr>
                </a:gs>
                <a:gs pos="50000">
                  <a:schemeClr val="accent1">
                    <a:tint val="44500"/>
                    <a:satMod val="160000"/>
                    <a:alpha val="7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w Cen MT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2915816" y="3263778"/>
            <a:ext cx="6048672" cy="3693614"/>
            <a:chOff x="2915816" y="3263778"/>
            <a:chExt cx="6048672" cy="3693614"/>
          </a:xfrm>
        </p:grpSpPr>
        <p:grpSp>
          <p:nvGrpSpPr>
            <p:cNvPr id="26" name="Gruppo 25"/>
            <p:cNvGrpSpPr/>
            <p:nvPr/>
          </p:nvGrpSpPr>
          <p:grpSpPr>
            <a:xfrm>
              <a:off x="5244808" y="3263778"/>
              <a:ext cx="3719680" cy="2269325"/>
              <a:chOff x="2861390" y="3284984"/>
              <a:chExt cx="3719680" cy="2269325"/>
            </a:xfrm>
          </p:grpSpPr>
          <p:pic>
            <p:nvPicPr>
              <p:cNvPr id="24" name="Immagine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7" t="2728" r="4869"/>
              <a:stretch/>
            </p:blipFill>
            <p:spPr>
              <a:xfrm>
                <a:off x="2861390" y="3284984"/>
                <a:ext cx="3719680" cy="226932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ttangolo 24"/>
                  <p:cNvSpPr/>
                  <p:nvPr/>
                </p:nvSpPr>
                <p:spPr>
                  <a:xfrm>
                    <a:off x="3844766" y="3429000"/>
                    <a:ext cx="2404761" cy="57086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it-IT" i="1" dirty="0">
                                <a:latin typeface="Cambria Math" pitchFamily="18" charset="0"/>
                                <a:ea typeface="Cambria Math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 pitchFamily="18" charset="0"/>
                              </a:rPr>
                              <m:t>𝑒𝑙</m:t>
                            </m:r>
                          </m:sub>
                        </m:sSub>
                      </m:oMath>
                    </a14:m>
                    <a:r>
                      <a:rPr lang="it-IT" i="1" dirty="0">
                        <a:latin typeface="Cambria Math" pitchFamily="18" charset="0"/>
                        <a:ea typeface="Cambria Math" pitchFamily="18" charset="0"/>
                      </a:rPr>
                      <a:t>  </a:t>
                    </a:r>
                    <a:r>
                      <a:rPr lang="it-IT" dirty="0"/>
                      <a:t>≈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it-IT" i="1">
                                <a:latin typeface="Cambria Math"/>
                                <a:ea typeface="Cambria Math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itchFamily="18" charset="0"/>
                                <a:ea typeface="Cambria Math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itchFamily="18" charset="0"/>
                                <a:ea typeface="Cambria Math" pitchFamily="18" charset="0"/>
                              </a:rPr>
                              <m:t>πR</m:t>
                            </m:r>
                            <m:sSub>
                              <m:sSubPr>
                                <m:ctrlPr>
                                  <a:rPr lang="it-IT" i="1">
                                    <a:latin typeface="Cambria Math"/>
                                    <a:ea typeface="Cambria Math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it-IT" dirty="0">
                                    <a:cs typeface="Calibri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/>
                                    <a:ea typeface="Cambria Math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𝜀</m:t>
                            </m:r>
                            <m:sSub>
                              <m:sSub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 pitchFamily="18" charset="0"/>
                              </a:rPr>
                              <m:t>𝑇</m:t>
                            </m:r>
                          </m:sub>
                        </m:sSub>
                      </m:oMath>
                    </a14:m>
                    <a:r>
                      <a:rPr lang="it-IT" dirty="0">
                        <a:latin typeface="Cambria Math" pitchFamily="18" charset="0"/>
                        <a:ea typeface="Cambria Math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it-IT" b="1" i="1" dirty="0">
                                <a:latin typeface="Cambria Math"/>
                                <a:ea typeface="Cambria Math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dirty="0">
                                <a:latin typeface="Cambria Math"/>
                                <a:ea typeface="Cambria Math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it-IT" b="1" i="1" dirty="0">
                                <a:latin typeface="Cambria Math"/>
                                <a:ea typeface="Cambria Math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it-IT" b="1" i="1" dirty="0">
                                    <a:latin typeface="Cambria Math"/>
                                    <a:ea typeface="Cambria Math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1" i="1" dirty="0">
                                    <a:latin typeface="Cambria Math" pitchFamily="18" charset="0"/>
                                    <a:ea typeface="Cambria Math" pitchFamily="18" charset="0"/>
                                  </a:rPr>
                                  <m:t>𝑫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b="1" i="1">
                                        <a:latin typeface="Cambria Math"/>
                                        <a:ea typeface="Cambria Math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it-IT" b="1" dirty="0">
                                        <a:latin typeface="Cambria Math" pitchFamily="18" charset="0"/>
                                        <a:ea typeface="Cambria Math" pitchFamily="18" charset="0"/>
                                        <a:cs typeface="Calibri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it-IT" b="1" i="1">
                                        <a:latin typeface="Cambria Math" pitchFamily="18" charset="0"/>
                                        <a:ea typeface="Cambria Math" pitchFamily="18" charset="0"/>
                                      </a:rPr>
                                      <m:t>𝑫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oMath>
                    </a14:m>
                    <a:r>
                      <a:rPr lang="it-IT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5" name="Rettangolo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4766" y="3429000"/>
                    <a:ext cx="2404761" cy="570862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425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/>
                <p:cNvSpPr txBox="1"/>
                <p:nvPr/>
              </p:nvSpPr>
              <p:spPr>
                <a:xfrm>
                  <a:off x="2915816" y="5544056"/>
                  <a:ext cx="4896544" cy="1413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000" b="1" dirty="0" smtClean="0">
                      <a:latin typeface="Tw Cen MT" pitchFamily="34" charset="0"/>
                    </a:rPr>
                    <a:t>DLVO THEORY</a:t>
                  </a:r>
                  <a:endParaRPr lang="it-IT" sz="2000" dirty="0">
                    <a:latin typeface="Tw Cen MT" pitchFamily="34" charset="0"/>
                  </a:endParaRPr>
                </a:p>
                <a:p>
                  <a:pPr algn="ctr"/>
                  <a:r>
                    <a:rPr lang="it-IT" dirty="0" smtClean="0">
                      <a:latin typeface="Tw Cen MT" pitchFamily="34" charset="0"/>
                    </a:rPr>
                    <a:t>(R, D &gt;&gt;</a:t>
                  </a:r>
                  <a:r>
                    <a:rPr lang="it-IT" dirty="0" smtClean="0">
                      <a:latin typeface="Tw Cen MT" pitchFamily="34" charset="0"/>
                      <a:cs typeface="Calibri"/>
                    </a:rPr>
                    <a:t> </a:t>
                  </a:r>
                  <a:r>
                    <a:rPr lang="it-IT" dirty="0" err="1" smtClean="0">
                      <a:latin typeface="Tw Cen MT" pitchFamily="34" charset="0"/>
                      <a:cs typeface="Calibri"/>
                    </a:rPr>
                    <a:t>λ</a:t>
                  </a:r>
                  <a:r>
                    <a:rPr lang="it-IT" sz="1200" dirty="0" err="1" smtClean="0">
                      <a:latin typeface="Tw Cen MT" pitchFamily="34" charset="0"/>
                      <a:cs typeface="Calibri"/>
                    </a:rPr>
                    <a:t>D</a:t>
                  </a:r>
                  <a:r>
                    <a:rPr lang="it-IT" dirty="0" smtClean="0">
                      <a:latin typeface="Tw Cen MT" pitchFamily="34" charset="0"/>
                      <a:cs typeface="Calibri"/>
                    </a:rPr>
                    <a:t> ) ; </a:t>
                  </a:r>
                  <a:r>
                    <a:rPr lang="it-IT" dirty="0" err="1">
                      <a:latin typeface="Tw Cen MT" pitchFamily="34" charset="0"/>
                      <a:cs typeface="Calibri"/>
                    </a:rPr>
                    <a:t>λ</a:t>
                  </a:r>
                  <a:r>
                    <a:rPr lang="it-IT" sz="1200" dirty="0" err="1">
                      <a:latin typeface="Tw Cen MT" pitchFamily="34" charset="0"/>
                      <a:cs typeface="Calibri"/>
                    </a:rPr>
                    <a:t>D</a:t>
                  </a:r>
                  <a:r>
                    <a:rPr lang="it-IT" dirty="0">
                      <a:latin typeface="Tw Cen MT" pitchFamily="34" charset="0"/>
                      <a:cs typeface="Calibri"/>
                    </a:rPr>
                    <a:t>= 0.3/</a:t>
                  </a:r>
                  <a14:m>
                    <m:oMath xmlns:m="http://schemas.openxmlformats.org/officeDocument/2006/math">
                      <m:r>
                        <a:rPr lang="it-IT" i="1">
                          <a:latin typeface="Cambria Math"/>
                          <a:ea typeface="Cambria Math"/>
                          <a:cs typeface="Calibri"/>
                        </a:rPr>
                        <m:t>√</m:t>
                      </m:r>
                      <m:r>
                        <m:rPr>
                          <m:nor/>
                        </m:rPr>
                        <a:rPr lang="it-IT" dirty="0">
                          <a:latin typeface="Tw Cen MT" pitchFamily="34" charset="0"/>
                          <a:cs typeface="Calibri"/>
                        </a:rPr>
                        <m:t>[</m:t>
                      </m:r>
                      <m:r>
                        <m:rPr>
                          <m:nor/>
                        </m:rPr>
                        <a:rPr lang="it-IT" dirty="0">
                          <a:latin typeface="Tw Cen MT" pitchFamily="34" charset="0"/>
                          <a:cs typeface="Calibri"/>
                        </a:rPr>
                        <m:t>NaCl</m:t>
                      </m:r>
                      <m:r>
                        <m:rPr>
                          <m:nor/>
                        </m:rPr>
                        <a:rPr lang="it-IT" dirty="0">
                          <a:latin typeface="Tw Cen MT" pitchFamily="34" charset="0"/>
                          <a:cs typeface="Calibri"/>
                        </a:rPr>
                        <m:t>]</m:t>
                      </m:r>
                    </m:oMath>
                  </a14:m>
                  <a:r>
                    <a:rPr lang="it-IT" dirty="0">
                      <a:latin typeface="Tw Cen MT" pitchFamily="34" charset="0"/>
                    </a:rPr>
                    <a:t>  </a:t>
                  </a:r>
                  <a:endParaRPr lang="it-IT" dirty="0" smtClean="0">
                    <a:latin typeface="Tw Cen MT" pitchFamily="34" charset="0"/>
                  </a:endParaRPr>
                </a:p>
                <a:p>
                  <a:pPr algn="ctr"/>
                  <a:endParaRPr lang="it-IT" sz="1050" dirty="0">
                    <a:latin typeface="Tw Cen MT" pitchFamily="34" charset="0"/>
                    <a:cs typeface="Calibri"/>
                  </a:endParaRPr>
                </a:p>
                <a:p>
                  <a:pPr algn="ctr"/>
                  <a:r>
                    <a:rPr lang="it-IT" b="1" dirty="0" err="1" smtClean="0">
                      <a:solidFill>
                        <a:srgbClr val="C00000"/>
                      </a:solidFill>
                      <a:latin typeface="Tw Cen MT" pitchFamily="34" charset="0"/>
                      <a:cs typeface="Calibri"/>
                    </a:rPr>
                    <a:t>Flat</a:t>
                  </a:r>
                  <a:r>
                    <a:rPr lang="it-IT" b="1" dirty="0" smtClean="0">
                      <a:solidFill>
                        <a:srgbClr val="C00000"/>
                      </a:solidFill>
                      <a:latin typeface="Tw Cen MT" pitchFamily="34" charset="0"/>
                      <a:cs typeface="Calibri"/>
                    </a:rPr>
                    <a:t> </a:t>
                  </a:r>
                  <a:r>
                    <a:rPr lang="it-IT" b="1" dirty="0" err="1">
                      <a:solidFill>
                        <a:srgbClr val="C00000"/>
                      </a:solidFill>
                      <a:latin typeface="Tw Cen MT" pitchFamily="34" charset="0"/>
                      <a:cs typeface="Calibri"/>
                    </a:rPr>
                    <a:t>surface</a:t>
                  </a:r>
                  <a:r>
                    <a:rPr lang="it-IT" dirty="0">
                      <a:latin typeface="Tw Cen MT" pitchFamily="34" charset="0"/>
                      <a:cs typeface="Calibri"/>
                    </a:rPr>
                    <a:t> </a:t>
                  </a:r>
                  <a:r>
                    <a:rPr lang="it-IT" dirty="0" err="1">
                      <a:latin typeface="Tw Cen MT" pitchFamily="34" charset="0"/>
                      <a:cs typeface="Calibri"/>
                    </a:rPr>
                    <a:t>interacting</a:t>
                  </a:r>
                  <a:r>
                    <a:rPr lang="it-IT" dirty="0">
                      <a:latin typeface="Tw Cen MT" pitchFamily="34" charset="0"/>
                      <a:cs typeface="Calibri"/>
                    </a:rPr>
                    <a:t> with a </a:t>
                  </a:r>
                  <a:r>
                    <a:rPr lang="it-IT" b="1" dirty="0" err="1">
                      <a:solidFill>
                        <a:srgbClr val="C00000"/>
                      </a:solidFill>
                      <a:latin typeface="Tw Cen MT" pitchFamily="34" charset="0"/>
                      <a:cs typeface="Calibri"/>
                    </a:rPr>
                    <a:t>spherical</a:t>
                  </a:r>
                  <a:r>
                    <a:rPr lang="it-IT" b="1" dirty="0">
                      <a:solidFill>
                        <a:srgbClr val="C00000"/>
                      </a:solidFill>
                      <a:latin typeface="Tw Cen MT" pitchFamily="34" charset="0"/>
                      <a:cs typeface="Calibri"/>
                    </a:rPr>
                    <a:t> </a:t>
                  </a:r>
                  <a:r>
                    <a:rPr lang="it-IT" b="1" dirty="0" err="1">
                      <a:solidFill>
                        <a:srgbClr val="C00000"/>
                      </a:solidFill>
                      <a:latin typeface="Tw Cen MT" pitchFamily="34" charset="0"/>
                      <a:cs typeface="Calibri"/>
                    </a:rPr>
                    <a:t>object</a:t>
                  </a:r>
                  <a:r>
                    <a:rPr lang="it-IT" b="1" dirty="0">
                      <a:solidFill>
                        <a:srgbClr val="C00000"/>
                      </a:solidFill>
                      <a:latin typeface="Tw Cen MT" pitchFamily="34" charset="0"/>
                      <a:cs typeface="Calibri"/>
                    </a:rPr>
                    <a:t> </a:t>
                  </a:r>
                  <a:endParaRPr lang="it-IT" b="1" dirty="0">
                    <a:solidFill>
                      <a:srgbClr val="C00000"/>
                    </a:solidFill>
                    <a:latin typeface="Tw Cen MT" pitchFamily="34" charset="0"/>
                  </a:endParaRPr>
                </a:p>
                <a:p>
                  <a:pPr algn="ctr"/>
                  <a:r>
                    <a:rPr lang="it-IT" dirty="0" smtClean="0">
                      <a:latin typeface="Tw Cen MT" pitchFamily="34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29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5816" y="5544056"/>
                  <a:ext cx="4896544" cy="14133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215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CasellaDiTesto 17"/>
          <p:cNvSpPr txBox="1"/>
          <p:nvPr/>
        </p:nvSpPr>
        <p:spPr>
          <a:xfrm>
            <a:off x="-36513" y="2204864"/>
            <a:ext cx="169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SO WHAT?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122547" y="44624"/>
            <a:ext cx="666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w Cen MT" pitchFamily="34" charset="0"/>
              </a:rPr>
              <a:t>SURFACE CHARGE DENSITY CHARACTERIZATION BY AFM</a:t>
            </a:r>
            <a:endParaRPr lang="it-IT" sz="2000" dirty="0">
              <a:latin typeface="Tw Cen MT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84"/>
          <a:stretch/>
        </p:blipFill>
        <p:spPr>
          <a:xfrm>
            <a:off x="6588224" y="789964"/>
            <a:ext cx="2323547" cy="2327642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1952041" y="789964"/>
            <a:ext cx="4226197" cy="2346753"/>
            <a:chOff x="1952041" y="789964"/>
            <a:chExt cx="4226197" cy="2346753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041" y="789964"/>
              <a:ext cx="3171864" cy="2345413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25" t="2249" r="5973"/>
            <a:stretch/>
          </p:blipFill>
          <p:spPr>
            <a:xfrm>
              <a:off x="5378086" y="809076"/>
              <a:ext cx="800152" cy="2327641"/>
            </a:xfrm>
            <a:prstGeom prst="rect">
              <a:avLst/>
            </a:prstGeom>
          </p:spPr>
        </p:pic>
      </p:grpSp>
      <p:sp>
        <p:nvSpPr>
          <p:cNvPr id="27" name="Ovale 26"/>
          <p:cNvSpPr/>
          <p:nvPr/>
        </p:nvSpPr>
        <p:spPr>
          <a:xfrm>
            <a:off x="7384444" y="3569944"/>
            <a:ext cx="576064" cy="363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7956376" y="3335786"/>
            <a:ext cx="576064" cy="642870"/>
          </a:xfrm>
          <a:prstGeom prst="ellipse">
            <a:avLst/>
          </a:prstGeom>
          <a:noFill/>
          <a:ln>
            <a:solidFill>
              <a:srgbClr val="172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1952041" y="3274370"/>
            <a:ext cx="3095673" cy="2280159"/>
            <a:chOff x="1952041" y="3274370"/>
            <a:chExt cx="3095673" cy="2280159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041" y="3274370"/>
              <a:ext cx="3095673" cy="2280159"/>
            </a:xfrm>
            <a:prstGeom prst="rect">
              <a:avLst/>
            </a:prstGeom>
          </p:spPr>
        </p:pic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"/>
            <a:stretch/>
          </p:blipFill>
          <p:spPr>
            <a:xfrm>
              <a:off x="1979712" y="3284984"/>
              <a:ext cx="3052680" cy="2266831"/>
            </a:xfrm>
            <a:prstGeom prst="rect">
              <a:avLst/>
            </a:prstGeom>
          </p:spPr>
        </p:pic>
      </p:grpSp>
      <p:grpSp>
        <p:nvGrpSpPr>
          <p:cNvPr id="21" name="Gruppo 20"/>
          <p:cNvGrpSpPr/>
          <p:nvPr/>
        </p:nvGrpSpPr>
        <p:grpSpPr>
          <a:xfrm>
            <a:off x="1952040" y="4008136"/>
            <a:ext cx="5572288" cy="1077048"/>
            <a:chOff x="1952040" y="4008136"/>
            <a:chExt cx="5572288" cy="1077048"/>
          </a:xfrm>
        </p:grpSpPr>
        <p:sp>
          <p:nvSpPr>
            <p:cNvPr id="15" name="Rettangolo 14"/>
            <p:cNvSpPr/>
            <p:nvPr/>
          </p:nvSpPr>
          <p:spPr>
            <a:xfrm>
              <a:off x="5778162" y="4008136"/>
              <a:ext cx="1746166" cy="1077048"/>
            </a:xfrm>
            <a:prstGeom prst="rect">
              <a:avLst/>
            </a:prstGeom>
            <a:solidFill>
              <a:srgbClr val="FFFF66">
                <a:alpha val="28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952040" y="4392715"/>
              <a:ext cx="3095673" cy="69246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  <a:alpha val="89000"/>
                  </a:schemeClr>
                </a:gs>
                <a:gs pos="50000">
                  <a:schemeClr val="tx2">
                    <a:lumMod val="40000"/>
                    <a:lumOff val="60000"/>
                    <a:alpha val="53000"/>
                  </a:schemeClr>
                </a:gs>
                <a:gs pos="100000">
                  <a:schemeClr val="accent1">
                    <a:tint val="23500"/>
                    <a:satMod val="160000"/>
                    <a:alpha val="1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6"/>
          <a:stretch/>
        </p:blipFill>
        <p:spPr>
          <a:xfrm>
            <a:off x="1952039" y="4565316"/>
            <a:ext cx="3095673" cy="9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1045</Words>
  <Application>Microsoft Office PowerPoint</Application>
  <PresentationFormat>Presentazione su schermo (4:3)</PresentationFormat>
  <Paragraphs>236</Paragraphs>
  <Slides>15</Slides>
  <Notes>6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Borghi</dc:creator>
  <cp:lastModifiedBy>zanzani</cp:lastModifiedBy>
  <cp:revision>108</cp:revision>
  <dcterms:created xsi:type="dcterms:W3CDTF">2012-10-11T08:00:56Z</dcterms:created>
  <dcterms:modified xsi:type="dcterms:W3CDTF">2012-10-15T12:59:38Z</dcterms:modified>
</cp:coreProperties>
</file>