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92" r:id="rId6"/>
    <p:sldId id="293" r:id="rId7"/>
    <p:sldId id="298" r:id="rId8"/>
    <p:sldId id="295" r:id="rId9"/>
    <p:sldId id="297" r:id="rId10"/>
    <p:sldId id="299" r:id="rId11"/>
    <p:sldId id="27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1" autoAdjust="0"/>
    <p:restoredTop sz="99147" autoAdjust="0"/>
  </p:normalViewPr>
  <p:slideViewPr>
    <p:cSldViewPr>
      <p:cViewPr varScale="1">
        <p:scale>
          <a:sx n="117" d="100"/>
          <a:sy n="117" d="100"/>
        </p:scale>
        <p:origin x="-15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1DA1-DFF4-4D78-A392-9F2403C03EF7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dsdsdsds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9A244-2FDE-4B03-9D82-E8D72B43C3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4872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8900C-9CC7-4E46-BB33-55AB31F8AEDE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dsdsdsds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0678-D59D-4B0C-810B-170FDA5334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6971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2AEB-5DD6-468F-AC01-D4F7DB785518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5A4D-212D-4825-A37B-2A3A6AF29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2AEB-5DD6-468F-AC01-D4F7DB785518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5A4D-212D-4825-A37B-2A3A6AF29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2AEB-5DD6-468F-AC01-D4F7DB785518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5A4D-212D-4825-A37B-2A3A6AF29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2AEB-5DD6-468F-AC01-D4F7DB785518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5A4D-212D-4825-A37B-2A3A6AF29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2AEB-5DD6-468F-AC01-D4F7DB785518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5A4D-212D-4825-A37B-2A3A6AF29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2AEB-5DD6-468F-AC01-D4F7DB785518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5A4D-212D-4825-A37B-2A3A6AF29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2AEB-5DD6-468F-AC01-D4F7DB785518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5A4D-212D-4825-A37B-2A3A6AF29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2AEB-5DD6-468F-AC01-D4F7DB785518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5A4D-212D-4825-A37B-2A3A6AF29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2AEB-5DD6-468F-AC01-D4F7DB785518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5A4D-212D-4825-A37B-2A3A6AF29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2AEB-5DD6-468F-AC01-D4F7DB785518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5A4D-212D-4825-A37B-2A3A6AF29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2AEB-5DD6-468F-AC01-D4F7DB785518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5A4D-212D-4825-A37B-2A3A6AF29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82AEB-5DD6-468F-AC01-D4F7DB785518}" type="datetimeFigureOut">
              <a:rPr lang="it-IT" smtClean="0"/>
              <a:pPr/>
              <a:t>12/10/2012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55A4D-212D-4825-A37B-2A3A6AF29D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08912" cy="1470025"/>
          </a:xfr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γ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/>
                <a:cs typeface="Times New Roman"/>
              </a:rPr>
              <a:t>spectroscopy of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neutron-</a:t>
            </a:r>
            <a:r>
              <a:rPr lang="en-US" sz="2800" dirty="0">
                <a:solidFill>
                  <a:schemeClr val="bg1"/>
                </a:solidFill>
                <a:latin typeface="Times New Roman"/>
                <a:cs typeface="Times New Roman"/>
              </a:rPr>
              <a:t>rich </a:t>
            </a:r>
            <a:r>
              <a:rPr lang="en-US" sz="28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95,96</a:t>
            </a:r>
            <a:r>
              <a:rPr lang="en-US" sz="2800" dirty="0">
                <a:solidFill>
                  <a:schemeClr val="bg1"/>
                </a:solidFill>
                <a:latin typeface="Times New Roman"/>
                <a:cs typeface="Times New Roman"/>
              </a:rPr>
              <a:t>Rb nuclei by the incomplete fusion reaction of </a:t>
            </a:r>
            <a:r>
              <a:rPr lang="en-US" sz="28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94</a:t>
            </a:r>
            <a:r>
              <a:rPr lang="en-US" sz="2800" dirty="0">
                <a:solidFill>
                  <a:schemeClr val="bg1"/>
                </a:solidFill>
                <a:latin typeface="Times New Roman"/>
                <a:cs typeface="Times New Roman"/>
              </a:rPr>
              <a:t>Kr on </a:t>
            </a:r>
            <a:r>
              <a:rPr lang="en-US" sz="28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7</a:t>
            </a:r>
            <a:r>
              <a:rPr lang="en-US" sz="2800" dirty="0">
                <a:solidFill>
                  <a:schemeClr val="bg1"/>
                </a:solidFill>
                <a:latin typeface="Times New Roman"/>
                <a:cs typeface="Times New Roman"/>
              </a:rPr>
              <a:t>Li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19872" y="3573016"/>
            <a:ext cx="2122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Simone Bottoni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University of Milan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tangolo 3"/>
            <p:cNvSpPr/>
            <p:nvPr/>
          </p:nvSpPr>
          <p:spPr>
            <a:xfrm>
              <a:off x="0" y="0"/>
              <a:ext cx="9144000" cy="1886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0" y="188640"/>
              <a:ext cx="9144000" cy="2880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0" y="6669360"/>
              <a:ext cx="9144000" cy="1886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0" y="6381328"/>
              <a:ext cx="9144000" cy="2880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Mini Workshop 1°- </a:t>
              </a:r>
              <a:r>
                <a:rPr lang="it-IT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year</a:t>
              </a:r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PhD</a:t>
              </a:r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students</a:t>
              </a:r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it-IT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October</a:t>
              </a:r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15 2012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2" descr="C:\Users\Simone\Desktop\logo_inf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85184"/>
            <a:ext cx="1675131" cy="1066255"/>
          </a:xfrm>
          <a:prstGeom prst="rect">
            <a:avLst/>
          </a:prstGeom>
          <a:noFill/>
        </p:spPr>
      </p:pic>
      <p:pic>
        <p:nvPicPr>
          <p:cNvPr id="22530" name="Picture 2" descr="http://users.unimi.it/dililefi/images/miner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6246" y="5013176"/>
            <a:ext cx="1231051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88640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Conclusions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Simone Bottoni  -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Milan</a:t>
            </a:r>
            <a:endParaRPr lang="it-IT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7"/>
          <p:cNvSpPr txBox="1"/>
          <p:nvPr/>
        </p:nvSpPr>
        <p:spPr>
          <a:xfrm>
            <a:off x="251520" y="764704"/>
            <a:ext cx="1452917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1628800"/>
            <a:ext cx="8640960" cy="424847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5536" y="1989995"/>
            <a:ext cx="8122736" cy="4413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Importance of neutron-rich nuclei 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Importance of radioactive beams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Study of the reaction 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 (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Kr,α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at 3 MeV/A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ISOLDE facility and particle – </a:t>
            </a:r>
            <a:r>
              <a:rPr lang="en-US" dirty="0" err="1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 measurement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Shape transition and nuclear structure in </a:t>
            </a:r>
            <a:r>
              <a:rPr lang="en-US" dirty="0" err="1" smtClean="0">
                <a:latin typeface="Times New Roman"/>
                <a:cs typeface="Times New Roman"/>
              </a:rPr>
              <a:t>Rb</a:t>
            </a:r>
            <a:r>
              <a:rPr lang="en-US" dirty="0" smtClean="0">
                <a:latin typeface="Times New Roman"/>
                <a:cs typeface="Times New Roman"/>
              </a:rPr>
              <a:t> isotopes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Incomplete fusion reactions in inverse kinematics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test for future experiments with incomplete fusion reactions and a new 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generation of  heavier radioactive beams (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Hg) at new facilities of higher energy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and intensity (HIE-ISOLDE, SPIRAL2, SPES etc. )      </a:t>
            </a:r>
          </a:p>
          <a:p>
            <a:pPr marL="285750" indent="-285750">
              <a:buFont typeface="Courier New"/>
              <a:buChar char="o"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Courier New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611560" y="2420888"/>
            <a:ext cx="7772400" cy="14700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Thank you for your attention</a:t>
            </a:r>
            <a:endParaRPr kumimoji="0" lang="en-US" sz="2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0" y="188640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Simone Bottoni  -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Milan</a:t>
            </a:r>
            <a:endParaRPr lang="it-IT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Simone\Desktop\logo_inf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85184"/>
            <a:ext cx="1675131" cy="1066255"/>
          </a:xfrm>
          <a:prstGeom prst="rect">
            <a:avLst/>
          </a:prstGeom>
          <a:noFill/>
        </p:spPr>
      </p:pic>
      <p:pic>
        <p:nvPicPr>
          <p:cNvPr id="10" name="Picture 2" descr="http://users.unimi.it/dililefi/images/miner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246" y="5013176"/>
            <a:ext cx="1231051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51520" y="764704"/>
            <a:ext cx="954107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1628800"/>
            <a:ext cx="8640960" cy="424847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188640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Simone Bottoni  -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Milan</a:t>
            </a:r>
            <a:endParaRPr lang="it-IT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989995"/>
            <a:ext cx="749435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Introduction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Why neutron-rich nuclei?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Why radioactive beams?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Why incomplete fusion reactions?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The experiment </a:t>
            </a:r>
            <a:r>
              <a:rPr lang="en-US" baseline="30000" dirty="0" smtClean="0">
                <a:latin typeface="Times New Roman"/>
                <a:cs typeface="Times New Roman"/>
              </a:rPr>
              <a:t>94</a:t>
            </a:r>
            <a:r>
              <a:rPr lang="en-US" dirty="0" smtClean="0">
                <a:latin typeface="Times New Roman"/>
                <a:cs typeface="Times New Roman"/>
              </a:rPr>
              <a:t>Kr + </a:t>
            </a:r>
            <a:r>
              <a:rPr lang="en-US" baseline="30000" dirty="0" smtClean="0">
                <a:latin typeface="Times New Roman"/>
                <a:cs typeface="Times New Roman"/>
              </a:rPr>
              <a:t>7</a:t>
            </a:r>
            <a:r>
              <a:rPr lang="en-US" dirty="0" smtClean="0">
                <a:latin typeface="Times New Roman"/>
                <a:cs typeface="Times New Roman"/>
              </a:rPr>
              <a:t>Li @ ISOLDE – CERN  (8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Nov. – 12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Nov. 2012)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Motivatio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Nuclear structure studies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Nuclear reaction studies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The experimental setup</a:t>
            </a:r>
          </a:p>
          <a:p>
            <a:pPr lvl="1"/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Times New Roman"/>
                <a:cs typeface="Times New Roman"/>
              </a:rPr>
              <a:t>Conclusions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marL="742950" lvl="1" indent="-285750">
              <a:buFont typeface="Courier New"/>
              <a:buChar char="o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Rettangolo 17"/>
            <p:cNvSpPr/>
            <p:nvPr/>
          </p:nvSpPr>
          <p:spPr>
            <a:xfrm>
              <a:off x="0" y="0"/>
              <a:ext cx="9144000" cy="1886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2540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0" y="188640"/>
              <a:ext cx="9144000" cy="2880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Introduction</a:t>
              </a:r>
              <a:r>
                <a:rPr lang="it-IT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it-IT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Why</a:t>
              </a:r>
              <a:r>
                <a:rPr lang="it-IT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neutron</a:t>
              </a:r>
              <a:r>
                <a:rPr lang="it-IT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it-IT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rich</a:t>
              </a:r>
              <a:r>
                <a:rPr lang="it-IT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nuclei?</a:t>
              </a:r>
              <a:endPara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0" y="6669360"/>
              <a:ext cx="9144000" cy="1886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0" y="6381328"/>
              <a:ext cx="9144000" cy="2880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Simone Bottoni  - </a:t>
              </a:r>
              <a:r>
                <a:rPr lang="it-IT" sz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University</a:t>
              </a:r>
              <a:r>
                <a:rPr lang="it-IT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lang="it-IT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Milan</a:t>
              </a:r>
              <a:endPara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764704"/>
            <a:ext cx="7128792" cy="4916408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256996" y="2267643"/>
            <a:ext cx="7049546" cy="3252448"/>
          </a:xfrm>
          <a:custGeom>
            <a:avLst/>
            <a:gdLst>
              <a:gd name="connsiteX0" fmla="*/ 0 w 7049546"/>
              <a:gd name="connsiteY0" fmla="*/ 3252448 h 3252448"/>
              <a:gd name="connsiteX1" fmla="*/ 557225 w 7049546"/>
              <a:gd name="connsiteY1" fmla="*/ 3058078 h 3252448"/>
              <a:gd name="connsiteX2" fmla="*/ 1218120 w 7049546"/>
              <a:gd name="connsiteY2" fmla="*/ 2747087 h 3252448"/>
              <a:gd name="connsiteX3" fmla="*/ 2267777 w 7049546"/>
              <a:gd name="connsiteY3" fmla="*/ 2254685 h 3252448"/>
              <a:gd name="connsiteX4" fmla="*/ 3667319 w 7049546"/>
              <a:gd name="connsiteY4" fmla="*/ 1645661 h 3252448"/>
              <a:gd name="connsiteX5" fmla="*/ 5300119 w 7049546"/>
              <a:gd name="connsiteY5" fmla="*/ 894099 h 3252448"/>
              <a:gd name="connsiteX6" fmla="*/ 6466404 w 7049546"/>
              <a:gd name="connsiteY6" fmla="*/ 414655 h 3252448"/>
              <a:gd name="connsiteX7" fmla="*/ 7049546 w 7049546"/>
              <a:gd name="connsiteY7" fmla="*/ 0 h 325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9546" h="3252448">
                <a:moveTo>
                  <a:pt x="0" y="3252448"/>
                </a:moveTo>
                <a:cubicBezTo>
                  <a:pt x="177102" y="3197376"/>
                  <a:pt x="354205" y="3142305"/>
                  <a:pt x="557225" y="3058078"/>
                </a:cubicBezTo>
                <a:cubicBezTo>
                  <a:pt x="760245" y="2973851"/>
                  <a:pt x="1218120" y="2747087"/>
                  <a:pt x="1218120" y="2747087"/>
                </a:cubicBezTo>
                <a:cubicBezTo>
                  <a:pt x="1503212" y="2613188"/>
                  <a:pt x="1859577" y="2438256"/>
                  <a:pt x="2267777" y="2254685"/>
                </a:cubicBezTo>
                <a:cubicBezTo>
                  <a:pt x="2675977" y="2071114"/>
                  <a:pt x="3161929" y="1872425"/>
                  <a:pt x="3667319" y="1645661"/>
                </a:cubicBezTo>
                <a:cubicBezTo>
                  <a:pt x="4172709" y="1418897"/>
                  <a:pt x="4833605" y="1099267"/>
                  <a:pt x="5300119" y="894099"/>
                </a:cubicBezTo>
                <a:cubicBezTo>
                  <a:pt x="5766633" y="688931"/>
                  <a:pt x="6174833" y="563672"/>
                  <a:pt x="6466404" y="414655"/>
                </a:cubicBezTo>
                <a:cubicBezTo>
                  <a:pt x="6757975" y="265638"/>
                  <a:pt x="7049546" y="0"/>
                  <a:pt x="7049546" y="0"/>
                </a:cubicBezTo>
              </a:path>
            </a:pathLst>
          </a:cu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92203" y="699730"/>
            <a:ext cx="6595990" cy="4638949"/>
          </a:xfrm>
          <a:custGeom>
            <a:avLst/>
            <a:gdLst>
              <a:gd name="connsiteX0" fmla="*/ 0 w 6595990"/>
              <a:gd name="connsiteY0" fmla="*/ 4638949 h 4638949"/>
              <a:gd name="connsiteX1" fmla="*/ 738647 w 6595990"/>
              <a:gd name="connsiteY1" fmla="*/ 3731892 h 4638949"/>
              <a:gd name="connsiteX2" fmla="*/ 1606881 w 6595990"/>
              <a:gd name="connsiteY2" fmla="*/ 3019204 h 4638949"/>
              <a:gd name="connsiteX3" fmla="*/ 2837960 w 6595990"/>
              <a:gd name="connsiteY3" fmla="*/ 2073273 h 4638949"/>
              <a:gd name="connsiteX4" fmla="*/ 4107915 w 6595990"/>
              <a:gd name="connsiteY4" fmla="*/ 1295796 h 4638949"/>
              <a:gd name="connsiteX5" fmla="*/ 5351953 w 6595990"/>
              <a:gd name="connsiteY5" fmla="*/ 725646 h 4638949"/>
              <a:gd name="connsiteX6" fmla="*/ 6051724 w 6595990"/>
              <a:gd name="connsiteY6" fmla="*/ 375781 h 4638949"/>
              <a:gd name="connsiteX7" fmla="*/ 6414568 w 6595990"/>
              <a:gd name="connsiteY7" fmla="*/ 129579 h 4638949"/>
              <a:gd name="connsiteX8" fmla="*/ 6595990 w 6595990"/>
              <a:gd name="connsiteY8" fmla="*/ 0 h 463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5990" h="4638949">
                <a:moveTo>
                  <a:pt x="0" y="4638949"/>
                </a:moveTo>
                <a:cubicBezTo>
                  <a:pt x="235417" y="4320399"/>
                  <a:pt x="470834" y="4001849"/>
                  <a:pt x="738647" y="3731892"/>
                </a:cubicBezTo>
                <a:cubicBezTo>
                  <a:pt x="1006460" y="3461935"/>
                  <a:pt x="1256996" y="3295640"/>
                  <a:pt x="1606881" y="3019204"/>
                </a:cubicBezTo>
                <a:cubicBezTo>
                  <a:pt x="1956767" y="2742767"/>
                  <a:pt x="2421121" y="2360508"/>
                  <a:pt x="2837960" y="2073273"/>
                </a:cubicBezTo>
                <a:cubicBezTo>
                  <a:pt x="3254799" y="1786038"/>
                  <a:pt x="3688916" y="1520400"/>
                  <a:pt x="4107915" y="1295796"/>
                </a:cubicBezTo>
                <a:cubicBezTo>
                  <a:pt x="4526914" y="1071191"/>
                  <a:pt x="5027985" y="878982"/>
                  <a:pt x="5351953" y="725646"/>
                </a:cubicBezTo>
                <a:cubicBezTo>
                  <a:pt x="5675921" y="572310"/>
                  <a:pt x="5874622" y="475125"/>
                  <a:pt x="6051724" y="375781"/>
                </a:cubicBezTo>
                <a:cubicBezTo>
                  <a:pt x="6228827" y="276436"/>
                  <a:pt x="6323857" y="192209"/>
                  <a:pt x="6414568" y="129579"/>
                </a:cubicBezTo>
                <a:cubicBezTo>
                  <a:pt x="6505279" y="66949"/>
                  <a:pt x="6595990" y="0"/>
                  <a:pt x="6595990" y="0"/>
                </a:cubicBezTo>
              </a:path>
            </a:pathLst>
          </a:cu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43608" y="2420888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68016" y="5724872"/>
            <a:ext cx="3015952" cy="83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176794">
            <a:off x="5546685" y="1239295"/>
            <a:ext cx="1528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Proton drip line </a:t>
            </a:r>
            <a:r>
              <a:rPr lang="en-US" sz="1200" dirty="0" err="1">
                <a:latin typeface="Times New Roman"/>
                <a:cs typeface="Times New Roman"/>
              </a:rPr>
              <a:t>S</a:t>
            </a:r>
            <a:r>
              <a:rPr lang="en-US" sz="1200" baseline="-25000" dirty="0" err="1">
                <a:latin typeface="Times New Roman"/>
                <a:cs typeface="Times New Roman"/>
              </a:rPr>
              <a:t>p</a:t>
            </a:r>
            <a:r>
              <a:rPr lang="en-US" sz="1200" dirty="0">
                <a:latin typeface="Times New Roman"/>
                <a:cs typeface="Times New Roman"/>
              </a:rPr>
              <a:t>= 0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 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 rot="19680390">
            <a:off x="4919879" y="3143721"/>
            <a:ext cx="825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 - process</a:t>
            </a:r>
            <a:endParaRPr lang="en-US" sz="12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1200" dirty="0" smtClean="0">
                <a:latin typeface="Times New Roman"/>
                <a:cs typeface="Times New Roman"/>
              </a:rPr>
              <a:t> 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258777" y="384064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Proton number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12764" y="5425479"/>
            <a:ext cx="1379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Neutron number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52120" y="3645024"/>
            <a:ext cx="1728192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75856" y="3861048"/>
            <a:ext cx="108012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aseline="30000" dirty="0" smtClean="0">
                <a:solidFill>
                  <a:srgbClr val="FF0000"/>
                </a:solidFill>
              </a:rPr>
              <a:t>95,96</a:t>
            </a:r>
            <a:r>
              <a:rPr lang="en-US" dirty="0" smtClean="0">
                <a:solidFill>
                  <a:srgbClr val="FF0000"/>
                </a:solidFill>
              </a:rPr>
              <a:t>Rb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2200" y="3356992"/>
            <a:ext cx="2160240" cy="57606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Nuclear properties far from stability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4530" y="4005064"/>
            <a:ext cx="2160240" cy="23083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Masses and radii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err="1" smtClean="0">
                <a:latin typeface="Times New Roman"/>
                <a:cs typeface="Times New Roman"/>
              </a:rPr>
              <a:t>e.m</a:t>
            </a:r>
            <a:r>
              <a:rPr lang="en-US" sz="1200" dirty="0" smtClean="0">
                <a:latin typeface="Times New Roman"/>
                <a:cs typeface="Times New Roman"/>
              </a:rPr>
              <a:t>. moments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Level scheme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Spectroscopic factor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Shape transitions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Shape coexistence 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Collective excitations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Pairing interaction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Pigmy resonance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Neutron skin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N-N interaction</a:t>
            </a:r>
          </a:p>
          <a:p>
            <a:pPr marL="171450" indent="-171450"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…….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5856" y="3933056"/>
            <a:ext cx="216024" cy="216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1483" y="5949280"/>
            <a:ext cx="3096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Few experimental data available! 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1124744"/>
            <a:ext cx="30963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asellaDiTesto 7"/>
          <p:cNvSpPr txBox="1"/>
          <p:nvPr/>
        </p:nvSpPr>
        <p:spPr>
          <a:xfrm>
            <a:off x="251520" y="745540"/>
            <a:ext cx="2008082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Chart of Nuclides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563888" y="4149080"/>
            <a:ext cx="2808312" cy="1008112"/>
          </a:xfrm>
          <a:prstGeom prst="straightConnector1">
            <a:avLst/>
          </a:prstGeom>
          <a:ln w="3175" cmpd="sng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724128" y="3140968"/>
            <a:ext cx="648072" cy="2016224"/>
          </a:xfrm>
          <a:prstGeom prst="straightConnector1">
            <a:avLst/>
          </a:prstGeom>
          <a:ln w="3175" cmpd="sng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1156" t="67483" r="54203" b="2604"/>
          <a:stretch/>
        </p:blipFill>
        <p:spPr>
          <a:xfrm>
            <a:off x="7884368" y="4077072"/>
            <a:ext cx="548693" cy="57606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88424" y="4581128"/>
            <a:ext cx="7200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320347" y="2136924"/>
            <a:ext cx="4701757" cy="2503254"/>
          </a:xfrm>
          <a:custGeom>
            <a:avLst/>
            <a:gdLst>
              <a:gd name="connsiteX0" fmla="*/ 0 w 4701757"/>
              <a:gd name="connsiteY0" fmla="*/ 2503254 h 2503254"/>
              <a:gd name="connsiteX1" fmla="*/ 415220 w 4701757"/>
              <a:gd name="connsiteY1" fmla="*/ 2429988 h 2503254"/>
              <a:gd name="connsiteX2" fmla="*/ 647255 w 4701757"/>
              <a:gd name="connsiteY2" fmla="*/ 2246823 h 2503254"/>
              <a:gd name="connsiteX3" fmla="*/ 903714 w 4701757"/>
              <a:gd name="connsiteY3" fmla="*/ 2063658 h 2503254"/>
              <a:gd name="connsiteX4" fmla="*/ 1086900 w 4701757"/>
              <a:gd name="connsiteY4" fmla="*/ 1880493 h 2503254"/>
              <a:gd name="connsiteX5" fmla="*/ 1502120 w 4701757"/>
              <a:gd name="connsiteY5" fmla="*/ 1721750 h 2503254"/>
              <a:gd name="connsiteX6" fmla="*/ 1966189 w 4701757"/>
              <a:gd name="connsiteY6" fmla="*/ 1599640 h 2503254"/>
              <a:gd name="connsiteX7" fmla="*/ 2234861 w 4701757"/>
              <a:gd name="connsiteY7" fmla="*/ 1343210 h 2503254"/>
              <a:gd name="connsiteX8" fmla="*/ 2796629 w 4701757"/>
              <a:gd name="connsiteY8" fmla="*/ 1147834 h 2503254"/>
              <a:gd name="connsiteX9" fmla="*/ 3285123 w 4701757"/>
              <a:gd name="connsiteY9" fmla="*/ 818137 h 2503254"/>
              <a:gd name="connsiteX10" fmla="*/ 4078926 w 4701757"/>
              <a:gd name="connsiteY10" fmla="*/ 586128 h 2503254"/>
              <a:gd name="connsiteX11" fmla="*/ 4701757 w 4701757"/>
              <a:gd name="connsiteY11" fmla="*/ 0 h 2503254"/>
              <a:gd name="connsiteX12" fmla="*/ 4701757 w 4701757"/>
              <a:gd name="connsiteY12" fmla="*/ 0 h 25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1757" h="2503254">
                <a:moveTo>
                  <a:pt x="0" y="2503254"/>
                </a:moveTo>
                <a:cubicBezTo>
                  <a:pt x="153672" y="2487990"/>
                  <a:pt x="307344" y="2472726"/>
                  <a:pt x="415220" y="2429988"/>
                </a:cubicBezTo>
                <a:cubicBezTo>
                  <a:pt x="523096" y="2387249"/>
                  <a:pt x="565839" y="2307878"/>
                  <a:pt x="647255" y="2246823"/>
                </a:cubicBezTo>
                <a:cubicBezTo>
                  <a:pt x="728671" y="2185768"/>
                  <a:pt x="830440" y="2124713"/>
                  <a:pt x="903714" y="2063658"/>
                </a:cubicBezTo>
                <a:cubicBezTo>
                  <a:pt x="976988" y="2002603"/>
                  <a:pt x="987166" y="1937478"/>
                  <a:pt x="1086900" y="1880493"/>
                </a:cubicBezTo>
                <a:cubicBezTo>
                  <a:pt x="1186634" y="1823508"/>
                  <a:pt x="1355572" y="1768559"/>
                  <a:pt x="1502120" y="1721750"/>
                </a:cubicBezTo>
                <a:cubicBezTo>
                  <a:pt x="1648668" y="1674941"/>
                  <a:pt x="1844066" y="1662730"/>
                  <a:pt x="1966189" y="1599640"/>
                </a:cubicBezTo>
                <a:cubicBezTo>
                  <a:pt x="2088313" y="1536550"/>
                  <a:pt x="2096454" y="1418511"/>
                  <a:pt x="2234861" y="1343210"/>
                </a:cubicBezTo>
                <a:cubicBezTo>
                  <a:pt x="2373268" y="1267909"/>
                  <a:pt x="2621585" y="1235346"/>
                  <a:pt x="2796629" y="1147834"/>
                </a:cubicBezTo>
                <a:cubicBezTo>
                  <a:pt x="2971673" y="1060322"/>
                  <a:pt x="3071407" y="911755"/>
                  <a:pt x="3285123" y="818137"/>
                </a:cubicBezTo>
                <a:cubicBezTo>
                  <a:pt x="3498839" y="724519"/>
                  <a:pt x="3842820" y="722484"/>
                  <a:pt x="4078926" y="586128"/>
                </a:cubicBezTo>
                <a:cubicBezTo>
                  <a:pt x="4315032" y="449772"/>
                  <a:pt x="4701757" y="0"/>
                  <a:pt x="4701757" y="0"/>
                </a:cubicBezTo>
                <a:lnTo>
                  <a:pt x="4701757" y="0"/>
                </a:lnTo>
              </a:path>
            </a:pathLst>
          </a:cu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20176794">
            <a:off x="6657708" y="2730225"/>
            <a:ext cx="1634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Neutron drip line </a:t>
            </a:r>
            <a:r>
              <a:rPr lang="en-US" sz="1200" dirty="0" err="1">
                <a:latin typeface="Times New Roman"/>
                <a:cs typeface="Times New Roman"/>
              </a:rPr>
              <a:t>S</a:t>
            </a:r>
            <a:r>
              <a:rPr lang="en-US" sz="1200" baseline="-25000" dirty="0" err="1">
                <a:latin typeface="Times New Roman"/>
                <a:cs typeface="Times New Roman"/>
              </a:rPr>
              <a:t>p</a:t>
            </a:r>
            <a:r>
              <a:rPr lang="en-US" sz="1200" dirty="0">
                <a:latin typeface="Times New Roman"/>
                <a:cs typeface="Times New Roman"/>
              </a:rPr>
              <a:t>= 0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 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1556792"/>
            <a:ext cx="2099077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Nuclear properties well known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  nearby the valley of stability  </a:t>
            </a:r>
            <a:endParaRPr lang="en-US" sz="1200" dirty="0">
              <a:latin typeface="Times New Roman"/>
              <a:cs typeface="Times New Roman"/>
            </a:endParaRPr>
          </a:p>
        </p:txBody>
      </p:sp>
      <p:cxnSp>
        <p:nvCxnSpPr>
          <p:cNvPr id="36" name="Straight Arrow Connector 35"/>
          <p:cNvCxnSpPr>
            <a:stCxn id="26" idx="2"/>
          </p:cNvCxnSpPr>
          <p:nvPr/>
        </p:nvCxnSpPr>
        <p:spPr>
          <a:xfrm flipH="1">
            <a:off x="2627785" y="2018457"/>
            <a:ext cx="329458" cy="220263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2"/>
          </p:cNvCxnSpPr>
          <p:nvPr/>
        </p:nvCxnSpPr>
        <p:spPr>
          <a:xfrm>
            <a:off x="2957243" y="2018457"/>
            <a:ext cx="2046805" cy="762471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88640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beams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Simone Bottoni  -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Milan</a:t>
            </a:r>
            <a:endParaRPr lang="it-IT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7"/>
          <p:cNvSpPr txBox="1"/>
          <p:nvPr/>
        </p:nvSpPr>
        <p:spPr>
          <a:xfrm>
            <a:off x="251520" y="745540"/>
            <a:ext cx="2128933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Radioactive beams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7"/>
          <p:cNvSpPr txBox="1"/>
          <p:nvPr/>
        </p:nvSpPr>
        <p:spPr>
          <a:xfrm>
            <a:off x="2411760" y="3532946"/>
            <a:ext cx="3916457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ISOL  -  Isotope Separation On Line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0" y="3981900"/>
            <a:ext cx="3543066" cy="2088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0974" t="44755" r="54831" b="46814"/>
          <a:stretch/>
        </p:blipFill>
        <p:spPr>
          <a:xfrm>
            <a:off x="251520" y="5134028"/>
            <a:ext cx="502936" cy="176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-849" b="41425"/>
          <a:stretch/>
        </p:blipFill>
        <p:spPr>
          <a:xfrm>
            <a:off x="4067944" y="3941798"/>
            <a:ext cx="4464496" cy="2200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3928" y="594928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6136" y="5206036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414" y="1387222"/>
            <a:ext cx="391645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Accelerated unstable nuclei</a:t>
            </a: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Advantages: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Discovery and study of new radioactive isotopes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Production of very neutron-rich nuclei</a:t>
            </a: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Limitations: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Intensity ( ≈ 10</a:t>
            </a:r>
            <a:r>
              <a:rPr lang="en-US" sz="1200" baseline="30000" dirty="0" smtClean="0">
                <a:latin typeface="Times New Roman"/>
                <a:cs typeface="Times New Roman"/>
              </a:rPr>
              <a:t>5 </a:t>
            </a:r>
            <a:r>
              <a:rPr lang="en-US" sz="1200" dirty="0" err="1" smtClean="0">
                <a:latin typeface="Times New Roman"/>
                <a:cs typeface="Times New Roman"/>
              </a:rPr>
              <a:t>pps</a:t>
            </a:r>
            <a:r>
              <a:rPr lang="en-US" sz="1200" dirty="0" smtClean="0">
                <a:latin typeface="Times New Roman"/>
                <a:cs typeface="Times New Roman"/>
              </a:rPr>
              <a:t>)</a:t>
            </a:r>
            <a:endParaRPr lang="en-US" sz="1200" baseline="30000" dirty="0" smtClean="0">
              <a:latin typeface="Times New Roman"/>
              <a:cs typeface="Times New Roman"/>
            </a:endParaRPr>
          </a:p>
          <a:p>
            <a:pPr lvl="1"/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679916"/>
            <a:ext cx="3647152" cy="2966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IN FLIGHT: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Primary heavy ion beam (hundreds MeV/A)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Thin target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err="1" smtClean="0">
                <a:latin typeface="Times New Roman"/>
                <a:cs typeface="Times New Roman"/>
              </a:rPr>
              <a:t>τ</a:t>
            </a:r>
            <a:r>
              <a:rPr lang="en-US" sz="1200" dirty="0" smtClean="0">
                <a:latin typeface="Times New Roman"/>
                <a:cs typeface="Times New Roman"/>
              </a:rPr>
              <a:t> &lt; 1 </a:t>
            </a:r>
            <a:r>
              <a:rPr lang="en-US" sz="1200" dirty="0" err="1" smtClean="0">
                <a:latin typeface="Times New Roman"/>
                <a:cs typeface="Times New Roman"/>
              </a:rPr>
              <a:t>μs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No post acceleration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High intensity beam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ISOL: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Primary protons beam ( 1-1.5 </a:t>
            </a:r>
            <a:r>
              <a:rPr lang="en-US" sz="1200" dirty="0" err="1" smtClean="0">
                <a:latin typeface="Times New Roman"/>
                <a:cs typeface="Times New Roman"/>
              </a:rPr>
              <a:t>GeV</a:t>
            </a:r>
            <a:r>
              <a:rPr lang="en-US" sz="1200" dirty="0" smtClean="0">
                <a:latin typeface="Times New Roman"/>
                <a:cs typeface="Times New Roman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Thick target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τ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&gt; 100 </a:t>
            </a:r>
            <a:r>
              <a:rPr lang="en-US" sz="1200" dirty="0" err="1" smtClean="0">
                <a:latin typeface="Times New Roman"/>
                <a:cs typeface="Times New Roman"/>
              </a:rPr>
              <a:t>ms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Post acceleration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High purity beam</a:t>
            </a:r>
            <a:endParaRPr lang="en-US" sz="1200" dirty="0">
              <a:latin typeface="Times New Roman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5970766"/>
            <a:ext cx="6045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ISOLDE – CERN – </a:t>
            </a:r>
            <a:r>
              <a:rPr lang="en-US" sz="16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94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Kr - 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306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ms</a:t>
            </a:r>
            <a:r>
              <a:rPr lang="en-US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 E = 270 MeV - I = 2</a:t>
            </a:r>
            <a:r>
              <a:rPr lang="en-US" sz="16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10</a:t>
            </a:r>
            <a:r>
              <a:rPr lang="en-US" sz="1600" b="1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5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pps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7052" y="448595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91680" y="520603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95736" y="520603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63688" y="5854108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95736" y="5854108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88640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incomplete fusion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Simone Bottoni  -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Milan</a:t>
            </a:r>
            <a:endParaRPr lang="it-IT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67544" y="3861048"/>
            <a:ext cx="3600400" cy="2448272"/>
            <a:chOff x="827584" y="980728"/>
            <a:chExt cx="6565338" cy="4158994"/>
          </a:xfrm>
        </p:grpSpPr>
        <p:sp>
          <p:nvSpPr>
            <p:cNvPr id="51" name="Oval 50"/>
            <p:cNvSpPr/>
            <p:nvPr/>
          </p:nvSpPr>
          <p:spPr>
            <a:xfrm>
              <a:off x="4350480" y="2204864"/>
              <a:ext cx="576065" cy="529972"/>
            </a:xfrm>
            <a:prstGeom prst="ellipse">
              <a:avLst/>
            </a:prstGeom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27584" y="2780928"/>
              <a:ext cx="576064" cy="576064"/>
              <a:chOff x="1331640" y="2564904"/>
              <a:chExt cx="1008112" cy="100811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31640" y="2564904"/>
                <a:ext cx="1008112" cy="10081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1449738" y="2636912"/>
                <a:ext cx="504056" cy="504056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619672" y="2924944"/>
                <a:ext cx="639688" cy="567680"/>
              </a:xfrm>
              <a:prstGeom prst="ellipse">
                <a:avLst/>
              </a:prstGeom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1501574" y="3068960"/>
              <a:ext cx="792088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411760" y="2780928"/>
              <a:ext cx="576065" cy="529972"/>
            </a:xfrm>
            <a:prstGeom prst="ellipse">
              <a:avLst/>
            </a:prstGeom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205699" y="1268761"/>
              <a:ext cx="288032" cy="288033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853770" y="980728"/>
              <a:ext cx="365537" cy="32439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565739" y="1386860"/>
              <a:ext cx="576065" cy="529972"/>
            </a:xfrm>
            <a:prstGeom prst="ellipse">
              <a:avLst/>
            </a:prstGeom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3059832" y="1925571"/>
              <a:ext cx="443131" cy="927367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131840" y="2636912"/>
              <a:ext cx="1152128" cy="36004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4932040" y="2060848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427984" y="2276872"/>
              <a:ext cx="365536" cy="324389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131840" y="3140968"/>
              <a:ext cx="1080120" cy="43204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283968" y="3212976"/>
              <a:ext cx="576065" cy="529972"/>
            </a:xfrm>
            <a:prstGeom prst="ellipse">
              <a:avLst/>
            </a:prstGeom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355976" y="3284984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932040" y="3573016"/>
              <a:ext cx="365536" cy="324389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2987824" y="3284984"/>
              <a:ext cx="648072" cy="108012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3635896" y="4365104"/>
              <a:ext cx="576065" cy="529972"/>
            </a:xfrm>
            <a:prstGeom prst="ellipse">
              <a:avLst/>
            </a:prstGeom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779912" y="4509120"/>
              <a:ext cx="365536" cy="324389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707904" y="4437112"/>
              <a:ext cx="288032" cy="28803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48965" y="1336118"/>
              <a:ext cx="1762196" cy="414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Elastic break-up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72000" y="2706588"/>
              <a:ext cx="2820922" cy="57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Incomplete</a:t>
              </a:r>
              <a:r>
                <a:rPr lang="en-US" sz="14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fusion</a:t>
              </a:r>
              <a:endParaRPr lang="en-US" sz="1400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37103" y="4303186"/>
              <a:ext cx="2955819" cy="836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Complete</a:t>
              </a:r>
              <a:r>
                <a:rPr lang="en-US" sz="1400" dirty="0" smtClean="0">
                  <a:latin typeface="Times New Roman"/>
                  <a:cs typeface="Times New Roman"/>
                </a:rPr>
                <a:t> </a:t>
              </a:r>
              <a:r>
                <a:rPr lang="en-US" sz="1200" dirty="0" smtClean="0">
                  <a:latin typeface="Times New Roman"/>
                  <a:cs typeface="Times New Roman"/>
                </a:rPr>
                <a:t>fusion</a:t>
              </a:r>
            </a:p>
            <a:p>
              <a:r>
                <a:rPr lang="en-US" sz="1200" dirty="0" smtClean="0">
                  <a:latin typeface="Times New Roman"/>
                  <a:cs typeface="Times New Roman"/>
                </a:rPr>
                <a:t>and cluster evaporation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sp>
        <p:nvSpPr>
          <p:cNvPr id="79" name="CasellaDiTesto 7"/>
          <p:cNvSpPr txBox="1"/>
          <p:nvPr/>
        </p:nvSpPr>
        <p:spPr>
          <a:xfrm>
            <a:off x="704203" y="652626"/>
            <a:ext cx="3147717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Fusion evaporation reactions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CasellaDiTesto 7"/>
          <p:cNvSpPr txBox="1"/>
          <p:nvPr/>
        </p:nvSpPr>
        <p:spPr>
          <a:xfrm>
            <a:off x="3563888" y="3604954"/>
            <a:ext cx="2128808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Break-up reactions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CasellaDiTesto 7"/>
          <p:cNvSpPr txBox="1"/>
          <p:nvPr/>
        </p:nvSpPr>
        <p:spPr>
          <a:xfrm>
            <a:off x="6372200" y="620688"/>
            <a:ext cx="1815346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Direct reactions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" name="Picture 46" descr="transfer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6" r="35151"/>
          <a:stretch/>
        </p:blipFill>
        <p:spPr bwMode="auto">
          <a:xfrm rot="5400000">
            <a:off x="6973035" y="883949"/>
            <a:ext cx="936104" cy="14176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Group 92"/>
          <p:cNvGrpSpPr/>
          <p:nvPr/>
        </p:nvGrpSpPr>
        <p:grpSpPr>
          <a:xfrm>
            <a:off x="107504" y="1124744"/>
            <a:ext cx="4752528" cy="1080120"/>
            <a:chOff x="395536" y="1700808"/>
            <a:chExt cx="10225136" cy="1792170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4"/>
            <a:srcRect l="56296" t="64588" b="13152"/>
            <a:stretch/>
          </p:blipFill>
          <p:spPr>
            <a:xfrm>
              <a:off x="6084168" y="1988840"/>
              <a:ext cx="2077022" cy="150413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4"/>
            <a:srcRect l="60874" t="40927" b="35354"/>
            <a:stretch/>
          </p:blipFill>
          <p:spPr>
            <a:xfrm>
              <a:off x="4152690" y="1700808"/>
              <a:ext cx="1859470" cy="1602769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4"/>
            <a:srcRect l="-656" t="1492" r="25004" b="75367"/>
            <a:stretch/>
          </p:blipFill>
          <p:spPr>
            <a:xfrm>
              <a:off x="395536" y="1844824"/>
              <a:ext cx="3595341" cy="156362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4"/>
            <a:srcRect l="58602" t="87517"/>
            <a:stretch/>
          </p:blipFill>
          <p:spPr>
            <a:xfrm>
              <a:off x="8653223" y="2276872"/>
              <a:ext cx="1967449" cy="84352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4"/>
            <a:srcRect l="51014" t="9663" r="39906" b="85958"/>
            <a:stretch/>
          </p:blipFill>
          <p:spPr>
            <a:xfrm>
              <a:off x="4140462" y="2420888"/>
              <a:ext cx="431538" cy="295896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4"/>
            <a:srcRect l="51014" t="9663" r="39906" b="85958"/>
            <a:stretch/>
          </p:blipFill>
          <p:spPr>
            <a:xfrm>
              <a:off x="5796136" y="2492896"/>
              <a:ext cx="431538" cy="29589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4"/>
            <a:srcRect l="51014" t="9663" r="39906" b="85958"/>
            <a:stretch/>
          </p:blipFill>
          <p:spPr>
            <a:xfrm>
              <a:off x="8244408" y="2492896"/>
              <a:ext cx="431538" cy="295896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4"/>
            <a:srcRect l="70871" t="21348" r="7369" b="71375"/>
            <a:stretch/>
          </p:blipFill>
          <p:spPr>
            <a:xfrm>
              <a:off x="3851920" y="2132856"/>
              <a:ext cx="752110" cy="357541"/>
            </a:xfrm>
            <a:prstGeom prst="rect">
              <a:avLst/>
            </a:prstGeom>
          </p:spPr>
        </p:pic>
      </p:grpSp>
      <p:sp>
        <p:nvSpPr>
          <p:cNvPr id="103" name="Rounded Rectangle 102"/>
          <p:cNvSpPr/>
          <p:nvPr/>
        </p:nvSpPr>
        <p:spPr>
          <a:xfrm>
            <a:off x="1691680" y="1988840"/>
            <a:ext cx="21602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2060848"/>
            <a:ext cx="380104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Complete fusion of projectile and target</a:t>
            </a:r>
          </a:p>
          <a:p>
            <a:pPr marL="171450" indent="-171450">
              <a:lnSpc>
                <a:spcPct val="140000"/>
              </a:lnSpc>
              <a:buFont typeface="Courier New"/>
              <a:buChar char="o"/>
            </a:pPr>
            <a:r>
              <a:rPr lang="en-US" sz="1200" dirty="0">
                <a:latin typeface="Times New Roman"/>
                <a:cs typeface="Times New Roman"/>
              </a:rPr>
              <a:t>Rapid </a:t>
            </a:r>
            <a:r>
              <a:rPr lang="en-US" sz="1200" dirty="0" smtClean="0">
                <a:latin typeface="Times New Roman"/>
                <a:cs typeface="Times New Roman"/>
              </a:rPr>
              <a:t>neutrons evaporation</a:t>
            </a:r>
          </a:p>
          <a:p>
            <a:pPr marL="171450" indent="-171450">
              <a:lnSpc>
                <a:spcPct val="140000"/>
              </a:lnSpc>
              <a:buFont typeface="Courier New"/>
              <a:buChar char="o"/>
            </a:pP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High energy and angular momentum transferred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2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171450" indent="-1714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Quick decay toward the valley of stability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2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1200" dirty="0" smtClean="0">
                <a:latin typeface="Times New Roman"/>
                <a:cs typeface="Times New Roman"/>
              </a:rPr>
              <a:t>     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397857" y="2060848"/>
            <a:ext cx="368562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Interaction mostly on the surface</a:t>
            </a:r>
          </a:p>
          <a:p>
            <a:pPr marL="171450" indent="-1714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Little energy or few particles transferred</a:t>
            </a:r>
          </a:p>
          <a:p>
            <a:pPr marL="171450" indent="-171450">
              <a:lnSpc>
                <a:spcPct val="140000"/>
              </a:lnSpc>
              <a:buFont typeface="Courier New"/>
              <a:buChar char="o"/>
            </a:pP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Moderately neutron rich-nuclei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71450" indent="-1714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 Low energy and angular momentum excited states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202270"/>
            <a:ext cx="3493264" cy="21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Weakly bound nuclei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High positive Q-Value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Medium -high excited states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Medium-high angular momentum transferred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Moderately neutron-rich nuclei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>
                <a:latin typeface="Times New Roman"/>
                <a:cs typeface="Times New Roman"/>
              </a:rPr>
              <a:t>S</a:t>
            </a:r>
            <a:r>
              <a:rPr lang="en-US" sz="1200" dirty="0" smtClean="0">
                <a:latin typeface="Times New Roman"/>
                <a:cs typeface="Times New Roman"/>
              </a:rPr>
              <a:t>upposed to be widely used in future with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latin typeface="Times New Roman"/>
                <a:cs typeface="Times New Roman"/>
              </a:rPr>
              <a:t>       a new generation of radioactive beams </a:t>
            </a:r>
          </a:p>
          <a:p>
            <a:pPr marL="285750" indent="-285750">
              <a:buFont typeface="Courier New"/>
              <a:buChar char="o"/>
            </a:pP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2123729" y="5805264"/>
            <a:ext cx="360031" cy="144016"/>
          </a:xfrm>
          <a:prstGeom prst="curvedConnector3">
            <a:avLst>
              <a:gd name="adj1" fmla="val -24406"/>
            </a:avLst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49074" y="5072609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32328" y="4677558"/>
            <a:ext cx="13860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 (</a:t>
            </a:r>
            <a:r>
              <a:rPr lang="en-US" sz="1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Kr,α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88640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Motivation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Simone Bottoni  -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Milan</a:t>
            </a:r>
            <a:endParaRPr lang="it-IT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7"/>
          <p:cNvSpPr txBox="1"/>
          <p:nvPr/>
        </p:nvSpPr>
        <p:spPr>
          <a:xfrm>
            <a:off x="827584" y="692696"/>
            <a:ext cx="7740352" cy="584776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95,96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Rb at ≈ 3 MeV/A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7"/>
          <p:cNvSpPr txBox="1"/>
          <p:nvPr/>
        </p:nvSpPr>
        <p:spPr>
          <a:xfrm>
            <a:off x="251520" y="4077072"/>
            <a:ext cx="1324551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98" y="4581128"/>
            <a:ext cx="6981398" cy="1763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Courier New"/>
              <a:buChar char="o"/>
            </a:pP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Nuclear Structure</a:t>
            </a:r>
            <a:r>
              <a:rPr lang="en-US" sz="1200" dirty="0" smtClean="0">
                <a:latin typeface="Times New Roman"/>
                <a:cs typeface="Times New Roman"/>
              </a:rPr>
              <a:t>: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200" dirty="0" err="1" smtClean="0">
                <a:latin typeface="Times New Roman"/>
                <a:cs typeface="Times New Roman"/>
              </a:rPr>
              <a:t>γ</a:t>
            </a:r>
            <a:r>
              <a:rPr lang="en-US" sz="1200" dirty="0" smtClean="0">
                <a:latin typeface="Times New Roman"/>
                <a:cs typeface="Times New Roman"/>
              </a:rPr>
              <a:t> spectroscopy of </a:t>
            </a:r>
            <a:r>
              <a:rPr lang="en-US" sz="1200" dirty="0" err="1" smtClean="0">
                <a:latin typeface="Times New Roman"/>
                <a:cs typeface="Times New Roman"/>
              </a:rPr>
              <a:t>Rb</a:t>
            </a:r>
            <a:r>
              <a:rPr lang="en-US" sz="1200" dirty="0" smtClean="0">
                <a:latin typeface="Times New Roman"/>
                <a:cs typeface="Times New Roman"/>
              </a:rPr>
              <a:t> isotopes at moderate high spin and excitation energy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Shape transitions and shell structure  in the mass region A </a:t>
            </a:r>
            <a:r>
              <a:rPr lang="en-US" sz="1200" dirty="0">
                <a:latin typeface="Times New Roman"/>
                <a:cs typeface="Times New Roman"/>
                <a:sym typeface="Wingdings"/>
              </a:rPr>
              <a:t>≈ </a:t>
            </a:r>
            <a:r>
              <a:rPr lang="en-US" sz="1200" dirty="0" smtClean="0">
                <a:latin typeface="Times New Roman"/>
                <a:cs typeface="Times New Roman"/>
                <a:sym typeface="Wingdings"/>
              </a:rPr>
              <a:t>100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  <a:sym typeface="Wingdings"/>
              </a:rPr>
              <a:t>β decay half-life and neutron emission probabilities different in spherical and deformed nuclei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endParaRPr lang="en-US" sz="1200" dirty="0" smtClean="0">
              <a:latin typeface="Times New Roman"/>
              <a:cs typeface="Times New Roman"/>
              <a:sym typeface="Wingdings"/>
            </a:endParaRPr>
          </a:p>
          <a:p>
            <a:pPr marL="285750" indent="-285750">
              <a:lnSpc>
                <a:spcPct val="130000"/>
              </a:lnSpc>
              <a:buFont typeface="Courier New"/>
              <a:buChar char="o"/>
            </a:pP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Nuclear reaction</a:t>
            </a:r>
            <a:r>
              <a:rPr lang="en-US" sz="1200" dirty="0" smtClean="0">
                <a:latin typeface="Times New Roman"/>
                <a:cs typeface="Times New Roman"/>
              </a:rPr>
              <a:t>: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Study of reaction mechanisms and dynamics for incomplete fusion reactions in inverse kinematics</a:t>
            </a:r>
            <a:endParaRPr lang="en-US" sz="1200" dirty="0"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86633" y="1412776"/>
            <a:ext cx="5201791" cy="2808312"/>
            <a:chOff x="2051720" y="1222120"/>
            <a:chExt cx="5057775" cy="276542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222120"/>
              <a:ext cx="5057775" cy="276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Esplosione 2 41"/>
            <p:cNvSpPr/>
            <p:nvPr/>
          </p:nvSpPr>
          <p:spPr>
            <a:xfrm>
              <a:off x="3678790" y="1263338"/>
              <a:ext cx="2952328" cy="1944216"/>
            </a:xfrm>
            <a:prstGeom prst="irregularSeal2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4679504" y="2214837"/>
              <a:ext cx="360362" cy="336550"/>
              <a:chOff x="7477632" y="3226305"/>
              <a:chExt cx="359852" cy="339069"/>
            </a:xfrm>
          </p:grpSpPr>
          <p:cxnSp>
            <p:nvCxnSpPr>
              <p:cNvPr id="14" name="Straight Arrow Connector 59"/>
              <p:cNvCxnSpPr>
                <a:cxnSpLocks noChangeShapeType="1"/>
              </p:cNvCxnSpPr>
              <p:nvPr/>
            </p:nvCxnSpPr>
            <p:spPr bwMode="auto">
              <a:xfrm flipH="1" flipV="1">
                <a:off x="7477632" y="3226305"/>
                <a:ext cx="0" cy="287889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Arrow Connector 60"/>
              <p:cNvCxnSpPr>
                <a:cxnSpLocks noChangeShapeType="1"/>
              </p:cNvCxnSpPr>
              <p:nvPr/>
            </p:nvCxnSpPr>
            <p:spPr bwMode="auto">
              <a:xfrm flipV="1">
                <a:off x="7548968" y="3275885"/>
                <a:ext cx="288516" cy="289489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6" name="CasellaDiTesto 7"/>
          <p:cNvSpPr txBox="1"/>
          <p:nvPr/>
        </p:nvSpPr>
        <p:spPr>
          <a:xfrm>
            <a:off x="251520" y="1660738"/>
            <a:ext cx="124916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Technique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385637"/>
            <a:ext cx="2839239" cy="128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3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Break-up of </a:t>
            </a:r>
            <a:r>
              <a:rPr lang="en-US" sz="1200" baseline="30000" dirty="0" smtClean="0">
                <a:latin typeface="Times New Roman"/>
                <a:cs typeface="Times New Roman"/>
              </a:rPr>
              <a:t>7</a:t>
            </a:r>
            <a:r>
              <a:rPr lang="en-US" sz="1200" dirty="0" smtClean="0">
                <a:latin typeface="Times New Roman"/>
                <a:cs typeface="Times New Roman"/>
              </a:rPr>
              <a:t>Li</a:t>
            </a:r>
          </a:p>
          <a:p>
            <a:pPr marL="171450" indent="-171450">
              <a:lnSpc>
                <a:spcPct val="13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Transfer of </a:t>
            </a:r>
            <a:r>
              <a:rPr lang="en-US" sz="1200" baseline="30000" dirty="0" smtClean="0">
                <a:latin typeface="Times New Roman"/>
                <a:cs typeface="Times New Roman"/>
              </a:rPr>
              <a:t>3</a:t>
            </a:r>
            <a:r>
              <a:rPr lang="en-US" sz="1200" dirty="0" smtClean="0">
                <a:latin typeface="Times New Roman"/>
                <a:cs typeface="Times New Roman"/>
              </a:rPr>
              <a:t>H in </a:t>
            </a:r>
            <a:r>
              <a:rPr lang="en-US" sz="1200" baseline="30000" dirty="0" smtClean="0">
                <a:latin typeface="Times New Roman"/>
                <a:cs typeface="Times New Roman"/>
              </a:rPr>
              <a:t>94</a:t>
            </a:r>
            <a:r>
              <a:rPr lang="en-US" sz="1200" dirty="0" smtClean="0">
                <a:latin typeface="Times New Roman"/>
                <a:cs typeface="Times New Roman"/>
              </a:rPr>
              <a:t>Kr  </a:t>
            </a:r>
            <a:r>
              <a:rPr lang="en-US" sz="1200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1200" baseline="30000" dirty="0" smtClean="0">
                <a:latin typeface="Times New Roman"/>
                <a:cs typeface="Times New Roman"/>
                <a:sym typeface="Wingdings"/>
              </a:rPr>
              <a:t>97</a:t>
            </a:r>
            <a:r>
              <a:rPr lang="en-US" sz="1200" dirty="0" smtClean="0">
                <a:latin typeface="Times New Roman"/>
                <a:cs typeface="Times New Roman"/>
                <a:sym typeface="Wingdings"/>
              </a:rPr>
              <a:t>Rb</a:t>
            </a:r>
          </a:p>
          <a:p>
            <a:pPr marL="171450" indent="-171450">
              <a:lnSpc>
                <a:spcPct val="13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  <a:sym typeface="Wingdings"/>
              </a:rPr>
              <a:t>Evaporation of 1-2 neutrons</a:t>
            </a:r>
          </a:p>
          <a:p>
            <a:pPr marL="171450" indent="-171450">
              <a:lnSpc>
                <a:spcPct val="130000"/>
              </a:lnSpc>
              <a:buFont typeface="Courier New"/>
              <a:buChar char="o"/>
            </a:pP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Detection of α particles in coincidence</a:t>
            </a:r>
          </a:p>
          <a:p>
            <a:pPr>
              <a:lnSpc>
                <a:spcPct val="130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    with the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γ</a:t>
            </a: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decay</a:t>
            </a:r>
            <a:endParaRPr lang="en-US" sz="1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04248" y="4249439"/>
            <a:ext cx="2316242" cy="1843857"/>
            <a:chOff x="5605265" y="4218340"/>
            <a:chExt cx="3067050" cy="2347913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5" t="5779"/>
            <a:stretch>
              <a:fillRect/>
            </a:stretch>
          </p:blipFill>
          <p:spPr bwMode="auto">
            <a:xfrm>
              <a:off x="5605265" y="4218340"/>
              <a:ext cx="3067050" cy="23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tangolo 29"/>
            <p:cNvSpPr/>
            <p:nvPr/>
          </p:nvSpPr>
          <p:spPr>
            <a:xfrm rot="20101361">
              <a:off x="7269163" y="5014913"/>
              <a:ext cx="904875" cy="277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200" b="1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ＭＳ Ｐゴシック" pitchFamily="34" charset="-128"/>
                  <a:cs typeface="Arial" charset="0"/>
                </a:rPr>
                <a:t>r-process</a:t>
              </a:r>
              <a:endParaRPr lang="it-IT" sz="1200" dirty="0"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" name="CasellaDiTesto 30"/>
            <p:cNvSpPr txBox="1">
              <a:spLocks noChangeArrowheads="1"/>
            </p:cNvSpPr>
            <p:nvPr/>
          </p:nvSpPr>
          <p:spPr bwMode="auto">
            <a:xfrm>
              <a:off x="6227763" y="4508500"/>
              <a:ext cx="774700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400" b="1" baseline="30000">
                  <a:solidFill>
                    <a:srgbClr val="00B050"/>
                  </a:solidFill>
                  <a:latin typeface="Comic Sans MS" charset="0"/>
                </a:rPr>
                <a:t>93-99</a:t>
              </a:r>
              <a:r>
                <a:rPr lang="it-IT" sz="1400" b="1">
                  <a:solidFill>
                    <a:srgbClr val="00B050"/>
                  </a:solidFill>
                  <a:latin typeface="Comic Sans MS" charset="0"/>
                </a:rPr>
                <a:t>Rb</a:t>
              </a:r>
            </a:p>
          </p:txBody>
        </p:sp>
        <p:cxnSp>
          <p:nvCxnSpPr>
            <p:cNvPr id="25" name="Connettore 1 32"/>
            <p:cNvCxnSpPr/>
            <p:nvPr/>
          </p:nvCxnSpPr>
          <p:spPr>
            <a:xfrm>
              <a:off x="6732588" y="4797425"/>
              <a:ext cx="503237" cy="719138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66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88640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studies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Simone Bottoni  -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Milan</a:t>
            </a:r>
            <a:endParaRPr lang="it-IT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7"/>
          <p:cNvSpPr txBox="1"/>
          <p:nvPr/>
        </p:nvSpPr>
        <p:spPr>
          <a:xfrm>
            <a:off x="827584" y="764704"/>
            <a:ext cx="2403222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Gamma spectroscopy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3456383" cy="26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7"/>
          <p:cNvSpPr txBox="1"/>
          <p:nvPr/>
        </p:nvSpPr>
        <p:spPr>
          <a:xfrm>
            <a:off x="5652120" y="764704"/>
            <a:ext cx="184440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Shape transition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348880"/>
            <a:ext cx="2304256" cy="229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1110"/>
          <a:stretch/>
        </p:blipFill>
        <p:spPr>
          <a:xfrm>
            <a:off x="4932040" y="1165019"/>
            <a:ext cx="3387976" cy="123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675405"/>
            <a:ext cx="3300904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Limited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Yrast</a:t>
            </a: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spectroscopy</a:t>
            </a: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Li (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Kr,α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Intermediate Energy (up to 14.5 MeV)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Intermediate Spin (up to 15    )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-7545" r="79243"/>
          <a:stretch/>
        </p:blipFill>
        <p:spPr>
          <a:xfrm>
            <a:off x="3048073" y="5556214"/>
            <a:ext cx="144016" cy="318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011741"/>
            <a:ext cx="377539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smtClean="0">
                <a:latin typeface="Times New Roman"/>
                <a:cs typeface="Times New Roman"/>
              </a:rPr>
              <a:t>Coulomb Excitation at ISOLDE - </a:t>
            </a:r>
            <a:r>
              <a:rPr lang="en-US" sz="10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G</a:t>
            </a:r>
            <a:r>
              <a:rPr lang="en-US" sz="10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1000" i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Georgiev</a:t>
            </a:r>
            <a:r>
              <a:rPr lang="en-US" sz="10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et </a:t>
            </a:r>
            <a:r>
              <a:rPr lang="en-US" sz="10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al</a:t>
            </a:r>
            <a:r>
              <a:rPr lang="en-US" sz="10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. - to </a:t>
            </a:r>
            <a:r>
              <a:rPr lang="en-US" sz="10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be published</a:t>
            </a:r>
            <a:endParaRPr lang="it-IT" sz="1000" i="1" dirty="0">
              <a:latin typeface="Times New Roman"/>
              <a:cs typeface="Times New Roman"/>
            </a:endParaRPr>
          </a:p>
          <a:p>
            <a:pPr algn="ctr"/>
            <a:endParaRPr lang="en-US" sz="1050" dirty="0" smtClean="0">
              <a:latin typeface="Times New Roman"/>
              <a:cs typeface="Times New Roman"/>
            </a:endParaRPr>
          </a:p>
          <a:p>
            <a:pPr algn="ctr"/>
            <a:endParaRPr lang="en-US" sz="105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928" y="2348880"/>
            <a:ext cx="2736304" cy="2298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2029115"/>
            <a:ext cx="1155728" cy="391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248" y="2029115"/>
            <a:ext cx="1117688" cy="3600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83968" y="4577933"/>
            <a:ext cx="241639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i="1" dirty="0" err="1" smtClean="0">
                <a:latin typeface="Times New Roman"/>
                <a:cs typeface="Times New Roman"/>
              </a:rPr>
              <a:t>J.L.Durell</a:t>
            </a:r>
            <a:r>
              <a:rPr lang="it-IT" sz="1000" i="1" dirty="0" smtClean="0">
                <a:latin typeface="Times New Roman"/>
                <a:cs typeface="Times New Roman"/>
              </a:rPr>
              <a:t> </a:t>
            </a:r>
            <a:r>
              <a:rPr lang="it-IT" sz="1000" i="1" dirty="0" err="1" smtClean="0">
                <a:latin typeface="Times New Roman"/>
                <a:cs typeface="Times New Roman"/>
              </a:rPr>
              <a:t>Proc.Int.Conf</a:t>
            </a:r>
            <a:r>
              <a:rPr lang="it-IT" sz="1000" i="1" dirty="0" smtClean="0">
                <a:latin typeface="Times New Roman"/>
                <a:cs typeface="Times New Roman"/>
              </a:rPr>
              <a:t>. On </a:t>
            </a:r>
            <a:r>
              <a:rPr lang="it-IT" sz="1000" i="1" dirty="0" err="1" smtClean="0">
                <a:latin typeface="Times New Roman"/>
                <a:cs typeface="Times New Roman"/>
              </a:rPr>
              <a:t>Spectroscopy</a:t>
            </a:r>
            <a:r>
              <a:rPr lang="it-IT" sz="1000" i="1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i="1" dirty="0" smtClean="0">
                <a:latin typeface="Times New Roman"/>
                <a:cs typeface="Times New Roman"/>
              </a:rPr>
              <a:t>of </a:t>
            </a:r>
            <a:r>
              <a:rPr lang="it-IT" sz="1000" i="1" dirty="0" err="1" smtClean="0">
                <a:latin typeface="Times New Roman"/>
                <a:cs typeface="Times New Roman"/>
              </a:rPr>
              <a:t>Heavy</a:t>
            </a:r>
            <a:r>
              <a:rPr lang="it-IT" sz="1000" i="1" dirty="0" smtClean="0">
                <a:latin typeface="Times New Roman"/>
                <a:cs typeface="Times New Roman"/>
              </a:rPr>
              <a:t> Nuclei, 1990</a:t>
            </a:r>
            <a:endParaRPr lang="it-IT" sz="1000" i="1" dirty="0">
              <a:latin typeface="Times New Roman"/>
              <a:cs typeface="Times New Roman"/>
            </a:endParaRPr>
          </a:p>
          <a:p>
            <a:pPr algn="ctr"/>
            <a:endParaRPr lang="en-US" sz="1050" dirty="0" smtClean="0">
              <a:latin typeface="Times New Roman"/>
              <a:cs typeface="Times New Roman"/>
            </a:endParaRPr>
          </a:p>
          <a:p>
            <a:pPr algn="ctr"/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4248" y="4587805"/>
            <a:ext cx="245970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>
                <a:latin typeface="Times New Roman"/>
                <a:cs typeface="Times New Roman"/>
              </a:rPr>
              <a:t>N. </a:t>
            </a:r>
            <a:r>
              <a:rPr lang="it-IT" sz="1000" i="1" dirty="0" err="1">
                <a:latin typeface="Times New Roman"/>
                <a:cs typeface="Times New Roman"/>
              </a:rPr>
              <a:t>Marginean</a:t>
            </a:r>
            <a:r>
              <a:rPr lang="it-IT" sz="1000" i="1" dirty="0">
                <a:latin typeface="Times New Roman"/>
                <a:cs typeface="Times New Roman"/>
              </a:rPr>
              <a:t> et al., PRC80(2009), 021301</a:t>
            </a:r>
          </a:p>
          <a:p>
            <a:pPr algn="ctr"/>
            <a:endParaRPr lang="en-US" sz="1000" dirty="0" smtClean="0">
              <a:latin typeface="Times New Roman"/>
              <a:cs typeface="Times New Roman"/>
            </a:endParaRPr>
          </a:p>
          <a:p>
            <a:pPr algn="ctr"/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5192730"/>
            <a:ext cx="2121093" cy="972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2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Shell structure</a:t>
            </a:r>
          </a:p>
          <a:p>
            <a:pPr marL="171450" indent="-171450">
              <a:lnSpc>
                <a:spcPct val="12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N-N interaction</a:t>
            </a:r>
          </a:p>
          <a:p>
            <a:pPr marL="171450" indent="-171450">
              <a:lnSpc>
                <a:spcPct val="12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Isomerism</a:t>
            </a:r>
          </a:p>
          <a:p>
            <a:pPr marL="171450" indent="-171450">
              <a:lnSpc>
                <a:spcPct val="12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Particle – Vibration coupling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05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88640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studies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Simone Bottoni  -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Milan</a:t>
            </a:r>
            <a:endParaRPr lang="it-IT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995" t="7741" r="4324" b="5248"/>
          <a:stretch/>
        </p:blipFill>
        <p:spPr>
          <a:xfrm>
            <a:off x="938421" y="1565325"/>
            <a:ext cx="2616377" cy="2241460"/>
          </a:xfrm>
          <a:prstGeom prst="rect">
            <a:avLst/>
          </a:prstGeom>
        </p:spPr>
      </p:pic>
      <p:sp>
        <p:nvSpPr>
          <p:cNvPr id="10" name="CasellaDiTesto 7"/>
          <p:cNvSpPr txBox="1"/>
          <p:nvPr/>
        </p:nvSpPr>
        <p:spPr>
          <a:xfrm>
            <a:off x="395536" y="764704"/>
            <a:ext cx="2556108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Theoretical predictions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7929" y="692696"/>
            <a:ext cx="151057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i="1" dirty="0" err="1" smtClean="0">
                <a:latin typeface="Times New Roman"/>
                <a:cs typeface="Times New Roman"/>
              </a:rPr>
              <a:t>Courtesy</a:t>
            </a:r>
            <a:r>
              <a:rPr lang="it-IT" sz="1000" i="1" dirty="0" smtClean="0">
                <a:latin typeface="Times New Roman"/>
                <a:cs typeface="Times New Roman"/>
              </a:rPr>
              <a:t>: Prof. K. </a:t>
            </a:r>
            <a:r>
              <a:rPr lang="it-IT" sz="1000" i="1" dirty="0" err="1" smtClean="0">
                <a:latin typeface="Times New Roman"/>
                <a:cs typeface="Times New Roman"/>
              </a:rPr>
              <a:t>Rusek</a:t>
            </a:r>
            <a:r>
              <a:rPr lang="it-IT" sz="1000" i="1" dirty="0" smtClean="0">
                <a:latin typeface="Times New Roman"/>
                <a:cs typeface="Times New Roman"/>
              </a:rPr>
              <a:t> </a:t>
            </a:r>
            <a:endParaRPr lang="it-IT" sz="1000" i="1" dirty="0">
              <a:latin typeface="Times New Roman"/>
              <a:cs typeface="Times New Roman"/>
            </a:endParaRPr>
          </a:p>
          <a:p>
            <a:pPr algn="ctr"/>
            <a:endParaRPr lang="en-US" sz="1050" dirty="0" smtClean="0">
              <a:latin typeface="Times New Roman"/>
              <a:cs typeface="Times New Roman"/>
            </a:endParaRPr>
          </a:p>
          <a:p>
            <a:pPr algn="ctr"/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176" y="1761476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56176" y="380434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3585" y="4005064"/>
            <a:ext cx="2813591" cy="195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Advantages of inverse kinematics: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Very forward scattering angles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200" dirty="0" err="1" smtClean="0">
                <a:latin typeface="Times New Roman"/>
                <a:cs typeface="Times New Roman"/>
                <a:sym typeface="Wingdings"/>
              </a:rPr>
              <a:t>γ</a:t>
            </a:r>
            <a:r>
              <a:rPr lang="en-US" sz="1200" dirty="0" smtClean="0">
                <a:latin typeface="Times New Roman"/>
                <a:cs typeface="Times New Roman"/>
                <a:sym typeface="Wingdings"/>
              </a:rPr>
              <a:t> Doppler correction reduced</a:t>
            </a:r>
          </a:p>
          <a:p>
            <a:pPr marL="285750" indent="-285750">
              <a:lnSpc>
                <a:spcPct val="130000"/>
              </a:lnSpc>
              <a:buFont typeface="Courier New"/>
              <a:buChar char="o"/>
            </a:pP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Li (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Kr,α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marL="742950" lvl="1" indent="-285750">
              <a:lnSpc>
                <a:spcPct val="130000"/>
              </a:lnSpc>
              <a:buFont typeface="Courier New"/>
              <a:buChar char="o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2.5 MeV</a:t>
            </a:r>
          </a:p>
          <a:p>
            <a:pPr marL="742950" lvl="1" indent="-285750">
              <a:lnSpc>
                <a:spcPct val="130000"/>
              </a:lnSpc>
              <a:buFont typeface="Courier New"/>
              <a:buChar char="o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Q = +9.7 MeV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30000"/>
              </a:lnSpc>
              <a:buFont typeface="Courier New"/>
              <a:buChar char="o"/>
            </a:pPr>
            <a:r>
              <a:rPr lang="en-US" sz="1200" dirty="0" err="1" smtClean="0">
                <a:latin typeface="Times New Roman"/>
                <a:cs typeface="Times New Roman"/>
                <a:sym typeface="Wingdings"/>
              </a:rPr>
              <a:t>σ</a:t>
            </a:r>
            <a:r>
              <a:rPr lang="en-US" sz="1200" dirty="0" smtClean="0">
                <a:latin typeface="Times New Roman"/>
                <a:cs typeface="Times New Roman"/>
                <a:sym typeface="Wingdings"/>
              </a:rPr>
              <a:t> ≈ 35-70 </a:t>
            </a:r>
            <a:r>
              <a:rPr lang="en-US" sz="1200" dirty="0" err="1" smtClean="0">
                <a:latin typeface="Times New Roman"/>
                <a:cs typeface="Times New Roman"/>
                <a:sym typeface="Wingdings"/>
              </a:rPr>
              <a:t>mb</a:t>
            </a:r>
            <a:endParaRPr lang="en-US" sz="1200" dirty="0" smtClean="0"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 typeface="Courier New"/>
              <a:buChar char="o"/>
            </a:pP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23289" y="4005064"/>
            <a:ext cx="2993127" cy="190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Other relevant reaction channels: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200" baseline="30000" dirty="0" smtClean="0">
                <a:latin typeface="Times New Roman"/>
                <a:cs typeface="Times New Roman"/>
              </a:rPr>
              <a:t>7</a:t>
            </a:r>
            <a:r>
              <a:rPr lang="en-US" sz="1200" dirty="0" smtClean="0">
                <a:latin typeface="Times New Roman"/>
                <a:cs typeface="Times New Roman"/>
              </a:rPr>
              <a:t>Li elastic scattering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200" baseline="30000" dirty="0">
                <a:latin typeface="Times New Roman"/>
                <a:cs typeface="Times New Roman"/>
              </a:rPr>
              <a:t>7</a:t>
            </a:r>
            <a:r>
              <a:rPr lang="en-US" sz="1200" dirty="0">
                <a:latin typeface="Times New Roman"/>
                <a:cs typeface="Times New Roman"/>
              </a:rPr>
              <a:t>Li </a:t>
            </a:r>
            <a:r>
              <a:rPr lang="en-US" sz="1200" dirty="0" smtClean="0">
                <a:latin typeface="Times New Roman"/>
                <a:cs typeface="Times New Roman"/>
              </a:rPr>
              <a:t>break-up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Li (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Kr)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 </a:t>
            </a:r>
          </a:p>
          <a:p>
            <a:pPr marL="742950" lvl="2" indent="-285750">
              <a:lnSpc>
                <a:spcPct val="130000"/>
              </a:lnSpc>
              <a:buFont typeface="Arial"/>
              <a:buChar char="•"/>
            </a:pP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Li (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Kr,txn)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sym typeface="Wingdings"/>
              </a:rPr>
              <a:t>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sym typeface="Wingdings"/>
              </a:rPr>
              <a:t>Sr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sym typeface="Wingdings"/>
              </a:rPr>
              <a:t> isotopes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Fusion-evaporation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Y isotopes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/>
              <a:buChar char="o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/>
              <a:buChar char="o"/>
            </a:pP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5949280"/>
            <a:ext cx="5097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High selectivity on the </a:t>
            </a:r>
            <a:r>
              <a:rPr lang="en-US" sz="1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 (</a:t>
            </a:r>
            <a:r>
              <a:rPr lang="en-US" sz="1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1600" b="1" dirty="0" err="1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γ</a:t>
            </a:r>
            <a:r>
              <a:rPr lang="en-US" sz="1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reaction channel!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2920" y="1412776"/>
            <a:ext cx="231658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i="1" dirty="0" smtClean="0">
                <a:latin typeface="Times New Roman"/>
                <a:cs typeface="Times New Roman"/>
              </a:rPr>
              <a:t>C .C </a:t>
            </a:r>
            <a:r>
              <a:rPr lang="it-IT" sz="1000" i="1" dirty="0" err="1" smtClean="0">
                <a:latin typeface="Times New Roman"/>
                <a:cs typeface="Times New Roman"/>
              </a:rPr>
              <a:t>calculations</a:t>
            </a:r>
            <a:r>
              <a:rPr lang="it-IT" sz="1000" i="1" dirty="0" smtClean="0">
                <a:latin typeface="Times New Roman"/>
                <a:cs typeface="Times New Roman"/>
              </a:rPr>
              <a:t> for α </a:t>
            </a:r>
            <a:r>
              <a:rPr lang="it-IT" sz="1000" i="1" dirty="0" err="1" smtClean="0">
                <a:latin typeface="Times New Roman"/>
                <a:cs typeface="Times New Roman"/>
              </a:rPr>
              <a:t>particle</a:t>
            </a:r>
            <a:r>
              <a:rPr lang="it-IT" sz="1000" i="1" dirty="0" smtClean="0">
                <a:latin typeface="Times New Roman"/>
                <a:cs typeface="Times New Roman"/>
              </a:rPr>
              <a:t> </a:t>
            </a:r>
            <a:r>
              <a:rPr lang="it-IT" sz="1000" i="1" dirty="0" err="1" smtClean="0">
                <a:latin typeface="Times New Roman"/>
                <a:cs typeface="Times New Roman"/>
              </a:rPr>
              <a:t>emission</a:t>
            </a:r>
            <a:endParaRPr lang="it-IT" sz="1000" i="1" dirty="0">
              <a:latin typeface="Times New Roman"/>
              <a:cs typeface="Times New Roman"/>
            </a:endParaRPr>
          </a:p>
          <a:p>
            <a:pPr algn="ctr"/>
            <a:endParaRPr lang="en-US" sz="1050" dirty="0" smtClean="0">
              <a:latin typeface="Times New Roman"/>
              <a:cs typeface="Times New Roman"/>
            </a:endParaRPr>
          </a:p>
          <a:p>
            <a:pPr algn="ctr"/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4784" y="1275437"/>
            <a:ext cx="216724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i="1" dirty="0" smtClean="0">
                <a:latin typeface="Times New Roman"/>
                <a:cs typeface="Times New Roman"/>
              </a:rPr>
              <a:t>C .C </a:t>
            </a:r>
            <a:r>
              <a:rPr lang="it-IT" sz="1000" i="1" dirty="0" err="1" smtClean="0">
                <a:latin typeface="Times New Roman"/>
                <a:cs typeface="Times New Roman"/>
              </a:rPr>
              <a:t>calculations</a:t>
            </a:r>
            <a:r>
              <a:rPr lang="it-IT" sz="1000" i="1" dirty="0" smtClean="0">
                <a:latin typeface="Times New Roman"/>
                <a:cs typeface="Times New Roman"/>
              </a:rPr>
              <a:t> for α, t, </a:t>
            </a:r>
            <a:r>
              <a:rPr lang="it-IT" sz="1000" i="1" baseline="30000" dirty="0" smtClean="0">
                <a:latin typeface="Times New Roman"/>
                <a:cs typeface="Times New Roman"/>
              </a:rPr>
              <a:t>6</a:t>
            </a:r>
            <a:r>
              <a:rPr lang="it-IT" sz="1000" i="1" dirty="0" smtClean="0">
                <a:latin typeface="Times New Roman"/>
                <a:cs typeface="Times New Roman"/>
              </a:rPr>
              <a:t>Li and </a:t>
            </a:r>
            <a:r>
              <a:rPr lang="it-IT" sz="1000" i="1" baseline="30000" dirty="0" smtClean="0">
                <a:latin typeface="Times New Roman"/>
                <a:cs typeface="Times New Roman"/>
              </a:rPr>
              <a:t>7</a:t>
            </a:r>
            <a:r>
              <a:rPr lang="it-IT" sz="1000" i="1" dirty="0" smtClean="0">
                <a:latin typeface="Times New Roman"/>
                <a:cs typeface="Times New Roman"/>
              </a:rPr>
              <a:t>Li</a:t>
            </a:r>
            <a:endParaRPr lang="it-IT" sz="1000" i="1" dirty="0">
              <a:latin typeface="Times New Roman"/>
              <a:cs typeface="Times New Roman"/>
            </a:endParaRPr>
          </a:p>
          <a:p>
            <a:pPr algn="ctr"/>
            <a:endParaRPr lang="en-US" sz="1050" dirty="0" smtClean="0">
              <a:latin typeface="Times New Roman"/>
              <a:cs typeface="Times New Roman"/>
            </a:endParaRPr>
          </a:p>
          <a:p>
            <a:pPr algn="ctr"/>
            <a:endParaRPr lang="en-US" sz="105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29" t="6287" r="50876" b="1958"/>
          <a:stretch/>
        </p:blipFill>
        <p:spPr>
          <a:xfrm>
            <a:off x="5297097" y="1556793"/>
            <a:ext cx="2659279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88640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setup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Simone Bottoni  -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Milan</a:t>
            </a:r>
            <a:endParaRPr lang="it-IT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7"/>
          <p:cNvSpPr txBox="1"/>
          <p:nvPr/>
        </p:nvSpPr>
        <p:spPr>
          <a:xfrm>
            <a:off x="755576" y="764704"/>
            <a:ext cx="2171763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Experimental setup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12160" y="692696"/>
            <a:ext cx="1428872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MINIBALL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403367"/>
            <a:ext cx="3275256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err="1" smtClean="0">
                <a:latin typeface="Times New Roman"/>
                <a:cs typeface="Times New Roman"/>
              </a:rPr>
              <a:t>HpGe</a:t>
            </a:r>
            <a:r>
              <a:rPr lang="en-US" sz="1200" dirty="0" smtClean="0">
                <a:latin typeface="Times New Roman"/>
                <a:cs typeface="Times New Roman"/>
              </a:rPr>
              <a:t> array for </a:t>
            </a:r>
            <a:r>
              <a:rPr lang="en-US" sz="1200" dirty="0" err="1" smtClean="0">
                <a:latin typeface="Times New Roman"/>
                <a:cs typeface="Times New Roman"/>
              </a:rPr>
              <a:t>γ</a:t>
            </a:r>
            <a:r>
              <a:rPr lang="en-US" sz="1200" dirty="0" smtClean="0">
                <a:latin typeface="Times New Roman"/>
                <a:cs typeface="Times New Roman"/>
              </a:rPr>
              <a:t> spectroscopy (MINIBALL)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Si detector for particle identification (T-REX)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Particle –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coincidence measurements</a:t>
            </a: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1520" y="2780928"/>
            <a:ext cx="3168352" cy="2952328"/>
            <a:chOff x="107504" y="2492896"/>
            <a:chExt cx="3240360" cy="2945269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492896"/>
              <a:ext cx="2880320" cy="2945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107504" y="4293096"/>
              <a:ext cx="1728192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21414637">
              <a:off x="116934" y="4024199"/>
              <a:ext cx="720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Beam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20072" y="1196752"/>
            <a:ext cx="2813591" cy="1495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8 triple clusters of </a:t>
            </a:r>
            <a:r>
              <a:rPr lang="en-US" sz="1200" dirty="0" err="1" smtClean="0">
                <a:latin typeface="Times New Roman"/>
                <a:cs typeface="Times New Roman"/>
              </a:rPr>
              <a:t>HpGe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6 segments for each cluster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Efficiency ≈ 7 %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Energy resolution ≈ 0.5 % at 1.3 MeV</a:t>
            </a:r>
          </a:p>
          <a:p>
            <a:pPr marL="285750" indent="-285750">
              <a:buFont typeface="Courier New"/>
              <a:buChar char="o"/>
            </a:pPr>
            <a:endParaRPr lang="en-US" sz="1200" dirty="0" smtClean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8" y="4758009"/>
            <a:ext cx="2941831" cy="2271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Si detectors in barrel configuration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2 forward and backward CD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8 barrels (4 in the current configuration)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dirty="0" smtClean="0">
                <a:latin typeface="Times New Roman"/>
                <a:cs typeface="Times New Roman"/>
              </a:rPr>
              <a:t>E – ΔE telescopes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Angular coverage for the current </a:t>
            </a:r>
          </a:p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configuration 24° &lt;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ϑ</a:t>
            </a: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&lt; 65° </a:t>
            </a:r>
          </a:p>
          <a:p>
            <a:pPr>
              <a:lnSpc>
                <a:spcPct val="140000"/>
              </a:lnSpc>
            </a:pPr>
            <a:endParaRPr lang="en-US" sz="1200" dirty="0" smtClean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endParaRPr lang="en-US" sz="1200" dirty="0" smtClean="0">
              <a:latin typeface="Times New Roman"/>
              <a:cs typeface="Times New Roman"/>
            </a:endParaRPr>
          </a:p>
          <a:p>
            <a:pPr marL="285750" indent="-285750">
              <a:buFont typeface="Courier New"/>
              <a:buChar char="o"/>
            </a:pP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852936"/>
            <a:ext cx="2521923" cy="19389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-903" t="975" r="903" b="1206"/>
          <a:stretch/>
        </p:blipFill>
        <p:spPr>
          <a:xfrm>
            <a:off x="4283968" y="3074703"/>
            <a:ext cx="2321367" cy="157843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39952" y="4587805"/>
            <a:ext cx="134908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i="1" dirty="0" err="1" smtClean="0">
                <a:latin typeface="Times New Roman"/>
                <a:cs typeface="Times New Roman"/>
              </a:rPr>
              <a:t>Courtesy</a:t>
            </a:r>
            <a:r>
              <a:rPr lang="it-IT" sz="1000" i="1" dirty="0" smtClean="0">
                <a:latin typeface="Times New Roman"/>
                <a:cs typeface="Times New Roman"/>
              </a:rPr>
              <a:t>: </a:t>
            </a:r>
            <a:r>
              <a:rPr lang="it-IT" sz="1000" i="1" dirty="0" err="1" smtClean="0">
                <a:latin typeface="Times New Roman"/>
                <a:cs typeface="Times New Roman"/>
              </a:rPr>
              <a:t>F</a:t>
            </a:r>
            <a:r>
              <a:rPr lang="it-IT" sz="1000" i="1" dirty="0" smtClean="0">
                <a:latin typeface="Times New Roman"/>
                <a:cs typeface="Times New Roman"/>
              </a:rPr>
              <a:t>. </a:t>
            </a:r>
            <a:r>
              <a:rPr lang="it-IT" sz="1000" i="1" dirty="0" err="1" smtClean="0">
                <a:latin typeface="Times New Roman"/>
                <a:cs typeface="Times New Roman"/>
              </a:rPr>
              <a:t>Flavigny</a:t>
            </a:r>
            <a:endParaRPr lang="it-IT" sz="1000" i="1" dirty="0">
              <a:latin typeface="Times New Roman"/>
              <a:cs typeface="Times New Roman"/>
            </a:endParaRPr>
          </a:p>
          <a:p>
            <a:pPr algn="ctr"/>
            <a:endParaRPr lang="en-US" sz="1050" dirty="0" smtClean="0">
              <a:latin typeface="Times New Roman"/>
              <a:cs typeface="Times New Roman"/>
            </a:endParaRPr>
          </a:p>
          <a:p>
            <a:pPr algn="ctr"/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0360" y="2661334"/>
            <a:ext cx="19442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32240" y="2852936"/>
            <a:ext cx="16317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7"/>
          <p:cNvSpPr txBox="1"/>
          <p:nvPr/>
        </p:nvSpPr>
        <p:spPr>
          <a:xfrm>
            <a:off x="6228184" y="2524834"/>
            <a:ext cx="928459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T-REX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10350</TotalTime>
  <Words>880</Words>
  <Application>Microsoft Office PowerPoint</Application>
  <PresentationFormat>Presentazione su schermo (4:3)</PresentationFormat>
  <Paragraphs>189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γ spectroscopy of neutron-rich 95,96Rb nuclei by the incomplete fusion reaction of 94Kr on 7Li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 dynamics and gamma spectroscopy  studies of Ne isotopes by the heavy ion reactions 22Ne + 208Pb at 130 and 152 MeV</dc:title>
  <dc:creator>Simone</dc:creator>
  <cp:lastModifiedBy>zanzani</cp:lastModifiedBy>
  <cp:revision>522</cp:revision>
  <dcterms:created xsi:type="dcterms:W3CDTF">2011-07-05T00:17:05Z</dcterms:created>
  <dcterms:modified xsi:type="dcterms:W3CDTF">2012-10-12T14:56:33Z</dcterms:modified>
</cp:coreProperties>
</file>