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2" r:id="rId3"/>
    <p:sldId id="281" r:id="rId4"/>
    <p:sldId id="273" r:id="rId5"/>
    <p:sldId id="274" r:id="rId6"/>
    <p:sldId id="278" r:id="rId7"/>
    <p:sldId id="258" r:id="rId8"/>
    <p:sldId id="262" r:id="rId9"/>
    <p:sldId id="263" r:id="rId10"/>
    <p:sldId id="280" r:id="rId11"/>
    <p:sldId id="271" r:id="rId12"/>
    <p:sldId id="272" r:id="rId13"/>
    <p:sldId id="279" r:id="rId14"/>
    <p:sldId id="284" r:id="rId15"/>
    <p:sldId id="264" r:id="rId16"/>
    <p:sldId id="286" r:id="rId17"/>
    <p:sldId id="288" r:id="rId18"/>
    <p:sldId id="270" r:id="rId19"/>
    <p:sldId id="265" r:id="rId20"/>
    <p:sldId id="268" r:id="rId21"/>
    <p:sldId id="287" r:id="rId22"/>
    <p:sldId id="276" r:id="rId23"/>
    <p:sldId id="275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881"/>
    <a:srgbClr val="FC78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9B951-75B8-48A5-B804-D19A2BB86034}" type="datetimeFigureOut">
              <a:rPr lang="it-IT" smtClean="0"/>
              <a:pPr/>
              <a:t>14/10/2012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D4066-B913-4FBA-A32D-04DE0C730A7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4066-B913-4FBA-A32D-04DE0C730A79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4066-B913-4FBA-A32D-04DE0C730A79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4C61B-A8B7-4A11-BAE4-5E78A77A657C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4C61B-A8B7-4A11-BAE4-5E78A77A657C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BA59-4B8D-420E-AB39-E7261C2D2EC0}" type="datetimeFigureOut">
              <a:rPr lang="it-IT" smtClean="0"/>
              <a:pPr/>
              <a:t>14/10/2012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BFE8-4B13-4BFF-A21D-5C4A41FA8E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BA59-4B8D-420E-AB39-E7261C2D2EC0}" type="datetimeFigureOut">
              <a:rPr lang="it-IT" smtClean="0"/>
              <a:pPr/>
              <a:t>14/10/2012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BFE8-4B13-4BFF-A21D-5C4A41FA8E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BA59-4B8D-420E-AB39-E7261C2D2EC0}" type="datetimeFigureOut">
              <a:rPr lang="it-IT" smtClean="0"/>
              <a:pPr/>
              <a:t>14/10/2012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BFE8-4B13-4BFF-A21D-5C4A41FA8E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BA59-4B8D-420E-AB39-E7261C2D2EC0}" type="datetimeFigureOut">
              <a:rPr lang="it-IT" smtClean="0"/>
              <a:pPr/>
              <a:t>14/10/2012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BFE8-4B13-4BFF-A21D-5C4A41FA8E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BA59-4B8D-420E-AB39-E7261C2D2EC0}" type="datetimeFigureOut">
              <a:rPr lang="it-IT" smtClean="0"/>
              <a:pPr/>
              <a:t>14/10/2012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BFE8-4B13-4BFF-A21D-5C4A41FA8E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BA59-4B8D-420E-AB39-E7261C2D2EC0}" type="datetimeFigureOut">
              <a:rPr lang="it-IT" smtClean="0"/>
              <a:pPr/>
              <a:t>14/10/2012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BFE8-4B13-4BFF-A21D-5C4A41FA8E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BA59-4B8D-420E-AB39-E7261C2D2EC0}" type="datetimeFigureOut">
              <a:rPr lang="it-IT" smtClean="0"/>
              <a:pPr/>
              <a:t>14/10/2012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BFE8-4B13-4BFF-A21D-5C4A41FA8E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BA59-4B8D-420E-AB39-E7261C2D2EC0}" type="datetimeFigureOut">
              <a:rPr lang="it-IT" smtClean="0"/>
              <a:pPr/>
              <a:t>14/10/2012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BFE8-4B13-4BFF-A21D-5C4A41FA8E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BA59-4B8D-420E-AB39-E7261C2D2EC0}" type="datetimeFigureOut">
              <a:rPr lang="it-IT" smtClean="0"/>
              <a:pPr/>
              <a:t>14/10/2012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BFE8-4B13-4BFF-A21D-5C4A41FA8E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BA59-4B8D-420E-AB39-E7261C2D2EC0}" type="datetimeFigureOut">
              <a:rPr lang="it-IT" smtClean="0"/>
              <a:pPr/>
              <a:t>14/10/2012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BFE8-4B13-4BFF-A21D-5C4A41FA8E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BA59-4B8D-420E-AB39-E7261C2D2EC0}" type="datetimeFigureOut">
              <a:rPr lang="it-IT" smtClean="0"/>
              <a:pPr/>
              <a:t>14/10/2012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BFE8-4B13-4BFF-A21D-5C4A41FA8E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CBA59-4B8D-420E-AB39-E7261C2D2EC0}" type="datetimeFigureOut">
              <a:rPr lang="it-IT" smtClean="0"/>
              <a:pPr/>
              <a:t>14/10/2012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2BFE8-4B13-4BFF-A21D-5C4A41FA8E0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3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35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34.png"/><Relationship Id="rId9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700810"/>
            <a:ext cx="7848872" cy="22322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Sub-</a:t>
            </a:r>
            <a:r>
              <a:rPr lang="en-US" sz="2800" dirty="0" err="1" smtClean="0"/>
              <a:t>ppm</a:t>
            </a:r>
            <a:r>
              <a:rPr lang="en-US" sz="2800" dirty="0" smtClean="0"/>
              <a:t> ammonia detection in urban environments with carbon </a:t>
            </a:r>
            <a:r>
              <a:rPr lang="en-US" sz="2800" dirty="0" err="1" smtClean="0"/>
              <a:t>nanotubes</a:t>
            </a:r>
            <a:r>
              <a:rPr lang="en-US" sz="2800" dirty="0" smtClean="0"/>
              <a:t> gas sensors:</a:t>
            </a:r>
            <a:br>
              <a:rPr lang="en-US" sz="2800" dirty="0" smtClean="0"/>
            </a:br>
            <a:r>
              <a:rPr lang="en-US" sz="2800" dirty="0" smtClean="0"/>
              <a:t>possible strategies to enhance the sensitivity.</a:t>
            </a:r>
            <a:endParaRPr lang="it-IT" sz="2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052664"/>
            <a:ext cx="6400800" cy="17526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Rigoni Federica</a:t>
            </a:r>
          </a:p>
          <a:p>
            <a:r>
              <a:rPr lang="it-IT" sz="2000" dirty="0" smtClean="0"/>
              <a:t>1° </a:t>
            </a:r>
            <a:r>
              <a:rPr lang="it-IT" sz="2000" dirty="0" err="1" smtClean="0"/>
              <a:t>year</a:t>
            </a:r>
            <a:r>
              <a:rPr lang="it-IT" sz="2000" dirty="0" smtClean="0"/>
              <a:t> </a:t>
            </a:r>
            <a:r>
              <a:rPr lang="it-IT" sz="2000" dirty="0" err="1" smtClean="0"/>
              <a:t>Phd</a:t>
            </a:r>
            <a:r>
              <a:rPr lang="it-IT" sz="2000" dirty="0" smtClean="0"/>
              <a:t> </a:t>
            </a:r>
            <a:r>
              <a:rPr lang="it-IT" sz="2000" dirty="0" err="1" smtClean="0"/>
              <a:t>student</a:t>
            </a:r>
            <a:endParaRPr lang="it-IT" sz="2000" dirty="0" smtClean="0"/>
          </a:p>
          <a:p>
            <a:endParaRPr lang="it-IT" sz="2000" dirty="0"/>
          </a:p>
          <a:p>
            <a:r>
              <a:rPr lang="it-IT" sz="2000" dirty="0" smtClean="0">
                <a:solidFill>
                  <a:schemeClr val="tx1"/>
                </a:solidFill>
              </a:rPr>
              <a:t>federicarigoni@gmail.com</a:t>
            </a:r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48129" name="Picture 1" descr="C:\Documents and Settings\Fede\Documenti\UNIVERSITA'\DOTTORATO_FEDE\Corsi_esami\Vailati - Experimental Methods for the Investigation of Systems at the Nanoscale\Rigoni_Raman CNT\Logo_Università_degli_Studi_di_Mil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499"/>
            <a:ext cx="1136973" cy="1129739"/>
          </a:xfrm>
          <a:prstGeom prst="rect">
            <a:avLst/>
          </a:prstGeom>
          <a:noFill/>
        </p:spPr>
      </p:pic>
      <p:pic>
        <p:nvPicPr>
          <p:cNvPr id="5" name="Picture 11" descr="logo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321383"/>
            <a:ext cx="1224136" cy="1163401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1691680" y="744139"/>
            <a:ext cx="5849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UNIVERSITY OF MILAN  –  CATHOLIC UNIVERSITY OF BRESCIA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 descr="C:\Documents and Settings\Fede\Documenti\UNIVERSITA'\DOTTORATO_FEDE\First_Year_Talk\ratio_cnt_figa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73016"/>
            <a:ext cx="4667942" cy="3284984"/>
          </a:xfrm>
          <a:prstGeom prst="rect">
            <a:avLst/>
          </a:prstGeom>
          <a:noFill/>
        </p:spPr>
      </p:pic>
      <p:pic>
        <p:nvPicPr>
          <p:cNvPr id="74760" name="Picture 8" descr="C:\Documents and Settings\Fede\Documenti\UNIVERSITA'\DOTTORATO_FEDE\First_Year_Talk\risp_e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836712"/>
            <a:ext cx="3345259" cy="1903583"/>
          </a:xfrm>
          <a:prstGeom prst="rect">
            <a:avLst/>
          </a:prstGeom>
          <a:noFill/>
        </p:spPr>
      </p:pic>
      <p:sp>
        <p:nvSpPr>
          <p:cNvPr id="19" name="Rettangolo 18"/>
          <p:cNvSpPr/>
          <p:nvPr/>
        </p:nvSpPr>
        <p:spPr>
          <a:xfrm>
            <a:off x="5292080" y="2636912"/>
            <a:ext cx="3528392" cy="936104"/>
          </a:xfrm>
          <a:prstGeom prst="rect">
            <a:avLst/>
          </a:prstGeom>
          <a:solidFill>
            <a:srgbClr val="FFC000">
              <a:alpha val="76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Response</a:t>
            </a:r>
            <a:r>
              <a:rPr lang="it-IT" dirty="0" smtClean="0"/>
              <a:t>: </a:t>
            </a:r>
            <a:r>
              <a:rPr lang="it-IT" dirty="0" err="1" smtClean="0"/>
              <a:t>variation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resistance</a:t>
            </a:r>
            <a:endParaRPr lang="it-IT" dirty="0"/>
          </a:p>
        </p:txBody>
      </p:sp>
      <p:pic>
        <p:nvPicPr>
          <p:cNvPr id="74757" name="Picture 5" descr="C:\Documents and Settings\Fede\Documenti\UNIVERSITA'\DOTTORATO_FEDE\First_Year_Talk\risp_cnt_sonic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5470" y="764704"/>
            <a:ext cx="4457361" cy="6074247"/>
          </a:xfrm>
          <a:prstGeom prst="rect">
            <a:avLst/>
          </a:prstGeom>
          <a:noFill/>
        </p:spPr>
      </p:pic>
      <p:sp>
        <p:nvSpPr>
          <p:cNvPr id="15" name="CasellaDiTesto 14"/>
          <p:cNvSpPr txBox="1"/>
          <p:nvPr/>
        </p:nvSpPr>
        <p:spPr>
          <a:xfrm>
            <a:off x="5419265" y="2860261"/>
            <a:ext cx="1732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SENSITIVITY:</a:t>
            </a:r>
            <a:endParaRPr lang="it-IT" sz="2400" dirty="0"/>
          </a:p>
        </p:txBody>
      </p:sp>
      <p:graphicFrame>
        <p:nvGraphicFramePr>
          <p:cNvPr id="16" name="Oggetto 15"/>
          <p:cNvGraphicFramePr>
            <a:graphicFrameLocks noChangeAspect="1"/>
          </p:cNvGraphicFramePr>
          <p:nvPr/>
        </p:nvGraphicFramePr>
        <p:xfrm>
          <a:off x="7511767" y="2644237"/>
          <a:ext cx="1092681" cy="928779"/>
        </p:xfrm>
        <a:graphic>
          <a:graphicData uri="http://schemas.openxmlformats.org/presentationml/2006/ole">
            <p:oleObj spid="_x0000_s74758" name="Equazione" r:id="rId6" imgW="507960" imgH="431640" progId="Equation.3">
              <p:embed/>
            </p:oleObj>
          </a:graphicData>
        </a:graphic>
      </p:graphicFrame>
      <p:graphicFrame>
        <p:nvGraphicFramePr>
          <p:cNvPr id="21" name="Oggetto 20"/>
          <p:cNvGraphicFramePr>
            <a:graphicFrameLocks noChangeAspect="1"/>
          </p:cNvGraphicFramePr>
          <p:nvPr/>
        </p:nvGraphicFramePr>
        <p:xfrm>
          <a:off x="6189067" y="1372143"/>
          <a:ext cx="526212" cy="360040"/>
        </p:xfrm>
        <a:graphic>
          <a:graphicData uri="http://schemas.openxmlformats.org/presentationml/2006/ole">
            <p:oleObj spid="_x0000_s74761" name="Equazione" r:id="rId7" imgW="241200" imgH="164880" progId="Equation.3">
              <p:embed/>
            </p:oleObj>
          </a:graphicData>
        </a:graphic>
      </p:graphicFrame>
      <p:graphicFrame>
        <p:nvGraphicFramePr>
          <p:cNvPr id="74762" name="Object 10"/>
          <p:cNvGraphicFramePr>
            <a:graphicFrameLocks noChangeAspect="1"/>
          </p:cNvGraphicFramePr>
          <p:nvPr/>
        </p:nvGraphicFramePr>
        <p:xfrm>
          <a:off x="6045051" y="1809772"/>
          <a:ext cx="417512" cy="498475"/>
        </p:xfrm>
        <a:graphic>
          <a:graphicData uri="http://schemas.openxmlformats.org/presentationml/2006/ole">
            <p:oleObj spid="_x0000_s74762" name="Equazione" r:id="rId8" imgW="190440" imgH="228600" progId="Equation.3">
              <p:embed/>
            </p:oleObj>
          </a:graphicData>
        </a:graphic>
      </p:graphicFrame>
      <p:sp>
        <p:nvSpPr>
          <p:cNvPr id="24" name="CasellaDiTesto 23"/>
          <p:cNvSpPr txBox="1"/>
          <p:nvPr/>
        </p:nvSpPr>
        <p:spPr>
          <a:xfrm>
            <a:off x="5508104" y="4077072"/>
            <a:ext cx="61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sub-</a:t>
            </a:r>
          </a:p>
          <a:p>
            <a:r>
              <a:rPr lang="it-IT" b="1" dirty="0" smtClean="0"/>
              <a:t>ppm</a:t>
            </a:r>
            <a:endParaRPr lang="it-IT" b="1" dirty="0"/>
          </a:p>
        </p:txBody>
      </p:sp>
      <p:graphicFrame>
        <p:nvGraphicFramePr>
          <p:cNvPr id="74764" name="Object 12"/>
          <p:cNvGraphicFramePr>
            <a:graphicFrameLocks noChangeAspect="1"/>
          </p:cNvGraphicFramePr>
          <p:nvPr/>
        </p:nvGraphicFramePr>
        <p:xfrm>
          <a:off x="7092280" y="4077072"/>
          <a:ext cx="1080120" cy="1375391"/>
        </p:xfrm>
        <a:graphic>
          <a:graphicData uri="http://schemas.openxmlformats.org/presentationml/2006/ole">
            <p:oleObj spid="_x0000_s74764" name="Equazione" r:id="rId9" imgW="419040" imgH="533160" progId="Equation.3">
              <p:embed/>
            </p:oleObj>
          </a:graphicData>
        </a:graphic>
      </p:graphicFrame>
      <p:graphicFrame>
        <p:nvGraphicFramePr>
          <p:cNvPr id="74765" name="Object 13"/>
          <p:cNvGraphicFramePr>
            <a:graphicFrameLocks noChangeAspect="1"/>
          </p:cNvGraphicFramePr>
          <p:nvPr/>
        </p:nvGraphicFramePr>
        <p:xfrm>
          <a:off x="1241357" y="2420888"/>
          <a:ext cx="1314419" cy="346323"/>
        </p:xfrm>
        <a:graphic>
          <a:graphicData uri="http://schemas.openxmlformats.org/presentationml/2006/ole">
            <p:oleObj spid="_x0000_s74765" name="Equazione" r:id="rId10" imgW="672840" imgH="177480" progId="Equation.3">
              <p:embed/>
            </p:oleObj>
          </a:graphicData>
        </a:graphic>
      </p:graphicFrame>
      <p:graphicFrame>
        <p:nvGraphicFramePr>
          <p:cNvPr id="74766" name="Object 14"/>
          <p:cNvGraphicFramePr>
            <a:graphicFrameLocks noChangeAspect="1"/>
          </p:cNvGraphicFramePr>
          <p:nvPr/>
        </p:nvGraphicFramePr>
        <p:xfrm>
          <a:off x="2911029" y="1052736"/>
          <a:ext cx="1084907" cy="411863"/>
        </p:xfrm>
        <a:graphic>
          <a:graphicData uri="http://schemas.openxmlformats.org/presentationml/2006/ole">
            <p:oleObj spid="_x0000_s74766" name="Equazione" r:id="rId11" imgW="5331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 err="1" smtClean="0"/>
              <a:t>Dielectrophoresis</a:t>
            </a:r>
            <a:r>
              <a:rPr lang="it-IT" sz="3600" dirty="0" smtClean="0"/>
              <a:t> </a:t>
            </a:r>
            <a:r>
              <a:rPr lang="it-IT" sz="3600" dirty="0" err="1" smtClean="0"/>
              <a:t>method</a:t>
            </a:r>
            <a:r>
              <a:rPr lang="it-IT" sz="3600" dirty="0" smtClean="0"/>
              <a:t> </a:t>
            </a:r>
            <a:r>
              <a:rPr lang="it-IT" sz="3600" dirty="0" err="1" smtClean="0"/>
              <a:t>to</a:t>
            </a:r>
            <a:r>
              <a:rPr lang="it-IT" sz="3600" dirty="0" smtClean="0"/>
              <a:t> </a:t>
            </a:r>
            <a:r>
              <a:rPr lang="it-IT" sz="3600" dirty="0" err="1" smtClean="0"/>
              <a:t>align</a:t>
            </a:r>
            <a:r>
              <a:rPr lang="it-IT" sz="3600" dirty="0" smtClean="0"/>
              <a:t> the CNT</a:t>
            </a:r>
            <a:endParaRPr lang="it-IT" sz="3600" dirty="0"/>
          </a:p>
        </p:txBody>
      </p:sp>
      <p:pic>
        <p:nvPicPr>
          <p:cNvPr id="1027" name="Immagine 1" descr="2_drop_0034(x15)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1702241"/>
            <a:ext cx="3516899" cy="3022334"/>
          </a:xfrm>
          <a:prstGeom prst="rect">
            <a:avLst/>
          </a:prstGeom>
          <a:noFill/>
        </p:spPr>
      </p:pic>
      <p:pic>
        <p:nvPicPr>
          <p:cNvPr id="1026" name="Immagine 2" descr="3_diel_0035(x15)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47849" y="1702200"/>
            <a:ext cx="3516639" cy="3022111"/>
          </a:xfrm>
          <a:prstGeom prst="rect">
            <a:avLst/>
          </a:prstGeom>
          <a:noFill/>
        </p:spPr>
      </p:pic>
      <p:pic>
        <p:nvPicPr>
          <p:cNvPr id="1025" name="Immagine 3" descr="2_drop_0038(x120)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08659" y="4725144"/>
            <a:ext cx="2232248" cy="1918337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9" name="Immagine 8" descr="C:\Documents and Settings\Fede\Documenti\UNIVERSITA'\DOTTORATO_FEDE\SEM\SEM_da_tavolo_UniCat Bs\3_diel_0037(x180).tif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167930" y="4750898"/>
            <a:ext cx="2232000" cy="191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720627" y="1124744"/>
            <a:ext cx="2820196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Drop-casting</a:t>
            </a:r>
            <a:r>
              <a:rPr lang="it-IT" sz="2400" dirty="0" smtClean="0"/>
              <a:t> </a:t>
            </a:r>
            <a:r>
              <a:rPr lang="it-IT" sz="2400" dirty="0" err="1" smtClean="0"/>
              <a:t>method</a:t>
            </a:r>
            <a:endParaRPr lang="it-IT" sz="2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536370" y="1124744"/>
            <a:ext cx="3428118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Dielectrophoresis</a:t>
            </a:r>
            <a:r>
              <a:rPr lang="it-IT" sz="2400" dirty="0" smtClean="0"/>
              <a:t> </a:t>
            </a:r>
            <a:r>
              <a:rPr lang="it-IT" sz="2400" dirty="0" err="1" smtClean="0"/>
              <a:t>method</a:t>
            </a:r>
            <a:endParaRPr lang="it-IT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030467" y="2782669"/>
            <a:ext cx="1063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/>
              <a:t>SEM</a:t>
            </a:r>
          </a:p>
          <a:p>
            <a:pPr algn="ctr"/>
            <a:r>
              <a:rPr lang="it-IT" sz="2400" dirty="0" err="1" smtClean="0"/>
              <a:t>images</a:t>
            </a:r>
            <a:endParaRPr lang="it-IT" sz="2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49447" y="1196752"/>
            <a:ext cx="53412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1 </a:t>
            </a:r>
            <a:r>
              <a:rPr lang="el-GR" dirty="0" smtClean="0">
                <a:latin typeface="Calibri"/>
              </a:rPr>
              <a:t>μ</a:t>
            </a:r>
            <a:r>
              <a:rPr lang="it-IT" dirty="0" smtClean="0">
                <a:latin typeface="Calibri"/>
              </a:rPr>
              <a:t>l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973983" y="1196752"/>
            <a:ext cx="53412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1 </a:t>
            </a:r>
            <a:r>
              <a:rPr lang="el-GR" dirty="0" smtClean="0">
                <a:latin typeface="Calibri"/>
              </a:rPr>
              <a:t>μ</a:t>
            </a:r>
            <a:r>
              <a:rPr lang="it-IT" dirty="0" smtClean="0">
                <a:latin typeface="Calibri"/>
              </a:rPr>
              <a:t>l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Fede\Documenti\UNIVERSITA'\DOTTORATO_FEDE\SENSORI\2012_10_diel_drop_ott12\Diel_Drop_ott1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496" y="646259"/>
            <a:ext cx="4515732" cy="6167117"/>
          </a:xfrm>
          <a:prstGeom prst="rect">
            <a:avLst/>
          </a:prstGeom>
          <a:noFill/>
        </p:spPr>
      </p:pic>
      <p:pic>
        <p:nvPicPr>
          <p:cNvPr id="27651" name="Picture 3" descr="C:\Documents and Settings\Fede\Documenti\UNIVERSITA'\DOTTORATO_FEDE\SENSORI\2012_10_diel_drop_ott12\Sensitivity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0" y="629650"/>
            <a:ext cx="4436952" cy="6138077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201632" y="260648"/>
            <a:ext cx="4082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(a) ,(b) SWNT on </a:t>
            </a:r>
            <a:r>
              <a:rPr lang="it-IT" sz="2000" dirty="0" err="1" smtClean="0"/>
              <a:t>ceramic</a:t>
            </a:r>
            <a:r>
              <a:rPr lang="it-IT" sz="2000" dirty="0" smtClean="0"/>
              <a:t> ID </a:t>
            </a:r>
            <a:r>
              <a:rPr lang="it-IT" sz="2000" dirty="0" err="1" smtClean="0"/>
              <a:t>substrate</a:t>
            </a:r>
            <a:endParaRPr lang="it-IT" sz="2000" dirty="0"/>
          </a:p>
        </p:txBody>
      </p:sp>
      <p:graphicFrame>
        <p:nvGraphicFramePr>
          <p:cNvPr id="86017" name="Object 1"/>
          <p:cNvGraphicFramePr>
            <a:graphicFrameLocks noChangeAspect="1"/>
          </p:cNvGraphicFramePr>
          <p:nvPr/>
        </p:nvGraphicFramePr>
        <p:xfrm>
          <a:off x="7092950" y="4057270"/>
          <a:ext cx="1007442" cy="1284489"/>
        </p:xfrm>
        <a:graphic>
          <a:graphicData uri="http://schemas.openxmlformats.org/presentationml/2006/ole">
            <p:oleObj spid="_x0000_s86017" name="Equazione" r:id="rId5" imgW="419040" imgH="533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it-IT" dirty="0" smtClean="0"/>
              <a:t>In </a:t>
            </a:r>
            <a:r>
              <a:rPr lang="it-IT" dirty="0" err="1" smtClean="0"/>
              <a:t>literature…</a:t>
            </a:r>
            <a:endParaRPr lang="it-IT" dirty="0"/>
          </a:p>
        </p:txBody>
      </p:sp>
      <p:pic>
        <p:nvPicPr>
          <p:cNvPr id="62466" name="Picture 2" descr="C:\Documents and Settings\Fede\Documenti\UNIVERSITA'\DOTTORATO_FEDE\First_Year_Talk\Zhang_electroanalysis_200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968718"/>
            <a:ext cx="3607983" cy="3457203"/>
          </a:xfrm>
          <a:prstGeom prst="rect">
            <a:avLst/>
          </a:prstGeom>
          <a:noFill/>
        </p:spPr>
      </p:pic>
      <p:pic>
        <p:nvPicPr>
          <p:cNvPr id="62469" name="Picture 5" descr="C:\Documents and Settings\Fede\Documenti\UNIVERSITA'\DOTTORATO_FEDE\First_Year_Talk\Zhang_electroanalysis_2006_PANI_SWN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937660"/>
            <a:ext cx="2232248" cy="1022030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107504" y="4255928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Functionalization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metal </a:t>
            </a:r>
            <a:r>
              <a:rPr lang="it-IT" dirty="0" err="1" smtClean="0"/>
              <a:t>nanoparticles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High temperature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632742" y="1124744"/>
            <a:ext cx="3331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Functionalization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Polyaniline</a:t>
            </a:r>
            <a:endParaRPr lang="it-IT" dirty="0" smtClean="0"/>
          </a:p>
          <a:p>
            <a:r>
              <a:rPr lang="it-IT" dirty="0" smtClean="0"/>
              <a:t>(PANI, a </a:t>
            </a:r>
            <a:r>
              <a:rPr lang="it-IT" dirty="0" err="1" smtClean="0"/>
              <a:t>conductive</a:t>
            </a:r>
            <a:r>
              <a:rPr lang="it-IT" dirty="0" smtClean="0"/>
              <a:t> </a:t>
            </a:r>
            <a:r>
              <a:rPr lang="it-IT" dirty="0" err="1" smtClean="0"/>
              <a:t>polymer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1052736"/>
            <a:ext cx="4464496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 smtClean="0"/>
              <a:t>There</a:t>
            </a:r>
            <a:r>
              <a:rPr lang="it-IT" dirty="0" smtClean="0"/>
              <a:t> are </a:t>
            </a:r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works</a:t>
            </a:r>
            <a:r>
              <a:rPr lang="it-IT" dirty="0" smtClean="0"/>
              <a:t> </a:t>
            </a:r>
            <a:r>
              <a:rPr lang="it-IT" dirty="0" smtClean="0"/>
              <a:t>on </a:t>
            </a:r>
            <a:r>
              <a:rPr lang="it-IT" dirty="0" err="1" smtClean="0"/>
              <a:t>carbon</a:t>
            </a:r>
            <a:r>
              <a:rPr lang="it-IT" dirty="0" smtClean="0"/>
              <a:t> </a:t>
            </a:r>
            <a:r>
              <a:rPr lang="it-IT" dirty="0" err="1" smtClean="0"/>
              <a:t>nanotubes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ammonia</a:t>
            </a:r>
            <a:r>
              <a:rPr lang="it-IT" dirty="0" smtClean="0"/>
              <a:t> gas </a:t>
            </a:r>
            <a:r>
              <a:rPr lang="it-IT" dirty="0" err="1" smtClean="0"/>
              <a:t>sensors</a:t>
            </a:r>
            <a:r>
              <a:rPr lang="it-IT" dirty="0" smtClean="0"/>
              <a:t>,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few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 </a:t>
            </a:r>
            <a:r>
              <a:rPr lang="it-IT" dirty="0" smtClean="0"/>
              <a:t>report the detection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concentrations</a:t>
            </a:r>
            <a:r>
              <a:rPr lang="it-IT" dirty="0" smtClean="0"/>
              <a:t> </a:t>
            </a:r>
            <a:r>
              <a:rPr lang="it-IT" dirty="0" err="1" smtClean="0"/>
              <a:t>below</a:t>
            </a:r>
            <a:r>
              <a:rPr lang="it-IT" dirty="0" smtClean="0"/>
              <a:t> the ppm </a:t>
            </a:r>
            <a:r>
              <a:rPr lang="it-IT" dirty="0" err="1" smtClean="0"/>
              <a:t>level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07504" y="6381328"/>
            <a:ext cx="429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Penza</a:t>
            </a:r>
            <a:r>
              <a:rPr lang="it-IT" dirty="0" smtClean="0"/>
              <a:t> </a:t>
            </a:r>
            <a:r>
              <a:rPr lang="it-IT" i="1" dirty="0" err="1" smtClean="0"/>
              <a:t>et</a:t>
            </a:r>
            <a:r>
              <a:rPr lang="it-IT" i="1" dirty="0" smtClean="0"/>
              <a:t> al. </a:t>
            </a:r>
            <a:r>
              <a:rPr lang="it-IT" dirty="0" err="1" smtClean="0"/>
              <a:t>Sens</a:t>
            </a:r>
            <a:r>
              <a:rPr lang="it-IT" dirty="0" smtClean="0"/>
              <a:t>. And </a:t>
            </a:r>
            <a:r>
              <a:rPr lang="it-IT" dirty="0" err="1" smtClean="0"/>
              <a:t>Act</a:t>
            </a:r>
            <a:r>
              <a:rPr lang="it-IT" dirty="0" smtClean="0"/>
              <a:t>. B, </a:t>
            </a:r>
            <a:r>
              <a:rPr lang="it-IT" b="1" dirty="0" smtClean="0"/>
              <a:t>135</a:t>
            </a:r>
            <a:r>
              <a:rPr lang="it-IT" dirty="0" smtClean="0"/>
              <a:t>(2008) 289</a:t>
            </a:r>
            <a:endParaRPr lang="it-IT" i="1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2852936"/>
            <a:ext cx="185539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 descr="C:\Documents and Settings\Fede\Documenti\UNIVERSITA'\DOTTORATO_FEDE\First_Year_Talk\Penza_2008_Sens_Act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1368" y="2276872"/>
            <a:ext cx="2828664" cy="4032448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4933452" y="6444044"/>
            <a:ext cx="4247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Zhang</a:t>
            </a:r>
            <a:r>
              <a:rPr lang="it-IT" dirty="0" smtClean="0"/>
              <a:t> </a:t>
            </a:r>
            <a:r>
              <a:rPr lang="it-IT" i="1" dirty="0" err="1" smtClean="0"/>
              <a:t>et</a:t>
            </a:r>
            <a:r>
              <a:rPr lang="it-IT" i="1" dirty="0" smtClean="0"/>
              <a:t> al. </a:t>
            </a:r>
            <a:r>
              <a:rPr lang="it-IT" i="1" dirty="0" err="1" smtClean="0"/>
              <a:t>Electroanalysis</a:t>
            </a:r>
            <a:r>
              <a:rPr lang="it-IT" dirty="0" smtClean="0"/>
              <a:t>, </a:t>
            </a:r>
            <a:r>
              <a:rPr lang="it-IT" b="1" dirty="0" smtClean="0"/>
              <a:t>18 </a:t>
            </a:r>
            <a:r>
              <a:rPr lang="it-IT" dirty="0" smtClean="0"/>
              <a:t>(2006) 1153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Future </a:t>
            </a:r>
            <a:r>
              <a:rPr lang="it-IT" dirty="0" err="1" smtClean="0"/>
              <a:t>steps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sz="1400" dirty="0" smtClean="0"/>
          </a:p>
          <a:p>
            <a:r>
              <a:rPr lang="it-IT" sz="2800" dirty="0" err="1" smtClean="0"/>
              <a:t>Functionalization</a:t>
            </a:r>
            <a:endParaRPr lang="it-IT" sz="2800" dirty="0" smtClean="0"/>
          </a:p>
          <a:p>
            <a:pPr>
              <a:buNone/>
            </a:pPr>
            <a:endParaRPr lang="it-IT" sz="1400" dirty="0" smtClean="0"/>
          </a:p>
          <a:p>
            <a:r>
              <a:rPr lang="it-IT" sz="2800" dirty="0" err="1" smtClean="0"/>
              <a:t>Different</a:t>
            </a:r>
            <a:r>
              <a:rPr lang="it-IT" sz="2800" dirty="0" smtClean="0"/>
              <a:t> </a:t>
            </a:r>
            <a:r>
              <a:rPr lang="it-IT" sz="2800" dirty="0" err="1" smtClean="0"/>
              <a:t>device</a:t>
            </a:r>
            <a:r>
              <a:rPr lang="it-IT" sz="2800" dirty="0" smtClean="0"/>
              <a:t> </a:t>
            </a:r>
            <a:r>
              <a:rPr lang="it-IT" sz="2800" dirty="0" err="1" smtClean="0"/>
              <a:t>concepts</a:t>
            </a:r>
            <a:r>
              <a:rPr lang="it-IT" sz="2800" dirty="0" smtClean="0"/>
              <a:t>, e.g. </a:t>
            </a:r>
            <a:r>
              <a:rPr lang="it-IT" sz="2800" dirty="0" err="1" smtClean="0"/>
              <a:t>chemical</a:t>
            </a:r>
            <a:r>
              <a:rPr lang="it-IT" sz="2800" dirty="0" smtClean="0"/>
              <a:t> </a:t>
            </a:r>
            <a:r>
              <a:rPr lang="it-IT" sz="2800" dirty="0" err="1" smtClean="0"/>
              <a:t>Field</a:t>
            </a:r>
            <a:r>
              <a:rPr lang="it-IT" sz="2800" dirty="0" smtClean="0"/>
              <a:t> </a:t>
            </a:r>
            <a:r>
              <a:rPr lang="it-IT" sz="2800" dirty="0" err="1" smtClean="0"/>
              <a:t>Effect</a:t>
            </a:r>
            <a:r>
              <a:rPr lang="it-IT" sz="2800" dirty="0" smtClean="0"/>
              <a:t> Transistor (</a:t>
            </a:r>
            <a:r>
              <a:rPr lang="it-IT" sz="2800" dirty="0" err="1" smtClean="0"/>
              <a:t>chem-FET</a:t>
            </a:r>
            <a:r>
              <a:rPr lang="it-IT" sz="2800" dirty="0" smtClean="0"/>
              <a:t>)</a:t>
            </a:r>
            <a:endParaRPr lang="it-IT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825824"/>
            <a:ext cx="3414556" cy="14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2915816" y="5545904"/>
            <a:ext cx="1888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Comic Sans MS" pitchFamily="66" charset="0"/>
              </a:rPr>
              <a:t>GATE: </a:t>
            </a:r>
            <a:r>
              <a:rPr lang="it-IT" sz="1600" dirty="0" err="1" smtClean="0">
                <a:latin typeface="Comic Sans MS" pitchFamily="66" charset="0"/>
              </a:rPr>
              <a:t>p-doped</a:t>
            </a:r>
            <a:r>
              <a:rPr lang="it-IT" sz="1600" dirty="0" smtClean="0">
                <a:latin typeface="Comic Sans MS" pitchFamily="66" charset="0"/>
              </a:rPr>
              <a:t> Si</a:t>
            </a:r>
            <a:endParaRPr lang="it-IT" sz="1600" dirty="0">
              <a:latin typeface="Comic Sans MS" pitchFamily="66" charset="0"/>
            </a:endParaRPr>
          </a:p>
        </p:txBody>
      </p:sp>
      <p:cxnSp>
        <p:nvCxnSpPr>
          <p:cNvPr id="6" name="Connettore 2 5"/>
          <p:cNvCxnSpPr/>
          <p:nvPr/>
        </p:nvCxnSpPr>
        <p:spPr>
          <a:xfrm flipH="1">
            <a:off x="3635896" y="4465784"/>
            <a:ext cx="144016" cy="576064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3491880" y="4105744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latin typeface="Comic Sans MS" pitchFamily="66" charset="0"/>
              </a:rPr>
              <a:t>CNTs</a:t>
            </a:r>
            <a:endParaRPr lang="it-IT" sz="1600" dirty="0">
              <a:latin typeface="Comic Sans MS" pitchFamily="66" charset="0"/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1907704" y="5257872"/>
            <a:ext cx="57606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187624" y="5041848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SiO</a:t>
            </a:r>
            <a:r>
              <a:rPr lang="it-IT" sz="1200" dirty="0" smtClean="0"/>
              <a:t>2</a:t>
            </a:r>
            <a:endParaRPr lang="it-IT" sz="1200" dirty="0"/>
          </a:p>
        </p:txBody>
      </p:sp>
      <p:cxnSp>
        <p:nvCxnSpPr>
          <p:cNvPr id="10" name="Connettore 2 9"/>
          <p:cNvCxnSpPr/>
          <p:nvPr/>
        </p:nvCxnSpPr>
        <p:spPr>
          <a:xfrm>
            <a:off x="2060508" y="4653136"/>
            <a:ext cx="504056" cy="43204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>
            <a:off x="5148064" y="4537792"/>
            <a:ext cx="288032" cy="50405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547664" y="4249760"/>
            <a:ext cx="85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Comic Sans MS" pitchFamily="66" charset="0"/>
              </a:rPr>
              <a:t>Source</a:t>
            </a:r>
            <a:endParaRPr lang="it-IT" sz="1600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292080" y="4177752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latin typeface="Comic Sans MS" pitchFamily="66" charset="0"/>
              </a:rPr>
              <a:t>Drain</a:t>
            </a:r>
            <a:endParaRPr lang="it-IT" sz="1600" dirty="0"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760640" y="5457418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The </a:t>
            </a:r>
            <a:r>
              <a:rPr lang="it-IT" sz="2000" dirty="0" err="1" smtClean="0"/>
              <a:t>gate</a:t>
            </a:r>
            <a:r>
              <a:rPr lang="it-IT" sz="2000" dirty="0" smtClean="0"/>
              <a:t> </a:t>
            </a:r>
            <a:r>
              <a:rPr lang="it-IT" sz="2000" dirty="0" err="1" smtClean="0"/>
              <a:t>allows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change</a:t>
            </a:r>
            <a:r>
              <a:rPr lang="it-IT" sz="2000" dirty="0" smtClean="0"/>
              <a:t> the </a:t>
            </a:r>
            <a:r>
              <a:rPr lang="it-IT" sz="2000" dirty="0" err="1" smtClean="0"/>
              <a:t>voltage</a:t>
            </a:r>
            <a:r>
              <a:rPr lang="it-IT" sz="2000" dirty="0" smtClean="0"/>
              <a:t> (</a:t>
            </a:r>
            <a:r>
              <a:rPr lang="it-IT" sz="2000" dirty="0" err="1" smtClean="0"/>
              <a:t>gate</a:t>
            </a:r>
            <a:r>
              <a:rPr lang="it-IT" sz="2000" dirty="0" smtClean="0"/>
              <a:t> </a:t>
            </a:r>
            <a:r>
              <a:rPr lang="it-IT" sz="2000" dirty="0" err="1" smtClean="0"/>
              <a:t>voltage</a:t>
            </a:r>
            <a:r>
              <a:rPr lang="it-IT" sz="2000" dirty="0" smtClean="0"/>
              <a:t> </a:t>
            </a:r>
            <a:r>
              <a:rPr lang="it-IT" sz="2000" dirty="0" err="1" smtClean="0"/>
              <a:t>V</a:t>
            </a:r>
            <a:r>
              <a:rPr lang="it-IT" sz="2000" baseline="-25000" dirty="0" err="1" smtClean="0"/>
              <a:t>g</a:t>
            </a:r>
            <a:r>
              <a:rPr lang="it-IT" sz="2000" dirty="0" smtClean="0"/>
              <a:t>).</a:t>
            </a:r>
            <a:endParaRPr lang="it-IT" sz="20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708580" y="4840488"/>
            <a:ext cx="279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S</a:t>
            </a:r>
            <a:endParaRPr lang="it-IT" sz="16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836760" y="4861974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D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  <p:bldP spid="9" grpId="0"/>
      <p:bldP spid="12" grpId="0"/>
      <p:bldP spid="13" grpId="0"/>
      <p:bldP spid="14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et_d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84" y="1683387"/>
            <a:ext cx="8912704" cy="266429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Chemical</a:t>
            </a:r>
            <a:r>
              <a:rPr lang="it-IT" dirty="0" smtClean="0"/>
              <a:t> </a:t>
            </a:r>
            <a:r>
              <a:rPr lang="it-IT" dirty="0" err="1" smtClean="0"/>
              <a:t>Field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r>
              <a:rPr lang="it-IT" dirty="0" smtClean="0"/>
              <a:t> Transistor (FET)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499992" y="6186790"/>
            <a:ext cx="4644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K. Uchida </a:t>
            </a:r>
            <a:r>
              <a:rPr lang="en-US" sz="1600" i="1" dirty="0" smtClean="0">
                <a:latin typeface="Comic Sans MS" pitchFamily="66" charset="0"/>
              </a:rPr>
              <a:t>et al</a:t>
            </a:r>
            <a:r>
              <a:rPr lang="en-US" sz="1600" dirty="0" smtClean="0">
                <a:latin typeface="Comic Sans MS" pitchFamily="66" charset="0"/>
              </a:rPr>
              <a:t>., Phys. Rev. B 79, 85402 (2009)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403648" y="4419690"/>
            <a:ext cx="1473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/>
              <a:t>V</a:t>
            </a:r>
            <a:r>
              <a:rPr lang="it-IT" sz="3200" baseline="-25000" dirty="0" err="1" smtClean="0"/>
              <a:t>gate</a:t>
            </a:r>
            <a:r>
              <a:rPr lang="it-IT" sz="3200" dirty="0" smtClean="0"/>
              <a:t> = 0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139952" y="4428401"/>
            <a:ext cx="17641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/>
              <a:t>V</a:t>
            </a:r>
            <a:r>
              <a:rPr lang="it-IT" sz="3200" baseline="-25000" dirty="0" err="1" smtClean="0"/>
              <a:t>gate</a:t>
            </a:r>
            <a:r>
              <a:rPr lang="it-IT" sz="3200" dirty="0" smtClean="0"/>
              <a:t> &gt; 0</a:t>
            </a:r>
          </a:p>
          <a:p>
            <a:endParaRPr lang="it-IT" sz="2000" dirty="0" smtClean="0"/>
          </a:p>
          <a:p>
            <a:r>
              <a:rPr lang="it-IT" sz="2000" dirty="0" smtClean="0"/>
              <a:t>more </a:t>
            </a:r>
            <a:r>
              <a:rPr lang="it-IT" sz="2000" dirty="0" err="1" smtClean="0"/>
              <a:t>electrons</a:t>
            </a:r>
            <a:endParaRPr lang="it-IT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164288" y="4428401"/>
            <a:ext cx="14732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/>
              <a:t>V</a:t>
            </a:r>
            <a:r>
              <a:rPr lang="it-IT" sz="3200" baseline="-25000" dirty="0" err="1" smtClean="0"/>
              <a:t>gate</a:t>
            </a:r>
            <a:r>
              <a:rPr lang="it-IT" sz="3200" dirty="0" smtClean="0"/>
              <a:t> &lt; 0</a:t>
            </a:r>
          </a:p>
          <a:p>
            <a:endParaRPr lang="it-IT" sz="2000" dirty="0" smtClean="0"/>
          </a:p>
          <a:p>
            <a:r>
              <a:rPr lang="it-IT" sz="2000" dirty="0" smtClean="0"/>
              <a:t>more </a:t>
            </a:r>
            <a:r>
              <a:rPr lang="it-IT" sz="2000" dirty="0" err="1" smtClean="0"/>
              <a:t>holes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180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200" dirty="0" err="1" smtClean="0"/>
              <a:t>Thanks</a:t>
            </a:r>
            <a:r>
              <a:rPr lang="it-IT" sz="3200" dirty="0" smtClean="0"/>
              <a:t> </a:t>
            </a:r>
            <a:r>
              <a:rPr lang="it-IT" sz="3200" dirty="0" err="1" smtClean="0"/>
              <a:t>for</a:t>
            </a:r>
            <a:r>
              <a:rPr lang="it-IT" sz="3200" dirty="0" smtClean="0"/>
              <a:t> the </a:t>
            </a:r>
            <a:r>
              <a:rPr lang="it-IT" sz="3200" dirty="0" err="1" smtClean="0"/>
              <a:t>attention</a:t>
            </a:r>
            <a:r>
              <a:rPr lang="it-IT" sz="3200" dirty="0" smtClean="0"/>
              <a:t>!</a:t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QUESTIONS?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Chemical</a:t>
            </a:r>
            <a:r>
              <a:rPr lang="it-IT" dirty="0" smtClean="0"/>
              <a:t> </a:t>
            </a:r>
            <a:r>
              <a:rPr lang="it-IT" dirty="0" err="1" smtClean="0"/>
              <a:t>Field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r>
              <a:rPr lang="it-IT" dirty="0" smtClean="0"/>
              <a:t> Transistor (FET)</a:t>
            </a:r>
            <a:endParaRPr lang="it-IT" dirty="0"/>
          </a:p>
        </p:txBody>
      </p:sp>
      <p:pic>
        <p:nvPicPr>
          <p:cNvPr id="4" name="Picture 1" descr="E:\Layout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45783"/>
            <a:ext cx="5795863" cy="5567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Fede\Documenti\UNIVERSITA'\DOTTORATO_FEDE\First_Year_Talk\FET_NH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752" y="11024"/>
            <a:ext cx="5736400" cy="4858136"/>
          </a:xfrm>
          <a:prstGeom prst="rect">
            <a:avLst/>
          </a:prstGeom>
          <a:noFill/>
        </p:spPr>
      </p:pic>
      <p:pic>
        <p:nvPicPr>
          <p:cNvPr id="79875" name="Picture 3" descr="C:\Documents and Settings\Fede\Documenti\UNIVERSITA'\DOTTORATO_FEDE\First_Year_Talk\FET_V-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869160"/>
            <a:ext cx="1939136" cy="1584176"/>
          </a:xfrm>
          <a:prstGeom prst="rect">
            <a:avLst/>
          </a:prstGeom>
          <a:noFill/>
        </p:spPr>
      </p:pic>
      <p:pic>
        <p:nvPicPr>
          <p:cNvPr id="79874" name="Picture 2" descr="C:\Documents and Settings\Fede\Documenti\UNIVERSITA'\DOTTORATO_FEDE\First_Year_Talk\FET_V+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5493" y="4869160"/>
            <a:ext cx="1925074" cy="1584176"/>
          </a:xfrm>
          <a:prstGeom prst="rect">
            <a:avLst/>
          </a:prstGeom>
          <a:noFill/>
        </p:spPr>
      </p:pic>
      <p:pic>
        <p:nvPicPr>
          <p:cNvPr id="79873" name="Picture 1" descr="C:\Documents and Settings\Fede\Documenti\UNIVERSITA'\DOTTORATO_FEDE\First_Year_Talk\FET_V0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6640" y="4869160"/>
            <a:ext cx="1692000" cy="1638071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780928"/>
            <a:ext cx="313552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6510132" y="3450486"/>
            <a:ext cx="1878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omic Sans MS" pitchFamily="66" charset="0"/>
              </a:rPr>
              <a:t>GATE: </a:t>
            </a:r>
            <a:r>
              <a:rPr lang="it-IT" sz="1600" dirty="0" err="1" smtClean="0">
                <a:latin typeface="Comic Sans MS" pitchFamily="66" charset="0"/>
              </a:rPr>
              <a:t>p-doped</a:t>
            </a:r>
            <a:r>
              <a:rPr lang="it-IT" sz="1600" dirty="0" smtClean="0">
                <a:latin typeface="Comic Sans MS" pitchFamily="66" charset="0"/>
              </a:rPr>
              <a:t> Si</a:t>
            </a:r>
            <a:endParaRPr lang="it-IT" sz="1600" dirty="0">
              <a:latin typeface="Comic Sans MS" pitchFamily="66" charset="0"/>
            </a:endParaRPr>
          </a:p>
        </p:txBody>
      </p:sp>
      <p:cxnSp>
        <p:nvCxnSpPr>
          <p:cNvPr id="8" name="Connettore 2 7"/>
          <p:cNvCxnSpPr/>
          <p:nvPr/>
        </p:nvCxnSpPr>
        <p:spPr>
          <a:xfrm rot="5400000">
            <a:off x="7064510" y="2636306"/>
            <a:ext cx="531218" cy="100386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6892822" y="2060848"/>
            <a:ext cx="1063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latin typeface="Comic Sans MS" pitchFamily="66" charset="0"/>
              </a:rPr>
              <a:t>SWNTs</a:t>
            </a:r>
            <a:endParaRPr lang="it-IT" sz="16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092956" y="2780928"/>
            <a:ext cx="279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S</a:t>
            </a:r>
            <a:endParaRPr lang="it-IT" sz="16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8293144" y="2802414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D</a:t>
            </a:r>
            <a:endParaRPr lang="it-IT" sz="16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4854952" y="6457890"/>
            <a:ext cx="1229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V</a:t>
            </a:r>
            <a:r>
              <a:rPr lang="it-IT" sz="2000" baseline="-25000" dirty="0" err="1" smtClean="0"/>
              <a:t>gate</a:t>
            </a:r>
            <a:r>
              <a:rPr lang="it-IT" sz="2000" baseline="-25000" dirty="0" smtClean="0"/>
              <a:t> </a:t>
            </a:r>
            <a:r>
              <a:rPr lang="it-IT" sz="2000" dirty="0" smtClean="0"/>
              <a:t>&gt; 0</a:t>
            </a:r>
            <a:endParaRPr lang="it-IT" sz="200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2910736" y="6453336"/>
            <a:ext cx="1301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V</a:t>
            </a:r>
            <a:r>
              <a:rPr lang="it-IT" sz="2000" baseline="-25000" dirty="0" err="1" smtClean="0"/>
              <a:t>gate</a:t>
            </a:r>
            <a:r>
              <a:rPr lang="it-IT" sz="2000" dirty="0" smtClean="0"/>
              <a:t> = 0</a:t>
            </a:r>
            <a:endParaRPr lang="it-IT" sz="20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822504" y="6453336"/>
            <a:ext cx="1301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V</a:t>
            </a:r>
            <a:r>
              <a:rPr lang="it-IT" sz="2000" baseline="-25000" dirty="0" err="1" smtClean="0"/>
              <a:t>gate</a:t>
            </a:r>
            <a:r>
              <a:rPr lang="it-IT" sz="2000" dirty="0" smtClean="0"/>
              <a:t> &lt; 0</a:t>
            </a:r>
            <a:endParaRPr lang="it-IT" sz="2000" dirty="0"/>
          </a:p>
        </p:txBody>
      </p:sp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5353744" y="130622"/>
            <a:ext cx="4114800" cy="1642194"/>
          </a:xfrm>
        </p:spPr>
        <p:txBody>
          <a:bodyPr>
            <a:normAutofit/>
          </a:bodyPr>
          <a:lstStyle/>
          <a:p>
            <a:r>
              <a:rPr lang="it-IT" sz="2800" dirty="0" err="1" smtClean="0"/>
              <a:t>Chemical</a:t>
            </a:r>
            <a:r>
              <a:rPr lang="it-IT" sz="2800" dirty="0" smtClean="0"/>
              <a:t> </a:t>
            </a:r>
            <a:r>
              <a:rPr lang="it-IT" sz="2800" dirty="0" err="1" smtClean="0"/>
              <a:t>Field</a:t>
            </a:r>
            <a:r>
              <a:rPr lang="it-IT" sz="2800" dirty="0" smtClean="0"/>
              <a:t> </a:t>
            </a:r>
            <a:r>
              <a:rPr lang="it-IT" sz="2800" dirty="0" err="1" smtClean="0"/>
              <a:t>Effect</a:t>
            </a:r>
            <a:r>
              <a:rPr lang="it-IT" sz="2800" dirty="0" smtClean="0"/>
              <a:t> Transistor (FET)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Experimental</a:t>
            </a:r>
            <a:r>
              <a:rPr lang="it-IT" dirty="0" smtClean="0"/>
              <a:t> set-up</a:t>
            </a:r>
            <a:endParaRPr lang="it-IT" dirty="0"/>
          </a:p>
        </p:txBody>
      </p:sp>
      <p:pic>
        <p:nvPicPr>
          <p:cNvPr id="5" name="Immagine 4" descr="baset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852936"/>
            <a:ext cx="6588224" cy="2397562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>
          <a:xfrm rot="5400000">
            <a:off x="4788024" y="2996952"/>
            <a:ext cx="129614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067944" y="1700808"/>
            <a:ext cx="2409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  <a:latin typeface="Comic Sans MS" pitchFamily="66" charset="0"/>
              </a:rPr>
              <a:t>Commercial </a:t>
            </a:r>
            <a:r>
              <a:rPr lang="it-IT" sz="1600" b="1" dirty="0" err="1" smtClean="0">
                <a:solidFill>
                  <a:srgbClr val="FF0000"/>
                </a:solidFill>
                <a:latin typeface="Comic Sans MS" pitchFamily="66" charset="0"/>
              </a:rPr>
              <a:t>sensor</a:t>
            </a:r>
            <a:endParaRPr lang="it-IT" sz="1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sz="1600" b="1" dirty="0" err="1" smtClean="0">
                <a:solidFill>
                  <a:srgbClr val="FF0000"/>
                </a:solidFill>
                <a:latin typeface="Comic Sans MS" pitchFamily="66" charset="0"/>
              </a:rPr>
              <a:t>Based</a:t>
            </a:r>
            <a:r>
              <a:rPr lang="it-IT" sz="1600" b="1" dirty="0" smtClean="0">
                <a:solidFill>
                  <a:srgbClr val="FF0000"/>
                </a:solidFill>
                <a:latin typeface="Comic Sans MS" pitchFamily="66" charset="0"/>
              </a:rPr>
              <a:t> on metal </a:t>
            </a:r>
            <a:r>
              <a:rPr lang="it-IT" sz="1600" b="1" dirty="0" err="1" smtClean="0">
                <a:solidFill>
                  <a:srgbClr val="FF0000"/>
                </a:solidFill>
                <a:latin typeface="Comic Sans MS" pitchFamily="66" charset="0"/>
              </a:rPr>
              <a:t>oxides</a:t>
            </a:r>
            <a:endParaRPr lang="it-IT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8" name="Connettore 2 7"/>
          <p:cNvCxnSpPr>
            <a:stCxn id="9" idx="1"/>
          </p:cNvCxnSpPr>
          <p:nvPr/>
        </p:nvCxnSpPr>
        <p:spPr>
          <a:xfrm rot="10800000">
            <a:off x="6228184" y="4005065"/>
            <a:ext cx="1296144" cy="25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7524328" y="3861048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>
                <a:solidFill>
                  <a:srgbClr val="333399"/>
                </a:solidFill>
              </a:rPr>
              <a:t>Chem</a:t>
            </a:r>
            <a:r>
              <a:rPr lang="it-IT" sz="1600" b="1" dirty="0" smtClean="0">
                <a:solidFill>
                  <a:srgbClr val="333399"/>
                </a:solidFill>
              </a:rPr>
              <a:t> FET</a:t>
            </a:r>
            <a:endParaRPr lang="it-IT" sz="1600" b="1" dirty="0">
              <a:solidFill>
                <a:srgbClr val="333399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 flipV="1">
            <a:off x="3707904" y="5157192"/>
            <a:ext cx="864096" cy="36004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835696" y="5301208"/>
            <a:ext cx="3727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>
                <a:solidFill>
                  <a:srgbClr val="00B050"/>
                </a:solidFill>
                <a:latin typeface="Comic Sans MS" pitchFamily="66" charset="0"/>
              </a:rPr>
              <a:t>Chemiresistor</a:t>
            </a:r>
            <a:r>
              <a:rPr lang="it-IT" sz="1600" b="1" dirty="0" smtClean="0">
                <a:solidFill>
                  <a:srgbClr val="00B050"/>
                </a:solidFill>
                <a:latin typeface="Comic Sans MS" pitchFamily="66" charset="0"/>
              </a:rPr>
              <a:t>:</a:t>
            </a:r>
          </a:p>
          <a:p>
            <a:r>
              <a:rPr lang="it-IT" sz="1600" b="1" dirty="0" smtClean="0">
                <a:solidFill>
                  <a:srgbClr val="00B050"/>
                </a:solidFill>
                <a:latin typeface="Comic Sans MS" pitchFamily="66" charset="0"/>
              </a:rPr>
              <a:t>SWNT on </a:t>
            </a:r>
            <a:r>
              <a:rPr lang="it-IT" sz="1600" b="1" dirty="0" err="1" smtClean="0">
                <a:solidFill>
                  <a:srgbClr val="00B050"/>
                </a:solidFill>
                <a:latin typeface="Comic Sans MS" pitchFamily="66" charset="0"/>
              </a:rPr>
              <a:t>interdigitated</a:t>
            </a:r>
            <a:r>
              <a:rPr lang="it-IT" sz="16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B050"/>
                </a:solidFill>
                <a:latin typeface="Comic Sans MS" pitchFamily="66" charset="0"/>
              </a:rPr>
              <a:t>electrodes</a:t>
            </a:r>
            <a:endParaRPr lang="it-IT" sz="1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cxnSp>
        <p:nvCxnSpPr>
          <p:cNvPr id="12" name="Connettore 2 11"/>
          <p:cNvCxnSpPr/>
          <p:nvPr/>
        </p:nvCxnSpPr>
        <p:spPr>
          <a:xfrm rot="16200000" flipV="1">
            <a:off x="5940152" y="4437112"/>
            <a:ext cx="1080120" cy="93610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6588224" y="5517232"/>
            <a:ext cx="1771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>
                <a:solidFill>
                  <a:srgbClr val="0070C0"/>
                </a:solidFill>
                <a:latin typeface="Comic Sans MS" pitchFamily="66" charset="0"/>
              </a:rPr>
              <a:t>Humidity</a:t>
            </a:r>
            <a:r>
              <a:rPr lang="it-IT" sz="16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latin typeface="Comic Sans MS" pitchFamily="66" charset="0"/>
              </a:rPr>
              <a:t>sensor</a:t>
            </a:r>
            <a:endParaRPr lang="it-IT" sz="1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14" name="Connettore 2 13"/>
          <p:cNvCxnSpPr/>
          <p:nvPr/>
        </p:nvCxnSpPr>
        <p:spPr>
          <a:xfrm rot="10800000" flipV="1">
            <a:off x="5940152" y="2780928"/>
            <a:ext cx="1080120" cy="10081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6228184" y="2348880"/>
            <a:ext cx="2175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C00000"/>
                </a:solidFill>
                <a:latin typeface="Comic Sans MS" pitchFamily="66" charset="0"/>
              </a:rPr>
              <a:t>Temperature </a:t>
            </a:r>
            <a:r>
              <a:rPr lang="it-IT" sz="1600" b="1" dirty="0" err="1" smtClean="0">
                <a:solidFill>
                  <a:srgbClr val="C00000"/>
                </a:solidFill>
                <a:latin typeface="Comic Sans MS" pitchFamily="66" charset="0"/>
              </a:rPr>
              <a:t>sensor</a:t>
            </a:r>
            <a:endParaRPr lang="it-IT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3" name="Picture 7" descr="C:\Documents and Settings\Fede\Documenti\UNIVERSITA'\DOTTORATO_FEDE\First_Year_Talk\Iijim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7710" y="2136789"/>
            <a:ext cx="3600794" cy="4100523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Carbon</a:t>
            </a:r>
            <a:r>
              <a:rPr lang="it-IT" dirty="0" smtClean="0"/>
              <a:t> </a:t>
            </a:r>
            <a:r>
              <a:rPr lang="it-IT" dirty="0" err="1" smtClean="0"/>
              <a:t>nanotubes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Several</a:t>
            </a:r>
            <a:r>
              <a:rPr lang="it-IT" sz="2000" dirty="0" smtClean="0"/>
              <a:t> </a:t>
            </a:r>
            <a:r>
              <a:rPr lang="it-IT" sz="2000" dirty="0" err="1" smtClean="0"/>
              <a:t>allotropic</a:t>
            </a:r>
            <a:r>
              <a:rPr lang="it-IT" sz="2000" dirty="0" smtClean="0"/>
              <a:t> </a:t>
            </a:r>
            <a:r>
              <a:rPr lang="it-IT" sz="2000" dirty="0" err="1" smtClean="0"/>
              <a:t>form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carbon</a:t>
            </a:r>
            <a:r>
              <a:rPr lang="it-IT" sz="2000" dirty="0" smtClean="0"/>
              <a:t>, </a:t>
            </a:r>
            <a:r>
              <a:rPr lang="it-IT" sz="2000" dirty="0" err="1" smtClean="0"/>
              <a:t>depending</a:t>
            </a:r>
            <a:r>
              <a:rPr lang="it-IT" sz="2000" dirty="0" smtClean="0"/>
              <a:t> on </a:t>
            </a:r>
            <a:r>
              <a:rPr lang="it-IT" sz="2000" dirty="0" err="1" smtClean="0"/>
              <a:t>its</a:t>
            </a:r>
            <a:r>
              <a:rPr lang="it-IT" sz="2000" dirty="0" smtClean="0"/>
              <a:t> </a:t>
            </a:r>
            <a:r>
              <a:rPr lang="it-IT" sz="2000" dirty="0" err="1" smtClean="0"/>
              <a:t>hybridization</a:t>
            </a:r>
            <a:r>
              <a:rPr lang="it-IT" sz="2000" dirty="0" smtClean="0"/>
              <a:t> (</a:t>
            </a:r>
            <a:r>
              <a:rPr lang="it-IT" sz="2000" dirty="0" err="1" smtClean="0"/>
              <a:t>diamond</a:t>
            </a:r>
            <a:r>
              <a:rPr lang="it-IT" sz="2000" dirty="0" smtClean="0"/>
              <a:t>, </a:t>
            </a:r>
            <a:r>
              <a:rPr lang="it-IT" sz="2000" dirty="0" err="1" smtClean="0"/>
              <a:t>graphite</a:t>
            </a:r>
            <a:r>
              <a:rPr lang="it-IT" sz="2000" dirty="0" smtClean="0"/>
              <a:t>, </a:t>
            </a:r>
            <a:r>
              <a:rPr lang="it-IT" sz="2000" dirty="0" err="1" smtClean="0"/>
              <a:t>graphene</a:t>
            </a:r>
            <a:r>
              <a:rPr lang="it-IT" sz="2000" dirty="0" smtClean="0"/>
              <a:t>, fullerene, </a:t>
            </a:r>
            <a:r>
              <a:rPr lang="it-IT" sz="2000" dirty="0" err="1" smtClean="0"/>
              <a:t>carbon</a:t>
            </a:r>
            <a:r>
              <a:rPr lang="it-IT" sz="2000" dirty="0" smtClean="0"/>
              <a:t> </a:t>
            </a:r>
            <a:r>
              <a:rPr lang="it-IT" sz="2000" dirty="0" err="1" smtClean="0"/>
              <a:t>nanotube</a:t>
            </a:r>
            <a:r>
              <a:rPr lang="it-IT" sz="2000" dirty="0" smtClean="0"/>
              <a:t> …)</a:t>
            </a:r>
          </a:p>
          <a:p>
            <a:endParaRPr lang="it-IT" sz="1200" dirty="0" smtClean="0"/>
          </a:p>
          <a:p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err="1" smtClean="0"/>
              <a:t>Many</a:t>
            </a:r>
            <a:r>
              <a:rPr lang="it-IT" sz="2000" dirty="0" smtClean="0"/>
              <a:t> </a:t>
            </a:r>
            <a:r>
              <a:rPr lang="it-IT" sz="2000" dirty="0" err="1" smtClean="0"/>
              <a:t>scientific</a:t>
            </a:r>
            <a:r>
              <a:rPr lang="it-IT" sz="2000" dirty="0" smtClean="0"/>
              <a:t> </a:t>
            </a:r>
            <a:r>
              <a:rPr lang="it-IT" sz="2000" dirty="0" err="1" smtClean="0"/>
              <a:t>papers</a:t>
            </a:r>
            <a:r>
              <a:rPr lang="it-IT" sz="2000" dirty="0" smtClean="0"/>
              <a:t> start </a:t>
            </a:r>
            <a:r>
              <a:rPr lang="it-IT" sz="2000" dirty="0" err="1" smtClean="0"/>
              <a:t>citing</a:t>
            </a:r>
            <a:endParaRPr lang="it-IT" sz="2000" dirty="0" smtClean="0"/>
          </a:p>
          <a:p>
            <a:pPr>
              <a:buNone/>
            </a:pPr>
            <a:r>
              <a:rPr lang="it-IT" sz="2000" i="1" dirty="0" smtClean="0"/>
              <a:t>	“</a:t>
            </a:r>
            <a:r>
              <a:rPr lang="it-IT" sz="2000" i="1" dirty="0" err="1" smtClean="0"/>
              <a:t>Carbon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nanotubes</a:t>
            </a:r>
            <a:r>
              <a:rPr lang="it-IT" sz="2000" i="1" dirty="0" smtClean="0"/>
              <a:t>, </a:t>
            </a:r>
            <a:r>
              <a:rPr lang="it-IT" sz="2000" i="1" dirty="0" err="1" smtClean="0"/>
              <a:t>discovered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by</a:t>
            </a:r>
            <a:r>
              <a:rPr lang="it-IT" sz="2000" i="1" dirty="0" smtClean="0"/>
              <a:t> </a:t>
            </a:r>
          </a:p>
          <a:p>
            <a:pPr>
              <a:buNone/>
            </a:pPr>
            <a:r>
              <a:rPr lang="it-IT" sz="2000" i="1" dirty="0" smtClean="0"/>
              <a:t>	</a:t>
            </a:r>
            <a:r>
              <a:rPr lang="it-IT" sz="2000" i="1" dirty="0" err="1" smtClean="0"/>
              <a:t>Iijima</a:t>
            </a:r>
            <a:r>
              <a:rPr lang="it-IT" sz="2000" i="1" dirty="0" smtClean="0"/>
              <a:t> in 1991 …”</a:t>
            </a:r>
          </a:p>
          <a:p>
            <a:r>
              <a:rPr lang="it-IT" sz="2000" dirty="0" err="1" smtClean="0"/>
              <a:t>Iijima</a:t>
            </a:r>
            <a:r>
              <a:rPr lang="it-IT" sz="2000" dirty="0" smtClean="0"/>
              <a:t> </a:t>
            </a:r>
            <a:r>
              <a:rPr lang="it-IT" sz="2000" dirty="0" err="1" smtClean="0"/>
              <a:t>produced</a:t>
            </a:r>
            <a:r>
              <a:rPr lang="it-IT" sz="2000" dirty="0" smtClean="0"/>
              <a:t> a </a:t>
            </a:r>
            <a:r>
              <a:rPr lang="it-IT" sz="2000" dirty="0" err="1" smtClean="0"/>
              <a:t>new</a:t>
            </a:r>
            <a:r>
              <a:rPr lang="it-IT" sz="2000" dirty="0" smtClean="0"/>
              <a:t> </a:t>
            </a:r>
            <a:r>
              <a:rPr lang="it-IT" sz="2000" dirty="0" err="1" smtClean="0"/>
              <a:t>allotropic</a:t>
            </a:r>
            <a:r>
              <a:rPr lang="it-IT" sz="2000" dirty="0" smtClean="0"/>
              <a:t> </a:t>
            </a:r>
            <a:r>
              <a:rPr lang="it-IT" sz="2000" dirty="0" err="1" smtClean="0"/>
              <a:t>form</a:t>
            </a:r>
            <a:r>
              <a:rPr lang="it-IT" sz="2000" dirty="0" smtClean="0"/>
              <a:t> </a:t>
            </a:r>
          </a:p>
          <a:p>
            <a:pPr>
              <a:buNone/>
            </a:pPr>
            <a:r>
              <a:rPr lang="it-IT" sz="2000" dirty="0" smtClean="0"/>
              <a:t>	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carbon</a:t>
            </a:r>
            <a:r>
              <a:rPr lang="it-IT" sz="2000" dirty="0" smtClean="0"/>
              <a:t> (</a:t>
            </a:r>
            <a:r>
              <a:rPr lang="it-IT" sz="2000" dirty="0" err="1" smtClean="0"/>
              <a:t>that</a:t>
            </a:r>
            <a:r>
              <a:rPr lang="it-IT" sz="2000" dirty="0" smtClean="0"/>
              <a:t> </a:t>
            </a:r>
            <a:r>
              <a:rPr lang="it-IT" sz="2000" dirty="0" err="1" smtClean="0"/>
              <a:t>he</a:t>
            </a:r>
            <a:r>
              <a:rPr lang="it-IT" sz="2000" dirty="0" smtClean="0"/>
              <a:t> </a:t>
            </a:r>
            <a:r>
              <a:rPr lang="it-IT" sz="2000" dirty="0" err="1" smtClean="0"/>
              <a:t>called</a:t>
            </a:r>
            <a:r>
              <a:rPr lang="it-IT" sz="2000" dirty="0" smtClean="0"/>
              <a:t> </a:t>
            </a:r>
            <a:r>
              <a:rPr lang="it-IT" sz="2000" i="1" dirty="0" err="1" smtClean="0"/>
              <a:t>microtubules</a:t>
            </a:r>
            <a:endParaRPr lang="it-IT" sz="2000" i="1" dirty="0" smtClean="0"/>
          </a:p>
          <a:p>
            <a:pPr>
              <a:buNone/>
            </a:pPr>
            <a:r>
              <a:rPr lang="it-IT" sz="2000" i="1" dirty="0" smtClean="0"/>
              <a:t>	</a:t>
            </a:r>
            <a:r>
              <a:rPr lang="it-IT" sz="2000" i="1" dirty="0" err="1" smtClean="0"/>
              <a:t>of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graphitic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carbon</a:t>
            </a:r>
            <a:r>
              <a:rPr lang="it-IT" sz="2000" dirty="0" smtClean="0"/>
              <a:t>), </a:t>
            </a:r>
            <a:r>
              <a:rPr lang="it-IT" sz="2000" dirty="0" err="1" smtClean="0"/>
              <a:t>using</a:t>
            </a:r>
            <a:r>
              <a:rPr lang="it-IT" sz="2000" dirty="0" smtClean="0"/>
              <a:t> </a:t>
            </a:r>
            <a:r>
              <a:rPr lang="it-IT" sz="2000" dirty="0" err="1" smtClean="0"/>
              <a:t>an</a:t>
            </a:r>
            <a:r>
              <a:rPr lang="it-IT" sz="2000" dirty="0" smtClean="0"/>
              <a:t> </a:t>
            </a:r>
            <a:r>
              <a:rPr lang="it-IT" sz="2000" dirty="0" err="1" smtClean="0"/>
              <a:t>arc-discharge</a:t>
            </a: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	</a:t>
            </a:r>
            <a:r>
              <a:rPr lang="it-IT" sz="2000" dirty="0" err="1" smtClean="0"/>
              <a:t>evaporation</a:t>
            </a:r>
            <a:r>
              <a:rPr lang="it-IT" sz="2000" dirty="0" smtClean="0"/>
              <a:t> </a:t>
            </a:r>
            <a:r>
              <a:rPr lang="it-IT" sz="2000" dirty="0" err="1" smtClean="0"/>
              <a:t>method</a:t>
            </a:r>
            <a:r>
              <a:rPr lang="it-IT" sz="2000" dirty="0" smtClean="0"/>
              <a:t> </a:t>
            </a:r>
            <a:r>
              <a:rPr lang="it-IT" sz="2000" dirty="0" err="1" smtClean="0"/>
              <a:t>similar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that</a:t>
            </a:r>
            <a:r>
              <a:rPr lang="it-IT" sz="2000" dirty="0" smtClean="0"/>
              <a:t> </a:t>
            </a:r>
          </a:p>
          <a:p>
            <a:pPr>
              <a:buNone/>
            </a:pPr>
            <a:r>
              <a:rPr lang="it-IT" sz="2000" dirty="0" smtClean="0"/>
              <a:t>	</a:t>
            </a:r>
            <a:r>
              <a:rPr lang="it-IT" sz="2000" dirty="0" err="1" smtClean="0"/>
              <a:t>used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 fullerene (C</a:t>
            </a:r>
            <a:r>
              <a:rPr lang="it-IT" sz="2000" baseline="-25000" dirty="0" smtClean="0"/>
              <a:t>60</a:t>
            </a:r>
            <a:r>
              <a:rPr lang="it-IT" sz="2000" dirty="0" smtClean="0"/>
              <a:t>) </a:t>
            </a:r>
            <a:r>
              <a:rPr lang="it-IT" sz="2000" dirty="0" err="1" smtClean="0"/>
              <a:t>synthesis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sp>
        <p:nvSpPr>
          <p:cNvPr id="9" name="Rettangolo 8"/>
          <p:cNvSpPr/>
          <p:nvPr/>
        </p:nvSpPr>
        <p:spPr>
          <a:xfrm>
            <a:off x="6082034" y="6381328"/>
            <a:ext cx="3026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S. </a:t>
            </a:r>
            <a:r>
              <a:rPr lang="it-IT" dirty="0" err="1" smtClean="0"/>
              <a:t>Iijima</a:t>
            </a:r>
            <a:r>
              <a:rPr lang="it-IT" dirty="0" smtClean="0"/>
              <a:t>, </a:t>
            </a:r>
            <a:r>
              <a:rPr lang="it-IT" i="1" dirty="0" smtClean="0"/>
              <a:t>Nature</a:t>
            </a:r>
            <a:r>
              <a:rPr lang="it-IT" dirty="0" smtClean="0"/>
              <a:t> </a:t>
            </a:r>
            <a:r>
              <a:rPr lang="it-IT" b="1" dirty="0" smtClean="0"/>
              <a:t>354</a:t>
            </a:r>
            <a:r>
              <a:rPr lang="it-IT" dirty="0" smtClean="0"/>
              <a:t> (1991) 56</a:t>
            </a:r>
            <a:endParaRPr lang="it-IT" dirty="0"/>
          </a:p>
        </p:txBody>
      </p:sp>
      <p:pic>
        <p:nvPicPr>
          <p:cNvPr id="6" name="Picture 2" descr="s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12" y="2369840"/>
            <a:ext cx="1295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830560" y="3212976"/>
            <a:ext cx="573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chemeClr val="accent2"/>
                </a:solidFill>
                <a:latin typeface="Arial" charset="0"/>
              </a:rPr>
              <a:t>sp</a:t>
            </a:r>
            <a:r>
              <a:rPr lang="en-US" sz="2000" b="1" i="1" baseline="30000" dirty="0">
                <a:solidFill>
                  <a:schemeClr val="accent2"/>
                </a:solidFill>
                <a:latin typeface="Arial" charset="0"/>
              </a:rPr>
              <a:t>3</a:t>
            </a:r>
            <a:endParaRPr lang="en-US" sz="2000" b="1" i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179512" y="1988840"/>
            <a:ext cx="186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latin typeface="Arial" charset="0"/>
              </a:rPr>
              <a:t>Tetrahedral (3D)</a:t>
            </a:r>
            <a:endParaRPr lang="en-US" sz="1800">
              <a:latin typeface="Arial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2700536" y="3212976"/>
            <a:ext cx="573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chemeClr val="accent2"/>
                </a:solidFill>
                <a:latin typeface="Arial" charset="0"/>
              </a:rPr>
              <a:t>sp</a:t>
            </a:r>
            <a:r>
              <a:rPr lang="en-US" sz="2000" b="1" i="1" baseline="30000" dirty="0">
                <a:solidFill>
                  <a:schemeClr val="accent2"/>
                </a:solidFill>
                <a:latin typeface="Arial" charset="0"/>
              </a:rPr>
              <a:t>2</a:t>
            </a:r>
            <a:endParaRPr lang="en-US" sz="2000" b="1" i="1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11" name="Picture 22" descr="sp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2504" y="2348880"/>
            <a:ext cx="1295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2267744" y="1988840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dirty="0" err="1">
                <a:latin typeface="Arial" charset="0"/>
              </a:rPr>
              <a:t>Trigonal</a:t>
            </a:r>
            <a:r>
              <a:rPr lang="it-IT" sz="1800" dirty="0">
                <a:latin typeface="Arial" charset="0"/>
              </a:rPr>
              <a:t> (2D)</a:t>
            </a:r>
            <a:endParaRPr lang="en-US" sz="1800" dirty="0">
              <a:latin typeface="Arial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644008" y="3212976"/>
            <a:ext cx="48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chemeClr val="accent2"/>
                </a:solidFill>
                <a:latin typeface="Arial" charset="0"/>
              </a:rPr>
              <a:t>sp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4180954" y="1988840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dirty="0">
                <a:latin typeface="Arial" charset="0"/>
              </a:rPr>
              <a:t>Linear (1D)</a:t>
            </a:r>
            <a:endParaRPr lang="en-US" sz="1800" dirty="0">
              <a:latin typeface="Arial" charset="0"/>
            </a:endParaRPr>
          </a:p>
        </p:txBody>
      </p:sp>
      <p:pic>
        <p:nvPicPr>
          <p:cNvPr id="15" name="Picture 23" descr="sp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348880"/>
            <a:ext cx="1295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nettore 1 16"/>
          <p:cNvCxnSpPr/>
          <p:nvPr/>
        </p:nvCxnSpPr>
        <p:spPr>
          <a:xfrm>
            <a:off x="7092280" y="5589240"/>
            <a:ext cx="1584176" cy="0"/>
          </a:xfrm>
          <a:prstGeom prst="line">
            <a:avLst/>
          </a:prstGeom>
          <a:ln w="127000">
            <a:solidFill>
              <a:srgbClr val="FFFF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6848761" y="5250686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d = 3 </a:t>
            </a:r>
            <a:r>
              <a:rPr lang="it-IT" sz="1600" b="1" dirty="0" err="1" smtClean="0">
                <a:solidFill>
                  <a:srgbClr val="FF0000"/>
                </a:solidFill>
              </a:rPr>
              <a:t>nm</a:t>
            </a:r>
            <a:endParaRPr lang="it-IT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7" grpId="0"/>
      <p:bldP spid="8" grpId="0"/>
      <p:bldP spid="10" grpId="0"/>
      <p:bldP spid="12" grpId="0"/>
      <p:bldP spid="13" grpId="0"/>
      <p:bldP spid="14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it-IT" dirty="0" err="1" smtClean="0"/>
              <a:t>Electrical</a:t>
            </a:r>
            <a:r>
              <a:rPr lang="it-IT" dirty="0" smtClean="0"/>
              <a:t> </a:t>
            </a:r>
            <a:r>
              <a:rPr lang="it-IT" dirty="0" err="1" smtClean="0"/>
              <a:t>circuit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29208" y="1340768"/>
            <a:ext cx="4038600" cy="4525963"/>
          </a:xfrm>
        </p:spPr>
        <p:txBody>
          <a:bodyPr/>
          <a:lstStyle/>
          <a:p>
            <a:r>
              <a:rPr lang="it-IT" dirty="0" err="1" smtClean="0"/>
              <a:t>Chemiresistor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85928" y="1340768"/>
            <a:ext cx="4038600" cy="4525963"/>
          </a:xfrm>
        </p:spPr>
        <p:txBody>
          <a:bodyPr/>
          <a:lstStyle/>
          <a:p>
            <a:r>
              <a:rPr lang="it-IT" dirty="0" err="1" smtClean="0"/>
              <a:t>Chem-FET</a:t>
            </a:r>
            <a:endParaRPr lang="it-IT" dirty="0"/>
          </a:p>
        </p:txBody>
      </p:sp>
      <p:pic>
        <p:nvPicPr>
          <p:cNvPr id="5" name="Immagine 4" descr="circuito_chemiresisto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801416"/>
            <a:ext cx="2249041" cy="2645931"/>
          </a:xfrm>
          <a:prstGeom prst="rect">
            <a:avLst/>
          </a:prstGeom>
        </p:spPr>
      </p:pic>
      <p:pic>
        <p:nvPicPr>
          <p:cNvPr id="6" name="Immagine 5" descr="circuit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7680" y="1869604"/>
            <a:ext cx="4039978" cy="266429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753744"/>
            <a:ext cx="1533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833864"/>
            <a:ext cx="26955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3824" y="4821932"/>
            <a:ext cx="1296144" cy="72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37720" y="5833864"/>
            <a:ext cx="33718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4644008" y="1268760"/>
            <a:ext cx="4392488" cy="54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179512" y="1268760"/>
            <a:ext cx="4104456" cy="54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19064" y="116632"/>
            <a:ext cx="8229600" cy="1143000"/>
          </a:xfrm>
        </p:spPr>
        <p:txBody>
          <a:bodyPr/>
          <a:lstStyle/>
          <a:p>
            <a:r>
              <a:rPr lang="it-IT" dirty="0" err="1" smtClean="0"/>
              <a:t>Raman</a:t>
            </a:r>
            <a:endParaRPr lang="it-IT" dirty="0"/>
          </a:p>
        </p:txBody>
      </p:sp>
      <p:pic>
        <p:nvPicPr>
          <p:cNvPr id="4" name="Segnaposto contenuto 3" descr="2012_10_09_SWNT_ID_S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488" y="348525"/>
            <a:ext cx="5285600" cy="63208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Fede\Documenti\UNIVERSITA'\DOTTORATO_FEDE\Corsi_esami\Vailati - Experimental Methods for the Investigation of Systems at the Nanoscale\Rigoni_Raman CNT\raman_spectrum_c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297962"/>
            <a:ext cx="5483655" cy="380673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Raman</a:t>
            </a:r>
            <a:r>
              <a:rPr lang="it-IT" dirty="0" smtClean="0"/>
              <a:t> </a:t>
            </a:r>
            <a:r>
              <a:rPr lang="it-IT" dirty="0" err="1" smtClean="0"/>
              <a:t>spectrum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SWNT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5337884" y="6335933"/>
            <a:ext cx="3663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R. </a:t>
            </a:r>
            <a:r>
              <a:rPr lang="it-IT" sz="1400" dirty="0" err="1" smtClean="0"/>
              <a:t>Graupner</a:t>
            </a:r>
            <a:r>
              <a:rPr lang="it-IT" sz="1400" dirty="0" smtClean="0"/>
              <a:t> J. </a:t>
            </a:r>
            <a:r>
              <a:rPr lang="it-IT" sz="1400" dirty="0" err="1" smtClean="0"/>
              <a:t>Raman</a:t>
            </a:r>
            <a:r>
              <a:rPr lang="it-IT" sz="1400" dirty="0" smtClean="0"/>
              <a:t> </a:t>
            </a:r>
            <a:r>
              <a:rPr lang="it-IT" sz="1400" dirty="0" err="1" smtClean="0"/>
              <a:t>Spectrosc</a:t>
            </a:r>
            <a:r>
              <a:rPr lang="it-IT" sz="1400" dirty="0" smtClean="0"/>
              <a:t>. </a:t>
            </a:r>
            <a:r>
              <a:rPr lang="it-IT" sz="1400" b="1" dirty="0" smtClean="0"/>
              <a:t>38</a:t>
            </a:r>
            <a:r>
              <a:rPr lang="it-IT" sz="1400" dirty="0" smtClean="0"/>
              <a:t>, 673 (2007)</a:t>
            </a:r>
            <a:endParaRPr lang="it-IT" sz="1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9512" y="2420302"/>
            <a:ext cx="4032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Principal</a:t>
            </a:r>
            <a:r>
              <a:rPr lang="it-IT" sz="2000" dirty="0" smtClean="0"/>
              <a:t> </a:t>
            </a:r>
            <a:r>
              <a:rPr lang="it-IT" sz="2000" dirty="0" err="1" smtClean="0"/>
              <a:t>peaks</a:t>
            </a:r>
            <a:r>
              <a:rPr lang="it-IT" sz="2000" dirty="0" smtClean="0"/>
              <a:t>:</a:t>
            </a:r>
          </a:p>
          <a:p>
            <a:endParaRPr lang="it-IT" sz="1200" dirty="0" smtClean="0"/>
          </a:p>
          <a:p>
            <a:pPr>
              <a:buFont typeface="Wingdings" pitchFamily="2" charset="2"/>
              <a:buChar char="Ø"/>
            </a:pPr>
            <a:r>
              <a:rPr lang="it-IT" sz="2000" b="1" dirty="0" smtClean="0"/>
              <a:t>RBM</a:t>
            </a:r>
            <a:r>
              <a:rPr lang="it-IT" sz="2000" dirty="0" smtClean="0"/>
              <a:t>: </a:t>
            </a:r>
            <a:r>
              <a:rPr lang="it-IT" sz="2000" dirty="0" err="1" smtClean="0"/>
              <a:t>Radial</a:t>
            </a:r>
            <a:r>
              <a:rPr lang="it-IT" sz="2000" dirty="0" smtClean="0"/>
              <a:t> </a:t>
            </a:r>
            <a:r>
              <a:rPr lang="it-IT" sz="2000" dirty="0" err="1" smtClean="0"/>
              <a:t>Breathing</a:t>
            </a:r>
            <a:r>
              <a:rPr lang="it-IT" sz="2000" dirty="0" smtClean="0"/>
              <a:t> Mode</a:t>
            </a:r>
          </a:p>
          <a:p>
            <a:r>
              <a:rPr lang="it-IT" sz="2000" dirty="0" smtClean="0"/>
              <a:t>               (150 - 350 </a:t>
            </a:r>
            <a:r>
              <a:rPr lang="it-IT" sz="2000" dirty="0" err="1" smtClean="0"/>
              <a:t>cm</a:t>
            </a:r>
            <a:r>
              <a:rPr lang="it-IT" sz="2000" dirty="0" err="1" smtClean="0">
                <a:latin typeface="Calibri"/>
              </a:rPr>
              <a:t>¯¹</a:t>
            </a:r>
            <a:r>
              <a:rPr lang="it-IT" sz="2000" dirty="0" smtClean="0"/>
              <a:t>)</a:t>
            </a:r>
          </a:p>
          <a:p>
            <a:endParaRPr lang="it-IT" sz="1000" dirty="0" smtClean="0"/>
          </a:p>
          <a:p>
            <a:pPr>
              <a:buFont typeface="Wingdings" pitchFamily="2" charset="2"/>
              <a:buChar char="Ø"/>
            </a:pPr>
            <a:r>
              <a:rPr lang="it-IT" sz="2000" b="1" dirty="0" err="1" smtClean="0"/>
              <a:t>D-band</a:t>
            </a:r>
            <a:r>
              <a:rPr lang="it-IT" sz="2000" dirty="0" smtClean="0"/>
              <a:t>: </a:t>
            </a:r>
            <a:r>
              <a:rPr lang="it-IT" sz="2000" dirty="0" err="1" smtClean="0"/>
              <a:t>Disorder</a:t>
            </a:r>
            <a:r>
              <a:rPr lang="it-IT" sz="2000" dirty="0" smtClean="0"/>
              <a:t> </a:t>
            </a:r>
            <a:r>
              <a:rPr lang="it-IT" sz="2000" dirty="0" err="1" smtClean="0"/>
              <a:t>induced</a:t>
            </a:r>
            <a:r>
              <a:rPr lang="it-IT" sz="2000" dirty="0" smtClean="0"/>
              <a:t> band </a:t>
            </a:r>
          </a:p>
          <a:p>
            <a:r>
              <a:rPr lang="it-IT" sz="2000" dirty="0" smtClean="0"/>
              <a:t>	    (1350 </a:t>
            </a:r>
            <a:r>
              <a:rPr lang="it-IT" sz="2000" dirty="0" err="1" smtClean="0"/>
              <a:t>cm¯¹</a:t>
            </a:r>
            <a:r>
              <a:rPr lang="it-IT" sz="2000" dirty="0" smtClean="0"/>
              <a:t>)</a:t>
            </a:r>
          </a:p>
          <a:p>
            <a:endParaRPr lang="it-IT" sz="1000" b="1" dirty="0" smtClean="0"/>
          </a:p>
          <a:p>
            <a:pPr>
              <a:buFont typeface="Wingdings" pitchFamily="2" charset="2"/>
              <a:buChar char="Ø"/>
            </a:pPr>
            <a:r>
              <a:rPr lang="it-IT" sz="2000" b="1" dirty="0" err="1" smtClean="0"/>
              <a:t>G-band</a:t>
            </a:r>
            <a:r>
              <a:rPr lang="it-IT" sz="2000" dirty="0" smtClean="0"/>
              <a:t>: </a:t>
            </a:r>
            <a:r>
              <a:rPr lang="it-IT" sz="2000" dirty="0" err="1" smtClean="0"/>
              <a:t>tangential</a:t>
            </a:r>
            <a:r>
              <a:rPr lang="it-IT" sz="2000" dirty="0" smtClean="0"/>
              <a:t> (</a:t>
            </a:r>
            <a:r>
              <a:rPr lang="en-US" altLang="zh-TW" sz="2000" dirty="0" smtClean="0"/>
              <a:t>derived from the graphite like in-plane) mode</a:t>
            </a:r>
          </a:p>
          <a:p>
            <a:r>
              <a:rPr lang="en-US" sz="2000" dirty="0" smtClean="0"/>
              <a:t>	(1560 – 1600 </a:t>
            </a:r>
            <a:r>
              <a:rPr lang="it-IT" sz="2000" dirty="0" err="1" smtClean="0"/>
              <a:t>cm¯¹</a:t>
            </a:r>
            <a:r>
              <a:rPr lang="en-US" sz="2000" dirty="0" smtClean="0"/>
              <a:t>)</a:t>
            </a:r>
            <a:endParaRPr lang="it-IT" sz="2000" dirty="0" smtClean="0"/>
          </a:p>
          <a:p>
            <a:endParaRPr lang="it-IT" sz="1000" dirty="0" smtClean="0"/>
          </a:p>
          <a:p>
            <a:pPr>
              <a:buFont typeface="Wingdings" pitchFamily="2" charset="2"/>
              <a:buChar char="Ø"/>
            </a:pPr>
            <a:r>
              <a:rPr lang="it-IT" sz="2000" b="1" dirty="0" smtClean="0"/>
              <a:t>G’-band</a:t>
            </a:r>
            <a:r>
              <a:rPr lang="it-IT" sz="2000" dirty="0" smtClean="0"/>
              <a:t>: </a:t>
            </a:r>
            <a:r>
              <a:rPr lang="it-IT" sz="2000" dirty="0" err="1" smtClean="0"/>
              <a:t>overtone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D-band</a:t>
            </a:r>
            <a:endParaRPr lang="it-IT" sz="2000" dirty="0" smtClean="0"/>
          </a:p>
          <a:p>
            <a:endParaRPr lang="it-IT" sz="2000" dirty="0" smtClean="0"/>
          </a:p>
        </p:txBody>
      </p:sp>
      <p:sp>
        <p:nvSpPr>
          <p:cNvPr id="10" name="Rettangolo 9"/>
          <p:cNvSpPr/>
          <p:nvPr/>
        </p:nvSpPr>
        <p:spPr>
          <a:xfrm>
            <a:off x="251520" y="142497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000" dirty="0" err="1" smtClean="0"/>
              <a:t>Raman</a:t>
            </a:r>
            <a:r>
              <a:rPr lang="it-IT" sz="2000" dirty="0" smtClean="0"/>
              <a:t> </a:t>
            </a:r>
            <a:r>
              <a:rPr lang="it-IT" sz="2000" dirty="0" err="1" smtClean="0"/>
              <a:t>spectrum</a:t>
            </a:r>
            <a:r>
              <a:rPr lang="it-IT" sz="2000" dirty="0" smtClean="0"/>
              <a:t> </a:t>
            </a:r>
            <a:r>
              <a:rPr lang="it-IT" sz="2000" dirty="0" err="1" smtClean="0"/>
              <a:t>gives</a:t>
            </a:r>
            <a:r>
              <a:rPr lang="it-IT" sz="2000" dirty="0" smtClean="0"/>
              <a:t> </a:t>
            </a:r>
            <a:r>
              <a:rPr lang="it-IT" sz="2000" dirty="0" err="1" smtClean="0"/>
              <a:t>us</a:t>
            </a:r>
            <a:r>
              <a:rPr lang="it-IT" sz="2000" dirty="0" smtClean="0"/>
              <a:t> </a:t>
            </a:r>
            <a:r>
              <a:rPr lang="it-IT" sz="2000" dirty="0" err="1" smtClean="0"/>
              <a:t>many</a:t>
            </a:r>
            <a:r>
              <a:rPr lang="it-IT" sz="2000" dirty="0" smtClean="0"/>
              <a:t> information </a:t>
            </a:r>
            <a:r>
              <a:rPr lang="it-IT" sz="2000" dirty="0" err="1" smtClean="0"/>
              <a:t>about</a:t>
            </a:r>
            <a:r>
              <a:rPr lang="it-IT" sz="2000" dirty="0" smtClean="0"/>
              <a:t> the </a:t>
            </a:r>
            <a:r>
              <a:rPr lang="it-IT" sz="2000" dirty="0" err="1" smtClean="0"/>
              <a:t>vibrational</a:t>
            </a:r>
            <a:r>
              <a:rPr lang="it-IT" sz="2000" dirty="0" smtClean="0"/>
              <a:t> </a:t>
            </a:r>
            <a:r>
              <a:rPr lang="it-IT" sz="2000" dirty="0" err="1" smtClean="0"/>
              <a:t>modes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carbon</a:t>
            </a:r>
            <a:r>
              <a:rPr lang="it-IT" sz="2000" dirty="0" smtClean="0"/>
              <a:t> </a:t>
            </a:r>
            <a:r>
              <a:rPr lang="it-IT" sz="2000" dirty="0" err="1" smtClean="0"/>
              <a:t>nanotubes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pic>
        <p:nvPicPr>
          <p:cNvPr id="8" name="Picture 3" descr="C:\Documents and Settings\Fede\Documenti\UNIVERSITA'\DOTTORATO_FEDE\Corsi_esami\Vailati - Experimental Methods for the Investigation of Systems at the Nanoscale\Rigoni_Raman CNT\RB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9031" y="3573016"/>
            <a:ext cx="1212308" cy="990517"/>
          </a:xfrm>
          <a:prstGeom prst="rect">
            <a:avLst/>
          </a:prstGeom>
          <a:noFill/>
        </p:spPr>
      </p:pic>
      <p:pic>
        <p:nvPicPr>
          <p:cNvPr id="9" name="Picture 4" descr="C:\Documents and Settings\Fede\Documenti\UNIVERSITA'\DOTTORATO_FEDE\Corsi_esami\Vailati - Experimental Methods for the Investigation of Systems at the Nanoscale\Rigoni_Raman CNT\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5491" y="2204864"/>
            <a:ext cx="1488917" cy="980210"/>
          </a:xfrm>
          <a:prstGeom prst="rect">
            <a:avLst/>
          </a:prstGeom>
          <a:noFill/>
        </p:spPr>
      </p:pic>
      <p:pic>
        <p:nvPicPr>
          <p:cNvPr id="11" name="Picture 5" descr="C:\Documents and Settings\Fede\Documenti\UNIVERSITA'\DOTTORATO_FEDE\Corsi_esami\Vailati - Experimental Methods for the Investigation of Systems at the Nanoscale\Rigoni_Raman CNT\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2100" y="3216879"/>
            <a:ext cx="1400300" cy="932201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5585338" y="5795972"/>
            <a:ext cx="19591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Raman</a:t>
            </a:r>
            <a:r>
              <a:rPr lang="it-IT" b="1" dirty="0" smtClean="0"/>
              <a:t> </a:t>
            </a:r>
            <a:r>
              <a:rPr lang="it-IT" b="1" dirty="0" err="1" smtClean="0"/>
              <a:t>shift</a:t>
            </a:r>
            <a:r>
              <a:rPr lang="it-IT" b="1" dirty="0" smtClean="0"/>
              <a:t> (</a:t>
            </a:r>
            <a:r>
              <a:rPr lang="it-IT" b="1" dirty="0" err="1" smtClean="0"/>
              <a:t>cm¯¹</a:t>
            </a:r>
            <a:r>
              <a:rPr lang="it-IT" b="1" dirty="0" smtClean="0"/>
              <a:t>)</a:t>
            </a:r>
            <a:endParaRPr lang="it-IT" b="1" dirty="0"/>
          </a:p>
        </p:txBody>
      </p:sp>
      <p:sp>
        <p:nvSpPr>
          <p:cNvPr id="13" name="Rettangolo 12"/>
          <p:cNvSpPr/>
          <p:nvPr/>
        </p:nvSpPr>
        <p:spPr>
          <a:xfrm>
            <a:off x="3707904" y="4005064"/>
            <a:ext cx="5760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 rot="16200000">
            <a:off x="3661458" y="3670586"/>
            <a:ext cx="1019703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/>
        </p:spPr>
        <p:txBody>
          <a:bodyPr wrap="none" rtlCol="0">
            <a:spAutoFit/>
            <a:flatTx/>
          </a:bodyPr>
          <a:lstStyle/>
          <a:p>
            <a:r>
              <a:rPr lang="it-IT" b="1" dirty="0" err="1" smtClean="0"/>
              <a:t>Intensity</a:t>
            </a:r>
            <a:endParaRPr lang="it-IT" b="1" dirty="0"/>
          </a:p>
        </p:txBody>
      </p:sp>
      <p:sp>
        <p:nvSpPr>
          <p:cNvPr id="15" name="Rettangolo 14"/>
          <p:cNvSpPr/>
          <p:nvPr/>
        </p:nvSpPr>
        <p:spPr>
          <a:xfrm>
            <a:off x="72008" y="2348880"/>
            <a:ext cx="3923928" cy="36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4427984" y="4757082"/>
            <a:ext cx="6976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</a:rPr>
              <a:t>RBM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580112" y="479715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solidFill>
                  <a:srgbClr val="C00000"/>
                </a:solidFill>
              </a:rPr>
              <a:t>D-band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940152" y="4437112"/>
            <a:ext cx="5760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5909325" y="3028890"/>
            <a:ext cx="96693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rgbClr val="C00000"/>
                </a:solidFill>
              </a:rPr>
              <a:t>G-band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812360" y="4757082"/>
            <a:ext cx="102624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</a:rPr>
              <a:t>G’-band</a:t>
            </a:r>
            <a:endParaRPr lang="it-IT" sz="2000" b="1" dirty="0">
              <a:solidFill>
                <a:srgbClr val="C00000"/>
              </a:solidFill>
            </a:endParaRPr>
          </a:p>
        </p:txBody>
      </p:sp>
      <p:cxnSp>
        <p:nvCxnSpPr>
          <p:cNvPr id="22" name="Connettore 2 21"/>
          <p:cNvCxnSpPr/>
          <p:nvPr/>
        </p:nvCxnSpPr>
        <p:spPr>
          <a:xfrm rot="16200000" flipH="1">
            <a:off x="5940152" y="5157192"/>
            <a:ext cx="216024" cy="2160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Metallic</a:t>
            </a:r>
            <a:r>
              <a:rPr lang="it-IT" dirty="0" smtClean="0"/>
              <a:t> vs </a:t>
            </a:r>
            <a:r>
              <a:rPr lang="it-IT" dirty="0" err="1" smtClean="0"/>
              <a:t>Semiconductive</a:t>
            </a:r>
            <a:r>
              <a:rPr lang="it-IT" dirty="0" smtClean="0"/>
              <a:t> </a:t>
            </a:r>
            <a:r>
              <a:rPr lang="it-IT" dirty="0" err="1" smtClean="0"/>
              <a:t>SWNTs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995936" y="6300028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L. Alvarez </a:t>
            </a:r>
            <a:r>
              <a:rPr lang="it-IT" i="1" dirty="0" err="1" smtClean="0"/>
              <a:t>et</a:t>
            </a:r>
            <a:r>
              <a:rPr lang="it-IT" i="1" dirty="0" smtClean="0"/>
              <a:t> al.</a:t>
            </a:r>
            <a:r>
              <a:rPr lang="it-IT" dirty="0" smtClean="0"/>
              <a:t> </a:t>
            </a:r>
            <a:r>
              <a:rPr lang="it-IT" dirty="0" err="1" smtClean="0"/>
              <a:t>Chem</a:t>
            </a:r>
            <a:r>
              <a:rPr lang="it-IT" dirty="0" smtClean="0"/>
              <a:t>. </a:t>
            </a:r>
            <a:r>
              <a:rPr lang="it-IT" dirty="0" err="1" smtClean="0"/>
              <a:t>Phys</a:t>
            </a:r>
            <a:r>
              <a:rPr lang="it-IT" dirty="0" smtClean="0"/>
              <a:t>. Lett. </a:t>
            </a:r>
            <a:r>
              <a:rPr lang="it-IT" b="1" dirty="0" smtClean="0"/>
              <a:t>316</a:t>
            </a:r>
            <a:r>
              <a:rPr lang="it-IT" dirty="0" smtClean="0"/>
              <a:t>, 186 (2000)</a:t>
            </a:r>
            <a:endParaRPr lang="it-IT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2936"/>
            <a:ext cx="364703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891996"/>
            <a:ext cx="3240360" cy="441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466509" y="5661247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S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322493" y="5219907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S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079865" y="4787859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M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100831" y="435581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S</a:t>
            </a:r>
            <a:endParaRPr lang="it-IT" b="1" dirty="0">
              <a:solidFill>
                <a:srgbClr val="C00000"/>
              </a:solidFill>
            </a:endParaRPr>
          </a:p>
        </p:txBody>
      </p:sp>
      <p:cxnSp>
        <p:nvCxnSpPr>
          <p:cNvPr id="15" name="Connettore 1 14"/>
          <p:cNvCxnSpPr/>
          <p:nvPr/>
        </p:nvCxnSpPr>
        <p:spPr>
          <a:xfrm rot="16200000" flipH="1">
            <a:off x="1702313" y="4689139"/>
            <a:ext cx="2664296" cy="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rot="16200000" flipH="1">
            <a:off x="550187" y="4689139"/>
            <a:ext cx="2664294" cy="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179512" y="1209526"/>
            <a:ext cx="8927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Raman</a:t>
            </a:r>
            <a:r>
              <a:rPr lang="it-IT" dirty="0" smtClean="0"/>
              <a:t> </a:t>
            </a:r>
            <a:r>
              <a:rPr lang="it-IT" dirty="0" err="1" smtClean="0"/>
              <a:t>spectra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SWNTs</a:t>
            </a:r>
            <a:r>
              <a:rPr lang="it-IT" dirty="0" smtClean="0"/>
              <a:t> in </a:t>
            </a:r>
            <a:r>
              <a:rPr lang="it-IT" dirty="0" err="1" smtClean="0"/>
              <a:t>bundles</a:t>
            </a:r>
            <a:r>
              <a:rPr lang="it-IT" dirty="0" smtClean="0"/>
              <a:t> </a:t>
            </a:r>
            <a:r>
              <a:rPr lang="en-US" dirty="0" smtClean="0"/>
              <a:t>using different excitation energy (2.54, 2.41 and 1.92 </a:t>
            </a:r>
            <a:r>
              <a:rPr lang="en-US" dirty="0" err="1" smtClean="0"/>
              <a:t>eV</a:t>
            </a:r>
            <a:r>
              <a:rPr lang="en-US" dirty="0" smtClean="0"/>
              <a:t>).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metallic</a:t>
            </a:r>
            <a:r>
              <a:rPr lang="it-IT" dirty="0" smtClean="0"/>
              <a:t> or </a:t>
            </a:r>
            <a:r>
              <a:rPr lang="it-IT" dirty="0" err="1" smtClean="0"/>
              <a:t>semiconducting</a:t>
            </a:r>
            <a:r>
              <a:rPr lang="it-IT" dirty="0" smtClean="0"/>
              <a:t> </a:t>
            </a:r>
            <a:r>
              <a:rPr lang="en-US" dirty="0" smtClean="0"/>
              <a:t>character of the tubes is definitely confirmed by the </a:t>
            </a:r>
            <a:r>
              <a:rPr lang="it-IT" dirty="0" err="1" smtClean="0"/>
              <a:t>line-shape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TM (</a:t>
            </a:r>
            <a:r>
              <a:rPr lang="it-IT" dirty="0" err="1" smtClean="0"/>
              <a:t>G-band</a:t>
            </a:r>
            <a:r>
              <a:rPr lang="it-IT" dirty="0" smtClean="0"/>
              <a:t>).</a:t>
            </a:r>
          </a:p>
        </p:txBody>
      </p:sp>
      <p:cxnSp>
        <p:nvCxnSpPr>
          <p:cNvPr id="29" name="Connettore 1 28"/>
          <p:cNvCxnSpPr/>
          <p:nvPr/>
        </p:nvCxnSpPr>
        <p:spPr>
          <a:xfrm rot="5400000">
            <a:off x="2879811" y="4113074"/>
            <a:ext cx="3816423" cy="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rot="5400000">
            <a:off x="3383867" y="4113074"/>
            <a:ext cx="3816423" cy="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5940152" y="2636912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solidFill>
                  <a:srgbClr val="C00000"/>
                </a:solidFill>
              </a:rPr>
              <a:t>G-band</a:t>
            </a:r>
            <a:endParaRPr lang="it-IT" sz="1400" b="1" dirty="0">
              <a:solidFill>
                <a:srgbClr val="C00000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5252397" y="263691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</a:rPr>
              <a:t>RBM</a:t>
            </a:r>
            <a:endParaRPr lang="it-IT" sz="1400" b="1" dirty="0">
              <a:solidFill>
                <a:srgbClr val="C00000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7308304" y="3707740"/>
            <a:ext cx="1743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Lorentian</a:t>
            </a:r>
            <a:r>
              <a:rPr lang="it-IT" dirty="0" smtClean="0"/>
              <a:t> </a:t>
            </a:r>
            <a:r>
              <a:rPr lang="it-IT" dirty="0" err="1" smtClean="0"/>
              <a:t>profile</a:t>
            </a:r>
            <a:endParaRPr lang="it-IT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7236296" y="5013176"/>
            <a:ext cx="1911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Breit-Wigner-Fano</a:t>
            </a:r>
            <a:endParaRPr lang="it-IT" dirty="0" smtClean="0"/>
          </a:p>
          <a:p>
            <a:r>
              <a:rPr lang="it-IT" dirty="0" err="1" smtClean="0"/>
              <a:t>profile</a:t>
            </a:r>
            <a:endParaRPr lang="it-IT" dirty="0"/>
          </a:p>
        </p:txBody>
      </p:sp>
      <p:cxnSp>
        <p:nvCxnSpPr>
          <p:cNvPr id="40" name="Connettore 2 39"/>
          <p:cNvCxnSpPr/>
          <p:nvPr/>
        </p:nvCxnSpPr>
        <p:spPr>
          <a:xfrm>
            <a:off x="7452320" y="4283804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7812360" y="4067780"/>
            <a:ext cx="116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semicond</a:t>
            </a:r>
            <a:r>
              <a:rPr lang="it-IT" dirty="0" smtClean="0"/>
              <a:t>.</a:t>
            </a:r>
            <a:endParaRPr lang="it-IT" dirty="0"/>
          </a:p>
        </p:txBody>
      </p:sp>
      <p:cxnSp>
        <p:nvCxnSpPr>
          <p:cNvPr id="42" name="Connettore 2 41"/>
          <p:cNvCxnSpPr/>
          <p:nvPr/>
        </p:nvCxnSpPr>
        <p:spPr>
          <a:xfrm>
            <a:off x="7452320" y="5867980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7812360" y="5651956"/>
            <a:ext cx="924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metallic</a:t>
            </a:r>
            <a:endParaRPr lang="it-IT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7308304" y="2276872"/>
            <a:ext cx="1743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Lorentian</a:t>
            </a:r>
            <a:r>
              <a:rPr lang="it-IT" dirty="0" smtClean="0"/>
              <a:t> </a:t>
            </a:r>
            <a:r>
              <a:rPr lang="it-IT" dirty="0" err="1" smtClean="0"/>
              <a:t>profile</a:t>
            </a:r>
            <a:endParaRPr lang="it-IT" dirty="0"/>
          </a:p>
        </p:txBody>
      </p:sp>
      <p:cxnSp>
        <p:nvCxnSpPr>
          <p:cNvPr id="45" name="Connettore 2 44"/>
          <p:cNvCxnSpPr/>
          <p:nvPr/>
        </p:nvCxnSpPr>
        <p:spPr>
          <a:xfrm>
            <a:off x="7452320" y="2852936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7812360" y="2636912"/>
            <a:ext cx="116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semicond</a:t>
            </a:r>
            <a:r>
              <a:rPr lang="it-IT" dirty="0" smtClean="0"/>
              <a:t>.</a:t>
            </a:r>
            <a:endParaRPr lang="it-IT" dirty="0"/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886798" y="2348880"/>
          <a:ext cx="2677090" cy="360040"/>
        </p:xfrm>
        <a:graphic>
          <a:graphicData uri="http://schemas.openxmlformats.org/presentationml/2006/ole">
            <p:oleObj spid="_x0000_s28674" name="Equazione" r:id="rId5" imgW="17017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rmazioneSW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124744"/>
            <a:ext cx="6840760" cy="470302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are </a:t>
            </a:r>
            <a:r>
              <a:rPr lang="it-IT" dirty="0" err="1" smtClean="0"/>
              <a:t>carbon</a:t>
            </a:r>
            <a:r>
              <a:rPr lang="it-IT" dirty="0" smtClean="0"/>
              <a:t> </a:t>
            </a:r>
            <a:r>
              <a:rPr lang="it-IT" dirty="0" err="1" smtClean="0"/>
              <a:t>nanotubes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3528" y="2812866"/>
            <a:ext cx="2088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GRAPHENE SHEET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724128" y="5765194"/>
            <a:ext cx="2431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CARBON NANOTUBE</a:t>
            </a:r>
            <a:endParaRPr lang="it-IT" sz="2000" b="1" dirty="0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467544" y="5775647"/>
            <a:ext cx="23839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C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 hybridization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</a:rPr>
              <a:t> sp</a:t>
            </a:r>
            <a:r>
              <a:rPr lang="en-US" sz="2000" b="1" i="1" baseline="30000" dirty="0" smtClean="0">
                <a:solidFill>
                  <a:srgbClr val="FF0000"/>
                </a:solidFill>
                <a:latin typeface="Arial" pitchFamily="34" charset="0"/>
              </a:rPr>
              <a:t>2</a:t>
            </a:r>
            <a:endParaRPr lang="en-US" sz="2000" b="1" i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779912" y="2492896"/>
            <a:ext cx="968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/>
              <a:t>Roll-up</a:t>
            </a:r>
            <a:endParaRPr lang="it-IT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magine 30" descr="SWC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16" y="286146"/>
            <a:ext cx="3851920" cy="26387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384376"/>
            <a:ext cx="3833415" cy="3312368"/>
          </a:xfrm>
          <a:prstGeom prst="rect">
            <a:avLst/>
          </a:prstGeom>
          <a:noFill/>
        </p:spPr>
      </p:pic>
      <p:pic>
        <p:nvPicPr>
          <p:cNvPr id="19458" name="Picture 2" descr="C:\Documents and Settings\Fede\Documenti\UNIVERSITA'\DOTTORATO_FEDE\Corsi_esami\Vailati - Experimental Methods for the Investigation of Systems at the Nanoscale\Rigoni_Raman CNT\cellatub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0577" y="3312368"/>
            <a:ext cx="4612870" cy="1230189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4296601" y="3168352"/>
            <a:ext cx="2039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Chiral</a:t>
            </a:r>
            <a:r>
              <a:rPr lang="it-IT" dirty="0" smtClean="0"/>
              <a:t> </a:t>
            </a:r>
            <a:r>
              <a:rPr lang="it-IT" dirty="0" err="1" smtClean="0"/>
              <a:t>indexes</a:t>
            </a:r>
            <a:r>
              <a:rPr lang="it-IT" dirty="0" smtClean="0"/>
              <a:t> (</a:t>
            </a:r>
            <a:r>
              <a:rPr lang="it-IT" i="1" dirty="0" smtClean="0"/>
              <a:t>n,m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440617" y="4536504"/>
            <a:ext cx="831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(17,0)</a:t>
            </a:r>
          </a:p>
          <a:p>
            <a:r>
              <a:rPr lang="it-IT" dirty="0" smtClean="0"/>
              <a:t>zig-zag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965366" y="4536504"/>
            <a:ext cx="1023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(10,10)</a:t>
            </a:r>
          </a:p>
          <a:p>
            <a:r>
              <a:rPr lang="it-IT" dirty="0" err="1" smtClean="0"/>
              <a:t>armchair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549542" y="4538245"/>
            <a:ext cx="73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(12,8)</a:t>
            </a:r>
          </a:p>
          <a:p>
            <a:r>
              <a:rPr lang="it-IT" dirty="0" err="1" smtClean="0"/>
              <a:t>chiral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408464" y="5819110"/>
            <a:ext cx="2425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If</a:t>
            </a:r>
            <a:r>
              <a:rPr lang="it-IT" sz="2000" dirty="0" smtClean="0"/>
              <a:t>  </a:t>
            </a:r>
            <a:r>
              <a:rPr lang="it-IT" sz="2000" i="1" dirty="0" smtClean="0"/>
              <a:t>n</a:t>
            </a:r>
            <a:r>
              <a:rPr lang="it-IT" sz="2000" dirty="0" smtClean="0"/>
              <a:t>-</a:t>
            </a:r>
            <a:r>
              <a:rPr lang="it-IT" sz="2000" i="1" dirty="0" smtClean="0"/>
              <a:t>m</a:t>
            </a:r>
            <a:r>
              <a:rPr lang="it-IT" sz="2000" dirty="0" smtClean="0"/>
              <a:t> = multiple </a:t>
            </a:r>
            <a:r>
              <a:rPr lang="it-IT" sz="2000" dirty="0" err="1" smtClean="0"/>
              <a:t>of</a:t>
            </a:r>
            <a:r>
              <a:rPr lang="it-IT" sz="2000" dirty="0" smtClean="0"/>
              <a:t> 3</a:t>
            </a:r>
            <a:endParaRPr lang="it-IT" sz="20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7216776" y="5819110"/>
            <a:ext cx="155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metallic</a:t>
            </a:r>
            <a:r>
              <a:rPr lang="it-IT" sz="2000" dirty="0" smtClean="0"/>
              <a:t> tube</a:t>
            </a:r>
            <a:endParaRPr lang="it-IT" sz="20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408464" y="6241866"/>
            <a:ext cx="1231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otherwise</a:t>
            </a:r>
            <a:endParaRPr lang="it-IT" sz="20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6440751" y="6241866"/>
            <a:ext cx="2361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semiconductive</a:t>
            </a:r>
            <a:r>
              <a:rPr lang="it-IT" sz="2000" dirty="0" smtClean="0"/>
              <a:t> tube</a:t>
            </a:r>
            <a:endParaRPr lang="it-IT" sz="2000" dirty="0"/>
          </a:p>
        </p:txBody>
      </p:sp>
      <p:sp>
        <p:nvSpPr>
          <p:cNvPr id="23" name="Freccia a destra 22"/>
          <p:cNvSpPr/>
          <p:nvPr/>
        </p:nvSpPr>
        <p:spPr>
          <a:xfrm>
            <a:off x="6856736" y="592189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a destra 23"/>
          <p:cNvSpPr/>
          <p:nvPr/>
        </p:nvSpPr>
        <p:spPr>
          <a:xfrm>
            <a:off x="5920632" y="6353944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4156944" y="5345832"/>
            <a:ext cx="4752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en-US" altLang="ja-JP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Different </a:t>
            </a:r>
            <a:r>
              <a:rPr lang="en-US" altLang="ja-JP" sz="2000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chiralities</a:t>
            </a:r>
            <a:r>
              <a:rPr lang="en-US" altLang="ja-JP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 different characteristics</a:t>
            </a:r>
            <a:endParaRPr lang="en-US" altLang="ja-JP" sz="2000" dirty="0"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4139952" y="5301208"/>
            <a:ext cx="4877023" cy="14847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4283968" y="260648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it-IT" sz="2000" dirty="0" err="1" smtClean="0"/>
              <a:t>Single-wall</a:t>
            </a:r>
            <a:r>
              <a:rPr lang="it-IT" sz="2000" dirty="0" smtClean="0"/>
              <a:t> </a:t>
            </a:r>
            <a:r>
              <a:rPr lang="it-IT" sz="2000" dirty="0" err="1" smtClean="0"/>
              <a:t>carbon</a:t>
            </a:r>
            <a:r>
              <a:rPr lang="it-IT" sz="2000" dirty="0" smtClean="0"/>
              <a:t> </a:t>
            </a:r>
            <a:r>
              <a:rPr lang="it-IT" sz="2000" dirty="0" err="1" smtClean="0"/>
              <a:t>nanotube</a:t>
            </a:r>
            <a:r>
              <a:rPr lang="it-IT" sz="2000" dirty="0" smtClean="0"/>
              <a:t> </a:t>
            </a:r>
            <a:r>
              <a:rPr lang="it-IT" sz="2000" b="1" dirty="0" smtClean="0"/>
              <a:t>SWNT</a:t>
            </a:r>
            <a:r>
              <a:rPr lang="it-IT" sz="2000" dirty="0" smtClean="0"/>
              <a:t> </a:t>
            </a:r>
            <a:r>
              <a:rPr lang="it-IT" sz="2000" dirty="0" err="1" smtClean="0"/>
              <a:t>diameter</a:t>
            </a:r>
            <a:r>
              <a:rPr lang="it-IT" sz="2000" dirty="0" smtClean="0"/>
              <a:t> 1-3 </a:t>
            </a:r>
            <a:r>
              <a:rPr lang="it-IT" sz="2000" dirty="0" err="1" smtClean="0"/>
              <a:t>nm</a:t>
            </a:r>
            <a:endParaRPr lang="it-IT" sz="2000" dirty="0" smtClean="0"/>
          </a:p>
          <a:p>
            <a:pPr marL="342900" indent="-342900">
              <a:buAutoNum type="alphaLcParenBoth"/>
            </a:pPr>
            <a:r>
              <a:rPr lang="it-IT" sz="2000" dirty="0" err="1" smtClean="0"/>
              <a:t>Multi-wall</a:t>
            </a:r>
            <a:r>
              <a:rPr lang="it-IT" sz="2000" dirty="0" smtClean="0"/>
              <a:t> </a:t>
            </a:r>
            <a:r>
              <a:rPr lang="it-IT" sz="2000" dirty="0" err="1" smtClean="0"/>
              <a:t>carbon</a:t>
            </a:r>
            <a:r>
              <a:rPr lang="it-IT" sz="2000" dirty="0" smtClean="0"/>
              <a:t> </a:t>
            </a:r>
            <a:r>
              <a:rPr lang="it-IT" sz="2000" dirty="0" err="1" smtClean="0"/>
              <a:t>nanotube</a:t>
            </a:r>
            <a:r>
              <a:rPr lang="it-IT" sz="2000" dirty="0" smtClean="0"/>
              <a:t> MWNT </a:t>
            </a:r>
            <a:r>
              <a:rPr lang="it-IT" sz="2000" dirty="0" err="1" smtClean="0"/>
              <a:t>diameter</a:t>
            </a:r>
            <a:r>
              <a:rPr lang="it-IT" sz="2000" dirty="0" smtClean="0"/>
              <a:t> up </a:t>
            </a:r>
            <a:r>
              <a:rPr lang="it-IT" sz="2000" dirty="0" err="1" smtClean="0"/>
              <a:t>to</a:t>
            </a:r>
            <a:r>
              <a:rPr lang="it-IT" sz="2000" dirty="0" smtClean="0"/>
              <a:t> 100 </a:t>
            </a:r>
            <a:r>
              <a:rPr lang="it-IT" sz="2000" dirty="0" err="1" smtClean="0"/>
              <a:t>nm</a:t>
            </a:r>
            <a:endParaRPr lang="it-IT" sz="2000" dirty="0" smtClean="0"/>
          </a:p>
        </p:txBody>
      </p:sp>
      <p:sp>
        <p:nvSpPr>
          <p:cNvPr id="35" name="CasellaDiTesto 34"/>
          <p:cNvSpPr txBox="1"/>
          <p:nvPr/>
        </p:nvSpPr>
        <p:spPr>
          <a:xfrm>
            <a:off x="4848975" y="1979548"/>
            <a:ext cx="1586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diameter</a:t>
            </a:r>
            <a:r>
              <a:rPr lang="it-IT" b="1" dirty="0" smtClean="0"/>
              <a:t> ≈ </a:t>
            </a:r>
            <a:r>
              <a:rPr lang="it-IT" b="1" dirty="0" err="1" smtClean="0"/>
              <a:t>nm</a:t>
            </a:r>
            <a:endParaRPr lang="it-IT" b="1" dirty="0" smtClean="0"/>
          </a:p>
          <a:p>
            <a:r>
              <a:rPr lang="it-IT" b="1" dirty="0" err="1" smtClean="0"/>
              <a:t>length</a:t>
            </a:r>
            <a:r>
              <a:rPr lang="it-IT" b="1" dirty="0" smtClean="0"/>
              <a:t> ≈ µm</a:t>
            </a:r>
            <a:endParaRPr lang="it-IT" b="1" dirty="0"/>
          </a:p>
        </p:txBody>
      </p:sp>
      <p:sp>
        <p:nvSpPr>
          <p:cNvPr id="36" name="Freccia in giù 35"/>
          <p:cNvSpPr/>
          <p:nvPr/>
        </p:nvSpPr>
        <p:spPr>
          <a:xfrm rot="16200000">
            <a:off x="6808895" y="1984193"/>
            <a:ext cx="324918" cy="7662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7429189" y="2195572"/>
            <a:ext cx="1123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1D </a:t>
            </a:r>
            <a:r>
              <a:rPr lang="it-IT" b="1" dirty="0" err="1" smtClean="0"/>
              <a:t>crystal</a:t>
            </a:r>
            <a:endParaRPr lang="it-IT" b="1" dirty="0"/>
          </a:p>
        </p:txBody>
      </p:sp>
      <p:sp>
        <p:nvSpPr>
          <p:cNvPr id="38" name="Rettangolo 37"/>
          <p:cNvSpPr/>
          <p:nvPr/>
        </p:nvSpPr>
        <p:spPr>
          <a:xfrm>
            <a:off x="4716016" y="1844824"/>
            <a:ext cx="3960440" cy="100811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/>
      <p:bldP spid="26" grpId="0" animBg="1"/>
      <p:bldP spid="35" grpId="0"/>
      <p:bldP spid="36" grpId="0" animBg="1"/>
      <p:bldP spid="37" grpId="0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 smtClean="0"/>
              <a:t>Electronic </a:t>
            </a:r>
            <a:r>
              <a:rPr lang="it-IT" dirty="0" err="1" smtClean="0"/>
              <a:t>properties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SWNT</a:t>
            </a:r>
            <a:endParaRPr lang="it-IT" dirty="0"/>
          </a:p>
        </p:txBody>
      </p:sp>
      <p:pic>
        <p:nvPicPr>
          <p:cNvPr id="4" name="Immagine 3" descr="vanHovesingularit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990" y="2246711"/>
            <a:ext cx="5523050" cy="420662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79512" y="105273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Single </a:t>
            </a:r>
            <a:r>
              <a:rPr lang="it-IT" sz="2000" dirty="0" err="1" smtClean="0"/>
              <a:t>wall</a:t>
            </a:r>
            <a:r>
              <a:rPr lang="it-IT" sz="2000" dirty="0" smtClean="0"/>
              <a:t> </a:t>
            </a:r>
            <a:r>
              <a:rPr lang="it-IT" sz="2000" dirty="0" err="1" smtClean="0"/>
              <a:t>carbon</a:t>
            </a:r>
            <a:r>
              <a:rPr lang="it-IT" sz="2000" dirty="0" smtClean="0"/>
              <a:t> </a:t>
            </a:r>
            <a:r>
              <a:rPr lang="it-IT" sz="2000" dirty="0" err="1" smtClean="0"/>
              <a:t>nanotube</a:t>
            </a:r>
            <a:r>
              <a:rPr lang="it-IT" sz="2000" dirty="0" smtClean="0"/>
              <a:t> </a:t>
            </a:r>
            <a:r>
              <a:rPr lang="it-IT" sz="2000" dirty="0" err="1" smtClean="0"/>
              <a:t>has</a:t>
            </a:r>
            <a:r>
              <a:rPr lang="it-IT" sz="2000" dirty="0" smtClean="0"/>
              <a:t> </a:t>
            </a:r>
            <a:r>
              <a:rPr lang="it-IT" sz="2000" dirty="0" err="1" smtClean="0"/>
              <a:t>diameter</a:t>
            </a:r>
            <a:r>
              <a:rPr lang="it-IT" sz="2000" dirty="0" smtClean="0"/>
              <a:t> ≈ </a:t>
            </a:r>
            <a:r>
              <a:rPr lang="it-IT" sz="2000" dirty="0" err="1" smtClean="0"/>
              <a:t>nm</a:t>
            </a:r>
            <a:r>
              <a:rPr lang="it-IT" sz="2000" dirty="0" smtClean="0"/>
              <a:t> and </a:t>
            </a:r>
            <a:r>
              <a:rPr lang="it-IT" sz="2000" dirty="0" err="1" smtClean="0"/>
              <a:t>length</a:t>
            </a:r>
            <a:r>
              <a:rPr lang="it-IT" sz="2000" dirty="0" smtClean="0"/>
              <a:t> ≈ µm,</a:t>
            </a:r>
          </a:p>
          <a:p>
            <a:r>
              <a:rPr lang="it-IT" sz="2000" dirty="0" err="1" smtClean="0"/>
              <a:t>We</a:t>
            </a:r>
            <a:r>
              <a:rPr lang="it-IT" sz="2000" dirty="0" smtClean="0"/>
              <a:t> can </a:t>
            </a:r>
            <a:r>
              <a:rPr lang="it-IT" sz="2000" dirty="0" err="1" smtClean="0"/>
              <a:t>consider</a:t>
            </a:r>
            <a:r>
              <a:rPr lang="it-IT" sz="2000" dirty="0" smtClean="0"/>
              <a:t> </a:t>
            </a: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as</a:t>
            </a:r>
            <a:r>
              <a:rPr lang="it-IT" sz="2000" dirty="0" smtClean="0"/>
              <a:t> a </a:t>
            </a:r>
            <a:r>
              <a:rPr lang="it-IT" sz="2000" dirty="0" err="1" smtClean="0"/>
              <a:t>one-dimensional</a:t>
            </a:r>
            <a:r>
              <a:rPr lang="it-IT" sz="2000" dirty="0" smtClean="0"/>
              <a:t> </a:t>
            </a:r>
            <a:r>
              <a:rPr lang="it-IT" sz="2000" dirty="0" err="1" smtClean="0"/>
              <a:t>crystal</a:t>
            </a:r>
            <a:r>
              <a:rPr lang="it-IT" sz="2000" dirty="0" smtClean="0"/>
              <a:t>. </a:t>
            </a:r>
            <a:endParaRPr lang="it-IT" sz="2000" dirty="0"/>
          </a:p>
        </p:txBody>
      </p:sp>
      <p:sp>
        <p:nvSpPr>
          <p:cNvPr id="11" name="Rettangolo 10"/>
          <p:cNvSpPr/>
          <p:nvPr/>
        </p:nvSpPr>
        <p:spPr>
          <a:xfrm>
            <a:off x="2667726" y="5532859"/>
            <a:ext cx="28575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1238966" y="2461025"/>
            <a:ext cx="28575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3059832" y="1884789"/>
            <a:ext cx="1571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KATAURA PLOT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388609"/>
            <a:ext cx="3312368" cy="183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CasellaDiTesto 17"/>
          <p:cNvSpPr txBox="1"/>
          <p:nvPr/>
        </p:nvSpPr>
        <p:spPr>
          <a:xfrm>
            <a:off x="5720708" y="1844825"/>
            <a:ext cx="353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Density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States</a:t>
            </a:r>
            <a:r>
              <a:rPr lang="it-IT" sz="2000" dirty="0" smtClean="0"/>
              <a:t> in a 1D </a:t>
            </a:r>
            <a:r>
              <a:rPr lang="it-IT" sz="2000" dirty="0" err="1" smtClean="0"/>
              <a:t>crystal</a:t>
            </a:r>
            <a:endParaRPr lang="it-IT" sz="2000" dirty="0" smtClean="0"/>
          </a:p>
        </p:txBody>
      </p:sp>
      <p:sp>
        <p:nvSpPr>
          <p:cNvPr id="19" name="CasellaDiTesto 18"/>
          <p:cNvSpPr txBox="1"/>
          <p:nvPr/>
        </p:nvSpPr>
        <p:spPr>
          <a:xfrm>
            <a:off x="5719633" y="4941168"/>
            <a:ext cx="3316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The </a:t>
            </a:r>
            <a:r>
              <a:rPr lang="it-IT" sz="2000" dirty="0" smtClean="0">
                <a:solidFill>
                  <a:srgbClr val="FF0000"/>
                </a:solidFill>
              </a:rPr>
              <a:t>KATAURA PLOT </a:t>
            </a:r>
            <a:r>
              <a:rPr lang="it-IT" sz="2000" dirty="0" err="1" smtClean="0"/>
              <a:t>relates</a:t>
            </a:r>
            <a:r>
              <a:rPr lang="it-IT" sz="2000" dirty="0" smtClean="0"/>
              <a:t> </a:t>
            </a:r>
            <a:r>
              <a:rPr lang="en-US" sz="2000" dirty="0" smtClean="0"/>
              <a:t>the energy of the band gaps in a carbon </a:t>
            </a:r>
            <a:r>
              <a:rPr lang="en-US" sz="2000" dirty="0" err="1" smtClean="0"/>
              <a:t>nanotube</a:t>
            </a:r>
            <a:r>
              <a:rPr lang="en-US" sz="2000" dirty="0" smtClean="0"/>
              <a:t> and its diameter (in the first-order tight binding approximation).</a:t>
            </a:r>
            <a:endParaRPr lang="it-IT" sz="2000" dirty="0"/>
          </a:p>
        </p:txBody>
      </p:sp>
      <p:sp>
        <p:nvSpPr>
          <p:cNvPr id="20" name="Rettangolo 19"/>
          <p:cNvSpPr/>
          <p:nvPr/>
        </p:nvSpPr>
        <p:spPr>
          <a:xfrm>
            <a:off x="107504" y="6442883"/>
            <a:ext cx="4569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Kataura</a:t>
            </a:r>
            <a:r>
              <a:rPr lang="it-IT" dirty="0" smtClean="0"/>
              <a:t> </a:t>
            </a:r>
            <a:r>
              <a:rPr lang="it-IT" i="1" dirty="0" err="1" smtClean="0"/>
              <a:t>et</a:t>
            </a:r>
            <a:r>
              <a:rPr lang="it-IT" i="1" dirty="0" smtClean="0"/>
              <a:t> </a:t>
            </a:r>
            <a:r>
              <a:rPr lang="it-IT" i="1" dirty="0" err="1" smtClean="0"/>
              <a:t>al.</a:t>
            </a:r>
            <a:r>
              <a:rPr lang="it-IT" dirty="0" err="1" smtClean="0"/>
              <a:t>Synthetic</a:t>
            </a:r>
            <a:r>
              <a:rPr lang="it-IT" dirty="0" smtClean="0"/>
              <a:t> </a:t>
            </a:r>
            <a:r>
              <a:rPr lang="it-IT" dirty="0" err="1" smtClean="0"/>
              <a:t>Metals</a:t>
            </a:r>
            <a:r>
              <a:rPr lang="it-IT" dirty="0" smtClean="0"/>
              <a:t> </a:t>
            </a:r>
            <a:r>
              <a:rPr lang="it-IT" b="1" dirty="0" smtClean="0"/>
              <a:t>103</a:t>
            </a:r>
            <a:r>
              <a:rPr lang="it-IT" dirty="0" smtClean="0"/>
              <a:t> (1999) 2555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51520" y="1884789"/>
            <a:ext cx="223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Van </a:t>
            </a:r>
            <a:r>
              <a:rPr lang="it-IT" dirty="0" err="1" smtClean="0">
                <a:solidFill>
                  <a:schemeClr val="tx2"/>
                </a:solidFill>
              </a:rPr>
              <a:t>Hove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singularities</a:t>
            </a:r>
            <a:endParaRPr lang="it-IT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rispChemFE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95" y="2780928"/>
            <a:ext cx="2699566" cy="3624075"/>
          </a:xfrm>
        </p:spPr>
      </p:pic>
      <p:sp>
        <p:nvSpPr>
          <p:cNvPr id="12" name="CasellaDiTesto 11"/>
          <p:cNvSpPr txBox="1"/>
          <p:nvPr/>
        </p:nvSpPr>
        <p:spPr>
          <a:xfrm>
            <a:off x="107504" y="6381328"/>
            <a:ext cx="346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Kong </a:t>
            </a:r>
            <a:r>
              <a:rPr lang="it-IT" i="1" dirty="0" err="1" smtClean="0"/>
              <a:t>et</a:t>
            </a:r>
            <a:r>
              <a:rPr lang="it-IT" i="1" dirty="0" smtClean="0"/>
              <a:t> al. </a:t>
            </a:r>
            <a:r>
              <a:rPr lang="it-IT" dirty="0" smtClean="0"/>
              <a:t>Science, </a:t>
            </a:r>
            <a:r>
              <a:rPr lang="it-IT" b="1" dirty="0" smtClean="0"/>
              <a:t>287</a:t>
            </a:r>
            <a:r>
              <a:rPr lang="it-IT" dirty="0" smtClean="0"/>
              <a:t> (2000) 622</a:t>
            </a:r>
            <a:endParaRPr lang="it-IT" i="1" dirty="0"/>
          </a:p>
        </p:txBody>
      </p:sp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850106"/>
          </a:xfrm>
        </p:spPr>
        <p:txBody>
          <a:bodyPr>
            <a:normAutofit/>
          </a:bodyPr>
          <a:lstStyle/>
          <a:p>
            <a:r>
              <a:rPr lang="it-IT" sz="4000" dirty="0" err="1" smtClean="0"/>
              <a:t>Carbon</a:t>
            </a:r>
            <a:r>
              <a:rPr lang="it-IT" sz="4000" dirty="0" smtClean="0"/>
              <a:t> </a:t>
            </a:r>
            <a:r>
              <a:rPr lang="it-IT" sz="4000" dirty="0" err="1" smtClean="0"/>
              <a:t>nanotubes</a:t>
            </a:r>
            <a:r>
              <a:rPr lang="it-IT" sz="4000" dirty="0" smtClean="0"/>
              <a:t> </a:t>
            </a:r>
            <a:r>
              <a:rPr lang="it-IT" sz="4000" dirty="0" err="1" smtClean="0"/>
              <a:t>as</a:t>
            </a:r>
            <a:r>
              <a:rPr lang="it-IT" sz="4000" dirty="0" smtClean="0"/>
              <a:t> gas </a:t>
            </a:r>
            <a:r>
              <a:rPr lang="it-IT" sz="4000" dirty="0" err="1" smtClean="0"/>
              <a:t>sensors</a:t>
            </a:r>
            <a:endParaRPr lang="it-IT" sz="2400" i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211960" y="4135139"/>
            <a:ext cx="4824536" cy="253422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BASIC IDEA:</a:t>
            </a:r>
          </a:p>
          <a:p>
            <a:r>
              <a:rPr lang="it-IT" sz="2200" dirty="0" smtClean="0"/>
              <a:t>The </a:t>
            </a:r>
            <a:r>
              <a:rPr lang="it-IT" sz="2200" dirty="0" err="1" smtClean="0"/>
              <a:t>interaction</a:t>
            </a:r>
            <a:r>
              <a:rPr lang="it-IT" sz="2200" dirty="0" smtClean="0"/>
              <a:t> </a:t>
            </a:r>
            <a:r>
              <a:rPr lang="it-IT" sz="2200" dirty="0" err="1" smtClean="0"/>
              <a:t>resulting</a:t>
            </a:r>
            <a:r>
              <a:rPr lang="it-IT" sz="2200" dirty="0" smtClean="0"/>
              <a:t> in a </a:t>
            </a:r>
            <a:r>
              <a:rPr lang="it-IT" sz="2200" dirty="0" err="1" smtClean="0"/>
              <a:t>charge</a:t>
            </a:r>
            <a:r>
              <a:rPr lang="it-IT" sz="2200" dirty="0" smtClean="0"/>
              <a:t> transfer </a:t>
            </a:r>
            <a:r>
              <a:rPr lang="it-IT" sz="2200" dirty="0" err="1" smtClean="0"/>
              <a:t>between</a:t>
            </a:r>
            <a:r>
              <a:rPr lang="it-IT" sz="2200" dirty="0" smtClean="0"/>
              <a:t> the gas </a:t>
            </a:r>
            <a:r>
              <a:rPr lang="it-IT" sz="2200" dirty="0" err="1" smtClean="0"/>
              <a:t>molecule</a:t>
            </a:r>
            <a:r>
              <a:rPr lang="it-IT" sz="2200" dirty="0" smtClean="0"/>
              <a:t> and the </a:t>
            </a:r>
            <a:r>
              <a:rPr lang="it-IT" sz="2200" dirty="0" err="1" smtClean="0"/>
              <a:t>carbon</a:t>
            </a:r>
            <a:r>
              <a:rPr lang="it-IT" sz="2200" dirty="0" smtClean="0"/>
              <a:t> </a:t>
            </a:r>
            <a:r>
              <a:rPr lang="it-IT" sz="2200" dirty="0" err="1" smtClean="0"/>
              <a:t>nanotube</a:t>
            </a:r>
            <a:r>
              <a:rPr lang="it-IT" sz="2200" dirty="0" smtClean="0"/>
              <a:t> </a:t>
            </a:r>
            <a:r>
              <a:rPr lang="it-IT" sz="2200" dirty="0" err="1" smtClean="0"/>
              <a:t>causes</a:t>
            </a:r>
            <a:r>
              <a:rPr lang="it-IT" sz="2200" dirty="0" smtClean="0"/>
              <a:t> a </a:t>
            </a:r>
            <a:r>
              <a:rPr lang="en-GB" sz="2200" dirty="0" smtClean="0"/>
              <a:t>variation in the electrical conductance (or resistance) of the tube, detectable with an electronic system.</a:t>
            </a:r>
            <a:endParaRPr lang="it-IT" sz="2200" dirty="0"/>
          </a:p>
        </p:txBody>
      </p:sp>
      <p:pic>
        <p:nvPicPr>
          <p:cNvPr id="18" name="Immagine 17" descr="gasSW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492896"/>
            <a:ext cx="4165386" cy="157718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016780" y="3356992"/>
            <a:ext cx="254710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NO</a:t>
            </a:r>
            <a:r>
              <a:rPr lang="it-IT" sz="1600" b="1" baseline="-25000" dirty="0" smtClean="0">
                <a:solidFill>
                  <a:srgbClr val="FF0000"/>
                </a:solidFill>
              </a:rPr>
              <a:t>2</a:t>
            </a:r>
            <a:r>
              <a:rPr lang="it-IT" sz="1600" b="1" dirty="0" smtClean="0">
                <a:solidFill>
                  <a:srgbClr val="FF0000"/>
                </a:solidFill>
              </a:rPr>
              <a:t>: OXIDIZING MOLECULE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16780" y="5466710"/>
            <a:ext cx="250761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chemeClr val="tx2"/>
                </a:solidFill>
              </a:rPr>
              <a:t>NH</a:t>
            </a:r>
            <a:r>
              <a:rPr lang="it-IT" sz="1600" b="1" baseline="-25000" dirty="0" smtClean="0">
                <a:solidFill>
                  <a:schemeClr val="tx2"/>
                </a:solidFill>
              </a:rPr>
              <a:t>3</a:t>
            </a:r>
            <a:r>
              <a:rPr lang="it-IT" sz="1600" b="1" dirty="0" smtClean="0">
                <a:solidFill>
                  <a:schemeClr val="tx2"/>
                </a:solidFill>
              </a:rPr>
              <a:t>: REDUCING MOLECULE</a:t>
            </a:r>
            <a:endParaRPr lang="it-IT" sz="1600" b="1" dirty="0">
              <a:solidFill>
                <a:schemeClr val="tx2"/>
              </a:solidFill>
            </a:endParaRPr>
          </a:p>
        </p:txBody>
      </p:sp>
      <p:pic>
        <p:nvPicPr>
          <p:cNvPr id="2" name="Picture 1" descr="C:\Documents and Settings\Fede\Documenti\UNIVERSITA'\SPECIALISTICA\TESI SPECIALISTICA\Presentazione Tesi Fede\NO2onSW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08720"/>
            <a:ext cx="1872208" cy="1905125"/>
          </a:xfrm>
          <a:prstGeom prst="rect">
            <a:avLst/>
          </a:prstGeom>
          <a:noFill/>
        </p:spPr>
      </p:pic>
      <p:sp>
        <p:nvSpPr>
          <p:cNvPr id="15" name="CasellaDiTesto 14"/>
          <p:cNvSpPr txBox="1"/>
          <p:nvPr/>
        </p:nvSpPr>
        <p:spPr>
          <a:xfrm>
            <a:off x="2699792" y="980728"/>
            <a:ext cx="6336704" cy="1477328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CNTs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are appealing systems for extremely sensitive gas sensors for at least two reasons: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their one-dimensional nature makes them very sensitive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tiny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external perturbations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huge surface-to-volume ratio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t-IT" dirty="0" err="1" smtClean="0"/>
              <a:t>Why</a:t>
            </a:r>
            <a:r>
              <a:rPr lang="it-IT" dirty="0" smtClean="0"/>
              <a:t> </a:t>
            </a:r>
            <a:r>
              <a:rPr lang="it-IT" dirty="0" err="1" smtClean="0"/>
              <a:t>monitoring</a:t>
            </a:r>
            <a:r>
              <a:rPr lang="it-IT" dirty="0" smtClean="0"/>
              <a:t> </a:t>
            </a:r>
            <a:r>
              <a:rPr lang="it-IT" dirty="0" err="1" smtClean="0"/>
              <a:t>ammonia</a:t>
            </a:r>
            <a:r>
              <a:rPr lang="it-IT" dirty="0" smtClean="0"/>
              <a:t> gas?</a:t>
            </a:r>
            <a:endParaRPr lang="it-IT" dirty="0"/>
          </a:p>
        </p:txBody>
      </p:sp>
      <p:pic>
        <p:nvPicPr>
          <p:cNvPr id="4" name="Immagine 3" descr="ARPAg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348224"/>
            <a:ext cx="4825644" cy="388908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932040" y="6165304"/>
            <a:ext cx="3977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Ammonia</a:t>
            </a:r>
            <a:r>
              <a:rPr lang="it-IT" dirty="0" smtClean="0"/>
              <a:t> </a:t>
            </a:r>
            <a:r>
              <a:rPr lang="it-IT" dirty="0" err="1" smtClean="0"/>
              <a:t>concentrations</a:t>
            </a:r>
            <a:r>
              <a:rPr lang="it-IT" dirty="0" smtClean="0"/>
              <a:t> </a:t>
            </a:r>
            <a:r>
              <a:rPr lang="it-IT" dirty="0" err="1" smtClean="0"/>
              <a:t>over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week</a:t>
            </a:r>
          </a:p>
          <a:p>
            <a:r>
              <a:rPr lang="it-IT" dirty="0" smtClean="0"/>
              <a:t>in Milan (data source: ARPA Lombardia)</a:t>
            </a:r>
            <a:endParaRPr lang="it-IT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9512" y="3812847"/>
            <a:ext cx="4104456" cy="1200329"/>
          </a:xfrm>
          <a:prstGeom prst="rect">
            <a:avLst/>
          </a:prstGeom>
          <a:solidFill>
            <a:srgbClr val="FC688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NH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one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the </a:t>
            </a:r>
            <a:r>
              <a:rPr lang="it-IT" sz="2400" dirty="0" err="1" smtClean="0"/>
              <a:t>main</a:t>
            </a:r>
            <a:r>
              <a:rPr lang="it-IT" sz="2400" dirty="0" smtClean="0"/>
              <a:t> </a:t>
            </a:r>
            <a:r>
              <a:rPr lang="it-IT" sz="2400" dirty="0" err="1" smtClean="0"/>
              <a:t>precursors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secondary</a:t>
            </a:r>
            <a:r>
              <a:rPr lang="it-IT" sz="2400" dirty="0" smtClean="0"/>
              <a:t> fine </a:t>
            </a:r>
            <a:r>
              <a:rPr lang="it-IT" sz="2400" dirty="0" err="1" smtClean="0"/>
              <a:t>particulate</a:t>
            </a:r>
            <a:r>
              <a:rPr lang="it-IT" sz="2400" dirty="0" smtClean="0"/>
              <a:t> (PM10, PM2.5)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156176" y="3645024"/>
            <a:ext cx="2520280" cy="707886"/>
          </a:xfrm>
          <a:prstGeom prst="rect">
            <a:avLst/>
          </a:prstGeom>
          <a:noFill/>
          <a:ln w="38100">
            <a:solidFill>
              <a:srgbClr val="FC688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In </a:t>
            </a:r>
            <a:r>
              <a:rPr lang="it-IT" sz="2000" dirty="0" err="1" smtClean="0"/>
              <a:t>urban</a:t>
            </a:r>
            <a:r>
              <a:rPr lang="it-IT" sz="2000" dirty="0" smtClean="0"/>
              <a:t> </a:t>
            </a:r>
            <a:r>
              <a:rPr lang="it-IT" sz="2000" dirty="0" err="1" smtClean="0"/>
              <a:t>environment</a:t>
            </a:r>
            <a:r>
              <a:rPr lang="it-IT" sz="2000" dirty="0" smtClean="0"/>
              <a:t>:</a:t>
            </a:r>
          </a:p>
          <a:p>
            <a:r>
              <a:rPr lang="it-IT" sz="2000" dirty="0" err="1" smtClean="0"/>
              <a:t>less</a:t>
            </a:r>
            <a:r>
              <a:rPr lang="it-IT" sz="2000" dirty="0" smtClean="0"/>
              <a:t> </a:t>
            </a:r>
            <a:r>
              <a:rPr lang="it-IT" sz="2000" dirty="0" err="1" smtClean="0"/>
              <a:t>than</a:t>
            </a:r>
            <a:r>
              <a:rPr lang="it-IT" sz="2000" dirty="0" smtClean="0"/>
              <a:t> 50 </a:t>
            </a:r>
            <a:r>
              <a:rPr lang="it-IT" sz="2000" dirty="0" err="1" smtClean="0"/>
              <a:t>ppb</a:t>
            </a:r>
            <a:endParaRPr lang="it-IT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5496" y="5099700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u="sng" dirty="0" err="1" smtClean="0"/>
              <a:t>Our</a:t>
            </a:r>
            <a:r>
              <a:rPr lang="it-IT" sz="2400" u="sng" dirty="0" smtClean="0"/>
              <a:t> goal</a:t>
            </a:r>
            <a:r>
              <a:rPr lang="it-IT" sz="2400" dirty="0" smtClean="0"/>
              <a:t>: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enhance</a:t>
            </a:r>
            <a:r>
              <a:rPr lang="it-IT" sz="2400" dirty="0" smtClean="0"/>
              <a:t> the </a:t>
            </a:r>
            <a:r>
              <a:rPr lang="it-IT" sz="2400" dirty="0" err="1" smtClean="0"/>
              <a:t>sensitivity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carbon</a:t>
            </a:r>
            <a:r>
              <a:rPr lang="it-IT" sz="2400" dirty="0" smtClean="0"/>
              <a:t> </a:t>
            </a:r>
            <a:r>
              <a:rPr lang="it-IT" sz="2400" dirty="0" err="1" smtClean="0"/>
              <a:t>nanotubes</a:t>
            </a:r>
            <a:r>
              <a:rPr lang="it-IT" sz="2400" dirty="0" smtClean="0"/>
              <a:t> </a:t>
            </a:r>
            <a:r>
              <a:rPr lang="it-IT" sz="2400" dirty="0" err="1" smtClean="0"/>
              <a:t>based</a:t>
            </a:r>
            <a:r>
              <a:rPr lang="it-IT" sz="2400" dirty="0" smtClean="0"/>
              <a:t> gas </a:t>
            </a:r>
            <a:r>
              <a:rPr lang="it-IT" sz="2400" dirty="0" err="1" smtClean="0"/>
              <a:t>sensors</a:t>
            </a:r>
            <a:r>
              <a:rPr lang="it-IT" sz="2400" dirty="0" smtClean="0"/>
              <a:t> in </a:t>
            </a:r>
            <a:r>
              <a:rPr lang="it-IT" sz="2400" dirty="0" err="1" smtClean="0"/>
              <a:t>order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detect</a:t>
            </a:r>
            <a:r>
              <a:rPr lang="it-IT" sz="2400" dirty="0" smtClean="0"/>
              <a:t> </a:t>
            </a:r>
            <a:r>
              <a:rPr lang="it-IT" sz="2400" b="1" dirty="0" err="1" smtClean="0"/>
              <a:t>sub-ppm</a:t>
            </a:r>
            <a:r>
              <a:rPr lang="it-IT" sz="2400" dirty="0" smtClean="0"/>
              <a:t> </a:t>
            </a:r>
            <a:r>
              <a:rPr lang="it-IT" sz="2400" dirty="0" err="1" smtClean="0"/>
              <a:t>concentrations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NH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388757" y="1196752"/>
            <a:ext cx="3071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ppm</a:t>
            </a:r>
            <a:r>
              <a:rPr lang="it-IT" sz="2400" dirty="0" smtClean="0"/>
              <a:t> (</a:t>
            </a:r>
            <a:r>
              <a:rPr lang="it-IT" sz="2400" dirty="0" err="1" smtClean="0"/>
              <a:t>parts</a:t>
            </a:r>
            <a:r>
              <a:rPr lang="it-IT" sz="2400" dirty="0" smtClean="0"/>
              <a:t> per </a:t>
            </a:r>
            <a:r>
              <a:rPr lang="it-IT" sz="2400" dirty="0" err="1" smtClean="0"/>
              <a:t>million</a:t>
            </a:r>
            <a:r>
              <a:rPr lang="it-IT" sz="2400" dirty="0" smtClean="0"/>
              <a:t>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499992" y="1730425"/>
            <a:ext cx="2903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ppb</a:t>
            </a:r>
            <a:r>
              <a:rPr lang="it-IT" sz="2400" dirty="0" smtClean="0"/>
              <a:t> (</a:t>
            </a:r>
            <a:r>
              <a:rPr lang="it-IT" sz="2400" dirty="0" err="1" smtClean="0"/>
              <a:t>parts</a:t>
            </a:r>
            <a:r>
              <a:rPr lang="it-IT" sz="2400" dirty="0" smtClean="0"/>
              <a:t> per </a:t>
            </a:r>
            <a:r>
              <a:rPr lang="it-IT" sz="2400" dirty="0" err="1" smtClean="0"/>
              <a:t>billion</a:t>
            </a:r>
            <a:r>
              <a:rPr lang="it-IT" sz="2400" dirty="0" smtClean="0"/>
              <a:t>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2008" y="1226369"/>
            <a:ext cx="4600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Hazardous</a:t>
            </a:r>
            <a:r>
              <a:rPr lang="it-IT" sz="2400" dirty="0" smtClean="0"/>
              <a:t> </a:t>
            </a:r>
            <a:r>
              <a:rPr lang="it-IT" sz="2400" dirty="0" err="1" smtClean="0"/>
              <a:t>substances</a:t>
            </a:r>
            <a:r>
              <a:rPr lang="it-IT" sz="2400" dirty="0" smtClean="0"/>
              <a:t>, </a:t>
            </a:r>
            <a:r>
              <a:rPr lang="it-IT" sz="2400" dirty="0" err="1" smtClean="0"/>
              <a:t>explosive</a:t>
            </a:r>
            <a:r>
              <a:rPr lang="it-IT" sz="2400" dirty="0" smtClean="0"/>
              <a:t>, …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2008" y="1700808"/>
            <a:ext cx="3457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Environmental</a:t>
            </a:r>
            <a:r>
              <a:rPr lang="it-IT" sz="2400" dirty="0" smtClean="0"/>
              <a:t> </a:t>
            </a:r>
            <a:r>
              <a:rPr lang="it-IT" sz="2400" dirty="0" err="1" smtClean="0"/>
              <a:t>monitoring</a:t>
            </a:r>
            <a:endParaRPr lang="it-IT" sz="2400" dirty="0" smtClean="0"/>
          </a:p>
        </p:txBody>
      </p:sp>
      <p:cxnSp>
        <p:nvCxnSpPr>
          <p:cNvPr id="15" name="Connettore 2 14"/>
          <p:cNvCxnSpPr/>
          <p:nvPr/>
        </p:nvCxnSpPr>
        <p:spPr>
          <a:xfrm>
            <a:off x="4644008" y="1440805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3635896" y="1944861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289" name="Picture 1" descr="C:\Documents and Settings\Fede\Documenti\UNIVERSITA'\DOTTORATO_FEDE\Conferenze\nanosea2012\nanosea_ZnO\777px-Ammonia-3D-balls-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780928"/>
            <a:ext cx="1025754" cy="792088"/>
          </a:xfrm>
          <a:prstGeom prst="rect">
            <a:avLst/>
          </a:prstGeom>
          <a:noFill/>
        </p:spPr>
      </p:pic>
      <p:sp>
        <p:nvSpPr>
          <p:cNvPr id="17" name="CasellaDiTesto 16"/>
          <p:cNvSpPr txBox="1"/>
          <p:nvPr/>
        </p:nvSpPr>
        <p:spPr>
          <a:xfrm>
            <a:off x="6772326" y="2852936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NH</a:t>
            </a:r>
            <a:r>
              <a:rPr lang="it-IT" sz="2400" baseline="-25000" dirty="0" smtClean="0"/>
              <a:t>3</a:t>
            </a:r>
            <a:endParaRPr lang="it-IT" sz="2400" dirty="0"/>
          </a:p>
        </p:txBody>
      </p:sp>
      <p:graphicFrame>
        <p:nvGraphicFramePr>
          <p:cNvPr id="19" name="Oggetto 18"/>
          <p:cNvGraphicFramePr>
            <a:graphicFrameLocks noChangeAspect="1"/>
          </p:cNvGraphicFramePr>
          <p:nvPr/>
        </p:nvGraphicFramePr>
        <p:xfrm>
          <a:off x="815096" y="2492896"/>
          <a:ext cx="2820800" cy="951483"/>
        </p:xfrm>
        <a:graphic>
          <a:graphicData uri="http://schemas.openxmlformats.org/presentationml/2006/ole">
            <p:oleObj spid="_x0000_s43009" name="Equazione" r:id="rId5" imgW="110484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 descr="C:\Documents and Settings\Fede\Documenti\UNIVERSITA'\DOTTORATO_FEDE\First_Year_Talk\chemiresisto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65083" y="1484784"/>
            <a:ext cx="2637857" cy="1171245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it-IT" dirty="0" err="1" smtClean="0"/>
              <a:t>Chemiresistor</a:t>
            </a:r>
            <a:r>
              <a:rPr lang="it-IT" dirty="0" smtClean="0"/>
              <a:t> gas </a:t>
            </a:r>
            <a:r>
              <a:rPr lang="it-IT" dirty="0" err="1" smtClean="0"/>
              <a:t>sensor</a:t>
            </a:r>
            <a:endParaRPr lang="it-IT" dirty="0"/>
          </a:p>
        </p:txBody>
      </p:sp>
      <p:pic>
        <p:nvPicPr>
          <p:cNvPr id="73729" name="Picture 1" descr="C:\Documents and Settings\Fede\Documenti\UNIVERSITA'\DOTTORATO_FEDE\Conferenze\nanosea2012\nanosea_CNT\figure poster nanoseaCNT\samplePrepar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365104"/>
            <a:ext cx="4235686" cy="2304256"/>
          </a:xfrm>
          <a:prstGeom prst="rect">
            <a:avLst/>
          </a:prstGeom>
          <a:noFill/>
        </p:spPr>
      </p:pic>
      <p:sp>
        <p:nvSpPr>
          <p:cNvPr id="18" name="CasellaDiTesto 17"/>
          <p:cNvSpPr txBox="1"/>
          <p:nvPr/>
        </p:nvSpPr>
        <p:spPr>
          <a:xfrm>
            <a:off x="404825" y="4149080"/>
            <a:ext cx="1531701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err="1" smtClean="0"/>
              <a:t>Drop-casting</a:t>
            </a:r>
            <a:endParaRPr lang="it-IT" sz="2000" b="1" dirty="0" smtClean="0"/>
          </a:p>
          <a:p>
            <a:pPr algn="ctr"/>
            <a:r>
              <a:rPr lang="it-IT" sz="2000" b="1" dirty="0" err="1" smtClean="0"/>
              <a:t>method</a:t>
            </a:r>
            <a:endParaRPr lang="it-IT" sz="20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695914" y="4150821"/>
            <a:ext cx="2052550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err="1" smtClean="0"/>
              <a:t>Dielectrophoresis</a:t>
            </a:r>
            <a:endParaRPr lang="it-IT" sz="2000" b="1" dirty="0" smtClean="0"/>
          </a:p>
          <a:p>
            <a:pPr algn="ctr"/>
            <a:r>
              <a:rPr lang="it-IT" sz="2000" b="1" dirty="0" err="1" smtClean="0"/>
              <a:t>method</a:t>
            </a:r>
            <a:endParaRPr lang="it-IT" sz="20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660232" y="5057889"/>
            <a:ext cx="2411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Alternate </a:t>
            </a:r>
            <a:r>
              <a:rPr lang="it-IT" sz="2000" dirty="0" err="1" smtClean="0"/>
              <a:t>Current</a:t>
            </a:r>
            <a:r>
              <a:rPr lang="it-IT" sz="2000" dirty="0" smtClean="0"/>
              <a:t> </a:t>
            </a:r>
            <a:r>
              <a:rPr lang="it-IT" sz="2000" dirty="0" err="1" smtClean="0"/>
              <a:t>applied</a:t>
            </a:r>
            <a:r>
              <a:rPr lang="it-IT" sz="2000" dirty="0" smtClean="0"/>
              <a:t> </a:t>
            </a:r>
            <a:r>
              <a:rPr lang="it-IT" sz="2000" dirty="0" err="1" smtClean="0"/>
              <a:t>during</a:t>
            </a:r>
            <a:r>
              <a:rPr lang="it-IT" sz="2000" dirty="0" smtClean="0"/>
              <a:t> the </a:t>
            </a:r>
            <a:r>
              <a:rPr lang="it-IT" sz="2000" dirty="0" err="1" smtClean="0"/>
              <a:t>deposition</a:t>
            </a:r>
            <a:endParaRPr lang="it-IT" sz="2000" dirty="0" smtClean="0"/>
          </a:p>
          <a:p>
            <a:r>
              <a:rPr lang="it-IT" sz="2000" dirty="0" smtClean="0"/>
              <a:t>(V = 5 V ;  f = 1 MHz)</a:t>
            </a:r>
            <a:endParaRPr lang="it-IT" sz="2000" dirty="0"/>
          </a:p>
        </p:txBody>
      </p:sp>
      <p:sp>
        <p:nvSpPr>
          <p:cNvPr id="22" name="Rettangolo 21"/>
          <p:cNvSpPr/>
          <p:nvPr/>
        </p:nvSpPr>
        <p:spPr>
          <a:xfrm>
            <a:off x="5148064" y="4077072"/>
            <a:ext cx="3888432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179512" y="4077072"/>
            <a:ext cx="4536504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1907704" y="980728"/>
            <a:ext cx="2746329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/>
              <a:t>Interdigitated</a:t>
            </a:r>
            <a:r>
              <a:rPr lang="it-IT" dirty="0" smtClean="0"/>
              <a:t> </a:t>
            </a:r>
            <a:r>
              <a:rPr lang="it-IT" dirty="0" err="1" smtClean="0"/>
              <a:t>Pt</a:t>
            </a:r>
            <a:r>
              <a:rPr lang="it-IT" dirty="0" smtClean="0"/>
              <a:t> </a:t>
            </a:r>
            <a:r>
              <a:rPr lang="it-IT" dirty="0" err="1" smtClean="0"/>
              <a:t>electrodes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2354670" y="2649686"/>
            <a:ext cx="108012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Alumina</a:t>
            </a:r>
            <a:r>
              <a:rPr lang="it-IT" dirty="0" smtClean="0"/>
              <a:t> (</a:t>
            </a:r>
            <a:r>
              <a:rPr lang="it-IT" dirty="0" err="1" smtClean="0"/>
              <a:t>ceramic</a:t>
            </a:r>
            <a:r>
              <a:rPr lang="it-IT" dirty="0" smtClean="0"/>
              <a:t>)</a:t>
            </a:r>
            <a:r>
              <a:rPr lang="it-IT" dirty="0" err="1" smtClean="0"/>
              <a:t>substrate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3938846" y="2372687"/>
            <a:ext cx="1224136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SWNT </a:t>
            </a:r>
            <a:r>
              <a:rPr lang="it-IT" dirty="0" err="1" smtClean="0"/>
              <a:t>bridges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electrodes</a:t>
            </a:r>
            <a:endParaRPr lang="it-IT" dirty="0" smtClean="0"/>
          </a:p>
        </p:txBody>
      </p:sp>
      <p:sp>
        <p:nvSpPr>
          <p:cNvPr id="40" name="CasellaDiTesto 39"/>
          <p:cNvSpPr txBox="1"/>
          <p:nvPr/>
        </p:nvSpPr>
        <p:spPr>
          <a:xfrm>
            <a:off x="3419872" y="3687415"/>
            <a:ext cx="3173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Methods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preparation</a:t>
            </a:r>
            <a:endParaRPr lang="it-IT" sz="2400" dirty="0"/>
          </a:p>
        </p:txBody>
      </p:sp>
      <p:pic>
        <p:nvPicPr>
          <p:cNvPr id="73732" name="Picture 4" descr="C:\Documents and Settings\Fede\Documenti\UNIVERSITA'\DOTTORATO_FEDE\Conferenze\nanosea2012\nanosea_CNT\figure poster nanoseaCNT\alternata dielectro cop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869160"/>
            <a:ext cx="1296144" cy="1989666"/>
          </a:xfrm>
          <a:prstGeom prst="rect">
            <a:avLst/>
          </a:prstGeom>
          <a:noFill/>
        </p:spPr>
      </p:pic>
      <p:sp>
        <p:nvSpPr>
          <p:cNvPr id="42" name="Ovale 41"/>
          <p:cNvSpPr/>
          <p:nvPr/>
        </p:nvSpPr>
        <p:spPr>
          <a:xfrm>
            <a:off x="5796136" y="6165304"/>
            <a:ext cx="288032" cy="28803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Immagine 42" descr="circuito_chemiresisto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55016" y="1464685"/>
            <a:ext cx="1853288" cy="2180339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1876040"/>
            <a:ext cx="1165479" cy="55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2858252"/>
            <a:ext cx="2048637" cy="51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ttangolo 45"/>
          <p:cNvSpPr/>
          <p:nvPr/>
        </p:nvSpPr>
        <p:spPr>
          <a:xfrm>
            <a:off x="5220072" y="1124744"/>
            <a:ext cx="3816424" cy="24535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CasellaDiTesto 46"/>
          <p:cNvSpPr txBox="1"/>
          <p:nvPr/>
        </p:nvSpPr>
        <p:spPr>
          <a:xfrm>
            <a:off x="6091896" y="1095127"/>
            <a:ext cx="2152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Electrical</a:t>
            </a:r>
            <a:r>
              <a:rPr lang="it-IT" sz="2400" dirty="0" smtClean="0"/>
              <a:t> </a:t>
            </a:r>
            <a:r>
              <a:rPr lang="it-IT" sz="2400" dirty="0" err="1" smtClean="0"/>
              <a:t>circuit</a:t>
            </a:r>
            <a:endParaRPr lang="it-IT" sz="2400" dirty="0"/>
          </a:p>
        </p:txBody>
      </p:sp>
      <p:cxnSp>
        <p:nvCxnSpPr>
          <p:cNvPr id="59" name="Connettore 2 58"/>
          <p:cNvCxnSpPr/>
          <p:nvPr/>
        </p:nvCxnSpPr>
        <p:spPr>
          <a:xfrm rot="16200000" flipV="1">
            <a:off x="3866838" y="1916832"/>
            <a:ext cx="648072" cy="36004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0" name="Connettore 2 59"/>
          <p:cNvCxnSpPr/>
          <p:nvPr/>
        </p:nvCxnSpPr>
        <p:spPr>
          <a:xfrm flipV="1">
            <a:off x="3002742" y="2204864"/>
            <a:ext cx="504056" cy="43204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4" name="Connettore 2 63"/>
          <p:cNvCxnSpPr/>
          <p:nvPr/>
        </p:nvCxnSpPr>
        <p:spPr>
          <a:xfrm rot="16200000" flipH="1">
            <a:off x="2282662" y="1556792"/>
            <a:ext cx="792088" cy="36004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7" name="Connettore 2 66"/>
          <p:cNvCxnSpPr/>
          <p:nvPr/>
        </p:nvCxnSpPr>
        <p:spPr>
          <a:xfrm rot="16200000" flipH="1">
            <a:off x="2831106" y="1376773"/>
            <a:ext cx="351656" cy="27964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3733" name="Picture 5" descr="C:\Documents and Settings\Fede\Documenti\UNIVERSITA'\DOTTORATO_FEDE\First_Year_Talk\soluti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2348880"/>
            <a:ext cx="631826" cy="1497012"/>
          </a:xfrm>
          <a:prstGeom prst="rect">
            <a:avLst/>
          </a:prstGeom>
          <a:noFill/>
        </p:spPr>
      </p:pic>
      <p:sp>
        <p:nvSpPr>
          <p:cNvPr id="74" name="CasellaDiTesto 73"/>
          <p:cNvSpPr txBox="1"/>
          <p:nvPr/>
        </p:nvSpPr>
        <p:spPr>
          <a:xfrm>
            <a:off x="179512" y="836712"/>
            <a:ext cx="1656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SWNT </a:t>
            </a:r>
            <a:r>
              <a:rPr lang="it-IT" dirty="0" err="1" smtClean="0"/>
              <a:t>dispersed</a:t>
            </a:r>
            <a:r>
              <a:rPr lang="it-IT" dirty="0" smtClean="0"/>
              <a:t> in a </a:t>
            </a:r>
            <a:r>
              <a:rPr lang="it-IT" dirty="0" err="1" smtClean="0"/>
              <a:t>solution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water, </a:t>
            </a:r>
            <a:r>
              <a:rPr lang="it-IT" dirty="0" err="1" smtClean="0"/>
              <a:t>NaOH</a:t>
            </a:r>
            <a:r>
              <a:rPr lang="it-IT" dirty="0" smtClean="0"/>
              <a:t>, </a:t>
            </a:r>
            <a:r>
              <a:rPr lang="it-IT" dirty="0" err="1" smtClean="0"/>
              <a:t>Sodium</a:t>
            </a:r>
            <a:r>
              <a:rPr lang="it-IT" dirty="0" smtClean="0"/>
              <a:t> </a:t>
            </a:r>
            <a:r>
              <a:rPr lang="it-IT" dirty="0" err="1" smtClean="0"/>
              <a:t>Lauryl</a:t>
            </a:r>
            <a:r>
              <a:rPr lang="it-IT" dirty="0" smtClean="0"/>
              <a:t> </a:t>
            </a:r>
            <a:r>
              <a:rPr lang="it-IT" dirty="0" err="1" smtClean="0"/>
              <a:t>Sulfate</a:t>
            </a:r>
            <a:endParaRPr lang="it-IT" dirty="0"/>
          </a:p>
        </p:txBody>
      </p:sp>
      <p:sp>
        <p:nvSpPr>
          <p:cNvPr id="75" name="Rettangolo 74"/>
          <p:cNvSpPr/>
          <p:nvPr/>
        </p:nvSpPr>
        <p:spPr>
          <a:xfrm>
            <a:off x="179512" y="764704"/>
            <a:ext cx="1619672" cy="3168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755576" y="4941168"/>
            <a:ext cx="53412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1 </a:t>
            </a:r>
            <a:r>
              <a:rPr lang="el-GR" dirty="0" smtClean="0">
                <a:latin typeface="Calibri"/>
              </a:rPr>
              <a:t>μ</a:t>
            </a:r>
            <a:r>
              <a:rPr lang="it-IT" dirty="0" smtClean="0">
                <a:latin typeface="Calibri"/>
              </a:rPr>
              <a:t>l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5652120" y="4365104"/>
            <a:ext cx="53412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1 </a:t>
            </a:r>
            <a:r>
              <a:rPr lang="el-GR" dirty="0" smtClean="0">
                <a:latin typeface="Calibri"/>
              </a:rPr>
              <a:t>μ</a:t>
            </a:r>
            <a:r>
              <a:rPr lang="it-IT" dirty="0" smtClean="0">
                <a:latin typeface="Calibri"/>
              </a:rPr>
              <a:t>l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2" grpId="0" animBg="1"/>
      <p:bldP spid="23" grpId="0" animBg="1"/>
      <p:bldP spid="40" grpId="0"/>
      <p:bldP spid="42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 descr="C:\Documents and Settings\Fede\Documenti\UNIVERSITA'\DOTTORATO_FEDE\First_Year_Talk\DEP_cnt_Moscatello_MRS_200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6398" y="4509120"/>
            <a:ext cx="4692106" cy="201622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Strategies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enhance</a:t>
            </a:r>
            <a:r>
              <a:rPr lang="it-IT" dirty="0" smtClean="0"/>
              <a:t> the </a:t>
            </a:r>
            <a:r>
              <a:rPr lang="it-IT" dirty="0" err="1" smtClean="0"/>
              <a:t>sensitivity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a </a:t>
            </a:r>
            <a:r>
              <a:rPr lang="it-IT" dirty="0" smtClean="0"/>
              <a:t>SWNT </a:t>
            </a:r>
            <a:r>
              <a:rPr lang="it-IT" dirty="0" err="1" smtClean="0"/>
              <a:t>based</a:t>
            </a:r>
            <a:r>
              <a:rPr lang="it-IT" dirty="0" smtClean="0"/>
              <a:t> </a:t>
            </a:r>
            <a:r>
              <a:rPr lang="it-IT" dirty="0" err="1" smtClean="0"/>
              <a:t>chemiresistor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412776"/>
            <a:ext cx="7920880" cy="4536504"/>
          </a:xfrm>
        </p:spPr>
        <p:txBody>
          <a:bodyPr>
            <a:normAutofit fontScale="85000" lnSpcReduction="20000"/>
          </a:bodyPr>
          <a:lstStyle/>
          <a:p>
            <a:r>
              <a:rPr lang="it-IT" dirty="0" err="1" smtClean="0"/>
              <a:t>Sonication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sample (in ultrasound </a:t>
            </a:r>
            <a:r>
              <a:rPr lang="it-IT" dirty="0" err="1" smtClean="0"/>
              <a:t>bath</a:t>
            </a:r>
            <a:r>
              <a:rPr lang="it-IT" dirty="0" smtClean="0"/>
              <a:t>) </a:t>
            </a:r>
            <a:r>
              <a:rPr lang="it-IT" dirty="0" err="1" smtClean="0"/>
              <a:t>to</a:t>
            </a:r>
            <a:r>
              <a:rPr lang="it-IT" dirty="0" smtClean="0"/>
              <a:t> reduce the film </a:t>
            </a:r>
            <a:r>
              <a:rPr lang="it-IT" dirty="0" err="1" smtClean="0"/>
              <a:t>thickness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	</a:t>
            </a:r>
            <a:r>
              <a:rPr lang="it-IT" sz="2400" dirty="0" err="1" smtClean="0"/>
              <a:t>thinner</a:t>
            </a:r>
            <a:r>
              <a:rPr lang="it-IT" sz="2400" dirty="0" smtClean="0"/>
              <a:t> the film on the </a:t>
            </a:r>
            <a:r>
              <a:rPr lang="it-IT" sz="2400" dirty="0" err="1" smtClean="0"/>
              <a:t>substrate</a:t>
            </a:r>
            <a:r>
              <a:rPr lang="it-IT" sz="2400" dirty="0" smtClean="0"/>
              <a:t>, </a:t>
            </a:r>
            <a:r>
              <a:rPr lang="it-IT" sz="2400" dirty="0" err="1" smtClean="0"/>
              <a:t>better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the </a:t>
            </a:r>
            <a:r>
              <a:rPr lang="it-IT" sz="2400" dirty="0" err="1" smtClean="0"/>
              <a:t>charge</a:t>
            </a:r>
            <a:r>
              <a:rPr lang="it-IT" sz="2400" dirty="0" smtClean="0"/>
              <a:t> transfer </a:t>
            </a:r>
            <a:r>
              <a:rPr lang="it-IT" sz="2400" dirty="0" err="1" smtClean="0"/>
              <a:t>from</a:t>
            </a:r>
            <a:r>
              <a:rPr lang="it-IT" sz="2400" dirty="0" smtClean="0"/>
              <a:t> the gas </a:t>
            </a:r>
            <a:r>
              <a:rPr lang="it-IT" sz="2400" dirty="0" err="1" smtClean="0"/>
              <a:t>molecule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the </a:t>
            </a:r>
            <a:r>
              <a:rPr lang="it-IT" sz="2400" dirty="0" err="1" smtClean="0"/>
              <a:t>electrical</a:t>
            </a:r>
            <a:r>
              <a:rPr lang="it-IT" sz="2400" dirty="0" smtClean="0"/>
              <a:t> </a:t>
            </a:r>
            <a:r>
              <a:rPr lang="it-IT" sz="2400" dirty="0" err="1" smtClean="0"/>
              <a:t>contacts</a:t>
            </a:r>
            <a:r>
              <a:rPr lang="it-IT" sz="2400" dirty="0" smtClean="0"/>
              <a:t>.</a:t>
            </a:r>
            <a:endParaRPr lang="it-IT" sz="2400" dirty="0" smtClean="0"/>
          </a:p>
          <a:p>
            <a:pPr>
              <a:buNone/>
            </a:pPr>
            <a:endParaRPr lang="it-IT" sz="1300" dirty="0" smtClean="0"/>
          </a:p>
          <a:p>
            <a:r>
              <a:rPr lang="it-IT" dirty="0" err="1" smtClean="0"/>
              <a:t>Dielectrophoresis</a:t>
            </a:r>
            <a:r>
              <a:rPr lang="it-IT" dirty="0" smtClean="0"/>
              <a:t> </a:t>
            </a:r>
            <a:r>
              <a:rPr lang="it-IT" dirty="0" err="1" smtClean="0"/>
              <a:t>method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align</a:t>
            </a:r>
            <a:r>
              <a:rPr lang="it-IT" dirty="0" smtClean="0"/>
              <a:t> the </a:t>
            </a:r>
            <a:r>
              <a:rPr lang="it-IT" dirty="0" smtClean="0"/>
              <a:t>SWNT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	</a:t>
            </a:r>
            <a:r>
              <a:rPr lang="it-IT" sz="2400" dirty="0" smtClean="0"/>
              <a:t>a </a:t>
            </a:r>
            <a:r>
              <a:rPr lang="it-IT" sz="2400" dirty="0" err="1" smtClean="0"/>
              <a:t>method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better</a:t>
            </a:r>
            <a:r>
              <a:rPr lang="it-IT" sz="2400" dirty="0" smtClean="0"/>
              <a:t> </a:t>
            </a:r>
            <a:r>
              <a:rPr lang="it-IT" sz="2400" dirty="0" err="1" smtClean="0"/>
              <a:t>distribute</a:t>
            </a:r>
            <a:r>
              <a:rPr lang="it-IT" sz="2400" dirty="0" smtClean="0"/>
              <a:t> the </a:t>
            </a:r>
            <a:r>
              <a:rPr lang="it-IT" sz="2400" dirty="0" smtClean="0"/>
              <a:t>SWNT </a:t>
            </a:r>
            <a:r>
              <a:rPr lang="it-IT" sz="2400" dirty="0" smtClean="0"/>
              <a:t>on the </a:t>
            </a:r>
            <a:r>
              <a:rPr lang="it-IT" sz="2400" dirty="0" err="1" smtClean="0"/>
              <a:t>substrate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apply</a:t>
            </a:r>
            <a:r>
              <a:rPr lang="it-IT" sz="2400" dirty="0" smtClean="0"/>
              <a:t> </a:t>
            </a:r>
            <a:r>
              <a:rPr lang="it-IT" sz="2400" dirty="0" err="1" smtClean="0"/>
              <a:t>an</a:t>
            </a:r>
            <a:r>
              <a:rPr lang="it-IT" sz="2400" dirty="0" smtClean="0"/>
              <a:t> alternate </a:t>
            </a:r>
            <a:r>
              <a:rPr lang="it-IT" sz="2400" dirty="0" err="1" smtClean="0"/>
              <a:t>current</a:t>
            </a:r>
            <a:r>
              <a:rPr lang="it-IT" sz="2400" dirty="0" smtClean="0"/>
              <a:t> </a:t>
            </a:r>
            <a:r>
              <a:rPr lang="it-IT" sz="2400" dirty="0" err="1" smtClean="0"/>
              <a:t>between</a:t>
            </a:r>
            <a:r>
              <a:rPr lang="it-IT" sz="2400" dirty="0" smtClean="0"/>
              <a:t> the </a:t>
            </a:r>
            <a:r>
              <a:rPr lang="it-IT" sz="2400" dirty="0" err="1" smtClean="0"/>
              <a:t>electrodes</a:t>
            </a:r>
            <a:r>
              <a:rPr lang="it-IT" sz="2400" dirty="0" smtClean="0"/>
              <a:t>, </a:t>
            </a:r>
            <a:r>
              <a:rPr lang="it-IT" sz="2400" dirty="0" err="1" smtClean="0"/>
              <a:t>during</a:t>
            </a:r>
            <a:r>
              <a:rPr lang="it-IT" sz="2400" dirty="0" smtClean="0"/>
              <a:t> the </a:t>
            </a:r>
            <a:r>
              <a:rPr lang="it-IT" sz="2400" dirty="0" err="1" smtClean="0"/>
              <a:t>deposition</a:t>
            </a:r>
            <a:r>
              <a:rPr lang="it-IT" sz="2400" dirty="0" smtClean="0"/>
              <a:t>. In </a:t>
            </a:r>
            <a:r>
              <a:rPr lang="it-IT" sz="2400" dirty="0" err="1" smtClean="0"/>
              <a:t>this</a:t>
            </a:r>
            <a:r>
              <a:rPr lang="it-IT" sz="2400" dirty="0" smtClean="0"/>
              <a:t> way </a:t>
            </a:r>
            <a:r>
              <a:rPr lang="it-IT" sz="2400" dirty="0" err="1" smtClean="0"/>
              <a:t>SW</a:t>
            </a:r>
            <a:r>
              <a:rPr lang="it-IT" sz="2400" dirty="0" err="1" smtClean="0"/>
              <a:t>NTs</a:t>
            </a:r>
            <a:r>
              <a:rPr lang="it-IT" sz="2400" dirty="0" smtClean="0"/>
              <a:t> </a:t>
            </a:r>
            <a:r>
              <a:rPr lang="it-IT" sz="2400" dirty="0" err="1" smtClean="0"/>
              <a:t>tends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be</a:t>
            </a:r>
            <a:r>
              <a:rPr lang="it-IT" sz="2400" dirty="0" smtClean="0"/>
              <a:t> </a:t>
            </a:r>
            <a:r>
              <a:rPr lang="it-IT" sz="2400" dirty="0" err="1" smtClean="0"/>
              <a:t>aligned</a:t>
            </a:r>
            <a:endParaRPr lang="it-IT" sz="2400" dirty="0" smtClean="0"/>
          </a:p>
          <a:p>
            <a:endParaRPr lang="it-IT" sz="13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Functionalization</a:t>
            </a:r>
            <a:endParaRPr lang="it-IT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endParaRPr lang="it-IT" sz="13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Other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architectures</a:t>
            </a:r>
            <a:endParaRPr lang="it-IT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	(e.g.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chem-FET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582858" y="6516052"/>
            <a:ext cx="345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Moscatello </a:t>
            </a:r>
            <a:r>
              <a:rPr lang="it-IT" i="1" dirty="0" err="1" smtClean="0"/>
              <a:t>et</a:t>
            </a:r>
            <a:r>
              <a:rPr lang="it-IT" i="1" dirty="0" smtClean="0"/>
              <a:t> al. MRS</a:t>
            </a:r>
            <a:r>
              <a:rPr lang="it-IT" dirty="0" smtClean="0"/>
              <a:t>, </a:t>
            </a:r>
            <a:r>
              <a:rPr lang="it-IT" b="1" dirty="0" smtClean="0"/>
              <a:t>1057 </a:t>
            </a:r>
            <a:r>
              <a:rPr lang="it-IT" dirty="0" smtClean="0"/>
              <a:t>(2008)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1339</TotalTime>
  <Words>890</Words>
  <Application>Microsoft Office PowerPoint</Application>
  <PresentationFormat>Presentazione su schermo (4:3)</PresentationFormat>
  <Paragraphs>214</Paragraphs>
  <Slides>23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5" baseType="lpstr">
      <vt:lpstr>Tema di Office</vt:lpstr>
      <vt:lpstr>Equazione</vt:lpstr>
      <vt:lpstr>Sub-ppm ammonia detection in urban environments with carbon nanotubes gas sensors: possible strategies to enhance the sensitivity.</vt:lpstr>
      <vt:lpstr>Carbon nanotubes</vt:lpstr>
      <vt:lpstr>What are carbon nanotubes?</vt:lpstr>
      <vt:lpstr>Diapositiva 4</vt:lpstr>
      <vt:lpstr>Electronic properties of SWNT</vt:lpstr>
      <vt:lpstr>Carbon nanotubes as gas sensors</vt:lpstr>
      <vt:lpstr>Why monitoring ammonia gas?</vt:lpstr>
      <vt:lpstr>Chemiresistor gas sensor</vt:lpstr>
      <vt:lpstr>Strategies to enhance the sensitivity of a SWNT based chemiresistor</vt:lpstr>
      <vt:lpstr>Response: variation of the resistance</vt:lpstr>
      <vt:lpstr>Dielectrophoresis method to align the CNT</vt:lpstr>
      <vt:lpstr>Diapositiva 12</vt:lpstr>
      <vt:lpstr>In literature…</vt:lpstr>
      <vt:lpstr>Future steps</vt:lpstr>
      <vt:lpstr>Chemical Field Effect Transistor (FET)</vt:lpstr>
      <vt:lpstr>Thanks for the attention!  QUESTIONS?</vt:lpstr>
      <vt:lpstr>Chemical Field Effect Transistor (FET)</vt:lpstr>
      <vt:lpstr>Chemical Field Effect Transistor (FET)</vt:lpstr>
      <vt:lpstr>Experimental set-up</vt:lpstr>
      <vt:lpstr>Electrical circuit</vt:lpstr>
      <vt:lpstr>Raman</vt:lpstr>
      <vt:lpstr>Raman spectrum of SWNT</vt:lpstr>
      <vt:lpstr>Metallic vs Semiconductive SWNTs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Sub-ppm ammonia detection in urban environments with carbon nanotubes gas sensors: possible strategies to enhance the sensitivity.</dc:title>
  <dc:creator>Fede</dc:creator>
  <cp:lastModifiedBy>Fede</cp:lastModifiedBy>
  <cp:revision>139</cp:revision>
  <dcterms:created xsi:type="dcterms:W3CDTF">2012-10-04T11:47:45Z</dcterms:created>
  <dcterms:modified xsi:type="dcterms:W3CDTF">2012-10-14T20:20:52Z</dcterms:modified>
</cp:coreProperties>
</file>