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57" r:id="rId2"/>
    <p:sldId id="593" r:id="rId3"/>
    <p:sldId id="579" r:id="rId4"/>
    <p:sldId id="592" r:id="rId5"/>
    <p:sldId id="640" r:id="rId6"/>
    <p:sldId id="633" r:id="rId7"/>
    <p:sldId id="583" r:id="rId8"/>
    <p:sldId id="634" r:id="rId9"/>
    <p:sldId id="641" r:id="rId10"/>
    <p:sldId id="589" r:id="rId11"/>
    <p:sldId id="586" r:id="rId12"/>
    <p:sldId id="637" r:id="rId13"/>
    <p:sldId id="667" r:id="rId14"/>
    <p:sldId id="600" r:id="rId15"/>
    <p:sldId id="662" r:id="rId16"/>
    <p:sldId id="601" r:id="rId17"/>
    <p:sldId id="602" r:id="rId18"/>
    <p:sldId id="603" r:id="rId19"/>
    <p:sldId id="604" r:id="rId20"/>
    <p:sldId id="621" r:id="rId21"/>
    <p:sldId id="668" r:id="rId22"/>
    <p:sldId id="669" r:id="rId23"/>
    <p:sldId id="670" r:id="rId24"/>
    <p:sldId id="608" r:id="rId25"/>
    <p:sldId id="609" r:id="rId26"/>
    <p:sldId id="610" r:id="rId27"/>
    <p:sldId id="611" r:id="rId28"/>
    <p:sldId id="612" r:id="rId29"/>
    <p:sldId id="613" r:id="rId30"/>
    <p:sldId id="614" r:id="rId31"/>
    <p:sldId id="617" r:id="rId32"/>
    <p:sldId id="619" r:id="rId33"/>
    <p:sldId id="622" r:id="rId34"/>
    <p:sldId id="623" r:id="rId35"/>
    <p:sldId id="652" r:id="rId36"/>
    <p:sldId id="638" r:id="rId37"/>
    <p:sldId id="632" r:id="rId38"/>
    <p:sldId id="657" r:id="rId39"/>
    <p:sldId id="659" r:id="rId40"/>
    <p:sldId id="658" r:id="rId41"/>
  </p:sldIdLst>
  <p:sldSz cx="9144000" cy="6858000" type="screen4x3"/>
  <p:notesSz cx="6985000" cy="9283700"/>
  <p:custDataLst>
    <p:tags r:id="rId4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33"/>
    <a:srgbClr val="0000FF"/>
    <a:srgbClr val="663300"/>
    <a:srgbClr val="00FF00"/>
    <a:srgbClr val="FFCC66"/>
    <a:srgbClr val="FFFFFF"/>
    <a:srgbClr val="FFFFCC"/>
    <a:srgbClr val="99CCFF"/>
    <a:srgbClr val="FFFF99"/>
    <a:srgbClr val="00A2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721" autoAdjust="0"/>
    <p:restoredTop sz="88500" autoAdjust="0"/>
  </p:normalViewPr>
  <p:slideViewPr>
    <p:cSldViewPr snapToGrid="0">
      <p:cViewPr varScale="1">
        <p:scale>
          <a:sx n="117" d="100"/>
          <a:sy n="117" d="100"/>
        </p:scale>
        <p:origin x="-1716" y="-102"/>
      </p:cViewPr>
      <p:guideLst>
        <p:guide orient="horz" pos="2167"/>
        <p:guide pos="10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98"/>
    </p:cViewPr>
  </p:sorterViewPr>
  <p:notesViewPr>
    <p:cSldViewPr snapToGrid="0">
      <p:cViewPr varScale="1">
        <p:scale>
          <a:sx n="60" d="100"/>
          <a:sy n="60" d="100"/>
        </p:scale>
        <p:origin x="-2394" y="-78"/>
      </p:cViewPr>
      <p:guideLst>
        <p:guide orient="horz" pos="2924"/>
        <p:guide pos="2200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63.wmf"/><Relationship Id="rId1" Type="http://schemas.openxmlformats.org/officeDocument/2006/relationships/image" Target="NULL"/><Relationship Id="rId4" Type="http://schemas.openxmlformats.org/officeDocument/2006/relationships/image" Target="../media/image6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B24DA0A9-4DA9-4564-A4AD-F70E43B8E188}" type="datetimeFigureOut">
              <a:rPr lang="en-US" smtClean="0"/>
              <a:pPr/>
              <a:t>10/11/2012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438C32C4-D841-4D40-9259-8A35F77DB3FF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6803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9381ECFA-F09E-4F8C-ABAF-7A17517C510C}" type="datetimeFigureOut">
              <a:rPr lang="en-US" smtClean="0"/>
              <a:pPr/>
              <a:t>10/11/2012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90E3A2F0-8BE1-4E11-887D-D3884921AECE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975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3A2F0-8BE1-4E11-887D-D3884921AECE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3A2F0-8BE1-4E11-887D-D3884921AECE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7EB10-16F6-D742-A86D-F67621F420FF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39467B-00DF-4508-A8F5-0DCA8E900406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58B6EF-6CC4-465A-B53D-7F6E2560B836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A5A245-7A04-4900-9D96-8D07A9EB9D3D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6F6683-21B5-4BCC-A932-7E216C1F205D}" type="slidenum">
              <a:rPr lang="en-US"/>
              <a:pPr/>
              <a:t>29</a:t>
            </a:fld>
            <a:endParaRPr lang="en-US"/>
          </a:p>
        </p:txBody>
      </p:sp>
      <p:sp>
        <p:nvSpPr>
          <p:cNvPr id="18739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1575" y="695325"/>
            <a:ext cx="4641850" cy="34829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739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175" y="4410506"/>
            <a:ext cx="5588652" cy="417617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3A2F0-8BE1-4E11-887D-D3884921AECE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 userDrawn="1"/>
        </p:nvSpPr>
        <p:spPr>
          <a:xfrm>
            <a:off x="-32" y="428604"/>
            <a:ext cx="1357322" cy="14287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03417C"/>
              </a:gs>
            </a:gsLst>
            <a:lin ang="16200000" scaled="1"/>
            <a:tileRect/>
          </a:gradFill>
        </p:spPr>
        <p:txBody>
          <a:bodyPr vert="horz" lIns="91440" tIns="45720" rIns="91440" bIns="45720" rtlCol="0" anchor="t">
            <a:noAutofit/>
          </a:bodyPr>
          <a:lstStyle>
            <a:lvl1pPr marL="95250" indent="0" algn="l">
              <a:defRPr sz="1400" b="1">
                <a:solidFill>
                  <a:schemeClr val="tx2"/>
                </a:solidFill>
              </a:defRPr>
            </a:lvl1pPr>
          </a:lstStyle>
          <a:p>
            <a:pPr marL="9525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0" y="428604"/>
            <a:ext cx="9144000" cy="117306"/>
          </a:xfrm>
          <a:prstGeom prst="rect">
            <a:avLst/>
          </a:prstGeom>
          <a:gradFill flip="none" rotWithShape="1">
            <a:gsLst>
              <a:gs pos="0">
                <a:srgbClr val="EEECE1">
                  <a:shade val="30000"/>
                  <a:satMod val="115000"/>
                </a:srgbClr>
              </a:gs>
              <a:gs pos="50000">
                <a:srgbClr val="EEECE1">
                  <a:shade val="67500"/>
                  <a:satMod val="115000"/>
                </a:srgbClr>
              </a:gs>
              <a:gs pos="100000">
                <a:srgbClr val="EEECE1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txBody>
          <a:bodyPr vert="horz" lIns="91440" tIns="45720" rIns="91440" bIns="45720" rtlCol="0" anchor="t">
            <a:noAutofit/>
          </a:bodyPr>
          <a:lstStyle>
            <a:lvl1pPr marL="95250" indent="0" algn="l">
              <a:defRPr sz="1400" b="1">
                <a:solidFill>
                  <a:schemeClr val="tx2"/>
                </a:solidFill>
              </a:defRPr>
            </a:lvl1pPr>
          </a:lstStyle>
          <a:p>
            <a:pPr marL="9525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1328738" y="0"/>
            <a:ext cx="7815262" cy="428604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Brix_2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429453" y="0"/>
            <a:ext cx="714547" cy="500066"/>
          </a:xfrm>
          <a:prstGeom prst="rect">
            <a:avLst/>
          </a:prstGeom>
        </p:spPr>
      </p:pic>
      <p:pic>
        <p:nvPicPr>
          <p:cNvPr id="6" name="Afbeelding 10" descr="HR_CORPORATE-versie3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331640" y="0"/>
            <a:ext cx="256241" cy="548680"/>
          </a:xfrm>
          <a:prstGeom prst="rect">
            <a:avLst/>
          </a:prstGeom>
        </p:spPr>
      </p:pic>
      <p:pic>
        <p:nvPicPr>
          <p:cNvPr id="7" name="Picture 6" descr="kuleuven.jpg"/>
          <p:cNvPicPr>
            <a:picLocks noChangeAspect="1"/>
          </p:cNvPicPr>
          <p:nvPr userDrawn="1"/>
        </p:nvPicPr>
        <p:blipFill>
          <a:blip r:embed="rId4" cstate="print"/>
          <a:srcRect l="442" t="3087" r="765" b="2104"/>
          <a:stretch>
            <a:fillRect/>
          </a:stretch>
        </p:blipFill>
        <p:spPr>
          <a:xfrm>
            <a:off x="1" y="5"/>
            <a:ext cx="1331308" cy="428400"/>
          </a:xfrm>
          <a:prstGeom prst="rect">
            <a:avLst/>
          </a:prstGeom>
        </p:spPr>
      </p:pic>
      <p:pic>
        <p:nvPicPr>
          <p:cNvPr id="12" name="Picture 11" descr="iks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393035" y="6489453"/>
            <a:ext cx="750965" cy="3685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692322" y="0"/>
            <a:ext cx="6509982" cy="500066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180000" algn="ctr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1328738" y="0"/>
            <a:ext cx="7815262" cy="428604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0" y="428604"/>
            <a:ext cx="9144000" cy="117306"/>
          </a:xfrm>
          <a:prstGeom prst="rect">
            <a:avLst/>
          </a:prstGeom>
          <a:gradFill flip="none" rotWithShape="1">
            <a:gsLst>
              <a:gs pos="0">
                <a:srgbClr val="EEECE1">
                  <a:shade val="30000"/>
                  <a:satMod val="115000"/>
                </a:srgbClr>
              </a:gs>
              <a:gs pos="50000">
                <a:srgbClr val="EEECE1">
                  <a:shade val="67500"/>
                  <a:satMod val="115000"/>
                </a:srgbClr>
              </a:gs>
              <a:gs pos="100000">
                <a:srgbClr val="EEECE1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txBody>
          <a:bodyPr vert="horz" lIns="91440" tIns="45720" rIns="91440" bIns="45720" rtlCol="0" anchor="t">
            <a:noAutofit/>
          </a:bodyPr>
          <a:lstStyle>
            <a:lvl1pPr marL="95250" indent="0" algn="l">
              <a:defRPr sz="1400" b="1">
                <a:solidFill>
                  <a:schemeClr val="tx2"/>
                </a:solidFill>
              </a:defRPr>
            </a:lvl1pPr>
          </a:lstStyle>
          <a:p>
            <a:pPr marL="9525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9" name="Afbeelding 10" descr="HR_CORPORATE-versie3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331640" y="0"/>
            <a:ext cx="256241" cy="548680"/>
          </a:xfrm>
          <a:prstGeom prst="rect">
            <a:avLst/>
          </a:prstGeom>
        </p:spPr>
      </p:pic>
      <p:pic>
        <p:nvPicPr>
          <p:cNvPr id="8" name="Picture 7" descr="Brix_2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8429453" y="0"/>
            <a:ext cx="714547" cy="50006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 userDrawn="1"/>
        </p:nvSpPr>
        <p:spPr>
          <a:xfrm>
            <a:off x="-32" y="428604"/>
            <a:ext cx="1357322" cy="14287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03417C"/>
              </a:gs>
            </a:gsLst>
            <a:lin ang="16200000" scaled="1"/>
            <a:tileRect/>
          </a:gradFill>
        </p:spPr>
        <p:txBody>
          <a:bodyPr vert="horz" lIns="91440" tIns="45720" rIns="91440" bIns="45720" rtlCol="0" anchor="t">
            <a:noAutofit/>
          </a:bodyPr>
          <a:lstStyle>
            <a:lvl1pPr marL="95250" indent="0" algn="l">
              <a:defRPr sz="1400" b="1">
                <a:solidFill>
                  <a:schemeClr val="tx2"/>
                </a:solidFill>
              </a:defRPr>
            </a:lvl1pPr>
          </a:lstStyle>
          <a:p>
            <a:pPr marL="9525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0" y="428604"/>
            <a:ext cx="9144000" cy="117306"/>
          </a:xfrm>
          <a:prstGeom prst="rect">
            <a:avLst/>
          </a:prstGeom>
          <a:gradFill flip="none" rotWithShape="1">
            <a:gsLst>
              <a:gs pos="0">
                <a:srgbClr val="EEECE1">
                  <a:shade val="30000"/>
                  <a:satMod val="115000"/>
                </a:srgbClr>
              </a:gs>
              <a:gs pos="50000">
                <a:srgbClr val="EEECE1">
                  <a:shade val="67500"/>
                  <a:satMod val="115000"/>
                </a:srgbClr>
              </a:gs>
              <a:gs pos="100000">
                <a:srgbClr val="EEECE1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txBody>
          <a:bodyPr vert="horz" lIns="91440" tIns="45720" rIns="91440" bIns="45720" rtlCol="0" anchor="t">
            <a:noAutofit/>
          </a:bodyPr>
          <a:lstStyle>
            <a:lvl1pPr marL="95250" indent="0" algn="l">
              <a:defRPr sz="1400" b="1">
                <a:solidFill>
                  <a:schemeClr val="tx2"/>
                </a:solidFill>
              </a:defRPr>
            </a:lvl1pPr>
          </a:lstStyle>
          <a:p>
            <a:pPr marL="9525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1328738" y="0"/>
            <a:ext cx="7815262" cy="428604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Brix_2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8429453" y="0"/>
            <a:ext cx="714547" cy="500066"/>
          </a:xfrm>
          <a:prstGeom prst="rect">
            <a:avLst/>
          </a:prstGeom>
        </p:spPr>
      </p:pic>
      <p:pic>
        <p:nvPicPr>
          <p:cNvPr id="15" name="Afbeelding 10" descr="HR_CORPORATE-versie3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331640" y="0"/>
            <a:ext cx="256241" cy="548680"/>
          </a:xfrm>
          <a:prstGeom prst="rect">
            <a:avLst/>
          </a:prstGeom>
        </p:spPr>
      </p:pic>
      <p:pic>
        <p:nvPicPr>
          <p:cNvPr id="16" name="Picture 15" descr="kuleuven.jpg"/>
          <p:cNvPicPr>
            <a:picLocks noChangeAspect="1"/>
          </p:cNvPicPr>
          <p:nvPr userDrawn="1"/>
        </p:nvPicPr>
        <p:blipFill>
          <a:blip r:embed="rId4" cstate="print"/>
          <a:srcRect l="442" t="3087" r="765" b="2104"/>
          <a:stretch>
            <a:fillRect/>
          </a:stretch>
        </p:blipFill>
        <p:spPr>
          <a:xfrm>
            <a:off x="1" y="5"/>
            <a:ext cx="1331308" cy="428400"/>
          </a:xfrm>
          <a:prstGeom prst="rect">
            <a:avLst/>
          </a:prstGeom>
        </p:spPr>
      </p:pic>
      <p:pic>
        <p:nvPicPr>
          <p:cNvPr id="18" name="Picture 17" descr="iks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393035" y="6489453"/>
            <a:ext cx="750965" cy="3685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8906D5A-905E-4D4A-8F1C-82B3C20E947B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643686"/>
            <a:ext cx="2915816" cy="2143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1.png"/><Relationship Id="rId4" Type="http://schemas.openxmlformats.org/officeDocument/2006/relationships/oleObject" Target="../embeddings/oleObject8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://www.scholarpedia.org/wiki/images/c/ce/3D_ISOLDE.jpg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www.scholarpedia.org/wiki/images/3/3b/ISOLDETarget.jpg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://www.scholarpedia.org/wiki/images/e/ed/ISOLDESeparators.jpg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://www.scholarpedia.org/wiki/images/1/18/3D_ISOLDE_full.jpg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9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6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wmf"/><Relationship Id="rId3" Type="http://schemas.openxmlformats.org/officeDocument/2006/relationships/image" Target="../media/image58.png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59.jpeg"/><Relationship Id="rId5" Type="http://schemas.openxmlformats.org/officeDocument/2006/relationships/image" Target="../media/image57.png"/><Relationship Id="rId4" Type="http://schemas.openxmlformats.org/officeDocument/2006/relationships/oleObject" Target="../embeddings/oleObject12.bin"/><Relationship Id="rId9" Type="http://schemas.openxmlformats.org/officeDocument/2006/relationships/image" Target="../media/image61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3" Type="http://schemas.openxmlformats.org/officeDocument/2006/relationships/image" Target="../media/image66.png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63.wmf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65.wmf"/><Relationship Id="rId4" Type="http://schemas.openxmlformats.org/officeDocument/2006/relationships/oleObject" Target="../embeddings/oleObject14.bin"/><Relationship Id="rId9" Type="http://schemas.openxmlformats.org/officeDocument/2006/relationships/oleObject" Target="../embeddings/oleObject17.bin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jpe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13" Type="http://schemas.openxmlformats.org/officeDocument/2006/relationships/image" Target="../media/image88.jpeg"/><Relationship Id="rId3" Type="http://schemas.openxmlformats.org/officeDocument/2006/relationships/hyperlink" Target="http://ie.lbl.gov/toimass.html" TargetMode="External"/><Relationship Id="rId7" Type="http://schemas.openxmlformats.org/officeDocument/2006/relationships/hyperlink" Target="http://apod.nasa.gov/apod/image/0501/earth_apollo17_big.gif" TargetMode="External"/><Relationship Id="rId12" Type="http://schemas.openxmlformats.org/officeDocument/2006/relationships/image" Target="../media/image87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9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jpeg"/><Relationship Id="rId11" Type="http://schemas.openxmlformats.org/officeDocument/2006/relationships/image" Target="../media/image86.gif"/><Relationship Id="rId5" Type="http://schemas.openxmlformats.org/officeDocument/2006/relationships/image" Target="../media/image82.png"/><Relationship Id="rId15" Type="http://schemas.openxmlformats.org/officeDocument/2006/relationships/image" Target="../media/image90.jpeg"/><Relationship Id="rId10" Type="http://schemas.openxmlformats.org/officeDocument/2006/relationships/hyperlink" Target="http://www-phys.llnl.gov/Research/RRSN/" TargetMode="External"/><Relationship Id="rId4" Type="http://schemas.openxmlformats.org/officeDocument/2006/relationships/image" Target="../media/image81.png"/><Relationship Id="rId9" Type="http://schemas.openxmlformats.org/officeDocument/2006/relationships/image" Target="../media/image85.png"/><Relationship Id="rId14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oleObject" Target="../embeddings/oleObject2.bin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4.png"/><Relationship Id="rId4" Type="http://schemas.openxmlformats.org/officeDocument/2006/relationships/image" Target="../media/image11.wmf"/><Relationship Id="rId9" Type="http://schemas.openxmlformats.org/officeDocument/2006/relationships/image" Target="../media/image13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image" Target="../media/image19.png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6.wmf"/><Relationship Id="rId4" Type="http://schemas.openxmlformats.org/officeDocument/2006/relationships/oleObject" Target="../embeddings/oleObject5.bin"/><Relationship Id="rId9" Type="http://schemas.openxmlformats.org/officeDocument/2006/relationships/image" Target="../media/image18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2130237" y="634206"/>
            <a:ext cx="4874067" cy="865410"/>
          </a:xfrm>
          <a:prstGeom prst="roundRect">
            <a:avLst>
              <a:gd name="adj" fmla="val 13668"/>
            </a:avLst>
          </a:prstGeom>
          <a:solidFill>
            <a:schemeClr val="bg2"/>
          </a:solidFill>
          <a:ln>
            <a:noFill/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Exotic Nuclei</a:t>
            </a:r>
            <a:endParaRPr lang="en-GB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6468" y="1631682"/>
            <a:ext cx="80597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Piet Van Duppen</a:t>
            </a:r>
          </a:p>
          <a:p>
            <a:pPr algn="ctr">
              <a:spcBef>
                <a:spcPts val="600"/>
              </a:spcBef>
            </a:pPr>
            <a:r>
              <a:rPr lang="en-GB" dirty="0" err="1" smtClean="0">
                <a:latin typeface="Arial" pitchFamily="34" charset="0"/>
                <a:cs typeface="Arial" pitchFamily="34" charset="0"/>
              </a:rPr>
              <a:t>Instituut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dirty="0" err="1" smtClean="0">
                <a:latin typeface="Arial" pitchFamily="34" charset="0"/>
                <a:cs typeface="Arial" pitchFamily="34" charset="0"/>
              </a:rPr>
              <a:t>voor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Kern- en </a:t>
            </a:r>
            <a:r>
              <a:rPr lang="en-GB" dirty="0" err="1" smtClean="0">
                <a:latin typeface="Arial" pitchFamily="34" charset="0"/>
                <a:cs typeface="Arial" pitchFamily="34" charset="0"/>
              </a:rPr>
              <a:t>Stralingsfysica</a:t>
            </a:r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University of Leuven (KU Leuven), Belgium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8747" y="2766320"/>
            <a:ext cx="7674803" cy="3693319"/>
          </a:xfrm>
          <a:prstGeom prst="rect">
            <a:avLst/>
          </a:prstGeom>
          <a:solidFill>
            <a:schemeClr val="bg1"/>
          </a:solidFill>
          <a:effectLst>
            <a:outerShdw blurRad="495300" dist="215900" dir="252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What are exotic nuclei and why do we study their properties?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key questions in nuclear-structure research/nuclear astrophysics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the atom, its nucleus and the fundamental interactions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How to produce exotic nuclei?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present the ISOLDE facility at CERN (Switzerland)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How are they studied?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atomic spectroscopy (laser resonance ionization)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exotic decay mode (</a:t>
            </a:r>
            <a:r>
              <a:rPr lang="en-US" dirty="0" smtClean="0">
                <a:solidFill>
                  <a:srgbClr val="0000FF"/>
                </a:solidFill>
                <a:latin typeface="Symbol" pitchFamily="18" charset="2"/>
                <a:cs typeface="Arial" pitchFamily="34" charset="0"/>
              </a:rPr>
              <a:t>b</a:t>
            </a:r>
            <a:r>
              <a:rPr lang="en-US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-delayed fission)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Coulomb excitation using a post-accelerated radioactive ion beam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Conclusion and Future outlook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02536" y="42864"/>
            <a:ext cx="6827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Physics Colloquia – PhD School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Universit</a:t>
            </a:r>
            <a:r>
              <a:rPr lang="en-US" dirty="0" err="1" smtClean="0">
                <a:latin typeface="Arial"/>
                <a:cs typeface="Arial"/>
              </a:rPr>
              <a:t>à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degli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Studi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di Milano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andscape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6168" y="654768"/>
            <a:ext cx="7316787" cy="586263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743180" y="69267"/>
            <a:ext cx="40000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Nuclear Theory – Nuclear Models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3855" y="6516378"/>
            <a:ext cx="24768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Courtesy: W. Nazarewicz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2434" y="1571336"/>
            <a:ext cx="2621739" cy="3362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20700" y="660400"/>
            <a:ext cx="3480440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Spherical shell-model approach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36045" y="647700"/>
            <a:ext cx="2287806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Mean-field approach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13695" y="55420"/>
            <a:ext cx="52533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The Z=82 Shell Closure: Shape Coexistence</a:t>
            </a:r>
          </a:p>
        </p:txBody>
      </p:sp>
      <p:grpSp>
        <p:nvGrpSpPr>
          <p:cNvPr id="13" name="Group 21"/>
          <p:cNvGrpSpPr>
            <a:grpSpLocks/>
          </p:cNvGrpSpPr>
          <p:nvPr/>
        </p:nvGrpSpPr>
        <p:grpSpPr bwMode="auto">
          <a:xfrm>
            <a:off x="4724415" y="1162628"/>
            <a:ext cx="4059368" cy="4309918"/>
            <a:chOff x="784" y="1101"/>
            <a:chExt cx="2612" cy="2817"/>
          </a:xfrm>
        </p:grpSpPr>
        <p:graphicFrame>
          <p:nvGraphicFramePr>
            <p:cNvPr id="14" name="Object 22"/>
            <p:cNvGraphicFramePr>
              <a:graphicFrameLocks noChangeAspect="1"/>
            </p:cNvGraphicFramePr>
            <p:nvPr/>
          </p:nvGraphicFramePr>
          <p:xfrm>
            <a:off x="784" y="1101"/>
            <a:ext cx="2612" cy="281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602" name="Photo Editor Photo" r:id="rId4" imgW="11438095" imgH="12200000" progId="">
                    <p:embed/>
                  </p:oleObj>
                </mc:Choice>
                <mc:Fallback>
                  <p:oleObj name="Photo Editor Photo" r:id="rId4" imgW="11438095" imgH="12200000" progId="">
                    <p:embed/>
                    <p:pic>
                      <p:nvPicPr>
                        <p:cNvPr id="0" name="Picture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84" y="1101"/>
                          <a:ext cx="2612" cy="281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Oval 23"/>
            <p:cNvSpPr>
              <a:spLocks noChangeArrowheads="1"/>
            </p:cNvSpPr>
            <p:nvPr/>
          </p:nvSpPr>
          <p:spPr bwMode="auto">
            <a:xfrm>
              <a:off x="984" y="1183"/>
              <a:ext cx="365" cy="358"/>
            </a:xfrm>
            <a:prstGeom prst="ellipse">
              <a:avLst/>
            </a:prstGeom>
            <a:solidFill>
              <a:srgbClr val="3366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Oval 24"/>
            <p:cNvSpPr>
              <a:spLocks noChangeArrowheads="1"/>
            </p:cNvSpPr>
            <p:nvPr/>
          </p:nvSpPr>
          <p:spPr bwMode="auto">
            <a:xfrm>
              <a:off x="1618" y="1207"/>
              <a:ext cx="430" cy="338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Oval 25"/>
            <p:cNvSpPr>
              <a:spLocks noChangeArrowheads="1"/>
            </p:cNvSpPr>
            <p:nvPr/>
          </p:nvSpPr>
          <p:spPr bwMode="auto">
            <a:xfrm>
              <a:off x="2237" y="1113"/>
              <a:ext cx="317" cy="411"/>
            </a:xfrm>
            <a:prstGeom prst="ellipse">
              <a:avLst/>
            </a:prstGeom>
            <a:solidFill>
              <a:srgbClr val="009900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Text Box 26"/>
            <p:cNvSpPr txBox="1">
              <a:spLocks noChangeArrowheads="1"/>
            </p:cNvSpPr>
            <p:nvPr/>
          </p:nvSpPr>
          <p:spPr bwMode="auto">
            <a:xfrm>
              <a:off x="2782" y="3494"/>
              <a:ext cx="482" cy="248"/>
            </a:xfrm>
            <a:prstGeom prst="rect">
              <a:avLst/>
            </a:prstGeom>
            <a:solidFill>
              <a:srgbClr val="FFFFFF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ct val="30000"/>
                </a:spcBef>
                <a:spcAft>
                  <a:spcPct val="15000"/>
                </a:spcAft>
              </a:pPr>
              <a:r>
                <a:rPr lang="en-US" sz="2400" baseline="30000" dirty="0">
                  <a:latin typeface="Arial" pitchFamily="34" charset="0"/>
                  <a:cs typeface="Arial" pitchFamily="34" charset="0"/>
                </a:rPr>
                <a:t>186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Pb</a:t>
              </a:r>
              <a:endParaRPr lang="en-GB" sz="2400" baseline="300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9" name="Text Box 27"/>
          <p:cNvSpPr txBox="1">
            <a:spLocks noChangeArrowheads="1"/>
          </p:cNvSpPr>
          <p:nvPr/>
        </p:nvSpPr>
        <p:spPr bwMode="auto">
          <a:xfrm>
            <a:off x="4701694" y="5392982"/>
            <a:ext cx="3974037" cy="338554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FFFFF">
                  <a:gamma/>
                  <a:tint val="45490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latin typeface="Arial" pitchFamily="34" charset="0"/>
                <a:cs typeface="Arial" pitchFamily="34" charset="0"/>
              </a:rPr>
              <a:t>A. Andreyev et al., Nature 405 (2000) 430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66793" y="3103417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Z=82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2" name="Line 2"/>
          <p:cNvSpPr>
            <a:spLocks noChangeShapeType="1"/>
          </p:cNvSpPr>
          <p:nvPr/>
        </p:nvSpPr>
        <p:spPr bwMode="auto">
          <a:xfrm>
            <a:off x="4542561" y="5558261"/>
            <a:ext cx="148113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14723" name="Line 3"/>
          <p:cNvSpPr>
            <a:spLocks noChangeShapeType="1"/>
          </p:cNvSpPr>
          <p:nvPr/>
        </p:nvSpPr>
        <p:spPr bwMode="auto">
          <a:xfrm>
            <a:off x="4542561" y="4672436"/>
            <a:ext cx="148113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14724" name="Line 4"/>
          <p:cNvSpPr>
            <a:spLocks noChangeShapeType="1"/>
          </p:cNvSpPr>
          <p:nvPr/>
        </p:nvSpPr>
        <p:spPr bwMode="auto">
          <a:xfrm>
            <a:off x="4542561" y="4847061"/>
            <a:ext cx="1481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14725" name="Line 5"/>
          <p:cNvSpPr>
            <a:spLocks noChangeShapeType="1"/>
          </p:cNvSpPr>
          <p:nvPr/>
        </p:nvSpPr>
        <p:spPr bwMode="auto">
          <a:xfrm>
            <a:off x="4542561" y="4775623"/>
            <a:ext cx="1481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14726" name="Line 6"/>
          <p:cNvSpPr>
            <a:spLocks noChangeShapeType="1"/>
          </p:cNvSpPr>
          <p:nvPr/>
        </p:nvSpPr>
        <p:spPr bwMode="auto">
          <a:xfrm>
            <a:off x="4542561" y="4237461"/>
            <a:ext cx="1481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14727" name="Line 7"/>
          <p:cNvSpPr>
            <a:spLocks noChangeShapeType="1"/>
          </p:cNvSpPr>
          <p:nvPr/>
        </p:nvSpPr>
        <p:spPr bwMode="auto">
          <a:xfrm>
            <a:off x="4542561" y="3961236"/>
            <a:ext cx="1481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14728" name="Line 8"/>
          <p:cNvSpPr>
            <a:spLocks noChangeShapeType="1"/>
          </p:cNvSpPr>
          <p:nvPr/>
        </p:nvSpPr>
        <p:spPr bwMode="auto">
          <a:xfrm>
            <a:off x="4542561" y="3554836"/>
            <a:ext cx="1481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14729" name="Line 9"/>
          <p:cNvSpPr>
            <a:spLocks noChangeShapeType="1"/>
          </p:cNvSpPr>
          <p:nvPr/>
        </p:nvSpPr>
        <p:spPr bwMode="auto">
          <a:xfrm>
            <a:off x="4542561" y="3467523"/>
            <a:ext cx="1481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14730" name="Line 10"/>
          <p:cNvSpPr>
            <a:spLocks noChangeShapeType="1"/>
          </p:cNvSpPr>
          <p:nvPr/>
        </p:nvSpPr>
        <p:spPr bwMode="auto">
          <a:xfrm>
            <a:off x="4542561" y="3381798"/>
            <a:ext cx="1481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14731" name="Line 11"/>
          <p:cNvSpPr>
            <a:spLocks noChangeShapeType="1"/>
          </p:cNvSpPr>
          <p:nvPr/>
        </p:nvSpPr>
        <p:spPr bwMode="auto">
          <a:xfrm>
            <a:off x="4542561" y="3294486"/>
            <a:ext cx="1481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14732" name="Line 12"/>
          <p:cNvSpPr>
            <a:spLocks noChangeShapeType="1"/>
          </p:cNvSpPr>
          <p:nvPr/>
        </p:nvSpPr>
        <p:spPr bwMode="auto">
          <a:xfrm>
            <a:off x="4542561" y="3119861"/>
            <a:ext cx="1481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14733" name="Text Box 13"/>
          <p:cNvSpPr txBox="1">
            <a:spLocks noChangeArrowheads="1"/>
          </p:cNvSpPr>
          <p:nvPr/>
        </p:nvSpPr>
        <p:spPr bwMode="auto">
          <a:xfrm>
            <a:off x="4958486" y="5570961"/>
            <a:ext cx="4411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aseline="30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</a:t>
            </a:r>
            <a:endParaRPr lang="nl-NL" baseline="30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1" name="Group 70"/>
          <p:cNvGrpSpPr/>
          <p:nvPr/>
        </p:nvGrpSpPr>
        <p:grpSpPr>
          <a:xfrm>
            <a:off x="2334650" y="3570711"/>
            <a:ext cx="3382661" cy="1987550"/>
            <a:chOff x="2334650" y="3570711"/>
            <a:chExt cx="3382661" cy="1987550"/>
          </a:xfrm>
        </p:grpSpPr>
        <p:sp>
          <p:nvSpPr>
            <p:cNvPr id="414736" name="Line 16"/>
            <p:cNvSpPr>
              <a:spLocks noChangeShapeType="1"/>
            </p:cNvSpPr>
            <p:nvPr/>
          </p:nvSpPr>
          <p:spPr bwMode="auto">
            <a:xfrm flipV="1">
              <a:off x="4861649" y="3961236"/>
              <a:ext cx="0" cy="1582737"/>
            </a:xfrm>
            <a:prstGeom prst="line">
              <a:avLst/>
            </a:prstGeom>
            <a:noFill/>
            <a:ln w="76200" cmpd="tri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4737" name="Line 17"/>
            <p:cNvSpPr>
              <a:spLocks noChangeShapeType="1"/>
            </p:cNvSpPr>
            <p:nvPr/>
          </p:nvSpPr>
          <p:spPr bwMode="auto">
            <a:xfrm flipV="1">
              <a:off x="5717311" y="4847061"/>
              <a:ext cx="0" cy="711200"/>
            </a:xfrm>
            <a:prstGeom prst="line">
              <a:avLst/>
            </a:prstGeom>
            <a:noFill/>
            <a:ln w="76200" cmpd="tri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4738" name="Text Box 18"/>
            <p:cNvSpPr txBox="1">
              <a:spLocks noChangeArrowheads="1"/>
            </p:cNvSpPr>
            <p:nvPr/>
          </p:nvSpPr>
          <p:spPr bwMode="auto">
            <a:xfrm>
              <a:off x="2334650" y="4709707"/>
              <a:ext cx="2435225" cy="40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Comic Sans MS" pitchFamily="66" charset="0"/>
                </a:rPr>
                <a:t>Coulomb excitation</a:t>
              </a:r>
              <a:endParaRPr lang="nl-NL" sz="2000" dirty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sp>
          <p:nvSpPr>
            <p:cNvPr id="46" name="Line 16"/>
            <p:cNvSpPr>
              <a:spLocks noChangeShapeType="1"/>
            </p:cNvSpPr>
            <p:nvPr/>
          </p:nvSpPr>
          <p:spPr bwMode="auto">
            <a:xfrm flipV="1">
              <a:off x="5717311" y="4223171"/>
              <a:ext cx="0" cy="623889"/>
            </a:xfrm>
            <a:prstGeom prst="line">
              <a:avLst/>
            </a:prstGeom>
            <a:noFill/>
            <a:ln w="76200" cmpd="tri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Line 16"/>
            <p:cNvSpPr>
              <a:spLocks noChangeShapeType="1"/>
            </p:cNvSpPr>
            <p:nvPr/>
          </p:nvSpPr>
          <p:spPr bwMode="auto">
            <a:xfrm flipV="1">
              <a:off x="5717311" y="3570711"/>
              <a:ext cx="0" cy="690190"/>
            </a:xfrm>
            <a:prstGeom prst="line">
              <a:avLst/>
            </a:prstGeom>
            <a:noFill/>
            <a:ln w="76200" cmpd="tri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832514" y="1049697"/>
            <a:ext cx="4924016" cy="1580033"/>
            <a:chOff x="832514" y="1049697"/>
            <a:chExt cx="4924016" cy="1580033"/>
          </a:xfrm>
        </p:grpSpPr>
        <p:sp>
          <p:nvSpPr>
            <p:cNvPr id="414741" name="Text Box 21"/>
            <p:cNvSpPr txBox="1">
              <a:spLocks noChangeArrowheads="1"/>
            </p:cNvSpPr>
            <p:nvPr/>
          </p:nvSpPr>
          <p:spPr bwMode="auto">
            <a:xfrm>
              <a:off x="832514" y="1049697"/>
              <a:ext cx="4924016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20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Fusion </a:t>
              </a:r>
              <a:r>
                <a:rPr lang="en-US" sz="20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evaporation</a:t>
              </a:r>
              <a:r>
                <a:rPr lang="en-US" sz="20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, Fragmentation, </a:t>
              </a:r>
              <a:r>
                <a:rPr lang="en-US" sz="20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Fission, Deep inelastic scattering </a:t>
              </a:r>
              <a:endParaRPr lang="nl-NL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9" name="Text Box 21"/>
            <p:cNvSpPr txBox="1">
              <a:spLocks noChangeArrowheads="1"/>
            </p:cNvSpPr>
            <p:nvPr/>
          </p:nvSpPr>
          <p:spPr bwMode="auto">
            <a:xfrm>
              <a:off x="846170" y="1921844"/>
              <a:ext cx="3616645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Inelastic and elastic scattering</a:t>
              </a:r>
            </a:p>
            <a:p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Knock-out</a:t>
              </a:r>
              <a:r>
                <a:rPr lang="en-US" sz="20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endParaRPr lang="nl-NL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6444386" y="2012234"/>
            <a:ext cx="2632190" cy="2601464"/>
            <a:chOff x="6444386" y="2012234"/>
            <a:chExt cx="2632190" cy="2601464"/>
          </a:xfrm>
        </p:grpSpPr>
        <p:sp>
          <p:nvSpPr>
            <p:cNvPr id="414755" name="Text Box 35"/>
            <p:cNvSpPr txBox="1">
              <a:spLocks noChangeArrowheads="1"/>
            </p:cNvSpPr>
            <p:nvPr/>
          </p:nvSpPr>
          <p:spPr bwMode="auto">
            <a:xfrm>
              <a:off x="6724650" y="3846699"/>
              <a:ext cx="235192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rgbClr val="00B050"/>
                  </a:solidFill>
                  <a:latin typeface="Arial" pitchFamily="34" charset="0"/>
                  <a:cs typeface="Arial" pitchFamily="34" charset="0"/>
                </a:rPr>
                <a:t>Radioactive </a:t>
              </a:r>
              <a:r>
                <a:rPr lang="en-US" sz="2000" dirty="0" smtClean="0">
                  <a:solidFill>
                    <a:srgbClr val="00B050"/>
                  </a:solidFill>
                  <a:latin typeface="Arial" pitchFamily="34" charset="0"/>
                  <a:cs typeface="Arial" pitchFamily="34" charset="0"/>
                </a:rPr>
                <a:t>decay </a:t>
              </a:r>
              <a:endParaRPr lang="nl-NL" sz="20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69" name="Group 68"/>
            <p:cNvGrpSpPr/>
            <p:nvPr/>
          </p:nvGrpSpPr>
          <p:grpSpPr>
            <a:xfrm>
              <a:off x="6444386" y="2012234"/>
              <a:ext cx="2241800" cy="2601464"/>
              <a:chOff x="6444386" y="2012234"/>
              <a:chExt cx="2241800" cy="2601464"/>
            </a:xfrm>
          </p:grpSpPr>
          <p:sp>
            <p:nvSpPr>
              <p:cNvPr id="414750" name="Line 30"/>
              <p:cNvSpPr>
                <a:spLocks noChangeShapeType="1"/>
              </p:cNvSpPr>
              <p:nvPr/>
            </p:nvSpPr>
            <p:spPr bwMode="auto">
              <a:xfrm>
                <a:off x="7184161" y="2380086"/>
                <a:ext cx="1481137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4751" name="Line 31"/>
              <p:cNvSpPr>
                <a:spLocks noChangeShapeType="1"/>
              </p:cNvSpPr>
              <p:nvPr/>
            </p:nvSpPr>
            <p:spPr bwMode="auto">
              <a:xfrm flipH="1">
                <a:off x="6444386" y="2380086"/>
                <a:ext cx="739775" cy="1276350"/>
              </a:xfrm>
              <a:prstGeom prst="line">
                <a:avLst/>
              </a:prstGeom>
              <a:noFill/>
              <a:ln w="28575">
                <a:solidFill>
                  <a:srgbClr val="00B05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4752" name="Text Box 32"/>
              <p:cNvSpPr txBox="1">
                <a:spLocks noChangeArrowheads="1"/>
              </p:cNvSpPr>
              <p:nvPr/>
            </p:nvSpPr>
            <p:spPr bwMode="auto">
              <a:xfrm>
                <a:off x="7628661" y="2380086"/>
                <a:ext cx="4427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baseline="30000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A</a:t>
                </a:r>
                <a:r>
                  <a:rPr lang="en-US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Y</a:t>
                </a:r>
                <a:endParaRPr lang="nl-NL" baseline="300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4753" name="Line 33"/>
              <p:cNvSpPr>
                <a:spLocks noChangeShapeType="1"/>
              </p:cNvSpPr>
              <p:nvPr/>
            </p:nvSpPr>
            <p:spPr bwMode="auto">
              <a:xfrm flipH="1">
                <a:off x="6461848" y="2380086"/>
                <a:ext cx="725488" cy="2233612"/>
              </a:xfrm>
              <a:prstGeom prst="line">
                <a:avLst/>
              </a:prstGeom>
              <a:noFill/>
              <a:ln w="28575">
                <a:solidFill>
                  <a:srgbClr val="00B05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4754" name="Text Box 34"/>
              <p:cNvSpPr txBox="1">
                <a:spLocks noChangeArrowheads="1"/>
              </p:cNvSpPr>
              <p:nvPr/>
            </p:nvSpPr>
            <p:spPr bwMode="auto">
              <a:xfrm>
                <a:off x="7108601" y="2014605"/>
                <a:ext cx="53893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T</a:t>
                </a:r>
                <a:r>
                  <a:rPr lang="en-US" baseline="-25000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1/2</a:t>
                </a:r>
                <a:endParaRPr lang="nl-NL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8352440" y="2012234"/>
                <a:ext cx="3337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>
                    <a:latin typeface="Arial" pitchFamily="34" charset="0"/>
                    <a:cs typeface="Arial" pitchFamily="34" charset="0"/>
                  </a:rPr>
                  <a:t>I</a:t>
                </a:r>
                <a:r>
                  <a:rPr lang="en-US" baseline="30000" dirty="0" err="1" smtClean="0">
                    <a:latin typeface="Symbol" pitchFamily="18" charset="2"/>
                  </a:rPr>
                  <a:t>p</a:t>
                </a:r>
                <a:endParaRPr lang="en-US" baseline="30000" dirty="0">
                  <a:latin typeface="Symbol" pitchFamily="18" charset="2"/>
                </a:endParaRPr>
              </a:p>
            </p:txBody>
          </p:sp>
        </p:grpSp>
      </p:grpSp>
      <p:cxnSp>
        <p:nvCxnSpPr>
          <p:cNvPr id="54" name="Straight Arrow Connector 53"/>
          <p:cNvCxnSpPr/>
          <p:nvPr/>
        </p:nvCxnSpPr>
        <p:spPr>
          <a:xfrm flipV="1">
            <a:off x="6250678" y="1479974"/>
            <a:ext cx="9" cy="463338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6100562" y="1097835"/>
            <a:ext cx="9973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Energy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5" name="Group 74"/>
          <p:cNvGrpSpPr/>
          <p:nvPr/>
        </p:nvGrpSpPr>
        <p:grpSpPr>
          <a:xfrm>
            <a:off x="668752" y="3718186"/>
            <a:ext cx="3603012" cy="1256147"/>
            <a:chOff x="668752" y="3718186"/>
            <a:chExt cx="3603012" cy="1256147"/>
          </a:xfrm>
        </p:grpSpPr>
        <p:sp>
          <p:nvSpPr>
            <p:cNvPr id="414756" name="Line 36"/>
            <p:cNvSpPr>
              <a:spLocks noChangeShapeType="1"/>
            </p:cNvSpPr>
            <p:nvPr/>
          </p:nvSpPr>
          <p:spPr bwMode="auto">
            <a:xfrm>
              <a:off x="1131664" y="4562138"/>
              <a:ext cx="148113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414757" name="Text Box 37"/>
            <p:cNvSpPr txBox="1">
              <a:spLocks noChangeArrowheads="1"/>
            </p:cNvSpPr>
            <p:nvPr/>
          </p:nvSpPr>
          <p:spPr bwMode="auto">
            <a:xfrm>
              <a:off x="1245964" y="4605001"/>
              <a:ext cx="115929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aseline="3000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A-1</a:t>
              </a:r>
              <a:r>
                <a:rPr lang="en-US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X (d,p)</a:t>
              </a:r>
              <a:endParaRPr lang="nl-NL" baseline="3000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4760" name="Text Box 40"/>
            <p:cNvSpPr txBox="1">
              <a:spLocks noChangeArrowheads="1"/>
            </p:cNvSpPr>
            <p:nvPr/>
          </p:nvSpPr>
          <p:spPr bwMode="auto">
            <a:xfrm>
              <a:off x="668752" y="3959955"/>
              <a:ext cx="266290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Few-nucleon </a:t>
              </a:r>
              <a:r>
                <a:rPr lang="en-US" sz="20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transfer </a:t>
              </a:r>
              <a:endParaRPr lang="nl-NL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63" name="Straight Arrow Connector 62"/>
            <p:cNvCxnSpPr>
              <a:stCxn id="414756" idx="1"/>
            </p:cNvCxnSpPr>
            <p:nvPr/>
          </p:nvCxnSpPr>
          <p:spPr>
            <a:xfrm rot="5400000" flipH="1" flipV="1">
              <a:off x="3020306" y="3310681"/>
              <a:ext cx="843953" cy="1658963"/>
            </a:xfrm>
            <a:prstGeom prst="straightConnector1">
              <a:avLst/>
            </a:prstGeom>
            <a:ln>
              <a:solidFill>
                <a:srgbClr val="00206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 flipV="1">
              <a:off x="2587780" y="4073026"/>
              <a:ext cx="1683981" cy="505037"/>
            </a:xfrm>
            <a:prstGeom prst="straightConnector1">
              <a:avLst/>
            </a:prstGeom>
            <a:ln>
              <a:solidFill>
                <a:srgbClr val="00206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/>
          <p:cNvGrpSpPr/>
          <p:nvPr/>
        </p:nvGrpSpPr>
        <p:grpSpPr>
          <a:xfrm>
            <a:off x="2047172" y="1479973"/>
            <a:ext cx="3960651" cy="4080646"/>
            <a:chOff x="2047172" y="1479973"/>
            <a:chExt cx="3960651" cy="4080646"/>
          </a:xfrm>
        </p:grpSpPr>
        <p:grpSp>
          <p:nvGrpSpPr>
            <p:cNvPr id="70" name="Group 69"/>
            <p:cNvGrpSpPr/>
            <p:nvPr/>
          </p:nvGrpSpPr>
          <p:grpSpPr>
            <a:xfrm>
              <a:off x="2047172" y="1479973"/>
              <a:ext cx="3960651" cy="2071688"/>
              <a:chOff x="2047172" y="1479973"/>
              <a:chExt cx="3960651" cy="2071688"/>
            </a:xfrm>
          </p:grpSpPr>
          <p:sp>
            <p:nvSpPr>
              <p:cNvPr id="414740" name="AutoShape 20"/>
              <p:cNvSpPr>
                <a:spLocks noChangeArrowheads="1"/>
              </p:cNvSpPr>
              <p:nvPr/>
            </p:nvSpPr>
            <p:spPr bwMode="auto">
              <a:xfrm>
                <a:off x="4294911" y="1479973"/>
                <a:ext cx="1712912" cy="1408113"/>
              </a:xfrm>
              <a:prstGeom prst="irregularSeal2">
                <a:avLst/>
              </a:prstGeom>
              <a:solidFill>
                <a:srgbClr val="EAEAE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4742" name="Line 22"/>
              <p:cNvSpPr>
                <a:spLocks noChangeShapeType="1"/>
              </p:cNvSpPr>
              <p:nvPr/>
            </p:nvSpPr>
            <p:spPr bwMode="auto">
              <a:xfrm>
                <a:off x="4847361" y="2446761"/>
                <a:ext cx="0" cy="522287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4743" name="Line 23"/>
              <p:cNvSpPr>
                <a:spLocks noChangeShapeType="1"/>
              </p:cNvSpPr>
              <p:nvPr/>
            </p:nvSpPr>
            <p:spPr bwMode="auto">
              <a:xfrm>
                <a:off x="5079136" y="2243561"/>
                <a:ext cx="0" cy="522287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4744" name="Line 24"/>
              <p:cNvSpPr>
                <a:spLocks noChangeShapeType="1"/>
              </p:cNvSpPr>
              <p:nvPr/>
            </p:nvSpPr>
            <p:spPr bwMode="auto">
              <a:xfrm>
                <a:off x="5412511" y="2184823"/>
                <a:ext cx="0" cy="522288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4745" name="Line 25"/>
              <p:cNvSpPr>
                <a:spLocks noChangeShapeType="1"/>
              </p:cNvSpPr>
              <p:nvPr/>
            </p:nvSpPr>
            <p:spPr bwMode="auto">
              <a:xfrm>
                <a:off x="4847361" y="2969048"/>
                <a:ext cx="0" cy="522288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4746" name="Line 26"/>
              <p:cNvSpPr>
                <a:spLocks noChangeShapeType="1"/>
              </p:cNvSpPr>
              <p:nvPr/>
            </p:nvSpPr>
            <p:spPr bwMode="auto">
              <a:xfrm>
                <a:off x="5079136" y="2781723"/>
                <a:ext cx="0" cy="276225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4747" name="Line 27"/>
              <p:cNvSpPr>
                <a:spLocks noChangeShapeType="1"/>
              </p:cNvSpPr>
              <p:nvPr/>
            </p:nvSpPr>
            <p:spPr bwMode="auto">
              <a:xfrm>
                <a:off x="5412511" y="2708698"/>
                <a:ext cx="0" cy="276225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4748" name="Line 28"/>
              <p:cNvSpPr>
                <a:spLocks noChangeShapeType="1"/>
              </p:cNvSpPr>
              <p:nvPr/>
            </p:nvSpPr>
            <p:spPr bwMode="auto">
              <a:xfrm>
                <a:off x="5412511" y="2999211"/>
                <a:ext cx="0" cy="276225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4749" name="Line 29"/>
              <p:cNvSpPr>
                <a:spLocks noChangeShapeType="1"/>
              </p:cNvSpPr>
              <p:nvPr/>
            </p:nvSpPr>
            <p:spPr bwMode="auto">
              <a:xfrm>
                <a:off x="5412511" y="3275436"/>
                <a:ext cx="0" cy="276225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2047172" y="2885673"/>
                <a:ext cx="267573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Gamma spectroscopy</a:t>
                </a:r>
              </a:p>
            </p:txBody>
          </p:sp>
        </p:grpSp>
        <p:sp>
          <p:nvSpPr>
            <p:cNvPr id="53" name="Line 25"/>
            <p:cNvSpPr>
              <a:spLocks noChangeShapeType="1"/>
            </p:cNvSpPr>
            <p:nvPr/>
          </p:nvSpPr>
          <p:spPr bwMode="auto">
            <a:xfrm>
              <a:off x="5229498" y="3569548"/>
              <a:ext cx="11241" cy="639941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Line 25"/>
            <p:cNvSpPr>
              <a:spLocks noChangeShapeType="1"/>
            </p:cNvSpPr>
            <p:nvPr/>
          </p:nvSpPr>
          <p:spPr bwMode="auto">
            <a:xfrm>
              <a:off x="5093020" y="4238288"/>
              <a:ext cx="11241" cy="639941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Line 25"/>
            <p:cNvSpPr>
              <a:spLocks noChangeShapeType="1"/>
            </p:cNvSpPr>
            <p:nvPr/>
          </p:nvSpPr>
          <p:spPr bwMode="auto">
            <a:xfrm>
              <a:off x="5270441" y="4838789"/>
              <a:ext cx="24890" cy="72183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Line 25"/>
            <p:cNvSpPr>
              <a:spLocks noChangeShapeType="1"/>
            </p:cNvSpPr>
            <p:nvPr/>
          </p:nvSpPr>
          <p:spPr bwMode="auto">
            <a:xfrm>
              <a:off x="5447862" y="3965333"/>
              <a:ext cx="11242" cy="708181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6100550" y="5355918"/>
            <a:ext cx="2827958" cy="400110"/>
            <a:chOff x="6100550" y="5355918"/>
            <a:chExt cx="2827958" cy="400110"/>
          </a:xfrm>
        </p:grpSpPr>
        <p:sp>
          <p:nvSpPr>
            <p:cNvPr id="58" name="TextBox 57"/>
            <p:cNvSpPr txBox="1"/>
            <p:nvPr/>
          </p:nvSpPr>
          <p:spPr>
            <a:xfrm>
              <a:off x="6550934" y="5355918"/>
              <a:ext cx="23775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Mass spectroscopy</a:t>
              </a:r>
            </a:p>
          </p:txBody>
        </p:sp>
        <p:cxnSp>
          <p:nvCxnSpPr>
            <p:cNvPr id="60" name="Straight Arrow Connector 59"/>
            <p:cNvCxnSpPr/>
            <p:nvPr/>
          </p:nvCxnSpPr>
          <p:spPr>
            <a:xfrm>
              <a:off x="6100550" y="5560619"/>
              <a:ext cx="49132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/>
          <p:cNvGrpSpPr/>
          <p:nvPr/>
        </p:nvGrpSpPr>
        <p:grpSpPr>
          <a:xfrm>
            <a:off x="477683" y="5062282"/>
            <a:ext cx="3985136" cy="1092015"/>
            <a:chOff x="477683" y="5062282"/>
            <a:chExt cx="3985136" cy="1092015"/>
          </a:xfrm>
        </p:grpSpPr>
        <p:sp>
          <p:nvSpPr>
            <p:cNvPr id="56" name="TextBox 55"/>
            <p:cNvSpPr txBox="1"/>
            <p:nvPr/>
          </p:nvSpPr>
          <p:spPr>
            <a:xfrm>
              <a:off x="477683" y="5437804"/>
              <a:ext cx="240642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Laser spectroscopy</a:t>
              </a:r>
            </a:p>
          </p:txBody>
        </p:sp>
        <p:pic>
          <p:nvPicPr>
            <p:cNvPr id="25604" name="Picture 4" descr="http://t2.gstatic.com/images?q=tbn:ANd9GcTvnqxTfEROxZTMHtliPLBPTL5FQc6BeZ4mkYlyemY1YCqfC07B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06952" y="5062282"/>
              <a:ext cx="1069264" cy="1092015"/>
            </a:xfrm>
            <a:prstGeom prst="rect">
              <a:avLst/>
            </a:prstGeom>
            <a:noFill/>
          </p:spPr>
        </p:pic>
        <p:cxnSp>
          <p:nvCxnSpPr>
            <p:cNvPr id="66" name="Straight Arrow Connector 65"/>
            <p:cNvCxnSpPr/>
            <p:nvPr/>
          </p:nvCxnSpPr>
          <p:spPr>
            <a:xfrm flipH="1">
              <a:off x="3739488" y="5574266"/>
              <a:ext cx="723331" cy="5459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 flipH="1">
              <a:off x="2797791" y="5301311"/>
              <a:ext cx="668740" cy="23201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TextBox 58"/>
          <p:cNvSpPr txBox="1"/>
          <p:nvPr/>
        </p:nvSpPr>
        <p:spPr>
          <a:xfrm>
            <a:off x="3186560" y="55420"/>
            <a:ext cx="30780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The Experimental Probes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7633854" y="6206836"/>
            <a:ext cx="1496291" cy="6373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144997" y="27710"/>
            <a:ext cx="28216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Beams of Exotic Nuclei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49380" y="720433"/>
            <a:ext cx="739497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Radioactive Ion Beams are produced using two complementary ways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Isotope Separator On Line method (ISOL)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In-Flight method</a:t>
            </a:r>
          </a:p>
          <a:p>
            <a:pPr lvl="1"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The different steps are: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Production of the exotic nuclei: nuclear reaction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Purification/separation: ionization, electromagnetic fields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Post-acceleration (for the ISOL method)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0" y="3435924"/>
            <a:ext cx="4367704" cy="3158840"/>
            <a:chOff x="1961" y="3435924"/>
            <a:chExt cx="4367704" cy="3158840"/>
          </a:xfrm>
        </p:grpSpPr>
        <p:pic>
          <p:nvPicPr>
            <p:cNvPr id="185349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61" y="3435924"/>
              <a:ext cx="4367704" cy="3158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203200" dist="1270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TextBox 20"/>
            <p:cNvSpPr txBox="1"/>
            <p:nvPr/>
          </p:nvSpPr>
          <p:spPr>
            <a:xfrm>
              <a:off x="3144984" y="3519054"/>
              <a:ext cx="1039089" cy="52322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ISOL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533921" y="3477478"/>
            <a:ext cx="4471530" cy="2978727"/>
            <a:chOff x="4533921" y="3477478"/>
            <a:chExt cx="4471530" cy="2978727"/>
          </a:xfrm>
        </p:grpSpPr>
        <p:pic>
          <p:nvPicPr>
            <p:cNvPr id="185350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33921" y="3477478"/>
              <a:ext cx="4471530" cy="29787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203200" dist="1270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TextBox 21"/>
            <p:cNvSpPr txBox="1"/>
            <p:nvPr/>
          </p:nvSpPr>
          <p:spPr>
            <a:xfrm>
              <a:off x="7107387" y="3519054"/>
              <a:ext cx="1634836" cy="52322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In-Flight</a:t>
              </a:r>
            </a:p>
          </p:txBody>
        </p:sp>
      </p:grpSp>
      <p:graphicFrame>
        <p:nvGraphicFramePr>
          <p:cNvPr id="25" name="Object 24"/>
          <p:cNvGraphicFramePr>
            <a:graphicFrameLocks noChangeAspect="1"/>
          </p:cNvGraphicFramePr>
          <p:nvPr/>
        </p:nvGraphicFramePr>
        <p:xfrm>
          <a:off x="6823936" y="2239520"/>
          <a:ext cx="1066670" cy="6748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52" name="Equation" r:id="rId5" imgW="622080" imgH="393480" progId="Equation.DSMT4">
                  <p:embed/>
                </p:oleObj>
              </mc:Choice>
              <mc:Fallback>
                <p:oleObj name="Equation" r:id="rId5" imgW="622080" imgH="39348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3936" y="2239520"/>
                        <a:ext cx="1066670" cy="67483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6802606" y="6567050"/>
            <a:ext cx="23310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courtesy: ISOL@MYRRHA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 bldLvl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nuclchar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976" y="698754"/>
            <a:ext cx="8153400" cy="584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653659" y="1216580"/>
            <a:ext cx="60625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238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U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7078048" y="1602965"/>
            <a:ext cx="1076" cy="525864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162134" y="2580038"/>
            <a:ext cx="3840480" cy="0"/>
          </a:xfrm>
          <a:prstGeom prst="line">
            <a:avLst/>
          </a:prstGeom>
          <a:ln w="19050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774840" y="2407913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82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935781" y="3870954"/>
            <a:ext cx="2312894" cy="10759"/>
          </a:xfrm>
          <a:prstGeom prst="line">
            <a:avLst/>
          </a:prstGeom>
          <a:ln w="19050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597167" y="3713121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50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1580299" y="5078273"/>
            <a:ext cx="1947133" cy="2"/>
          </a:xfrm>
          <a:prstGeom prst="line">
            <a:avLst/>
          </a:prstGeom>
          <a:ln w="19050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203760" y="4925204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20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 flipV="1">
            <a:off x="6388969" y="1321392"/>
            <a:ext cx="10758" cy="2409712"/>
          </a:xfrm>
          <a:prstGeom prst="line">
            <a:avLst/>
          </a:prstGeom>
          <a:ln w="19050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120004" y="1063207"/>
            <a:ext cx="526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126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H="1" flipV="1">
            <a:off x="3361898" y="3061442"/>
            <a:ext cx="10758" cy="2409712"/>
          </a:xfrm>
          <a:prstGeom prst="line">
            <a:avLst/>
          </a:prstGeom>
          <a:ln w="19050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215443" y="2814016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50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2487356" y="4342155"/>
            <a:ext cx="4763" cy="1509712"/>
          </a:xfrm>
          <a:prstGeom prst="line">
            <a:avLst/>
          </a:prstGeom>
          <a:ln w="19050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287598" y="404173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28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2134934" y="4761268"/>
            <a:ext cx="1504950" cy="4756"/>
          </a:xfrm>
          <a:prstGeom prst="line">
            <a:avLst/>
          </a:prstGeom>
          <a:ln w="19050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792298" y="4594186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28</a:t>
            </a:r>
          </a:p>
        </p:txBody>
      </p:sp>
      <p:grpSp>
        <p:nvGrpSpPr>
          <p:cNvPr id="19" name="Group 15"/>
          <p:cNvGrpSpPr>
            <a:grpSpLocks/>
          </p:cNvGrpSpPr>
          <p:nvPr/>
        </p:nvGrpSpPr>
        <p:grpSpPr bwMode="auto">
          <a:xfrm>
            <a:off x="3924214" y="2192432"/>
            <a:ext cx="3598863" cy="2717800"/>
            <a:chOff x="2200" y="1232"/>
            <a:chExt cx="2267" cy="1712"/>
          </a:xfrm>
        </p:grpSpPr>
        <p:sp>
          <p:nvSpPr>
            <p:cNvPr id="21" name="Freeform 9"/>
            <p:cNvSpPr>
              <a:spLocks/>
            </p:cNvSpPr>
            <p:nvPr/>
          </p:nvSpPr>
          <p:spPr bwMode="auto">
            <a:xfrm>
              <a:off x="3160" y="1232"/>
              <a:ext cx="1307" cy="911"/>
            </a:xfrm>
            <a:custGeom>
              <a:avLst/>
              <a:gdLst/>
              <a:ahLst/>
              <a:cxnLst>
                <a:cxn ang="0">
                  <a:pos x="1024" y="0"/>
                </a:cxn>
                <a:cxn ang="0">
                  <a:pos x="1136" y="760"/>
                </a:cxn>
                <a:cxn ang="0">
                  <a:pos x="0" y="904"/>
                </a:cxn>
              </a:cxnLst>
              <a:rect l="0" t="0" r="r" b="b"/>
              <a:pathLst>
                <a:path w="1307" h="911">
                  <a:moveTo>
                    <a:pt x="1024" y="0"/>
                  </a:moveTo>
                  <a:cubicBezTo>
                    <a:pt x="1165" y="304"/>
                    <a:pt x="1307" y="609"/>
                    <a:pt x="1136" y="760"/>
                  </a:cubicBezTo>
                  <a:cubicBezTo>
                    <a:pt x="965" y="911"/>
                    <a:pt x="482" y="907"/>
                    <a:pt x="0" y="904"/>
                  </a:cubicBezTo>
                </a:path>
              </a:pathLst>
            </a:custGeom>
            <a:noFill/>
            <a:ln w="28575" cmpd="sng">
              <a:solidFill>
                <a:srgbClr val="0000FF"/>
              </a:solidFill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10"/>
            <p:cNvSpPr>
              <a:spLocks/>
            </p:cNvSpPr>
            <p:nvPr/>
          </p:nvSpPr>
          <p:spPr bwMode="auto">
            <a:xfrm>
              <a:off x="2628" y="1920"/>
              <a:ext cx="1722" cy="652"/>
            </a:xfrm>
            <a:custGeom>
              <a:avLst/>
              <a:gdLst/>
              <a:ahLst/>
              <a:cxnLst>
                <a:cxn ang="0">
                  <a:pos x="1722" y="0"/>
                </a:cxn>
                <a:cxn ang="0">
                  <a:pos x="1113" y="546"/>
                </a:cxn>
                <a:cxn ang="0">
                  <a:pos x="0" y="636"/>
                </a:cxn>
              </a:cxnLst>
              <a:rect l="0" t="0" r="r" b="b"/>
              <a:pathLst>
                <a:path w="1722" h="652">
                  <a:moveTo>
                    <a:pt x="1722" y="0"/>
                  </a:moveTo>
                  <a:cubicBezTo>
                    <a:pt x="1561" y="220"/>
                    <a:pt x="1400" y="440"/>
                    <a:pt x="1113" y="546"/>
                  </a:cubicBezTo>
                  <a:cubicBezTo>
                    <a:pt x="826" y="652"/>
                    <a:pt x="413" y="644"/>
                    <a:pt x="0" y="636"/>
                  </a:cubicBezTo>
                </a:path>
              </a:pathLst>
            </a:custGeom>
            <a:noFill/>
            <a:ln w="28575" cmpd="sng">
              <a:solidFill>
                <a:srgbClr val="0000FF"/>
              </a:solidFill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11"/>
            <p:cNvSpPr>
              <a:spLocks/>
            </p:cNvSpPr>
            <p:nvPr/>
          </p:nvSpPr>
          <p:spPr bwMode="auto">
            <a:xfrm>
              <a:off x="2200" y="1924"/>
              <a:ext cx="2152" cy="1020"/>
            </a:xfrm>
            <a:custGeom>
              <a:avLst/>
              <a:gdLst/>
              <a:ahLst/>
              <a:cxnLst>
                <a:cxn ang="0">
                  <a:pos x="2152" y="0"/>
                </a:cxn>
                <a:cxn ang="0">
                  <a:pos x="1560" y="852"/>
                </a:cxn>
                <a:cxn ang="0">
                  <a:pos x="0" y="1008"/>
                </a:cxn>
              </a:cxnLst>
              <a:rect l="0" t="0" r="r" b="b"/>
              <a:pathLst>
                <a:path w="2152" h="1020">
                  <a:moveTo>
                    <a:pt x="2152" y="0"/>
                  </a:moveTo>
                  <a:cubicBezTo>
                    <a:pt x="2035" y="342"/>
                    <a:pt x="1919" y="684"/>
                    <a:pt x="1560" y="852"/>
                  </a:cubicBezTo>
                  <a:cubicBezTo>
                    <a:pt x="1201" y="1020"/>
                    <a:pt x="600" y="1014"/>
                    <a:pt x="0" y="1008"/>
                  </a:cubicBezTo>
                </a:path>
              </a:pathLst>
            </a:custGeom>
            <a:noFill/>
            <a:ln w="28575" cmpd="sng">
              <a:solidFill>
                <a:srgbClr val="0000FF"/>
              </a:solidFill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 Box 5"/>
            <p:cNvSpPr txBox="1">
              <a:spLocks noChangeArrowheads="1"/>
            </p:cNvSpPr>
            <p:nvPr/>
          </p:nvSpPr>
          <p:spPr bwMode="auto">
            <a:xfrm>
              <a:off x="3246" y="2223"/>
              <a:ext cx="629" cy="268"/>
            </a:xfrm>
            <a:prstGeom prst="rect">
              <a:avLst/>
            </a:prstGeom>
            <a:solidFill>
              <a:srgbClr val="FFFFCC"/>
            </a:solidFill>
            <a:ln w="2857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rgbClr val="0000FF"/>
                  </a:solidFill>
                </a:rPr>
                <a:t>fission</a:t>
              </a:r>
            </a:p>
          </p:txBody>
        </p:sp>
      </p:grpSp>
      <p:grpSp>
        <p:nvGrpSpPr>
          <p:cNvPr id="24" name="Group 16"/>
          <p:cNvGrpSpPr>
            <a:grpSpLocks/>
          </p:cNvGrpSpPr>
          <p:nvPr/>
        </p:nvGrpSpPr>
        <p:grpSpPr bwMode="auto">
          <a:xfrm>
            <a:off x="2679614" y="2189257"/>
            <a:ext cx="5656263" cy="3543300"/>
            <a:chOff x="1416" y="1230"/>
            <a:chExt cx="3563" cy="2232"/>
          </a:xfrm>
        </p:grpSpPr>
        <p:sp>
          <p:nvSpPr>
            <p:cNvPr id="26" name="Freeform 13"/>
            <p:cNvSpPr>
              <a:spLocks/>
            </p:cNvSpPr>
            <p:nvPr/>
          </p:nvSpPr>
          <p:spPr bwMode="auto">
            <a:xfrm>
              <a:off x="1416" y="1230"/>
              <a:ext cx="3563" cy="2232"/>
            </a:xfrm>
            <a:custGeom>
              <a:avLst/>
              <a:gdLst/>
              <a:ahLst/>
              <a:cxnLst>
                <a:cxn ang="0">
                  <a:pos x="2778" y="0"/>
                </a:cxn>
                <a:cxn ang="0">
                  <a:pos x="3414" y="1146"/>
                </a:cxn>
                <a:cxn ang="0">
                  <a:pos x="1884" y="2052"/>
                </a:cxn>
                <a:cxn ang="0">
                  <a:pos x="0" y="2226"/>
                </a:cxn>
              </a:cxnLst>
              <a:rect l="0" t="0" r="r" b="b"/>
              <a:pathLst>
                <a:path w="3563" h="2232">
                  <a:moveTo>
                    <a:pt x="2778" y="0"/>
                  </a:moveTo>
                  <a:cubicBezTo>
                    <a:pt x="3170" y="402"/>
                    <a:pt x="3563" y="804"/>
                    <a:pt x="3414" y="1146"/>
                  </a:cubicBezTo>
                  <a:cubicBezTo>
                    <a:pt x="3265" y="1488"/>
                    <a:pt x="2453" y="1872"/>
                    <a:pt x="1884" y="2052"/>
                  </a:cubicBezTo>
                  <a:cubicBezTo>
                    <a:pt x="1315" y="2232"/>
                    <a:pt x="657" y="2229"/>
                    <a:pt x="0" y="2226"/>
                  </a:cubicBezTo>
                </a:path>
              </a:pathLst>
            </a:custGeom>
            <a:noFill/>
            <a:ln w="28575" cmpd="sng">
              <a:solidFill>
                <a:srgbClr val="996633"/>
              </a:solidFill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 Box 7"/>
            <p:cNvSpPr txBox="1">
              <a:spLocks noChangeArrowheads="1"/>
            </p:cNvSpPr>
            <p:nvPr/>
          </p:nvSpPr>
          <p:spPr bwMode="auto">
            <a:xfrm>
              <a:off x="3098" y="3173"/>
              <a:ext cx="1200" cy="268"/>
            </a:xfrm>
            <a:prstGeom prst="rect">
              <a:avLst/>
            </a:prstGeom>
            <a:solidFill>
              <a:srgbClr val="FFFFCC"/>
            </a:solidFill>
            <a:ln w="28575">
              <a:solidFill>
                <a:srgbClr val="996633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rgbClr val="996633"/>
                  </a:solidFill>
                </a:rPr>
                <a:t>fragmentation</a:t>
              </a:r>
            </a:p>
          </p:txBody>
        </p:sp>
      </p:grpSp>
      <p:grpSp>
        <p:nvGrpSpPr>
          <p:cNvPr id="27" name="Group 17"/>
          <p:cNvGrpSpPr>
            <a:grpSpLocks/>
          </p:cNvGrpSpPr>
          <p:nvPr/>
        </p:nvGrpSpPr>
        <p:grpSpPr bwMode="auto">
          <a:xfrm>
            <a:off x="4638589" y="1660620"/>
            <a:ext cx="2384425" cy="538162"/>
            <a:chOff x="2650" y="897"/>
            <a:chExt cx="1502" cy="339"/>
          </a:xfrm>
        </p:grpSpPr>
        <p:sp>
          <p:nvSpPr>
            <p:cNvPr id="29" name="Freeform 12"/>
            <p:cNvSpPr>
              <a:spLocks/>
            </p:cNvSpPr>
            <p:nvPr/>
          </p:nvSpPr>
          <p:spPr bwMode="auto">
            <a:xfrm>
              <a:off x="3456" y="1007"/>
              <a:ext cx="696" cy="229"/>
            </a:xfrm>
            <a:custGeom>
              <a:avLst/>
              <a:gdLst/>
              <a:ahLst/>
              <a:cxnLst>
                <a:cxn ang="0">
                  <a:pos x="696" y="187"/>
                </a:cxn>
                <a:cxn ang="0">
                  <a:pos x="126" y="7"/>
                </a:cxn>
                <a:cxn ang="0">
                  <a:pos x="0" y="229"/>
                </a:cxn>
              </a:cxnLst>
              <a:rect l="0" t="0" r="r" b="b"/>
              <a:pathLst>
                <a:path w="696" h="229">
                  <a:moveTo>
                    <a:pt x="696" y="187"/>
                  </a:moveTo>
                  <a:cubicBezTo>
                    <a:pt x="469" y="93"/>
                    <a:pt x="242" y="0"/>
                    <a:pt x="126" y="7"/>
                  </a:cubicBezTo>
                  <a:cubicBezTo>
                    <a:pt x="10" y="14"/>
                    <a:pt x="5" y="121"/>
                    <a:pt x="0" y="229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 Box 6"/>
            <p:cNvSpPr txBox="1">
              <a:spLocks noChangeArrowheads="1"/>
            </p:cNvSpPr>
            <p:nvPr/>
          </p:nvSpPr>
          <p:spPr bwMode="auto">
            <a:xfrm>
              <a:off x="2650" y="897"/>
              <a:ext cx="838" cy="268"/>
            </a:xfrm>
            <a:prstGeom prst="rect">
              <a:avLst/>
            </a:prstGeom>
            <a:solidFill>
              <a:srgbClr val="FFFFCC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dirty="0" err="1">
                  <a:solidFill>
                    <a:srgbClr val="FF0000"/>
                  </a:solidFill>
                </a:rPr>
                <a:t>spallation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2315348" y="54864"/>
            <a:ext cx="5359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Production of Exotic Nuclei at ISOLDE-CERN</a:t>
            </a:r>
          </a:p>
        </p:txBody>
      </p:sp>
      <p:sp>
        <p:nvSpPr>
          <p:cNvPr id="35" name="Text Box 14"/>
          <p:cNvSpPr txBox="1">
            <a:spLocks noChangeArrowheads="1"/>
          </p:cNvSpPr>
          <p:nvPr/>
        </p:nvSpPr>
        <p:spPr bwMode="auto">
          <a:xfrm>
            <a:off x="259969" y="806006"/>
            <a:ext cx="295786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Primary nuclear reaction: 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1.4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GeV</a:t>
            </a:r>
            <a:r>
              <a:rPr lang="en-US" dirty="0">
                <a:latin typeface="Arial" pitchFamily="34" charset="0"/>
                <a:cs typeface="Arial" pitchFamily="34" charset="0"/>
              </a:rPr>
              <a:t> proton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on </a:t>
            </a:r>
            <a:r>
              <a:rPr lang="en-US" baseline="30000" dirty="0">
                <a:latin typeface="Arial" pitchFamily="34" charset="0"/>
                <a:cs typeface="Arial" pitchFamily="34" charset="0"/>
              </a:rPr>
              <a:t>238</a:t>
            </a:r>
            <a:r>
              <a:rPr lang="en-US" dirty="0">
                <a:latin typeface="Arial" pitchFamily="34" charset="0"/>
                <a:cs typeface="Arial" pitchFamily="34" charset="0"/>
              </a:rPr>
              <a:t>U</a:t>
            </a: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91077"/>
            <a:ext cx="2524337" cy="566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64542" y="41565"/>
            <a:ext cx="567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pitchFamily="34" charset="0"/>
                <a:cs typeface="Arial" pitchFamily="34" charset="0"/>
              </a:rPr>
              <a:t>ISOLDE at CERN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91077"/>
            <a:ext cx="2524337" cy="566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84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03177"/>
            <a:ext cx="5403273" cy="5138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4821382"/>
            <a:ext cx="4710545" cy="10113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848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75038" y="3810000"/>
            <a:ext cx="4868962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" descr="File:3D ISOLD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1953" y="554200"/>
            <a:ext cx="7620000" cy="569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736832" y="0"/>
            <a:ext cx="567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pitchFamily="34" charset="0"/>
                <a:cs typeface="Arial" pitchFamily="34" charset="0"/>
              </a:rPr>
              <a:t>ISOLDE at CERN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514764" y="1524595"/>
            <a:ext cx="2209800" cy="9906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019460" y="4362477"/>
          <a:ext cx="2854960" cy="114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1440"/>
                <a:gridCol w="1493520"/>
              </a:tblGrid>
              <a:tr h="72370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Intensity (</a:t>
                      </a:r>
                      <a:r>
                        <a:rPr lang="en-US" dirty="0" err="1" smtClean="0">
                          <a:latin typeface="Symbol" pitchFamily="18" charset="2"/>
                        </a:rPr>
                        <a:t>m</a:t>
                      </a:r>
                      <a:r>
                        <a:rPr lang="en-US" dirty="0" err="1" smtClean="0"/>
                        <a:t>A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 marL="53848" marR="538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Energy</a:t>
                      </a:r>
                    </a:p>
                    <a:p>
                      <a:pPr algn="ctr"/>
                      <a:r>
                        <a:rPr lang="en-US" baseline="0" dirty="0" smtClean="0"/>
                        <a:t> (</a:t>
                      </a:r>
                      <a:r>
                        <a:rPr lang="en-US" baseline="0" dirty="0" err="1" smtClean="0"/>
                        <a:t>GeV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 marL="53848" marR="53848"/>
                </a:tc>
              </a:tr>
              <a:tr h="41929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53848" marR="538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1.4</a:t>
                      </a:r>
                      <a:endParaRPr lang="en-US" dirty="0"/>
                    </a:p>
                  </a:txBody>
                  <a:tcPr marL="53848" marR="53848"/>
                </a:tc>
              </a:tr>
            </a:tbl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291077"/>
            <a:ext cx="2524337" cy="566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Isold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21527" y="3657600"/>
            <a:ext cx="4622474" cy="32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ile:ISOLDETarget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" y="828675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2687637" y="615080"/>
            <a:ext cx="37687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Two</a:t>
            </a:r>
            <a:r>
              <a:rPr 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target</a:t>
            </a:r>
            <a:r>
              <a:rPr 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stations</a:t>
            </a:r>
            <a:endParaRPr lang="en-US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Straight Arrow Connector 8"/>
          <p:cNvCxnSpPr>
            <a:stCxn id="6" idx="2"/>
          </p:cNvCxnSpPr>
          <p:nvPr/>
        </p:nvCxnSpPr>
        <p:spPr>
          <a:xfrm flipH="1">
            <a:off x="3873502" y="1015190"/>
            <a:ext cx="698498" cy="46031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6" idx="2"/>
          </p:cNvCxnSpPr>
          <p:nvPr/>
        </p:nvCxnSpPr>
        <p:spPr>
          <a:xfrm>
            <a:off x="4572000" y="1015190"/>
            <a:ext cx="1562102" cy="93021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629400" y="2247900"/>
            <a:ext cx="1625600" cy="25146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291077"/>
            <a:ext cx="2524337" cy="566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736832" y="41565"/>
            <a:ext cx="57723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pitchFamily="34" charset="0"/>
                <a:cs typeface="Arial" pitchFamily="34" charset="0"/>
              </a:rPr>
              <a:t>ISOLDE at CERN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831850" y="638175"/>
            <a:ext cx="7620000" cy="5838825"/>
            <a:chOff x="841375" y="676275"/>
            <a:chExt cx="7620000" cy="5838825"/>
          </a:xfrm>
        </p:grpSpPr>
        <p:pic>
          <p:nvPicPr>
            <p:cNvPr id="5" name="Picture 2" descr="File:ISOLDESeparators.jp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41375" y="952500"/>
              <a:ext cx="7620000" cy="556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 Box 8"/>
            <p:cNvSpPr txBox="1">
              <a:spLocks noChangeArrowheads="1"/>
            </p:cNvSpPr>
            <p:nvPr/>
          </p:nvSpPr>
          <p:spPr bwMode="auto">
            <a:xfrm>
              <a:off x="2343149" y="676275"/>
              <a:ext cx="4476751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sz="2000" dirty="0" err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GPS</a:t>
              </a:r>
              <a:r>
                <a:rPr lang="de-DE" sz="20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2000" dirty="0" err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and</a:t>
              </a:r>
              <a:r>
                <a:rPr lang="de-DE" sz="20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2000" dirty="0" err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HRS</a:t>
              </a:r>
              <a:r>
                <a:rPr lang="de-DE" sz="20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Separator</a:t>
              </a:r>
              <a:endPara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8" name="Straight Arrow Connector 7"/>
          <p:cNvCxnSpPr/>
          <p:nvPr/>
        </p:nvCxnSpPr>
        <p:spPr>
          <a:xfrm rot="5400000">
            <a:off x="2438402" y="1701801"/>
            <a:ext cx="1409697" cy="2159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6200000" flipH="1">
            <a:off x="3613153" y="2038352"/>
            <a:ext cx="3124197" cy="120649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291077"/>
            <a:ext cx="2524337" cy="566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736832" y="41565"/>
            <a:ext cx="57723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pitchFamily="34" charset="0"/>
                <a:cs typeface="Arial" pitchFamily="34" charset="0"/>
              </a:rPr>
              <a:t>ISOLDE at CERN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841375" y="781050"/>
            <a:ext cx="7620000" cy="5715000"/>
            <a:chOff x="860425" y="790575"/>
            <a:chExt cx="7620000" cy="5715000"/>
          </a:xfrm>
        </p:grpSpPr>
        <p:pic>
          <p:nvPicPr>
            <p:cNvPr id="5" name="Picture 2" descr="File:3D ISOLDE full.jp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60425" y="790575"/>
              <a:ext cx="7620000" cy="571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 Box 8"/>
            <p:cNvSpPr txBox="1">
              <a:spLocks noChangeArrowheads="1"/>
            </p:cNvSpPr>
            <p:nvPr/>
          </p:nvSpPr>
          <p:spPr bwMode="auto">
            <a:xfrm>
              <a:off x="1741487" y="796925"/>
              <a:ext cx="5699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sz="20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Experimental hall: </a:t>
              </a:r>
              <a:r>
                <a:rPr lang="de-DE" sz="20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beam </a:t>
              </a:r>
              <a:r>
                <a:rPr lang="de-DE" sz="2000" dirty="0" err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delivery</a:t>
              </a:r>
              <a:r>
                <a:rPr lang="de-DE" sz="20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2000" dirty="0" err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at</a:t>
              </a:r>
              <a:r>
                <a:rPr lang="de-DE" sz="20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60 </a:t>
              </a:r>
              <a:r>
                <a:rPr lang="de-DE" sz="2000" dirty="0" err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keV</a:t>
              </a:r>
              <a:endPara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291077"/>
            <a:ext cx="2524337" cy="566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736832" y="41565"/>
            <a:ext cx="57723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pitchFamily="34" charset="0"/>
                <a:cs typeface="Arial" pitchFamily="34" charset="0"/>
              </a:rPr>
              <a:t>ISOLDE at CERN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09" y="907198"/>
            <a:ext cx="482137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How are complex nuclei built from their basic constituents? 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strong interaction in nuclear medium</a:t>
            </a:r>
          </a:p>
          <a:p>
            <a:pPr lvl="1">
              <a:buFont typeface="Wingdings" pitchFamily="2" charset="2"/>
              <a:buChar char="Ø"/>
            </a:pPr>
            <a:endParaRPr lang="en-US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• How to explain collective properties from individual nucleon behavior?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collective versus individual</a:t>
            </a:r>
          </a:p>
          <a:p>
            <a:pPr lvl="1">
              <a:buFont typeface="Wingdings" pitchFamily="2" charset="2"/>
              <a:buChar char="Ø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• How do regular and simple patterns emerge in the structure of complex nuclei?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symmetries</a:t>
            </a:r>
          </a:p>
          <a:p>
            <a:pPr lvl="1">
              <a:buFont typeface="Wingdings" pitchFamily="2" charset="2"/>
              <a:buChar char="Ø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• How and where are the elements made?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stellar </a:t>
            </a:r>
            <a:r>
              <a:rPr lang="en-US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nucleosynthesis</a:t>
            </a:r>
            <a:endParaRPr lang="en-US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43900" y="57152"/>
            <a:ext cx="6951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Key Questions: Nuclear Structure and Nuclear Astrophysics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3421" y="973282"/>
            <a:ext cx="3971925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290937" y="5181602"/>
            <a:ext cx="43412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→ 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Exotic Nuclei</a:t>
            </a:r>
          </a:p>
          <a:p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→ 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Radioactive Ion Beams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04505" y="6442360"/>
            <a:ext cx="1877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www.nupecc.org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b="0" dirty="0" smtClean="0"/>
              <a:t>REX-ISOLDE: post accelerator</a:t>
            </a:r>
            <a:endParaRPr lang="en-US" sz="2000" b="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7549" y="761999"/>
            <a:ext cx="7218413" cy="5278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969808" y="789702"/>
            <a:ext cx="4956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Acceleration of all 60 </a:t>
            </a:r>
            <a:r>
              <a:rPr lang="en-US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keV</a:t>
            </a:r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ISOLDE beams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Beam energy: 3 </a:t>
            </a:r>
            <a:r>
              <a:rPr lang="en-US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MeV</a:t>
            </a:r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/u (e.g. </a:t>
            </a:r>
            <a:r>
              <a:rPr lang="en-US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184</a:t>
            </a:r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Hg: 552 </a:t>
            </a:r>
            <a:r>
              <a:rPr lang="en-US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MeV</a:t>
            </a:r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91077"/>
            <a:ext cx="2524337" cy="566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C:\Users\iks\1 Word files\Accelerator facilties\ISOLDE\ISOLDE hall logo and tour\0204022_06-A4-at-144-dp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817" y="2410689"/>
            <a:ext cx="5849003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3540992" y="5340350"/>
            <a:ext cx="265199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Miniball</a:t>
            </a:r>
            <a:r>
              <a:rPr lang="de-DE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experiment</a:t>
            </a:r>
            <a:endParaRPr lang="en-US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ChangeArrowheads="1"/>
          </p:cNvSpPr>
          <p:nvPr/>
        </p:nvSpPr>
        <p:spPr bwMode="auto">
          <a:xfrm>
            <a:off x="0" y="6233414"/>
            <a:ext cx="9144000" cy="9080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157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5" y="621602"/>
            <a:ext cx="8742363" cy="618013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15716" name="Text Box 4"/>
          <p:cNvSpPr txBox="1">
            <a:spLocks noChangeArrowheads="1"/>
          </p:cNvSpPr>
          <p:nvPr/>
        </p:nvSpPr>
        <p:spPr bwMode="auto">
          <a:xfrm>
            <a:off x="398463" y="6393752"/>
            <a:ext cx="5246687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/>
              <a:t>J. Lettry, V. Fedoseev (CERN)</a:t>
            </a:r>
            <a:endParaRPr lang="en-GB" sz="1400"/>
          </a:p>
        </p:txBody>
      </p:sp>
      <p:sp>
        <p:nvSpPr>
          <p:cNvPr id="115718" name="Line 6"/>
          <p:cNvSpPr>
            <a:spLocks noChangeShapeType="1"/>
          </p:cNvSpPr>
          <p:nvPr/>
        </p:nvSpPr>
        <p:spPr bwMode="auto">
          <a:xfrm>
            <a:off x="5391150" y="2074164"/>
            <a:ext cx="12414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5719" name="Line 7"/>
          <p:cNvSpPr>
            <a:spLocks noChangeShapeType="1"/>
          </p:cNvSpPr>
          <p:nvPr/>
        </p:nvSpPr>
        <p:spPr bwMode="auto">
          <a:xfrm>
            <a:off x="5400675" y="2074164"/>
            <a:ext cx="4763" cy="23383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5720" name="Line 8"/>
          <p:cNvSpPr>
            <a:spLocks noChangeShapeType="1"/>
          </p:cNvSpPr>
          <p:nvPr/>
        </p:nvSpPr>
        <p:spPr bwMode="auto">
          <a:xfrm>
            <a:off x="5391150" y="4412552"/>
            <a:ext cx="1176338" cy="47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5721" name="Text Box 9"/>
          <p:cNvSpPr txBox="1">
            <a:spLocks noChangeArrowheads="1"/>
          </p:cNvSpPr>
          <p:nvPr/>
        </p:nvSpPr>
        <p:spPr bwMode="auto">
          <a:xfrm>
            <a:off x="5419725" y="4053777"/>
            <a:ext cx="676275" cy="34607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aseline="30000">
                <a:solidFill>
                  <a:srgbClr val="FF0000"/>
                </a:solidFill>
              </a:rPr>
              <a:t>132</a:t>
            </a:r>
            <a:r>
              <a:rPr lang="en-US">
                <a:solidFill>
                  <a:srgbClr val="FF0000"/>
                </a:solidFill>
              </a:rPr>
              <a:t>Sn</a:t>
            </a:r>
            <a:endParaRPr lang="en-GB" baseline="30000">
              <a:solidFill>
                <a:srgbClr val="FF0000"/>
              </a:solidFill>
            </a:endParaRPr>
          </a:p>
        </p:txBody>
      </p:sp>
      <p:sp>
        <p:nvSpPr>
          <p:cNvPr id="115722" name="Text Box 10"/>
          <p:cNvSpPr txBox="1">
            <a:spLocks noChangeArrowheads="1"/>
          </p:cNvSpPr>
          <p:nvPr/>
        </p:nvSpPr>
        <p:spPr bwMode="auto">
          <a:xfrm>
            <a:off x="5153025" y="3001264"/>
            <a:ext cx="495300" cy="34607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10</a:t>
            </a:r>
            <a:r>
              <a:rPr lang="en-US" baseline="30000">
                <a:solidFill>
                  <a:srgbClr val="FF0000"/>
                </a:solidFill>
              </a:rPr>
              <a:t>6</a:t>
            </a:r>
            <a:endParaRPr lang="en-GB" baseline="30000">
              <a:solidFill>
                <a:srgbClr val="FF0000"/>
              </a:solidFill>
            </a:endParaRPr>
          </a:p>
        </p:txBody>
      </p:sp>
      <p:sp>
        <p:nvSpPr>
          <p:cNvPr id="115723" name="Text Box 11"/>
          <p:cNvSpPr txBox="1">
            <a:spLocks noChangeArrowheads="1"/>
          </p:cNvSpPr>
          <p:nvPr/>
        </p:nvSpPr>
        <p:spPr bwMode="auto">
          <a:xfrm>
            <a:off x="8297863" y="4996752"/>
            <a:ext cx="685800" cy="59055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F0000"/>
                </a:solidFill>
              </a:rPr>
              <a:t>Z=50</a:t>
            </a:r>
          </a:p>
          <a:p>
            <a:pPr algn="ctr"/>
            <a:r>
              <a:rPr lang="en-US">
                <a:solidFill>
                  <a:srgbClr val="FF0000"/>
                </a:solidFill>
              </a:rPr>
              <a:t>Sn</a:t>
            </a:r>
            <a:endParaRPr lang="en-GB">
              <a:solidFill>
                <a:srgbClr val="FF0000"/>
              </a:solidFill>
            </a:endParaRPr>
          </a:p>
        </p:txBody>
      </p:sp>
      <p:sp>
        <p:nvSpPr>
          <p:cNvPr id="115724" name="Line 12"/>
          <p:cNvSpPr>
            <a:spLocks noChangeShapeType="1"/>
          </p:cNvSpPr>
          <p:nvPr/>
        </p:nvSpPr>
        <p:spPr bwMode="auto">
          <a:xfrm>
            <a:off x="6832600" y="4995164"/>
            <a:ext cx="1219200" cy="2921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5727" name="Text Box 15"/>
          <p:cNvSpPr txBox="1">
            <a:spLocks noChangeArrowheads="1"/>
          </p:cNvSpPr>
          <p:nvPr/>
        </p:nvSpPr>
        <p:spPr bwMode="auto">
          <a:xfrm>
            <a:off x="695325" y="945452"/>
            <a:ext cx="7889875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800" dirty="0">
                <a:latin typeface="Arial" pitchFamily="34" charset="0"/>
                <a:cs typeface="Arial" pitchFamily="34" charset="0"/>
              </a:rPr>
              <a:t>1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GeV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proton beam on a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lanthanum (La)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target</a:t>
            </a:r>
            <a:endParaRPr lang="en-GB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5729" name="Text Box 17"/>
          <p:cNvSpPr txBox="1">
            <a:spLocks noChangeArrowheads="1"/>
          </p:cNvSpPr>
          <p:nvPr/>
        </p:nvSpPr>
        <p:spPr bwMode="auto">
          <a:xfrm rot="16200000">
            <a:off x="-624682" y="3390996"/>
            <a:ext cx="21828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Production rate (a.u.)</a:t>
            </a:r>
            <a:endParaRPr lang="en-GB"/>
          </a:p>
        </p:txBody>
      </p:sp>
      <p:sp>
        <p:nvSpPr>
          <p:cNvPr id="115732" name="Text Box 20"/>
          <p:cNvSpPr txBox="1">
            <a:spLocks noChangeArrowheads="1"/>
          </p:cNvSpPr>
          <p:nvPr/>
        </p:nvSpPr>
        <p:spPr bwMode="auto">
          <a:xfrm>
            <a:off x="1442593" y="4370388"/>
            <a:ext cx="3483646" cy="923330"/>
          </a:xfrm>
          <a:prstGeom prst="rect">
            <a:avLst/>
          </a:prstGeom>
          <a:solidFill>
            <a:schemeClr val="bg1">
              <a:alpha val="7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Mass separation</a:t>
            </a:r>
          </a:p>
          <a:p>
            <a:pPr>
              <a:buFontTx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Element selective </a:t>
            </a:r>
            <a:r>
              <a:rPr lang="en-US" dirty="0">
                <a:latin typeface="Arial" pitchFamily="34" charset="0"/>
                <a:cs typeface="Arial" pitchFamily="34" charset="0"/>
              </a:rPr>
              <a:t>ion source</a:t>
            </a:r>
          </a:p>
          <a:p>
            <a:pPr>
              <a:buFontTx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</a:rPr>
              <a:t> Note the radioactive inventory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035808" y="54864"/>
            <a:ext cx="32496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Production of Exotic Nuclei</a:t>
            </a:r>
          </a:p>
        </p:txBody>
      </p:sp>
      <p:grpSp>
        <p:nvGrpSpPr>
          <p:cNvPr id="2" name="Group 22"/>
          <p:cNvGrpSpPr/>
          <p:nvPr/>
        </p:nvGrpSpPr>
        <p:grpSpPr>
          <a:xfrm>
            <a:off x="5738375" y="1997964"/>
            <a:ext cx="1877437" cy="4398209"/>
            <a:chOff x="5738375" y="1997964"/>
            <a:chExt cx="1877437" cy="4398209"/>
          </a:xfrm>
        </p:grpSpPr>
        <p:sp>
          <p:nvSpPr>
            <p:cNvPr id="115725" name="Rectangle 13"/>
            <p:cNvSpPr>
              <a:spLocks noChangeArrowheads="1"/>
            </p:cNvSpPr>
            <p:nvPr/>
          </p:nvSpPr>
          <p:spPr bwMode="auto">
            <a:xfrm>
              <a:off x="6591300" y="1997964"/>
              <a:ext cx="88900" cy="430087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726" name="Text Box 14"/>
            <p:cNvSpPr txBox="1">
              <a:spLocks noChangeArrowheads="1"/>
            </p:cNvSpPr>
            <p:nvPr/>
          </p:nvSpPr>
          <p:spPr bwMode="auto">
            <a:xfrm>
              <a:off x="5738375" y="6026841"/>
              <a:ext cx="1877437" cy="3693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Arial" pitchFamily="34" charset="0"/>
                  <a:cs typeface="Arial" pitchFamily="34" charset="0"/>
                </a:rPr>
                <a:t>Mass </a:t>
              </a:r>
              <a:r>
                <a:rPr lang="en-US" dirty="0" smtClean="0">
                  <a:latin typeface="Arial" pitchFamily="34" charset="0"/>
                  <a:cs typeface="Arial" pitchFamily="34" charset="0"/>
                </a:rPr>
                <a:t>separation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32" grpId="0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:\Talks\2011_ISOLDEWorkshop\pictures\rilis_panoramas\hdr_rilis_ti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7480" y="1030682"/>
            <a:ext cx="9360000" cy="4731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95606" y="83124"/>
            <a:ext cx="33634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Laser Resonance Ionization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 descr="S:\Talks\2011_ISOLDEWorkshop\pictures\rilis_panoramas\hdr_rilis_tis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535" y="2812462"/>
            <a:ext cx="7372716" cy="3726873"/>
          </a:xfrm>
          <a:prstGeom prst="rect">
            <a:avLst/>
          </a:prstGeom>
          <a:noFill/>
          <a:effectLst>
            <a:outerShdw blurRad="177800" dist="1397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84124" y="60278"/>
            <a:ext cx="6154249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342900" indent="-342900"/>
            <a:r>
              <a:rPr lang="en-US" sz="2000" dirty="0" smtClean="0">
                <a:latin typeface="Arial" pitchFamily="34" charset="0"/>
                <a:cs typeface="Arial" pitchFamily="34" charset="0"/>
              </a:rPr>
              <a:t>Laser resonance ionization and atomic spectroscopy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5630" y="629062"/>
            <a:ext cx="38953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u="sng" dirty="0" smtClean="0">
                <a:latin typeface="Arial" pitchFamily="34" charset="0"/>
                <a:cs typeface="Arial" pitchFamily="34" charset="0"/>
              </a:rPr>
              <a:t>Element selective: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u="sng" dirty="0" smtClean="0">
                <a:latin typeface="Arial" pitchFamily="34" charset="0"/>
                <a:cs typeface="Arial" pitchFamily="34" charset="0"/>
              </a:rPr>
              <a:t>Isotope shift: </a:t>
            </a:r>
          </a:p>
          <a:p>
            <a:pPr lvl="1">
              <a:buFont typeface="Arial" pitchFamily="34" charset="0"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nuclear-charge distribution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u="sng" dirty="0" smtClean="0">
                <a:latin typeface="Arial" pitchFamily="34" charset="0"/>
                <a:cs typeface="Arial" pitchFamily="34" charset="0"/>
              </a:rPr>
              <a:t>Hyperfine structure: </a:t>
            </a:r>
          </a:p>
          <a:p>
            <a:pPr lvl="1">
              <a:buFont typeface="Arial" pitchFamily="34" charset="0"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magnetic moment, electric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quadrupole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moment </a:t>
            </a:r>
          </a:p>
          <a:p>
            <a:pPr lvl="1">
              <a:buFont typeface="Arial" pitchFamily="34" charset="0"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spin of the nucleus</a:t>
            </a:r>
          </a:p>
          <a:p>
            <a:endParaRPr lang="en-US" dirty="0" err="1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86" name="Rectangle 38"/>
          <p:cNvSpPr>
            <a:spLocks noChangeArrowheads="1"/>
          </p:cNvSpPr>
          <p:nvPr/>
        </p:nvSpPr>
        <p:spPr bwMode="auto">
          <a:xfrm>
            <a:off x="3246423" y="6530998"/>
            <a:ext cx="25400" cy="41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12700" tIns="12700" rIns="12700" bIns="127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3" name="Group 55"/>
          <p:cNvGrpSpPr/>
          <p:nvPr/>
        </p:nvGrpSpPr>
        <p:grpSpPr>
          <a:xfrm>
            <a:off x="4197927" y="623455"/>
            <a:ext cx="4752109" cy="4149892"/>
            <a:chOff x="4714876" y="3000372"/>
            <a:chExt cx="4214842" cy="3786214"/>
          </a:xfrm>
        </p:grpSpPr>
        <p:sp>
          <p:nvSpPr>
            <p:cNvPr id="55" name="Rectangle 54"/>
            <p:cNvSpPr/>
            <p:nvPr/>
          </p:nvSpPr>
          <p:spPr>
            <a:xfrm>
              <a:off x="4714876" y="3000372"/>
              <a:ext cx="4214842" cy="3786214"/>
            </a:xfrm>
            <a:prstGeom prst="rect">
              <a:avLst/>
            </a:prstGeom>
            <a:solidFill>
              <a:srgbClr val="FFFF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53"/>
            <p:cNvGrpSpPr/>
            <p:nvPr/>
          </p:nvGrpSpPr>
          <p:grpSpPr>
            <a:xfrm>
              <a:off x="4731806" y="3052762"/>
              <a:ext cx="4126488" cy="3662386"/>
              <a:chOff x="4731806" y="3052762"/>
              <a:chExt cx="4126488" cy="3662386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429256" y="3786190"/>
                <a:ext cx="3429024" cy="214314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  <a:shade val="30000"/>
                      <a:satMod val="115000"/>
                    </a:schemeClr>
                  </a:gs>
                  <a:gs pos="50000">
                    <a:schemeClr val="bg1">
                      <a:lumMod val="95000"/>
                      <a:shade val="67500"/>
                      <a:satMod val="115000"/>
                    </a:schemeClr>
                  </a:gs>
                  <a:gs pos="100000">
                    <a:schemeClr val="bg1">
                      <a:lumMod val="95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7" name="Rectangle 29"/>
              <p:cNvSpPr>
                <a:spLocks noChangeArrowheads="1"/>
              </p:cNvSpPr>
              <p:nvPr/>
            </p:nvSpPr>
            <p:spPr bwMode="auto">
              <a:xfrm>
                <a:off x="4731806" y="4071942"/>
                <a:ext cx="1965325" cy="546400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12700" tIns="12700" rIns="12700" bIns="1270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i="0" u="none" strike="noStrike" cap="none" normalizeH="0" baseline="0" dirty="0" smtClean="0">
                    <a:ln>
                      <a:noFill/>
                    </a:ln>
                    <a:effectLst/>
                    <a:latin typeface="Arial" pitchFamily="34" charset="0"/>
                    <a:cs typeface="Arial" pitchFamily="34" charset="0"/>
                  </a:rPr>
                  <a:t>First Ionization Limit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i="0" u="none" strike="noStrike" cap="none" normalizeH="0" baseline="0" dirty="0" smtClean="0">
                    <a:ln>
                      <a:noFill/>
                    </a:ln>
                    <a:effectLst/>
                    <a:latin typeface="Arial" pitchFamily="34" charset="0"/>
                    <a:cs typeface="Arial" pitchFamily="34" charset="0"/>
                  </a:rPr>
                  <a:t> 5-10 </a:t>
                </a:r>
                <a:r>
                  <a:rPr kumimoji="0" lang="en-US" sz="1600" i="0" u="none" strike="noStrike" cap="none" normalizeH="0" baseline="0" dirty="0" err="1" smtClean="0">
                    <a:ln>
                      <a:noFill/>
                    </a:ln>
                    <a:effectLst/>
                    <a:latin typeface="Arial" pitchFamily="34" charset="0"/>
                    <a:cs typeface="Arial" pitchFamily="34" charset="0"/>
                  </a:rPr>
                  <a:t>eV</a:t>
                </a:r>
                <a:endParaRPr kumimoji="0" lang="en-US" sz="200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78" name="Rectangle 30"/>
              <p:cNvSpPr>
                <a:spLocks noChangeArrowheads="1"/>
              </p:cNvSpPr>
              <p:nvPr/>
            </p:nvSpPr>
            <p:spPr bwMode="auto">
              <a:xfrm>
                <a:off x="6610372" y="6369072"/>
                <a:ext cx="1176338" cy="274638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12700" tIns="12700" rIns="12700" bIns="1270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i="0" u="none" strike="noStrike" cap="none" normalizeH="0" baseline="0" dirty="0" smtClean="0">
                    <a:ln>
                      <a:noFill/>
                    </a:ln>
                    <a:effectLst/>
                    <a:latin typeface="Arial" pitchFamily="34" charset="0"/>
                  </a:rPr>
                  <a:t>Ground State</a:t>
                </a:r>
              </a:p>
            </p:txBody>
          </p:sp>
          <p:sp>
            <p:nvSpPr>
              <p:cNvPr id="2080" name="Rectangle 32"/>
              <p:cNvSpPr>
                <a:spLocks noChangeArrowheads="1"/>
              </p:cNvSpPr>
              <p:nvPr/>
            </p:nvSpPr>
            <p:spPr bwMode="auto">
              <a:xfrm>
                <a:off x="7929586" y="4357694"/>
                <a:ext cx="798513" cy="5794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12700" tIns="12700" rIns="12700" bIns="1270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u="none" strike="noStrike" cap="none" normalizeH="0" baseline="0" dirty="0" err="1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Arial" pitchFamily="34" charset="0"/>
                    <a:cs typeface="Arial" pitchFamily="34" charset="0"/>
                  </a:rPr>
                  <a:t>Rydberg</a:t>
                </a:r>
                <a:r>
                  <a:rPr kumimoji="0" lang="en-US" sz="1600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Arial" pitchFamily="34" charset="0"/>
                    <a:cs typeface="Arial" pitchFamily="34" charset="0"/>
                  </a:rPr>
                  <a:t>States</a:t>
                </a:r>
              </a:p>
            </p:txBody>
          </p:sp>
          <p:sp>
            <p:nvSpPr>
              <p:cNvPr id="2081" name="Rectangle 33"/>
              <p:cNvSpPr>
                <a:spLocks noChangeArrowheads="1"/>
              </p:cNvSpPr>
              <p:nvPr/>
            </p:nvSpPr>
            <p:spPr bwMode="auto">
              <a:xfrm>
                <a:off x="4786314" y="3429000"/>
                <a:ext cx="1631950" cy="2746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12700" tIns="12700" rIns="12700" bIns="1270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u="none" strike="noStrike" cap="none" normalizeH="0" baseline="0" dirty="0" err="1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Arial" pitchFamily="34" charset="0"/>
                    <a:cs typeface="Arial" pitchFamily="34" charset="0"/>
                  </a:rPr>
                  <a:t>Autoionizing</a:t>
                </a:r>
                <a:r>
                  <a:rPr kumimoji="0" lang="en-US" sz="1600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Arial" pitchFamily="34" charset="0"/>
                    <a:cs typeface="Arial" pitchFamily="34" charset="0"/>
                  </a:rPr>
                  <a:t> State</a:t>
                </a:r>
              </a:p>
            </p:txBody>
          </p:sp>
          <p:sp>
            <p:nvSpPr>
              <p:cNvPr id="2084" name="Rectangle 36"/>
              <p:cNvSpPr>
                <a:spLocks noChangeArrowheads="1"/>
              </p:cNvSpPr>
              <p:nvPr/>
            </p:nvSpPr>
            <p:spPr bwMode="auto">
              <a:xfrm>
                <a:off x="6572264" y="3429000"/>
                <a:ext cx="1017588" cy="2746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12700" tIns="12700" rIns="12700" bIns="1270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Arial" pitchFamily="34" charset="0"/>
                    <a:cs typeface="Arial" pitchFamily="34" charset="0"/>
                  </a:rPr>
                  <a:t>Continuum</a:t>
                </a:r>
              </a:p>
            </p:txBody>
          </p:sp>
          <p:sp>
            <p:nvSpPr>
              <p:cNvPr id="2087" name="Rectangle 39"/>
              <p:cNvSpPr>
                <a:spLocks noChangeArrowheads="1"/>
              </p:cNvSpPr>
              <p:nvPr/>
            </p:nvSpPr>
            <p:spPr bwMode="auto">
              <a:xfrm>
                <a:off x="5668972" y="6389710"/>
                <a:ext cx="331788" cy="32543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i="0" u="none" strike="noStrike" cap="none" normalizeH="0" baseline="0" dirty="0" smtClean="0">
                    <a:ln>
                      <a:noFill/>
                    </a:ln>
                    <a:effectLst/>
                    <a:latin typeface="Arial" pitchFamily="34" charset="0"/>
                  </a:rPr>
                  <a:t>A</a:t>
                </a:r>
              </a:p>
            </p:txBody>
          </p:sp>
          <p:sp>
            <p:nvSpPr>
              <p:cNvPr id="2088" name="Rectangle 40"/>
              <p:cNvSpPr>
                <a:spLocks noChangeArrowheads="1"/>
              </p:cNvSpPr>
              <p:nvPr/>
            </p:nvSpPr>
            <p:spPr bwMode="auto">
              <a:xfrm>
                <a:off x="6572265" y="3052762"/>
                <a:ext cx="857256" cy="3048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i="0" u="none" strike="noStrike" cap="none" normalizeH="0" baseline="0" dirty="0" smtClean="0">
                    <a:ln>
                      <a:noFill/>
                    </a:ln>
                    <a:effectLst/>
                    <a:latin typeface="Arial" pitchFamily="34" charset="0"/>
                    <a:cs typeface="Arial" pitchFamily="34" charset="0"/>
                  </a:rPr>
                  <a:t> A</a:t>
                </a:r>
                <a:r>
                  <a:rPr kumimoji="0" lang="en-US" i="0" u="none" strike="noStrike" cap="none" normalizeH="0" baseline="30000" dirty="0" smtClean="0">
                    <a:ln>
                      <a:noFill/>
                    </a:ln>
                    <a:effectLst/>
                    <a:latin typeface="Arial" pitchFamily="34" charset="0"/>
                    <a:cs typeface="Arial" pitchFamily="34" charset="0"/>
                  </a:rPr>
                  <a:t>+</a:t>
                </a:r>
                <a:r>
                  <a:rPr kumimoji="0" lang="en-US" i="0" u="none" strike="noStrike" cap="none" normalizeH="0" baseline="0" dirty="0" smtClean="0">
                    <a:ln>
                      <a:noFill/>
                    </a:ln>
                    <a:effectLst/>
                    <a:latin typeface="Arial" pitchFamily="34" charset="0"/>
                    <a:cs typeface="Arial" pitchFamily="34" charset="0"/>
                  </a:rPr>
                  <a:t> +  e</a:t>
                </a:r>
                <a:r>
                  <a:rPr kumimoji="0" lang="en-US" i="0" u="none" strike="noStrike" cap="none" normalizeH="0" baseline="30000" dirty="0" smtClean="0">
                    <a:ln>
                      <a:noFill/>
                    </a:ln>
                    <a:effectLst/>
                    <a:latin typeface="Arial" pitchFamily="34" charset="0"/>
                    <a:cs typeface="Arial" pitchFamily="34" charset="0"/>
                  </a:rPr>
                  <a:t>-</a:t>
                </a:r>
                <a:r>
                  <a:rPr kumimoji="0" lang="en-US" i="0" u="none" strike="noStrike" cap="none" normalizeH="0" baseline="0" dirty="0" smtClean="0">
                    <a:ln>
                      <a:noFill/>
                    </a:ln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89" name="Rectangle 41"/>
              <p:cNvSpPr>
                <a:spLocks noChangeArrowheads="1"/>
              </p:cNvSpPr>
              <p:nvPr/>
            </p:nvSpPr>
            <p:spPr bwMode="auto">
              <a:xfrm>
                <a:off x="6786578" y="5757882"/>
                <a:ext cx="434975" cy="457200"/>
              </a:xfrm>
              <a:prstGeom prst="rect">
                <a:avLst/>
              </a:prstGeom>
              <a:noFill/>
              <a:ln w="6350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12700" tIns="12700" rIns="12700" bIns="1270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1" i="0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Times New Roman" pitchFamily="18" charset="0"/>
                    <a:sym typeface="Symbol" pitchFamily="18" charset="2"/>
                  </a:rPr>
                  <a:t></a:t>
                </a:r>
                <a:r>
                  <a:rPr kumimoji="0" lang="en-US" sz="2400" b="1" i="0" u="none" strike="noStrike" cap="none" normalizeH="0" baseline="-2500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Times New Roman" pitchFamily="18" charset="0"/>
                  </a:rPr>
                  <a:t>1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2090" name="Rectangle 42"/>
              <p:cNvSpPr>
                <a:spLocks noChangeArrowheads="1"/>
              </p:cNvSpPr>
              <p:nvPr/>
            </p:nvSpPr>
            <p:spPr bwMode="auto">
              <a:xfrm>
                <a:off x="6215074" y="4286256"/>
                <a:ext cx="288925" cy="477838"/>
              </a:xfrm>
              <a:prstGeom prst="rect">
                <a:avLst/>
              </a:prstGeom>
              <a:noFill/>
              <a:ln w="6350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1" i="0" u="none" strike="noStrike" cap="none" normalizeH="0" baseline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itchFamily="18" charset="0"/>
                    <a:sym typeface="Symbol" pitchFamily="18" charset="2"/>
                  </a:rPr>
                  <a:t></a:t>
                </a:r>
                <a:r>
                  <a:rPr kumimoji="0" lang="en-US" sz="2400" b="1" i="0" u="none" strike="noStrike" cap="none" normalizeH="0" baseline="-2500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itchFamily="18" charset="0"/>
                  </a:rPr>
                  <a:t>2</a:t>
                </a: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2053" name="Line 5"/>
              <p:cNvSpPr>
                <a:spLocks noChangeShapeType="1"/>
              </p:cNvSpPr>
              <p:nvPr/>
            </p:nvSpPr>
            <p:spPr bwMode="auto">
              <a:xfrm>
                <a:off x="5429256" y="4003712"/>
                <a:ext cx="3429038" cy="1218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1" name="Line 23"/>
              <p:cNvSpPr>
                <a:spLocks noChangeShapeType="1"/>
              </p:cNvSpPr>
              <p:nvPr/>
            </p:nvSpPr>
            <p:spPr bwMode="auto">
              <a:xfrm>
                <a:off x="6074968" y="6531368"/>
                <a:ext cx="426785" cy="1218"/>
              </a:xfrm>
              <a:prstGeom prst="line">
                <a:avLst/>
              </a:prstGeom>
              <a:noFill/>
              <a:ln w="508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2" name="Line 24"/>
              <p:cNvSpPr>
                <a:spLocks noChangeShapeType="1"/>
              </p:cNvSpPr>
              <p:nvPr/>
            </p:nvSpPr>
            <p:spPr bwMode="auto">
              <a:xfrm>
                <a:off x="6855972" y="5128738"/>
                <a:ext cx="425555" cy="1218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3" name="Line 25"/>
              <p:cNvSpPr>
                <a:spLocks noChangeShapeType="1"/>
              </p:cNvSpPr>
              <p:nvPr/>
            </p:nvSpPr>
            <p:spPr bwMode="auto">
              <a:xfrm>
                <a:off x="7636976" y="4287403"/>
                <a:ext cx="426785" cy="1218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4" name="Line 26"/>
              <p:cNvSpPr>
                <a:spLocks noChangeShapeType="1"/>
              </p:cNvSpPr>
              <p:nvPr/>
            </p:nvSpPr>
            <p:spPr bwMode="auto">
              <a:xfrm>
                <a:off x="7636976" y="4147384"/>
                <a:ext cx="426785" cy="0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5" name="Line 27"/>
              <p:cNvSpPr>
                <a:spLocks noChangeShapeType="1"/>
              </p:cNvSpPr>
              <p:nvPr/>
            </p:nvSpPr>
            <p:spPr bwMode="auto">
              <a:xfrm>
                <a:off x="7636976" y="4076766"/>
                <a:ext cx="426785" cy="1218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6" name="Line 28"/>
              <p:cNvSpPr>
                <a:spLocks noChangeShapeType="1"/>
              </p:cNvSpPr>
              <p:nvPr/>
            </p:nvSpPr>
            <p:spPr bwMode="auto">
              <a:xfrm>
                <a:off x="5907698" y="3699322"/>
                <a:ext cx="498121" cy="0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9" name="Line 31"/>
              <p:cNvSpPr>
                <a:spLocks noChangeShapeType="1"/>
              </p:cNvSpPr>
              <p:nvPr/>
            </p:nvSpPr>
            <p:spPr bwMode="auto">
              <a:xfrm flipV="1">
                <a:off x="6287745" y="5128738"/>
                <a:ext cx="781004" cy="1403848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round/>
                <a:headEnd type="none" w="sm" len="lg"/>
                <a:tailEnd type="triangle" w="sm" len="lg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2" name="Line 34"/>
              <p:cNvSpPr>
                <a:spLocks noChangeShapeType="1"/>
              </p:cNvSpPr>
              <p:nvPr/>
            </p:nvSpPr>
            <p:spPr bwMode="auto">
              <a:xfrm flipH="1" flipV="1">
                <a:off x="6132775" y="3698104"/>
                <a:ext cx="935975" cy="1431851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 type="none" w="sm" len="lg"/>
                <a:tailEnd type="triangle" w="sm" len="lg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3" name="Line 35"/>
              <p:cNvSpPr>
                <a:spLocks noChangeShapeType="1"/>
              </p:cNvSpPr>
              <p:nvPr/>
            </p:nvSpPr>
            <p:spPr bwMode="auto">
              <a:xfrm flipV="1">
                <a:off x="7068750" y="4147384"/>
                <a:ext cx="781004" cy="98257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lg"/>
                <a:tailEnd type="triangle" w="sm" len="lg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5" name="Line 37"/>
              <p:cNvSpPr>
                <a:spLocks noChangeShapeType="1"/>
              </p:cNvSpPr>
              <p:nvPr/>
            </p:nvSpPr>
            <p:spPr bwMode="auto">
              <a:xfrm flipV="1">
                <a:off x="7060140" y="3643314"/>
                <a:ext cx="0" cy="150003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lg"/>
                <a:tailEnd type="triangle" w="sm" len="lg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1" name="Line 43"/>
              <p:cNvSpPr>
                <a:spLocks noChangeShapeType="1"/>
              </p:cNvSpPr>
              <p:nvPr/>
            </p:nvSpPr>
            <p:spPr bwMode="auto">
              <a:xfrm flipV="1">
                <a:off x="7846064" y="3671318"/>
                <a:ext cx="1230" cy="47241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none" w="sm" len="lg"/>
                <a:tailEnd type="triangle" w="sm" len="lg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2" name="Rectangle 44"/>
              <p:cNvSpPr>
                <a:spLocks noChangeArrowheads="1"/>
              </p:cNvSpPr>
              <p:nvPr/>
            </p:nvSpPr>
            <p:spPr bwMode="auto">
              <a:xfrm>
                <a:off x="7786710" y="3429000"/>
                <a:ext cx="1017588" cy="254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12700" tIns="12700" rIns="12700" bIns="1270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Arial" pitchFamily="34" charset="0"/>
                    <a:cs typeface="Arial" pitchFamily="34" charset="0"/>
                  </a:rPr>
                  <a:t>Collisions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b="0" dirty="0" smtClean="0"/>
              <a:t>In-source laser spectroscopy: sensitivity</a:t>
            </a:r>
            <a:endParaRPr lang="en-US" sz="2000" b="0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54400" y="952500"/>
            <a:ext cx="3952875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reeform 6"/>
          <p:cNvSpPr>
            <a:spLocks/>
          </p:cNvSpPr>
          <p:nvPr/>
        </p:nvSpPr>
        <p:spPr bwMode="auto">
          <a:xfrm>
            <a:off x="4122738" y="3275013"/>
            <a:ext cx="57150" cy="73025"/>
          </a:xfrm>
          <a:custGeom>
            <a:avLst/>
            <a:gdLst/>
            <a:ahLst/>
            <a:cxnLst>
              <a:cxn ang="0">
                <a:pos x="25" y="0"/>
              </a:cxn>
              <a:cxn ang="0">
                <a:pos x="0" y="31"/>
              </a:cxn>
              <a:cxn ang="0">
                <a:pos x="10" y="36"/>
              </a:cxn>
              <a:cxn ang="0">
                <a:pos x="34" y="5"/>
              </a:cxn>
              <a:cxn ang="0">
                <a:pos x="25" y="0"/>
              </a:cxn>
            </a:cxnLst>
            <a:rect l="0" t="0" r="r" b="b"/>
            <a:pathLst>
              <a:path w="34" h="36">
                <a:moveTo>
                  <a:pt x="25" y="0"/>
                </a:moveTo>
                <a:lnTo>
                  <a:pt x="0" y="31"/>
                </a:lnTo>
                <a:lnTo>
                  <a:pt x="10" y="36"/>
                </a:lnTo>
                <a:lnTo>
                  <a:pt x="34" y="5"/>
                </a:lnTo>
                <a:lnTo>
                  <a:pt x="25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290888" y="5842000"/>
            <a:ext cx="1198562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996950" eaLnBrk="0" hangingPunct="0"/>
            <a:r>
              <a:rPr lang="en-US" sz="2000" b="1">
                <a:solidFill>
                  <a:srgbClr val="000000"/>
                </a:solidFill>
                <a:latin typeface="Arial" charset="0"/>
              </a:rPr>
              <a:t>target</a:t>
            </a:r>
          </a:p>
          <a:p>
            <a:pPr algn="ctr" defTabSz="996950" eaLnBrk="0" hangingPunct="0"/>
            <a:r>
              <a:rPr lang="en-US" sz="2000">
                <a:solidFill>
                  <a:srgbClr val="000000"/>
                </a:solidFill>
                <a:latin typeface="Arial" charset="0"/>
              </a:rPr>
              <a:t>UC</a:t>
            </a:r>
            <a:r>
              <a:rPr lang="en-US" sz="2000" baseline="-25000">
                <a:solidFill>
                  <a:srgbClr val="000000"/>
                </a:solidFill>
                <a:latin typeface="Arial" charset="0"/>
              </a:rPr>
              <a:t>x</a:t>
            </a:r>
            <a:r>
              <a:rPr lang="en-US" sz="2000">
                <a:solidFill>
                  <a:srgbClr val="000000"/>
                </a:solidFill>
                <a:latin typeface="Arial" charset="0"/>
              </a:rPr>
              <a:t>, g/cm</a:t>
            </a:r>
            <a:r>
              <a:rPr lang="en-US" sz="2000" baseline="30000">
                <a:solidFill>
                  <a:srgbClr val="000000"/>
                </a:solidFill>
                <a:latin typeface="Arial" charset="0"/>
              </a:rPr>
              <a:t>2</a:t>
            </a: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93663" y="5407025"/>
            <a:ext cx="30702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996950" eaLnBrk="0" hangingPunct="0"/>
            <a:r>
              <a:rPr lang="en-US" sz="1700" b="1">
                <a:solidFill>
                  <a:srgbClr val="000000"/>
                </a:solidFill>
                <a:latin typeface="Arial" charset="0"/>
              </a:rPr>
              <a:t>proton beam</a:t>
            </a:r>
            <a:endParaRPr lang="en-US" sz="1700">
              <a:latin typeface="Arial" charset="0"/>
            </a:endParaRPr>
          </a:p>
          <a:p>
            <a:pPr defTabSz="996950" eaLnBrk="0" hangingPunct="0"/>
            <a:r>
              <a:rPr lang="en-US" sz="1700">
                <a:latin typeface="Arial" charset="0"/>
              </a:rPr>
              <a:t>1 - 1.4 GeV</a:t>
            </a: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>
            <a:off x="1546225" y="5595938"/>
            <a:ext cx="2206625" cy="7937"/>
          </a:xfrm>
          <a:prstGeom prst="line">
            <a:avLst/>
          </a:prstGeom>
          <a:noFill/>
          <a:ln w="25400" cap="sq">
            <a:solidFill>
              <a:srgbClr val="993366"/>
            </a:solidFill>
            <a:round/>
            <a:headEnd/>
            <a:tailEnd type="triangle" w="med" len="med"/>
          </a:ln>
          <a:effectLst/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pic>
        <p:nvPicPr>
          <p:cNvPr id="12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750" y="2921000"/>
            <a:ext cx="3611563" cy="232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1350963" y="4056063"/>
            <a:ext cx="563562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996950" eaLnBrk="0" hangingPunct="0"/>
            <a:r>
              <a:rPr lang="en-US" sz="1500">
                <a:solidFill>
                  <a:srgbClr val="000000"/>
                </a:solidFill>
                <a:latin typeface="Arial" charset="0"/>
              </a:rPr>
              <a:t>ionizer</a:t>
            </a:r>
            <a:endParaRPr lang="en-US" sz="1500">
              <a:latin typeface="Times New Roman" pitchFamily="18" charset="0"/>
            </a:endParaRPr>
          </a:p>
        </p:txBody>
      </p:sp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2587625" y="4375150"/>
            <a:ext cx="487363" cy="23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996950" eaLnBrk="0" hangingPunct="0"/>
            <a:r>
              <a:rPr lang="en-US" sz="1500">
                <a:solidFill>
                  <a:srgbClr val="000000"/>
                </a:solidFill>
                <a:latin typeface="Arial" charset="0"/>
              </a:rPr>
              <a:t>target</a:t>
            </a:r>
            <a:endParaRPr lang="en-US" sz="1500">
              <a:latin typeface="Times New Roman" pitchFamily="18" charset="0"/>
            </a:endParaRPr>
          </a:p>
        </p:txBody>
      </p:sp>
      <p:sp>
        <p:nvSpPr>
          <p:cNvPr id="15" name="Rectangle 17"/>
          <p:cNvSpPr>
            <a:spLocks noChangeArrowheads="1"/>
          </p:cNvSpPr>
          <p:nvPr/>
        </p:nvSpPr>
        <p:spPr bwMode="auto">
          <a:xfrm>
            <a:off x="200025" y="3119438"/>
            <a:ext cx="827088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996950" eaLnBrk="0" hangingPunct="0"/>
            <a:r>
              <a:rPr lang="en-US" sz="1500">
                <a:solidFill>
                  <a:srgbClr val="000000"/>
                </a:solidFill>
                <a:latin typeface="Arial" charset="0"/>
              </a:rPr>
              <a:t>extraction</a:t>
            </a:r>
          </a:p>
          <a:p>
            <a:pPr algn="ctr" defTabSz="996950" eaLnBrk="0" hangingPunct="0"/>
            <a:r>
              <a:rPr lang="en-US" sz="1500">
                <a:solidFill>
                  <a:srgbClr val="000000"/>
                </a:solidFill>
                <a:latin typeface="Arial" charset="0"/>
              </a:rPr>
              <a:t>electrode</a:t>
            </a:r>
            <a:endParaRPr lang="en-US" sz="1500">
              <a:latin typeface="Times New Roman" pitchFamily="18" charset="0"/>
            </a:endParaRPr>
          </a:p>
        </p:txBody>
      </p:sp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-152400" y="4046538"/>
            <a:ext cx="917575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defTabSz="996950" eaLnBrk="0" hangingPunct="0"/>
            <a:r>
              <a:rPr lang="en-US" sz="1500">
                <a:solidFill>
                  <a:srgbClr val="000000"/>
                </a:solidFill>
                <a:latin typeface="Arial" charset="0"/>
              </a:rPr>
              <a:t>laser</a:t>
            </a:r>
          </a:p>
          <a:p>
            <a:pPr algn="ctr" defTabSz="996950" eaLnBrk="0" hangingPunct="0"/>
            <a:r>
              <a:rPr lang="en-US" sz="1500">
                <a:solidFill>
                  <a:srgbClr val="000000"/>
                </a:solidFill>
                <a:latin typeface="Arial" charset="0"/>
              </a:rPr>
              <a:t>beam</a:t>
            </a:r>
            <a:endParaRPr lang="en-US" sz="1500">
              <a:latin typeface="Times New Roman" pitchFamily="18" charset="0"/>
            </a:endParaRPr>
          </a:p>
        </p:txBody>
      </p:sp>
      <p:sp>
        <p:nvSpPr>
          <p:cNvPr id="17" name="Line 19"/>
          <p:cNvSpPr>
            <a:spLocks noChangeShapeType="1"/>
          </p:cNvSpPr>
          <p:nvPr/>
        </p:nvSpPr>
        <p:spPr bwMode="auto">
          <a:xfrm>
            <a:off x="654050" y="4310063"/>
            <a:ext cx="0" cy="16033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" name="Line 20"/>
          <p:cNvSpPr>
            <a:spLocks noChangeShapeType="1"/>
          </p:cNvSpPr>
          <p:nvPr/>
        </p:nvSpPr>
        <p:spPr bwMode="auto">
          <a:xfrm>
            <a:off x="608013" y="4470400"/>
            <a:ext cx="9842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Line 21"/>
          <p:cNvSpPr>
            <a:spLocks noChangeShapeType="1"/>
          </p:cNvSpPr>
          <p:nvPr/>
        </p:nvSpPr>
        <p:spPr bwMode="auto">
          <a:xfrm>
            <a:off x="625475" y="4487863"/>
            <a:ext cx="6191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" name="Freeform 22"/>
          <p:cNvSpPr>
            <a:spLocks/>
          </p:cNvSpPr>
          <p:nvPr/>
        </p:nvSpPr>
        <p:spPr bwMode="auto">
          <a:xfrm>
            <a:off x="633413" y="4500563"/>
            <a:ext cx="49212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8" y="0"/>
              </a:cxn>
              <a:cxn ang="0">
                <a:pos x="32" y="0"/>
              </a:cxn>
            </a:cxnLst>
            <a:rect l="0" t="0" r="r" b="b"/>
            <a:pathLst>
              <a:path w="32">
                <a:moveTo>
                  <a:pt x="0" y="0"/>
                </a:moveTo>
                <a:lnTo>
                  <a:pt x="18" y="0"/>
                </a:lnTo>
                <a:lnTo>
                  <a:pt x="32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" name="Rectangle 23"/>
          <p:cNvSpPr>
            <a:spLocks noChangeArrowheads="1"/>
          </p:cNvSpPr>
          <p:nvPr/>
        </p:nvSpPr>
        <p:spPr bwMode="auto">
          <a:xfrm>
            <a:off x="869950" y="3995738"/>
            <a:ext cx="111125" cy="23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996950" eaLnBrk="0" hangingPunct="0"/>
            <a:r>
              <a:rPr lang="en-US" sz="1500">
                <a:solidFill>
                  <a:srgbClr val="000000"/>
                </a:solidFill>
                <a:latin typeface="Arial" charset="0"/>
              </a:rPr>
              <a:t>+</a:t>
            </a:r>
            <a:endParaRPr lang="en-US" sz="1500">
              <a:latin typeface="Times New Roman" pitchFamily="18" charset="0"/>
            </a:endParaRPr>
          </a:p>
        </p:txBody>
      </p:sp>
      <p:sp>
        <p:nvSpPr>
          <p:cNvPr id="22" name="Oval 24"/>
          <p:cNvSpPr>
            <a:spLocks noChangeArrowheads="1"/>
          </p:cNvSpPr>
          <p:nvPr/>
        </p:nvSpPr>
        <p:spPr bwMode="auto">
          <a:xfrm>
            <a:off x="863600" y="4016375"/>
            <a:ext cx="66675" cy="68263"/>
          </a:xfrm>
          <a:prstGeom prst="ellips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" name="Rectangle 25"/>
          <p:cNvSpPr>
            <a:spLocks noChangeArrowheads="1"/>
          </p:cNvSpPr>
          <p:nvPr/>
        </p:nvSpPr>
        <p:spPr bwMode="auto">
          <a:xfrm>
            <a:off x="788988" y="4016375"/>
            <a:ext cx="111125" cy="23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996950" eaLnBrk="0" hangingPunct="0"/>
            <a:r>
              <a:rPr lang="en-US" sz="1500">
                <a:solidFill>
                  <a:srgbClr val="000000"/>
                </a:solidFill>
                <a:latin typeface="Arial" charset="0"/>
              </a:rPr>
              <a:t>+</a:t>
            </a:r>
            <a:endParaRPr lang="en-US" sz="1500">
              <a:latin typeface="Times New Roman" pitchFamily="18" charset="0"/>
            </a:endParaRPr>
          </a:p>
        </p:txBody>
      </p:sp>
      <p:sp>
        <p:nvSpPr>
          <p:cNvPr id="24" name="Oval 26"/>
          <p:cNvSpPr>
            <a:spLocks noChangeArrowheads="1"/>
          </p:cNvSpPr>
          <p:nvPr/>
        </p:nvSpPr>
        <p:spPr bwMode="auto">
          <a:xfrm>
            <a:off x="782638" y="4038600"/>
            <a:ext cx="68262" cy="66675"/>
          </a:xfrm>
          <a:prstGeom prst="ellips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" name="Line 27"/>
          <p:cNvSpPr>
            <a:spLocks noChangeShapeType="1"/>
          </p:cNvSpPr>
          <p:nvPr/>
        </p:nvSpPr>
        <p:spPr bwMode="auto">
          <a:xfrm flipH="1">
            <a:off x="633413" y="4056063"/>
            <a:ext cx="115887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" name="Freeform 28"/>
          <p:cNvSpPr>
            <a:spLocks/>
          </p:cNvSpPr>
          <p:nvPr/>
        </p:nvSpPr>
        <p:spPr bwMode="auto">
          <a:xfrm>
            <a:off x="633413" y="4016375"/>
            <a:ext cx="84137" cy="74613"/>
          </a:xfrm>
          <a:custGeom>
            <a:avLst/>
            <a:gdLst/>
            <a:ahLst/>
            <a:cxnLst>
              <a:cxn ang="0">
                <a:pos x="58" y="47"/>
              </a:cxn>
              <a:cxn ang="0">
                <a:pos x="0" y="23"/>
              </a:cxn>
              <a:cxn ang="0">
                <a:pos x="58" y="0"/>
              </a:cxn>
              <a:cxn ang="0">
                <a:pos x="29" y="23"/>
              </a:cxn>
              <a:cxn ang="0">
                <a:pos x="58" y="47"/>
              </a:cxn>
            </a:cxnLst>
            <a:rect l="0" t="0" r="r" b="b"/>
            <a:pathLst>
              <a:path w="58" h="47">
                <a:moveTo>
                  <a:pt x="58" y="47"/>
                </a:moveTo>
                <a:lnTo>
                  <a:pt x="0" y="23"/>
                </a:lnTo>
                <a:lnTo>
                  <a:pt x="58" y="0"/>
                </a:lnTo>
                <a:lnTo>
                  <a:pt x="29" y="23"/>
                </a:lnTo>
                <a:lnTo>
                  <a:pt x="58" y="4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" name="Line 29"/>
          <p:cNvSpPr>
            <a:spLocks noChangeShapeType="1"/>
          </p:cNvSpPr>
          <p:nvPr/>
        </p:nvSpPr>
        <p:spPr bwMode="auto">
          <a:xfrm>
            <a:off x="1316038" y="4613275"/>
            <a:ext cx="1587" cy="857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" name="Oval 30"/>
          <p:cNvSpPr>
            <a:spLocks noChangeArrowheads="1"/>
          </p:cNvSpPr>
          <p:nvPr/>
        </p:nvSpPr>
        <p:spPr bwMode="auto">
          <a:xfrm>
            <a:off x="1889125" y="4695825"/>
            <a:ext cx="31750" cy="26988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" name="Rectangle 31"/>
          <p:cNvSpPr>
            <a:spLocks noChangeArrowheads="1"/>
          </p:cNvSpPr>
          <p:nvPr/>
        </p:nvSpPr>
        <p:spPr bwMode="auto">
          <a:xfrm>
            <a:off x="1462088" y="4643438"/>
            <a:ext cx="276225" cy="23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996950" eaLnBrk="0" hangingPunct="0"/>
            <a:r>
              <a:rPr lang="en-US" sz="1500" b="1">
                <a:latin typeface="Arial" charset="0"/>
              </a:rPr>
              <a:t>DC</a:t>
            </a:r>
            <a:endParaRPr lang="en-US" sz="1500">
              <a:latin typeface="Times New Roman" pitchFamily="18" charset="0"/>
            </a:endParaRPr>
          </a:p>
        </p:txBody>
      </p:sp>
      <p:sp>
        <p:nvSpPr>
          <p:cNvPr id="30" name="Line 32"/>
          <p:cNvSpPr>
            <a:spLocks noChangeShapeType="1"/>
          </p:cNvSpPr>
          <p:nvPr/>
        </p:nvSpPr>
        <p:spPr bwMode="auto">
          <a:xfrm>
            <a:off x="1908175" y="4025900"/>
            <a:ext cx="0" cy="6699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" name="Oval 33"/>
          <p:cNvSpPr>
            <a:spLocks noChangeArrowheads="1"/>
          </p:cNvSpPr>
          <p:nvPr/>
        </p:nvSpPr>
        <p:spPr bwMode="auto">
          <a:xfrm>
            <a:off x="1301750" y="4692650"/>
            <a:ext cx="34925" cy="2857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" name="Line 34"/>
          <p:cNvSpPr>
            <a:spLocks noChangeShapeType="1"/>
          </p:cNvSpPr>
          <p:nvPr/>
        </p:nvSpPr>
        <p:spPr bwMode="auto">
          <a:xfrm flipV="1">
            <a:off x="1319213" y="3140075"/>
            <a:ext cx="0" cy="1254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" name="Oval 35"/>
          <p:cNvSpPr>
            <a:spLocks noChangeArrowheads="1"/>
          </p:cNvSpPr>
          <p:nvPr/>
        </p:nvSpPr>
        <p:spPr bwMode="auto">
          <a:xfrm>
            <a:off x="1301750" y="3132138"/>
            <a:ext cx="34925" cy="26987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" name="Rectangle 36"/>
          <p:cNvSpPr>
            <a:spLocks noChangeArrowheads="1"/>
          </p:cNvSpPr>
          <p:nvPr/>
        </p:nvSpPr>
        <p:spPr bwMode="auto">
          <a:xfrm>
            <a:off x="1384300" y="3063875"/>
            <a:ext cx="488950" cy="23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996950" eaLnBrk="0" hangingPunct="0"/>
            <a:r>
              <a:rPr lang="en-US" sz="1500">
                <a:solidFill>
                  <a:srgbClr val="000000"/>
                </a:solidFill>
                <a:latin typeface="Arial" charset="0"/>
              </a:rPr>
              <a:t>60 kV</a:t>
            </a:r>
            <a:endParaRPr lang="en-US" sz="1500">
              <a:latin typeface="Times New Roman" pitchFamily="18" charset="0"/>
            </a:endParaRPr>
          </a:p>
        </p:txBody>
      </p:sp>
      <p:sp>
        <p:nvSpPr>
          <p:cNvPr id="35" name="Line 37"/>
          <p:cNvSpPr>
            <a:spLocks noChangeShapeType="1"/>
          </p:cNvSpPr>
          <p:nvPr/>
        </p:nvSpPr>
        <p:spPr bwMode="auto">
          <a:xfrm flipH="1">
            <a:off x="241300" y="3952875"/>
            <a:ext cx="695325" cy="0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triangle" w="med" len="med"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36" name="Line 38"/>
          <p:cNvSpPr>
            <a:spLocks noChangeShapeType="1"/>
          </p:cNvSpPr>
          <p:nvPr/>
        </p:nvSpPr>
        <p:spPr bwMode="auto">
          <a:xfrm flipH="1">
            <a:off x="41275" y="3952875"/>
            <a:ext cx="693738" cy="0"/>
          </a:xfrm>
          <a:prstGeom prst="line">
            <a:avLst/>
          </a:prstGeom>
          <a:noFill/>
          <a:ln w="25400" cap="sq">
            <a:solidFill>
              <a:srgbClr val="CC3300"/>
            </a:solidFill>
            <a:round/>
            <a:headEnd type="triangle" w="med" len="med"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37" name="Line 39"/>
          <p:cNvSpPr>
            <a:spLocks noChangeShapeType="1"/>
          </p:cNvSpPr>
          <p:nvPr/>
        </p:nvSpPr>
        <p:spPr bwMode="auto">
          <a:xfrm flipH="1">
            <a:off x="-152400" y="3952875"/>
            <a:ext cx="692150" cy="0"/>
          </a:xfrm>
          <a:prstGeom prst="line">
            <a:avLst/>
          </a:prstGeom>
          <a:noFill/>
          <a:ln w="25400" cap="sq">
            <a:solidFill>
              <a:srgbClr val="008080"/>
            </a:solidFill>
            <a:round/>
            <a:headEnd type="triangle" w="med" len="med"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38" name="Text Box 40"/>
          <p:cNvSpPr txBox="1">
            <a:spLocks noChangeArrowheads="1"/>
          </p:cNvSpPr>
          <p:nvPr/>
        </p:nvSpPr>
        <p:spPr bwMode="auto">
          <a:xfrm>
            <a:off x="2455863" y="3022600"/>
            <a:ext cx="687387" cy="3381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9752" tIns="49876" rIns="99752" bIns="49876">
            <a:spAutoFit/>
          </a:bodyPr>
          <a:lstStyle/>
          <a:p>
            <a:pPr defTabSz="996950"/>
            <a:r>
              <a:rPr lang="en-US" sz="1500" b="1">
                <a:latin typeface="Arial" charset="0"/>
              </a:rPr>
              <a:t>RILIS</a:t>
            </a:r>
            <a:endParaRPr lang="en-GB" sz="1500" b="1">
              <a:latin typeface="Arial" charset="0"/>
            </a:endParaRPr>
          </a:p>
        </p:txBody>
      </p:sp>
      <p:sp>
        <p:nvSpPr>
          <p:cNvPr id="39" name="AutoShape 41"/>
          <p:cNvSpPr>
            <a:spLocks noChangeArrowheads="1"/>
          </p:cNvSpPr>
          <p:nvPr/>
        </p:nvSpPr>
        <p:spPr bwMode="auto">
          <a:xfrm>
            <a:off x="12700" y="2976563"/>
            <a:ext cx="3228975" cy="1908175"/>
          </a:xfrm>
          <a:prstGeom prst="wedgeRoundRectCallout">
            <a:avLst>
              <a:gd name="adj1" fmla="val 66102"/>
              <a:gd name="adj2" fmla="val 89556"/>
              <a:gd name="adj3" fmla="val 16667"/>
            </a:avLst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/>
          <a:lstStyle/>
          <a:p>
            <a:pPr algn="ctr" defTabSz="996950" eaLnBrk="0" hangingPunct="0"/>
            <a:endParaRPr lang="nl-BE" sz="1700">
              <a:latin typeface="Times New Roman" pitchFamily="18" charset="0"/>
            </a:endParaRPr>
          </a:p>
        </p:txBody>
      </p:sp>
      <p:grpSp>
        <p:nvGrpSpPr>
          <p:cNvPr id="9" name="Group 89"/>
          <p:cNvGrpSpPr/>
          <p:nvPr/>
        </p:nvGrpSpPr>
        <p:grpSpPr>
          <a:xfrm>
            <a:off x="842963" y="561975"/>
            <a:ext cx="4303712" cy="1847850"/>
            <a:chOff x="842963" y="561975"/>
            <a:chExt cx="4303712" cy="1847850"/>
          </a:xfrm>
        </p:grpSpPr>
        <p:sp>
          <p:nvSpPr>
            <p:cNvPr id="10" name="AutoShape 12"/>
            <p:cNvSpPr>
              <a:spLocks noChangeArrowheads="1"/>
            </p:cNvSpPr>
            <p:nvPr/>
          </p:nvSpPr>
          <p:spPr bwMode="auto">
            <a:xfrm flipV="1">
              <a:off x="842963" y="561975"/>
              <a:ext cx="4303712" cy="1847850"/>
            </a:xfrm>
            <a:prstGeom prst="wedgeRoundRectCallout">
              <a:avLst>
                <a:gd name="adj1" fmla="val 73944"/>
                <a:gd name="adj2" fmla="val 18606"/>
                <a:gd name="adj3" fmla="val 1666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rot="10800000" lIns="0" tIns="0" rIns="0" bIns="0" anchor="ctr"/>
            <a:lstStyle/>
            <a:p>
              <a:pPr algn="ctr" defTabSz="996950" eaLnBrk="0" hangingPunct="0"/>
              <a:endParaRPr lang="nl-BE" sz="1700">
                <a:latin typeface="Times New Roman" pitchFamily="18" charset="0"/>
              </a:endParaRPr>
            </a:p>
          </p:txBody>
        </p:sp>
        <p:sp>
          <p:nvSpPr>
            <p:cNvPr id="40" name="Rectangle 42"/>
            <p:cNvSpPr>
              <a:spLocks noChangeArrowheads="1"/>
            </p:cNvSpPr>
            <p:nvPr/>
          </p:nvSpPr>
          <p:spPr bwMode="auto">
            <a:xfrm>
              <a:off x="3298825" y="1870075"/>
              <a:ext cx="333375" cy="468313"/>
            </a:xfrm>
            <a:prstGeom prst="rect">
              <a:avLst/>
            </a:prstGeom>
            <a:solidFill>
              <a:srgbClr val="009900"/>
            </a:solidFill>
            <a:ln w="25400">
              <a:solidFill>
                <a:srgbClr val="00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Oval 43"/>
            <p:cNvSpPr>
              <a:spLocks noChangeArrowheads="1"/>
            </p:cNvSpPr>
            <p:nvPr/>
          </p:nvSpPr>
          <p:spPr bwMode="auto">
            <a:xfrm>
              <a:off x="4337050" y="1506538"/>
              <a:ext cx="430213" cy="388937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Line 44"/>
            <p:cNvSpPr>
              <a:spLocks noChangeShapeType="1"/>
            </p:cNvSpPr>
            <p:nvPr/>
          </p:nvSpPr>
          <p:spPr bwMode="auto">
            <a:xfrm flipH="1" flipV="1">
              <a:off x="2536825" y="1506538"/>
              <a:ext cx="200977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Line 45"/>
            <p:cNvSpPr>
              <a:spLocks noChangeShapeType="1"/>
            </p:cNvSpPr>
            <p:nvPr/>
          </p:nvSpPr>
          <p:spPr bwMode="auto">
            <a:xfrm flipH="1">
              <a:off x="3368675" y="806450"/>
              <a:ext cx="906463" cy="679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Text Box 46"/>
            <p:cNvSpPr txBox="1">
              <a:spLocks noChangeArrowheads="1"/>
            </p:cNvSpPr>
            <p:nvPr/>
          </p:nvSpPr>
          <p:spPr bwMode="auto">
            <a:xfrm>
              <a:off x="3683000" y="1130300"/>
              <a:ext cx="1090613" cy="327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9752" tIns="49876" rIns="99752" bIns="49876">
              <a:spAutoFit/>
            </a:bodyPr>
            <a:lstStyle/>
            <a:p>
              <a:pPr defTabSz="996950"/>
              <a:r>
                <a:rPr lang="en-US" sz="1500">
                  <a:latin typeface="Arial" charset="0"/>
                </a:rPr>
                <a:t>m</a:t>
              </a:r>
              <a:r>
                <a:rPr lang="en-GB" sz="1500">
                  <a:latin typeface="Arial" charset="0"/>
                </a:rPr>
                <a:t>ylar </a:t>
              </a:r>
              <a:r>
                <a:rPr lang="en-US" sz="1500">
                  <a:latin typeface="Arial" charset="0"/>
                </a:rPr>
                <a:t>t</a:t>
              </a:r>
              <a:r>
                <a:rPr lang="en-GB" sz="1500">
                  <a:latin typeface="Arial" charset="0"/>
                </a:rPr>
                <a:t>ape</a:t>
              </a:r>
            </a:p>
          </p:txBody>
        </p:sp>
        <p:sp>
          <p:nvSpPr>
            <p:cNvPr id="45" name="Text Box 47"/>
            <p:cNvSpPr txBox="1">
              <a:spLocks noChangeArrowheads="1"/>
            </p:cNvSpPr>
            <p:nvPr/>
          </p:nvSpPr>
          <p:spPr bwMode="auto">
            <a:xfrm>
              <a:off x="2552700" y="914400"/>
              <a:ext cx="471488" cy="50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9752" tIns="49876" rIns="99752" bIns="49876">
              <a:spAutoFit/>
            </a:bodyPr>
            <a:lstStyle/>
            <a:p>
              <a:pPr defTabSz="996950"/>
              <a:r>
                <a:rPr lang="en-US" sz="2600" b="1">
                  <a:solidFill>
                    <a:srgbClr val="6666FF"/>
                  </a:solidFill>
                  <a:latin typeface="Arial" charset="0"/>
                </a:rPr>
                <a:t>s</a:t>
              </a:r>
              <a:r>
                <a:rPr lang="en-GB" sz="2600" b="1">
                  <a:solidFill>
                    <a:srgbClr val="6666FF"/>
                  </a:solidFill>
                  <a:latin typeface="Arial" charset="0"/>
                </a:rPr>
                <a:t>i</a:t>
              </a:r>
              <a:endParaRPr lang="en-GB" sz="2600" b="1" baseline="30000">
                <a:solidFill>
                  <a:srgbClr val="6666FF"/>
                </a:solidFill>
                <a:latin typeface="Arial" charset="0"/>
              </a:endParaRPr>
            </a:p>
          </p:txBody>
        </p:sp>
        <p:graphicFrame>
          <p:nvGraphicFramePr>
            <p:cNvPr id="46" name="Object 48"/>
            <p:cNvGraphicFramePr>
              <a:graphicFrameLocks noChangeAspect="1"/>
            </p:cNvGraphicFramePr>
            <p:nvPr/>
          </p:nvGraphicFramePr>
          <p:xfrm>
            <a:off x="2454275" y="939800"/>
            <a:ext cx="106363" cy="215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47" name="Equation" r:id="rId5" imgW="114120" imgH="215640" progId="Equation.3">
                    <p:embed/>
                  </p:oleObj>
                </mc:Choice>
                <mc:Fallback>
                  <p:oleObj name="Equation" r:id="rId5" imgW="114120" imgH="215640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54275" y="939800"/>
                          <a:ext cx="106363" cy="2159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7" name="Line 49"/>
            <p:cNvSpPr>
              <a:spLocks noChangeShapeType="1"/>
            </p:cNvSpPr>
            <p:nvPr/>
          </p:nvSpPr>
          <p:spPr bwMode="auto">
            <a:xfrm>
              <a:off x="2533650" y="1611313"/>
              <a:ext cx="4921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Text Box 50"/>
            <p:cNvSpPr txBox="1">
              <a:spLocks noChangeArrowheads="1"/>
            </p:cNvSpPr>
            <p:nvPr/>
          </p:nvSpPr>
          <p:spPr bwMode="auto">
            <a:xfrm>
              <a:off x="3684588" y="1754188"/>
              <a:ext cx="611187" cy="50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9752" tIns="49876" rIns="99752" bIns="49876">
              <a:spAutoFit/>
            </a:bodyPr>
            <a:lstStyle/>
            <a:p>
              <a:pPr defTabSz="996950"/>
              <a:r>
                <a:rPr lang="en-US" sz="2600" b="1">
                  <a:solidFill>
                    <a:srgbClr val="009900"/>
                  </a:solidFill>
                  <a:latin typeface="Arial" charset="0"/>
                </a:rPr>
                <a:t>g</a:t>
              </a:r>
              <a:r>
                <a:rPr lang="en-GB" sz="2600" b="1">
                  <a:solidFill>
                    <a:srgbClr val="009900"/>
                  </a:solidFill>
                  <a:latin typeface="Arial" charset="0"/>
                </a:rPr>
                <a:t>e</a:t>
              </a:r>
            </a:p>
          </p:txBody>
        </p:sp>
        <p:sp>
          <p:nvSpPr>
            <p:cNvPr id="49" name="Line 51"/>
            <p:cNvSpPr>
              <a:spLocks noChangeShapeType="1"/>
            </p:cNvSpPr>
            <p:nvPr/>
          </p:nvSpPr>
          <p:spPr bwMode="auto">
            <a:xfrm flipH="1" flipV="1">
              <a:off x="2927350" y="803275"/>
              <a:ext cx="422275" cy="6889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Text Box 52"/>
            <p:cNvSpPr txBox="1">
              <a:spLocks noChangeArrowheads="1"/>
            </p:cNvSpPr>
            <p:nvPr/>
          </p:nvSpPr>
          <p:spPr bwMode="auto">
            <a:xfrm>
              <a:off x="3090863" y="820738"/>
              <a:ext cx="404812" cy="50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9752" tIns="49876" rIns="99752" bIns="49876">
              <a:spAutoFit/>
            </a:bodyPr>
            <a:lstStyle/>
            <a:p>
              <a:pPr defTabSz="996950"/>
              <a:r>
                <a:rPr lang="en-GB" sz="2600">
                  <a:latin typeface="Symbol" pitchFamily="18" charset="2"/>
                </a:rPr>
                <a:t>a</a:t>
              </a:r>
              <a:endParaRPr lang="en-GB" sz="2600">
                <a:latin typeface="Arial" charset="0"/>
              </a:endParaRPr>
            </a:p>
          </p:txBody>
        </p:sp>
        <p:sp>
          <p:nvSpPr>
            <p:cNvPr id="51" name="Line 53"/>
            <p:cNvSpPr>
              <a:spLocks noChangeShapeType="1"/>
            </p:cNvSpPr>
            <p:nvPr/>
          </p:nvSpPr>
          <p:spPr bwMode="auto">
            <a:xfrm>
              <a:off x="3362325" y="1500188"/>
              <a:ext cx="139700" cy="6889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Text Box 54"/>
            <p:cNvSpPr txBox="1">
              <a:spLocks noChangeArrowheads="1"/>
            </p:cNvSpPr>
            <p:nvPr/>
          </p:nvSpPr>
          <p:spPr bwMode="auto">
            <a:xfrm>
              <a:off x="3349625" y="1360488"/>
              <a:ext cx="334963" cy="506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9752" tIns="49876" rIns="99752" bIns="49876">
              <a:spAutoFit/>
            </a:bodyPr>
            <a:lstStyle/>
            <a:p>
              <a:pPr defTabSz="996950"/>
              <a:r>
                <a:rPr lang="en-GB" sz="2600">
                  <a:latin typeface="Symbol" pitchFamily="18" charset="2"/>
                </a:rPr>
                <a:t>g</a:t>
              </a:r>
            </a:p>
          </p:txBody>
        </p:sp>
        <p:sp>
          <p:nvSpPr>
            <p:cNvPr id="53" name="Line 55"/>
            <p:cNvSpPr>
              <a:spLocks noChangeShapeType="1"/>
            </p:cNvSpPr>
            <p:nvPr/>
          </p:nvSpPr>
          <p:spPr bwMode="auto">
            <a:xfrm>
              <a:off x="4767263" y="1687513"/>
              <a:ext cx="0" cy="53816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Line 56"/>
            <p:cNvSpPr>
              <a:spLocks noChangeShapeType="1"/>
            </p:cNvSpPr>
            <p:nvPr/>
          </p:nvSpPr>
          <p:spPr bwMode="auto">
            <a:xfrm>
              <a:off x="4846638" y="1638300"/>
              <a:ext cx="0" cy="5349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Line 57"/>
            <p:cNvSpPr>
              <a:spLocks noChangeShapeType="1"/>
            </p:cNvSpPr>
            <p:nvPr/>
          </p:nvSpPr>
          <p:spPr bwMode="auto">
            <a:xfrm flipV="1">
              <a:off x="2660650" y="660400"/>
              <a:ext cx="512763" cy="338138"/>
            </a:xfrm>
            <a:prstGeom prst="line">
              <a:avLst/>
            </a:prstGeom>
            <a:noFill/>
            <a:ln w="63500">
              <a:solidFill>
                <a:srgbClr val="6666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6" name="Rectangle 58"/>
          <p:cNvSpPr>
            <a:spLocks noChangeArrowheads="1"/>
          </p:cNvSpPr>
          <p:nvPr/>
        </p:nvSpPr>
        <p:spPr bwMode="auto">
          <a:xfrm>
            <a:off x="3438525" y="2882900"/>
            <a:ext cx="69215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996950" eaLnBrk="0" hangingPunct="0"/>
            <a:r>
              <a:rPr lang="en-US" sz="2600" b="1">
                <a:solidFill>
                  <a:srgbClr val="000000"/>
                </a:solidFill>
                <a:latin typeface="Arial" charset="0"/>
              </a:rPr>
              <a:t>GPS</a:t>
            </a:r>
            <a:endParaRPr lang="en-US" sz="2600" b="1">
              <a:latin typeface="Arial" charset="0"/>
            </a:endParaRPr>
          </a:p>
        </p:txBody>
      </p:sp>
      <p:sp>
        <p:nvSpPr>
          <p:cNvPr id="87" name="Text Box 89"/>
          <p:cNvSpPr txBox="1">
            <a:spLocks noChangeArrowheads="1"/>
          </p:cNvSpPr>
          <p:nvPr/>
        </p:nvSpPr>
        <p:spPr bwMode="auto">
          <a:xfrm>
            <a:off x="0" y="6470650"/>
            <a:ext cx="4696144" cy="36233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9752" tIns="49876" rIns="99752" bIns="49876">
            <a:spAutoFit/>
          </a:bodyPr>
          <a:lstStyle/>
          <a:p>
            <a:pPr defTabSz="996950"/>
            <a:r>
              <a:rPr lang="en-US" sz="1700" i="1" dirty="0">
                <a:latin typeface="Arial" charset="0"/>
              </a:rPr>
              <a:t>V.N. </a:t>
            </a:r>
            <a:r>
              <a:rPr lang="en-US" sz="1700" i="1" dirty="0" err="1">
                <a:latin typeface="Arial" charset="0"/>
              </a:rPr>
              <a:t>Fedoseyev</a:t>
            </a:r>
            <a:r>
              <a:rPr lang="en-US" sz="1700" i="1" dirty="0">
                <a:latin typeface="Arial" charset="0"/>
              </a:rPr>
              <a:t> et al., Hyp.Int.127, 409 (2000</a:t>
            </a:r>
            <a:r>
              <a:rPr lang="en-US" sz="1700" i="1" dirty="0" smtClean="0">
                <a:latin typeface="Arial" charset="0"/>
              </a:rPr>
              <a:t>)</a:t>
            </a:r>
            <a:endParaRPr lang="en-US" sz="1700" i="1" dirty="0">
              <a:latin typeface="Arial" charset="0"/>
            </a:endParaRPr>
          </a:p>
        </p:txBody>
      </p:sp>
      <p:grpSp>
        <p:nvGrpSpPr>
          <p:cNvPr id="89" name="Group 88"/>
          <p:cNvGrpSpPr/>
          <p:nvPr/>
        </p:nvGrpSpPr>
        <p:grpSpPr>
          <a:xfrm>
            <a:off x="4695825" y="3330575"/>
            <a:ext cx="4046538" cy="3044825"/>
            <a:chOff x="4695825" y="3330575"/>
            <a:chExt cx="4046538" cy="3044825"/>
          </a:xfrm>
        </p:grpSpPr>
        <p:sp>
          <p:nvSpPr>
            <p:cNvPr id="3" name="Oval 4"/>
            <p:cNvSpPr>
              <a:spLocks noChangeArrowheads="1"/>
            </p:cNvSpPr>
            <p:nvPr/>
          </p:nvSpPr>
          <p:spPr bwMode="auto">
            <a:xfrm>
              <a:off x="6621463" y="4067175"/>
              <a:ext cx="15875" cy="5873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Text Box 59"/>
            <p:cNvSpPr txBox="1">
              <a:spLocks noChangeArrowheads="1"/>
            </p:cNvSpPr>
            <p:nvPr/>
          </p:nvSpPr>
          <p:spPr bwMode="auto">
            <a:xfrm>
              <a:off x="5195888" y="3362325"/>
              <a:ext cx="1252537" cy="327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9752" tIns="49876" rIns="99752" bIns="49876">
              <a:spAutoFit/>
            </a:bodyPr>
            <a:lstStyle/>
            <a:p>
              <a:pPr defTabSz="996950" eaLnBrk="0" hangingPunct="0"/>
              <a:r>
                <a:rPr lang="en-US" sz="1500" b="1" dirty="0">
                  <a:latin typeface="Arial" charset="0"/>
                </a:rPr>
                <a:t>IP = 7.42 </a:t>
              </a:r>
              <a:r>
                <a:rPr lang="en-US" sz="1500" b="1" dirty="0" err="1">
                  <a:latin typeface="Arial" charset="0"/>
                </a:rPr>
                <a:t>eV</a:t>
              </a:r>
              <a:endParaRPr lang="en-US" sz="2000" b="1" baseline="30000" dirty="0">
                <a:latin typeface="Times New Roman" pitchFamily="18" charset="0"/>
              </a:endParaRPr>
            </a:p>
          </p:txBody>
        </p:sp>
        <p:sp>
          <p:nvSpPr>
            <p:cNvPr id="58" name="Line 60"/>
            <p:cNvSpPr>
              <a:spLocks noChangeAspect="1" noChangeShapeType="1"/>
            </p:cNvSpPr>
            <p:nvPr/>
          </p:nvSpPr>
          <p:spPr bwMode="auto">
            <a:xfrm>
              <a:off x="5842000" y="3824288"/>
              <a:ext cx="13208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Rectangle 61" descr="Wide downward diagonal"/>
            <p:cNvSpPr>
              <a:spLocks noChangeAspect="1" noChangeArrowheads="1"/>
            </p:cNvSpPr>
            <p:nvPr/>
          </p:nvSpPr>
          <p:spPr bwMode="auto">
            <a:xfrm>
              <a:off x="5842000" y="3690938"/>
              <a:ext cx="1330325" cy="123825"/>
            </a:xfrm>
            <a:prstGeom prst="rect">
              <a:avLst/>
            </a:prstGeom>
            <a:pattFill prst="wdDnDiag">
              <a:fgClr>
                <a:srgbClr val="000000"/>
              </a:fgClr>
              <a:bgClr>
                <a:srgbClr val="FFFFFF"/>
              </a:bgClr>
            </a:patt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Line 62"/>
            <p:cNvSpPr>
              <a:spLocks noChangeAspect="1" noChangeShapeType="1"/>
            </p:cNvSpPr>
            <p:nvPr/>
          </p:nvSpPr>
          <p:spPr bwMode="auto">
            <a:xfrm>
              <a:off x="5981700" y="4510088"/>
              <a:ext cx="477838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Line 63"/>
            <p:cNvSpPr>
              <a:spLocks noChangeAspect="1" noChangeShapeType="1"/>
            </p:cNvSpPr>
            <p:nvPr/>
          </p:nvSpPr>
          <p:spPr bwMode="auto">
            <a:xfrm>
              <a:off x="6470650" y="5051425"/>
              <a:ext cx="477838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Line 64"/>
            <p:cNvSpPr>
              <a:spLocks noChangeAspect="1" noChangeShapeType="1"/>
            </p:cNvSpPr>
            <p:nvPr/>
          </p:nvSpPr>
          <p:spPr bwMode="auto">
            <a:xfrm>
              <a:off x="5910263" y="6130925"/>
              <a:ext cx="636587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Text Box 65"/>
            <p:cNvSpPr txBox="1">
              <a:spLocks noChangeArrowheads="1"/>
            </p:cNvSpPr>
            <p:nvPr/>
          </p:nvSpPr>
          <p:spPr bwMode="auto">
            <a:xfrm>
              <a:off x="4870450" y="5740400"/>
              <a:ext cx="1595438" cy="407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9752" tIns="49876" rIns="99752" bIns="49876">
              <a:spAutoFit/>
            </a:bodyPr>
            <a:lstStyle/>
            <a:p>
              <a:pPr defTabSz="996950" eaLnBrk="0" hangingPunct="0"/>
              <a:r>
                <a:rPr lang="en-US" sz="1500">
                  <a:latin typeface="Arial" charset="0"/>
                </a:rPr>
                <a:t>6p</a:t>
              </a:r>
              <a:r>
                <a:rPr lang="en-US" sz="2000" baseline="30000">
                  <a:latin typeface="Arial" charset="0"/>
                </a:rPr>
                <a:t>2</a:t>
              </a:r>
              <a:r>
                <a:rPr lang="en-US" sz="1500" baseline="30000">
                  <a:latin typeface="Arial" charset="0"/>
                </a:rPr>
                <a:t> </a:t>
              </a:r>
              <a:r>
                <a:rPr lang="en-US" sz="1500">
                  <a:latin typeface="Arial" charset="0"/>
                </a:rPr>
                <a:t>(1/2, 1/2)</a:t>
              </a:r>
              <a:r>
                <a:rPr lang="en-US" sz="2000" baseline="-25000">
                  <a:latin typeface="Arial" charset="0"/>
                </a:rPr>
                <a:t>0</a:t>
              </a:r>
              <a:endParaRPr lang="en-US" sz="1700">
                <a:latin typeface="Times New Roman" pitchFamily="18" charset="0"/>
              </a:endParaRPr>
            </a:p>
          </p:txBody>
        </p:sp>
        <p:sp>
          <p:nvSpPr>
            <p:cNvPr id="64" name="Text Box 66"/>
            <p:cNvSpPr txBox="1">
              <a:spLocks noChangeArrowheads="1"/>
            </p:cNvSpPr>
            <p:nvPr/>
          </p:nvSpPr>
          <p:spPr bwMode="auto">
            <a:xfrm>
              <a:off x="4695825" y="4178300"/>
              <a:ext cx="1508125" cy="541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9752" tIns="49876" rIns="99752" bIns="49876">
              <a:spAutoFit/>
            </a:bodyPr>
            <a:lstStyle/>
            <a:p>
              <a:pPr defTabSz="996950" eaLnBrk="0" hangingPunct="0"/>
              <a:r>
                <a:rPr lang="en-US" sz="1500">
                  <a:latin typeface="Arial" charset="0"/>
                </a:rPr>
                <a:t>6p8p</a:t>
              </a:r>
              <a:r>
                <a:rPr lang="en-US" sz="1500" baseline="30000">
                  <a:latin typeface="Arial" charset="0"/>
                </a:rPr>
                <a:t> </a:t>
              </a:r>
              <a:r>
                <a:rPr lang="en-US" sz="1500">
                  <a:latin typeface="Arial" charset="0"/>
                </a:rPr>
                <a:t>(1/2, 3/2)</a:t>
              </a:r>
              <a:r>
                <a:rPr lang="en-US" sz="2000" baseline="-25000">
                  <a:latin typeface="Arial" charset="0"/>
                </a:rPr>
                <a:t>2</a:t>
              </a:r>
            </a:p>
            <a:p>
              <a:pPr defTabSz="996950" eaLnBrk="0" hangingPunct="0"/>
              <a:endParaRPr lang="en-US" sz="2000" baseline="30000">
                <a:latin typeface="Arial" charset="0"/>
              </a:endParaRPr>
            </a:p>
          </p:txBody>
        </p:sp>
        <p:sp>
          <p:nvSpPr>
            <p:cNvPr id="65" name="Text Box 67"/>
            <p:cNvSpPr txBox="1">
              <a:spLocks noChangeArrowheads="1"/>
            </p:cNvSpPr>
            <p:nvPr/>
          </p:nvSpPr>
          <p:spPr bwMode="auto">
            <a:xfrm>
              <a:off x="7200900" y="3489325"/>
              <a:ext cx="1457325" cy="40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9752" tIns="49876" rIns="99752" bIns="49876">
              <a:spAutoFit/>
            </a:bodyPr>
            <a:lstStyle/>
            <a:p>
              <a:pPr defTabSz="996950" eaLnBrk="0" hangingPunct="0"/>
              <a:r>
                <a:rPr lang="en-US" sz="2000" b="1">
                  <a:latin typeface="Arial" charset="0"/>
                </a:rPr>
                <a:t>continuum</a:t>
              </a:r>
              <a:endParaRPr lang="en-US" sz="2000" b="1" baseline="30000">
                <a:latin typeface="Times New Roman" pitchFamily="18" charset="0"/>
              </a:endParaRPr>
            </a:p>
          </p:txBody>
        </p:sp>
        <p:sp>
          <p:nvSpPr>
            <p:cNvPr id="66" name="Line 68"/>
            <p:cNvSpPr>
              <a:spLocks noChangeShapeType="1"/>
            </p:cNvSpPr>
            <p:nvPr/>
          </p:nvSpPr>
          <p:spPr bwMode="auto">
            <a:xfrm flipV="1">
              <a:off x="6318250" y="5056188"/>
              <a:ext cx="392113" cy="1076325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Line 69"/>
            <p:cNvSpPr>
              <a:spLocks noChangeShapeType="1"/>
            </p:cNvSpPr>
            <p:nvPr/>
          </p:nvSpPr>
          <p:spPr bwMode="auto">
            <a:xfrm flipH="1" flipV="1">
              <a:off x="6275388" y="4513263"/>
              <a:ext cx="422275" cy="549275"/>
            </a:xfrm>
            <a:prstGeom prst="line">
              <a:avLst/>
            </a:prstGeom>
            <a:noFill/>
            <a:ln w="19050">
              <a:solidFill>
                <a:srgbClr val="FF505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Line 70"/>
            <p:cNvSpPr>
              <a:spLocks noChangeShapeType="1"/>
            </p:cNvSpPr>
            <p:nvPr/>
          </p:nvSpPr>
          <p:spPr bwMode="auto">
            <a:xfrm flipV="1">
              <a:off x="6196013" y="3533775"/>
              <a:ext cx="641350" cy="965200"/>
            </a:xfrm>
            <a:prstGeom prst="line">
              <a:avLst/>
            </a:prstGeom>
            <a:noFill/>
            <a:ln w="19050">
              <a:solidFill>
                <a:srgbClr val="FFCC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Text Box 71"/>
            <p:cNvSpPr txBox="1">
              <a:spLocks noChangeArrowheads="1"/>
            </p:cNvSpPr>
            <p:nvPr/>
          </p:nvSpPr>
          <p:spPr bwMode="auto">
            <a:xfrm>
              <a:off x="5076825" y="5422900"/>
              <a:ext cx="1406525" cy="236538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 algn="ctr" defTabSz="996950" eaLnBrk="0" hangingPunct="0"/>
              <a:r>
                <a:rPr lang="en-US" sz="1500" dirty="0">
                  <a:solidFill>
                    <a:schemeClr val="accent2"/>
                  </a:solidFill>
                  <a:latin typeface="Symbol" pitchFamily="18" charset="2"/>
                </a:rPr>
                <a:t>l</a:t>
              </a:r>
              <a:r>
                <a:rPr lang="en-US" sz="2000" baseline="-25000" dirty="0">
                  <a:solidFill>
                    <a:schemeClr val="accent2"/>
                  </a:solidFill>
                  <a:latin typeface="Arial" charset="0"/>
                </a:rPr>
                <a:t>1</a:t>
              </a:r>
              <a:r>
                <a:rPr lang="en-US" sz="1300" dirty="0">
                  <a:solidFill>
                    <a:schemeClr val="accent2"/>
                  </a:solidFill>
                  <a:latin typeface="Symbol" pitchFamily="18" charset="2"/>
                </a:rPr>
                <a:t> </a:t>
              </a:r>
              <a:r>
                <a:rPr lang="en-US" sz="1500" dirty="0">
                  <a:solidFill>
                    <a:schemeClr val="accent2"/>
                  </a:solidFill>
                  <a:latin typeface="Arial" charset="0"/>
                </a:rPr>
                <a:t>=</a:t>
              </a:r>
              <a:r>
                <a:rPr lang="en-US" sz="1500" dirty="0">
                  <a:latin typeface="Arial" charset="0"/>
                </a:rPr>
                <a:t> </a:t>
              </a:r>
              <a:r>
                <a:rPr lang="en-US" sz="1500" dirty="0">
                  <a:solidFill>
                    <a:schemeClr val="accent2"/>
                  </a:solidFill>
                  <a:latin typeface="Arial" charset="0"/>
                </a:rPr>
                <a:t>283.305</a:t>
              </a:r>
              <a:r>
                <a:rPr lang="en-US" sz="1500" dirty="0">
                  <a:latin typeface="Arial" charset="0"/>
                </a:rPr>
                <a:t> </a:t>
              </a:r>
              <a:r>
                <a:rPr lang="en-US" sz="1500" dirty="0">
                  <a:solidFill>
                    <a:schemeClr val="accent2"/>
                  </a:solidFill>
                  <a:latin typeface="Arial" charset="0"/>
                </a:rPr>
                <a:t>nm</a:t>
              </a:r>
              <a:endParaRPr lang="en-US" sz="1500" u="sng" dirty="0">
                <a:latin typeface="Arial" charset="0"/>
              </a:endParaRPr>
            </a:p>
          </p:txBody>
        </p:sp>
        <p:sp>
          <p:nvSpPr>
            <p:cNvPr id="70" name="Text Box 72"/>
            <p:cNvSpPr txBox="1">
              <a:spLocks noChangeArrowheads="1"/>
            </p:cNvSpPr>
            <p:nvPr/>
          </p:nvSpPr>
          <p:spPr bwMode="auto">
            <a:xfrm>
              <a:off x="6529388" y="4017963"/>
              <a:ext cx="1912937" cy="473075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 defTabSz="996950" eaLnBrk="0" hangingPunct="0"/>
              <a:r>
                <a:rPr lang="en-US" sz="1500">
                  <a:latin typeface="Symbol" pitchFamily="18" charset="2"/>
                </a:rPr>
                <a:t>l</a:t>
              </a:r>
              <a:r>
                <a:rPr lang="en-US" sz="2000" baseline="-25000">
                  <a:latin typeface="Arial" charset="0"/>
                </a:rPr>
                <a:t>3</a:t>
              </a:r>
              <a:r>
                <a:rPr lang="en-US" sz="1500">
                  <a:latin typeface="Symbol" pitchFamily="18" charset="2"/>
                </a:rPr>
                <a:t> </a:t>
              </a:r>
              <a:r>
                <a:rPr lang="en-US" sz="1500">
                  <a:latin typeface="Arial" charset="0"/>
                </a:rPr>
                <a:t>= </a:t>
              </a:r>
              <a:r>
                <a:rPr lang="en-US" sz="1500">
                  <a:solidFill>
                    <a:srgbClr val="008000"/>
                  </a:solidFill>
                  <a:latin typeface="Arial" charset="0"/>
                </a:rPr>
                <a:t>511 nm</a:t>
              </a:r>
              <a:r>
                <a:rPr lang="en-US" sz="1500">
                  <a:latin typeface="Arial" charset="0"/>
                </a:rPr>
                <a:t> &amp; </a:t>
              </a:r>
              <a:r>
                <a:rPr lang="en-US" sz="1500">
                  <a:solidFill>
                    <a:srgbClr val="FFCC00"/>
                  </a:solidFill>
                  <a:latin typeface="Arial" charset="0"/>
                </a:rPr>
                <a:t>578 nm</a:t>
              </a:r>
            </a:p>
            <a:p>
              <a:pPr defTabSz="996950" eaLnBrk="0" hangingPunct="0"/>
              <a:endParaRPr lang="en-US" sz="1500">
                <a:latin typeface="Arial" charset="0"/>
              </a:endParaRPr>
            </a:p>
          </p:txBody>
        </p:sp>
        <p:sp>
          <p:nvSpPr>
            <p:cNvPr id="71" name="Line 73"/>
            <p:cNvSpPr>
              <a:spLocks noChangeShapeType="1"/>
            </p:cNvSpPr>
            <p:nvPr/>
          </p:nvSpPr>
          <p:spPr bwMode="auto">
            <a:xfrm flipV="1">
              <a:off x="6088063" y="3341688"/>
              <a:ext cx="760412" cy="1165225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Line 74"/>
            <p:cNvSpPr>
              <a:spLocks noChangeShapeType="1"/>
            </p:cNvSpPr>
            <p:nvPr/>
          </p:nvSpPr>
          <p:spPr bwMode="auto">
            <a:xfrm>
              <a:off x="7483475" y="4841875"/>
              <a:ext cx="285750" cy="0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73" name="Line 75"/>
            <p:cNvSpPr>
              <a:spLocks noChangeShapeType="1"/>
            </p:cNvSpPr>
            <p:nvPr/>
          </p:nvSpPr>
          <p:spPr bwMode="auto">
            <a:xfrm>
              <a:off x="7483475" y="5065713"/>
              <a:ext cx="285750" cy="0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74" name="Line 76"/>
            <p:cNvSpPr>
              <a:spLocks noChangeShapeType="1"/>
            </p:cNvSpPr>
            <p:nvPr/>
          </p:nvSpPr>
          <p:spPr bwMode="auto">
            <a:xfrm>
              <a:off x="7486650" y="5402263"/>
              <a:ext cx="285750" cy="0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75" name="Line 77"/>
            <p:cNvSpPr>
              <a:spLocks noChangeShapeType="1"/>
            </p:cNvSpPr>
            <p:nvPr/>
          </p:nvSpPr>
          <p:spPr bwMode="auto">
            <a:xfrm flipV="1">
              <a:off x="6945313" y="4841875"/>
              <a:ext cx="523875" cy="200025"/>
            </a:xfrm>
            <a:prstGeom prst="line">
              <a:avLst/>
            </a:prstGeom>
            <a:noFill/>
            <a:ln w="9525" cap="sq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76" name="Line 78"/>
            <p:cNvSpPr>
              <a:spLocks noChangeShapeType="1"/>
            </p:cNvSpPr>
            <p:nvPr/>
          </p:nvSpPr>
          <p:spPr bwMode="auto">
            <a:xfrm>
              <a:off x="6959600" y="5038725"/>
              <a:ext cx="506413" cy="26988"/>
            </a:xfrm>
            <a:prstGeom prst="line">
              <a:avLst/>
            </a:prstGeom>
            <a:noFill/>
            <a:ln w="9525" cap="sq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77" name="Line 79"/>
            <p:cNvSpPr>
              <a:spLocks noChangeShapeType="1"/>
            </p:cNvSpPr>
            <p:nvPr/>
          </p:nvSpPr>
          <p:spPr bwMode="auto">
            <a:xfrm>
              <a:off x="6940550" y="5046663"/>
              <a:ext cx="544513" cy="363537"/>
            </a:xfrm>
            <a:prstGeom prst="line">
              <a:avLst/>
            </a:prstGeom>
            <a:noFill/>
            <a:ln w="9525" cap="sq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78" name="Text Box 80"/>
            <p:cNvSpPr txBox="1">
              <a:spLocks noChangeArrowheads="1"/>
            </p:cNvSpPr>
            <p:nvPr/>
          </p:nvSpPr>
          <p:spPr bwMode="auto">
            <a:xfrm>
              <a:off x="7573963" y="4529138"/>
              <a:ext cx="966787" cy="304800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 algn="ctr" defTabSz="996950" eaLnBrk="0" hangingPunct="0"/>
              <a:r>
                <a:rPr lang="en-US" sz="1500">
                  <a:latin typeface="Arial" charset="0"/>
                </a:rPr>
                <a:t>F</a:t>
              </a:r>
              <a:r>
                <a:rPr lang="en-US" sz="2000">
                  <a:latin typeface="Arial" charset="0"/>
                </a:rPr>
                <a:t>’</a:t>
              </a:r>
              <a:r>
                <a:rPr lang="en-US" sz="1500">
                  <a:latin typeface="Arial" charset="0"/>
                </a:rPr>
                <a:t>=I+J’=I+1</a:t>
              </a:r>
              <a:endParaRPr lang="en-US" sz="1500" baseline="30000">
                <a:latin typeface="Arial" charset="0"/>
              </a:endParaRPr>
            </a:p>
          </p:txBody>
        </p:sp>
        <p:sp>
          <p:nvSpPr>
            <p:cNvPr id="79" name="Text Box 81"/>
            <p:cNvSpPr txBox="1">
              <a:spLocks noChangeArrowheads="1"/>
            </p:cNvSpPr>
            <p:nvPr/>
          </p:nvSpPr>
          <p:spPr bwMode="auto">
            <a:xfrm>
              <a:off x="7310438" y="5781675"/>
              <a:ext cx="1431925" cy="236538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/>
          </p:spPr>
          <p:txBody>
            <a:bodyPr lIns="0" tIns="0" rIns="0" bIns="0" anchor="ctr">
              <a:spAutoFit/>
            </a:bodyPr>
            <a:lstStyle/>
            <a:p>
              <a:pPr algn="ctr" defTabSz="996950" eaLnBrk="0" hangingPunct="0"/>
              <a:r>
                <a:rPr lang="en-US" sz="1500" dirty="0">
                  <a:latin typeface="Arial" charset="0"/>
                </a:rPr>
                <a:t>F=I+J=I</a:t>
              </a:r>
            </a:p>
          </p:txBody>
        </p:sp>
        <p:sp>
          <p:nvSpPr>
            <p:cNvPr id="80" name="Line 82"/>
            <p:cNvSpPr>
              <a:spLocks noChangeShapeType="1"/>
            </p:cNvSpPr>
            <p:nvPr/>
          </p:nvSpPr>
          <p:spPr bwMode="auto">
            <a:xfrm>
              <a:off x="6507163" y="6127750"/>
              <a:ext cx="132873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Line 83"/>
            <p:cNvSpPr>
              <a:spLocks noChangeAspect="1" noChangeShapeType="1"/>
            </p:cNvSpPr>
            <p:nvPr/>
          </p:nvSpPr>
          <p:spPr bwMode="auto">
            <a:xfrm>
              <a:off x="7448550" y="6132513"/>
              <a:ext cx="409575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Line 84"/>
            <p:cNvSpPr>
              <a:spLocks noChangeShapeType="1"/>
            </p:cNvSpPr>
            <p:nvPr/>
          </p:nvSpPr>
          <p:spPr bwMode="auto">
            <a:xfrm flipV="1">
              <a:off x="7486650" y="5394325"/>
              <a:ext cx="0" cy="7080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Line 85"/>
            <p:cNvSpPr>
              <a:spLocks noChangeShapeType="1"/>
            </p:cNvSpPr>
            <p:nvPr/>
          </p:nvSpPr>
          <p:spPr bwMode="auto">
            <a:xfrm flipH="1" flipV="1">
              <a:off x="7566025" y="5057775"/>
              <a:ext cx="0" cy="1060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Line 86"/>
            <p:cNvSpPr>
              <a:spLocks noChangeShapeType="1"/>
            </p:cNvSpPr>
            <p:nvPr/>
          </p:nvSpPr>
          <p:spPr bwMode="auto">
            <a:xfrm flipV="1">
              <a:off x="7664450" y="4838700"/>
              <a:ext cx="0" cy="12922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Text Box 87"/>
            <p:cNvSpPr txBox="1">
              <a:spLocks noChangeArrowheads="1"/>
            </p:cNvSpPr>
            <p:nvPr/>
          </p:nvSpPr>
          <p:spPr bwMode="auto">
            <a:xfrm>
              <a:off x="5046663" y="4892675"/>
              <a:ext cx="1595437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9752" tIns="49876" rIns="99752" bIns="49876">
              <a:spAutoFit/>
            </a:bodyPr>
            <a:lstStyle/>
            <a:p>
              <a:pPr defTabSz="996950" eaLnBrk="0" hangingPunct="0"/>
              <a:r>
                <a:rPr lang="en-US" sz="1500">
                  <a:latin typeface="Arial" charset="0"/>
                </a:rPr>
                <a:t>6p7s</a:t>
              </a:r>
              <a:r>
                <a:rPr lang="en-US" sz="1500" baseline="30000">
                  <a:latin typeface="Arial" charset="0"/>
                </a:rPr>
                <a:t> </a:t>
              </a:r>
              <a:r>
                <a:rPr lang="en-US" sz="1500">
                  <a:latin typeface="Arial" charset="0"/>
                </a:rPr>
                <a:t>(1/2, 1/2)</a:t>
              </a:r>
              <a:r>
                <a:rPr lang="en-US" sz="2000" baseline="-25000">
                  <a:latin typeface="Arial" charset="0"/>
                </a:rPr>
                <a:t>1</a:t>
              </a:r>
            </a:p>
          </p:txBody>
        </p:sp>
        <p:sp>
          <p:nvSpPr>
            <p:cNvPr id="86" name="Text Box 88"/>
            <p:cNvSpPr txBox="1">
              <a:spLocks noChangeArrowheads="1"/>
            </p:cNvSpPr>
            <p:nvPr/>
          </p:nvSpPr>
          <p:spPr bwMode="auto">
            <a:xfrm>
              <a:off x="4784725" y="4597400"/>
              <a:ext cx="1412875" cy="236538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 algn="ctr" defTabSz="996950" eaLnBrk="0" hangingPunct="0"/>
              <a:r>
                <a:rPr lang="en-US" sz="1500">
                  <a:solidFill>
                    <a:srgbClr val="FF0000"/>
                  </a:solidFill>
                  <a:latin typeface="Symbol" pitchFamily="18" charset="2"/>
                </a:rPr>
                <a:t>l</a:t>
              </a:r>
              <a:r>
                <a:rPr lang="en-US" sz="2000" baseline="-25000">
                  <a:solidFill>
                    <a:srgbClr val="FF0000"/>
                  </a:solidFill>
                  <a:latin typeface="Arial" charset="0"/>
                </a:rPr>
                <a:t>2</a:t>
              </a:r>
              <a:r>
                <a:rPr lang="en-US" sz="1500" b="1">
                  <a:solidFill>
                    <a:srgbClr val="FF0000"/>
                  </a:solidFill>
                  <a:latin typeface="Symbol" pitchFamily="18" charset="2"/>
                </a:rPr>
                <a:t> </a:t>
              </a:r>
              <a:r>
                <a:rPr lang="en-US" sz="1500">
                  <a:solidFill>
                    <a:srgbClr val="FF0000"/>
                  </a:solidFill>
                  <a:latin typeface="Arial" charset="0"/>
                </a:rPr>
                <a:t>=</a:t>
              </a:r>
              <a:r>
                <a:rPr lang="en-US" sz="1500">
                  <a:latin typeface="Arial" charset="0"/>
                </a:rPr>
                <a:t> </a:t>
              </a:r>
              <a:r>
                <a:rPr lang="en-US" sz="1500">
                  <a:solidFill>
                    <a:srgbClr val="FF3300"/>
                  </a:solidFill>
                  <a:latin typeface="Arial" charset="0"/>
                </a:rPr>
                <a:t>600.186 nm</a:t>
              </a:r>
              <a:endParaRPr lang="en-US" sz="1500" u="sng">
                <a:latin typeface="Arial" charset="0"/>
              </a:endParaRPr>
            </a:p>
          </p:txBody>
        </p:sp>
        <p:sp>
          <p:nvSpPr>
            <p:cNvPr id="88" name="AutoShape 90"/>
            <p:cNvSpPr>
              <a:spLocks noChangeArrowheads="1"/>
            </p:cNvSpPr>
            <p:nvPr/>
          </p:nvSpPr>
          <p:spPr bwMode="auto">
            <a:xfrm>
              <a:off x="4765675" y="3330575"/>
              <a:ext cx="3873500" cy="3044825"/>
            </a:xfrm>
            <a:prstGeom prst="roundRect">
              <a:avLst>
                <a:gd name="adj" fmla="val 16667"/>
              </a:avLst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2" name="TextBox 91"/>
          <p:cNvSpPr txBox="1"/>
          <p:nvPr/>
        </p:nvSpPr>
        <p:spPr>
          <a:xfrm>
            <a:off x="6705596" y="5652655"/>
            <a:ext cx="466794" cy="369332"/>
          </a:xfrm>
          <a:prstGeom prst="rect">
            <a:avLst/>
          </a:prstGeom>
          <a:noFill/>
          <a:effectLst>
            <a:outerShdw blurRad="165100" dist="12700" dir="2820000" algn="tl" rotWithShape="0">
              <a:srgbClr val="FF0000">
                <a:alpha val="40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Pb</a:t>
            </a:r>
            <a:endParaRPr lang="en-US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90" name="Group 905"/>
          <p:cNvGrpSpPr/>
          <p:nvPr/>
        </p:nvGrpSpPr>
        <p:grpSpPr>
          <a:xfrm>
            <a:off x="5705763" y="535425"/>
            <a:ext cx="3438237" cy="2651125"/>
            <a:chOff x="1757219" y="1131166"/>
            <a:chExt cx="3826164" cy="2831234"/>
          </a:xfrm>
        </p:grpSpPr>
        <p:sp>
          <p:nvSpPr>
            <p:cNvPr id="907" name="Rectangle 906"/>
            <p:cNvSpPr/>
            <p:nvPr/>
          </p:nvSpPr>
          <p:spPr>
            <a:xfrm>
              <a:off x="1759527" y="1246909"/>
              <a:ext cx="3782291" cy="27154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1" name="Group 825"/>
            <p:cNvGrpSpPr/>
            <p:nvPr/>
          </p:nvGrpSpPr>
          <p:grpSpPr>
            <a:xfrm>
              <a:off x="1757219" y="1131166"/>
              <a:ext cx="3826164" cy="2816226"/>
              <a:chOff x="1757218" y="1131166"/>
              <a:chExt cx="4698503" cy="2816226"/>
            </a:xfrm>
          </p:grpSpPr>
          <p:grpSp>
            <p:nvGrpSpPr>
              <p:cNvPr id="93" name="Group 773"/>
              <p:cNvGrpSpPr>
                <a:grpSpLocks/>
              </p:cNvGrpSpPr>
              <p:nvPr/>
            </p:nvGrpSpPr>
            <p:grpSpPr bwMode="auto">
              <a:xfrm>
                <a:off x="1965543" y="1256579"/>
                <a:ext cx="4278653" cy="2520950"/>
                <a:chOff x="2167" y="521"/>
                <a:chExt cx="2055" cy="1682"/>
              </a:xfrm>
            </p:grpSpPr>
            <p:sp>
              <p:nvSpPr>
                <p:cNvPr id="1521" name="Rectangle 774"/>
                <p:cNvSpPr>
                  <a:spLocks noChangeArrowheads="1"/>
                </p:cNvSpPr>
                <p:nvPr/>
              </p:nvSpPr>
              <p:spPr bwMode="auto">
                <a:xfrm>
                  <a:off x="2235" y="2091"/>
                  <a:ext cx="262" cy="1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100">
                      <a:solidFill>
                        <a:srgbClr val="000000"/>
                      </a:solidFill>
                    </a:rPr>
                    <a:t>17642,8</a:t>
                  </a:r>
                  <a:endParaRPr 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1522" name="Rectangle 775"/>
                <p:cNvSpPr>
                  <a:spLocks noChangeArrowheads="1"/>
                </p:cNvSpPr>
                <p:nvPr/>
              </p:nvSpPr>
              <p:spPr bwMode="auto">
                <a:xfrm>
                  <a:off x="2654" y="2091"/>
                  <a:ext cx="263" cy="1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100">
                      <a:solidFill>
                        <a:srgbClr val="000000"/>
                      </a:solidFill>
                    </a:rPr>
                    <a:t>17643,0</a:t>
                  </a:r>
                  <a:endParaRPr 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1523" name="Rectangle 776"/>
                <p:cNvSpPr>
                  <a:spLocks noChangeArrowheads="1"/>
                </p:cNvSpPr>
                <p:nvPr/>
              </p:nvSpPr>
              <p:spPr bwMode="auto">
                <a:xfrm>
                  <a:off x="3072" y="2091"/>
                  <a:ext cx="263" cy="1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100">
                      <a:solidFill>
                        <a:srgbClr val="000000"/>
                      </a:solidFill>
                    </a:rPr>
                    <a:t>17643,2</a:t>
                  </a:r>
                  <a:endParaRPr 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1524" name="Rectangle 777"/>
                <p:cNvSpPr>
                  <a:spLocks noChangeArrowheads="1"/>
                </p:cNvSpPr>
                <p:nvPr/>
              </p:nvSpPr>
              <p:spPr bwMode="auto">
                <a:xfrm>
                  <a:off x="3490" y="2091"/>
                  <a:ext cx="263" cy="1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100">
                      <a:solidFill>
                        <a:srgbClr val="000000"/>
                      </a:solidFill>
                    </a:rPr>
                    <a:t>17643,4</a:t>
                  </a:r>
                  <a:endParaRPr 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1525" name="Rectangle 778"/>
                <p:cNvSpPr>
                  <a:spLocks noChangeArrowheads="1"/>
                </p:cNvSpPr>
                <p:nvPr/>
              </p:nvSpPr>
              <p:spPr bwMode="auto">
                <a:xfrm>
                  <a:off x="3909" y="2091"/>
                  <a:ext cx="263" cy="1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100">
                      <a:solidFill>
                        <a:srgbClr val="000000"/>
                      </a:solidFill>
                    </a:rPr>
                    <a:t>17643,6</a:t>
                  </a:r>
                  <a:endParaRPr 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1526" name="Rectangle 779"/>
                <p:cNvSpPr>
                  <a:spLocks noChangeArrowheads="1"/>
                </p:cNvSpPr>
                <p:nvPr/>
              </p:nvSpPr>
              <p:spPr bwMode="auto">
                <a:xfrm>
                  <a:off x="2286" y="1803"/>
                  <a:ext cx="40" cy="1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100">
                      <a:solidFill>
                        <a:srgbClr val="000000"/>
                      </a:solidFill>
                    </a:rPr>
                    <a:t>0</a:t>
                  </a:r>
                  <a:endParaRPr 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1527" name="Rectangle 780"/>
                <p:cNvSpPr>
                  <a:spLocks noChangeArrowheads="1"/>
                </p:cNvSpPr>
                <p:nvPr/>
              </p:nvSpPr>
              <p:spPr bwMode="auto">
                <a:xfrm>
                  <a:off x="2207" y="1376"/>
                  <a:ext cx="121" cy="1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100">
                      <a:solidFill>
                        <a:srgbClr val="000000"/>
                      </a:solidFill>
                    </a:rPr>
                    <a:t>500</a:t>
                  </a:r>
                  <a:endParaRPr 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1528" name="Rectangle 781"/>
                <p:cNvSpPr>
                  <a:spLocks noChangeArrowheads="1"/>
                </p:cNvSpPr>
                <p:nvPr/>
              </p:nvSpPr>
              <p:spPr bwMode="auto">
                <a:xfrm>
                  <a:off x="2167" y="948"/>
                  <a:ext cx="162" cy="1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100">
                      <a:solidFill>
                        <a:srgbClr val="000000"/>
                      </a:solidFill>
                    </a:rPr>
                    <a:t>1000</a:t>
                  </a:r>
                  <a:endParaRPr 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1529" name="Rectangle 782"/>
                <p:cNvSpPr>
                  <a:spLocks noChangeArrowheads="1"/>
                </p:cNvSpPr>
                <p:nvPr/>
              </p:nvSpPr>
              <p:spPr bwMode="auto">
                <a:xfrm>
                  <a:off x="2167" y="521"/>
                  <a:ext cx="162" cy="1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100">
                      <a:solidFill>
                        <a:srgbClr val="000000"/>
                      </a:solidFill>
                    </a:rPr>
                    <a:t>1500</a:t>
                  </a:r>
                  <a:endParaRPr 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1530" name="Line 783"/>
                <p:cNvSpPr>
                  <a:spLocks noChangeShapeType="1"/>
                </p:cNvSpPr>
                <p:nvPr/>
              </p:nvSpPr>
              <p:spPr bwMode="auto">
                <a:xfrm flipV="1">
                  <a:off x="2338" y="2037"/>
                  <a:ext cx="1" cy="3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31" name="Line 784"/>
                <p:cNvSpPr>
                  <a:spLocks noChangeShapeType="1"/>
                </p:cNvSpPr>
                <p:nvPr/>
              </p:nvSpPr>
              <p:spPr bwMode="auto">
                <a:xfrm flipV="1">
                  <a:off x="2547" y="2052"/>
                  <a:ext cx="1" cy="3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32" name="Line 785"/>
                <p:cNvSpPr>
                  <a:spLocks noChangeShapeType="1"/>
                </p:cNvSpPr>
                <p:nvPr/>
              </p:nvSpPr>
              <p:spPr bwMode="auto">
                <a:xfrm flipV="1">
                  <a:off x="2757" y="2037"/>
                  <a:ext cx="1" cy="3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33" name="Line 786"/>
                <p:cNvSpPr>
                  <a:spLocks noChangeShapeType="1"/>
                </p:cNvSpPr>
                <p:nvPr/>
              </p:nvSpPr>
              <p:spPr bwMode="auto">
                <a:xfrm flipV="1">
                  <a:off x="2966" y="2052"/>
                  <a:ext cx="1" cy="3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34" name="Line 787"/>
                <p:cNvSpPr>
                  <a:spLocks noChangeShapeType="1"/>
                </p:cNvSpPr>
                <p:nvPr/>
              </p:nvSpPr>
              <p:spPr bwMode="auto">
                <a:xfrm flipV="1">
                  <a:off x="3175" y="2037"/>
                  <a:ext cx="1" cy="3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35" name="Line 788"/>
                <p:cNvSpPr>
                  <a:spLocks noChangeShapeType="1"/>
                </p:cNvSpPr>
                <p:nvPr/>
              </p:nvSpPr>
              <p:spPr bwMode="auto">
                <a:xfrm flipV="1">
                  <a:off x="3384" y="2052"/>
                  <a:ext cx="1" cy="3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36" name="Line 789"/>
                <p:cNvSpPr>
                  <a:spLocks noChangeShapeType="1"/>
                </p:cNvSpPr>
                <p:nvPr/>
              </p:nvSpPr>
              <p:spPr bwMode="auto">
                <a:xfrm flipV="1">
                  <a:off x="3593" y="2037"/>
                  <a:ext cx="1" cy="3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37" name="Line 790"/>
                <p:cNvSpPr>
                  <a:spLocks noChangeShapeType="1"/>
                </p:cNvSpPr>
                <p:nvPr/>
              </p:nvSpPr>
              <p:spPr bwMode="auto">
                <a:xfrm flipV="1">
                  <a:off x="3803" y="2052"/>
                  <a:ext cx="1" cy="3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38" name="Line 791"/>
                <p:cNvSpPr>
                  <a:spLocks noChangeShapeType="1"/>
                </p:cNvSpPr>
                <p:nvPr/>
              </p:nvSpPr>
              <p:spPr bwMode="auto">
                <a:xfrm flipV="1">
                  <a:off x="4012" y="2037"/>
                  <a:ext cx="1" cy="3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39" name="Line 792"/>
                <p:cNvSpPr>
                  <a:spLocks noChangeShapeType="1"/>
                </p:cNvSpPr>
                <p:nvPr/>
              </p:nvSpPr>
              <p:spPr bwMode="auto">
                <a:xfrm flipV="1">
                  <a:off x="4221" y="2052"/>
                  <a:ext cx="1" cy="3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0" name="Line 793"/>
                <p:cNvSpPr>
                  <a:spLocks noChangeShapeType="1"/>
                </p:cNvSpPr>
                <p:nvPr/>
              </p:nvSpPr>
              <p:spPr bwMode="auto">
                <a:xfrm>
                  <a:off x="2338" y="2068"/>
                  <a:ext cx="1883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1" name="Line 794"/>
                <p:cNvSpPr>
                  <a:spLocks noChangeShapeType="1"/>
                </p:cNvSpPr>
                <p:nvPr/>
              </p:nvSpPr>
              <p:spPr bwMode="auto">
                <a:xfrm>
                  <a:off x="2338" y="2068"/>
                  <a:ext cx="14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2" name="Line 795"/>
                <p:cNvSpPr>
                  <a:spLocks noChangeShapeType="1"/>
                </p:cNvSpPr>
                <p:nvPr/>
              </p:nvSpPr>
              <p:spPr bwMode="auto">
                <a:xfrm>
                  <a:off x="2338" y="1854"/>
                  <a:ext cx="28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3" name="Line 796"/>
                <p:cNvSpPr>
                  <a:spLocks noChangeShapeType="1"/>
                </p:cNvSpPr>
                <p:nvPr/>
              </p:nvSpPr>
              <p:spPr bwMode="auto">
                <a:xfrm>
                  <a:off x="2338" y="1640"/>
                  <a:ext cx="14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4" name="Line 797"/>
                <p:cNvSpPr>
                  <a:spLocks noChangeShapeType="1"/>
                </p:cNvSpPr>
                <p:nvPr/>
              </p:nvSpPr>
              <p:spPr bwMode="auto">
                <a:xfrm>
                  <a:off x="2338" y="1427"/>
                  <a:ext cx="28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5" name="Line 798"/>
                <p:cNvSpPr>
                  <a:spLocks noChangeShapeType="1"/>
                </p:cNvSpPr>
                <p:nvPr/>
              </p:nvSpPr>
              <p:spPr bwMode="auto">
                <a:xfrm>
                  <a:off x="2338" y="1213"/>
                  <a:ext cx="14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6" name="Line 799"/>
                <p:cNvSpPr>
                  <a:spLocks noChangeShapeType="1"/>
                </p:cNvSpPr>
                <p:nvPr/>
              </p:nvSpPr>
              <p:spPr bwMode="auto">
                <a:xfrm>
                  <a:off x="2338" y="999"/>
                  <a:ext cx="28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7" name="Line 800"/>
                <p:cNvSpPr>
                  <a:spLocks noChangeShapeType="1"/>
                </p:cNvSpPr>
                <p:nvPr/>
              </p:nvSpPr>
              <p:spPr bwMode="auto">
                <a:xfrm>
                  <a:off x="2338" y="785"/>
                  <a:ext cx="14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8" name="Line 801"/>
                <p:cNvSpPr>
                  <a:spLocks noChangeShapeType="1"/>
                </p:cNvSpPr>
                <p:nvPr/>
              </p:nvSpPr>
              <p:spPr bwMode="auto">
                <a:xfrm>
                  <a:off x="2338" y="571"/>
                  <a:ext cx="28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9" name="Freeform 802"/>
                <p:cNvSpPr>
                  <a:spLocks/>
                </p:cNvSpPr>
                <p:nvPr/>
              </p:nvSpPr>
              <p:spPr bwMode="auto">
                <a:xfrm>
                  <a:off x="2338" y="571"/>
                  <a:ext cx="1" cy="1497"/>
                </a:xfrm>
                <a:custGeom>
                  <a:avLst/>
                  <a:gdLst/>
                  <a:ahLst/>
                  <a:cxnLst>
                    <a:cxn ang="0">
                      <a:pos x="0" y="3407"/>
                    </a:cxn>
                    <a:cxn ang="0">
                      <a:pos x="0" y="0"/>
                    </a:cxn>
                    <a:cxn ang="0">
                      <a:pos x="0" y="69"/>
                    </a:cxn>
                  </a:cxnLst>
                  <a:rect l="0" t="0" r="r" b="b"/>
                  <a:pathLst>
                    <a:path h="3407">
                      <a:moveTo>
                        <a:pt x="0" y="3407"/>
                      </a:moveTo>
                      <a:lnTo>
                        <a:pt x="0" y="0"/>
                      </a:lnTo>
                      <a:lnTo>
                        <a:pt x="0" y="69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50" name="Line 803"/>
                <p:cNvSpPr>
                  <a:spLocks noChangeShapeType="1"/>
                </p:cNvSpPr>
                <p:nvPr/>
              </p:nvSpPr>
              <p:spPr bwMode="auto">
                <a:xfrm>
                  <a:off x="2547" y="571"/>
                  <a:ext cx="1" cy="1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51" name="Line 804"/>
                <p:cNvSpPr>
                  <a:spLocks noChangeShapeType="1"/>
                </p:cNvSpPr>
                <p:nvPr/>
              </p:nvSpPr>
              <p:spPr bwMode="auto">
                <a:xfrm>
                  <a:off x="2757" y="571"/>
                  <a:ext cx="1" cy="3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52" name="Line 805"/>
                <p:cNvSpPr>
                  <a:spLocks noChangeShapeType="1"/>
                </p:cNvSpPr>
                <p:nvPr/>
              </p:nvSpPr>
              <p:spPr bwMode="auto">
                <a:xfrm>
                  <a:off x="2966" y="571"/>
                  <a:ext cx="1" cy="1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53" name="Line 806"/>
                <p:cNvSpPr>
                  <a:spLocks noChangeShapeType="1"/>
                </p:cNvSpPr>
                <p:nvPr/>
              </p:nvSpPr>
              <p:spPr bwMode="auto">
                <a:xfrm>
                  <a:off x="3175" y="571"/>
                  <a:ext cx="1" cy="3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54" name="Line 807"/>
                <p:cNvSpPr>
                  <a:spLocks noChangeShapeType="1"/>
                </p:cNvSpPr>
                <p:nvPr/>
              </p:nvSpPr>
              <p:spPr bwMode="auto">
                <a:xfrm>
                  <a:off x="3384" y="571"/>
                  <a:ext cx="1" cy="1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55" name="Line 808"/>
                <p:cNvSpPr>
                  <a:spLocks noChangeShapeType="1"/>
                </p:cNvSpPr>
                <p:nvPr/>
              </p:nvSpPr>
              <p:spPr bwMode="auto">
                <a:xfrm>
                  <a:off x="3593" y="571"/>
                  <a:ext cx="1" cy="3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56" name="Line 809"/>
                <p:cNvSpPr>
                  <a:spLocks noChangeShapeType="1"/>
                </p:cNvSpPr>
                <p:nvPr/>
              </p:nvSpPr>
              <p:spPr bwMode="auto">
                <a:xfrm>
                  <a:off x="3803" y="571"/>
                  <a:ext cx="1" cy="1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57" name="Line 810"/>
                <p:cNvSpPr>
                  <a:spLocks noChangeShapeType="1"/>
                </p:cNvSpPr>
                <p:nvPr/>
              </p:nvSpPr>
              <p:spPr bwMode="auto">
                <a:xfrm>
                  <a:off x="4012" y="571"/>
                  <a:ext cx="1" cy="3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58" name="Line 811"/>
                <p:cNvSpPr>
                  <a:spLocks noChangeShapeType="1"/>
                </p:cNvSpPr>
                <p:nvPr/>
              </p:nvSpPr>
              <p:spPr bwMode="auto">
                <a:xfrm>
                  <a:off x="4221" y="571"/>
                  <a:ext cx="1" cy="1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59" name="Line 812"/>
                <p:cNvSpPr>
                  <a:spLocks noChangeShapeType="1"/>
                </p:cNvSpPr>
                <p:nvPr/>
              </p:nvSpPr>
              <p:spPr bwMode="auto">
                <a:xfrm>
                  <a:off x="2338" y="571"/>
                  <a:ext cx="1883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60" name="Line 813"/>
                <p:cNvSpPr>
                  <a:spLocks noChangeShapeType="1"/>
                </p:cNvSpPr>
                <p:nvPr/>
              </p:nvSpPr>
              <p:spPr bwMode="auto">
                <a:xfrm flipH="1">
                  <a:off x="4207" y="2068"/>
                  <a:ext cx="14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61" name="Line 814"/>
                <p:cNvSpPr>
                  <a:spLocks noChangeShapeType="1"/>
                </p:cNvSpPr>
                <p:nvPr/>
              </p:nvSpPr>
              <p:spPr bwMode="auto">
                <a:xfrm flipH="1">
                  <a:off x="4193" y="1854"/>
                  <a:ext cx="28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62" name="Line 815"/>
                <p:cNvSpPr>
                  <a:spLocks noChangeShapeType="1"/>
                </p:cNvSpPr>
                <p:nvPr/>
              </p:nvSpPr>
              <p:spPr bwMode="auto">
                <a:xfrm flipH="1">
                  <a:off x="4207" y="1640"/>
                  <a:ext cx="14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63" name="Line 816"/>
                <p:cNvSpPr>
                  <a:spLocks noChangeShapeType="1"/>
                </p:cNvSpPr>
                <p:nvPr/>
              </p:nvSpPr>
              <p:spPr bwMode="auto">
                <a:xfrm flipH="1">
                  <a:off x="4193" y="1427"/>
                  <a:ext cx="28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64" name="Line 817"/>
                <p:cNvSpPr>
                  <a:spLocks noChangeShapeType="1"/>
                </p:cNvSpPr>
                <p:nvPr/>
              </p:nvSpPr>
              <p:spPr bwMode="auto">
                <a:xfrm flipH="1">
                  <a:off x="4207" y="1213"/>
                  <a:ext cx="14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65" name="Line 818"/>
                <p:cNvSpPr>
                  <a:spLocks noChangeShapeType="1"/>
                </p:cNvSpPr>
                <p:nvPr/>
              </p:nvSpPr>
              <p:spPr bwMode="auto">
                <a:xfrm flipH="1">
                  <a:off x="4193" y="999"/>
                  <a:ext cx="28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66" name="Line 819"/>
                <p:cNvSpPr>
                  <a:spLocks noChangeShapeType="1"/>
                </p:cNvSpPr>
                <p:nvPr/>
              </p:nvSpPr>
              <p:spPr bwMode="auto">
                <a:xfrm flipH="1">
                  <a:off x="4207" y="785"/>
                  <a:ext cx="14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67" name="Line 820"/>
                <p:cNvSpPr>
                  <a:spLocks noChangeShapeType="1"/>
                </p:cNvSpPr>
                <p:nvPr/>
              </p:nvSpPr>
              <p:spPr bwMode="auto">
                <a:xfrm flipH="1">
                  <a:off x="4193" y="571"/>
                  <a:ext cx="28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68" name="Line 821"/>
                <p:cNvSpPr>
                  <a:spLocks noChangeShapeType="1"/>
                </p:cNvSpPr>
                <p:nvPr/>
              </p:nvSpPr>
              <p:spPr bwMode="auto">
                <a:xfrm flipV="1">
                  <a:off x="4221" y="571"/>
                  <a:ext cx="1" cy="1497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69" name="Oval 822"/>
                <p:cNvSpPr>
                  <a:spLocks noChangeArrowheads="1"/>
                </p:cNvSpPr>
                <p:nvPr/>
              </p:nvSpPr>
              <p:spPr bwMode="auto">
                <a:xfrm>
                  <a:off x="2532" y="1813"/>
                  <a:ext cx="30" cy="32"/>
                </a:xfrm>
                <a:prstGeom prst="ellipse">
                  <a:avLst/>
                </a:prstGeom>
                <a:solidFill>
                  <a:srgbClr val="0000FF"/>
                </a:solidFill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70" name="Oval 823"/>
                <p:cNvSpPr>
                  <a:spLocks noChangeArrowheads="1"/>
                </p:cNvSpPr>
                <p:nvPr/>
              </p:nvSpPr>
              <p:spPr bwMode="auto">
                <a:xfrm>
                  <a:off x="2554" y="1799"/>
                  <a:ext cx="29" cy="32"/>
                </a:xfrm>
                <a:prstGeom prst="ellipse">
                  <a:avLst/>
                </a:prstGeom>
                <a:solidFill>
                  <a:srgbClr val="0000FF"/>
                </a:solidFill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71" name="Oval 824"/>
                <p:cNvSpPr>
                  <a:spLocks noChangeArrowheads="1"/>
                </p:cNvSpPr>
                <p:nvPr/>
              </p:nvSpPr>
              <p:spPr bwMode="auto">
                <a:xfrm>
                  <a:off x="2574" y="1811"/>
                  <a:ext cx="30" cy="31"/>
                </a:xfrm>
                <a:prstGeom prst="ellipse">
                  <a:avLst/>
                </a:prstGeom>
                <a:solidFill>
                  <a:srgbClr val="0000FF"/>
                </a:solidFill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72" name="Oval 825"/>
                <p:cNvSpPr>
                  <a:spLocks noChangeArrowheads="1"/>
                </p:cNvSpPr>
                <p:nvPr/>
              </p:nvSpPr>
              <p:spPr bwMode="auto">
                <a:xfrm>
                  <a:off x="2595" y="1811"/>
                  <a:ext cx="29" cy="31"/>
                </a:xfrm>
                <a:prstGeom prst="ellipse">
                  <a:avLst/>
                </a:prstGeom>
                <a:solidFill>
                  <a:srgbClr val="0000FF"/>
                </a:solidFill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73" name="Oval 826"/>
                <p:cNvSpPr>
                  <a:spLocks noChangeArrowheads="1"/>
                </p:cNvSpPr>
                <p:nvPr/>
              </p:nvSpPr>
              <p:spPr bwMode="auto">
                <a:xfrm>
                  <a:off x="2617" y="1800"/>
                  <a:ext cx="29" cy="31"/>
                </a:xfrm>
                <a:prstGeom prst="ellipse">
                  <a:avLst/>
                </a:prstGeom>
                <a:solidFill>
                  <a:srgbClr val="0000FF"/>
                </a:solidFill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74" name="Oval 827"/>
                <p:cNvSpPr>
                  <a:spLocks noChangeArrowheads="1"/>
                </p:cNvSpPr>
                <p:nvPr/>
              </p:nvSpPr>
              <p:spPr bwMode="auto">
                <a:xfrm>
                  <a:off x="2637" y="1790"/>
                  <a:ext cx="29" cy="32"/>
                </a:xfrm>
                <a:prstGeom prst="ellipse">
                  <a:avLst/>
                </a:prstGeom>
                <a:solidFill>
                  <a:srgbClr val="0000FF"/>
                </a:solidFill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75" name="Oval 828"/>
                <p:cNvSpPr>
                  <a:spLocks noChangeArrowheads="1"/>
                </p:cNvSpPr>
                <p:nvPr/>
              </p:nvSpPr>
              <p:spPr bwMode="auto">
                <a:xfrm>
                  <a:off x="2658" y="1797"/>
                  <a:ext cx="30" cy="32"/>
                </a:xfrm>
                <a:prstGeom prst="ellipse">
                  <a:avLst/>
                </a:prstGeom>
                <a:solidFill>
                  <a:srgbClr val="0000FF"/>
                </a:solidFill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76" name="Oval 829"/>
                <p:cNvSpPr>
                  <a:spLocks noChangeArrowheads="1"/>
                </p:cNvSpPr>
                <p:nvPr/>
              </p:nvSpPr>
              <p:spPr bwMode="auto">
                <a:xfrm>
                  <a:off x="2679" y="1807"/>
                  <a:ext cx="29" cy="32"/>
                </a:xfrm>
                <a:prstGeom prst="ellipse">
                  <a:avLst/>
                </a:prstGeom>
                <a:solidFill>
                  <a:srgbClr val="0000FF"/>
                </a:solidFill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77" name="Oval 830"/>
                <p:cNvSpPr>
                  <a:spLocks noChangeArrowheads="1"/>
                </p:cNvSpPr>
                <p:nvPr/>
              </p:nvSpPr>
              <p:spPr bwMode="auto">
                <a:xfrm>
                  <a:off x="2700" y="1802"/>
                  <a:ext cx="29" cy="32"/>
                </a:xfrm>
                <a:prstGeom prst="ellipse">
                  <a:avLst/>
                </a:prstGeom>
                <a:solidFill>
                  <a:srgbClr val="0000FF"/>
                </a:solidFill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78" name="Oval 831"/>
                <p:cNvSpPr>
                  <a:spLocks noChangeArrowheads="1"/>
                </p:cNvSpPr>
                <p:nvPr/>
              </p:nvSpPr>
              <p:spPr bwMode="auto">
                <a:xfrm>
                  <a:off x="2721" y="1794"/>
                  <a:ext cx="29" cy="31"/>
                </a:xfrm>
                <a:prstGeom prst="ellipse">
                  <a:avLst/>
                </a:prstGeom>
                <a:solidFill>
                  <a:srgbClr val="0000FF"/>
                </a:solidFill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79" name="Oval 832"/>
                <p:cNvSpPr>
                  <a:spLocks noChangeArrowheads="1"/>
                </p:cNvSpPr>
                <p:nvPr/>
              </p:nvSpPr>
              <p:spPr bwMode="auto">
                <a:xfrm>
                  <a:off x="2742" y="1790"/>
                  <a:ext cx="29" cy="32"/>
                </a:xfrm>
                <a:prstGeom prst="ellipse">
                  <a:avLst/>
                </a:prstGeom>
                <a:solidFill>
                  <a:srgbClr val="0000FF"/>
                </a:solidFill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80" name="Oval 833"/>
                <p:cNvSpPr>
                  <a:spLocks noChangeArrowheads="1"/>
                </p:cNvSpPr>
                <p:nvPr/>
              </p:nvSpPr>
              <p:spPr bwMode="auto">
                <a:xfrm>
                  <a:off x="2763" y="1792"/>
                  <a:ext cx="29" cy="32"/>
                </a:xfrm>
                <a:prstGeom prst="ellipse">
                  <a:avLst/>
                </a:prstGeom>
                <a:solidFill>
                  <a:srgbClr val="0000FF"/>
                </a:solidFill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81" name="Oval 834"/>
                <p:cNvSpPr>
                  <a:spLocks noChangeArrowheads="1"/>
                </p:cNvSpPr>
                <p:nvPr/>
              </p:nvSpPr>
              <p:spPr bwMode="auto">
                <a:xfrm>
                  <a:off x="2784" y="1770"/>
                  <a:ext cx="29" cy="32"/>
                </a:xfrm>
                <a:prstGeom prst="ellipse">
                  <a:avLst/>
                </a:prstGeom>
                <a:solidFill>
                  <a:srgbClr val="0000FF"/>
                </a:solidFill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82" name="Oval 835"/>
                <p:cNvSpPr>
                  <a:spLocks noChangeArrowheads="1"/>
                </p:cNvSpPr>
                <p:nvPr/>
              </p:nvSpPr>
              <p:spPr bwMode="auto">
                <a:xfrm>
                  <a:off x="2805" y="1721"/>
                  <a:ext cx="29" cy="32"/>
                </a:xfrm>
                <a:prstGeom prst="ellipse">
                  <a:avLst/>
                </a:prstGeom>
                <a:solidFill>
                  <a:srgbClr val="0000FF"/>
                </a:solidFill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83" name="Oval 836"/>
                <p:cNvSpPr>
                  <a:spLocks noChangeArrowheads="1"/>
                </p:cNvSpPr>
                <p:nvPr/>
              </p:nvSpPr>
              <p:spPr bwMode="auto">
                <a:xfrm>
                  <a:off x="2826" y="1690"/>
                  <a:ext cx="29" cy="31"/>
                </a:xfrm>
                <a:prstGeom prst="ellipse">
                  <a:avLst/>
                </a:prstGeom>
                <a:solidFill>
                  <a:srgbClr val="0000FF"/>
                </a:solidFill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84" name="Oval 837"/>
                <p:cNvSpPr>
                  <a:spLocks noChangeArrowheads="1"/>
                </p:cNvSpPr>
                <p:nvPr/>
              </p:nvSpPr>
              <p:spPr bwMode="auto">
                <a:xfrm>
                  <a:off x="2847" y="1476"/>
                  <a:ext cx="29" cy="31"/>
                </a:xfrm>
                <a:prstGeom prst="ellipse">
                  <a:avLst/>
                </a:prstGeom>
                <a:solidFill>
                  <a:srgbClr val="0000FF"/>
                </a:solidFill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85" name="Oval 838"/>
                <p:cNvSpPr>
                  <a:spLocks noChangeArrowheads="1"/>
                </p:cNvSpPr>
                <p:nvPr/>
              </p:nvSpPr>
              <p:spPr bwMode="auto">
                <a:xfrm>
                  <a:off x="2867" y="1339"/>
                  <a:ext cx="30" cy="31"/>
                </a:xfrm>
                <a:prstGeom prst="ellipse">
                  <a:avLst/>
                </a:prstGeom>
                <a:solidFill>
                  <a:srgbClr val="0000FF"/>
                </a:solidFill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86" name="Oval 839"/>
                <p:cNvSpPr>
                  <a:spLocks noChangeArrowheads="1"/>
                </p:cNvSpPr>
                <p:nvPr/>
              </p:nvSpPr>
              <p:spPr bwMode="auto">
                <a:xfrm>
                  <a:off x="2888" y="1111"/>
                  <a:ext cx="30" cy="31"/>
                </a:xfrm>
                <a:prstGeom prst="ellipse">
                  <a:avLst/>
                </a:prstGeom>
                <a:solidFill>
                  <a:srgbClr val="0000FF"/>
                </a:solidFill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87" name="Oval 840"/>
                <p:cNvSpPr>
                  <a:spLocks noChangeArrowheads="1"/>
                </p:cNvSpPr>
                <p:nvPr/>
              </p:nvSpPr>
              <p:spPr bwMode="auto">
                <a:xfrm>
                  <a:off x="2909" y="843"/>
                  <a:ext cx="29" cy="32"/>
                </a:xfrm>
                <a:prstGeom prst="ellipse">
                  <a:avLst/>
                </a:prstGeom>
                <a:solidFill>
                  <a:srgbClr val="0000FF"/>
                </a:solidFill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88" name="Oval 841"/>
                <p:cNvSpPr>
                  <a:spLocks noChangeArrowheads="1"/>
                </p:cNvSpPr>
                <p:nvPr/>
              </p:nvSpPr>
              <p:spPr bwMode="auto">
                <a:xfrm>
                  <a:off x="2930" y="772"/>
                  <a:ext cx="30" cy="32"/>
                </a:xfrm>
                <a:prstGeom prst="ellipse">
                  <a:avLst/>
                </a:prstGeom>
                <a:solidFill>
                  <a:srgbClr val="0000FF"/>
                </a:solidFill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89" name="Oval 842"/>
                <p:cNvSpPr>
                  <a:spLocks noChangeArrowheads="1"/>
                </p:cNvSpPr>
                <p:nvPr/>
              </p:nvSpPr>
              <p:spPr bwMode="auto">
                <a:xfrm>
                  <a:off x="2951" y="869"/>
                  <a:ext cx="29" cy="32"/>
                </a:xfrm>
                <a:prstGeom prst="ellipse">
                  <a:avLst/>
                </a:prstGeom>
                <a:solidFill>
                  <a:srgbClr val="0000FF"/>
                </a:solidFill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90" name="Oval 843"/>
                <p:cNvSpPr>
                  <a:spLocks noChangeArrowheads="1"/>
                </p:cNvSpPr>
                <p:nvPr/>
              </p:nvSpPr>
              <p:spPr bwMode="auto">
                <a:xfrm>
                  <a:off x="2972" y="910"/>
                  <a:ext cx="29" cy="31"/>
                </a:xfrm>
                <a:prstGeom prst="ellipse">
                  <a:avLst/>
                </a:prstGeom>
                <a:solidFill>
                  <a:srgbClr val="0000FF"/>
                </a:solidFill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91" name="Oval 844"/>
                <p:cNvSpPr>
                  <a:spLocks noChangeArrowheads="1"/>
                </p:cNvSpPr>
                <p:nvPr/>
              </p:nvSpPr>
              <p:spPr bwMode="auto">
                <a:xfrm>
                  <a:off x="2993" y="1007"/>
                  <a:ext cx="29" cy="32"/>
                </a:xfrm>
                <a:prstGeom prst="ellipse">
                  <a:avLst/>
                </a:prstGeom>
                <a:solidFill>
                  <a:srgbClr val="0000FF"/>
                </a:solidFill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92" name="Oval 845"/>
                <p:cNvSpPr>
                  <a:spLocks noChangeArrowheads="1"/>
                </p:cNvSpPr>
                <p:nvPr/>
              </p:nvSpPr>
              <p:spPr bwMode="auto">
                <a:xfrm>
                  <a:off x="3014" y="1307"/>
                  <a:ext cx="29" cy="32"/>
                </a:xfrm>
                <a:prstGeom prst="ellipse">
                  <a:avLst/>
                </a:prstGeom>
                <a:solidFill>
                  <a:srgbClr val="0000FF"/>
                </a:solidFill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93" name="Oval 846"/>
                <p:cNvSpPr>
                  <a:spLocks noChangeArrowheads="1"/>
                </p:cNvSpPr>
                <p:nvPr/>
              </p:nvSpPr>
              <p:spPr bwMode="auto">
                <a:xfrm>
                  <a:off x="3035" y="1444"/>
                  <a:ext cx="29" cy="32"/>
                </a:xfrm>
                <a:prstGeom prst="ellipse">
                  <a:avLst/>
                </a:prstGeom>
                <a:solidFill>
                  <a:srgbClr val="0000FF"/>
                </a:solidFill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94" name="Oval 847"/>
                <p:cNvSpPr>
                  <a:spLocks noChangeArrowheads="1"/>
                </p:cNvSpPr>
                <p:nvPr/>
              </p:nvSpPr>
              <p:spPr bwMode="auto">
                <a:xfrm>
                  <a:off x="3055" y="1576"/>
                  <a:ext cx="30" cy="31"/>
                </a:xfrm>
                <a:prstGeom prst="ellipse">
                  <a:avLst/>
                </a:prstGeom>
                <a:solidFill>
                  <a:srgbClr val="0000FF"/>
                </a:solidFill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95" name="Oval 848"/>
                <p:cNvSpPr>
                  <a:spLocks noChangeArrowheads="1"/>
                </p:cNvSpPr>
                <p:nvPr/>
              </p:nvSpPr>
              <p:spPr bwMode="auto">
                <a:xfrm>
                  <a:off x="3077" y="1655"/>
                  <a:ext cx="29" cy="32"/>
                </a:xfrm>
                <a:prstGeom prst="ellipse">
                  <a:avLst/>
                </a:prstGeom>
                <a:solidFill>
                  <a:srgbClr val="0000FF"/>
                </a:solidFill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96" name="Oval 849"/>
                <p:cNvSpPr>
                  <a:spLocks noChangeArrowheads="1"/>
                </p:cNvSpPr>
                <p:nvPr/>
              </p:nvSpPr>
              <p:spPr bwMode="auto">
                <a:xfrm>
                  <a:off x="3098" y="1721"/>
                  <a:ext cx="29" cy="32"/>
                </a:xfrm>
                <a:prstGeom prst="ellipse">
                  <a:avLst/>
                </a:prstGeom>
                <a:solidFill>
                  <a:srgbClr val="0000FF"/>
                </a:solidFill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97" name="Oval 850"/>
                <p:cNvSpPr>
                  <a:spLocks noChangeArrowheads="1"/>
                </p:cNvSpPr>
                <p:nvPr/>
              </p:nvSpPr>
              <p:spPr bwMode="auto">
                <a:xfrm>
                  <a:off x="3118" y="1747"/>
                  <a:ext cx="30" cy="31"/>
                </a:xfrm>
                <a:prstGeom prst="ellipse">
                  <a:avLst/>
                </a:prstGeom>
                <a:solidFill>
                  <a:srgbClr val="0000FF"/>
                </a:solidFill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98" name="Oval 851"/>
                <p:cNvSpPr>
                  <a:spLocks noChangeArrowheads="1"/>
                </p:cNvSpPr>
                <p:nvPr/>
              </p:nvSpPr>
              <p:spPr bwMode="auto">
                <a:xfrm>
                  <a:off x="3140" y="1770"/>
                  <a:ext cx="29" cy="32"/>
                </a:xfrm>
                <a:prstGeom prst="ellipse">
                  <a:avLst/>
                </a:prstGeom>
                <a:solidFill>
                  <a:srgbClr val="0000FF"/>
                </a:solidFill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99" name="Oval 852"/>
                <p:cNvSpPr>
                  <a:spLocks noChangeArrowheads="1"/>
                </p:cNvSpPr>
                <p:nvPr/>
              </p:nvSpPr>
              <p:spPr bwMode="auto">
                <a:xfrm>
                  <a:off x="3160" y="1748"/>
                  <a:ext cx="29" cy="32"/>
                </a:xfrm>
                <a:prstGeom prst="ellipse">
                  <a:avLst/>
                </a:prstGeom>
                <a:solidFill>
                  <a:srgbClr val="0000FF"/>
                </a:solidFill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00" name="Oval 853"/>
                <p:cNvSpPr>
                  <a:spLocks noChangeArrowheads="1"/>
                </p:cNvSpPr>
                <p:nvPr/>
              </p:nvSpPr>
              <p:spPr bwMode="auto">
                <a:xfrm>
                  <a:off x="3181" y="1734"/>
                  <a:ext cx="30" cy="32"/>
                </a:xfrm>
                <a:prstGeom prst="ellipse">
                  <a:avLst/>
                </a:prstGeom>
                <a:solidFill>
                  <a:srgbClr val="0000FF"/>
                </a:solidFill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01" name="Oval 854"/>
                <p:cNvSpPr>
                  <a:spLocks noChangeArrowheads="1"/>
                </p:cNvSpPr>
                <p:nvPr/>
              </p:nvSpPr>
              <p:spPr bwMode="auto">
                <a:xfrm>
                  <a:off x="3202" y="1682"/>
                  <a:ext cx="29" cy="31"/>
                </a:xfrm>
                <a:prstGeom prst="ellipse">
                  <a:avLst/>
                </a:prstGeom>
                <a:solidFill>
                  <a:srgbClr val="0000FF"/>
                </a:solidFill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02" name="Oval 855"/>
                <p:cNvSpPr>
                  <a:spLocks noChangeArrowheads="1"/>
                </p:cNvSpPr>
                <p:nvPr/>
              </p:nvSpPr>
              <p:spPr bwMode="auto">
                <a:xfrm>
                  <a:off x="3223" y="1633"/>
                  <a:ext cx="29" cy="32"/>
                </a:xfrm>
                <a:prstGeom prst="ellipse">
                  <a:avLst/>
                </a:prstGeom>
                <a:solidFill>
                  <a:srgbClr val="0000FF"/>
                </a:solidFill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03" name="Oval 856"/>
                <p:cNvSpPr>
                  <a:spLocks noChangeArrowheads="1"/>
                </p:cNvSpPr>
                <p:nvPr/>
              </p:nvSpPr>
              <p:spPr bwMode="auto">
                <a:xfrm>
                  <a:off x="3244" y="1464"/>
                  <a:ext cx="29" cy="31"/>
                </a:xfrm>
                <a:prstGeom prst="ellipse">
                  <a:avLst/>
                </a:prstGeom>
                <a:solidFill>
                  <a:srgbClr val="0000FF"/>
                </a:solidFill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04" name="Oval 857"/>
                <p:cNvSpPr>
                  <a:spLocks noChangeArrowheads="1"/>
                </p:cNvSpPr>
                <p:nvPr/>
              </p:nvSpPr>
              <p:spPr bwMode="auto">
                <a:xfrm>
                  <a:off x="3265" y="1290"/>
                  <a:ext cx="29" cy="32"/>
                </a:xfrm>
                <a:prstGeom prst="ellipse">
                  <a:avLst/>
                </a:prstGeom>
                <a:solidFill>
                  <a:srgbClr val="0000FF"/>
                </a:solidFill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05" name="Oval 858"/>
                <p:cNvSpPr>
                  <a:spLocks noChangeArrowheads="1"/>
                </p:cNvSpPr>
                <p:nvPr/>
              </p:nvSpPr>
              <p:spPr bwMode="auto">
                <a:xfrm>
                  <a:off x="3286" y="1244"/>
                  <a:ext cx="29" cy="31"/>
                </a:xfrm>
                <a:prstGeom prst="ellipse">
                  <a:avLst/>
                </a:prstGeom>
                <a:solidFill>
                  <a:srgbClr val="0000FF"/>
                </a:solidFill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06" name="Oval 859"/>
                <p:cNvSpPr>
                  <a:spLocks noChangeArrowheads="1"/>
                </p:cNvSpPr>
                <p:nvPr/>
              </p:nvSpPr>
              <p:spPr bwMode="auto">
                <a:xfrm>
                  <a:off x="3307" y="1120"/>
                  <a:ext cx="29" cy="32"/>
                </a:xfrm>
                <a:prstGeom prst="ellipse">
                  <a:avLst/>
                </a:prstGeom>
                <a:solidFill>
                  <a:srgbClr val="0000FF"/>
                </a:solidFill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07" name="Oval 860"/>
                <p:cNvSpPr>
                  <a:spLocks noChangeArrowheads="1"/>
                </p:cNvSpPr>
                <p:nvPr/>
              </p:nvSpPr>
              <p:spPr bwMode="auto">
                <a:xfrm>
                  <a:off x="3328" y="1147"/>
                  <a:ext cx="29" cy="32"/>
                </a:xfrm>
                <a:prstGeom prst="ellipse">
                  <a:avLst/>
                </a:prstGeom>
                <a:solidFill>
                  <a:srgbClr val="0000FF"/>
                </a:solidFill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08" name="Oval 861"/>
                <p:cNvSpPr>
                  <a:spLocks noChangeArrowheads="1"/>
                </p:cNvSpPr>
                <p:nvPr/>
              </p:nvSpPr>
              <p:spPr bwMode="auto">
                <a:xfrm>
                  <a:off x="3349" y="1253"/>
                  <a:ext cx="29" cy="31"/>
                </a:xfrm>
                <a:prstGeom prst="ellipse">
                  <a:avLst/>
                </a:prstGeom>
                <a:solidFill>
                  <a:srgbClr val="0000FF"/>
                </a:solidFill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09" name="Oval 862"/>
                <p:cNvSpPr>
                  <a:spLocks noChangeArrowheads="1"/>
                </p:cNvSpPr>
                <p:nvPr/>
              </p:nvSpPr>
              <p:spPr bwMode="auto">
                <a:xfrm>
                  <a:off x="3370" y="1384"/>
                  <a:ext cx="29" cy="32"/>
                </a:xfrm>
                <a:prstGeom prst="ellipse">
                  <a:avLst/>
                </a:prstGeom>
                <a:solidFill>
                  <a:srgbClr val="0000FF"/>
                </a:solidFill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10" name="Oval 863"/>
                <p:cNvSpPr>
                  <a:spLocks noChangeArrowheads="1"/>
                </p:cNvSpPr>
                <p:nvPr/>
              </p:nvSpPr>
              <p:spPr bwMode="auto">
                <a:xfrm>
                  <a:off x="3390" y="1448"/>
                  <a:ext cx="29" cy="32"/>
                </a:xfrm>
                <a:prstGeom prst="ellipse">
                  <a:avLst/>
                </a:prstGeom>
                <a:solidFill>
                  <a:srgbClr val="0000FF"/>
                </a:solidFill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11" name="Oval 864"/>
                <p:cNvSpPr>
                  <a:spLocks noChangeArrowheads="1"/>
                </p:cNvSpPr>
                <p:nvPr/>
              </p:nvSpPr>
              <p:spPr bwMode="auto">
                <a:xfrm>
                  <a:off x="3411" y="1654"/>
                  <a:ext cx="30" cy="31"/>
                </a:xfrm>
                <a:prstGeom prst="ellipse">
                  <a:avLst/>
                </a:prstGeom>
                <a:solidFill>
                  <a:srgbClr val="0000FF"/>
                </a:solidFill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12" name="Oval 865"/>
                <p:cNvSpPr>
                  <a:spLocks noChangeArrowheads="1"/>
                </p:cNvSpPr>
                <p:nvPr/>
              </p:nvSpPr>
              <p:spPr bwMode="auto">
                <a:xfrm>
                  <a:off x="3432" y="1631"/>
                  <a:ext cx="30" cy="32"/>
                </a:xfrm>
                <a:prstGeom prst="ellipse">
                  <a:avLst/>
                </a:prstGeom>
                <a:solidFill>
                  <a:srgbClr val="0000FF"/>
                </a:solidFill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13" name="Oval 866"/>
                <p:cNvSpPr>
                  <a:spLocks noChangeArrowheads="1"/>
                </p:cNvSpPr>
                <p:nvPr/>
              </p:nvSpPr>
              <p:spPr bwMode="auto">
                <a:xfrm>
                  <a:off x="3453" y="1719"/>
                  <a:ext cx="29" cy="32"/>
                </a:xfrm>
                <a:prstGeom prst="ellipse">
                  <a:avLst/>
                </a:prstGeom>
                <a:solidFill>
                  <a:srgbClr val="0000FF"/>
                </a:solidFill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14" name="Oval 867"/>
                <p:cNvSpPr>
                  <a:spLocks noChangeArrowheads="1"/>
                </p:cNvSpPr>
                <p:nvPr/>
              </p:nvSpPr>
              <p:spPr bwMode="auto">
                <a:xfrm>
                  <a:off x="3474" y="1708"/>
                  <a:ext cx="30" cy="32"/>
                </a:xfrm>
                <a:prstGeom prst="ellipse">
                  <a:avLst/>
                </a:prstGeom>
                <a:solidFill>
                  <a:srgbClr val="0000FF"/>
                </a:solidFill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15" name="Oval 868"/>
                <p:cNvSpPr>
                  <a:spLocks noChangeArrowheads="1"/>
                </p:cNvSpPr>
                <p:nvPr/>
              </p:nvSpPr>
              <p:spPr bwMode="auto">
                <a:xfrm>
                  <a:off x="3495" y="1727"/>
                  <a:ext cx="29" cy="32"/>
                </a:xfrm>
                <a:prstGeom prst="ellipse">
                  <a:avLst/>
                </a:prstGeom>
                <a:solidFill>
                  <a:srgbClr val="0000FF"/>
                </a:solidFill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16" name="Oval 869"/>
                <p:cNvSpPr>
                  <a:spLocks noChangeArrowheads="1"/>
                </p:cNvSpPr>
                <p:nvPr/>
              </p:nvSpPr>
              <p:spPr bwMode="auto">
                <a:xfrm>
                  <a:off x="3516" y="1683"/>
                  <a:ext cx="29" cy="32"/>
                </a:xfrm>
                <a:prstGeom prst="ellipse">
                  <a:avLst/>
                </a:prstGeom>
                <a:solidFill>
                  <a:srgbClr val="0000FF"/>
                </a:solidFill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17" name="Oval 870"/>
                <p:cNvSpPr>
                  <a:spLocks noChangeArrowheads="1"/>
                </p:cNvSpPr>
                <p:nvPr/>
              </p:nvSpPr>
              <p:spPr bwMode="auto">
                <a:xfrm>
                  <a:off x="3537" y="1677"/>
                  <a:ext cx="29" cy="32"/>
                </a:xfrm>
                <a:prstGeom prst="ellipse">
                  <a:avLst/>
                </a:prstGeom>
                <a:solidFill>
                  <a:srgbClr val="0000FF"/>
                </a:solidFill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18" name="Oval 871"/>
                <p:cNvSpPr>
                  <a:spLocks noChangeArrowheads="1"/>
                </p:cNvSpPr>
                <p:nvPr/>
              </p:nvSpPr>
              <p:spPr bwMode="auto">
                <a:xfrm>
                  <a:off x="3558" y="1590"/>
                  <a:ext cx="29" cy="32"/>
                </a:xfrm>
                <a:prstGeom prst="ellipse">
                  <a:avLst/>
                </a:prstGeom>
                <a:solidFill>
                  <a:srgbClr val="0000FF"/>
                </a:solidFill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19" name="Oval 872"/>
                <p:cNvSpPr>
                  <a:spLocks noChangeArrowheads="1"/>
                </p:cNvSpPr>
                <p:nvPr/>
              </p:nvSpPr>
              <p:spPr bwMode="auto">
                <a:xfrm>
                  <a:off x="3579" y="1567"/>
                  <a:ext cx="29" cy="32"/>
                </a:xfrm>
                <a:prstGeom prst="ellipse">
                  <a:avLst/>
                </a:prstGeom>
                <a:solidFill>
                  <a:srgbClr val="0000FF"/>
                </a:solidFill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20" name="Oval 873"/>
                <p:cNvSpPr>
                  <a:spLocks noChangeArrowheads="1"/>
                </p:cNvSpPr>
                <p:nvPr/>
              </p:nvSpPr>
              <p:spPr bwMode="auto">
                <a:xfrm>
                  <a:off x="3600" y="1454"/>
                  <a:ext cx="29" cy="32"/>
                </a:xfrm>
                <a:prstGeom prst="ellipse">
                  <a:avLst/>
                </a:prstGeom>
                <a:solidFill>
                  <a:srgbClr val="0000FF"/>
                </a:solidFill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21" name="Oval 874"/>
                <p:cNvSpPr>
                  <a:spLocks noChangeArrowheads="1"/>
                </p:cNvSpPr>
                <p:nvPr/>
              </p:nvSpPr>
              <p:spPr bwMode="auto">
                <a:xfrm>
                  <a:off x="3621" y="1451"/>
                  <a:ext cx="29" cy="31"/>
                </a:xfrm>
                <a:prstGeom prst="ellipse">
                  <a:avLst/>
                </a:prstGeom>
                <a:solidFill>
                  <a:srgbClr val="0000FF"/>
                </a:solidFill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22" name="Oval 875"/>
                <p:cNvSpPr>
                  <a:spLocks noChangeArrowheads="1"/>
                </p:cNvSpPr>
                <p:nvPr/>
              </p:nvSpPr>
              <p:spPr bwMode="auto">
                <a:xfrm>
                  <a:off x="3642" y="1386"/>
                  <a:ext cx="29" cy="31"/>
                </a:xfrm>
                <a:prstGeom prst="ellipse">
                  <a:avLst/>
                </a:prstGeom>
                <a:solidFill>
                  <a:srgbClr val="0000FF"/>
                </a:solidFill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23" name="Oval 876"/>
                <p:cNvSpPr>
                  <a:spLocks noChangeArrowheads="1"/>
                </p:cNvSpPr>
                <p:nvPr/>
              </p:nvSpPr>
              <p:spPr bwMode="auto">
                <a:xfrm>
                  <a:off x="3662" y="1473"/>
                  <a:ext cx="30" cy="32"/>
                </a:xfrm>
                <a:prstGeom prst="ellipse">
                  <a:avLst/>
                </a:prstGeom>
                <a:solidFill>
                  <a:srgbClr val="0000FF"/>
                </a:solidFill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24" name="Oval 877"/>
                <p:cNvSpPr>
                  <a:spLocks noChangeArrowheads="1"/>
                </p:cNvSpPr>
                <p:nvPr/>
              </p:nvSpPr>
              <p:spPr bwMode="auto">
                <a:xfrm>
                  <a:off x="3683" y="1637"/>
                  <a:ext cx="29" cy="32"/>
                </a:xfrm>
                <a:prstGeom prst="ellipse">
                  <a:avLst/>
                </a:prstGeom>
                <a:solidFill>
                  <a:srgbClr val="0000FF"/>
                </a:solidFill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25" name="Oval 878"/>
                <p:cNvSpPr>
                  <a:spLocks noChangeArrowheads="1"/>
                </p:cNvSpPr>
                <p:nvPr/>
              </p:nvSpPr>
              <p:spPr bwMode="auto">
                <a:xfrm>
                  <a:off x="3704" y="1650"/>
                  <a:ext cx="29" cy="32"/>
                </a:xfrm>
                <a:prstGeom prst="ellipse">
                  <a:avLst/>
                </a:prstGeom>
                <a:solidFill>
                  <a:srgbClr val="0000FF"/>
                </a:solidFill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26" name="Oval 879"/>
                <p:cNvSpPr>
                  <a:spLocks noChangeArrowheads="1"/>
                </p:cNvSpPr>
                <p:nvPr/>
              </p:nvSpPr>
              <p:spPr bwMode="auto">
                <a:xfrm>
                  <a:off x="3725" y="1665"/>
                  <a:ext cx="29" cy="31"/>
                </a:xfrm>
                <a:prstGeom prst="ellipse">
                  <a:avLst/>
                </a:prstGeom>
                <a:solidFill>
                  <a:srgbClr val="0000FF"/>
                </a:solidFill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27" name="Oval 880"/>
                <p:cNvSpPr>
                  <a:spLocks noChangeArrowheads="1"/>
                </p:cNvSpPr>
                <p:nvPr/>
              </p:nvSpPr>
              <p:spPr bwMode="auto">
                <a:xfrm>
                  <a:off x="3747" y="1742"/>
                  <a:ext cx="29" cy="32"/>
                </a:xfrm>
                <a:prstGeom prst="ellipse">
                  <a:avLst/>
                </a:prstGeom>
                <a:solidFill>
                  <a:srgbClr val="0000FF"/>
                </a:solidFill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28" name="Oval 881"/>
                <p:cNvSpPr>
                  <a:spLocks noChangeArrowheads="1"/>
                </p:cNvSpPr>
                <p:nvPr/>
              </p:nvSpPr>
              <p:spPr bwMode="auto">
                <a:xfrm>
                  <a:off x="3767" y="1775"/>
                  <a:ext cx="30" cy="31"/>
                </a:xfrm>
                <a:prstGeom prst="ellipse">
                  <a:avLst/>
                </a:prstGeom>
                <a:solidFill>
                  <a:srgbClr val="0000FF"/>
                </a:solidFill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29" name="Oval 882"/>
                <p:cNvSpPr>
                  <a:spLocks noChangeArrowheads="1"/>
                </p:cNvSpPr>
                <p:nvPr/>
              </p:nvSpPr>
              <p:spPr bwMode="auto">
                <a:xfrm>
                  <a:off x="3788" y="1782"/>
                  <a:ext cx="29" cy="31"/>
                </a:xfrm>
                <a:prstGeom prst="ellipse">
                  <a:avLst/>
                </a:prstGeom>
                <a:solidFill>
                  <a:srgbClr val="0000FF"/>
                </a:solidFill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30" name="Oval 883"/>
                <p:cNvSpPr>
                  <a:spLocks noChangeArrowheads="1"/>
                </p:cNvSpPr>
                <p:nvPr/>
              </p:nvSpPr>
              <p:spPr bwMode="auto">
                <a:xfrm>
                  <a:off x="3809" y="1799"/>
                  <a:ext cx="29" cy="32"/>
                </a:xfrm>
                <a:prstGeom prst="ellipse">
                  <a:avLst/>
                </a:prstGeom>
                <a:solidFill>
                  <a:srgbClr val="0000FF"/>
                </a:solidFill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31" name="Oval 884"/>
                <p:cNvSpPr>
                  <a:spLocks noChangeArrowheads="1"/>
                </p:cNvSpPr>
                <p:nvPr/>
              </p:nvSpPr>
              <p:spPr bwMode="auto">
                <a:xfrm>
                  <a:off x="3830" y="1791"/>
                  <a:ext cx="29" cy="32"/>
                </a:xfrm>
                <a:prstGeom prst="ellipse">
                  <a:avLst/>
                </a:prstGeom>
                <a:solidFill>
                  <a:srgbClr val="0000FF"/>
                </a:solidFill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32" name="Oval 885"/>
                <p:cNvSpPr>
                  <a:spLocks noChangeArrowheads="1"/>
                </p:cNvSpPr>
                <p:nvPr/>
              </p:nvSpPr>
              <p:spPr bwMode="auto">
                <a:xfrm>
                  <a:off x="3851" y="1814"/>
                  <a:ext cx="29" cy="32"/>
                </a:xfrm>
                <a:prstGeom prst="ellipse">
                  <a:avLst/>
                </a:prstGeom>
                <a:solidFill>
                  <a:srgbClr val="0000FF"/>
                </a:solidFill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33" name="Oval 886"/>
                <p:cNvSpPr>
                  <a:spLocks noChangeArrowheads="1"/>
                </p:cNvSpPr>
                <p:nvPr/>
              </p:nvSpPr>
              <p:spPr bwMode="auto">
                <a:xfrm>
                  <a:off x="3871" y="1824"/>
                  <a:ext cx="30" cy="31"/>
                </a:xfrm>
                <a:prstGeom prst="ellipse">
                  <a:avLst/>
                </a:prstGeom>
                <a:solidFill>
                  <a:srgbClr val="0000FF"/>
                </a:solidFill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34" name="Oval 887"/>
                <p:cNvSpPr>
                  <a:spLocks noChangeArrowheads="1"/>
                </p:cNvSpPr>
                <p:nvPr/>
              </p:nvSpPr>
              <p:spPr bwMode="auto">
                <a:xfrm>
                  <a:off x="3893" y="1820"/>
                  <a:ext cx="29" cy="32"/>
                </a:xfrm>
                <a:prstGeom prst="ellipse">
                  <a:avLst/>
                </a:prstGeom>
                <a:solidFill>
                  <a:srgbClr val="0000FF"/>
                </a:solidFill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35" name="Oval 888"/>
                <p:cNvSpPr>
                  <a:spLocks noChangeArrowheads="1"/>
                </p:cNvSpPr>
                <p:nvPr/>
              </p:nvSpPr>
              <p:spPr bwMode="auto">
                <a:xfrm>
                  <a:off x="3914" y="1829"/>
                  <a:ext cx="29" cy="31"/>
                </a:xfrm>
                <a:prstGeom prst="ellipse">
                  <a:avLst/>
                </a:prstGeom>
                <a:solidFill>
                  <a:srgbClr val="0000FF"/>
                </a:solidFill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36" name="Oval 889"/>
                <p:cNvSpPr>
                  <a:spLocks noChangeArrowheads="1"/>
                </p:cNvSpPr>
                <p:nvPr/>
              </p:nvSpPr>
              <p:spPr bwMode="auto">
                <a:xfrm>
                  <a:off x="3935" y="1833"/>
                  <a:ext cx="29" cy="32"/>
                </a:xfrm>
                <a:prstGeom prst="ellipse">
                  <a:avLst/>
                </a:prstGeom>
                <a:solidFill>
                  <a:srgbClr val="0000FF"/>
                </a:solidFill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37" name="Oval 890"/>
                <p:cNvSpPr>
                  <a:spLocks noChangeArrowheads="1"/>
                </p:cNvSpPr>
                <p:nvPr/>
              </p:nvSpPr>
              <p:spPr bwMode="auto">
                <a:xfrm>
                  <a:off x="3955" y="1829"/>
                  <a:ext cx="30" cy="31"/>
                </a:xfrm>
                <a:prstGeom prst="ellipse">
                  <a:avLst/>
                </a:prstGeom>
                <a:solidFill>
                  <a:srgbClr val="0000FF"/>
                </a:solidFill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38" name="Oval 891"/>
                <p:cNvSpPr>
                  <a:spLocks noChangeArrowheads="1"/>
                </p:cNvSpPr>
                <p:nvPr/>
              </p:nvSpPr>
              <p:spPr bwMode="auto">
                <a:xfrm>
                  <a:off x="3976" y="1827"/>
                  <a:ext cx="29" cy="32"/>
                </a:xfrm>
                <a:prstGeom prst="ellipse">
                  <a:avLst/>
                </a:prstGeom>
                <a:solidFill>
                  <a:srgbClr val="0000FF"/>
                </a:solidFill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39" name="Oval 892"/>
                <p:cNvSpPr>
                  <a:spLocks noChangeArrowheads="1"/>
                </p:cNvSpPr>
                <p:nvPr/>
              </p:nvSpPr>
              <p:spPr bwMode="auto">
                <a:xfrm>
                  <a:off x="3997" y="1834"/>
                  <a:ext cx="29" cy="32"/>
                </a:xfrm>
                <a:prstGeom prst="ellipse">
                  <a:avLst/>
                </a:prstGeom>
                <a:solidFill>
                  <a:srgbClr val="0000FF"/>
                </a:solidFill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0" name="Oval 893"/>
                <p:cNvSpPr>
                  <a:spLocks noChangeArrowheads="1"/>
                </p:cNvSpPr>
                <p:nvPr/>
              </p:nvSpPr>
              <p:spPr bwMode="auto">
                <a:xfrm>
                  <a:off x="4018" y="1826"/>
                  <a:ext cx="29" cy="32"/>
                </a:xfrm>
                <a:prstGeom prst="ellipse">
                  <a:avLst/>
                </a:prstGeom>
                <a:solidFill>
                  <a:srgbClr val="0000FF"/>
                </a:solidFill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1" name="Oval 894"/>
                <p:cNvSpPr>
                  <a:spLocks noChangeArrowheads="1"/>
                </p:cNvSpPr>
                <p:nvPr/>
              </p:nvSpPr>
              <p:spPr bwMode="auto">
                <a:xfrm>
                  <a:off x="4039" y="1828"/>
                  <a:ext cx="29" cy="32"/>
                </a:xfrm>
                <a:prstGeom prst="ellipse">
                  <a:avLst/>
                </a:prstGeom>
                <a:solidFill>
                  <a:srgbClr val="0000FF"/>
                </a:solidFill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2" name="Oval 895"/>
                <p:cNvSpPr>
                  <a:spLocks noChangeArrowheads="1"/>
                </p:cNvSpPr>
                <p:nvPr/>
              </p:nvSpPr>
              <p:spPr bwMode="auto">
                <a:xfrm>
                  <a:off x="4060" y="1831"/>
                  <a:ext cx="29" cy="32"/>
                </a:xfrm>
                <a:prstGeom prst="ellipse">
                  <a:avLst/>
                </a:prstGeom>
                <a:solidFill>
                  <a:srgbClr val="0000FF"/>
                </a:solidFill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3" name="Line 896"/>
                <p:cNvSpPr>
                  <a:spLocks noChangeShapeType="1"/>
                </p:cNvSpPr>
                <p:nvPr/>
              </p:nvSpPr>
              <p:spPr bwMode="auto">
                <a:xfrm flipV="1">
                  <a:off x="2547" y="1813"/>
                  <a:ext cx="1" cy="1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4" name="Line 897"/>
                <p:cNvSpPr>
                  <a:spLocks noChangeShapeType="1"/>
                </p:cNvSpPr>
                <p:nvPr/>
              </p:nvSpPr>
              <p:spPr bwMode="auto">
                <a:xfrm>
                  <a:off x="2533" y="1824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5" name="Line 898"/>
                <p:cNvSpPr>
                  <a:spLocks noChangeShapeType="1"/>
                </p:cNvSpPr>
                <p:nvPr/>
              </p:nvSpPr>
              <p:spPr bwMode="auto">
                <a:xfrm>
                  <a:off x="2547" y="1834"/>
                  <a:ext cx="1" cy="1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6" name="Line 899"/>
                <p:cNvSpPr>
                  <a:spLocks noChangeShapeType="1"/>
                </p:cNvSpPr>
                <p:nvPr/>
              </p:nvSpPr>
              <p:spPr bwMode="auto">
                <a:xfrm>
                  <a:off x="2533" y="1834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7" name="Line 900"/>
                <p:cNvSpPr>
                  <a:spLocks noChangeShapeType="1"/>
                </p:cNvSpPr>
                <p:nvPr/>
              </p:nvSpPr>
              <p:spPr bwMode="auto">
                <a:xfrm flipV="1">
                  <a:off x="2568" y="1799"/>
                  <a:ext cx="1" cy="10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8" name="Line 901"/>
                <p:cNvSpPr>
                  <a:spLocks noChangeShapeType="1"/>
                </p:cNvSpPr>
                <p:nvPr/>
              </p:nvSpPr>
              <p:spPr bwMode="auto">
                <a:xfrm>
                  <a:off x="2554" y="1809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" name="Line 902"/>
                <p:cNvSpPr>
                  <a:spLocks noChangeShapeType="1"/>
                </p:cNvSpPr>
                <p:nvPr/>
              </p:nvSpPr>
              <p:spPr bwMode="auto">
                <a:xfrm>
                  <a:off x="2568" y="1820"/>
                  <a:ext cx="1" cy="1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" name="Line 903"/>
                <p:cNvSpPr>
                  <a:spLocks noChangeShapeType="1"/>
                </p:cNvSpPr>
                <p:nvPr/>
              </p:nvSpPr>
              <p:spPr bwMode="auto">
                <a:xfrm>
                  <a:off x="2554" y="1820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" name="Line 904"/>
                <p:cNvSpPr>
                  <a:spLocks noChangeShapeType="1"/>
                </p:cNvSpPr>
                <p:nvPr/>
              </p:nvSpPr>
              <p:spPr bwMode="auto">
                <a:xfrm flipV="1">
                  <a:off x="2589" y="1811"/>
                  <a:ext cx="1" cy="10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" name="Line 905"/>
                <p:cNvSpPr>
                  <a:spLocks noChangeShapeType="1"/>
                </p:cNvSpPr>
                <p:nvPr/>
              </p:nvSpPr>
              <p:spPr bwMode="auto">
                <a:xfrm>
                  <a:off x="2575" y="1821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" name="Line 906"/>
                <p:cNvSpPr>
                  <a:spLocks noChangeShapeType="1"/>
                </p:cNvSpPr>
                <p:nvPr/>
              </p:nvSpPr>
              <p:spPr bwMode="auto">
                <a:xfrm>
                  <a:off x="2589" y="1832"/>
                  <a:ext cx="1" cy="10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" name="Line 907"/>
                <p:cNvSpPr>
                  <a:spLocks noChangeShapeType="1"/>
                </p:cNvSpPr>
                <p:nvPr/>
              </p:nvSpPr>
              <p:spPr bwMode="auto">
                <a:xfrm>
                  <a:off x="2575" y="1832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" name="Line 908"/>
                <p:cNvSpPr>
                  <a:spLocks noChangeShapeType="1"/>
                </p:cNvSpPr>
                <p:nvPr/>
              </p:nvSpPr>
              <p:spPr bwMode="auto">
                <a:xfrm flipV="1">
                  <a:off x="2610" y="1811"/>
                  <a:ext cx="1" cy="10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6" name="Line 909"/>
                <p:cNvSpPr>
                  <a:spLocks noChangeShapeType="1"/>
                </p:cNvSpPr>
                <p:nvPr/>
              </p:nvSpPr>
              <p:spPr bwMode="auto">
                <a:xfrm>
                  <a:off x="2596" y="1821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7" name="Line 910"/>
                <p:cNvSpPr>
                  <a:spLocks noChangeShapeType="1"/>
                </p:cNvSpPr>
                <p:nvPr/>
              </p:nvSpPr>
              <p:spPr bwMode="auto">
                <a:xfrm>
                  <a:off x="2610" y="1832"/>
                  <a:ext cx="1" cy="10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8" name="Line 911"/>
                <p:cNvSpPr>
                  <a:spLocks noChangeShapeType="1"/>
                </p:cNvSpPr>
                <p:nvPr/>
              </p:nvSpPr>
              <p:spPr bwMode="auto">
                <a:xfrm>
                  <a:off x="2596" y="1832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9" name="Line 912"/>
                <p:cNvSpPr>
                  <a:spLocks noChangeShapeType="1"/>
                </p:cNvSpPr>
                <p:nvPr/>
              </p:nvSpPr>
              <p:spPr bwMode="auto">
                <a:xfrm flipV="1">
                  <a:off x="2631" y="1800"/>
                  <a:ext cx="1" cy="9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0" name="Line 913"/>
                <p:cNvSpPr>
                  <a:spLocks noChangeShapeType="1"/>
                </p:cNvSpPr>
                <p:nvPr/>
              </p:nvSpPr>
              <p:spPr bwMode="auto">
                <a:xfrm>
                  <a:off x="2617" y="1809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1" name="Line 914"/>
                <p:cNvSpPr>
                  <a:spLocks noChangeShapeType="1"/>
                </p:cNvSpPr>
                <p:nvPr/>
              </p:nvSpPr>
              <p:spPr bwMode="auto">
                <a:xfrm>
                  <a:off x="2631" y="1822"/>
                  <a:ext cx="1" cy="9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2" name="Line 915"/>
                <p:cNvSpPr>
                  <a:spLocks noChangeShapeType="1"/>
                </p:cNvSpPr>
                <p:nvPr/>
              </p:nvSpPr>
              <p:spPr bwMode="auto">
                <a:xfrm>
                  <a:off x="2617" y="1822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3" name="Line 916"/>
                <p:cNvSpPr>
                  <a:spLocks noChangeShapeType="1"/>
                </p:cNvSpPr>
                <p:nvPr/>
              </p:nvSpPr>
              <p:spPr bwMode="auto">
                <a:xfrm flipV="1">
                  <a:off x="2652" y="1790"/>
                  <a:ext cx="1" cy="10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4" name="Line 917"/>
                <p:cNvSpPr>
                  <a:spLocks noChangeShapeType="1"/>
                </p:cNvSpPr>
                <p:nvPr/>
              </p:nvSpPr>
              <p:spPr bwMode="auto">
                <a:xfrm>
                  <a:off x="2638" y="1800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5" name="Line 918"/>
                <p:cNvSpPr>
                  <a:spLocks noChangeShapeType="1"/>
                </p:cNvSpPr>
                <p:nvPr/>
              </p:nvSpPr>
              <p:spPr bwMode="auto">
                <a:xfrm>
                  <a:off x="2652" y="1813"/>
                  <a:ext cx="1" cy="9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6" name="Line 919"/>
                <p:cNvSpPr>
                  <a:spLocks noChangeShapeType="1"/>
                </p:cNvSpPr>
                <p:nvPr/>
              </p:nvSpPr>
              <p:spPr bwMode="auto">
                <a:xfrm>
                  <a:off x="2638" y="1813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7" name="Line 920"/>
                <p:cNvSpPr>
                  <a:spLocks noChangeShapeType="1"/>
                </p:cNvSpPr>
                <p:nvPr/>
              </p:nvSpPr>
              <p:spPr bwMode="auto">
                <a:xfrm flipV="1">
                  <a:off x="2673" y="1797"/>
                  <a:ext cx="1" cy="10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8" name="Line 921"/>
                <p:cNvSpPr>
                  <a:spLocks noChangeShapeType="1"/>
                </p:cNvSpPr>
                <p:nvPr/>
              </p:nvSpPr>
              <p:spPr bwMode="auto">
                <a:xfrm>
                  <a:off x="2659" y="1807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9" name="Line 922"/>
                <p:cNvSpPr>
                  <a:spLocks noChangeShapeType="1"/>
                </p:cNvSpPr>
                <p:nvPr/>
              </p:nvSpPr>
              <p:spPr bwMode="auto">
                <a:xfrm>
                  <a:off x="2673" y="1819"/>
                  <a:ext cx="1" cy="10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70" name="Line 923"/>
                <p:cNvSpPr>
                  <a:spLocks noChangeShapeType="1"/>
                </p:cNvSpPr>
                <p:nvPr/>
              </p:nvSpPr>
              <p:spPr bwMode="auto">
                <a:xfrm>
                  <a:off x="2659" y="1819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71" name="Line 924"/>
                <p:cNvSpPr>
                  <a:spLocks noChangeShapeType="1"/>
                </p:cNvSpPr>
                <p:nvPr/>
              </p:nvSpPr>
              <p:spPr bwMode="auto">
                <a:xfrm flipV="1">
                  <a:off x="2694" y="1807"/>
                  <a:ext cx="1" cy="1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72" name="Line 925"/>
                <p:cNvSpPr>
                  <a:spLocks noChangeShapeType="1"/>
                </p:cNvSpPr>
                <p:nvPr/>
              </p:nvSpPr>
              <p:spPr bwMode="auto">
                <a:xfrm>
                  <a:off x="2680" y="1818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73" name="Line 926"/>
                <p:cNvSpPr>
                  <a:spLocks noChangeShapeType="1"/>
                </p:cNvSpPr>
                <p:nvPr/>
              </p:nvSpPr>
              <p:spPr bwMode="auto">
                <a:xfrm>
                  <a:off x="2694" y="1829"/>
                  <a:ext cx="1" cy="10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74" name="Line 927"/>
                <p:cNvSpPr>
                  <a:spLocks noChangeShapeType="1"/>
                </p:cNvSpPr>
                <p:nvPr/>
              </p:nvSpPr>
              <p:spPr bwMode="auto">
                <a:xfrm>
                  <a:off x="2680" y="1829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75" name="Line 928"/>
                <p:cNvSpPr>
                  <a:spLocks noChangeShapeType="1"/>
                </p:cNvSpPr>
                <p:nvPr/>
              </p:nvSpPr>
              <p:spPr bwMode="auto">
                <a:xfrm flipV="1">
                  <a:off x="2714" y="1802"/>
                  <a:ext cx="1" cy="10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76" name="Line 929"/>
                <p:cNvSpPr>
                  <a:spLocks noChangeShapeType="1"/>
                </p:cNvSpPr>
                <p:nvPr/>
              </p:nvSpPr>
              <p:spPr bwMode="auto">
                <a:xfrm>
                  <a:off x="2701" y="1812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77" name="Line 930"/>
                <p:cNvSpPr>
                  <a:spLocks noChangeShapeType="1"/>
                </p:cNvSpPr>
                <p:nvPr/>
              </p:nvSpPr>
              <p:spPr bwMode="auto">
                <a:xfrm>
                  <a:off x="2714" y="1824"/>
                  <a:ext cx="1" cy="10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78" name="Line 931"/>
                <p:cNvSpPr>
                  <a:spLocks noChangeShapeType="1"/>
                </p:cNvSpPr>
                <p:nvPr/>
              </p:nvSpPr>
              <p:spPr bwMode="auto">
                <a:xfrm>
                  <a:off x="2701" y="1824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79" name="Line 932"/>
                <p:cNvSpPr>
                  <a:spLocks noChangeShapeType="1"/>
                </p:cNvSpPr>
                <p:nvPr/>
              </p:nvSpPr>
              <p:spPr bwMode="auto">
                <a:xfrm flipV="1">
                  <a:off x="2736" y="1794"/>
                  <a:ext cx="1" cy="9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80" name="Line 933"/>
                <p:cNvSpPr>
                  <a:spLocks noChangeShapeType="1"/>
                </p:cNvSpPr>
                <p:nvPr/>
              </p:nvSpPr>
              <p:spPr bwMode="auto">
                <a:xfrm>
                  <a:off x="2722" y="1803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81" name="Line 934"/>
                <p:cNvSpPr>
                  <a:spLocks noChangeShapeType="1"/>
                </p:cNvSpPr>
                <p:nvPr/>
              </p:nvSpPr>
              <p:spPr bwMode="auto">
                <a:xfrm>
                  <a:off x="2736" y="1816"/>
                  <a:ext cx="1" cy="9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82" name="Line 935"/>
                <p:cNvSpPr>
                  <a:spLocks noChangeShapeType="1"/>
                </p:cNvSpPr>
                <p:nvPr/>
              </p:nvSpPr>
              <p:spPr bwMode="auto">
                <a:xfrm>
                  <a:off x="2722" y="1816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83" name="Line 936"/>
                <p:cNvSpPr>
                  <a:spLocks noChangeShapeType="1"/>
                </p:cNvSpPr>
                <p:nvPr/>
              </p:nvSpPr>
              <p:spPr bwMode="auto">
                <a:xfrm flipV="1">
                  <a:off x="2756" y="1790"/>
                  <a:ext cx="1" cy="9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84" name="Line 937"/>
                <p:cNvSpPr>
                  <a:spLocks noChangeShapeType="1"/>
                </p:cNvSpPr>
                <p:nvPr/>
              </p:nvSpPr>
              <p:spPr bwMode="auto">
                <a:xfrm>
                  <a:off x="2743" y="1799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85" name="Line 938"/>
                <p:cNvSpPr>
                  <a:spLocks noChangeShapeType="1"/>
                </p:cNvSpPr>
                <p:nvPr/>
              </p:nvSpPr>
              <p:spPr bwMode="auto">
                <a:xfrm>
                  <a:off x="2756" y="1813"/>
                  <a:ext cx="1" cy="9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86" name="Line 939"/>
                <p:cNvSpPr>
                  <a:spLocks noChangeShapeType="1"/>
                </p:cNvSpPr>
                <p:nvPr/>
              </p:nvSpPr>
              <p:spPr bwMode="auto">
                <a:xfrm>
                  <a:off x="2743" y="1813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87" name="Line 940"/>
                <p:cNvSpPr>
                  <a:spLocks noChangeShapeType="1"/>
                </p:cNvSpPr>
                <p:nvPr/>
              </p:nvSpPr>
              <p:spPr bwMode="auto">
                <a:xfrm flipV="1">
                  <a:off x="2777" y="1792"/>
                  <a:ext cx="1" cy="9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88" name="Line 941"/>
                <p:cNvSpPr>
                  <a:spLocks noChangeShapeType="1"/>
                </p:cNvSpPr>
                <p:nvPr/>
              </p:nvSpPr>
              <p:spPr bwMode="auto">
                <a:xfrm>
                  <a:off x="2764" y="1801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89" name="Line 942"/>
                <p:cNvSpPr>
                  <a:spLocks noChangeShapeType="1"/>
                </p:cNvSpPr>
                <p:nvPr/>
              </p:nvSpPr>
              <p:spPr bwMode="auto">
                <a:xfrm>
                  <a:off x="2777" y="1814"/>
                  <a:ext cx="1" cy="10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90" name="Line 943"/>
                <p:cNvSpPr>
                  <a:spLocks noChangeShapeType="1"/>
                </p:cNvSpPr>
                <p:nvPr/>
              </p:nvSpPr>
              <p:spPr bwMode="auto">
                <a:xfrm>
                  <a:off x="2764" y="1814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91" name="Line 944"/>
                <p:cNvSpPr>
                  <a:spLocks noChangeShapeType="1"/>
                </p:cNvSpPr>
                <p:nvPr/>
              </p:nvSpPr>
              <p:spPr bwMode="auto">
                <a:xfrm flipV="1">
                  <a:off x="2798" y="1770"/>
                  <a:ext cx="1" cy="9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92" name="Line 945"/>
                <p:cNvSpPr>
                  <a:spLocks noChangeShapeType="1"/>
                </p:cNvSpPr>
                <p:nvPr/>
              </p:nvSpPr>
              <p:spPr bwMode="auto">
                <a:xfrm>
                  <a:off x="2784" y="1779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93" name="Line 946"/>
                <p:cNvSpPr>
                  <a:spLocks noChangeShapeType="1"/>
                </p:cNvSpPr>
                <p:nvPr/>
              </p:nvSpPr>
              <p:spPr bwMode="auto">
                <a:xfrm>
                  <a:off x="2798" y="1794"/>
                  <a:ext cx="1" cy="8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94" name="Line 947"/>
                <p:cNvSpPr>
                  <a:spLocks noChangeShapeType="1"/>
                </p:cNvSpPr>
                <p:nvPr/>
              </p:nvSpPr>
              <p:spPr bwMode="auto">
                <a:xfrm>
                  <a:off x="2784" y="1794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95" name="Line 948"/>
                <p:cNvSpPr>
                  <a:spLocks noChangeShapeType="1"/>
                </p:cNvSpPr>
                <p:nvPr/>
              </p:nvSpPr>
              <p:spPr bwMode="auto">
                <a:xfrm flipV="1">
                  <a:off x="2819" y="1721"/>
                  <a:ext cx="1" cy="5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96" name="Line 949"/>
                <p:cNvSpPr>
                  <a:spLocks noChangeShapeType="1"/>
                </p:cNvSpPr>
                <p:nvPr/>
              </p:nvSpPr>
              <p:spPr bwMode="auto">
                <a:xfrm>
                  <a:off x="2806" y="1726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97" name="Line 950"/>
                <p:cNvSpPr>
                  <a:spLocks noChangeShapeType="1"/>
                </p:cNvSpPr>
                <p:nvPr/>
              </p:nvSpPr>
              <p:spPr bwMode="auto">
                <a:xfrm>
                  <a:off x="2819" y="1747"/>
                  <a:ext cx="1" cy="6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98" name="Line 951"/>
                <p:cNvSpPr>
                  <a:spLocks noChangeShapeType="1"/>
                </p:cNvSpPr>
                <p:nvPr/>
              </p:nvSpPr>
              <p:spPr bwMode="auto">
                <a:xfrm>
                  <a:off x="2806" y="1747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99" name="Line 952"/>
                <p:cNvSpPr>
                  <a:spLocks noChangeShapeType="1"/>
                </p:cNvSpPr>
                <p:nvPr/>
              </p:nvSpPr>
              <p:spPr bwMode="auto">
                <a:xfrm flipV="1">
                  <a:off x="2840" y="1690"/>
                  <a:ext cx="1" cy="4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00" name="Line 953"/>
                <p:cNvSpPr>
                  <a:spLocks noChangeShapeType="1"/>
                </p:cNvSpPr>
                <p:nvPr/>
              </p:nvSpPr>
              <p:spPr bwMode="auto">
                <a:xfrm>
                  <a:off x="2827" y="1694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01" name="Line 954"/>
                <p:cNvSpPr>
                  <a:spLocks noChangeShapeType="1"/>
                </p:cNvSpPr>
                <p:nvPr/>
              </p:nvSpPr>
              <p:spPr bwMode="auto">
                <a:xfrm>
                  <a:off x="2840" y="1716"/>
                  <a:ext cx="1" cy="5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02" name="Line 955"/>
                <p:cNvSpPr>
                  <a:spLocks noChangeShapeType="1"/>
                </p:cNvSpPr>
                <p:nvPr/>
              </p:nvSpPr>
              <p:spPr bwMode="auto">
                <a:xfrm>
                  <a:off x="2827" y="1716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03" name="Line 956"/>
                <p:cNvSpPr>
                  <a:spLocks noChangeShapeType="1"/>
                </p:cNvSpPr>
                <p:nvPr/>
              </p:nvSpPr>
              <p:spPr bwMode="auto">
                <a:xfrm>
                  <a:off x="2861" y="1474"/>
                  <a:ext cx="1" cy="2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04" name="Line 957"/>
                <p:cNvSpPr>
                  <a:spLocks noChangeShapeType="1"/>
                </p:cNvSpPr>
                <p:nvPr/>
              </p:nvSpPr>
              <p:spPr bwMode="auto">
                <a:xfrm>
                  <a:off x="2847" y="1474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05" name="Line 958"/>
                <p:cNvSpPr>
                  <a:spLocks noChangeShapeType="1"/>
                </p:cNvSpPr>
                <p:nvPr/>
              </p:nvSpPr>
              <p:spPr bwMode="auto">
                <a:xfrm flipV="1">
                  <a:off x="2861" y="1507"/>
                  <a:ext cx="1" cy="3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06" name="Line 959"/>
                <p:cNvSpPr>
                  <a:spLocks noChangeShapeType="1"/>
                </p:cNvSpPr>
                <p:nvPr/>
              </p:nvSpPr>
              <p:spPr bwMode="auto">
                <a:xfrm>
                  <a:off x="2847" y="1510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07" name="Line 960"/>
                <p:cNvSpPr>
                  <a:spLocks noChangeShapeType="1"/>
                </p:cNvSpPr>
                <p:nvPr/>
              </p:nvSpPr>
              <p:spPr bwMode="auto">
                <a:xfrm>
                  <a:off x="2882" y="1334"/>
                  <a:ext cx="1" cy="5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08" name="Line 961"/>
                <p:cNvSpPr>
                  <a:spLocks noChangeShapeType="1"/>
                </p:cNvSpPr>
                <p:nvPr/>
              </p:nvSpPr>
              <p:spPr bwMode="auto">
                <a:xfrm>
                  <a:off x="2868" y="1334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09" name="Line 962"/>
                <p:cNvSpPr>
                  <a:spLocks noChangeShapeType="1"/>
                </p:cNvSpPr>
                <p:nvPr/>
              </p:nvSpPr>
              <p:spPr bwMode="auto">
                <a:xfrm flipV="1">
                  <a:off x="2882" y="1370"/>
                  <a:ext cx="1" cy="6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0" name="Line 963"/>
                <p:cNvSpPr>
                  <a:spLocks noChangeShapeType="1"/>
                </p:cNvSpPr>
                <p:nvPr/>
              </p:nvSpPr>
              <p:spPr bwMode="auto">
                <a:xfrm>
                  <a:off x="2868" y="1376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" name="Line 964"/>
                <p:cNvSpPr>
                  <a:spLocks noChangeShapeType="1"/>
                </p:cNvSpPr>
                <p:nvPr/>
              </p:nvSpPr>
              <p:spPr bwMode="auto">
                <a:xfrm>
                  <a:off x="2903" y="1101"/>
                  <a:ext cx="1" cy="10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2" name="Line 965"/>
                <p:cNvSpPr>
                  <a:spLocks noChangeShapeType="1"/>
                </p:cNvSpPr>
                <p:nvPr/>
              </p:nvSpPr>
              <p:spPr bwMode="auto">
                <a:xfrm>
                  <a:off x="2889" y="1101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3" name="Line 966"/>
                <p:cNvSpPr>
                  <a:spLocks noChangeShapeType="1"/>
                </p:cNvSpPr>
                <p:nvPr/>
              </p:nvSpPr>
              <p:spPr bwMode="auto">
                <a:xfrm flipV="1">
                  <a:off x="2903" y="1142"/>
                  <a:ext cx="1" cy="10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4" name="Line 967"/>
                <p:cNvSpPr>
                  <a:spLocks noChangeShapeType="1"/>
                </p:cNvSpPr>
                <p:nvPr/>
              </p:nvSpPr>
              <p:spPr bwMode="auto">
                <a:xfrm>
                  <a:off x="2889" y="1152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" name="Line 968"/>
                <p:cNvSpPr>
                  <a:spLocks noChangeShapeType="1"/>
                </p:cNvSpPr>
                <p:nvPr/>
              </p:nvSpPr>
              <p:spPr bwMode="auto">
                <a:xfrm>
                  <a:off x="2924" y="829"/>
                  <a:ext cx="1" cy="14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6" name="Line 969"/>
                <p:cNvSpPr>
                  <a:spLocks noChangeShapeType="1"/>
                </p:cNvSpPr>
                <p:nvPr/>
              </p:nvSpPr>
              <p:spPr bwMode="auto">
                <a:xfrm>
                  <a:off x="2910" y="829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7" name="Line 970"/>
                <p:cNvSpPr>
                  <a:spLocks noChangeShapeType="1"/>
                </p:cNvSpPr>
                <p:nvPr/>
              </p:nvSpPr>
              <p:spPr bwMode="auto">
                <a:xfrm flipV="1">
                  <a:off x="2924" y="875"/>
                  <a:ext cx="1" cy="14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8" name="Line 971"/>
                <p:cNvSpPr>
                  <a:spLocks noChangeShapeType="1"/>
                </p:cNvSpPr>
                <p:nvPr/>
              </p:nvSpPr>
              <p:spPr bwMode="auto">
                <a:xfrm>
                  <a:off x="2910" y="889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" name="Line 972"/>
                <p:cNvSpPr>
                  <a:spLocks noChangeShapeType="1"/>
                </p:cNvSpPr>
                <p:nvPr/>
              </p:nvSpPr>
              <p:spPr bwMode="auto">
                <a:xfrm>
                  <a:off x="2945" y="757"/>
                  <a:ext cx="1" cy="15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20" name="Line 973"/>
                <p:cNvSpPr>
                  <a:spLocks noChangeShapeType="1"/>
                </p:cNvSpPr>
                <p:nvPr/>
              </p:nvSpPr>
              <p:spPr bwMode="auto">
                <a:xfrm>
                  <a:off x="2931" y="757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4" name="Group 974"/>
              <p:cNvGrpSpPr>
                <a:grpSpLocks/>
              </p:cNvGrpSpPr>
              <p:nvPr/>
            </p:nvGrpSpPr>
            <p:grpSpPr bwMode="auto">
              <a:xfrm>
                <a:off x="3556280" y="1705841"/>
                <a:ext cx="2235630" cy="1589088"/>
                <a:chOff x="2931" y="804"/>
                <a:chExt cx="1074" cy="1061"/>
              </a:xfrm>
            </p:grpSpPr>
            <p:sp>
              <p:nvSpPr>
                <p:cNvPr id="1321" name="Line 975"/>
                <p:cNvSpPr>
                  <a:spLocks noChangeShapeType="1"/>
                </p:cNvSpPr>
                <p:nvPr/>
              </p:nvSpPr>
              <p:spPr bwMode="auto">
                <a:xfrm flipV="1">
                  <a:off x="2945" y="804"/>
                  <a:ext cx="1" cy="15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22" name="Line 976"/>
                <p:cNvSpPr>
                  <a:spLocks noChangeShapeType="1"/>
                </p:cNvSpPr>
                <p:nvPr/>
              </p:nvSpPr>
              <p:spPr bwMode="auto">
                <a:xfrm>
                  <a:off x="2931" y="819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23" name="Line 977"/>
                <p:cNvSpPr>
                  <a:spLocks noChangeShapeType="1"/>
                </p:cNvSpPr>
                <p:nvPr/>
              </p:nvSpPr>
              <p:spPr bwMode="auto">
                <a:xfrm>
                  <a:off x="2966" y="856"/>
                  <a:ext cx="1" cy="13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24" name="Line 978"/>
                <p:cNvSpPr>
                  <a:spLocks noChangeShapeType="1"/>
                </p:cNvSpPr>
                <p:nvPr/>
              </p:nvSpPr>
              <p:spPr bwMode="auto">
                <a:xfrm>
                  <a:off x="2952" y="856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25" name="Line 979"/>
                <p:cNvSpPr>
                  <a:spLocks noChangeShapeType="1"/>
                </p:cNvSpPr>
                <p:nvPr/>
              </p:nvSpPr>
              <p:spPr bwMode="auto">
                <a:xfrm flipV="1">
                  <a:off x="2966" y="901"/>
                  <a:ext cx="1" cy="14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26" name="Line 980"/>
                <p:cNvSpPr>
                  <a:spLocks noChangeShapeType="1"/>
                </p:cNvSpPr>
                <p:nvPr/>
              </p:nvSpPr>
              <p:spPr bwMode="auto">
                <a:xfrm>
                  <a:off x="2952" y="915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27" name="Line 981"/>
                <p:cNvSpPr>
                  <a:spLocks noChangeShapeType="1"/>
                </p:cNvSpPr>
                <p:nvPr/>
              </p:nvSpPr>
              <p:spPr bwMode="auto">
                <a:xfrm>
                  <a:off x="2987" y="897"/>
                  <a:ext cx="1" cy="13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28" name="Line 982"/>
                <p:cNvSpPr>
                  <a:spLocks noChangeShapeType="1"/>
                </p:cNvSpPr>
                <p:nvPr/>
              </p:nvSpPr>
              <p:spPr bwMode="auto">
                <a:xfrm>
                  <a:off x="2973" y="897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29" name="Line 983"/>
                <p:cNvSpPr>
                  <a:spLocks noChangeShapeType="1"/>
                </p:cNvSpPr>
                <p:nvPr/>
              </p:nvSpPr>
              <p:spPr bwMode="auto">
                <a:xfrm flipV="1">
                  <a:off x="2987" y="941"/>
                  <a:ext cx="1" cy="13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0" name="Line 984"/>
                <p:cNvSpPr>
                  <a:spLocks noChangeShapeType="1"/>
                </p:cNvSpPr>
                <p:nvPr/>
              </p:nvSpPr>
              <p:spPr bwMode="auto">
                <a:xfrm>
                  <a:off x="2973" y="954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1" name="Line 985"/>
                <p:cNvSpPr>
                  <a:spLocks noChangeShapeType="1"/>
                </p:cNvSpPr>
                <p:nvPr/>
              </p:nvSpPr>
              <p:spPr bwMode="auto">
                <a:xfrm>
                  <a:off x="3008" y="996"/>
                  <a:ext cx="1" cy="1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2" name="Line 986"/>
                <p:cNvSpPr>
                  <a:spLocks noChangeShapeType="1"/>
                </p:cNvSpPr>
                <p:nvPr/>
              </p:nvSpPr>
              <p:spPr bwMode="auto">
                <a:xfrm>
                  <a:off x="2994" y="996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3" name="Line 987"/>
                <p:cNvSpPr>
                  <a:spLocks noChangeShapeType="1"/>
                </p:cNvSpPr>
                <p:nvPr/>
              </p:nvSpPr>
              <p:spPr bwMode="auto">
                <a:xfrm flipV="1">
                  <a:off x="3008" y="1039"/>
                  <a:ext cx="1" cy="1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4" name="Line 988"/>
                <p:cNvSpPr>
                  <a:spLocks noChangeShapeType="1"/>
                </p:cNvSpPr>
                <p:nvPr/>
              </p:nvSpPr>
              <p:spPr bwMode="auto">
                <a:xfrm>
                  <a:off x="2994" y="1050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5" name="Line 989"/>
                <p:cNvSpPr>
                  <a:spLocks noChangeShapeType="1"/>
                </p:cNvSpPr>
                <p:nvPr/>
              </p:nvSpPr>
              <p:spPr bwMode="auto">
                <a:xfrm>
                  <a:off x="3029" y="1301"/>
                  <a:ext cx="1" cy="6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6" name="Line 990"/>
                <p:cNvSpPr>
                  <a:spLocks noChangeShapeType="1"/>
                </p:cNvSpPr>
                <p:nvPr/>
              </p:nvSpPr>
              <p:spPr bwMode="auto">
                <a:xfrm>
                  <a:off x="3015" y="1301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7" name="Line 991"/>
                <p:cNvSpPr>
                  <a:spLocks noChangeShapeType="1"/>
                </p:cNvSpPr>
                <p:nvPr/>
              </p:nvSpPr>
              <p:spPr bwMode="auto">
                <a:xfrm flipV="1">
                  <a:off x="3029" y="1339"/>
                  <a:ext cx="1" cy="6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8" name="Line 992"/>
                <p:cNvSpPr>
                  <a:spLocks noChangeShapeType="1"/>
                </p:cNvSpPr>
                <p:nvPr/>
              </p:nvSpPr>
              <p:spPr bwMode="auto">
                <a:xfrm>
                  <a:off x="3015" y="1345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9" name="Line 993"/>
                <p:cNvSpPr>
                  <a:spLocks noChangeShapeType="1"/>
                </p:cNvSpPr>
                <p:nvPr/>
              </p:nvSpPr>
              <p:spPr bwMode="auto">
                <a:xfrm>
                  <a:off x="3049" y="1441"/>
                  <a:ext cx="1" cy="3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40" name="Line 994"/>
                <p:cNvSpPr>
                  <a:spLocks noChangeShapeType="1"/>
                </p:cNvSpPr>
                <p:nvPr/>
              </p:nvSpPr>
              <p:spPr bwMode="auto">
                <a:xfrm>
                  <a:off x="3035" y="1441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41" name="Line 995"/>
                <p:cNvSpPr>
                  <a:spLocks noChangeShapeType="1"/>
                </p:cNvSpPr>
                <p:nvPr/>
              </p:nvSpPr>
              <p:spPr bwMode="auto">
                <a:xfrm flipV="1">
                  <a:off x="3049" y="1476"/>
                  <a:ext cx="1" cy="3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42" name="Line 996"/>
                <p:cNvSpPr>
                  <a:spLocks noChangeShapeType="1"/>
                </p:cNvSpPr>
                <p:nvPr/>
              </p:nvSpPr>
              <p:spPr bwMode="auto">
                <a:xfrm>
                  <a:off x="3035" y="1479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43" name="Line 997"/>
                <p:cNvSpPr>
                  <a:spLocks noChangeShapeType="1"/>
                </p:cNvSpPr>
                <p:nvPr/>
              </p:nvSpPr>
              <p:spPr bwMode="auto">
                <a:xfrm flipV="1">
                  <a:off x="3070" y="1576"/>
                  <a:ext cx="1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44" name="Line 998"/>
                <p:cNvSpPr>
                  <a:spLocks noChangeShapeType="1"/>
                </p:cNvSpPr>
                <p:nvPr/>
              </p:nvSpPr>
              <p:spPr bwMode="auto">
                <a:xfrm>
                  <a:off x="3056" y="1576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45" name="Line 999"/>
                <p:cNvSpPr>
                  <a:spLocks noChangeShapeType="1"/>
                </p:cNvSpPr>
                <p:nvPr/>
              </p:nvSpPr>
              <p:spPr bwMode="auto">
                <a:xfrm>
                  <a:off x="3070" y="1607"/>
                  <a:ext cx="1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46" name="Line 1000"/>
                <p:cNvSpPr>
                  <a:spLocks noChangeShapeType="1"/>
                </p:cNvSpPr>
                <p:nvPr/>
              </p:nvSpPr>
              <p:spPr bwMode="auto">
                <a:xfrm>
                  <a:off x="3056" y="1607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47" name="Line 1001"/>
                <p:cNvSpPr>
                  <a:spLocks noChangeShapeType="1"/>
                </p:cNvSpPr>
                <p:nvPr/>
              </p:nvSpPr>
              <p:spPr bwMode="auto">
                <a:xfrm flipV="1">
                  <a:off x="3091" y="1655"/>
                  <a:ext cx="1" cy="3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48" name="Line 1002"/>
                <p:cNvSpPr>
                  <a:spLocks noChangeShapeType="1"/>
                </p:cNvSpPr>
                <p:nvPr/>
              </p:nvSpPr>
              <p:spPr bwMode="auto">
                <a:xfrm>
                  <a:off x="3077" y="1658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49" name="Line 1003"/>
                <p:cNvSpPr>
                  <a:spLocks noChangeShapeType="1"/>
                </p:cNvSpPr>
                <p:nvPr/>
              </p:nvSpPr>
              <p:spPr bwMode="auto">
                <a:xfrm>
                  <a:off x="3091" y="1684"/>
                  <a:ext cx="1" cy="3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50" name="Line 1004"/>
                <p:cNvSpPr>
                  <a:spLocks noChangeShapeType="1"/>
                </p:cNvSpPr>
                <p:nvPr/>
              </p:nvSpPr>
              <p:spPr bwMode="auto">
                <a:xfrm>
                  <a:off x="3077" y="1684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51" name="Line 1005"/>
                <p:cNvSpPr>
                  <a:spLocks noChangeShapeType="1"/>
                </p:cNvSpPr>
                <p:nvPr/>
              </p:nvSpPr>
              <p:spPr bwMode="auto">
                <a:xfrm flipV="1">
                  <a:off x="3112" y="1721"/>
                  <a:ext cx="1" cy="5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52" name="Line 1006"/>
                <p:cNvSpPr>
                  <a:spLocks noChangeShapeType="1"/>
                </p:cNvSpPr>
                <p:nvPr/>
              </p:nvSpPr>
              <p:spPr bwMode="auto">
                <a:xfrm>
                  <a:off x="3098" y="1726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53" name="Line 1007"/>
                <p:cNvSpPr>
                  <a:spLocks noChangeShapeType="1"/>
                </p:cNvSpPr>
                <p:nvPr/>
              </p:nvSpPr>
              <p:spPr bwMode="auto">
                <a:xfrm>
                  <a:off x="3112" y="1747"/>
                  <a:ext cx="1" cy="6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54" name="Line 1008"/>
                <p:cNvSpPr>
                  <a:spLocks noChangeShapeType="1"/>
                </p:cNvSpPr>
                <p:nvPr/>
              </p:nvSpPr>
              <p:spPr bwMode="auto">
                <a:xfrm>
                  <a:off x="3098" y="1747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55" name="Line 1009"/>
                <p:cNvSpPr>
                  <a:spLocks noChangeShapeType="1"/>
                </p:cNvSpPr>
                <p:nvPr/>
              </p:nvSpPr>
              <p:spPr bwMode="auto">
                <a:xfrm flipV="1">
                  <a:off x="3133" y="1747"/>
                  <a:ext cx="1" cy="6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56" name="Line 1010"/>
                <p:cNvSpPr>
                  <a:spLocks noChangeShapeType="1"/>
                </p:cNvSpPr>
                <p:nvPr/>
              </p:nvSpPr>
              <p:spPr bwMode="auto">
                <a:xfrm>
                  <a:off x="3119" y="1753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57" name="Line 1011"/>
                <p:cNvSpPr>
                  <a:spLocks noChangeShapeType="1"/>
                </p:cNvSpPr>
                <p:nvPr/>
              </p:nvSpPr>
              <p:spPr bwMode="auto">
                <a:xfrm>
                  <a:off x="3133" y="1772"/>
                  <a:ext cx="1" cy="6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58" name="Line 1012"/>
                <p:cNvSpPr>
                  <a:spLocks noChangeShapeType="1"/>
                </p:cNvSpPr>
                <p:nvPr/>
              </p:nvSpPr>
              <p:spPr bwMode="auto">
                <a:xfrm>
                  <a:off x="3119" y="1772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59" name="Line 1013"/>
                <p:cNvSpPr>
                  <a:spLocks noChangeShapeType="1"/>
                </p:cNvSpPr>
                <p:nvPr/>
              </p:nvSpPr>
              <p:spPr bwMode="auto">
                <a:xfrm flipV="1">
                  <a:off x="3154" y="1770"/>
                  <a:ext cx="1" cy="8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0" name="Line 1014"/>
                <p:cNvSpPr>
                  <a:spLocks noChangeShapeType="1"/>
                </p:cNvSpPr>
                <p:nvPr/>
              </p:nvSpPr>
              <p:spPr bwMode="auto">
                <a:xfrm>
                  <a:off x="3140" y="1778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1" name="Line 1015"/>
                <p:cNvSpPr>
                  <a:spLocks noChangeShapeType="1"/>
                </p:cNvSpPr>
                <p:nvPr/>
              </p:nvSpPr>
              <p:spPr bwMode="auto">
                <a:xfrm>
                  <a:off x="3154" y="1793"/>
                  <a:ext cx="1" cy="9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2" name="Line 1016"/>
                <p:cNvSpPr>
                  <a:spLocks noChangeShapeType="1"/>
                </p:cNvSpPr>
                <p:nvPr/>
              </p:nvSpPr>
              <p:spPr bwMode="auto">
                <a:xfrm>
                  <a:off x="3140" y="1793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3" name="Line 1017"/>
                <p:cNvSpPr>
                  <a:spLocks noChangeShapeType="1"/>
                </p:cNvSpPr>
                <p:nvPr/>
              </p:nvSpPr>
              <p:spPr bwMode="auto">
                <a:xfrm flipV="1">
                  <a:off x="3175" y="1748"/>
                  <a:ext cx="1" cy="7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4" name="Line 1018"/>
                <p:cNvSpPr>
                  <a:spLocks noChangeShapeType="1"/>
                </p:cNvSpPr>
                <p:nvPr/>
              </p:nvSpPr>
              <p:spPr bwMode="auto">
                <a:xfrm>
                  <a:off x="3161" y="1755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5" name="Line 1019"/>
                <p:cNvSpPr>
                  <a:spLocks noChangeShapeType="1"/>
                </p:cNvSpPr>
                <p:nvPr/>
              </p:nvSpPr>
              <p:spPr bwMode="auto">
                <a:xfrm>
                  <a:off x="3175" y="1773"/>
                  <a:ext cx="1" cy="7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6" name="Line 1020"/>
                <p:cNvSpPr>
                  <a:spLocks noChangeShapeType="1"/>
                </p:cNvSpPr>
                <p:nvPr/>
              </p:nvSpPr>
              <p:spPr bwMode="auto">
                <a:xfrm>
                  <a:off x="3161" y="1773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7" name="Line 1021"/>
                <p:cNvSpPr>
                  <a:spLocks noChangeShapeType="1"/>
                </p:cNvSpPr>
                <p:nvPr/>
              </p:nvSpPr>
              <p:spPr bwMode="auto">
                <a:xfrm flipV="1">
                  <a:off x="3196" y="1734"/>
                  <a:ext cx="1" cy="6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8" name="Line 1022"/>
                <p:cNvSpPr>
                  <a:spLocks noChangeShapeType="1"/>
                </p:cNvSpPr>
                <p:nvPr/>
              </p:nvSpPr>
              <p:spPr bwMode="auto">
                <a:xfrm>
                  <a:off x="3182" y="1740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9" name="Line 1023"/>
                <p:cNvSpPr>
                  <a:spLocks noChangeShapeType="1"/>
                </p:cNvSpPr>
                <p:nvPr/>
              </p:nvSpPr>
              <p:spPr bwMode="auto">
                <a:xfrm>
                  <a:off x="3196" y="1759"/>
                  <a:ext cx="1" cy="7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0" name="Line 1024"/>
                <p:cNvSpPr>
                  <a:spLocks noChangeShapeType="1"/>
                </p:cNvSpPr>
                <p:nvPr/>
              </p:nvSpPr>
              <p:spPr bwMode="auto">
                <a:xfrm>
                  <a:off x="3182" y="1759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1" name="Line 1025"/>
                <p:cNvSpPr>
                  <a:spLocks noChangeShapeType="1"/>
                </p:cNvSpPr>
                <p:nvPr/>
              </p:nvSpPr>
              <p:spPr bwMode="auto">
                <a:xfrm flipV="1">
                  <a:off x="3217" y="1682"/>
                  <a:ext cx="1" cy="4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2" name="Line 1026"/>
                <p:cNvSpPr>
                  <a:spLocks noChangeShapeType="1"/>
                </p:cNvSpPr>
                <p:nvPr/>
              </p:nvSpPr>
              <p:spPr bwMode="auto">
                <a:xfrm>
                  <a:off x="3203" y="1686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3" name="Line 1027"/>
                <p:cNvSpPr>
                  <a:spLocks noChangeShapeType="1"/>
                </p:cNvSpPr>
                <p:nvPr/>
              </p:nvSpPr>
              <p:spPr bwMode="auto">
                <a:xfrm>
                  <a:off x="3217" y="1709"/>
                  <a:ext cx="1" cy="4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4" name="Line 1028"/>
                <p:cNvSpPr>
                  <a:spLocks noChangeShapeType="1"/>
                </p:cNvSpPr>
                <p:nvPr/>
              </p:nvSpPr>
              <p:spPr bwMode="auto">
                <a:xfrm>
                  <a:off x="3203" y="1709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" name="Line 1029"/>
                <p:cNvSpPr>
                  <a:spLocks noChangeShapeType="1"/>
                </p:cNvSpPr>
                <p:nvPr/>
              </p:nvSpPr>
              <p:spPr bwMode="auto">
                <a:xfrm flipV="1">
                  <a:off x="3238" y="1633"/>
                  <a:ext cx="1" cy="2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6" name="Line 1030"/>
                <p:cNvSpPr>
                  <a:spLocks noChangeShapeType="1"/>
                </p:cNvSpPr>
                <p:nvPr/>
              </p:nvSpPr>
              <p:spPr bwMode="auto">
                <a:xfrm>
                  <a:off x="3224" y="1635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7" name="Line 1031"/>
                <p:cNvSpPr>
                  <a:spLocks noChangeShapeType="1"/>
                </p:cNvSpPr>
                <p:nvPr/>
              </p:nvSpPr>
              <p:spPr bwMode="auto">
                <a:xfrm>
                  <a:off x="3238" y="1662"/>
                  <a:ext cx="1" cy="3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8" name="Line 1032"/>
                <p:cNvSpPr>
                  <a:spLocks noChangeShapeType="1"/>
                </p:cNvSpPr>
                <p:nvPr/>
              </p:nvSpPr>
              <p:spPr bwMode="auto">
                <a:xfrm>
                  <a:off x="3224" y="1662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9" name="Line 1033"/>
                <p:cNvSpPr>
                  <a:spLocks noChangeShapeType="1"/>
                </p:cNvSpPr>
                <p:nvPr/>
              </p:nvSpPr>
              <p:spPr bwMode="auto">
                <a:xfrm>
                  <a:off x="3259" y="1461"/>
                  <a:ext cx="1" cy="3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0" name="Line 1034"/>
                <p:cNvSpPr>
                  <a:spLocks noChangeShapeType="1"/>
                </p:cNvSpPr>
                <p:nvPr/>
              </p:nvSpPr>
              <p:spPr bwMode="auto">
                <a:xfrm>
                  <a:off x="3245" y="1461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1" name="Line 1035"/>
                <p:cNvSpPr>
                  <a:spLocks noChangeShapeType="1"/>
                </p:cNvSpPr>
                <p:nvPr/>
              </p:nvSpPr>
              <p:spPr bwMode="auto">
                <a:xfrm flipV="1">
                  <a:off x="3259" y="1495"/>
                  <a:ext cx="1" cy="3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2" name="Line 1036"/>
                <p:cNvSpPr>
                  <a:spLocks noChangeShapeType="1"/>
                </p:cNvSpPr>
                <p:nvPr/>
              </p:nvSpPr>
              <p:spPr bwMode="auto">
                <a:xfrm>
                  <a:off x="3245" y="1498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3" name="Line 1037"/>
                <p:cNvSpPr>
                  <a:spLocks noChangeShapeType="1"/>
                </p:cNvSpPr>
                <p:nvPr/>
              </p:nvSpPr>
              <p:spPr bwMode="auto">
                <a:xfrm>
                  <a:off x="3279" y="1284"/>
                  <a:ext cx="1" cy="6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4" name="Line 1038"/>
                <p:cNvSpPr>
                  <a:spLocks noChangeShapeType="1"/>
                </p:cNvSpPr>
                <p:nvPr/>
              </p:nvSpPr>
              <p:spPr bwMode="auto">
                <a:xfrm>
                  <a:off x="3265" y="1284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5" name="Line 1039"/>
                <p:cNvSpPr>
                  <a:spLocks noChangeShapeType="1"/>
                </p:cNvSpPr>
                <p:nvPr/>
              </p:nvSpPr>
              <p:spPr bwMode="auto">
                <a:xfrm flipV="1">
                  <a:off x="3279" y="1322"/>
                  <a:ext cx="1" cy="6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6" name="Line 1040"/>
                <p:cNvSpPr>
                  <a:spLocks noChangeShapeType="1"/>
                </p:cNvSpPr>
                <p:nvPr/>
              </p:nvSpPr>
              <p:spPr bwMode="auto">
                <a:xfrm>
                  <a:off x="3265" y="1328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7" name="Line 1041"/>
                <p:cNvSpPr>
                  <a:spLocks noChangeShapeType="1"/>
                </p:cNvSpPr>
                <p:nvPr/>
              </p:nvSpPr>
              <p:spPr bwMode="auto">
                <a:xfrm>
                  <a:off x="3300" y="1237"/>
                  <a:ext cx="1" cy="7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8" name="Line 1042"/>
                <p:cNvSpPr>
                  <a:spLocks noChangeShapeType="1"/>
                </p:cNvSpPr>
                <p:nvPr/>
              </p:nvSpPr>
              <p:spPr bwMode="auto">
                <a:xfrm>
                  <a:off x="3287" y="1237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9" name="Line 1043"/>
                <p:cNvSpPr>
                  <a:spLocks noChangeShapeType="1"/>
                </p:cNvSpPr>
                <p:nvPr/>
              </p:nvSpPr>
              <p:spPr bwMode="auto">
                <a:xfrm flipV="1">
                  <a:off x="3300" y="1275"/>
                  <a:ext cx="1" cy="7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90" name="Line 1044"/>
                <p:cNvSpPr>
                  <a:spLocks noChangeShapeType="1"/>
                </p:cNvSpPr>
                <p:nvPr/>
              </p:nvSpPr>
              <p:spPr bwMode="auto">
                <a:xfrm>
                  <a:off x="3287" y="1282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91" name="Line 1045"/>
                <p:cNvSpPr>
                  <a:spLocks noChangeShapeType="1"/>
                </p:cNvSpPr>
                <p:nvPr/>
              </p:nvSpPr>
              <p:spPr bwMode="auto">
                <a:xfrm>
                  <a:off x="3321" y="1111"/>
                  <a:ext cx="1" cy="9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92" name="Line 1046"/>
                <p:cNvSpPr>
                  <a:spLocks noChangeShapeType="1"/>
                </p:cNvSpPr>
                <p:nvPr/>
              </p:nvSpPr>
              <p:spPr bwMode="auto">
                <a:xfrm>
                  <a:off x="3307" y="1111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93" name="Line 1047"/>
                <p:cNvSpPr>
                  <a:spLocks noChangeShapeType="1"/>
                </p:cNvSpPr>
                <p:nvPr/>
              </p:nvSpPr>
              <p:spPr bwMode="auto">
                <a:xfrm flipV="1">
                  <a:off x="3321" y="1152"/>
                  <a:ext cx="1" cy="9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94" name="Line 1048"/>
                <p:cNvSpPr>
                  <a:spLocks noChangeShapeType="1"/>
                </p:cNvSpPr>
                <p:nvPr/>
              </p:nvSpPr>
              <p:spPr bwMode="auto">
                <a:xfrm>
                  <a:off x="3307" y="1161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95" name="Line 1049"/>
                <p:cNvSpPr>
                  <a:spLocks noChangeShapeType="1"/>
                </p:cNvSpPr>
                <p:nvPr/>
              </p:nvSpPr>
              <p:spPr bwMode="auto">
                <a:xfrm>
                  <a:off x="3342" y="1138"/>
                  <a:ext cx="1" cy="9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96" name="Line 1050"/>
                <p:cNvSpPr>
                  <a:spLocks noChangeShapeType="1"/>
                </p:cNvSpPr>
                <p:nvPr/>
              </p:nvSpPr>
              <p:spPr bwMode="auto">
                <a:xfrm>
                  <a:off x="3328" y="1138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97" name="Line 1051"/>
                <p:cNvSpPr>
                  <a:spLocks noChangeShapeType="1"/>
                </p:cNvSpPr>
                <p:nvPr/>
              </p:nvSpPr>
              <p:spPr bwMode="auto">
                <a:xfrm flipV="1">
                  <a:off x="3342" y="1179"/>
                  <a:ext cx="1" cy="9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98" name="Line 1052"/>
                <p:cNvSpPr>
                  <a:spLocks noChangeShapeType="1"/>
                </p:cNvSpPr>
                <p:nvPr/>
              </p:nvSpPr>
              <p:spPr bwMode="auto">
                <a:xfrm>
                  <a:off x="3328" y="1188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99" name="Line 1053"/>
                <p:cNvSpPr>
                  <a:spLocks noChangeShapeType="1"/>
                </p:cNvSpPr>
                <p:nvPr/>
              </p:nvSpPr>
              <p:spPr bwMode="auto">
                <a:xfrm>
                  <a:off x="3363" y="1246"/>
                  <a:ext cx="1" cy="7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00" name="Line 1054"/>
                <p:cNvSpPr>
                  <a:spLocks noChangeShapeType="1"/>
                </p:cNvSpPr>
                <p:nvPr/>
              </p:nvSpPr>
              <p:spPr bwMode="auto">
                <a:xfrm>
                  <a:off x="3350" y="1246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01" name="Line 1055"/>
                <p:cNvSpPr>
                  <a:spLocks noChangeShapeType="1"/>
                </p:cNvSpPr>
                <p:nvPr/>
              </p:nvSpPr>
              <p:spPr bwMode="auto">
                <a:xfrm flipV="1">
                  <a:off x="3363" y="1284"/>
                  <a:ext cx="1" cy="7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02" name="Line 1056"/>
                <p:cNvSpPr>
                  <a:spLocks noChangeShapeType="1"/>
                </p:cNvSpPr>
                <p:nvPr/>
              </p:nvSpPr>
              <p:spPr bwMode="auto">
                <a:xfrm>
                  <a:off x="3350" y="1291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03" name="Line 1057"/>
                <p:cNvSpPr>
                  <a:spLocks noChangeShapeType="1"/>
                </p:cNvSpPr>
                <p:nvPr/>
              </p:nvSpPr>
              <p:spPr bwMode="auto">
                <a:xfrm>
                  <a:off x="3385" y="1380"/>
                  <a:ext cx="1" cy="4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04" name="Line 1058"/>
                <p:cNvSpPr>
                  <a:spLocks noChangeShapeType="1"/>
                </p:cNvSpPr>
                <p:nvPr/>
              </p:nvSpPr>
              <p:spPr bwMode="auto">
                <a:xfrm>
                  <a:off x="3371" y="1380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05" name="Line 1059"/>
                <p:cNvSpPr>
                  <a:spLocks noChangeShapeType="1"/>
                </p:cNvSpPr>
                <p:nvPr/>
              </p:nvSpPr>
              <p:spPr bwMode="auto">
                <a:xfrm flipV="1">
                  <a:off x="3385" y="1416"/>
                  <a:ext cx="1" cy="4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06" name="Line 1060"/>
                <p:cNvSpPr>
                  <a:spLocks noChangeShapeType="1"/>
                </p:cNvSpPr>
                <p:nvPr/>
              </p:nvSpPr>
              <p:spPr bwMode="auto">
                <a:xfrm>
                  <a:off x="3371" y="1420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07" name="Line 1061"/>
                <p:cNvSpPr>
                  <a:spLocks noChangeShapeType="1"/>
                </p:cNvSpPr>
                <p:nvPr/>
              </p:nvSpPr>
              <p:spPr bwMode="auto">
                <a:xfrm>
                  <a:off x="3405" y="1445"/>
                  <a:ext cx="1" cy="3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08" name="Line 1062"/>
                <p:cNvSpPr>
                  <a:spLocks noChangeShapeType="1"/>
                </p:cNvSpPr>
                <p:nvPr/>
              </p:nvSpPr>
              <p:spPr bwMode="auto">
                <a:xfrm>
                  <a:off x="3391" y="1445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09" name="Line 1063"/>
                <p:cNvSpPr>
                  <a:spLocks noChangeShapeType="1"/>
                </p:cNvSpPr>
                <p:nvPr/>
              </p:nvSpPr>
              <p:spPr bwMode="auto">
                <a:xfrm flipV="1">
                  <a:off x="3405" y="1480"/>
                  <a:ext cx="1" cy="3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10" name="Line 1064"/>
                <p:cNvSpPr>
                  <a:spLocks noChangeShapeType="1"/>
                </p:cNvSpPr>
                <p:nvPr/>
              </p:nvSpPr>
              <p:spPr bwMode="auto">
                <a:xfrm>
                  <a:off x="3391" y="1483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11" name="Line 1065"/>
                <p:cNvSpPr>
                  <a:spLocks noChangeShapeType="1"/>
                </p:cNvSpPr>
                <p:nvPr/>
              </p:nvSpPr>
              <p:spPr bwMode="auto">
                <a:xfrm flipV="1">
                  <a:off x="3426" y="1654"/>
                  <a:ext cx="1" cy="2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12" name="Line 1066"/>
                <p:cNvSpPr>
                  <a:spLocks noChangeShapeType="1"/>
                </p:cNvSpPr>
                <p:nvPr/>
              </p:nvSpPr>
              <p:spPr bwMode="auto">
                <a:xfrm>
                  <a:off x="3412" y="1656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13" name="Line 1067"/>
                <p:cNvSpPr>
                  <a:spLocks noChangeShapeType="1"/>
                </p:cNvSpPr>
                <p:nvPr/>
              </p:nvSpPr>
              <p:spPr bwMode="auto">
                <a:xfrm>
                  <a:off x="3426" y="1683"/>
                  <a:ext cx="1" cy="2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14" name="Line 1068"/>
                <p:cNvSpPr>
                  <a:spLocks noChangeShapeType="1"/>
                </p:cNvSpPr>
                <p:nvPr/>
              </p:nvSpPr>
              <p:spPr bwMode="auto">
                <a:xfrm>
                  <a:off x="3412" y="1683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15" name="Line 1069"/>
                <p:cNvSpPr>
                  <a:spLocks noChangeShapeType="1"/>
                </p:cNvSpPr>
                <p:nvPr/>
              </p:nvSpPr>
              <p:spPr bwMode="auto">
                <a:xfrm flipV="1">
                  <a:off x="3447" y="1631"/>
                  <a:ext cx="1" cy="2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16" name="Line 1070"/>
                <p:cNvSpPr>
                  <a:spLocks noChangeShapeType="1"/>
                </p:cNvSpPr>
                <p:nvPr/>
              </p:nvSpPr>
              <p:spPr bwMode="auto">
                <a:xfrm>
                  <a:off x="3433" y="1633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17" name="Line 1071"/>
                <p:cNvSpPr>
                  <a:spLocks noChangeShapeType="1"/>
                </p:cNvSpPr>
                <p:nvPr/>
              </p:nvSpPr>
              <p:spPr bwMode="auto">
                <a:xfrm>
                  <a:off x="3447" y="1661"/>
                  <a:ext cx="1" cy="2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18" name="Line 1072"/>
                <p:cNvSpPr>
                  <a:spLocks noChangeShapeType="1"/>
                </p:cNvSpPr>
                <p:nvPr/>
              </p:nvSpPr>
              <p:spPr bwMode="auto">
                <a:xfrm>
                  <a:off x="3433" y="1661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19" name="Line 1073"/>
                <p:cNvSpPr>
                  <a:spLocks noChangeShapeType="1"/>
                </p:cNvSpPr>
                <p:nvPr/>
              </p:nvSpPr>
              <p:spPr bwMode="auto">
                <a:xfrm flipV="1">
                  <a:off x="3468" y="1719"/>
                  <a:ext cx="1" cy="5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0" name="Line 1074"/>
                <p:cNvSpPr>
                  <a:spLocks noChangeShapeType="1"/>
                </p:cNvSpPr>
                <p:nvPr/>
              </p:nvSpPr>
              <p:spPr bwMode="auto">
                <a:xfrm>
                  <a:off x="3454" y="1724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1" name="Line 1075"/>
                <p:cNvSpPr>
                  <a:spLocks noChangeShapeType="1"/>
                </p:cNvSpPr>
                <p:nvPr/>
              </p:nvSpPr>
              <p:spPr bwMode="auto">
                <a:xfrm>
                  <a:off x="3468" y="1746"/>
                  <a:ext cx="1" cy="5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2" name="Line 1076"/>
                <p:cNvSpPr>
                  <a:spLocks noChangeShapeType="1"/>
                </p:cNvSpPr>
                <p:nvPr/>
              </p:nvSpPr>
              <p:spPr bwMode="auto">
                <a:xfrm>
                  <a:off x="3454" y="1746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3" name="Line 1077"/>
                <p:cNvSpPr>
                  <a:spLocks noChangeShapeType="1"/>
                </p:cNvSpPr>
                <p:nvPr/>
              </p:nvSpPr>
              <p:spPr bwMode="auto">
                <a:xfrm flipV="1">
                  <a:off x="3489" y="1708"/>
                  <a:ext cx="1" cy="5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4" name="Line 1078"/>
                <p:cNvSpPr>
                  <a:spLocks noChangeShapeType="1"/>
                </p:cNvSpPr>
                <p:nvPr/>
              </p:nvSpPr>
              <p:spPr bwMode="auto">
                <a:xfrm>
                  <a:off x="3475" y="1713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5" name="Line 1079"/>
                <p:cNvSpPr>
                  <a:spLocks noChangeShapeType="1"/>
                </p:cNvSpPr>
                <p:nvPr/>
              </p:nvSpPr>
              <p:spPr bwMode="auto">
                <a:xfrm>
                  <a:off x="3489" y="1735"/>
                  <a:ext cx="1" cy="5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6" name="Line 1080"/>
                <p:cNvSpPr>
                  <a:spLocks noChangeShapeType="1"/>
                </p:cNvSpPr>
                <p:nvPr/>
              </p:nvSpPr>
              <p:spPr bwMode="auto">
                <a:xfrm>
                  <a:off x="3475" y="1735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7" name="Line 1081"/>
                <p:cNvSpPr>
                  <a:spLocks noChangeShapeType="1"/>
                </p:cNvSpPr>
                <p:nvPr/>
              </p:nvSpPr>
              <p:spPr bwMode="auto">
                <a:xfrm flipV="1">
                  <a:off x="3510" y="1727"/>
                  <a:ext cx="1" cy="5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8" name="Line 1082"/>
                <p:cNvSpPr>
                  <a:spLocks noChangeShapeType="1"/>
                </p:cNvSpPr>
                <p:nvPr/>
              </p:nvSpPr>
              <p:spPr bwMode="auto">
                <a:xfrm>
                  <a:off x="3496" y="1732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9" name="Line 1083"/>
                <p:cNvSpPr>
                  <a:spLocks noChangeShapeType="1"/>
                </p:cNvSpPr>
                <p:nvPr/>
              </p:nvSpPr>
              <p:spPr bwMode="auto">
                <a:xfrm>
                  <a:off x="3510" y="1753"/>
                  <a:ext cx="1" cy="6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0" name="Line 1084"/>
                <p:cNvSpPr>
                  <a:spLocks noChangeShapeType="1"/>
                </p:cNvSpPr>
                <p:nvPr/>
              </p:nvSpPr>
              <p:spPr bwMode="auto">
                <a:xfrm>
                  <a:off x="3496" y="1753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1" name="Line 1085"/>
                <p:cNvSpPr>
                  <a:spLocks noChangeShapeType="1"/>
                </p:cNvSpPr>
                <p:nvPr/>
              </p:nvSpPr>
              <p:spPr bwMode="auto">
                <a:xfrm flipV="1">
                  <a:off x="3531" y="1683"/>
                  <a:ext cx="1" cy="4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2" name="Line 1086"/>
                <p:cNvSpPr>
                  <a:spLocks noChangeShapeType="1"/>
                </p:cNvSpPr>
                <p:nvPr/>
              </p:nvSpPr>
              <p:spPr bwMode="auto">
                <a:xfrm>
                  <a:off x="3517" y="1687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3" name="Line 1087"/>
                <p:cNvSpPr>
                  <a:spLocks noChangeShapeType="1"/>
                </p:cNvSpPr>
                <p:nvPr/>
              </p:nvSpPr>
              <p:spPr bwMode="auto">
                <a:xfrm>
                  <a:off x="3531" y="1712"/>
                  <a:ext cx="1" cy="3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4" name="Line 1088"/>
                <p:cNvSpPr>
                  <a:spLocks noChangeShapeType="1"/>
                </p:cNvSpPr>
                <p:nvPr/>
              </p:nvSpPr>
              <p:spPr bwMode="auto">
                <a:xfrm>
                  <a:off x="3517" y="1712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5" name="Line 1089"/>
                <p:cNvSpPr>
                  <a:spLocks noChangeShapeType="1"/>
                </p:cNvSpPr>
                <p:nvPr/>
              </p:nvSpPr>
              <p:spPr bwMode="auto">
                <a:xfrm flipV="1">
                  <a:off x="3552" y="1677"/>
                  <a:ext cx="1" cy="4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6" name="Line 1090"/>
                <p:cNvSpPr>
                  <a:spLocks noChangeShapeType="1"/>
                </p:cNvSpPr>
                <p:nvPr/>
              </p:nvSpPr>
              <p:spPr bwMode="auto">
                <a:xfrm>
                  <a:off x="3538" y="1681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7" name="Line 1091"/>
                <p:cNvSpPr>
                  <a:spLocks noChangeShapeType="1"/>
                </p:cNvSpPr>
                <p:nvPr/>
              </p:nvSpPr>
              <p:spPr bwMode="auto">
                <a:xfrm>
                  <a:off x="3552" y="1705"/>
                  <a:ext cx="1" cy="4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8" name="Line 1092"/>
                <p:cNvSpPr>
                  <a:spLocks noChangeShapeType="1"/>
                </p:cNvSpPr>
                <p:nvPr/>
              </p:nvSpPr>
              <p:spPr bwMode="auto">
                <a:xfrm>
                  <a:off x="3538" y="1705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9" name="Line 1093"/>
                <p:cNvSpPr>
                  <a:spLocks noChangeShapeType="1"/>
                </p:cNvSpPr>
                <p:nvPr/>
              </p:nvSpPr>
              <p:spPr bwMode="auto">
                <a:xfrm flipV="1">
                  <a:off x="3572" y="1590"/>
                  <a:ext cx="1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0" name="Line 1094"/>
                <p:cNvSpPr>
                  <a:spLocks noChangeShapeType="1"/>
                </p:cNvSpPr>
                <p:nvPr/>
              </p:nvSpPr>
              <p:spPr bwMode="auto">
                <a:xfrm>
                  <a:off x="3558" y="1591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1" name="Line 1095"/>
                <p:cNvSpPr>
                  <a:spLocks noChangeShapeType="1"/>
                </p:cNvSpPr>
                <p:nvPr/>
              </p:nvSpPr>
              <p:spPr bwMode="auto">
                <a:xfrm>
                  <a:off x="3572" y="1621"/>
                  <a:ext cx="1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2" name="Line 1096"/>
                <p:cNvSpPr>
                  <a:spLocks noChangeShapeType="1"/>
                </p:cNvSpPr>
                <p:nvPr/>
              </p:nvSpPr>
              <p:spPr bwMode="auto">
                <a:xfrm>
                  <a:off x="3558" y="1621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3" name="Line 1097"/>
                <p:cNvSpPr>
                  <a:spLocks noChangeShapeType="1"/>
                </p:cNvSpPr>
                <p:nvPr/>
              </p:nvSpPr>
              <p:spPr bwMode="auto">
                <a:xfrm>
                  <a:off x="3593" y="1567"/>
                  <a:ext cx="1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4" name="Line 1098"/>
                <p:cNvSpPr>
                  <a:spLocks noChangeShapeType="1"/>
                </p:cNvSpPr>
                <p:nvPr/>
              </p:nvSpPr>
              <p:spPr bwMode="auto">
                <a:xfrm>
                  <a:off x="3580" y="1567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5" name="Line 1099"/>
                <p:cNvSpPr>
                  <a:spLocks noChangeShapeType="1"/>
                </p:cNvSpPr>
                <p:nvPr/>
              </p:nvSpPr>
              <p:spPr bwMode="auto">
                <a:xfrm>
                  <a:off x="3593" y="1599"/>
                  <a:ext cx="1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6" name="Line 1100"/>
                <p:cNvSpPr>
                  <a:spLocks noChangeShapeType="1"/>
                </p:cNvSpPr>
                <p:nvPr/>
              </p:nvSpPr>
              <p:spPr bwMode="auto">
                <a:xfrm>
                  <a:off x="3580" y="1599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7" name="Line 1101"/>
                <p:cNvSpPr>
                  <a:spLocks noChangeShapeType="1"/>
                </p:cNvSpPr>
                <p:nvPr/>
              </p:nvSpPr>
              <p:spPr bwMode="auto">
                <a:xfrm>
                  <a:off x="3614" y="1452"/>
                  <a:ext cx="1" cy="2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8" name="Line 1102"/>
                <p:cNvSpPr>
                  <a:spLocks noChangeShapeType="1"/>
                </p:cNvSpPr>
                <p:nvPr/>
              </p:nvSpPr>
              <p:spPr bwMode="auto">
                <a:xfrm>
                  <a:off x="3601" y="1452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9" name="Line 1103"/>
                <p:cNvSpPr>
                  <a:spLocks noChangeShapeType="1"/>
                </p:cNvSpPr>
                <p:nvPr/>
              </p:nvSpPr>
              <p:spPr bwMode="auto">
                <a:xfrm flipV="1">
                  <a:off x="3614" y="1486"/>
                  <a:ext cx="1" cy="2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50" name="Line 1104"/>
                <p:cNvSpPr>
                  <a:spLocks noChangeShapeType="1"/>
                </p:cNvSpPr>
                <p:nvPr/>
              </p:nvSpPr>
              <p:spPr bwMode="auto">
                <a:xfrm>
                  <a:off x="3601" y="1488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51" name="Line 1105"/>
                <p:cNvSpPr>
                  <a:spLocks noChangeShapeType="1"/>
                </p:cNvSpPr>
                <p:nvPr/>
              </p:nvSpPr>
              <p:spPr bwMode="auto">
                <a:xfrm>
                  <a:off x="3635" y="1448"/>
                  <a:ext cx="1" cy="3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52" name="Line 1106"/>
                <p:cNvSpPr>
                  <a:spLocks noChangeShapeType="1"/>
                </p:cNvSpPr>
                <p:nvPr/>
              </p:nvSpPr>
              <p:spPr bwMode="auto">
                <a:xfrm>
                  <a:off x="3621" y="1448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53" name="Line 1107"/>
                <p:cNvSpPr>
                  <a:spLocks noChangeShapeType="1"/>
                </p:cNvSpPr>
                <p:nvPr/>
              </p:nvSpPr>
              <p:spPr bwMode="auto">
                <a:xfrm flipV="1">
                  <a:off x="3635" y="1482"/>
                  <a:ext cx="1" cy="3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54" name="Line 1108"/>
                <p:cNvSpPr>
                  <a:spLocks noChangeShapeType="1"/>
                </p:cNvSpPr>
                <p:nvPr/>
              </p:nvSpPr>
              <p:spPr bwMode="auto">
                <a:xfrm>
                  <a:off x="3621" y="1485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55" name="Line 1109"/>
                <p:cNvSpPr>
                  <a:spLocks noChangeShapeType="1"/>
                </p:cNvSpPr>
                <p:nvPr/>
              </p:nvSpPr>
              <p:spPr bwMode="auto">
                <a:xfrm>
                  <a:off x="3656" y="1382"/>
                  <a:ext cx="1" cy="4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56" name="Line 1110"/>
                <p:cNvSpPr>
                  <a:spLocks noChangeShapeType="1"/>
                </p:cNvSpPr>
                <p:nvPr/>
              </p:nvSpPr>
              <p:spPr bwMode="auto">
                <a:xfrm>
                  <a:off x="3643" y="1382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57" name="Line 1111"/>
                <p:cNvSpPr>
                  <a:spLocks noChangeShapeType="1"/>
                </p:cNvSpPr>
                <p:nvPr/>
              </p:nvSpPr>
              <p:spPr bwMode="auto">
                <a:xfrm flipV="1">
                  <a:off x="3656" y="1417"/>
                  <a:ext cx="1" cy="5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58" name="Line 1112"/>
                <p:cNvSpPr>
                  <a:spLocks noChangeShapeType="1"/>
                </p:cNvSpPr>
                <p:nvPr/>
              </p:nvSpPr>
              <p:spPr bwMode="auto">
                <a:xfrm>
                  <a:off x="3643" y="1422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59" name="Line 1113"/>
                <p:cNvSpPr>
                  <a:spLocks noChangeShapeType="1"/>
                </p:cNvSpPr>
                <p:nvPr/>
              </p:nvSpPr>
              <p:spPr bwMode="auto">
                <a:xfrm>
                  <a:off x="3677" y="1471"/>
                  <a:ext cx="1" cy="2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60" name="Line 1114"/>
                <p:cNvSpPr>
                  <a:spLocks noChangeShapeType="1"/>
                </p:cNvSpPr>
                <p:nvPr/>
              </p:nvSpPr>
              <p:spPr bwMode="auto">
                <a:xfrm>
                  <a:off x="3663" y="1471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61" name="Line 1115"/>
                <p:cNvSpPr>
                  <a:spLocks noChangeShapeType="1"/>
                </p:cNvSpPr>
                <p:nvPr/>
              </p:nvSpPr>
              <p:spPr bwMode="auto">
                <a:xfrm flipV="1">
                  <a:off x="3677" y="1505"/>
                  <a:ext cx="1" cy="2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62" name="Line 1116"/>
                <p:cNvSpPr>
                  <a:spLocks noChangeShapeType="1"/>
                </p:cNvSpPr>
                <p:nvPr/>
              </p:nvSpPr>
              <p:spPr bwMode="auto">
                <a:xfrm>
                  <a:off x="3663" y="1507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63" name="Line 1117"/>
                <p:cNvSpPr>
                  <a:spLocks noChangeShapeType="1"/>
                </p:cNvSpPr>
                <p:nvPr/>
              </p:nvSpPr>
              <p:spPr bwMode="auto">
                <a:xfrm flipV="1">
                  <a:off x="3698" y="1637"/>
                  <a:ext cx="1" cy="3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64" name="Line 1118"/>
                <p:cNvSpPr>
                  <a:spLocks noChangeShapeType="1"/>
                </p:cNvSpPr>
                <p:nvPr/>
              </p:nvSpPr>
              <p:spPr bwMode="auto">
                <a:xfrm>
                  <a:off x="3684" y="1640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65" name="Line 1119"/>
                <p:cNvSpPr>
                  <a:spLocks noChangeShapeType="1"/>
                </p:cNvSpPr>
                <p:nvPr/>
              </p:nvSpPr>
              <p:spPr bwMode="auto">
                <a:xfrm>
                  <a:off x="3698" y="1666"/>
                  <a:ext cx="1" cy="3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66" name="Line 1120"/>
                <p:cNvSpPr>
                  <a:spLocks noChangeShapeType="1"/>
                </p:cNvSpPr>
                <p:nvPr/>
              </p:nvSpPr>
              <p:spPr bwMode="auto">
                <a:xfrm>
                  <a:off x="3684" y="1666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67" name="Line 1121"/>
                <p:cNvSpPr>
                  <a:spLocks noChangeShapeType="1"/>
                </p:cNvSpPr>
                <p:nvPr/>
              </p:nvSpPr>
              <p:spPr bwMode="auto">
                <a:xfrm flipV="1">
                  <a:off x="3719" y="1650"/>
                  <a:ext cx="1" cy="3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68" name="Line 1122"/>
                <p:cNvSpPr>
                  <a:spLocks noChangeShapeType="1"/>
                </p:cNvSpPr>
                <p:nvPr/>
              </p:nvSpPr>
              <p:spPr bwMode="auto">
                <a:xfrm>
                  <a:off x="3705" y="1653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69" name="Line 1123"/>
                <p:cNvSpPr>
                  <a:spLocks noChangeShapeType="1"/>
                </p:cNvSpPr>
                <p:nvPr/>
              </p:nvSpPr>
              <p:spPr bwMode="auto">
                <a:xfrm>
                  <a:off x="3719" y="1679"/>
                  <a:ext cx="1" cy="3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70" name="Line 1124"/>
                <p:cNvSpPr>
                  <a:spLocks noChangeShapeType="1"/>
                </p:cNvSpPr>
                <p:nvPr/>
              </p:nvSpPr>
              <p:spPr bwMode="auto">
                <a:xfrm>
                  <a:off x="3705" y="1679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71" name="Line 1125"/>
                <p:cNvSpPr>
                  <a:spLocks noChangeShapeType="1"/>
                </p:cNvSpPr>
                <p:nvPr/>
              </p:nvSpPr>
              <p:spPr bwMode="auto">
                <a:xfrm flipV="1">
                  <a:off x="3740" y="1665"/>
                  <a:ext cx="1" cy="3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72" name="Line 1126"/>
                <p:cNvSpPr>
                  <a:spLocks noChangeShapeType="1"/>
                </p:cNvSpPr>
                <p:nvPr/>
              </p:nvSpPr>
              <p:spPr bwMode="auto">
                <a:xfrm>
                  <a:off x="3726" y="1668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73" name="Line 1127"/>
                <p:cNvSpPr>
                  <a:spLocks noChangeShapeType="1"/>
                </p:cNvSpPr>
                <p:nvPr/>
              </p:nvSpPr>
              <p:spPr bwMode="auto">
                <a:xfrm>
                  <a:off x="3740" y="1693"/>
                  <a:ext cx="1" cy="3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74" name="Line 1128"/>
                <p:cNvSpPr>
                  <a:spLocks noChangeShapeType="1"/>
                </p:cNvSpPr>
                <p:nvPr/>
              </p:nvSpPr>
              <p:spPr bwMode="auto">
                <a:xfrm>
                  <a:off x="3726" y="1693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75" name="Line 1129"/>
                <p:cNvSpPr>
                  <a:spLocks noChangeShapeType="1"/>
                </p:cNvSpPr>
                <p:nvPr/>
              </p:nvSpPr>
              <p:spPr bwMode="auto">
                <a:xfrm flipV="1">
                  <a:off x="3761" y="1742"/>
                  <a:ext cx="1" cy="7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76" name="Line 1130"/>
                <p:cNvSpPr>
                  <a:spLocks noChangeShapeType="1"/>
                </p:cNvSpPr>
                <p:nvPr/>
              </p:nvSpPr>
              <p:spPr bwMode="auto">
                <a:xfrm>
                  <a:off x="3747" y="1749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77" name="Line 1131"/>
                <p:cNvSpPr>
                  <a:spLocks noChangeShapeType="1"/>
                </p:cNvSpPr>
                <p:nvPr/>
              </p:nvSpPr>
              <p:spPr bwMode="auto">
                <a:xfrm>
                  <a:off x="3761" y="1767"/>
                  <a:ext cx="1" cy="7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78" name="Line 1132"/>
                <p:cNvSpPr>
                  <a:spLocks noChangeShapeType="1"/>
                </p:cNvSpPr>
                <p:nvPr/>
              </p:nvSpPr>
              <p:spPr bwMode="auto">
                <a:xfrm>
                  <a:off x="3747" y="1767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79" name="Line 1133"/>
                <p:cNvSpPr>
                  <a:spLocks noChangeShapeType="1"/>
                </p:cNvSpPr>
                <p:nvPr/>
              </p:nvSpPr>
              <p:spPr bwMode="auto">
                <a:xfrm flipV="1">
                  <a:off x="3782" y="1775"/>
                  <a:ext cx="1" cy="8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80" name="Line 1134"/>
                <p:cNvSpPr>
                  <a:spLocks noChangeShapeType="1"/>
                </p:cNvSpPr>
                <p:nvPr/>
              </p:nvSpPr>
              <p:spPr bwMode="auto">
                <a:xfrm>
                  <a:off x="3768" y="1783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81" name="Line 1135"/>
                <p:cNvSpPr>
                  <a:spLocks noChangeShapeType="1"/>
                </p:cNvSpPr>
                <p:nvPr/>
              </p:nvSpPr>
              <p:spPr bwMode="auto">
                <a:xfrm>
                  <a:off x="3782" y="1798"/>
                  <a:ext cx="1" cy="8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82" name="Line 1136"/>
                <p:cNvSpPr>
                  <a:spLocks noChangeShapeType="1"/>
                </p:cNvSpPr>
                <p:nvPr/>
              </p:nvSpPr>
              <p:spPr bwMode="auto">
                <a:xfrm>
                  <a:off x="3768" y="1798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83" name="Line 1137"/>
                <p:cNvSpPr>
                  <a:spLocks noChangeShapeType="1"/>
                </p:cNvSpPr>
                <p:nvPr/>
              </p:nvSpPr>
              <p:spPr bwMode="auto">
                <a:xfrm flipV="1">
                  <a:off x="3803" y="1782"/>
                  <a:ext cx="1" cy="8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84" name="Line 1138"/>
                <p:cNvSpPr>
                  <a:spLocks noChangeShapeType="1"/>
                </p:cNvSpPr>
                <p:nvPr/>
              </p:nvSpPr>
              <p:spPr bwMode="auto">
                <a:xfrm>
                  <a:off x="3789" y="1790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85" name="Line 1139"/>
                <p:cNvSpPr>
                  <a:spLocks noChangeShapeType="1"/>
                </p:cNvSpPr>
                <p:nvPr/>
              </p:nvSpPr>
              <p:spPr bwMode="auto">
                <a:xfrm>
                  <a:off x="3803" y="1805"/>
                  <a:ext cx="1" cy="8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86" name="Line 1140"/>
                <p:cNvSpPr>
                  <a:spLocks noChangeShapeType="1"/>
                </p:cNvSpPr>
                <p:nvPr/>
              </p:nvSpPr>
              <p:spPr bwMode="auto">
                <a:xfrm>
                  <a:off x="3789" y="1805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87" name="Line 1141"/>
                <p:cNvSpPr>
                  <a:spLocks noChangeShapeType="1"/>
                </p:cNvSpPr>
                <p:nvPr/>
              </p:nvSpPr>
              <p:spPr bwMode="auto">
                <a:xfrm flipV="1">
                  <a:off x="3823" y="1799"/>
                  <a:ext cx="1" cy="10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88" name="Line 1142"/>
                <p:cNvSpPr>
                  <a:spLocks noChangeShapeType="1"/>
                </p:cNvSpPr>
                <p:nvPr/>
              </p:nvSpPr>
              <p:spPr bwMode="auto">
                <a:xfrm>
                  <a:off x="3810" y="1809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89" name="Line 1143"/>
                <p:cNvSpPr>
                  <a:spLocks noChangeShapeType="1"/>
                </p:cNvSpPr>
                <p:nvPr/>
              </p:nvSpPr>
              <p:spPr bwMode="auto">
                <a:xfrm>
                  <a:off x="3823" y="1821"/>
                  <a:ext cx="1" cy="10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90" name="Line 1144"/>
                <p:cNvSpPr>
                  <a:spLocks noChangeShapeType="1"/>
                </p:cNvSpPr>
                <p:nvPr/>
              </p:nvSpPr>
              <p:spPr bwMode="auto">
                <a:xfrm>
                  <a:off x="3810" y="1821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91" name="Line 1145"/>
                <p:cNvSpPr>
                  <a:spLocks noChangeShapeType="1"/>
                </p:cNvSpPr>
                <p:nvPr/>
              </p:nvSpPr>
              <p:spPr bwMode="auto">
                <a:xfrm flipV="1">
                  <a:off x="3844" y="1791"/>
                  <a:ext cx="1" cy="9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92" name="Line 1146"/>
                <p:cNvSpPr>
                  <a:spLocks noChangeShapeType="1"/>
                </p:cNvSpPr>
                <p:nvPr/>
              </p:nvSpPr>
              <p:spPr bwMode="auto">
                <a:xfrm>
                  <a:off x="3831" y="1800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93" name="Line 1147"/>
                <p:cNvSpPr>
                  <a:spLocks noChangeShapeType="1"/>
                </p:cNvSpPr>
                <p:nvPr/>
              </p:nvSpPr>
              <p:spPr bwMode="auto">
                <a:xfrm>
                  <a:off x="3844" y="1814"/>
                  <a:ext cx="1" cy="9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94" name="Line 1148"/>
                <p:cNvSpPr>
                  <a:spLocks noChangeShapeType="1"/>
                </p:cNvSpPr>
                <p:nvPr/>
              </p:nvSpPr>
              <p:spPr bwMode="auto">
                <a:xfrm>
                  <a:off x="3831" y="1814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95" name="Line 1149"/>
                <p:cNvSpPr>
                  <a:spLocks noChangeShapeType="1"/>
                </p:cNvSpPr>
                <p:nvPr/>
              </p:nvSpPr>
              <p:spPr bwMode="auto">
                <a:xfrm flipV="1">
                  <a:off x="3865" y="1814"/>
                  <a:ext cx="1" cy="1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96" name="Line 1150"/>
                <p:cNvSpPr>
                  <a:spLocks noChangeShapeType="1"/>
                </p:cNvSpPr>
                <p:nvPr/>
              </p:nvSpPr>
              <p:spPr bwMode="auto">
                <a:xfrm>
                  <a:off x="3851" y="1825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97" name="Line 1151"/>
                <p:cNvSpPr>
                  <a:spLocks noChangeShapeType="1"/>
                </p:cNvSpPr>
                <p:nvPr/>
              </p:nvSpPr>
              <p:spPr bwMode="auto">
                <a:xfrm>
                  <a:off x="3865" y="1835"/>
                  <a:ext cx="1" cy="1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98" name="Line 1152"/>
                <p:cNvSpPr>
                  <a:spLocks noChangeShapeType="1"/>
                </p:cNvSpPr>
                <p:nvPr/>
              </p:nvSpPr>
              <p:spPr bwMode="auto">
                <a:xfrm>
                  <a:off x="3851" y="1835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99" name="Line 1153"/>
                <p:cNvSpPr>
                  <a:spLocks noChangeShapeType="1"/>
                </p:cNvSpPr>
                <p:nvPr/>
              </p:nvSpPr>
              <p:spPr bwMode="auto">
                <a:xfrm flipV="1">
                  <a:off x="3886" y="1824"/>
                  <a:ext cx="1" cy="12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0" name="Line 1154"/>
                <p:cNvSpPr>
                  <a:spLocks noChangeShapeType="1"/>
                </p:cNvSpPr>
                <p:nvPr/>
              </p:nvSpPr>
              <p:spPr bwMode="auto">
                <a:xfrm>
                  <a:off x="3872" y="1836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1" name="Line 1155"/>
                <p:cNvSpPr>
                  <a:spLocks noChangeShapeType="1"/>
                </p:cNvSpPr>
                <p:nvPr/>
              </p:nvSpPr>
              <p:spPr bwMode="auto">
                <a:xfrm>
                  <a:off x="3886" y="1843"/>
                  <a:ext cx="1" cy="12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2" name="Line 1156"/>
                <p:cNvSpPr>
                  <a:spLocks noChangeShapeType="1"/>
                </p:cNvSpPr>
                <p:nvPr/>
              </p:nvSpPr>
              <p:spPr bwMode="auto">
                <a:xfrm>
                  <a:off x="3872" y="1843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3" name="Line 1157"/>
                <p:cNvSpPr>
                  <a:spLocks noChangeShapeType="1"/>
                </p:cNvSpPr>
                <p:nvPr/>
              </p:nvSpPr>
              <p:spPr bwMode="auto">
                <a:xfrm flipV="1">
                  <a:off x="3907" y="1820"/>
                  <a:ext cx="1" cy="12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4" name="Line 1158"/>
                <p:cNvSpPr>
                  <a:spLocks noChangeShapeType="1"/>
                </p:cNvSpPr>
                <p:nvPr/>
              </p:nvSpPr>
              <p:spPr bwMode="auto">
                <a:xfrm>
                  <a:off x="3894" y="1832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5" name="Line 1159"/>
                <p:cNvSpPr>
                  <a:spLocks noChangeShapeType="1"/>
                </p:cNvSpPr>
                <p:nvPr/>
              </p:nvSpPr>
              <p:spPr bwMode="auto">
                <a:xfrm>
                  <a:off x="3907" y="1840"/>
                  <a:ext cx="1" cy="12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6" name="Line 1160"/>
                <p:cNvSpPr>
                  <a:spLocks noChangeShapeType="1"/>
                </p:cNvSpPr>
                <p:nvPr/>
              </p:nvSpPr>
              <p:spPr bwMode="auto">
                <a:xfrm>
                  <a:off x="3894" y="1840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7" name="Line 1161"/>
                <p:cNvSpPr>
                  <a:spLocks noChangeShapeType="1"/>
                </p:cNvSpPr>
                <p:nvPr/>
              </p:nvSpPr>
              <p:spPr bwMode="auto">
                <a:xfrm flipV="1">
                  <a:off x="3929" y="1829"/>
                  <a:ext cx="1" cy="12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8" name="Line 1162"/>
                <p:cNvSpPr>
                  <a:spLocks noChangeShapeType="1"/>
                </p:cNvSpPr>
                <p:nvPr/>
              </p:nvSpPr>
              <p:spPr bwMode="auto">
                <a:xfrm>
                  <a:off x="3915" y="1841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9" name="Line 1163"/>
                <p:cNvSpPr>
                  <a:spLocks noChangeShapeType="1"/>
                </p:cNvSpPr>
                <p:nvPr/>
              </p:nvSpPr>
              <p:spPr bwMode="auto">
                <a:xfrm>
                  <a:off x="3929" y="1848"/>
                  <a:ext cx="1" cy="12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10" name="Line 1164"/>
                <p:cNvSpPr>
                  <a:spLocks noChangeShapeType="1"/>
                </p:cNvSpPr>
                <p:nvPr/>
              </p:nvSpPr>
              <p:spPr bwMode="auto">
                <a:xfrm>
                  <a:off x="3915" y="1848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11" name="Line 1165"/>
                <p:cNvSpPr>
                  <a:spLocks noChangeShapeType="1"/>
                </p:cNvSpPr>
                <p:nvPr/>
              </p:nvSpPr>
              <p:spPr bwMode="auto">
                <a:xfrm flipV="1">
                  <a:off x="3949" y="1833"/>
                  <a:ext cx="1" cy="13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12" name="Line 1166"/>
                <p:cNvSpPr>
                  <a:spLocks noChangeShapeType="1"/>
                </p:cNvSpPr>
                <p:nvPr/>
              </p:nvSpPr>
              <p:spPr bwMode="auto">
                <a:xfrm>
                  <a:off x="3935" y="1846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13" name="Line 1167"/>
                <p:cNvSpPr>
                  <a:spLocks noChangeShapeType="1"/>
                </p:cNvSpPr>
                <p:nvPr/>
              </p:nvSpPr>
              <p:spPr bwMode="auto">
                <a:xfrm>
                  <a:off x="3949" y="1852"/>
                  <a:ext cx="1" cy="13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14" name="Line 1168"/>
                <p:cNvSpPr>
                  <a:spLocks noChangeShapeType="1"/>
                </p:cNvSpPr>
                <p:nvPr/>
              </p:nvSpPr>
              <p:spPr bwMode="auto">
                <a:xfrm>
                  <a:off x="3935" y="1852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15" name="Line 1169"/>
                <p:cNvSpPr>
                  <a:spLocks noChangeShapeType="1"/>
                </p:cNvSpPr>
                <p:nvPr/>
              </p:nvSpPr>
              <p:spPr bwMode="auto">
                <a:xfrm flipV="1">
                  <a:off x="3970" y="1829"/>
                  <a:ext cx="1" cy="12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16" name="Line 1170"/>
                <p:cNvSpPr>
                  <a:spLocks noChangeShapeType="1"/>
                </p:cNvSpPr>
                <p:nvPr/>
              </p:nvSpPr>
              <p:spPr bwMode="auto">
                <a:xfrm>
                  <a:off x="3956" y="1841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17" name="Line 1171"/>
                <p:cNvSpPr>
                  <a:spLocks noChangeShapeType="1"/>
                </p:cNvSpPr>
                <p:nvPr/>
              </p:nvSpPr>
              <p:spPr bwMode="auto">
                <a:xfrm>
                  <a:off x="3970" y="1848"/>
                  <a:ext cx="1" cy="12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18" name="Line 1172"/>
                <p:cNvSpPr>
                  <a:spLocks noChangeShapeType="1"/>
                </p:cNvSpPr>
                <p:nvPr/>
              </p:nvSpPr>
              <p:spPr bwMode="auto">
                <a:xfrm>
                  <a:off x="3956" y="1848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19" name="Line 1173"/>
                <p:cNvSpPr>
                  <a:spLocks noChangeShapeType="1"/>
                </p:cNvSpPr>
                <p:nvPr/>
              </p:nvSpPr>
              <p:spPr bwMode="auto">
                <a:xfrm flipV="1">
                  <a:off x="3991" y="1827"/>
                  <a:ext cx="1" cy="13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20" name="Line 1174"/>
                <p:cNvSpPr>
                  <a:spLocks noChangeShapeType="1"/>
                </p:cNvSpPr>
                <p:nvPr/>
              </p:nvSpPr>
              <p:spPr bwMode="auto">
                <a:xfrm>
                  <a:off x="3977" y="1840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5" name="Group 1175"/>
              <p:cNvGrpSpPr>
                <a:grpSpLocks/>
              </p:cNvGrpSpPr>
              <p:nvPr/>
            </p:nvGrpSpPr>
            <p:grpSpPr bwMode="auto">
              <a:xfrm>
                <a:off x="2725658" y="1631229"/>
                <a:ext cx="3241664" cy="1668463"/>
                <a:chOff x="2532" y="757"/>
                <a:chExt cx="1557" cy="1113"/>
              </a:xfrm>
            </p:grpSpPr>
            <p:sp>
              <p:nvSpPr>
                <p:cNvPr id="1121" name="Line 1176"/>
                <p:cNvSpPr>
                  <a:spLocks noChangeShapeType="1"/>
                </p:cNvSpPr>
                <p:nvPr/>
              </p:nvSpPr>
              <p:spPr bwMode="auto">
                <a:xfrm>
                  <a:off x="3991" y="1846"/>
                  <a:ext cx="1" cy="13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2" name="Line 1177"/>
                <p:cNvSpPr>
                  <a:spLocks noChangeShapeType="1"/>
                </p:cNvSpPr>
                <p:nvPr/>
              </p:nvSpPr>
              <p:spPr bwMode="auto">
                <a:xfrm>
                  <a:off x="3977" y="1846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3" name="Line 1178"/>
                <p:cNvSpPr>
                  <a:spLocks noChangeShapeType="1"/>
                </p:cNvSpPr>
                <p:nvPr/>
              </p:nvSpPr>
              <p:spPr bwMode="auto">
                <a:xfrm flipV="1">
                  <a:off x="4011" y="1834"/>
                  <a:ext cx="1" cy="14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4" name="Line 1179"/>
                <p:cNvSpPr>
                  <a:spLocks noChangeShapeType="1"/>
                </p:cNvSpPr>
                <p:nvPr/>
              </p:nvSpPr>
              <p:spPr bwMode="auto">
                <a:xfrm>
                  <a:off x="3998" y="1848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" name="Line 1180"/>
                <p:cNvSpPr>
                  <a:spLocks noChangeShapeType="1"/>
                </p:cNvSpPr>
                <p:nvPr/>
              </p:nvSpPr>
              <p:spPr bwMode="auto">
                <a:xfrm>
                  <a:off x="4011" y="1852"/>
                  <a:ext cx="1" cy="14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6" name="Line 1181"/>
                <p:cNvSpPr>
                  <a:spLocks noChangeShapeType="1"/>
                </p:cNvSpPr>
                <p:nvPr/>
              </p:nvSpPr>
              <p:spPr bwMode="auto">
                <a:xfrm>
                  <a:off x="3998" y="1852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7" name="Line 1182"/>
                <p:cNvSpPr>
                  <a:spLocks noChangeShapeType="1"/>
                </p:cNvSpPr>
                <p:nvPr/>
              </p:nvSpPr>
              <p:spPr bwMode="auto">
                <a:xfrm flipV="1">
                  <a:off x="4033" y="1826"/>
                  <a:ext cx="1" cy="13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8" name="Line 1183"/>
                <p:cNvSpPr>
                  <a:spLocks noChangeShapeType="1"/>
                </p:cNvSpPr>
                <p:nvPr/>
              </p:nvSpPr>
              <p:spPr bwMode="auto">
                <a:xfrm>
                  <a:off x="4019" y="1839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9" name="Line 1184"/>
                <p:cNvSpPr>
                  <a:spLocks noChangeShapeType="1"/>
                </p:cNvSpPr>
                <p:nvPr/>
              </p:nvSpPr>
              <p:spPr bwMode="auto">
                <a:xfrm>
                  <a:off x="4033" y="1845"/>
                  <a:ext cx="1" cy="13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0" name="Line 1185"/>
                <p:cNvSpPr>
                  <a:spLocks noChangeShapeType="1"/>
                </p:cNvSpPr>
                <p:nvPr/>
              </p:nvSpPr>
              <p:spPr bwMode="auto">
                <a:xfrm>
                  <a:off x="4019" y="1845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1" name="Line 1186"/>
                <p:cNvSpPr>
                  <a:spLocks noChangeShapeType="1"/>
                </p:cNvSpPr>
                <p:nvPr/>
              </p:nvSpPr>
              <p:spPr bwMode="auto">
                <a:xfrm flipV="1">
                  <a:off x="4053" y="1828"/>
                  <a:ext cx="1" cy="13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2" name="Line 1187"/>
                <p:cNvSpPr>
                  <a:spLocks noChangeShapeType="1"/>
                </p:cNvSpPr>
                <p:nvPr/>
              </p:nvSpPr>
              <p:spPr bwMode="auto">
                <a:xfrm>
                  <a:off x="4040" y="1841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3" name="Line 1188"/>
                <p:cNvSpPr>
                  <a:spLocks noChangeShapeType="1"/>
                </p:cNvSpPr>
                <p:nvPr/>
              </p:nvSpPr>
              <p:spPr bwMode="auto">
                <a:xfrm>
                  <a:off x="4053" y="1847"/>
                  <a:ext cx="1" cy="13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4" name="Line 1189"/>
                <p:cNvSpPr>
                  <a:spLocks noChangeShapeType="1"/>
                </p:cNvSpPr>
                <p:nvPr/>
              </p:nvSpPr>
              <p:spPr bwMode="auto">
                <a:xfrm>
                  <a:off x="4040" y="1847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5" name="Line 1190"/>
                <p:cNvSpPr>
                  <a:spLocks noChangeShapeType="1"/>
                </p:cNvSpPr>
                <p:nvPr/>
              </p:nvSpPr>
              <p:spPr bwMode="auto">
                <a:xfrm flipV="1">
                  <a:off x="4074" y="1831"/>
                  <a:ext cx="1" cy="14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6" name="Line 1191"/>
                <p:cNvSpPr>
                  <a:spLocks noChangeShapeType="1"/>
                </p:cNvSpPr>
                <p:nvPr/>
              </p:nvSpPr>
              <p:spPr bwMode="auto">
                <a:xfrm>
                  <a:off x="4061" y="1845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7" name="Line 1192"/>
                <p:cNvSpPr>
                  <a:spLocks noChangeShapeType="1"/>
                </p:cNvSpPr>
                <p:nvPr/>
              </p:nvSpPr>
              <p:spPr bwMode="auto">
                <a:xfrm>
                  <a:off x="4074" y="1849"/>
                  <a:ext cx="1" cy="14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8" name="Line 1193"/>
                <p:cNvSpPr>
                  <a:spLocks noChangeShapeType="1"/>
                </p:cNvSpPr>
                <p:nvPr/>
              </p:nvSpPr>
              <p:spPr bwMode="auto">
                <a:xfrm>
                  <a:off x="4061" y="1849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9" name="Freeform 1194"/>
                <p:cNvSpPr>
                  <a:spLocks/>
                </p:cNvSpPr>
                <p:nvPr/>
              </p:nvSpPr>
              <p:spPr bwMode="auto">
                <a:xfrm>
                  <a:off x="2547" y="1134"/>
                  <a:ext cx="356" cy="711"/>
                </a:xfrm>
                <a:custGeom>
                  <a:avLst/>
                  <a:gdLst/>
                  <a:ahLst/>
                  <a:cxnLst>
                    <a:cxn ang="0">
                      <a:pos x="16" y="2133"/>
                    </a:cxn>
                    <a:cxn ang="0">
                      <a:pos x="33" y="2132"/>
                    </a:cxn>
                    <a:cxn ang="0">
                      <a:pos x="50" y="2131"/>
                    </a:cxn>
                    <a:cxn ang="0">
                      <a:pos x="66" y="2130"/>
                    </a:cxn>
                    <a:cxn ang="0">
                      <a:pos x="83" y="2130"/>
                    </a:cxn>
                    <a:cxn ang="0">
                      <a:pos x="100" y="2128"/>
                    </a:cxn>
                    <a:cxn ang="0">
                      <a:pos x="118" y="2127"/>
                    </a:cxn>
                    <a:cxn ang="0">
                      <a:pos x="135" y="2126"/>
                    </a:cxn>
                    <a:cxn ang="0">
                      <a:pos x="150" y="2124"/>
                    </a:cxn>
                    <a:cxn ang="0">
                      <a:pos x="167" y="2123"/>
                    </a:cxn>
                    <a:cxn ang="0">
                      <a:pos x="185" y="2122"/>
                    </a:cxn>
                    <a:cxn ang="0">
                      <a:pos x="202" y="2120"/>
                    </a:cxn>
                    <a:cxn ang="0">
                      <a:pos x="219" y="2118"/>
                    </a:cxn>
                    <a:cxn ang="0">
                      <a:pos x="235" y="2116"/>
                    </a:cxn>
                    <a:cxn ang="0">
                      <a:pos x="252" y="2114"/>
                    </a:cxn>
                    <a:cxn ang="0">
                      <a:pos x="269" y="2112"/>
                    </a:cxn>
                    <a:cxn ang="0">
                      <a:pos x="286" y="2110"/>
                    </a:cxn>
                    <a:cxn ang="0">
                      <a:pos x="303" y="2107"/>
                    </a:cxn>
                    <a:cxn ang="0">
                      <a:pos x="319" y="2104"/>
                    </a:cxn>
                    <a:cxn ang="0">
                      <a:pos x="336" y="2102"/>
                    </a:cxn>
                    <a:cxn ang="0">
                      <a:pos x="353" y="2099"/>
                    </a:cxn>
                    <a:cxn ang="0">
                      <a:pos x="370" y="2097"/>
                    </a:cxn>
                    <a:cxn ang="0">
                      <a:pos x="387" y="2093"/>
                    </a:cxn>
                    <a:cxn ang="0">
                      <a:pos x="403" y="2089"/>
                    </a:cxn>
                    <a:cxn ang="0">
                      <a:pos x="420" y="2085"/>
                    </a:cxn>
                    <a:cxn ang="0">
                      <a:pos x="437" y="2081"/>
                    </a:cxn>
                    <a:cxn ang="0">
                      <a:pos x="454" y="2077"/>
                    </a:cxn>
                    <a:cxn ang="0">
                      <a:pos x="470" y="2072"/>
                    </a:cxn>
                    <a:cxn ang="0">
                      <a:pos x="487" y="2066"/>
                    </a:cxn>
                    <a:cxn ang="0">
                      <a:pos x="504" y="2060"/>
                    </a:cxn>
                    <a:cxn ang="0">
                      <a:pos x="521" y="2054"/>
                    </a:cxn>
                    <a:cxn ang="0">
                      <a:pos x="538" y="2047"/>
                    </a:cxn>
                    <a:cxn ang="0">
                      <a:pos x="554" y="2040"/>
                    </a:cxn>
                    <a:cxn ang="0">
                      <a:pos x="571" y="2032"/>
                    </a:cxn>
                    <a:cxn ang="0">
                      <a:pos x="588" y="2023"/>
                    </a:cxn>
                    <a:cxn ang="0">
                      <a:pos x="605" y="2012"/>
                    </a:cxn>
                    <a:cxn ang="0">
                      <a:pos x="621" y="2002"/>
                    </a:cxn>
                    <a:cxn ang="0">
                      <a:pos x="638" y="1990"/>
                    </a:cxn>
                    <a:cxn ang="0">
                      <a:pos x="655" y="1978"/>
                    </a:cxn>
                    <a:cxn ang="0">
                      <a:pos x="672" y="1964"/>
                    </a:cxn>
                    <a:cxn ang="0">
                      <a:pos x="688" y="1948"/>
                    </a:cxn>
                    <a:cxn ang="0">
                      <a:pos x="705" y="1929"/>
                    </a:cxn>
                    <a:cxn ang="0">
                      <a:pos x="722" y="1909"/>
                    </a:cxn>
                    <a:cxn ang="0">
                      <a:pos x="739" y="1886"/>
                    </a:cxn>
                    <a:cxn ang="0">
                      <a:pos x="755" y="1861"/>
                    </a:cxn>
                    <a:cxn ang="0">
                      <a:pos x="772" y="1832"/>
                    </a:cxn>
                    <a:cxn ang="0">
                      <a:pos x="789" y="1799"/>
                    </a:cxn>
                    <a:cxn ang="0">
                      <a:pos x="806" y="1762"/>
                    </a:cxn>
                    <a:cxn ang="0">
                      <a:pos x="823" y="1718"/>
                    </a:cxn>
                    <a:cxn ang="0">
                      <a:pos x="839" y="1670"/>
                    </a:cxn>
                    <a:cxn ang="0">
                      <a:pos x="856" y="1614"/>
                    </a:cxn>
                    <a:cxn ang="0">
                      <a:pos x="873" y="1550"/>
                    </a:cxn>
                    <a:cxn ang="0">
                      <a:pos x="890" y="1477"/>
                    </a:cxn>
                    <a:cxn ang="0">
                      <a:pos x="906" y="1394"/>
                    </a:cxn>
                    <a:cxn ang="0">
                      <a:pos x="923" y="1301"/>
                    </a:cxn>
                    <a:cxn ang="0">
                      <a:pos x="940" y="1195"/>
                    </a:cxn>
                    <a:cxn ang="0">
                      <a:pos x="957" y="1077"/>
                    </a:cxn>
                    <a:cxn ang="0">
                      <a:pos x="973" y="946"/>
                    </a:cxn>
                    <a:cxn ang="0">
                      <a:pos x="990" y="802"/>
                    </a:cxn>
                    <a:cxn ang="0">
                      <a:pos x="1007" y="646"/>
                    </a:cxn>
                    <a:cxn ang="0">
                      <a:pos x="1024" y="479"/>
                    </a:cxn>
                    <a:cxn ang="0">
                      <a:pos x="1041" y="302"/>
                    </a:cxn>
                    <a:cxn ang="0">
                      <a:pos x="1057" y="119"/>
                    </a:cxn>
                  </a:cxnLst>
                  <a:rect l="0" t="0" r="r" b="b"/>
                  <a:pathLst>
                    <a:path w="1068" h="2133">
                      <a:moveTo>
                        <a:pt x="0" y="2133"/>
                      </a:moveTo>
                      <a:lnTo>
                        <a:pt x="3" y="2133"/>
                      </a:lnTo>
                      <a:lnTo>
                        <a:pt x="4" y="2133"/>
                      </a:lnTo>
                      <a:lnTo>
                        <a:pt x="7" y="2133"/>
                      </a:lnTo>
                      <a:lnTo>
                        <a:pt x="8" y="2133"/>
                      </a:lnTo>
                      <a:lnTo>
                        <a:pt x="9" y="2133"/>
                      </a:lnTo>
                      <a:lnTo>
                        <a:pt x="10" y="2133"/>
                      </a:lnTo>
                      <a:lnTo>
                        <a:pt x="11" y="2133"/>
                      </a:lnTo>
                      <a:lnTo>
                        <a:pt x="14" y="2133"/>
                      </a:lnTo>
                      <a:lnTo>
                        <a:pt x="15" y="2133"/>
                      </a:lnTo>
                      <a:lnTo>
                        <a:pt x="16" y="2133"/>
                      </a:lnTo>
                      <a:lnTo>
                        <a:pt x="18" y="2133"/>
                      </a:lnTo>
                      <a:lnTo>
                        <a:pt x="20" y="2133"/>
                      </a:lnTo>
                      <a:lnTo>
                        <a:pt x="21" y="2132"/>
                      </a:lnTo>
                      <a:lnTo>
                        <a:pt x="22" y="2132"/>
                      </a:lnTo>
                      <a:lnTo>
                        <a:pt x="24" y="2132"/>
                      </a:lnTo>
                      <a:lnTo>
                        <a:pt x="25" y="2132"/>
                      </a:lnTo>
                      <a:lnTo>
                        <a:pt x="27" y="2132"/>
                      </a:lnTo>
                      <a:lnTo>
                        <a:pt x="29" y="2132"/>
                      </a:lnTo>
                      <a:lnTo>
                        <a:pt x="31" y="2132"/>
                      </a:lnTo>
                      <a:lnTo>
                        <a:pt x="32" y="2132"/>
                      </a:lnTo>
                      <a:lnTo>
                        <a:pt x="33" y="2132"/>
                      </a:lnTo>
                      <a:lnTo>
                        <a:pt x="35" y="2132"/>
                      </a:lnTo>
                      <a:lnTo>
                        <a:pt x="36" y="2132"/>
                      </a:lnTo>
                      <a:lnTo>
                        <a:pt x="38" y="2132"/>
                      </a:lnTo>
                      <a:lnTo>
                        <a:pt x="39" y="2132"/>
                      </a:lnTo>
                      <a:lnTo>
                        <a:pt x="41" y="2132"/>
                      </a:lnTo>
                      <a:lnTo>
                        <a:pt x="42" y="2132"/>
                      </a:lnTo>
                      <a:lnTo>
                        <a:pt x="44" y="2132"/>
                      </a:lnTo>
                      <a:lnTo>
                        <a:pt x="46" y="2131"/>
                      </a:lnTo>
                      <a:lnTo>
                        <a:pt x="47" y="2131"/>
                      </a:lnTo>
                      <a:lnTo>
                        <a:pt x="49" y="2131"/>
                      </a:lnTo>
                      <a:lnTo>
                        <a:pt x="50" y="2131"/>
                      </a:lnTo>
                      <a:lnTo>
                        <a:pt x="52" y="2131"/>
                      </a:lnTo>
                      <a:lnTo>
                        <a:pt x="53" y="2131"/>
                      </a:lnTo>
                      <a:lnTo>
                        <a:pt x="55" y="2131"/>
                      </a:lnTo>
                      <a:lnTo>
                        <a:pt x="57" y="2131"/>
                      </a:lnTo>
                      <a:lnTo>
                        <a:pt x="58" y="2131"/>
                      </a:lnTo>
                      <a:lnTo>
                        <a:pt x="59" y="2131"/>
                      </a:lnTo>
                      <a:lnTo>
                        <a:pt x="60" y="2131"/>
                      </a:lnTo>
                      <a:lnTo>
                        <a:pt x="63" y="2131"/>
                      </a:lnTo>
                      <a:lnTo>
                        <a:pt x="64" y="2131"/>
                      </a:lnTo>
                      <a:lnTo>
                        <a:pt x="65" y="2131"/>
                      </a:lnTo>
                      <a:lnTo>
                        <a:pt x="66" y="2130"/>
                      </a:lnTo>
                      <a:lnTo>
                        <a:pt x="69" y="2130"/>
                      </a:lnTo>
                      <a:lnTo>
                        <a:pt x="70" y="2130"/>
                      </a:lnTo>
                      <a:lnTo>
                        <a:pt x="71" y="2130"/>
                      </a:lnTo>
                      <a:lnTo>
                        <a:pt x="74" y="2130"/>
                      </a:lnTo>
                      <a:lnTo>
                        <a:pt x="75" y="2130"/>
                      </a:lnTo>
                      <a:lnTo>
                        <a:pt x="76" y="2130"/>
                      </a:lnTo>
                      <a:lnTo>
                        <a:pt x="77" y="2130"/>
                      </a:lnTo>
                      <a:lnTo>
                        <a:pt x="80" y="2130"/>
                      </a:lnTo>
                      <a:lnTo>
                        <a:pt x="81" y="2130"/>
                      </a:lnTo>
                      <a:lnTo>
                        <a:pt x="82" y="2130"/>
                      </a:lnTo>
                      <a:lnTo>
                        <a:pt x="83" y="2130"/>
                      </a:lnTo>
                      <a:lnTo>
                        <a:pt x="85" y="2130"/>
                      </a:lnTo>
                      <a:lnTo>
                        <a:pt x="87" y="2130"/>
                      </a:lnTo>
                      <a:lnTo>
                        <a:pt x="88" y="2128"/>
                      </a:lnTo>
                      <a:lnTo>
                        <a:pt x="91" y="2128"/>
                      </a:lnTo>
                      <a:lnTo>
                        <a:pt x="92" y="2128"/>
                      </a:lnTo>
                      <a:lnTo>
                        <a:pt x="93" y="2128"/>
                      </a:lnTo>
                      <a:lnTo>
                        <a:pt x="94" y="2128"/>
                      </a:lnTo>
                      <a:lnTo>
                        <a:pt x="96" y="2128"/>
                      </a:lnTo>
                      <a:lnTo>
                        <a:pt x="98" y="2128"/>
                      </a:lnTo>
                      <a:lnTo>
                        <a:pt x="99" y="2128"/>
                      </a:lnTo>
                      <a:lnTo>
                        <a:pt x="100" y="2128"/>
                      </a:lnTo>
                      <a:lnTo>
                        <a:pt x="102" y="2128"/>
                      </a:lnTo>
                      <a:lnTo>
                        <a:pt x="103" y="2128"/>
                      </a:lnTo>
                      <a:lnTo>
                        <a:pt x="105" y="2128"/>
                      </a:lnTo>
                      <a:lnTo>
                        <a:pt x="107" y="2128"/>
                      </a:lnTo>
                      <a:lnTo>
                        <a:pt x="108" y="2127"/>
                      </a:lnTo>
                      <a:lnTo>
                        <a:pt x="109" y="2127"/>
                      </a:lnTo>
                      <a:lnTo>
                        <a:pt x="111" y="2127"/>
                      </a:lnTo>
                      <a:lnTo>
                        <a:pt x="113" y="2127"/>
                      </a:lnTo>
                      <a:lnTo>
                        <a:pt x="115" y="2127"/>
                      </a:lnTo>
                      <a:lnTo>
                        <a:pt x="116" y="2127"/>
                      </a:lnTo>
                      <a:lnTo>
                        <a:pt x="118" y="2127"/>
                      </a:lnTo>
                      <a:lnTo>
                        <a:pt x="119" y="2127"/>
                      </a:lnTo>
                      <a:lnTo>
                        <a:pt x="120" y="2127"/>
                      </a:lnTo>
                      <a:lnTo>
                        <a:pt x="122" y="2127"/>
                      </a:lnTo>
                      <a:lnTo>
                        <a:pt x="124" y="2127"/>
                      </a:lnTo>
                      <a:lnTo>
                        <a:pt x="125" y="2127"/>
                      </a:lnTo>
                      <a:lnTo>
                        <a:pt x="126" y="2126"/>
                      </a:lnTo>
                      <a:lnTo>
                        <a:pt x="127" y="2126"/>
                      </a:lnTo>
                      <a:lnTo>
                        <a:pt x="130" y="2126"/>
                      </a:lnTo>
                      <a:lnTo>
                        <a:pt x="131" y="2126"/>
                      </a:lnTo>
                      <a:lnTo>
                        <a:pt x="133" y="2126"/>
                      </a:lnTo>
                      <a:lnTo>
                        <a:pt x="135" y="2126"/>
                      </a:lnTo>
                      <a:lnTo>
                        <a:pt x="136" y="2126"/>
                      </a:lnTo>
                      <a:lnTo>
                        <a:pt x="137" y="2126"/>
                      </a:lnTo>
                      <a:lnTo>
                        <a:pt x="138" y="2126"/>
                      </a:lnTo>
                      <a:lnTo>
                        <a:pt x="141" y="2126"/>
                      </a:lnTo>
                      <a:lnTo>
                        <a:pt x="142" y="2126"/>
                      </a:lnTo>
                      <a:lnTo>
                        <a:pt x="143" y="2124"/>
                      </a:lnTo>
                      <a:lnTo>
                        <a:pt x="144" y="2124"/>
                      </a:lnTo>
                      <a:lnTo>
                        <a:pt x="147" y="2124"/>
                      </a:lnTo>
                      <a:lnTo>
                        <a:pt x="148" y="2124"/>
                      </a:lnTo>
                      <a:lnTo>
                        <a:pt x="149" y="2124"/>
                      </a:lnTo>
                      <a:lnTo>
                        <a:pt x="150" y="2124"/>
                      </a:lnTo>
                      <a:lnTo>
                        <a:pt x="152" y="2124"/>
                      </a:lnTo>
                      <a:lnTo>
                        <a:pt x="154" y="2124"/>
                      </a:lnTo>
                      <a:lnTo>
                        <a:pt x="155" y="2124"/>
                      </a:lnTo>
                      <a:lnTo>
                        <a:pt x="158" y="2124"/>
                      </a:lnTo>
                      <a:lnTo>
                        <a:pt x="159" y="2124"/>
                      </a:lnTo>
                      <a:lnTo>
                        <a:pt x="160" y="2123"/>
                      </a:lnTo>
                      <a:lnTo>
                        <a:pt x="161" y="2123"/>
                      </a:lnTo>
                      <a:lnTo>
                        <a:pt x="163" y="2123"/>
                      </a:lnTo>
                      <a:lnTo>
                        <a:pt x="165" y="2123"/>
                      </a:lnTo>
                      <a:lnTo>
                        <a:pt x="166" y="2123"/>
                      </a:lnTo>
                      <a:lnTo>
                        <a:pt x="167" y="2123"/>
                      </a:lnTo>
                      <a:lnTo>
                        <a:pt x="169" y="2123"/>
                      </a:lnTo>
                      <a:lnTo>
                        <a:pt x="171" y="2123"/>
                      </a:lnTo>
                      <a:lnTo>
                        <a:pt x="172" y="2123"/>
                      </a:lnTo>
                      <a:lnTo>
                        <a:pt x="174" y="2123"/>
                      </a:lnTo>
                      <a:lnTo>
                        <a:pt x="176" y="2122"/>
                      </a:lnTo>
                      <a:lnTo>
                        <a:pt x="177" y="2122"/>
                      </a:lnTo>
                      <a:lnTo>
                        <a:pt x="178" y="2122"/>
                      </a:lnTo>
                      <a:lnTo>
                        <a:pt x="180" y="2122"/>
                      </a:lnTo>
                      <a:lnTo>
                        <a:pt x="182" y="2122"/>
                      </a:lnTo>
                      <a:lnTo>
                        <a:pt x="183" y="2122"/>
                      </a:lnTo>
                      <a:lnTo>
                        <a:pt x="185" y="2122"/>
                      </a:lnTo>
                      <a:lnTo>
                        <a:pt x="186" y="2122"/>
                      </a:lnTo>
                      <a:lnTo>
                        <a:pt x="187" y="2122"/>
                      </a:lnTo>
                      <a:lnTo>
                        <a:pt x="189" y="2120"/>
                      </a:lnTo>
                      <a:lnTo>
                        <a:pt x="191" y="2120"/>
                      </a:lnTo>
                      <a:lnTo>
                        <a:pt x="192" y="2120"/>
                      </a:lnTo>
                      <a:lnTo>
                        <a:pt x="193" y="2120"/>
                      </a:lnTo>
                      <a:lnTo>
                        <a:pt x="196" y="2120"/>
                      </a:lnTo>
                      <a:lnTo>
                        <a:pt x="197" y="2120"/>
                      </a:lnTo>
                      <a:lnTo>
                        <a:pt x="198" y="2120"/>
                      </a:lnTo>
                      <a:lnTo>
                        <a:pt x="200" y="2120"/>
                      </a:lnTo>
                      <a:lnTo>
                        <a:pt x="202" y="2120"/>
                      </a:lnTo>
                      <a:lnTo>
                        <a:pt x="203" y="2119"/>
                      </a:lnTo>
                      <a:lnTo>
                        <a:pt x="204" y="2119"/>
                      </a:lnTo>
                      <a:lnTo>
                        <a:pt x="206" y="2119"/>
                      </a:lnTo>
                      <a:lnTo>
                        <a:pt x="208" y="2119"/>
                      </a:lnTo>
                      <a:lnTo>
                        <a:pt x="209" y="2119"/>
                      </a:lnTo>
                      <a:lnTo>
                        <a:pt x="210" y="2119"/>
                      </a:lnTo>
                      <a:lnTo>
                        <a:pt x="211" y="2119"/>
                      </a:lnTo>
                      <a:lnTo>
                        <a:pt x="214" y="2119"/>
                      </a:lnTo>
                      <a:lnTo>
                        <a:pt x="215" y="2119"/>
                      </a:lnTo>
                      <a:lnTo>
                        <a:pt x="217" y="2118"/>
                      </a:lnTo>
                      <a:lnTo>
                        <a:pt x="219" y="2118"/>
                      </a:lnTo>
                      <a:lnTo>
                        <a:pt x="220" y="2118"/>
                      </a:lnTo>
                      <a:lnTo>
                        <a:pt x="221" y="2118"/>
                      </a:lnTo>
                      <a:lnTo>
                        <a:pt x="222" y="2118"/>
                      </a:lnTo>
                      <a:lnTo>
                        <a:pt x="225" y="2118"/>
                      </a:lnTo>
                      <a:lnTo>
                        <a:pt x="226" y="2118"/>
                      </a:lnTo>
                      <a:lnTo>
                        <a:pt x="227" y="2118"/>
                      </a:lnTo>
                      <a:lnTo>
                        <a:pt x="228" y="2116"/>
                      </a:lnTo>
                      <a:lnTo>
                        <a:pt x="230" y="2116"/>
                      </a:lnTo>
                      <a:lnTo>
                        <a:pt x="232" y="2116"/>
                      </a:lnTo>
                      <a:lnTo>
                        <a:pt x="233" y="2116"/>
                      </a:lnTo>
                      <a:lnTo>
                        <a:pt x="235" y="2116"/>
                      </a:lnTo>
                      <a:lnTo>
                        <a:pt x="236" y="2116"/>
                      </a:lnTo>
                      <a:lnTo>
                        <a:pt x="238" y="2116"/>
                      </a:lnTo>
                      <a:lnTo>
                        <a:pt x="239" y="2116"/>
                      </a:lnTo>
                      <a:lnTo>
                        <a:pt x="241" y="2115"/>
                      </a:lnTo>
                      <a:lnTo>
                        <a:pt x="243" y="2115"/>
                      </a:lnTo>
                      <a:lnTo>
                        <a:pt x="244" y="2115"/>
                      </a:lnTo>
                      <a:lnTo>
                        <a:pt x="245" y="2115"/>
                      </a:lnTo>
                      <a:lnTo>
                        <a:pt x="247" y="2115"/>
                      </a:lnTo>
                      <a:lnTo>
                        <a:pt x="249" y="2115"/>
                      </a:lnTo>
                      <a:lnTo>
                        <a:pt x="250" y="2115"/>
                      </a:lnTo>
                      <a:lnTo>
                        <a:pt x="252" y="2114"/>
                      </a:lnTo>
                      <a:lnTo>
                        <a:pt x="253" y="2114"/>
                      </a:lnTo>
                      <a:lnTo>
                        <a:pt x="254" y="2114"/>
                      </a:lnTo>
                      <a:lnTo>
                        <a:pt x="256" y="2114"/>
                      </a:lnTo>
                      <a:lnTo>
                        <a:pt x="258" y="2114"/>
                      </a:lnTo>
                      <a:lnTo>
                        <a:pt x="260" y="2114"/>
                      </a:lnTo>
                      <a:lnTo>
                        <a:pt x="261" y="2114"/>
                      </a:lnTo>
                      <a:lnTo>
                        <a:pt x="263" y="2112"/>
                      </a:lnTo>
                      <a:lnTo>
                        <a:pt x="264" y="2112"/>
                      </a:lnTo>
                      <a:lnTo>
                        <a:pt x="265" y="2112"/>
                      </a:lnTo>
                      <a:lnTo>
                        <a:pt x="267" y="2112"/>
                      </a:lnTo>
                      <a:lnTo>
                        <a:pt x="269" y="2112"/>
                      </a:lnTo>
                      <a:lnTo>
                        <a:pt x="270" y="2112"/>
                      </a:lnTo>
                      <a:lnTo>
                        <a:pt x="271" y="2112"/>
                      </a:lnTo>
                      <a:lnTo>
                        <a:pt x="274" y="2111"/>
                      </a:lnTo>
                      <a:lnTo>
                        <a:pt x="275" y="2111"/>
                      </a:lnTo>
                      <a:lnTo>
                        <a:pt x="276" y="2111"/>
                      </a:lnTo>
                      <a:lnTo>
                        <a:pt x="277" y="2111"/>
                      </a:lnTo>
                      <a:lnTo>
                        <a:pt x="278" y="2111"/>
                      </a:lnTo>
                      <a:lnTo>
                        <a:pt x="281" y="2111"/>
                      </a:lnTo>
                      <a:lnTo>
                        <a:pt x="282" y="2111"/>
                      </a:lnTo>
                      <a:lnTo>
                        <a:pt x="285" y="2110"/>
                      </a:lnTo>
                      <a:lnTo>
                        <a:pt x="286" y="2110"/>
                      </a:lnTo>
                      <a:lnTo>
                        <a:pt x="287" y="2110"/>
                      </a:lnTo>
                      <a:lnTo>
                        <a:pt x="288" y="2110"/>
                      </a:lnTo>
                      <a:lnTo>
                        <a:pt x="289" y="2110"/>
                      </a:lnTo>
                      <a:lnTo>
                        <a:pt x="292" y="2110"/>
                      </a:lnTo>
                      <a:lnTo>
                        <a:pt x="293" y="2108"/>
                      </a:lnTo>
                      <a:lnTo>
                        <a:pt x="294" y="2108"/>
                      </a:lnTo>
                      <a:lnTo>
                        <a:pt x="295" y="2108"/>
                      </a:lnTo>
                      <a:lnTo>
                        <a:pt x="297" y="2108"/>
                      </a:lnTo>
                      <a:lnTo>
                        <a:pt x="299" y="2108"/>
                      </a:lnTo>
                      <a:lnTo>
                        <a:pt x="300" y="2108"/>
                      </a:lnTo>
                      <a:lnTo>
                        <a:pt x="303" y="2107"/>
                      </a:lnTo>
                      <a:lnTo>
                        <a:pt x="304" y="2107"/>
                      </a:lnTo>
                      <a:lnTo>
                        <a:pt x="305" y="2107"/>
                      </a:lnTo>
                      <a:lnTo>
                        <a:pt x="306" y="2107"/>
                      </a:lnTo>
                      <a:lnTo>
                        <a:pt x="309" y="2107"/>
                      </a:lnTo>
                      <a:lnTo>
                        <a:pt x="310" y="2107"/>
                      </a:lnTo>
                      <a:lnTo>
                        <a:pt x="311" y="2106"/>
                      </a:lnTo>
                      <a:lnTo>
                        <a:pt x="313" y="2106"/>
                      </a:lnTo>
                      <a:lnTo>
                        <a:pt x="314" y="2106"/>
                      </a:lnTo>
                      <a:lnTo>
                        <a:pt x="316" y="2106"/>
                      </a:lnTo>
                      <a:lnTo>
                        <a:pt x="317" y="2106"/>
                      </a:lnTo>
                      <a:lnTo>
                        <a:pt x="319" y="2104"/>
                      </a:lnTo>
                      <a:lnTo>
                        <a:pt x="320" y="2104"/>
                      </a:lnTo>
                      <a:lnTo>
                        <a:pt x="322" y="2104"/>
                      </a:lnTo>
                      <a:lnTo>
                        <a:pt x="324" y="2104"/>
                      </a:lnTo>
                      <a:lnTo>
                        <a:pt x="325" y="2104"/>
                      </a:lnTo>
                      <a:lnTo>
                        <a:pt x="327" y="2104"/>
                      </a:lnTo>
                      <a:lnTo>
                        <a:pt x="328" y="2103"/>
                      </a:lnTo>
                      <a:lnTo>
                        <a:pt x="330" y="2103"/>
                      </a:lnTo>
                      <a:lnTo>
                        <a:pt x="331" y="2103"/>
                      </a:lnTo>
                      <a:lnTo>
                        <a:pt x="332" y="2103"/>
                      </a:lnTo>
                      <a:lnTo>
                        <a:pt x="334" y="2103"/>
                      </a:lnTo>
                      <a:lnTo>
                        <a:pt x="336" y="2102"/>
                      </a:lnTo>
                      <a:lnTo>
                        <a:pt x="337" y="2102"/>
                      </a:lnTo>
                      <a:lnTo>
                        <a:pt x="338" y="2102"/>
                      </a:lnTo>
                      <a:lnTo>
                        <a:pt x="341" y="2102"/>
                      </a:lnTo>
                      <a:lnTo>
                        <a:pt x="342" y="2102"/>
                      </a:lnTo>
                      <a:lnTo>
                        <a:pt x="344" y="2101"/>
                      </a:lnTo>
                      <a:lnTo>
                        <a:pt x="345" y="2101"/>
                      </a:lnTo>
                      <a:lnTo>
                        <a:pt x="347" y="2101"/>
                      </a:lnTo>
                      <a:lnTo>
                        <a:pt x="348" y="2101"/>
                      </a:lnTo>
                      <a:lnTo>
                        <a:pt x="349" y="2101"/>
                      </a:lnTo>
                      <a:lnTo>
                        <a:pt x="352" y="2099"/>
                      </a:lnTo>
                      <a:lnTo>
                        <a:pt x="353" y="2099"/>
                      </a:lnTo>
                      <a:lnTo>
                        <a:pt x="354" y="2099"/>
                      </a:lnTo>
                      <a:lnTo>
                        <a:pt x="355" y="2099"/>
                      </a:lnTo>
                      <a:lnTo>
                        <a:pt x="356" y="2098"/>
                      </a:lnTo>
                      <a:lnTo>
                        <a:pt x="359" y="2098"/>
                      </a:lnTo>
                      <a:lnTo>
                        <a:pt x="360" y="2098"/>
                      </a:lnTo>
                      <a:lnTo>
                        <a:pt x="361" y="2098"/>
                      </a:lnTo>
                      <a:lnTo>
                        <a:pt x="363" y="2098"/>
                      </a:lnTo>
                      <a:lnTo>
                        <a:pt x="365" y="2097"/>
                      </a:lnTo>
                      <a:lnTo>
                        <a:pt x="366" y="2097"/>
                      </a:lnTo>
                      <a:lnTo>
                        <a:pt x="367" y="2097"/>
                      </a:lnTo>
                      <a:lnTo>
                        <a:pt x="370" y="2097"/>
                      </a:lnTo>
                      <a:lnTo>
                        <a:pt x="371" y="2095"/>
                      </a:lnTo>
                      <a:lnTo>
                        <a:pt x="372" y="2095"/>
                      </a:lnTo>
                      <a:lnTo>
                        <a:pt x="373" y="2095"/>
                      </a:lnTo>
                      <a:lnTo>
                        <a:pt x="376" y="2095"/>
                      </a:lnTo>
                      <a:lnTo>
                        <a:pt x="377" y="2095"/>
                      </a:lnTo>
                      <a:lnTo>
                        <a:pt x="378" y="2094"/>
                      </a:lnTo>
                      <a:lnTo>
                        <a:pt x="380" y="2094"/>
                      </a:lnTo>
                      <a:lnTo>
                        <a:pt x="381" y="2094"/>
                      </a:lnTo>
                      <a:lnTo>
                        <a:pt x="383" y="2094"/>
                      </a:lnTo>
                      <a:lnTo>
                        <a:pt x="384" y="2093"/>
                      </a:lnTo>
                      <a:lnTo>
                        <a:pt x="387" y="2093"/>
                      </a:lnTo>
                      <a:lnTo>
                        <a:pt x="388" y="2093"/>
                      </a:lnTo>
                      <a:lnTo>
                        <a:pt x="389" y="2093"/>
                      </a:lnTo>
                      <a:lnTo>
                        <a:pt x="391" y="2091"/>
                      </a:lnTo>
                      <a:lnTo>
                        <a:pt x="392" y="2091"/>
                      </a:lnTo>
                      <a:lnTo>
                        <a:pt x="394" y="2091"/>
                      </a:lnTo>
                      <a:lnTo>
                        <a:pt x="395" y="2091"/>
                      </a:lnTo>
                      <a:lnTo>
                        <a:pt x="397" y="2090"/>
                      </a:lnTo>
                      <a:lnTo>
                        <a:pt x="398" y="2090"/>
                      </a:lnTo>
                      <a:lnTo>
                        <a:pt x="400" y="2090"/>
                      </a:lnTo>
                      <a:lnTo>
                        <a:pt x="402" y="2090"/>
                      </a:lnTo>
                      <a:lnTo>
                        <a:pt x="403" y="2089"/>
                      </a:lnTo>
                      <a:lnTo>
                        <a:pt x="404" y="2089"/>
                      </a:lnTo>
                      <a:lnTo>
                        <a:pt x="406" y="2089"/>
                      </a:lnTo>
                      <a:lnTo>
                        <a:pt x="408" y="2089"/>
                      </a:lnTo>
                      <a:lnTo>
                        <a:pt x="409" y="2087"/>
                      </a:lnTo>
                      <a:lnTo>
                        <a:pt x="411" y="2087"/>
                      </a:lnTo>
                      <a:lnTo>
                        <a:pt x="412" y="2087"/>
                      </a:lnTo>
                      <a:lnTo>
                        <a:pt x="414" y="2086"/>
                      </a:lnTo>
                      <a:lnTo>
                        <a:pt x="415" y="2086"/>
                      </a:lnTo>
                      <a:lnTo>
                        <a:pt x="416" y="2086"/>
                      </a:lnTo>
                      <a:lnTo>
                        <a:pt x="419" y="2086"/>
                      </a:lnTo>
                      <a:lnTo>
                        <a:pt x="420" y="2085"/>
                      </a:lnTo>
                      <a:lnTo>
                        <a:pt x="421" y="2085"/>
                      </a:lnTo>
                      <a:lnTo>
                        <a:pt x="422" y="2085"/>
                      </a:lnTo>
                      <a:lnTo>
                        <a:pt x="423" y="2083"/>
                      </a:lnTo>
                      <a:lnTo>
                        <a:pt x="426" y="2083"/>
                      </a:lnTo>
                      <a:lnTo>
                        <a:pt x="427" y="2083"/>
                      </a:lnTo>
                      <a:lnTo>
                        <a:pt x="430" y="2083"/>
                      </a:lnTo>
                      <a:lnTo>
                        <a:pt x="431" y="2082"/>
                      </a:lnTo>
                      <a:lnTo>
                        <a:pt x="432" y="2082"/>
                      </a:lnTo>
                      <a:lnTo>
                        <a:pt x="433" y="2082"/>
                      </a:lnTo>
                      <a:lnTo>
                        <a:pt x="436" y="2081"/>
                      </a:lnTo>
                      <a:lnTo>
                        <a:pt x="437" y="2081"/>
                      </a:lnTo>
                      <a:lnTo>
                        <a:pt x="438" y="2081"/>
                      </a:lnTo>
                      <a:lnTo>
                        <a:pt x="439" y="2079"/>
                      </a:lnTo>
                      <a:lnTo>
                        <a:pt x="441" y="2079"/>
                      </a:lnTo>
                      <a:lnTo>
                        <a:pt x="443" y="2079"/>
                      </a:lnTo>
                      <a:lnTo>
                        <a:pt x="444" y="2079"/>
                      </a:lnTo>
                      <a:lnTo>
                        <a:pt x="445" y="2078"/>
                      </a:lnTo>
                      <a:lnTo>
                        <a:pt x="447" y="2078"/>
                      </a:lnTo>
                      <a:lnTo>
                        <a:pt x="449" y="2078"/>
                      </a:lnTo>
                      <a:lnTo>
                        <a:pt x="450" y="2077"/>
                      </a:lnTo>
                      <a:lnTo>
                        <a:pt x="452" y="2077"/>
                      </a:lnTo>
                      <a:lnTo>
                        <a:pt x="454" y="2077"/>
                      </a:lnTo>
                      <a:lnTo>
                        <a:pt x="455" y="2075"/>
                      </a:lnTo>
                      <a:lnTo>
                        <a:pt x="456" y="2075"/>
                      </a:lnTo>
                      <a:lnTo>
                        <a:pt x="458" y="2075"/>
                      </a:lnTo>
                      <a:lnTo>
                        <a:pt x="459" y="2074"/>
                      </a:lnTo>
                      <a:lnTo>
                        <a:pt x="461" y="2074"/>
                      </a:lnTo>
                      <a:lnTo>
                        <a:pt x="462" y="2074"/>
                      </a:lnTo>
                      <a:lnTo>
                        <a:pt x="464" y="2073"/>
                      </a:lnTo>
                      <a:lnTo>
                        <a:pt x="465" y="2073"/>
                      </a:lnTo>
                      <a:lnTo>
                        <a:pt x="467" y="2073"/>
                      </a:lnTo>
                      <a:lnTo>
                        <a:pt x="469" y="2072"/>
                      </a:lnTo>
                      <a:lnTo>
                        <a:pt x="470" y="2072"/>
                      </a:lnTo>
                      <a:lnTo>
                        <a:pt x="472" y="2070"/>
                      </a:lnTo>
                      <a:lnTo>
                        <a:pt x="473" y="2070"/>
                      </a:lnTo>
                      <a:lnTo>
                        <a:pt x="475" y="2070"/>
                      </a:lnTo>
                      <a:lnTo>
                        <a:pt x="476" y="2069"/>
                      </a:lnTo>
                      <a:lnTo>
                        <a:pt x="478" y="2069"/>
                      </a:lnTo>
                      <a:lnTo>
                        <a:pt x="480" y="2069"/>
                      </a:lnTo>
                      <a:lnTo>
                        <a:pt x="481" y="2068"/>
                      </a:lnTo>
                      <a:lnTo>
                        <a:pt x="482" y="2068"/>
                      </a:lnTo>
                      <a:lnTo>
                        <a:pt x="483" y="2066"/>
                      </a:lnTo>
                      <a:lnTo>
                        <a:pt x="486" y="2066"/>
                      </a:lnTo>
                      <a:lnTo>
                        <a:pt x="487" y="2066"/>
                      </a:lnTo>
                      <a:lnTo>
                        <a:pt x="488" y="2065"/>
                      </a:lnTo>
                      <a:lnTo>
                        <a:pt x="491" y="2065"/>
                      </a:lnTo>
                      <a:lnTo>
                        <a:pt x="492" y="2065"/>
                      </a:lnTo>
                      <a:lnTo>
                        <a:pt x="493" y="2064"/>
                      </a:lnTo>
                      <a:lnTo>
                        <a:pt x="494" y="2064"/>
                      </a:lnTo>
                      <a:lnTo>
                        <a:pt x="497" y="2062"/>
                      </a:lnTo>
                      <a:lnTo>
                        <a:pt x="498" y="2062"/>
                      </a:lnTo>
                      <a:lnTo>
                        <a:pt x="499" y="2062"/>
                      </a:lnTo>
                      <a:lnTo>
                        <a:pt x="500" y="2061"/>
                      </a:lnTo>
                      <a:lnTo>
                        <a:pt x="503" y="2061"/>
                      </a:lnTo>
                      <a:lnTo>
                        <a:pt x="504" y="2060"/>
                      </a:lnTo>
                      <a:lnTo>
                        <a:pt x="505" y="2060"/>
                      </a:lnTo>
                      <a:lnTo>
                        <a:pt x="506" y="2058"/>
                      </a:lnTo>
                      <a:lnTo>
                        <a:pt x="508" y="2058"/>
                      </a:lnTo>
                      <a:lnTo>
                        <a:pt x="510" y="2058"/>
                      </a:lnTo>
                      <a:lnTo>
                        <a:pt x="511" y="2057"/>
                      </a:lnTo>
                      <a:lnTo>
                        <a:pt x="514" y="2057"/>
                      </a:lnTo>
                      <a:lnTo>
                        <a:pt x="515" y="2056"/>
                      </a:lnTo>
                      <a:lnTo>
                        <a:pt x="516" y="2056"/>
                      </a:lnTo>
                      <a:lnTo>
                        <a:pt x="517" y="2054"/>
                      </a:lnTo>
                      <a:lnTo>
                        <a:pt x="519" y="2054"/>
                      </a:lnTo>
                      <a:lnTo>
                        <a:pt x="521" y="2054"/>
                      </a:lnTo>
                      <a:lnTo>
                        <a:pt x="522" y="2053"/>
                      </a:lnTo>
                      <a:lnTo>
                        <a:pt x="523" y="2053"/>
                      </a:lnTo>
                      <a:lnTo>
                        <a:pt x="525" y="2052"/>
                      </a:lnTo>
                      <a:lnTo>
                        <a:pt x="527" y="2052"/>
                      </a:lnTo>
                      <a:lnTo>
                        <a:pt x="528" y="2050"/>
                      </a:lnTo>
                      <a:lnTo>
                        <a:pt x="530" y="2050"/>
                      </a:lnTo>
                      <a:lnTo>
                        <a:pt x="531" y="2049"/>
                      </a:lnTo>
                      <a:lnTo>
                        <a:pt x="533" y="2049"/>
                      </a:lnTo>
                      <a:lnTo>
                        <a:pt x="534" y="2048"/>
                      </a:lnTo>
                      <a:lnTo>
                        <a:pt x="536" y="2048"/>
                      </a:lnTo>
                      <a:lnTo>
                        <a:pt x="538" y="2047"/>
                      </a:lnTo>
                      <a:lnTo>
                        <a:pt x="539" y="2047"/>
                      </a:lnTo>
                      <a:lnTo>
                        <a:pt x="540" y="2045"/>
                      </a:lnTo>
                      <a:lnTo>
                        <a:pt x="542" y="2045"/>
                      </a:lnTo>
                      <a:lnTo>
                        <a:pt x="543" y="2044"/>
                      </a:lnTo>
                      <a:lnTo>
                        <a:pt x="545" y="2044"/>
                      </a:lnTo>
                      <a:lnTo>
                        <a:pt x="547" y="2043"/>
                      </a:lnTo>
                      <a:lnTo>
                        <a:pt x="548" y="2043"/>
                      </a:lnTo>
                      <a:lnTo>
                        <a:pt x="549" y="2041"/>
                      </a:lnTo>
                      <a:lnTo>
                        <a:pt x="550" y="2041"/>
                      </a:lnTo>
                      <a:lnTo>
                        <a:pt x="553" y="2040"/>
                      </a:lnTo>
                      <a:lnTo>
                        <a:pt x="554" y="2040"/>
                      </a:lnTo>
                      <a:lnTo>
                        <a:pt x="556" y="2039"/>
                      </a:lnTo>
                      <a:lnTo>
                        <a:pt x="558" y="2039"/>
                      </a:lnTo>
                      <a:lnTo>
                        <a:pt x="559" y="2037"/>
                      </a:lnTo>
                      <a:lnTo>
                        <a:pt x="560" y="2037"/>
                      </a:lnTo>
                      <a:lnTo>
                        <a:pt x="561" y="2036"/>
                      </a:lnTo>
                      <a:lnTo>
                        <a:pt x="564" y="2035"/>
                      </a:lnTo>
                      <a:lnTo>
                        <a:pt x="565" y="2035"/>
                      </a:lnTo>
                      <a:lnTo>
                        <a:pt x="566" y="2033"/>
                      </a:lnTo>
                      <a:lnTo>
                        <a:pt x="567" y="2033"/>
                      </a:lnTo>
                      <a:lnTo>
                        <a:pt x="570" y="2032"/>
                      </a:lnTo>
                      <a:lnTo>
                        <a:pt x="571" y="2032"/>
                      </a:lnTo>
                      <a:lnTo>
                        <a:pt x="572" y="2031"/>
                      </a:lnTo>
                      <a:lnTo>
                        <a:pt x="573" y="2029"/>
                      </a:lnTo>
                      <a:lnTo>
                        <a:pt x="576" y="2029"/>
                      </a:lnTo>
                      <a:lnTo>
                        <a:pt x="577" y="2028"/>
                      </a:lnTo>
                      <a:lnTo>
                        <a:pt x="578" y="2028"/>
                      </a:lnTo>
                      <a:lnTo>
                        <a:pt x="581" y="2027"/>
                      </a:lnTo>
                      <a:lnTo>
                        <a:pt x="582" y="2025"/>
                      </a:lnTo>
                      <a:lnTo>
                        <a:pt x="583" y="2025"/>
                      </a:lnTo>
                      <a:lnTo>
                        <a:pt x="584" y="2024"/>
                      </a:lnTo>
                      <a:lnTo>
                        <a:pt x="586" y="2023"/>
                      </a:lnTo>
                      <a:lnTo>
                        <a:pt x="588" y="2023"/>
                      </a:lnTo>
                      <a:lnTo>
                        <a:pt x="589" y="2021"/>
                      </a:lnTo>
                      <a:lnTo>
                        <a:pt x="590" y="2021"/>
                      </a:lnTo>
                      <a:lnTo>
                        <a:pt x="592" y="2020"/>
                      </a:lnTo>
                      <a:lnTo>
                        <a:pt x="594" y="2019"/>
                      </a:lnTo>
                      <a:lnTo>
                        <a:pt x="595" y="2019"/>
                      </a:lnTo>
                      <a:lnTo>
                        <a:pt x="597" y="2018"/>
                      </a:lnTo>
                      <a:lnTo>
                        <a:pt x="599" y="2016"/>
                      </a:lnTo>
                      <a:lnTo>
                        <a:pt x="600" y="2016"/>
                      </a:lnTo>
                      <a:lnTo>
                        <a:pt x="601" y="2015"/>
                      </a:lnTo>
                      <a:lnTo>
                        <a:pt x="603" y="2014"/>
                      </a:lnTo>
                      <a:lnTo>
                        <a:pt x="605" y="2012"/>
                      </a:lnTo>
                      <a:lnTo>
                        <a:pt x="606" y="2012"/>
                      </a:lnTo>
                      <a:lnTo>
                        <a:pt x="608" y="2011"/>
                      </a:lnTo>
                      <a:lnTo>
                        <a:pt x="609" y="2010"/>
                      </a:lnTo>
                      <a:lnTo>
                        <a:pt x="610" y="2010"/>
                      </a:lnTo>
                      <a:lnTo>
                        <a:pt x="612" y="2008"/>
                      </a:lnTo>
                      <a:lnTo>
                        <a:pt x="614" y="2007"/>
                      </a:lnTo>
                      <a:lnTo>
                        <a:pt x="615" y="2006"/>
                      </a:lnTo>
                      <a:lnTo>
                        <a:pt x="617" y="2006"/>
                      </a:lnTo>
                      <a:lnTo>
                        <a:pt x="619" y="2004"/>
                      </a:lnTo>
                      <a:lnTo>
                        <a:pt x="620" y="2003"/>
                      </a:lnTo>
                      <a:lnTo>
                        <a:pt x="621" y="2002"/>
                      </a:lnTo>
                      <a:lnTo>
                        <a:pt x="623" y="2002"/>
                      </a:lnTo>
                      <a:lnTo>
                        <a:pt x="625" y="2000"/>
                      </a:lnTo>
                      <a:lnTo>
                        <a:pt x="626" y="1999"/>
                      </a:lnTo>
                      <a:lnTo>
                        <a:pt x="627" y="1998"/>
                      </a:lnTo>
                      <a:lnTo>
                        <a:pt x="629" y="1996"/>
                      </a:lnTo>
                      <a:lnTo>
                        <a:pt x="631" y="1996"/>
                      </a:lnTo>
                      <a:lnTo>
                        <a:pt x="632" y="1995"/>
                      </a:lnTo>
                      <a:lnTo>
                        <a:pt x="633" y="1994"/>
                      </a:lnTo>
                      <a:lnTo>
                        <a:pt x="634" y="1992"/>
                      </a:lnTo>
                      <a:lnTo>
                        <a:pt x="637" y="1991"/>
                      </a:lnTo>
                      <a:lnTo>
                        <a:pt x="638" y="1990"/>
                      </a:lnTo>
                      <a:lnTo>
                        <a:pt x="640" y="1990"/>
                      </a:lnTo>
                      <a:lnTo>
                        <a:pt x="642" y="1989"/>
                      </a:lnTo>
                      <a:lnTo>
                        <a:pt x="643" y="1987"/>
                      </a:lnTo>
                      <a:lnTo>
                        <a:pt x="644" y="1986"/>
                      </a:lnTo>
                      <a:lnTo>
                        <a:pt x="645" y="1985"/>
                      </a:lnTo>
                      <a:lnTo>
                        <a:pt x="648" y="1983"/>
                      </a:lnTo>
                      <a:lnTo>
                        <a:pt x="649" y="1982"/>
                      </a:lnTo>
                      <a:lnTo>
                        <a:pt x="650" y="1981"/>
                      </a:lnTo>
                      <a:lnTo>
                        <a:pt x="651" y="1981"/>
                      </a:lnTo>
                      <a:lnTo>
                        <a:pt x="653" y="1979"/>
                      </a:lnTo>
                      <a:lnTo>
                        <a:pt x="655" y="1978"/>
                      </a:lnTo>
                      <a:lnTo>
                        <a:pt x="656" y="1977"/>
                      </a:lnTo>
                      <a:lnTo>
                        <a:pt x="658" y="1975"/>
                      </a:lnTo>
                      <a:lnTo>
                        <a:pt x="660" y="1974"/>
                      </a:lnTo>
                      <a:lnTo>
                        <a:pt x="661" y="1973"/>
                      </a:lnTo>
                      <a:lnTo>
                        <a:pt x="662" y="1971"/>
                      </a:lnTo>
                      <a:lnTo>
                        <a:pt x="665" y="1970"/>
                      </a:lnTo>
                      <a:lnTo>
                        <a:pt x="666" y="1969"/>
                      </a:lnTo>
                      <a:lnTo>
                        <a:pt x="667" y="1967"/>
                      </a:lnTo>
                      <a:lnTo>
                        <a:pt x="668" y="1966"/>
                      </a:lnTo>
                      <a:lnTo>
                        <a:pt x="670" y="1965"/>
                      </a:lnTo>
                      <a:lnTo>
                        <a:pt x="672" y="1964"/>
                      </a:lnTo>
                      <a:lnTo>
                        <a:pt x="673" y="1962"/>
                      </a:lnTo>
                      <a:lnTo>
                        <a:pt x="675" y="1961"/>
                      </a:lnTo>
                      <a:lnTo>
                        <a:pt x="676" y="1960"/>
                      </a:lnTo>
                      <a:lnTo>
                        <a:pt x="677" y="1957"/>
                      </a:lnTo>
                      <a:lnTo>
                        <a:pt x="679" y="1956"/>
                      </a:lnTo>
                      <a:lnTo>
                        <a:pt x="681" y="1954"/>
                      </a:lnTo>
                      <a:lnTo>
                        <a:pt x="683" y="1953"/>
                      </a:lnTo>
                      <a:lnTo>
                        <a:pt x="684" y="1952"/>
                      </a:lnTo>
                      <a:lnTo>
                        <a:pt x="686" y="1950"/>
                      </a:lnTo>
                      <a:lnTo>
                        <a:pt x="687" y="1949"/>
                      </a:lnTo>
                      <a:lnTo>
                        <a:pt x="688" y="1948"/>
                      </a:lnTo>
                      <a:lnTo>
                        <a:pt x="690" y="1945"/>
                      </a:lnTo>
                      <a:lnTo>
                        <a:pt x="692" y="1944"/>
                      </a:lnTo>
                      <a:lnTo>
                        <a:pt x="693" y="1942"/>
                      </a:lnTo>
                      <a:lnTo>
                        <a:pt x="694" y="1941"/>
                      </a:lnTo>
                      <a:lnTo>
                        <a:pt x="697" y="1940"/>
                      </a:lnTo>
                      <a:lnTo>
                        <a:pt x="698" y="1937"/>
                      </a:lnTo>
                      <a:lnTo>
                        <a:pt x="699" y="1936"/>
                      </a:lnTo>
                      <a:lnTo>
                        <a:pt x="701" y="1935"/>
                      </a:lnTo>
                      <a:lnTo>
                        <a:pt x="703" y="1933"/>
                      </a:lnTo>
                      <a:lnTo>
                        <a:pt x="704" y="1931"/>
                      </a:lnTo>
                      <a:lnTo>
                        <a:pt x="705" y="1929"/>
                      </a:lnTo>
                      <a:lnTo>
                        <a:pt x="707" y="1928"/>
                      </a:lnTo>
                      <a:lnTo>
                        <a:pt x="709" y="1925"/>
                      </a:lnTo>
                      <a:lnTo>
                        <a:pt x="710" y="1924"/>
                      </a:lnTo>
                      <a:lnTo>
                        <a:pt x="711" y="1923"/>
                      </a:lnTo>
                      <a:lnTo>
                        <a:pt x="712" y="1920"/>
                      </a:lnTo>
                      <a:lnTo>
                        <a:pt x="715" y="1919"/>
                      </a:lnTo>
                      <a:lnTo>
                        <a:pt x="716" y="1916"/>
                      </a:lnTo>
                      <a:lnTo>
                        <a:pt x="717" y="1915"/>
                      </a:lnTo>
                      <a:lnTo>
                        <a:pt x="718" y="1913"/>
                      </a:lnTo>
                      <a:lnTo>
                        <a:pt x="721" y="1911"/>
                      </a:lnTo>
                      <a:lnTo>
                        <a:pt x="722" y="1909"/>
                      </a:lnTo>
                      <a:lnTo>
                        <a:pt x="723" y="1907"/>
                      </a:lnTo>
                      <a:lnTo>
                        <a:pt x="726" y="1906"/>
                      </a:lnTo>
                      <a:lnTo>
                        <a:pt x="727" y="1903"/>
                      </a:lnTo>
                      <a:lnTo>
                        <a:pt x="728" y="1902"/>
                      </a:lnTo>
                      <a:lnTo>
                        <a:pt x="729" y="1899"/>
                      </a:lnTo>
                      <a:lnTo>
                        <a:pt x="732" y="1898"/>
                      </a:lnTo>
                      <a:lnTo>
                        <a:pt x="733" y="1895"/>
                      </a:lnTo>
                      <a:lnTo>
                        <a:pt x="734" y="1892"/>
                      </a:lnTo>
                      <a:lnTo>
                        <a:pt x="736" y="1891"/>
                      </a:lnTo>
                      <a:lnTo>
                        <a:pt x="737" y="1888"/>
                      </a:lnTo>
                      <a:lnTo>
                        <a:pt x="739" y="1886"/>
                      </a:lnTo>
                      <a:lnTo>
                        <a:pt x="740" y="1884"/>
                      </a:lnTo>
                      <a:lnTo>
                        <a:pt x="742" y="1882"/>
                      </a:lnTo>
                      <a:lnTo>
                        <a:pt x="744" y="1879"/>
                      </a:lnTo>
                      <a:lnTo>
                        <a:pt x="745" y="1878"/>
                      </a:lnTo>
                      <a:lnTo>
                        <a:pt x="746" y="1875"/>
                      </a:lnTo>
                      <a:lnTo>
                        <a:pt x="748" y="1873"/>
                      </a:lnTo>
                      <a:lnTo>
                        <a:pt x="750" y="1870"/>
                      </a:lnTo>
                      <a:lnTo>
                        <a:pt x="751" y="1869"/>
                      </a:lnTo>
                      <a:lnTo>
                        <a:pt x="753" y="1866"/>
                      </a:lnTo>
                      <a:lnTo>
                        <a:pt x="754" y="1863"/>
                      </a:lnTo>
                      <a:lnTo>
                        <a:pt x="755" y="1861"/>
                      </a:lnTo>
                      <a:lnTo>
                        <a:pt x="757" y="1858"/>
                      </a:lnTo>
                      <a:lnTo>
                        <a:pt x="759" y="1855"/>
                      </a:lnTo>
                      <a:lnTo>
                        <a:pt x="760" y="1853"/>
                      </a:lnTo>
                      <a:lnTo>
                        <a:pt x="761" y="1850"/>
                      </a:lnTo>
                      <a:lnTo>
                        <a:pt x="764" y="1848"/>
                      </a:lnTo>
                      <a:lnTo>
                        <a:pt x="765" y="1845"/>
                      </a:lnTo>
                      <a:lnTo>
                        <a:pt x="767" y="1842"/>
                      </a:lnTo>
                      <a:lnTo>
                        <a:pt x="768" y="1840"/>
                      </a:lnTo>
                      <a:lnTo>
                        <a:pt x="770" y="1837"/>
                      </a:lnTo>
                      <a:lnTo>
                        <a:pt x="771" y="1834"/>
                      </a:lnTo>
                      <a:lnTo>
                        <a:pt x="772" y="1832"/>
                      </a:lnTo>
                      <a:lnTo>
                        <a:pt x="775" y="1829"/>
                      </a:lnTo>
                      <a:lnTo>
                        <a:pt x="776" y="1826"/>
                      </a:lnTo>
                      <a:lnTo>
                        <a:pt x="777" y="1824"/>
                      </a:lnTo>
                      <a:lnTo>
                        <a:pt x="778" y="1820"/>
                      </a:lnTo>
                      <a:lnTo>
                        <a:pt x="779" y="1817"/>
                      </a:lnTo>
                      <a:lnTo>
                        <a:pt x="782" y="1815"/>
                      </a:lnTo>
                      <a:lnTo>
                        <a:pt x="783" y="1812"/>
                      </a:lnTo>
                      <a:lnTo>
                        <a:pt x="786" y="1808"/>
                      </a:lnTo>
                      <a:lnTo>
                        <a:pt x="787" y="1805"/>
                      </a:lnTo>
                      <a:lnTo>
                        <a:pt x="788" y="1803"/>
                      </a:lnTo>
                      <a:lnTo>
                        <a:pt x="789" y="1799"/>
                      </a:lnTo>
                      <a:lnTo>
                        <a:pt x="790" y="1796"/>
                      </a:lnTo>
                      <a:lnTo>
                        <a:pt x="793" y="1792"/>
                      </a:lnTo>
                      <a:lnTo>
                        <a:pt x="794" y="1790"/>
                      </a:lnTo>
                      <a:lnTo>
                        <a:pt x="795" y="1786"/>
                      </a:lnTo>
                      <a:lnTo>
                        <a:pt x="796" y="1783"/>
                      </a:lnTo>
                      <a:lnTo>
                        <a:pt x="799" y="1779"/>
                      </a:lnTo>
                      <a:lnTo>
                        <a:pt x="800" y="1776"/>
                      </a:lnTo>
                      <a:lnTo>
                        <a:pt x="801" y="1772"/>
                      </a:lnTo>
                      <a:lnTo>
                        <a:pt x="803" y="1769"/>
                      </a:lnTo>
                      <a:lnTo>
                        <a:pt x="804" y="1765"/>
                      </a:lnTo>
                      <a:lnTo>
                        <a:pt x="806" y="1762"/>
                      </a:lnTo>
                      <a:lnTo>
                        <a:pt x="807" y="1758"/>
                      </a:lnTo>
                      <a:lnTo>
                        <a:pt x="810" y="1754"/>
                      </a:lnTo>
                      <a:lnTo>
                        <a:pt x="811" y="1750"/>
                      </a:lnTo>
                      <a:lnTo>
                        <a:pt x="812" y="1746"/>
                      </a:lnTo>
                      <a:lnTo>
                        <a:pt x="814" y="1743"/>
                      </a:lnTo>
                      <a:lnTo>
                        <a:pt x="815" y="1740"/>
                      </a:lnTo>
                      <a:lnTo>
                        <a:pt x="817" y="1736"/>
                      </a:lnTo>
                      <a:lnTo>
                        <a:pt x="818" y="1732"/>
                      </a:lnTo>
                      <a:lnTo>
                        <a:pt x="820" y="1728"/>
                      </a:lnTo>
                      <a:lnTo>
                        <a:pt x="821" y="1722"/>
                      </a:lnTo>
                      <a:lnTo>
                        <a:pt x="823" y="1718"/>
                      </a:lnTo>
                      <a:lnTo>
                        <a:pt x="825" y="1715"/>
                      </a:lnTo>
                      <a:lnTo>
                        <a:pt x="826" y="1711"/>
                      </a:lnTo>
                      <a:lnTo>
                        <a:pt x="828" y="1707"/>
                      </a:lnTo>
                      <a:lnTo>
                        <a:pt x="829" y="1701"/>
                      </a:lnTo>
                      <a:lnTo>
                        <a:pt x="831" y="1697"/>
                      </a:lnTo>
                      <a:lnTo>
                        <a:pt x="832" y="1693"/>
                      </a:lnTo>
                      <a:lnTo>
                        <a:pt x="834" y="1688"/>
                      </a:lnTo>
                      <a:lnTo>
                        <a:pt x="835" y="1684"/>
                      </a:lnTo>
                      <a:lnTo>
                        <a:pt x="837" y="1679"/>
                      </a:lnTo>
                      <a:lnTo>
                        <a:pt x="838" y="1675"/>
                      </a:lnTo>
                      <a:lnTo>
                        <a:pt x="839" y="1670"/>
                      </a:lnTo>
                      <a:lnTo>
                        <a:pt x="842" y="1666"/>
                      </a:lnTo>
                      <a:lnTo>
                        <a:pt x="843" y="1660"/>
                      </a:lnTo>
                      <a:lnTo>
                        <a:pt x="844" y="1655"/>
                      </a:lnTo>
                      <a:lnTo>
                        <a:pt x="845" y="1650"/>
                      </a:lnTo>
                      <a:lnTo>
                        <a:pt x="848" y="1646"/>
                      </a:lnTo>
                      <a:lnTo>
                        <a:pt x="849" y="1641"/>
                      </a:lnTo>
                      <a:lnTo>
                        <a:pt x="850" y="1635"/>
                      </a:lnTo>
                      <a:lnTo>
                        <a:pt x="853" y="1630"/>
                      </a:lnTo>
                      <a:lnTo>
                        <a:pt x="854" y="1625"/>
                      </a:lnTo>
                      <a:lnTo>
                        <a:pt x="855" y="1620"/>
                      </a:lnTo>
                      <a:lnTo>
                        <a:pt x="856" y="1614"/>
                      </a:lnTo>
                      <a:lnTo>
                        <a:pt x="859" y="1609"/>
                      </a:lnTo>
                      <a:lnTo>
                        <a:pt x="860" y="1603"/>
                      </a:lnTo>
                      <a:lnTo>
                        <a:pt x="861" y="1597"/>
                      </a:lnTo>
                      <a:lnTo>
                        <a:pt x="862" y="1592"/>
                      </a:lnTo>
                      <a:lnTo>
                        <a:pt x="864" y="1587"/>
                      </a:lnTo>
                      <a:lnTo>
                        <a:pt x="866" y="1580"/>
                      </a:lnTo>
                      <a:lnTo>
                        <a:pt x="867" y="1575"/>
                      </a:lnTo>
                      <a:lnTo>
                        <a:pt x="868" y="1568"/>
                      </a:lnTo>
                      <a:lnTo>
                        <a:pt x="871" y="1563"/>
                      </a:lnTo>
                      <a:lnTo>
                        <a:pt x="872" y="1556"/>
                      </a:lnTo>
                      <a:lnTo>
                        <a:pt x="873" y="1550"/>
                      </a:lnTo>
                      <a:lnTo>
                        <a:pt x="874" y="1545"/>
                      </a:lnTo>
                      <a:lnTo>
                        <a:pt x="877" y="1538"/>
                      </a:lnTo>
                      <a:lnTo>
                        <a:pt x="878" y="1531"/>
                      </a:lnTo>
                      <a:lnTo>
                        <a:pt x="879" y="1525"/>
                      </a:lnTo>
                      <a:lnTo>
                        <a:pt x="881" y="1518"/>
                      </a:lnTo>
                      <a:lnTo>
                        <a:pt x="882" y="1512"/>
                      </a:lnTo>
                      <a:lnTo>
                        <a:pt x="884" y="1505"/>
                      </a:lnTo>
                      <a:lnTo>
                        <a:pt x="885" y="1498"/>
                      </a:lnTo>
                      <a:lnTo>
                        <a:pt x="887" y="1492"/>
                      </a:lnTo>
                      <a:lnTo>
                        <a:pt x="888" y="1484"/>
                      </a:lnTo>
                      <a:lnTo>
                        <a:pt x="890" y="1477"/>
                      </a:lnTo>
                      <a:lnTo>
                        <a:pt x="892" y="1471"/>
                      </a:lnTo>
                      <a:lnTo>
                        <a:pt x="893" y="1463"/>
                      </a:lnTo>
                      <a:lnTo>
                        <a:pt x="895" y="1456"/>
                      </a:lnTo>
                      <a:lnTo>
                        <a:pt x="896" y="1448"/>
                      </a:lnTo>
                      <a:lnTo>
                        <a:pt x="898" y="1442"/>
                      </a:lnTo>
                      <a:lnTo>
                        <a:pt x="899" y="1434"/>
                      </a:lnTo>
                      <a:lnTo>
                        <a:pt x="901" y="1426"/>
                      </a:lnTo>
                      <a:lnTo>
                        <a:pt x="903" y="1418"/>
                      </a:lnTo>
                      <a:lnTo>
                        <a:pt x="904" y="1410"/>
                      </a:lnTo>
                      <a:lnTo>
                        <a:pt x="905" y="1402"/>
                      </a:lnTo>
                      <a:lnTo>
                        <a:pt x="906" y="1394"/>
                      </a:lnTo>
                      <a:lnTo>
                        <a:pt x="909" y="1386"/>
                      </a:lnTo>
                      <a:lnTo>
                        <a:pt x="910" y="1379"/>
                      </a:lnTo>
                      <a:lnTo>
                        <a:pt x="912" y="1371"/>
                      </a:lnTo>
                      <a:lnTo>
                        <a:pt x="913" y="1361"/>
                      </a:lnTo>
                      <a:lnTo>
                        <a:pt x="915" y="1354"/>
                      </a:lnTo>
                      <a:lnTo>
                        <a:pt x="916" y="1344"/>
                      </a:lnTo>
                      <a:lnTo>
                        <a:pt x="917" y="1336"/>
                      </a:lnTo>
                      <a:lnTo>
                        <a:pt x="920" y="1327"/>
                      </a:lnTo>
                      <a:lnTo>
                        <a:pt x="921" y="1319"/>
                      </a:lnTo>
                      <a:lnTo>
                        <a:pt x="922" y="1310"/>
                      </a:lnTo>
                      <a:lnTo>
                        <a:pt x="923" y="1301"/>
                      </a:lnTo>
                      <a:lnTo>
                        <a:pt x="926" y="1292"/>
                      </a:lnTo>
                      <a:lnTo>
                        <a:pt x="927" y="1282"/>
                      </a:lnTo>
                      <a:lnTo>
                        <a:pt x="928" y="1273"/>
                      </a:lnTo>
                      <a:lnTo>
                        <a:pt x="929" y="1264"/>
                      </a:lnTo>
                      <a:lnTo>
                        <a:pt x="931" y="1255"/>
                      </a:lnTo>
                      <a:lnTo>
                        <a:pt x="933" y="1244"/>
                      </a:lnTo>
                      <a:lnTo>
                        <a:pt x="934" y="1235"/>
                      </a:lnTo>
                      <a:lnTo>
                        <a:pt x="937" y="1226"/>
                      </a:lnTo>
                      <a:lnTo>
                        <a:pt x="938" y="1215"/>
                      </a:lnTo>
                      <a:lnTo>
                        <a:pt x="939" y="1205"/>
                      </a:lnTo>
                      <a:lnTo>
                        <a:pt x="940" y="1195"/>
                      </a:lnTo>
                      <a:lnTo>
                        <a:pt x="942" y="1185"/>
                      </a:lnTo>
                      <a:lnTo>
                        <a:pt x="944" y="1174"/>
                      </a:lnTo>
                      <a:lnTo>
                        <a:pt x="945" y="1164"/>
                      </a:lnTo>
                      <a:lnTo>
                        <a:pt x="946" y="1153"/>
                      </a:lnTo>
                      <a:lnTo>
                        <a:pt x="948" y="1143"/>
                      </a:lnTo>
                      <a:lnTo>
                        <a:pt x="950" y="1132"/>
                      </a:lnTo>
                      <a:lnTo>
                        <a:pt x="951" y="1122"/>
                      </a:lnTo>
                      <a:lnTo>
                        <a:pt x="952" y="1111"/>
                      </a:lnTo>
                      <a:lnTo>
                        <a:pt x="955" y="1099"/>
                      </a:lnTo>
                      <a:lnTo>
                        <a:pt x="956" y="1089"/>
                      </a:lnTo>
                      <a:lnTo>
                        <a:pt x="957" y="1077"/>
                      </a:lnTo>
                      <a:lnTo>
                        <a:pt x="959" y="1065"/>
                      </a:lnTo>
                      <a:lnTo>
                        <a:pt x="961" y="1054"/>
                      </a:lnTo>
                      <a:lnTo>
                        <a:pt x="962" y="1043"/>
                      </a:lnTo>
                      <a:lnTo>
                        <a:pt x="963" y="1031"/>
                      </a:lnTo>
                      <a:lnTo>
                        <a:pt x="965" y="1019"/>
                      </a:lnTo>
                      <a:lnTo>
                        <a:pt x="966" y="1007"/>
                      </a:lnTo>
                      <a:lnTo>
                        <a:pt x="968" y="995"/>
                      </a:lnTo>
                      <a:lnTo>
                        <a:pt x="970" y="983"/>
                      </a:lnTo>
                      <a:lnTo>
                        <a:pt x="971" y="970"/>
                      </a:lnTo>
                      <a:lnTo>
                        <a:pt x="972" y="958"/>
                      </a:lnTo>
                      <a:lnTo>
                        <a:pt x="973" y="946"/>
                      </a:lnTo>
                      <a:lnTo>
                        <a:pt x="976" y="933"/>
                      </a:lnTo>
                      <a:lnTo>
                        <a:pt x="977" y="920"/>
                      </a:lnTo>
                      <a:lnTo>
                        <a:pt x="979" y="908"/>
                      </a:lnTo>
                      <a:lnTo>
                        <a:pt x="981" y="895"/>
                      </a:lnTo>
                      <a:lnTo>
                        <a:pt x="982" y="882"/>
                      </a:lnTo>
                      <a:lnTo>
                        <a:pt x="983" y="869"/>
                      </a:lnTo>
                      <a:lnTo>
                        <a:pt x="985" y="856"/>
                      </a:lnTo>
                      <a:lnTo>
                        <a:pt x="987" y="842"/>
                      </a:lnTo>
                      <a:lnTo>
                        <a:pt x="988" y="829"/>
                      </a:lnTo>
                      <a:lnTo>
                        <a:pt x="989" y="816"/>
                      </a:lnTo>
                      <a:lnTo>
                        <a:pt x="990" y="802"/>
                      </a:lnTo>
                      <a:lnTo>
                        <a:pt x="993" y="788"/>
                      </a:lnTo>
                      <a:lnTo>
                        <a:pt x="994" y="774"/>
                      </a:lnTo>
                      <a:lnTo>
                        <a:pt x="996" y="761"/>
                      </a:lnTo>
                      <a:lnTo>
                        <a:pt x="998" y="746"/>
                      </a:lnTo>
                      <a:lnTo>
                        <a:pt x="999" y="733"/>
                      </a:lnTo>
                      <a:lnTo>
                        <a:pt x="1000" y="719"/>
                      </a:lnTo>
                      <a:lnTo>
                        <a:pt x="1001" y="704"/>
                      </a:lnTo>
                      <a:lnTo>
                        <a:pt x="1004" y="690"/>
                      </a:lnTo>
                      <a:lnTo>
                        <a:pt x="1005" y="675"/>
                      </a:lnTo>
                      <a:lnTo>
                        <a:pt x="1006" y="661"/>
                      </a:lnTo>
                      <a:lnTo>
                        <a:pt x="1007" y="646"/>
                      </a:lnTo>
                      <a:lnTo>
                        <a:pt x="1009" y="632"/>
                      </a:lnTo>
                      <a:lnTo>
                        <a:pt x="1011" y="616"/>
                      </a:lnTo>
                      <a:lnTo>
                        <a:pt x="1012" y="601"/>
                      </a:lnTo>
                      <a:lnTo>
                        <a:pt x="1013" y="587"/>
                      </a:lnTo>
                      <a:lnTo>
                        <a:pt x="1015" y="571"/>
                      </a:lnTo>
                      <a:lnTo>
                        <a:pt x="1017" y="555"/>
                      </a:lnTo>
                      <a:lnTo>
                        <a:pt x="1018" y="541"/>
                      </a:lnTo>
                      <a:lnTo>
                        <a:pt x="1020" y="525"/>
                      </a:lnTo>
                      <a:lnTo>
                        <a:pt x="1022" y="509"/>
                      </a:lnTo>
                      <a:lnTo>
                        <a:pt x="1023" y="495"/>
                      </a:lnTo>
                      <a:lnTo>
                        <a:pt x="1024" y="479"/>
                      </a:lnTo>
                      <a:lnTo>
                        <a:pt x="1026" y="463"/>
                      </a:lnTo>
                      <a:lnTo>
                        <a:pt x="1028" y="447"/>
                      </a:lnTo>
                      <a:lnTo>
                        <a:pt x="1029" y="431"/>
                      </a:lnTo>
                      <a:lnTo>
                        <a:pt x="1031" y="415"/>
                      </a:lnTo>
                      <a:lnTo>
                        <a:pt x="1032" y="400"/>
                      </a:lnTo>
                      <a:lnTo>
                        <a:pt x="1033" y="384"/>
                      </a:lnTo>
                      <a:lnTo>
                        <a:pt x="1035" y="367"/>
                      </a:lnTo>
                      <a:lnTo>
                        <a:pt x="1037" y="351"/>
                      </a:lnTo>
                      <a:lnTo>
                        <a:pt x="1039" y="335"/>
                      </a:lnTo>
                      <a:lnTo>
                        <a:pt x="1040" y="318"/>
                      </a:lnTo>
                      <a:lnTo>
                        <a:pt x="1041" y="302"/>
                      </a:lnTo>
                      <a:lnTo>
                        <a:pt x="1043" y="286"/>
                      </a:lnTo>
                      <a:lnTo>
                        <a:pt x="1044" y="269"/>
                      </a:lnTo>
                      <a:lnTo>
                        <a:pt x="1046" y="253"/>
                      </a:lnTo>
                      <a:lnTo>
                        <a:pt x="1048" y="236"/>
                      </a:lnTo>
                      <a:lnTo>
                        <a:pt x="1049" y="219"/>
                      </a:lnTo>
                      <a:lnTo>
                        <a:pt x="1050" y="203"/>
                      </a:lnTo>
                      <a:lnTo>
                        <a:pt x="1052" y="186"/>
                      </a:lnTo>
                      <a:lnTo>
                        <a:pt x="1054" y="169"/>
                      </a:lnTo>
                      <a:lnTo>
                        <a:pt x="1055" y="153"/>
                      </a:lnTo>
                      <a:lnTo>
                        <a:pt x="1056" y="136"/>
                      </a:lnTo>
                      <a:lnTo>
                        <a:pt x="1057" y="119"/>
                      </a:lnTo>
                      <a:lnTo>
                        <a:pt x="1060" y="102"/>
                      </a:lnTo>
                      <a:lnTo>
                        <a:pt x="1061" y="86"/>
                      </a:lnTo>
                      <a:lnTo>
                        <a:pt x="1063" y="69"/>
                      </a:lnTo>
                      <a:lnTo>
                        <a:pt x="1065" y="52"/>
                      </a:lnTo>
                      <a:lnTo>
                        <a:pt x="1066" y="35"/>
                      </a:lnTo>
                      <a:lnTo>
                        <a:pt x="1067" y="18"/>
                      </a:lnTo>
                      <a:lnTo>
                        <a:pt x="1068" y="0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0" name="Freeform 1195"/>
                <p:cNvSpPr>
                  <a:spLocks/>
                </p:cNvSpPr>
                <p:nvPr/>
              </p:nvSpPr>
              <p:spPr bwMode="auto">
                <a:xfrm>
                  <a:off x="2903" y="757"/>
                  <a:ext cx="356" cy="978"/>
                </a:xfrm>
                <a:custGeom>
                  <a:avLst/>
                  <a:gdLst/>
                  <a:ahLst/>
                  <a:cxnLst>
                    <a:cxn ang="0">
                      <a:pos x="16" y="963"/>
                    </a:cxn>
                    <a:cxn ang="0">
                      <a:pos x="32" y="781"/>
                    </a:cxn>
                    <a:cxn ang="0">
                      <a:pos x="49" y="606"/>
                    </a:cxn>
                    <a:cxn ang="0">
                      <a:pos x="66" y="445"/>
                    </a:cxn>
                    <a:cxn ang="0">
                      <a:pos x="83" y="303"/>
                    </a:cxn>
                    <a:cxn ang="0">
                      <a:pos x="100" y="184"/>
                    </a:cxn>
                    <a:cxn ang="0">
                      <a:pos x="116" y="92"/>
                    </a:cxn>
                    <a:cxn ang="0">
                      <a:pos x="133" y="31"/>
                    </a:cxn>
                    <a:cxn ang="0">
                      <a:pos x="150" y="2"/>
                    </a:cxn>
                    <a:cxn ang="0">
                      <a:pos x="167" y="8"/>
                    </a:cxn>
                    <a:cxn ang="0">
                      <a:pos x="184" y="46"/>
                    </a:cxn>
                    <a:cxn ang="0">
                      <a:pos x="200" y="116"/>
                    </a:cxn>
                    <a:cxn ang="0">
                      <a:pos x="217" y="213"/>
                    </a:cxn>
                    <a:cxn ang="0">
                      <a:pos x="234" y="337"/>
                    </a:cxn>
                    <a:cxn ang="0">
                      <a:pos x="251" y="481"/>
                    </a:cxn>
                    <a:cxn ang="0">
                      <a:pos x="268" y="640"/>
                    </a:cxn>
                    <a:cxn ang="0">
                      <a:pos x="284" y="809"/>
                    </a:cxn>
                    <a:cxn ang="0">
                      <a:pos x="301" y="984"/>
                    </a:cxn>
                    <a:cxn ang="0">
                      <a:pos x="318" y="1160"/>
                    </a:cxn>
                    <a:cxn ang="0">
                      <a:pos x="336" y="1334"/>
                    </a:cxn>
                    <a:cxn ang="0">
                      <a:pos x="353" y="1503"/>
                    </a:cxn>
                    <a:cxn ang="0">
                      <a:pos x="368" y="1662"/>
                    </a:cxn>
                    <a:cxn ang="0">
                      <a:pos x="385" y="1811"/>
                    </a:cxn>
                    <a:cxn ang="0">
                      <a:pos x="403" y="1948"/>
                    </a:cxn>
                    <a:cxn ang="0">
                      <a:pos x="420" y="2075"/>
                    </a:cxn>
                    <a:cxn ang="0">
                      <a:pos x="437" y="2188"/>
                    </a:cxn>
                    <a:cxn ang="0">
                      <a:pos x="453" y="2291"/>
                    </a:cxn>
                    <a:cxn ang="0">
                      <a:pos x="470" y="2380"/>
                    </a:cxn>
                    <a:cxn ang="0">
                      <a:pos x="487" y="2461"/>
                    </a:cxn>
                    <a:cxn ang="0">
                      <a:pos x="504" y="2532"/>
                    </a:cxn>
                    <a:cxn ang="0">
                      <a:pos x="521" y="2594"/>
                    </a:cxn>
                    <a:cxn ang="0">
                      <a:pos x="537" y="2649"/>
                    </a:cxn>
                    <a:cxn ang="0">
                      <a:pos x="554" y="2697"/>
                    </a:cxn>
                    <a:cxn ang="0">
                      <a:pos x="571" y="2737"/>
                    </a:cxn>
                    <a:cxn ang="0">
                      <a:pos x="588" y="2773"/>
                    </a:cxn>
                    <a:cxn ang="0">
                      <a:pos x="605" y="2805"/>
                    </a:cxn>
                    <a:cxn ang="0">
                      <a:pos x="621" y="2831"/>
                    </a:cxn>
                    <a:cxn ang="0">
                      <a:pos x="638" y="2855"/>
                    </a:cxn>
                    <a:cxn ang="0">
                      <a:pos x="655" y="2873"/>
                    </a:cxn>
                    <a:cxn ang="0">
                      <a:pos x="672" y="2890"/>
                    </a:cxn>
                    <a:cxn ang="0">
                      <a:pos x="688" y="2903"/>
                    </a:cxn>
                    <a:cxn ang="0">
                      <a:pos x="705" y="2914"/>
                    </a:cxn>
                    <a:cxn ang="0">
                      <a:pos x="722" y="2923"/>
                    </a:cxn>
                    <a:cxn ang="0">
                      <a:pos x="739" y="2929"/>
                    </a:cxn>
                    <a:cxn ang="0">
                      <a:pos x="755" y="2932"/>
                    </a:cxn>
                    <a:cxn ang="0">
                      <a:pos x="772" y="2932"/>
                    </a:cxn>
                    <a:cxn ang="0">
                      <a:pos x="789" y="2931"/>
                    </a:cxn>
                    <a:cxn ang="0">
                      <a:pos x="806" y="2926"/>
                    </a:cxn>
                    <a:cxn ang="0">
                      <a:pos x="822" y="2919"/>
                    </a:cxn>
                    <a:cxn ang="0">
                      <a:pos x="839" y="2909"/>
                    </a:cxn>
                    <a:cxn ang="0">
                      <a:pos x="856" y="2894"/>
                    </a:cxn>
                    <a:cxn ang="0">
                      <a:pos x="873" y="2877"/>
                    </a:cxn>
                    <a:cxn ang="0">
                      <a:pos x="890" y="2855"/>
                    </a:cxn>
                    <a:cxn ang="0">
                      <a:pos x="906" y="2827"/>
                    </a:cxn>
                    <a:cxn ang="0">
                      <a:pos x="923" y="2795"/>
                    </a:cxn>
                    <a:cxn ang="0">
                      <a:pos x="940" y="2757"/>
                    </a:cxn>
                    <a:cxn ang="0">
                      <a:pos x="957" y="2712"/>
                    </a:cxn>
                    <a:cxn ang="0">
                      <a:pos x="973" y="2661"/>
                    </a:cxn>
                    <a:cxn ang="0">
                      <a:pos x="990" y="2602"/>
                    </a:cxn>
                    <a:cxn ang="0">
                      <a:pos x="1007" y="2535"/>
                    </a:cxn>
                    <a:cxn ang="0">
                      <a:pos x="1024" y="2458"/>
                    </a:cxn>
                    <a:cxn ang="0">
                      <a:pos x="1040" y="2374"/>
                    </a:cxn>
                    <a:cxn ang="0">
                      <a:pos x="1057" y="2282"/>
                    </a:cxn>
                  </a:cxnLst>
                  <a:rect l="0" t="0" r="r" b="b"/>
                  <a:pathLst>
                    <a:path w="1068" h="2932">
                      <a:moveTo>
                        <a:pt x="0" y="1131"/>
                      </a:moveTo>
                      <a:lnTo>
                        <a:pt x="3" y="1116"/>
                      </a:lnTo>
                      <a:lnTo>
                        <a:pt x="4" y="1099"/>
                      </a:lnTo>
                      <a:lnTo>
                        <a:pt x="5" y="1081"/>
                      </a:lnTo>
                      <a:lnTo>
                        <a:pt x="6" y="1064"/>
                      </a:lnTo>
                      <a:lnTo>
                        <a:pt x="8" y="1047"/>
                      </a:lnTo>
                      <a:lnTo>
                        <a:pt x="10" y="1030"/>
                      </a:lnTo>
                      <a:lnTo>
                        <a:pt x="11" y="1014"/>
                      </a:lnTo>
                      <a:lnTo>
                        <a:pt x="14" y="997"/>
                      </a:lnTo>
                      <a:lnTo>
                        <a:pt x="15" y="980"/>
                      </a:lnTo>
                      <a:lnTo>
                        <a:pt x="16" y="963"/>
                      </a:lnTo>
                      <a:lnTo>
                        <a:pt x="17" y="946"/>
                      </a:lnTo>
                      <a:lnTo>
                        <a:pt x="20" y="930"/>
                      </a:lnTo>
                      <a:lnTo>
                        <a:pt x="21" y="913"/>
                      </a:lnTo>
                      <a:lnTo>
                        <a:pt x="22" y="896"/>
                      </a:lnTo>
                      <a:lnTo>
                        <a:pt x="23" y="880"/>
                      </a:lnTo>
                      <a:lnTo>
                        <a:pt x="25" y="863"/>
                      </a:lnTo>
                      <a:lnTo>
                        <a:pt x="27" y="847"/>
                      </a:lnTo>
                      <a:lnTo>
                        <a:pt x="28" y="830"/>
                      </a:lnTo>
                      <a:lnTo>
                        <a:pt x="30" y="814"/>
                      </a:lnTo>
                      <a:lnTo>
                        <a:pt x="31" y="797"/>
                      </a:lnTo>
                      <a:lnTo>
                        <a:pt x="32" y="781"/>
                      </a:lnTo>
                      <a:lnTo>
                        <a:pt x="34" y="764"/>
                      </a:lnTo>
                      <a:lnTo>
                        <a:pt x="36" y="748"/>
                      </a:lnTo>
                      <a:lnTo>
                        <a:pt x="38" y="732"/>
                      </a:lnTo>
                      <a:lnTo>
                        <a:pt x="39" y="716"/>
                      </a:lnTo>
                      <a:lnTo>
                        <a:pt x="41" y="701"/>
                      </a:lnTo>
                      <a:lnTo>
                        <a:pt x="42" y="685"/>
                      </a:lnTo>
                      <a:lnTo>
                        <a:pt x="43" y="669"/>
                      </a:lnTo>
                      <a:lnTo>
                        <a:pt x="45" y="653"/>
                      </a:lnTo>
                      <a:lnTo>
                        <a:pt x="47" y="637"/>
                      </a:lnTo>
                      <a:lnTo>
                        <a:pt x="48" y="622"/>
                      </a:lnTo>
                      <a:lnTo>
                        <a:pt x="49" y="606"/>
                      </a:lnTo>
                      <a:lnTo>
                        <a:pt x="51" y="591"/>
                      </a:lnTo>
                      <a:lnTo>
                        <a:pt x="53" y="576"/>
                      </a:lnTo>
                      <a:lnTo>
                        <a:pt x="55" y="561"/>
                      </a:lnTo>
                      <a:lnTo>
                        <a:pt x="56" y="547"/>
                      </a:lnTo>
                      <a:lnTo>
                        <a:pt x="58" y="532"/>
                      </a:lnTo>
                      <a:lnTo>
                        <a:pt x="59" y="516"/>
                      </a:lnTo>
                      <a:lnTo>
                        <a:pt x="60" y="502"/>
                      </a:lnTo>
                      <a:lnTo>
                        <a:pt x="62" y="487"/>
                      </a:lnTo>
                      <a:lnTo>
                        <a:pt x="64" y="474"/>
                      </a:lnTo>
                      <a:lnTo>
                        <a:pt x="65" y="460"/>
                      </a:lnTo>
                      <a:lnTo>
                        <a:pt x="66" y="445"/>
                      </a:lnTo>
                      <a:lnTo>
                        <a:pt x="67" y="432"/>
                      </a:lnTo>
                      <a:lnTo>
                        <a:pt x="70" y="419"/>
                      </a:lnTo>
                      <a:lnTo>
                        <a:pt x="71" y="404"/>
                      </a:lnTo>
                      <a:lnTo>
                        <a:pt x="72" y="391"/>
                      </a:lnTo>
                      <a:lnTo>
                        <a:pt x="73" y="378"/>
                      </a:lnTo>
                      <a:lnTo>
                        <a:pt x="76" y="366"/>
                      </a:lnTo>
                      <a:lnTo>
                        <a:pt x="77" y="353"/>
                      </a:lnTo>
                      <a:lnTo>
                        <a:pt x="78" y="340"/>
                      </a:lnTo>
                      <a:lnTo>
                        <a:pt x="81" y="328"/>
                      </a:lnTo>
                      <a:lnTo>
                        <a:pt x="82" y="316"/>
                      </a:lnTo>
                      <a:lnTo>
                        <a:pt x="83" y="303"/>
                      </a:lnTo>
                      <a:lnTo>
                        <a:pt x="84" y="291"/>
                      </a:lnTo>
                      <a:lnTo>
                        <a:pt x="87" y="280"/>
                      </a:lnTo>
                      <a:lnTo>
                        <a:pt x="88" y="269"/>
                      </a:lnTo>
                      <a:lnTo>
                        <a:pt x="89" y="257"/>
                      </a:lnTo>
                      <a:lnTo>
                        <a:pt x="91" y="246"/>
                      </a:lnTo>
                      <a:lnTo>
                        <a:pt x="92" y="236"/>
                      </a:lnTo>
                      <a:lnTo>
                        <a:pt x="94" y="225"/>
                      </a:lnTo>
                      <a:lnTo>
                        <a:pt x="95" y="215"/>
                      </a:lnTo>
                      <a:lnTo>
                        <a:pt x="98" y="204"/>
                      </a:lnTo>
                      <a:lnTo>
                        <a:pt x="99" y="193"/>
                      </a:lnTo>
                      <a:lnTo>
                        <a:pt x="100" y="184"/>
                      </a:lnTo>
                      <a:lnTo>
                        <a:pt x="101" y="175"/>
                      </a:lnTo>
                      <a:lnTo>
                        <a:pt x="103" y="166"/>
                      </a:lnTo>
                      <a:lnTo>
                        <a:pt x="105" y="157"/>
                      </a:lnTo>
                      <a:lnTo>
                        <a:pt x="106" y="147"/>
                      </a:lnTo>
                      <a:lnTo>
                        <a:pt x="108" y="139"/>
                      </a:lnTo>
                      <a:lnTo>
                        <a:pt x="109" y="130"/>
                      </a:lnTo>
                      <a:lnTo>
                        <a:pt x="111" y="122"/>
                      </a:lnTo>
                      <a:lnTo>
                        <a:pt x="112" y="114"/>
                      </a:lnTo>
                      <a:lnTo>
                        <a:pt x="114" y="106"/>
                      </a:lnTo>
                      <a:lnTo>
                        <a:pt x="115" y="100"/>
                      </a:lnTo>
                      <a:lnTo>
                        <a:pt x="116" y="92"/>
                      </a:lnTo>
                      <a:lnTo>
                        <a:pt x="119" y="85"/>
                      </a:lnTo>
                      <a:lnTo>
                        <a:pt x="120" y="79"/>
                      </a:lnTo>
                      <a:lnTo>
                        <a:pt x="122" y="72"/>
                      </a:lnTo>
                      <a:lnTo>
                        <a:pt x="123" y="67"/>
                      </a:lnTo>
                      <a:lnTo>
                        <a:pt x="125" y="60"/>
                      </a:lnTo>
                      <a:lnTo>
                        <a:pt x="126" y="55"/>
                      </a:lnTo>
                      <a:lnTo>
                        <a:pt x="127" y="50"/>
                      </a:lnTo>
                      <a:lnTo>
                        <a:pt x="130" y="45"/>
                      </a:lnTo>
                      <a:lnTo>
                        <a:pt x="131" y="39"/>
                      </a:lnTo>
                      <a:lnTo>
                        <a:pt x="132" y="35"/>
                      </a:lnTo>
                      <a:lnTo>
                        <a:pt x="133" y="31"/>
                      </a:lnTo>
                      <a:lnTo>
                        <a:pt x="134" y="27"/>
                      </a:lnTo>
                      <a:lnTo>
                        <a:pt x="137" y="23"/>
                      </a:lnTo>
                      <a:lnTo>
                        <a:pt x="138" y="20"/>
                      </a:lnTo>
                      <a:lnTo>
                        <a:pt x="140" y="17"/>
                      </a:lnTo>
                      <a:lnTo>
                        <a:pt x="142" y="14"/>
                      </a:lnTo>
                      <a:lnTo>
                        <a:pt x="143" y="12"/>
                      </a:lnTo>
                      <a:lnTo>
                        <a:pt x="144" y="9"/>
                      </a:lnTo>
                      <a:lnTo>
                        <a:pt x="145" y="6"/>
                      </a:lnTo>
                      <a:lnTo>
                        <a:pt x="148" y="5"/>
                      </a:lnTo>
                      <a:lnTo>
                        <a:pt x="149" y="4"/>
                      </a:lnTo>
                      <a:lnTo>
                        <a:pt x="150" y="2"/>
                      </a:lnTo>
                      <a:lnTo>
                        <a:pt x="151" y="1"/>
                      </a:lnTo>
                      <a:lnTo>
                        <a:pt x="154" y="1"/>
                      </a:lnTo>
                      <a:lnTo>
                        <a:pt x="155" y="1"/>
                      </a:lnTo>
                      <a:lnTo>
                        <a:pt x="156" y="0"/>
                      </a:lnTo>
                      <a:lnTo>
                        <a:pt x="158" y="1"/>
                      </a:lnTo>
                      <a:lnTo>
                        <a:pt x="159" y="1"/>
                      </a:lnTo>
                      <a:lnTo>
                        <a:pt x="161" y="2"/>
                      </a:lnTo>
                      <a:lnTo>
                        <a:pt x="162" y="2"/>
                      </a:lnTo>
                      <a:lnTo>
                        <a:pt x="165" y="4"/>
                      </a:lnTo>
                      <a:lnTo>
                        <a:pt x="166" y="5"/>
                      </a:lnTo>
                      <a:lnTo>
                        <a:pt x="167" y="8"/>
                      </a:lnTo>
                      <a:lnTo>
                        <a:pt x="169" y="9"/>
                      </a:lnTo>
                      <a:lnTo>
                        <a:pt x="170" y="12"/>
                      </a:lnTo>
                      <a:lnTo>
                        <a:pt x="172" y="14"/>
                      </a:lnTo>
                      <a:lnTo>
                        <a:pt x="173" y="18"/>
                      </a:lnTo>
                      <a:lnTo>
                        <a:pt x="175" y="21"/>
                      </a:lnTo>
                      <a:lnTo>
                        <a:pt x="176" y="25"/>
                      </a:lnTo>
                      <a:lnTo>
                        <a:pt x="178" y="27"/>
                      </a:lnTo>
                      <a:lnTo>
                        <a:pt x="179" y="31"/>
                      </a:lnTo>
                      <a:lnTo>
                        <a:pt x="181" y="37"/>
                      </a:lnTo>
                      <a:lnTo>
                        <a:pt x="183" y="41"/>
                      </a:lnTo>
                      <a:lnTo>
                        <a:pt x="184" y="46"/>
                      </a:lnTo>
                      <a:lnTo>
                        <a:pt x="186" y="51"/>
                      </a:lnTo>
                      <a:lnTo>
                        <a:pt x="187" y="56"/>
                      </a:lnTo>
                      <a:lnTo>
                        <a:pt x="189" y="62"/>
                      </a:lnTo>
                      <a:lnTo>
                        <a:pt x="190" y="67"/>
                      </a:lnTo>
                      <a:lnTo>
                        <a:pt x="192" y="74"/>
                      </a:lnTo>
                      <a:lnTo>
                        <a:pt x="193" y="80"/>
                      </a:lnTo>
                      <a:lnTo>
                        <a:pt x="194" y="87"/>
                      </a:lnTo>
                      <a:lnTo>
                        <a:pt x="197" y="93"/>
                      </a:lnTo>
                      <a:lnTo>
                        <a:pt x="198" y="100"/>
                      </a:lnTo>
                      <a:lnTo>
                        <a:pt x="199" y="108"/>
                      </a:lnTo>
                      <a:lnTo>
                        <a:pt x="200" y="116"/>
                      </a:lnTo>
                      <a:lnTo>
                        <a:pt x="203" y="124"/>
                      </a:lnTo>
                      <a:lnTo>
                        <a:pt x="204" y="132"/>
                      </a:lnTo>
                      <a:lnTo>
                        <a:pt x="205" y="139"/>
                      </a:lnTo>
                      <a:lnTo>
                        <a:pt x="208" y="147"/>
                      </a:lnTo>
                      <a:lnTo>
                        <a:pt x="209" y="157"/>
                      </a:lnTo>
                      <a:lnTo>
                        <a:pt x="210" y="166"/>
                      </a:lnTo>
                      <a:lnTo>
                        <a:pt x="211" y="175"/>
                      </a:lnTo>
                      <a:lnTo>
                        <a:pt x="214" y="184"/>
                      </a:lnTo>
                      <a:lnTo>
                        <a:pt x="215" y="193"/>
                      </a:lnTo>
                      <a:lnTo>
                        <a:pt x="216" y="204"/>
                      </a:lnTo>
                      <a:lnTo>
                        <a:pt x="217" y="213"/>
                      </a:lnTo>
                      <a:lnTo>
                        <a:pt x="218" y="224"/>
                      </a:lnTo>
                      <a:lnTo>
                        <a:pt x="221" y="234"/>
                      </a:lnTo>
                      <a:lnTo>
                        <a:pt x="222" y="245"/>
                      </a:lnTo>
                      <a:lnTo>
                        <a:pt x="225" y="255"/>
                      </a:lnTo>
                      <a:lnTo>
                        <a:pt x="226" y="267"/>
                      </a:lnTo>
                      <a:lnTo>
                        <a:pt x="227" y="278"/>
                      </a:lnTo>
                      <a:lnTo>
                        <a:pt x="228" y="290"/>
                      </a:lnTo>
                      <a:lnTo>
                        <a:pt x="229" y="301"/>
                      </a:lnTo>
                      <a:lnTo>
                        <a:pt x="232" y="313"/>
                      </a:lnTo>
                      <a:lnTo>
                        <a:pt x="233" y="325"/>
                      </a:lnTo>
                      <a:lnTo>
                        <a:pt x="234" y="337"/>
                      </a:lnTo>
                      <a:lnTo>
                        <a:pt x="236" y="349"/>
                      </a:lnTo>
                      <a:lnTo>
                        <a:pt x="238" y="362"/>
                      </a:lnTo>
                      <a:lnTo>
                        <a:pt x="239" y="374"/>
                      </a:lnTo>
                      <a:lnTo>
                        <a:pt x="240" y="387"/>
                      </a:lnTo>
                      <a:lnTo>
                        <a:pt x="242" y="400"/>
                      </a:lnTo>
                      <a:lnTo>
                        <a:pt x="243" y="413"/>
                      </a:lnTo>
                      <a:lnTo>
                        <a:pt x="245" y="427"/>
                      </a:lnTo>
                      <a:lnTo>
                        <a:pt x="247" y="440"/>
                      </a:lnTo>
                      <a:lnTo>
                        <a:pt x="249" y="453"/>
                      </a:lnTo>
                      <a:lnTo>
                        <a:pt x="250" y="466"/>
                      </a:lnTo>
                      <a:lnTo>
                        <a:pt x="251" y="481"/>
                      </a:lnTo>
                      <a:lnTo>
                        <a:pt x="253" y="494"/>
                      </a:lnTo>
                      <a:lnTo>
                        <a:pt x="254" y="508"/>
                      </a:lnTo>
                      <a:lnTo>
                        <a:pt x="256" y="523"/>
                      </a:lnTo>
                      <a:lnTo>
                        <a:pt x="258" y="537"/>
                      </a:lnTo>
                      <a:lnTo>
                        <a:pt x="259" y="550"/>
                      </a:lnTo>
                      <a:lnTo>
                        <a:pt x="260" y="565"/>
                      </a:lnTo>
                      <a:lnTo>
                        <a:pt x="261" y="579"/>
                      </a:lnTo>
                      <a:lnTo>
                        <a:pt x="264" y="595"/>
                      </a:lnTo>
                      <a:lnTo>
                        <a:pt x="265" y="610"/>
                      </a:lnTo>
                      <a:lnTo>
                        <a:pt x="267" y="624"/>
                      </a:lnTo>
                      <a:lnTo>
                        <a:pt x="268" y="640"/>
                      </a:lnTo>
                      <a:lnTo>
                        <a:pt x="270" y="655"/>
                      </a:lnTo>
                      <a:lnTo>
                        <a:pt x="271" y="669"/>
                      </a:lnTo>
                      <a:lnTo>
                        <a:pt x="272" y="685"/>
                      </a:lnTo>
                      <a:lnTo>
                        <a:pt x="275" y="701"/>
                      </a:lnTo>
                      <a:lnTo>
                        <a:pt x="276" y="715"/>
                      </a:lnTo>
                      <a:lnTo>
                        <a:pt x="277" y="731"/>
                      </a:lnTo>
                      <a:lnTo>
                        <a:pt x="278" y="747"/>
                      </a:lnTo>
                      <a:lnTo>
                        <a:pt x="281" y="763"/>
                      </a:lnTo>
                      <a:lnTo>
                        <a:pt x="282" y="777"/>
                      </a:lnTo>
                      <a:lnTo>
                        <a:pt x="283" y="793"/>
                      </a:lnTo>
                      <a:lnTo>
                        <a:pt x="284" y="809"/>
                      </a:lnTo>
                      <a:lnTo>
                        <a:pt x="287" y="825"/>
                      </a:lnTo>
                      <a:lnTo>
                        <a:pt x="288" y="840"/>
                      </a:lnTo>
                      <a:lnTo>
                        <a:pt x="289" y="856"/>
                      </a:lnTo>
                      <a:lnTo>
                        <a:pt x="292" y="872"/>
                      </a:lnTo>
                      <a:lnTo>
                        <a:pt x="293" y="888"/>
                      </a:lnTo>
                      <a:lnTo>
                        <a:pt x="294" y="904"/>
                      </a:lnTo>
                      <a:lnTo>
                        <a:pt x="295" y="921"/>
                      </a:lnTo>
                      <a:lnTo>
                        <a:pt x="297" y="937"/>
                      </a:lnTo>
                      <a:lnTo>
                        <a:pt x="299" y="952"/>
                      </a:lnTo>
                      <a:lnTo>
                        <a:pt x="300" y="968"/>
                      </a:lnTo>
                      <a:lnTo>
                        <a:pt x="301" y="984"/>
                      </a:lnTo>
                      <a:lnTo>
                        <a:pt x="303" y="1000"/>
                      </a:lnTo>
                      <a:lnTo>
                        <a:pt x="305" y="1017"/>
                      </a:lnTo>
                      <a:lnTo>
                        <a:pt x="306" y="1033"/>
                      </a:lnTo>
                      <a:lnTo>
                        <a:pt x="307" y="1048"/>
                      </a:lnTo>
                      <a:lnTo>
                        <a:pt x="310" y="1064"/>
                      </a:lnTo>
                      <a:lnTo>
                        <a:pt x="311" y="1080"/>
                      </a:lnTo>
                      <a:lnTo>
                        <a:pt x="312" y="1097"/>
                      </a:lnTo>
                      <a:lnTo>
                        <a:pt x="314" y="1113"/>
                      </a:lnTo>
                      <a:lnTo>
                        <a:pt x="316" y="1129"/>
                      </a:lnTo>
                      <a:lnTo>
                        <a:pt x="317" y="1145"/>
                      </a:lnTo>
                      <a:lnTo>
                        <a:pt x="318" y="1160"/>
                      </a:lnTo>
                      <a:lnTo>
                        <a:pt x="320" y="1176"/>
                      </a:lnTo>
                      <a:lnTo>
                        <a:pt x="321" y="1192"/>
                      </a:lnTo>
                      <a:lnTo>
                        <a:pt x="323" y="1209"/>
                      </a:lnTo>
                      <a:lnTo>
                        <a:pt x="325" y="1225"/>
                      </a:lnTo>
                      <a:lnTo>
                        <a:pt x="326" y="1241"/>
                      </a:lnTo>
                      <a:lnTo>
                        <a:pt x="327" y="1257"/>
                      </a:lnTo>
                      <a:lnTo>
                        <a:pt x="329" y="1272"/>
                      </a:lnTo>
                      <a:lnTo>
                        <a:pt x="331" y="1288"/>
                      </a:lnTo>
                      <a:lnTo>
                        <a:pt x="332" y="1303"/>
                      </a:lnTo>
                      <a:lnTo>
                        <a:pt x="334" y="1319"/>
                      </a:lnTo>
                      <a:lnTo>
                        <a:pt x="336" y="1334"/>
                      </a:lnTo>
                      <a:lnTo>
                        <a:pt x="337" y="1350"/>
                      </a:lnTo>
                      <a:lnTo>
                        <a:pt x="338" y="1366"/>
                      </a:lnTo>
                      <a:lnTo>
                        <a:pt x="340" y="1380"/>
                      </a:lnTo>
                      <a:lnTo>
                        <a:pt x="342" y="1396"/>
                      </a:lnTo>
                      <a:lnTo>
                        <a:pt x="343" y="1412"/>
                      </a:lnTo>
                      <a:lnTo>
                        <a:pt x="344" y="1427"/>
                      </a:lnTo>
                      <a:lnTo>
                        <a:pt x="345" y="1442"/>
                      </a:lnTo>
                      <a:lnTo>
                        <a:pt x="348" y="1457"/>
                      </a:lnTo>
                      <a:lnTo>
                        <a:pt x="349" y="1473"/>
                      </a:lnTo>
                      <a:lnTo>
                        <a:pt x="351" y="1487"/>
                      </a:lnTo>
                      <a:lnTo>
                        <a:pt x="353" y="1503"/>
                      </a:lnTo>
                      <a:lnTo>
                        <a:pt x="354" y="1518"/>
                      </a:lnTo>
                      <a:lnTo>
                        <a:pt x="355" y="1532"/>
                      </a:lnTo>
                      <a:lnTo>
                        <a:pt x="356" y="1546"/>
                      </a:lnTo>
                      <a:lnTo>
                        <a:pt x="359" y="1561"/>
                      </a:lnTo>
                      <a:lnTo>
                        <a:pt x="360" y="1575"/>
                      </a:lnTo>
                      <a:lnTo>
                        <a:pt x="361" y="1591"/>
                      </a:lnTo>
                      <a:lnTo>
                        <a:pt x="362" y="1604"/>
                      </a:lnTo>
                      <a:lnTo>
                        <a:pt x="364" y="1619"/>
                      </a:lnTo>
                      <a:lnTo>
                        <a:pt x="366" y="1633"/>
                      </a:lnTo>
                      <a:lnTo>
                        <a:pt x="367" y="1648"/>
                      </a:lnTo>
                      <a:lnTo>
                        <a:pt x="368" y="1662"/>
                      </a:lnTo>
                      <a:lnTo>
                        <a:pt x="370" y="1676"/>
                      </a:lnTo>
                      <a:lnTo>
                        <a:pt x="372" y="1690"/>
                      </a:lnTo>
                      <a:lnTo>
                        <a:pt x="373" y="1703"/>
                      </a:lnTo>
                      <a:lnTo>
                        <a:pt x="376" y="1718"/>
                      </a:lnTo>
                      <a:lnTo>
                        <a:pt x="377" y="1731"/>
                      </a:lnTo>
                      <a:lnTo>
                        <a:pt x="378" y="1744"/>
                      </a:lnTo>
                      <a:lnTo>
                        <a:pt x="379" y="1759"/>
                      </a:lnTo>
                      <a:lnTo>
                        <a:pt x="381" y="1772"/>
                      </a:lnTo>
                      <a:lnTo>
                        <a:pt x="383" y="1785"/>
                      </a:lnTo>
                      <a:lnTo>
                        <a:pt x="384" y="1798"/>
                      </a:lnTo>
                      <a:lnTo>
                        <a:pt x="385" y="1811"/>
                      </a:lnTo>
                      <a:lnTo>
                        <a:pt x="387" y="1824"/>
                      </a:lnTo>
                      <a:lnTo>
                        <a:pt x="388" y="1838"/>
                      </a:lnTo>
                      <a:lnTo>
                        <a:pt x="390" y="1850"/>
                      </a:lnTo>
                      <a:lnTo>
                        <a:pt x="392" y="1863"/>
                      </a:lnTo>
                      <a:lnTo>
                        <a:pt x="394" y="1875"/>
                      </a:lnTo>
                      <a:lnTo>
                        <a:pt x="395" y="1888"/>
                      </a:lnTo>
                      <a:lnTo>
                        <a:pt x="396" y="1900"/>
                      </a:lnTo>
                      <a:lnTo>
                        <a:pt x="398" y="1913"/>
                      </a:lnTo>
                      <a:lnTo>
                        <a:pt x="399" y="1925"/>
                      </a:lnTo>
                      <a:lnTo>
                        <a:pt x="401" y="1936"/>
                      </a:lnTo>
                      <a:lnTo>
                        <a:pt x="403" y="1948"/>
                      </a:lnTo>
                      <a:lnTo>
                        <a:pt x="404" y="1960"/>
                      </a:lnTo>
                      <a:lnTo>
                        <a:pt x="405" y="1972"/>
                      </a:lnTo>
                      <a:lnTo>
                        <a:pt x="407" y="1984"/>
                      </a:lnTo>
                      <a:lnTo>
                        <a:pt x="409" y="1996"/>
                      </a:lnTo>
                      <a:lnTo>
                        <a:pt x="410" y="2008"/>
                      </a:lnTo>
                      <a:lnTo>
                        <a:pt x="411" y="2019"/>
                      </a:lnTo>
                      <a:lnTo>
                        <a:pt x="414" y="2030"/>
                      </a:lnTo>
                      <a:lnTo>
                        <a:pt x="415" y="2042"/>
                      </a:lnTo>
                      <a:lnTo>
                        <a:pt x="416" y="2052"/>
                      </a:lnTo>
                      <a:lnTo>
                        <a:pt x="418" y="2064"/>
                      </a:lnTo>
                      <a:lnTo>
                        <a:pt x="420" y="2075"/>
                      </a:lnTo>
                      <a:lnTo>
                        <a:pt x="421" y="2085"/>
                      </a:lnTo>
                      <a:lnTo>
                        <a:pt x="422" y="2096"/>
                      </a:lnTo>
                      <a:lnTo>
                        <a:pt x="423" y="2106"/>
                      </a:lnTo>
                      <a:lnTo>
                        <a:pt x="426" y="2117"/>
                      </a:lnTo>
                      <a:lnTo>
                        <a:pt x="427" y="2127"/>
                      </a:lnTo>
                      <a:lnTo>
                        <a:pt x="428" y="2138"/>
                      </a:lnTo>
                      <a:lnTo>
                        <a:pt x="429" y="2149"/>
                      </a:lnTo>
                      <a:lnTo>
                        <a:pt x="432" y="2159"/>
                      </a:lnTo>
                      <a:lnTo>
                        <a:pt x="433" y="2168"/>
                      </a:lnTo>
                      <a:lnTo>
                        <a:pt x="434" y="2179"/>
                      </a:lnTo>
                      <a:lnTo>
                        <a:pt x="437" y="2188"/>
                      </a:lnTo>
                      <a:lnTo>
                        <a:pt x="438" y="2199"/>
                      </a:lnTo>
                      <a:lnTo>
                        <a:pt x="439" y="2208"/>
                      </a:lnTo>
                      <a:lnTo>
                        <a:pt x="440" y="2217"/>
                      </a:lnTo>
                      <a:lnTo>
                        <a:pt x="443" y="2226"/>
                      </a:lnTo>
                      <a:lnTo>
                        <a:pt x="444" y="2236"/>
                      </a:lnTo>
                      <a:lnTo>
                        <a:pt x="445" y="2245"/>
                      </a:lnTo>
                      <a:lnTo>
                        <a:pt x="446" y="2254"/>
                      </a:lnTo>
                      <a:lnTo>
                        <a:pt x="448" y="2263"/>
                      </a:lnTo>
                      <a:lnTo>
                        <a:pt x="450" y="2272"/>
                      </a:lnTo>
                      <a:lnTo>
                        <a:pt x="451" y="2282"/>
                      </a:lnTo>
                      <a:lnTo>
                        <a:pt x="453" y="2291"/>
                      </a:lnTo>
                      <a:lnTo>
                        <a:pt x="454" y="2299"/>
                      </a:lnTo>
                      <a:lnTo>
                        <a:pt x="456" y="2308"/>
                      </a:lnTo>
                      <a:lnTo>
                        <a:pt x="457" y="2316"/>
                      </a:lnTo>
                      <a:lnTo>
                        <a:pt x="459" y="2325"/>
                      </a:lnTo>
                      <a:lnTo>
                        <a:pt x="461" y="2333"/>
                      </a:lnTo>
                      <a:lnTo>
                        <a:pt x="462" y="2341"/>
                      </a:lnTo>
                      <a:lnTo>
                        <a:pt x="464" y="2349"/>
                      </a:lnTo>
                      <a:lnTo>
                        <a:pt x="465" y="2357"/>
                      </a:lnTo>
                      <a:lnTo>
                        <a:pt x="467" y="2366"/>
                      </a:lnTo>
                      <a:lnTo>
                        <a:pt x="468" y="2374"/>
                      </a:lnTo>
                      <a:lnTo>
                        <a:pt x="470" y="2380"/>
                      </a:lnTo>
                      <a:lnTo>
                        <a:pt x="471" y="2388"/>
                      </a:lnTo>
                      <a:lnTo>
                        <a:pt x="472" y="2396"/>
                      </a:lnTo>
                      <a:lnTo>
                        <a:pt x="474" y="2404"/>
                      </a:lnTo>
                      <a:lnTo>
                        <a:pt x="476" y="2412"/>
                      </a:lnTo>
                      <a:lnTo>
                        <a:pt x="478" y="2419"/>
                      </a:lnTo>
                      <a:lnTo>
                        <a:pt x="479" y="2427"/>
                      </a:lnTo>
                      <a:lnTo>
                        <a:pt x="481" y="2433"/>
                      </a:lnTo>
                      <a:lnTo>
                        <a:pt x="482" y="2441"/>
                      </a:lnTo>
                      <a:lnTo>
                        <a:pt x="483" y="2448"/>
                      </a:lnTo>
                      <a:lnTo>
                        <a:pt x="485" y="2454"/>
                      </a:lnTo>
                      <a:lnTo>
                        <a:pt x="487" y="2461"/>
                      </a:lnTo>
                      <a:lnTo>
                        <a:pt x="488" y="2469"/>
                      </a:lnTo>
                      <a:lnTo>
                        <a:pt x="489" y="2475"/>
                      </a:lnTo>
                      <a:lnTo>
                        <a:pt x="490" y="2482"/>
                      </a:lnTo>
                      <a:lnTo>
                        <a:pt x="493" y="2488"/>
                      </a:lnTo>
                      <a:lnTo>
                        <a:pt x="494" y="2495"/>
                      </a:lnTo>
                      <a:lnTo>
                        <a:pt x="495" y="2502"/>
                      </a:lnTo>
                      <a:lnTo>
                        <a:pt x="498" y="2507"/>
                      </a:lnTo>
                      <a:lnTo>
                        <a:pt x="499" y="2514"/>
                      </a:lnTo>
                      <a:lnTo>
                        <a:pt x="500" y="2520"/>
                      </a:lnTo>
                      <a:lnTo>
                        <a:pt x="501" y="2527"/>
                      </a:lnTo>
                      <a:lnTo>
                        <a:pt x="504" y="2532"/>
                      </a:lnTo>
                      <a:lnTo>
                        <a:pt x="505" y="2539"/>
                      </a:lnTo>
                      <a:lnTo>
                        <a:pt x="506" y="2544"/>
                      </a:lnTo>
                      <a:lnTo>
                        <a:pt x="507" y="2550"/>
                      </a:lnTo>
                      <a:lnTo>
                        <a:pt x="510" y="2556"/>
                      </a:lnTo>
                      <a:lnTo>
                        <a:pt x="511" y="2561"/>
                      </a:lnTo>
                      <a:lnTo>
                        <a:pt x="512" y="2568"/>
                      </a:lnTo>
                      <a:lnTo>
                        <a:pt x="513" y="2573"/>
                      </a:lnTo>
                      <a:lnTo>
                        <a:pt x="515" y="2578"/>
                      </a:lnTo>
                      <a:lnTo>
                        <a:pt x="517" y="2583"/>
                      </a:lnTo>
                      <a:lnTo>
                        <a:pt x="518" y="2589"/>
                      </a:lnTo>
                      <a:lnTo>
                        <a:pt x="521" y="2594"/>
                      </a:lnTo>
                      <a:lnTo>
                        <a:pt x="522" y="2599"/>
                      </a:lnTo>
                      <a:lnTo>
                        <a:pt x="523" y="2604"/>
                      </a:lnTo>
                      <a:lnTo>
                        <a:pt x="524" y="2610"/>
                      </a:lnTo>
                      <a:lnTo>
                        <a:pt x="526" y="2615"/>
                      </a:lnTo>
                      <a:lnTo>
                        <a:pt x="528" y="2620"/>
                      </a:lnTo>
                      <a:lnTo>
                        <a:pt x="529" y="2624"/>
                      </a:lnTo>
                      <a:lnTo>
                        <a:pt x="531" y="2629"/>
                      </a:lnTo>
                      <a:lnTo>
                        <a:pt x="532" y="2635"/>
                      </a:lnTo>
                      <a:lnTo>
                        <a:pt x="534" y="2639"/>
                      </a:lnTo>
                      <a:lnTo>
                        <a:pt x="535" y="2644"/>
                      </a:lnTo>
                      <a:lnTo>
                        <a:pt x="537" y="2649"/>
                      </a:lnTo>
                      <a:lnTo>
                        <a:pt x="538" y="2653"/>
                      </a:lnTo>
                      <a:lnTo>
                        <a:pt x="540" y="2657"/>
                      </a:lnTo>
                      <a:lnTo>
                        <a:pt x="542" y="2662"/>
                      </a:lnTo>
                      <a:lnTo>
                        <a:pt x="543" y="2666"/>
                      </a:lnTo>
                      <a:lnTo>
                        <a:pt x="545" y="2672"/>
                      </a:lnTo>
                      <a:lnTo>
                        <a:pt x="546" y="2676"/>
                      </a:lnTo>
                      <a:lnTo>
                        <a:pt x="548" y="2680"/>
                      </a:lnTo>
                      <a:lnTo>
                        <a:pt x="549" y="2683"/>
                      </a:lnTo>
                      <a:lnTo>
                        <a:pt x="550" y="2687"/>
                      </a:lnTo>
                      <a:lnTo>
                        <a:pt x="552" y="2693"/>
                      </a:lnTo>
                      <a:lnTo>
                        <a:pt x="554" y="2697"/>
                      </a:lnTo>
                      <a:lnTo>
                        <a:pt x="555" y="2701"/>
                      </a:lnTo>
                      <a:lnTo>
                        <a:pt x="556" y="2705"/>
                      </a:lnTo>
                      <a:lnTo>
                        <a:pt x="557" y="2708"/>
                      </a:lnTo>
                      <a:lnTo>
                        <a:pt x="560" y="2711"/>
                      </a:lnTo>
                      <a:lnTo>
                        <a:pt x="561" y="2715"/>
                      </a:lnTo>
                      <a:lnTo>
                        <a:pt x="563" y="2719"/>
                      </a:lnTo>
                      <a:lnTo>
                        <a:pt x="565" y="2723"/>
                      </a:lnTo>
                      <a:lnTo>
                        <a:pt x="566" y="2727"/>
                      </a:lnTo>
                      <a:lnTo>
                        <a:pt x="567" y="2731"/>
                      </a:lnTo>
                      <a:lnTo>
                        <a:pt x="570" y="2734"/>
                      </a:lnTo>
                      <a:lnTo>
                        <a:pt x="571" y="2737"/>
                      </a:lnTo>
                      <a:lnTo>
                        <a:pt x="572" y="2741"/>
                      </a:lnTo>
                      <a:lnTo>
                        <a:pt x="573" y="2744"/>
                      </a:lnTo>
                      <a:lnTo>
                        <a:pt x="574" y="2748"/>
                      </a:lnTo>
                      <a:lnTo>
                        <a:pt x="577" y="2751"/>
                      </a:lnTo>
                      <a:lnTo>
                        <a:pt x="578" y="2755"/>
                      </a:lnTo>
                      <a:lnTo>
                        <a:pt x="579" y="2757"/>
                      </a:lnTo>
                      <a:lnTo>
                        <a:pt x="582" y="2761"/>
                      </a:lnTo>
                      <a:lnTo>
                        <a:pt x="583" y="2764"/>
                      </a:lnTo>
                      <a:lnTo>
                        <a:pt x="584" y="2768"/>
                      </a:lnTo>
                      <a:lnTo>
                        <a:pt x="585" y="2770"/>
                      </a:lnTo>
                      <a:lnTo>
                        <a:pt x="588" y="2773"/>
                      </a:lnTo>
                      <a:lnTo>
                        <a:pt x="589" y="2776"/>
                      </a:lnTo>
                      <a:lnTo>
                        <a:pt x="590" y="2780"/>
                      </a:lnTo>
                      <a:lnTo>
                        <a:pt x="592" y="2782"/>
                      </a:lnTo>
                      <a:lnTo>
                        <a:pt x="593" y="2785"/>
                      </a:lnTo>
                      <a:lnTo>
                        <a:pt x="595" y="2788"/>
                      </a:lnTo>
                      <a:lnTo>
                        <a:pt x="596" y="2790"/>
                      </a:lnTo>
                      <a:lnTo>
                        <a:pt x="598" y="2794"/>
                      </a:lnTo>
                      <a:lnTo>
                        <a:pt x="599" y="2797"/>
                      </a:lnTo>
                      <a:lnTo>
                        <a:pt x="601" y="2799"/>
                      </a:lnTo>
                      <a:lnTo>
                        <a:pt x="602" y="2802"/>
                      </a:lnTo>
                      <a:lnTo>
                        <a:pt x="605" y="2805"/>
                      </a:lnTo>
                      <a:lnTo>
                        <a:pt x="606" y="2807"/>
                      </a:lnTo>
                      <a:lnTo>
                        <a:pt x="607" y="2810"/>
                      </a:lnTo>
                      <a:lnTo>
                        <a:pt x="609" y="2813"/>
                      </a:lnTo>
                      <a:lnTo>
                        <a:pt x="610" y="2815"/>
                      </a:lnTo>
                      <a:lnTo>
                        <a:pt x="612" y="2817"/>
                      </a:lnTo>
                      <a:lnTo>
                        <a:pt x="613" y="2819"/>
                      </a:lnTo>
                      <a:lnTo>
                        <a:pt x="615" y="2822"/>
                      </a:lnTo>
                      <a:lnTo>
                        <a:pt x="616" y="2824"/>
                      </a:lnTo>
                      <a:lnTo>
                        <a:pt x="617" y="2827"/>
                      </a:lnTo>
                      <a:lnTo>
                        <a:pt x="620" y="2828"/>
                      </a:lnTo>
                      <a:lnTo>
                        <a:pt x="621" y="2831"/>
                      </a:lnTo>
                      <a:lnTo>
                        <a:pt x="622" y="2834"/>
                      </a:lnTo>
                      <a:lnTo>
                        <a:pt x="624" y="2836"/>
                      </a:lnTo>
                      <a:lnTo>
                        <a:pt x="626" y="2838"/>
                      </a:lnTo>
                      <a:lnTo>
                        <a:pt x="627" y="2840"/>
                      </a:lnTo>
                      <a:lnTo>
                        <a:pt x="628" y="2842"/>
                      </a:lnTo>
                      <a:lnTo>
                        <a:pt x="631" y="2844"/>
                      </a:lnTo>
                      <a:lnTo>
                        <a:pt x="632" y="2847"/>
                      </a:lnTo>
                      <a:lnTo>
                        <a:pt x="633" y="2848"/>
                      </a:lnTo>
                      <a:lnTo>
                        <a:pt x="634" y="2851"/>
                      </a:lnTo>
                      <a:lnTo>
                        <a:pt x="637" y="2852"/>
                      </a:lnTo>
                      <a:lnTo>
                        <a:pt x="638" y="2855"/>
                      </a:lnTo>
                      <a:lnTo>
                        <a:pt x="639" y="2856"/>
                      </a:lnTo>
                      <a:lnTo>
                        <a:pt x="640" y="2859"/>
                      </a:lnTo>
                      <a:lnTo>
                        <a:pt x="641" y="2860"/>
                      </a:lnTo>
                      <a:lnTo>
                        <a:pt x="644" y="2861"/>
                      </a:lnTo>
                      <a:lnTo>
                        <a:pt x="645" y="2864"/>
                      </a:lnTo>
                      <a:lnTo>
                        <a:pt x="648" y="2865"/>
                      </a:lnTo>
                      <a:lnTo>
                        <a:pt x="649" y="2867"/>
                      </a:lnTo>
                      <a:lnTo>
                        <a:pt x="650" y="2869"/>
                      </a:lnTo>
                      <a:lnTo>
                        <a:pt x="651" y="2871"/>
                      </a:lnTo>
                      <a:lnTo>
                        <a:pt x="652" y="2872"/>
                      </a:lnTo>
                      <a:lnTo>
                        <a:pt x="655" y="2873"/>
                      </a:lnTo>
                      <a:lnTo>
                        <a:pt x="656" y="2876"/>
                      </a:lnTo>
                      <a:lnTo>
                        <a:pt x="657" y="2877"/>
                      </a:lnTo>
                      <a:lnTo>
                        <a:pt x="659" y="2878"/>
                      </a:lnTo>
                      <a:lnTo>
                        <a:pt x="661" y="2880"/>
                      </a:lnTo>
                      <a:lnTo>
                        <a:pt x="662" y="2881"/>
                      </a:lnTo>
                      <a:lnTo>
                        <a:pt x="663" y="2884"/>
                      </a:lnTo>
                      <a:lnTo>
                        <a:pt x="665" y="2885"/>
                      </a:lnTo>
                      <a:lnTo>
                        <a:pt x="667" y="2886"/>
                      </a:lnTo>
                      <a:lnTo>
                        <a:pt x="668" y="2888"/>
                      </a:lnTo>
                      <a:lnTo>
                        <a:pt x="670" y="2889"/>
                      </a:lnTo>
                      <a:lnTo>
                        <a:pt x="672" y="2890"/>
                      </a:lnTo>
                      <a:lnTo>
                        <a:pt x="673" y="2892"/>
                      </a:lnTo>
                      <a:lnTo>
                        <a:pt x="674" y="2893"/>
                      </a:lnTo>
                      <a:lnTo>
                        <a:pt x="676" y="2894"/>
                      </a:lnTo>
                      <a:lnTo>
                        <a:pt x="677" y="2896"/>
                      </a:lnTo>
                      <a:lnTo>
                        <a:pt x="679" y="2897"/>
                      </a:lnTo>
                      <a:lnTo>
                        <a:pt x="680" y="2898"/>
                      </a:lnTo>
                      <a:lnTo>
                        <a:pt x="682" y="2900"/>
                      </a:lnTo>
                      <a:lnTo>
                        <a:pt x="683" y="2901"/>
                      </a:lnTo>
                      <a:lnTo>
                        <a:pt x="684" y="2902"/>
                      </a:lnTo>
                      <a:lnTo>
                        <a:pt x="687" y="2902"/>
                      </a:lnTo>
                      <a:lnTo>
                        <a:pt x="688" y="2903"/>
                      </a:lnTo>
                      <a:lnTo>
                        <a:pt x="690" y="2905"/>
                      </a:lnTo>
                      <a:lnTo>
                        <a:pt x="691" y="2906"/>
                      </a:lnTo>
                      <a:lnTo>
                        <a:pt x="693" y="2907"/>
                      </a:lnTo>
                      <a:lnTo>
                        <a:pt x="694" y="2907"/>
                      </a:lnTo>
                      <a:lnTo>
                        <a:pt x="696" y="2909"/>
                      </a:lnTo>
                      <a:lnTo>
                        <a:pt x="698" y="2910"/>
                      </a:lnTo>
                      <a:lnTo>
                        <a:pt x="699" y="2911"/>
                      </a:lnTo>
                      <a:lnTo>
                        <a:pt x="700" y="2911"/>
                      </a:lnTo>
                      <a:lnTo>
                        <a:pt x="701" y="2913"/>
                      </a:lnTo>
                      <a:lnTo>
                        <a:pt x="704" y="2914"/>
                      </a:lnTo>
                      <a:lnTo>
                        <a:pt x="705" y="2914"/>
                      </a:lnTo>
                      <a:lnTo>
                        <a:pt x="706" y="2915"/>
                      </a:lnTo>
                      <a:lnTo>
                        <a:pt x="709" y="2917"/>
                      </a:lnTo>
                      <a:lnTo>
                        <a:pt x="710" y="2917"/>
                      </a:lnTo>
                      <a:lnTo>
                        <a:pt x="711" y="2918"/>
                      </a:lnTo>
                      <a:lnTo>
                        <a:pt x="712" y="2919"/>
                      </a:lnTo>
                      <a:lnTo>
                        <a:pt x="715" y="2919"/>
                      </a:lnTo>
                      <a:lnTo>
                        <a:pt x="716" y="2921"/>
                      </a:lnTo>
                      <a:lnTo>
                        <a:pt x="717" y="2921"/>
                      </a:lnTo>
                      <a:lnTo>
                        <a:pt x="718" y="2922"/>
                      </a:lnTo>
                      <a:lnTo>
                        <a:pt x="719" y="2922"/>
                      </a:lnTo>
                      <a:lnTo>
                        <a:pt x="722" y="2923"/>
                      </a:lnTo>
                      <a:lnTo>
                        <a:pt x="723" y="2923"/>
                      </a:lnTo>
                      <a:lnTo>
                        <a:pt x="724" y="2925"/>
                      </a:lnTo>
                      <a:lnTo>
                        <a:pt x="726" y="2925"/>
                      </a:lnTo>
                      <a:lnTo>
                        <a:pt x="728" y="2926"/>
                      </a:lnTo>
                      <a:lnTo>
                        <a:pt x="729" y="2926"/>
                      </a:lnTo>
                      <a:lnTo>
                        <a:pt x="730" y="2926"/>
                      </a:lnTo>
                      <a:lnTo>
                        <a:pt x="733" y="2927"/>
                      </a:lnTo>
                      <a:lnTo>
                        <a:pt x="734" y="2927"/>
                      </a:lnTo>
                      <a:lnTo>
                        <a:pt x="735" y="2927"/>
                      </a:lnTo>
                      <a:lnTo>
                        <a:pt x="737" y="2929"/>
                      </a:lnTo>
                      <a:lnTo>
                        <a:pt x="739" y="2929"/>
                      </a:lnTo>
                      <a:lnTo>
                        <a:pt x="740" y="2929"/>
                      </a:lnTo>
                      <a:lnTo>
                        <a:pt x="741" y="2930"/>
                      </a:lnTo>
                      <a:lnTo>
                        <a:pt x="743" y="2930"/>
                      </a:lnTo>
                      <a:lnTo>
                        <a:pt x="744" y="2930"/>
                      </a:lnTo>
                      <a:lnTo>
                        <a:pt x="746" y="2930"/>
                      </a:lnTo>
                      <a:lnTo>
                        <a:pt x="748" y="2931"/>
                      </a:lnTo>
                      <a:lnTo>
                        <a:pt x="749" y="2931"/>
                      </a:lnTo>
                      <a:lnTo>
                        <a:pt x="751" y="2931"/>
                      </a:lnTo>
                      <a:lnTo>
                        <a:pt x="752" y="2931"/>
                      </a:lnTo>
                      <a:lnTo>
                        <a:pt x="754" y="2931"/>
                      </a:lnTo>
                      <a:lnTo>
                        <a:pt x="755" y="2932"/>
                      </a:lnTo>
                      <a:lnTo>
                        <a:pt x="757" y="2932"/>
                      </a:lnTo>
                      <a:lnTo>
                        <a:pt x="759" y="2932"/>
                      </a:lnTo>
                      <a:lnTo>
                        <a:pt x="760" y="2932"/>
                      </a:lnTo>
                      <a:lnTo>
                        <a:pt x="761" y="2932"/>
                      </a:lnTo>
                      <a:lnTo>
                        <a:pt x="763" y="2932"/>
                      </a:lnTo>
                      <a:lnTo>
                        <a:pt x="765" y="2932"/>
                      </a:lnTo>
                      <a:lnTo>
                        <a:pt x="766" y="2932"/>
                      </a:lnTo>
                      <a:lnTo>
                        <a:pt x="767" y="2932"/>
                      </a:lnTo>
                      <a:lnTo>
                        <a:pt x="768" y="2932"/>
                      </a:lnTo>
                      <a:lnTo>
                        <a:pt x="771" y="2932"/>
                      </a:lnTo>
                      <a:lnTo>
                        <a:pt x="772" y="2932"/>
                      </a:lnTo>
                      <a:lnTo>
                        <a:pt x="774" y="2932"/>
                      </a:lnTo>
                      <a:lnTo>
                        <a:pt x="776" y="2932"/>
                      </a:lnTo>
                      <a:lnTo>
                        <a:pt x="777" y="2932"/>
                      </a:lnTo>
                      <a:lnTo>
                        <a:pt x="778" y="2932"/>
                      </a:lnTo>
                      <a:lnTo>
                        <a:pt x="779" y="2932"/>
                      </a:lnTo>
                      <a:lnTo>
                        <a:pt x="782" y="2932"/>
                      </a:lnTo>
                      <a:lnTo>
                        <a:pt x="783" y="2932"/>
                      </a:lnTo>
                      <a:lnTo>
                        <a:pt x="784" y="2931"/>
                      </a:lnTo>
                      <a:lnTo>
                        <a:pt x="785" y="2931"/>
                      </a:lnTo>
                      <a:lnTo>
                        <a:pt x="788" y="2931"/>
                      </a:lnTo>
                      <a:lnTo>
                        <a:pt x="789" y="2931"/>
                      </a:lnTo>
                      <a:lnTo>
                        <a:pt x="790" y="2931"/>
                      </a:lnTo>
                      <a:lnTo>
                        <a:pt x="793" y="2930"/>
                      </a:lnTo>
                      <a:lnTo>
                        <a:pt x="794" y="2930"/>
                      </a:lnTo>
                      <a:lnTo>
                        <a:pt x="795" y="2930"/>
                      </a:lnTo>
                      <a:lnTo>
                        <a:pt x="796" y="2930"/>
                      </a:lnTo>
                      <a:lnTo>
                        <a:pt x="799" y="2929"/>
                      </a:lnTo>
                      <a:lnTo>
                        <a:pt x="800" y="2929"/>
                      </a:lnTo>
                      <a:lnTo>
                        <a:pt x="801" y="2929"/>
                      </a:lnTo>
                      <a:lnTo>
                        <a:pt x="802" y="2927"/>
                      </a:lnTo>
                      <a:lnTo>
                        <a:pt x="804" y="2927"/>
                      </a:lnTo>
                      <a:lnTo>
                        <a:pt x="806" y="2926"/>
                      </a:lnTo>
                      <a:lnTo>
                        <a:pt x="807" y="2926"/>
                      </a:lnTo>
                      <a:lnTo>
                        <a:pt x="808" y="2926"/>
                      </a:lnTo>
                      <a:lnTo>
                        <a:pt x="810" y="2925"/>
                      </a:lnTo>
                      <a:lnTo>
                        <a:pt x="811" y="2925"/>
                      </a:lnTo>
                      <a:lnTo>
                        <a:pt x="813" y="2923"/>
                      </a:lnTo>
                      <a:lnTo>
                        <a:pt x="815" y="2923"/>
                      </a:lnTo>
                      <a:lnTo>
                        <a:pt x="817" y="2922"/>
                      </a:lnTo>
                      <a:lnTo>
                        <a:pt x="818" y="2922"/>
                      </a:lnTo>
                      <a:lnTo>
                        <a:pt x="819" y="2921"/>
                      </a:lnTo>
                      <a:lnTo>
                        <a:pt x="821" y="2919"/>
                      </a:lnTo>
                      <a:lnTo>
                        <a:pt x="822" y="2919"/>
                      </a:lnTo>
                      <a:lnTo>
                        <a:pt x="824" y="2918"/>
                      </a:lnTo>
                      <a:lnTo>
                        <a:pt x="826" y="2917"/>
                      </a:lnTo>
                      <a:lnTo>
                        <a:pt x="827" y="2917"/>
                      </a:lnTo>
                      <a:lnTo>
                        <a:pt x="828" y="2915"/>
                      </a:lnTo>
                      <a:lnTo>
                        <a:pt x="830" y="2914"/>
                      </a:lnTo>
                      <a:lnTo>
                        <a:pt x="832" y="2914"/>
                      </a:lnTo>
                      <a:lnTo>
                        <a:pt x="833" y="2913"/>
                      </a:lnTo>
                      <a:lnTo>
                        <a:pt x="835" y="2911"/>
                      </a:lnTo>
                      <a:lnTo>
                        <a:pt x="837" y="2910"/>
                      </a:lnTo>
                      <a:lnTo>
                        <a:pt x="838" y="2910"/>
                      </a:lnTo>
                      <a:lnTo>
                        <a:pt x="839" y="2909"/>
                      </a:lnTo>
                      <a:lnTo>
                        <a:pt x="841" y="2907"/>
                      </a:lnTo>
                      <a:lnTo>
                        <a:pt x="843" y="2906"/>
                      </a:lnTo>
                      <a:lnTo>
                        <a:pt x="844" y="2905"/>
                      </a:lnTo>
                      <a:lnTo>
                        <a:pt x="845" y="2903"/>
                      </a:lnTo>
                      <a:lnTo>
                        <a:pt x="846" y="2902"/>
                      </a:lnTo>
                      <a:lnTo>
                        <a:pt x="849" y="2901"/>
                      </a:lnTo>
                      <a:lnTo>
                        <a:pt x="850" y="2900"/>
                      </a:lnTo>
                      <a:lnTo>
                        <a:pt x="851" y="2898"/>
                      </a:lnTo>
                      <a:lnTo>
                        <a:pt x="852" y="2897"/>
                      </a:lnTo>
                      <a:lnTo>
                        <a:pt x="855" y="2896"/>
                      </a:lnTo>
                      <a:lnTo>
                        <a:pt x="856" y="2894"/>
                      </a:lnTo>
                      <a:lnTo>
                        <a:pt x="857" y="2893"/>
                      </a:lnTo>
                      <a:lnTo>
                        <a:pt x="860" y="2892"/>
                      </a:lnTo>
                      <a:lnTo>
                        <a:pt x="861" y="2890"/>
                      </a:lnTo>
                      <a:lnTo>
                        <a:pt x="862" y="2889"/>
                      </a:lnTo>
                      <a:lnTo>
                        <a:pt x="863" y="2886"/>
                      </a:lnTo>
                      <a:lnTo>
                        <a:pt x="866" y="2885"/>
                      </a:lnTo>
                      <a:lnTo>
                        <a:pt x="867" y="2884"/>
                      </a:lnTo>
                      <a:lnTo>
                        <a:pt x="868" y="2882"/>
                      </a:lnTo>
                      <a:lnTo>
                        <a:pt x="869" y="2880"/>
                      </a:lnTo>
                      <a:lnTo>
                        <a:pt x="871" y="2878"/>
                      </a:lnTo>
                      <a:lnTo>
                        <a:pt x="873" y="2877"/>
                      </a:lnTo>
                      <a:lnTo>
                        <a:pt x="874" y="2874"/>
                      </a:lnTo>
                      <a:lnTo>
                        <a:pt x="876" y="2873"/>
                      </a:lnTo>
                      <a:lnTo>
                        <a:pt x="878" y="2871"/>
                      </a:lnTo>
                      <a:lnTo>
                        <a:pt x="879" y="2869"/>
                      </a:lnTo>
                      <a:lnTo>
                        <a:pt x="880" y="2867"/>
                      </a:lnTo>
                      <a:lnTo>
                        <a:pt x="882" y="2865"/>
                      </a:lnTo>
                      <a:lnTo>
                        <a:pt x="884" y="2863"/>
                      </a:lnTo>
                      <a:lnTo>
                        <a:pt x="885" y="2861"/>
                      </a:lnTo>
                      <a:lnTo>
                        <a:pt x="886" y="2859"/>
                      </a:lnTo>
                      <a:lnTo>
                        <a:pt x="888" y="2856"/>
                      </a:lnTo>
                      <a:lnTo>
                        <a:pt x="890" y="2855"/>
                      </a:lnTo>
                      <a:lnTo>
                        <a:pt x="891" y="2852"/>
                      </a:lnTo>
                      <a:lnTo>
                        <a:pt x="893" y="2849"/>
                      </a:lnTo>
                      <a:lnTo>
                        <a:pt x="894" y="2848"/>
                      </a:lnTo>
                      <a:lnTo>
                        <a:pt x="895" y="2846"/>
                      </a:lnTo>
                      <a:lnTo>
                        <a:pt x="897" y="2843"/>
                      </a:lnTo>
                      <a:lnTo>
                        <a:pt x="899" y="2840"/>
                      </a:lnTo>
                      <a:lnTo>
                        <a:pt x="901" y="2838"/>
                      </a:lnTo>
                      <a:lnTo>
                        <a:pt x="902" y="2835"/>
                      </a:lnTo>
                      <a:lnTo>
                        <a:pt x="904" y="2832"/>
                      </a:lnTo>
                      <a:lnTo>
                        <a:pt x="905" y="2830"/>
                      </a:lnTo>
                      <a:lnTo>
                        <a:pt x="906" y="2827"/>
                      </a:lnTo>
                      <a:lnTo>
                        <a:pt x="908" y="2824"/>
                      </a:lnTo>
                      <a:lnTo>
                        <a:pt x="910" y="2822"/>
                      </a:lnTo>
                      <a:lnTo>
                        <a:pt x="911" y="2819"/>
                      </a:lnTo>
                      <a:lnTo>
                        <a:pt x="912" y="2817"/>
                      </a:lnTo>
                      <a:lnTo>
                        <a:pt x="913" y="2814"/>
                      </a:lnTo>
                      <a:lnTo>
                        <a:pt x="916" y="2811"/>
                      </a:lnTo>
                      <a:lnTo>
                        <a:pt x="917" y="2807"/>
                      </a:lnTo>
                      <a:lnTo>
                        <a:pt x="919" y="2805"/>
                      </a:lnTo>
                      <a:lnTo>
                        <a:pt x="921" y="2802"/>
                      </a:lnTo>
                      <a:lnTo>
                        <a:pt x="922" y="2798"/>
                      </a:lnTo>
                      <a:lnTo>
                        <a:pt x="923" y="2795"/>
                      </a:lnTo>
                      <a:lnTo>
                        <a:pt x="925" y="2793"/>
                      </a:lnTo>
                      <a:lnTo>
                        <a:pt x="927" y="2789"/>
                      </a:lnTo>
                      <a:lnTo>
                        <a:pt x="928" y="2786"/>
                      </a:lnTo>
                      <a:lnTo>
                        <a:pt x="929" y="2782"/>
                      </a:lnTo>
                      <a:lnTo>
                        <a:pt x="930" y="2778"/>
                      </a:lnTo>
                      <a:lnTo>
                        <a:pt x="933" y="2776"/>
                      </a:lnTo>
                      <a:lnTo>
                        <a:pt x="934" y="2772"/>
                      </a:lnTo>
                      <a:lnTo>
                        <a:pt x="935" y="2769"/>
                      </a:lnTo>
                      <a:lnTo>
                        <a:pt x="936" y="2765"/>
                      </a:lnTo>
                      <a:lnTo>
                        <a:pt x="938" y="2761"/>
                      </a:lnTo>
                      <a:lnTo>
                        <a:pt x="940" y="2757"/>
                      </a:lnTo>
                      <a:lnTo>
                        <a:pt x="941" y="2753"/>
                      </a:lnTo>
                      <a:lnTo>
                        <a:pt x="944" y="2749"/>
                      </a:lnTo>
                      <a:lnTo>
                        <a:pt x="945" y="2745"/>
                      </a:lnTo>
                      <a:lnTo>
                        <a:pt x="946" y="2741"/>
                      </a:lnTo>
                      <a:lnTo>
                        <a:pt x="947" y="2737"/>
                      </a:lnTo>
                      <a:lnTo>
                        <a:pt x="949" y="2734"/>
                      </a:lnTo>
                      <a:lnTo>
                        <a:pt x="951" y="2730"/>
                      </a:lnTo>
                      <a:lnTo>
                        <a:pt x="952" y="2726"/>
                      </a:lnTo>
                      <a:lnTo>
                        <a:pt x="954" y="2722"/>
                      </a:lnTo>
                      <a:lnTo>
                        <a:pt x="955" y="2718"/>
                      </a:lnTo>
                      <a:lnTo>
                        <a:pt x="957" y="2712"/>
                      </a:lnTo>
                      <a:lnTo>
                        <a:pt x="958" y="2708"/>
                      </a:lnTo>
                      <a:lnTo>
                        <a:pt x="960" y="2705"/>
                      </a:lnTo>
                      <a:lnTo>
                        <a:pt x="962" y="2699"/>
                      </a:lnTo>
                      <a:lnTo>
                        <a:pt x="963" y="2695"/>
                      </a:lnTo>
                      <a:lnTo>
                        <a:pt x="965" y="2690"/>
                      </a:lnTo>
                      <a:lnTo>
                        <a:pt x="966" y="2686"/>
                      </a:lnTo>
                      <a:lnTo>
                        <a:pt x="968" y="2681"/>
                      </a:lnTo>
                      <a:lnTo>
                        <a:pt x="969" y="2676"/>
                      </a:lnTo>
                      <a:lnTo>
                        <a:pt x="971" y="2672"/>
                      </a:lnTo>
                      <a:lnTo>
                        <a:pt x="972" y="2666"/>
                      </a:lnTo>
                      <a:lnTo>
                        <a:pt x="973" y="2661"/>
                      </a:lnTo>
                      <a:lnTo>
                        <a:pt x="975" y="2656"/>
                      </a:lnTo>
                      <a:lnTo>
                        <a:pt x="977" y="2651"/>
                      </a:lnTo>
                      <a:lnTo>
                        <a:pt x="978" y="2645"/>
                      </a:lnTo>
                      <a:lnTo>
                        <a:pt x="979" y="2640"/>
                      </a:lnTo>
                      <a:lnTo>
                        <a:pt x="982" y="2635"/>
                      </a:lnTo>
                      <a:lnTo>
                        <a:pt x="983" y="2629"/>
                      </a:lnTo>
                      <a:lnTo>
                        <a:pt x="984" y="2624"/>
                      </a:lnTo>
                      <a:lnTo>
                        <a:pt x="986" y="2619"/>
                      </a:lnTo>
                      <a:lnTo>
                        <a:pt x="988" y="2614"/>
                      </a:lnTo>
                      <a:lnTo>
                        <a:pt x="989" y="2607"/>
                      </a:lnTo>
                      <a:lnTo>
                        <a:pt x="990" y="2602"/>
                      </a:lnTo>
                      <a:lnTo>
                        <a:pt x="993" y="2597"/>
                      </a:lnTo>
                      <a:lnTo>
                        <a:pt x="994" y="2590"/>
                      </a:lnTo>
                      <a:lnTo>
                        <a:pt x="995" y="2585"/>
                      </a:lnTo>
                      <a:lnTo>
                        <a:pt x="996" y="2578"/>
                      </a:lnTo>
                      <a:lnTo>
                        <a:pt x="997" y="2571"/>
                      </a:lnTo>
                      <a:lnTo>
                        <a:pt x="1000" y="2566"/>
                      </a:lnTo>
                      <a:lnTo>
                        <a:pt x="1001" y="2560"/>
                      </a:lnTo>
                      <a:lnTo>
                        <a:pt x="1004" y="2553"/>
                      </a:lnTo>
                      <a:lnTo>
                        <a:pt x="1005" y="2546"/>
                      </a:lnTo>
                      <a:lnTo>
                        <a:pt x="1006" y="2541"/>
                      </a:lnTo>
                      <a:lnTo>
                        <a:pt x="1007" y="2535"/>
                      </a:lnTo>
                      <a:lnTo>
                        <a:pt x="1008" y="2528"/>
                      </a:lnTo>
                      <a:lnTo>
                        <a:pt x="1011" y="2521"/>
                      </a:lnTo>
                      <a:lnTo>
                        <a:pt x="1012" y="2515"/>
                      </a:lnTo>
                      <a:lnTo>
                        <a:pt x="1013" y="2507"/>
                      </a:lnTo>
                      <a:lnTo>
                        <a:pt x="1014" y="2500"/>
                      </a:lnTo>
                      <a:lnTo>
                        <a:pt x="1016" y="2494"/>
                      </a:lnTo>
                      <a:lnTo>
                        <a:pt x="1018" y="2487"/>
                      </a:lnTo>
                      <a:lnTo>
                        <a:pt x="1019" y="2479"/>
                      </a:lnTo>
                      <a:lnTo>
                        <a:pt x="1021" y="2473"/>
                      </a:lnTo>
                      <a:lnTo>
                        <a:pt x="1022" y="2465"/>
                      </a:lnTo>
                      <a:lnTo>
                        <a:pt x="1024" y="2458"/>
                      </a:lnTo>
                      <a:lnTo>
                        <a:pt x="1025" y="2450"/>
                      </a:lnTo>
                      <a:lnTo>
                        <a:pt x="1028" y="2444"/>
                      </a:lnTo>
                      <a:lnTo>
                        <a:pt x="1029" y="2436"/>
                      </a:lnTo>
                      <a:lnTo>
                        <a:pt x="1030" y="2428"/>
                      </a:lnTo>
                      <a:lnTo>
                        <a:pt x="1032" y="2421"/>
                      </a:lnTo>
                      <a:lnTo>
                        <a:pt x="1033" y="2413"/>
                      </a:lnTo>
                      <a:lnTo>
                        <a:pt x="1035" y="2405"/>
                      </a:lnTo>
                      <a:lnTo>
                        <a:pt x="1036" y="2398"/>
                      </a:lnTo>
                      <a:lnTo>
                        <a:pt x="1038" y="2390"/>
                      </a:lnTo>
                      <a:lnTo>
                        <a:pt x="1039" y="2382"/>
                      </a:lnTo>
                      <a:lnTo>
                        <a:pt x="1040" y="2374"/>
                      </a:lnTo>
                      <a:lnTo>
                        <a:pt x="1043" y="2366"/>
                      </a:lnTo>
                      <a:lnTo>
                        <a:pt x="1044" y="2358"/>
                      </a:lnTo>
                      <a:lnTo>
                        <a:pt x="1046" y="2349"/>
                      </a:lnTo>
                      <a:lnTo>
                        <a:pt x="1047" y="2341"/>
                      </a:lnTo>
                      <a:lnTo>
                        <a:pt x="1049" y="2333"/>
                      </a:lnTo>
                      <a:lnTo>
                        <a:pt x="1050" y="2324"/>
                      </a:lnTo>
                      <a:lnTo>
                        <a:pt x="1051" y="2316"/>
                      </a:lnTo>
                      <a:lnTo>
                        <a:pt x="1053" y="2307"/>
                      </a:lnTo>
                      <a:lnTo>
                        <a:pt x="1055" y="2299"/>
                      </a:lnTo>
                      <a:lnTo>
                        <a:pt x="1056" y="2290"/>
                      </a:lnTo>
                      <a:lnTo>
                        <a:pt x="1057" y="2282"/>
                      </a:lnTo>
                      <a:lnTo>
                        <a:pt x="1060" y="2272"/>
                      </a:lnTo>
                      <a:lnTo>
                        <a:pt x="1061" y="2263"/>
                      </a:lnTo>
                      <a:lnTo>
                        <a:pt x="1062" y="2254"/>
                      </a:lnTo>
                      <a:lnTo>
                        <a:pt x="1063" y="2245"/>
                      </a:lnTo>
                      <a:lnTo>
                        <a:pt x="1064" y="2237"/>
                      </a:lnTo>
                      <a:lnTo>
                        <a:pt x="1067" y="2228"/>
                      </a:lnTo>
                      <a:lnTo>
                        <a:pt x="1068" y="2218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1" name="Freeform 1196"/>
                <p:cNvSpPr>
                  <a:spLocks/>
                </p:cNvSpPr>
                <p:nvPr/>
              </p:nvSpPr>
              <p:spPr bwMode="auto">
                <a:xfrm>
                  <a:off x="3259" y="1140"/>
                  <a:ext cx="356" cy="598"/>
                </a:xfrm>
                <a:custGeom>
                  <a:avLst/>
                  <a:gdLst/>
                  <a:ahLst/>
                  <a:cxnLst>
                    <a:cxn ang="0">
                      <a:pos x="16" y="975"/>
                    </a:cxn>
                    <a:cxn ang="0">
                      <a:pos x="32" y="864"/>
                    </a:cxn>
                    <a:cxn ang="0">
                      <a:pos x="49" y="751"/>
                    </a:cxn>
                    <a:cxn ang="0">
                      <a:pos x="66" y="636"/>
                    </a:cxn>
                    <a:cxn ang="0">
                      <a:pos x="83" y="521"/>
                    </a:cxn>
                    <a:cxn ang="0">
                      <a:pos x="99" y="411"/>
                    </a:cxn>
                    <a:cxn ang="0">
                      <a:pos x="116" y="308"/>
                    </a:cxn>
                    <a:cxn ang="0">
                      <a:pos x="133" y="214"/>
                    </a:cxn>
                    <a:cxn ang="0">
                      <a:pos x="150" y="135"/>
                    </a:cxn>
                    <a:cxn ang="0">
                      <a:pos x="167" y="72"/>
                    </a:cxn>
                    <a:cxn ang="0">
                      <a:pos x="183" y="27"/>
                    </a:cxn>
                    <a:cxn ang="0">
                      <a:pos x="200" y="4"/>
                    </a:cxn>
                    <a:cxn ang="0">
                      <a:pos x="217" y="1"/>
                    </a:cxn>
                    <a:cxn ang="0">
                      <a:pos x="234" y="19"/>
                    </a:cxn>
                    <a:cxn ang="0">
                      <a:pos x="250" y="58"/>
                    </a:cxn>
                    <a:cxn ang="0">
                      <a:pos x="267" y="114"/>
                    </a:cxn>
                    <a:cxn ang="0">
                      <a:pos x="284" y="188"/>
                    </a:cxn>
                    <a:cxn ang="0">
                      <a:pos x="301" y="276"/>
                    </a:cxn>
                    <a:cxn ang="0">
                      <a:pos x="318" y="375"/>
                    </a:cxn>
                    <a:cxn ang="0">
                      <a:pos x="334" y="482"/>
                    </a:cxn>
                    <a:cxn ang="0">
                      <a:pos x="351" y="592"/>
                    </a:cxn>
                    <a:cxn ang="0">
                      <a:pos x="368" y="706"/>
                    </a:cxn>
                    <a:cxn ang="0">
                      <a:pos x="385" y="818"/>
                    </a:cxn>
                    <a:cxn ang="0">
                      <a:pos x="402" y="926"/>
                    </a:cxn>
                    <a:cxn ang="0">
                      <a:pos x="418" y="1030"/>
                    </a:cxn>
                    <a:cxn ang="0">
                      <a:pos x="435" y="1126"/>
                    </a:cxn>
                    <a:cxn ang="0">
                      <a:pos x="452" y="1217"/>
                    </a:cxn>
                    <a:cxn ang="0">
                      <a:pos x="469" y="1299"/>
                    </a:cxn>
                    <a:cxn ang="0">
                      <a:pos x="486" y="1374"/>
                    </a:cxn>
                    <a:cxn ang="0">
                      <a:pos x="502" y="1440"/>
                    </a:cxn>
                    <a:cxn ang="0">
                      <a:pos x="519" y="1499"/>
                    </a:cxn>
                    <a:cxn ang="0">
                      <a:pos x="536" y="1552"/>
                    </a:cxn>
                    <a:cxn ang="0">
                      <a:pos x="554" y="1598"/>
                    </a:cxn>
                    <a:cxn ang="0">
                      <a:pos x="571" y="1637"/>
                    </a:cxn>
                    <a:cxn ang="0">
                      <a:pos x="586" y="1670"/>
                    </a:cxn>
                    <a:cxn ang="0">
                      <a:pos x="604" y="1699"/>
                    </a:cxn>
                    <a:cxn ang="0">
                      <a:pos x="621" y="1724"/>
                    </a:cxn>
                    <a:cxn ang="0">
                      <a:pos x="638" y="1745"/>
                    </a:cxn>
                    <a:cxn ang="0">
                      <a:pos x="655" y="1761"/>
                    </a:cxn>
                    <a:cxn ang="0">
                      <a:pos x="671" y="1774"/>
                    </a:cxn>
                    <a:cxn ang="0">
                      <a:pos x="688" y="1783"/>
                    </a:cxn>
                    <a:cxn ang="0">
                      <a:pos x="705" y="1790"/>
                    </a:cxn>
                    <a:cxn ang="0">
                      <a:pos x="722" y="1793"/>
                    </a:cxn>
                    <a:cxn ang="0">
                      <a:pos x="739" y="1793"/>
                    </a:cxn>
                    <a:cxn ang="0">
                      <a:pos x="755" y="1789"/>
                    </a:cxn>
                    <a:cxn ang="0">
                      <a:pos x="772" y="1782"/>
                    </a:cxn>
                    <a:cxn ang="0">
                      <a:pos x="789" y="1772"/>
                    </a:cxn>
                    <a:cxn ang="0">
                      <a:pos x="806" y="1756"/>
                    </a:cxn>
                    <a:cxn ang="0">
                      <a:pos x="822" y="1737"/>
                    </a:cxn>
                    <a:cxn ang="0">
                      <a:pos x="839" y="1714"/>
                    </a:cxn>
                    <a:cxn ang="0">
                      <a:pos x="856" y="1686"/>
                    </a:cxn>
                    <a:cxn ang="0">
                      <a:pos x="873" y="1652"/>
                    </a:cxn>
                    <a:cxn ang="0">
                      <a:pos x="889" y="1614"/>
                    </a:cxn>
                    <a:cxn ang="0">
                      <a:pos x="906" y="1570"/>
                    </a:cxn>
                    <a:cxn ang="0">
                      <a:pos x="923" y="1521"/>
                    </a:cxn>
                    <a:cxn ang="0">
                      <a:pos x="940" y="1467"/>
                    </a:cxn>
                    <a:cxn ang="0">
                      <a:pos x="957" y="1409"/>
                    </a:cxn>
                    <a:cxn ang="0">
                      <a:pos x="973" y="1349"/>
                    </a:cxn>
                    <a:cxn ang="0">
                      <a:pos x="990" y="1285"/>
                    </a:cxn>
                    <a:cxn ang="0">
                      <a:pos x="1007" y="1221"/>
                    </a:cxn>
                    <a:cxn ang="0">
                      <a:pos x="1024" y="1156"/>
                    </a:cxn>
                    <a:cxn ang="0">
                      <a:pos x="1040" y="1096"/>
                    </a:cxn>
                    <a:cxn ang="0">
                      <a:pos x="1057" y="1039"/>
                    </a:cxn>
                  </a:cxnLst>
                  <a:rect l="0" t="0" r="r" b="b"/>
                  <a:pathLst>
                    <a:path w="1068" h="1793">
                      <a:moveTo>
                        <a:pt x="0" y="1069"/>
                      </a:moveTo>
                      <a:lnTo>
                        <a:pt x="3" y="1060"/>
                      </a:lnTo>
                      <a:lnTo>
                        <a:pt x="4" y="1051"/>
                      </a:lnTo>
                      <a:lnTo>
                        <a:pt x="5" y="1042"/>
                      </a:lnTo>
                      <a:lnTo>
                        <a:pt x="6" y="1031"/>
                      </a:lnTo>
                      <a:lnTo>
                        <a:pt x="7" y="1022"/>
                      </a:lnTo>
                      <a:lnTo>
                        <a:pt x="10" y="1013"/>
                      </a:lnTo>
                      <a:lnTo>
                        <a:pt x="11" y="1004"/>
                      </a:lnTo>
                      <a:lnTo>
                        <a:pt x="12" y="993"/>
                      </a:lnTo>
                      <a:lnTo>
                        <a:pt x="14" y="984"/>
                      </a:lnTo>
                      <a:lnTo>
                        <a:pt x="16" y="975"/>
                      </a:lnTo>
                      <a:lnTo>
                        <a:pt x="17" y="964"/>
                      </a:lnTo>
                      <a:lnTo>
                        <a:pt x="18" y="955"/>
                      </a:lnTo>
                      <a:lnTo>
                        <a:pt x="21" y="944"/>
                      </a:lnTo>
                      <a:lnTo>
                        <a:pt x="22" y="935"/>
                      </a:lnTo>
                      <a:lnTo>
                        <a:pt x="23" y="924"/>
                      </a:lnTo>
                      <a:lnTo>
                        <a:pt x="24" y="915"/>
                      </a:lnTo>
                      <a:lnTo>
                        <a:pt x="27" y="905"/>
                      </a:lnTo>
                      <a:lnTo>
                        <a:pt x="28" y="895"/>
                      </a:lnTo>
                      <a:lnTo>
                        <a:pt x="29" y="885"/>
                      </a:lnTo>
                      <a:lnTo>
                        <a:pt x="31" y="874"/>
                      </a:lnTo>
                      <a:lnTo>
                        <a:pt x="32" y="864"/>
                      </a:lnTo>
                      <a:lnTo>
                        <a:pt x="34" y="855"/>
                      </a:lnTo>
                      <a:lnTo>
                        <a:pt x="35" y="844"/>
                      </a:lnTo>
                      <a:lnTo>
                        <a:pt x="37" y="834"/>
                      </a:lnTo>
                      <a:lnTo>
                        <a:pt x="38" y="823"/>
                      </a:lnTo>
                      <a:lnTo>
                        <a:pt x="40" y="814"/>
                      </a:lnTo>
                      <a:lnTo>
                        <a:pt x="42" y="803"/>
                      </a:lnTo>
                      <a:lnTo>
                        <a:pt x="43" y="793"/>
                      </a:lnTo>
                      <a:lnTo>
                        <a:pt x="45" y="782"/>
                      </a:lnTo>
                      <a:lnTo>
                        <a:pt x="46" y="772"/>
                      </a:lnTo>
                      <a:lnTo>
                        <a:pt x="48" y="761"/>
                      </a:lnTo>
                      <a:lnTo>
                        <a:pt x="49" y="751"/>
                      </a:lnTo>
                      <a:lnTo>
                        <a:pt x="51" y="740"/>
                      </a:lnTo>
                      <a:lnTo>
                        <a:pt x="53" y="729"/>
                      </a:lnTo>
                      <a:lnTo>
                        <a:pt x="54" y="719"/>
                      </a:lnTo>
                      <a:lnTo>
                        <a:pt x="55" y="708"/>
                      </a:lnTo>
                      <a:lnTo>
                        <a:pt x="56" y="698"/>
                      </a:lnTo>
                      <a:lnTo>
                        <a:pt x="59" y="687"/>
                      </a:lnTo>
                      <a:lnTo>
                        <a:pt x="60" y="677"/>
                      </a:lnTo>
                      <a:lnTo>
                        <a:pt x="62" y="668"/>
                      </a:lnTo>
                      <a:lnTo>
                        <a:pt x="64" y="657"/>
                      </a:lnTo>
                      <a:lnTo>
                        <a:pt x="65" y="646"/>
                      </a:lnTo>
                      <a:lnTo>
                        <a:pt x="66" y="636"/>
                      </a:lnTo>
                      <a:lnTo>
                        <a:pt x="67" y="625"/>
                      </a:lnTo>
                      <a:lnTo>
                        <a:pt x="70" y="615"/>
                      </a:lnTo>
                      <a:lnTo>
                        <a:pt x="71" y="604"/>
                      </a:lnTo>
                      <a:lnTo>
                        <a:pt x="72" y="594"/>
                      </a:lnTo>
                      <a:lnTo>
                        <a:pt x="73" y="583"/>
                      </a:lnTo>
                      <a:lnTo>
                        <a:pt x="74" y="573"/>
                      </a:lnTo>
                      <a:lnTo>
                        <a:pt x="77" y="562"/>
                      </a:lnTo>
                      <a:lnTo>
                        <a:pt x="78" y="552"/>
                      </a:lnTo>
                      <a:lnTo>
                        <a:pt x="79" y="541"/>
                      </a:lnTo>
                      <a:lnTo>
                        <a:pt x="81" y="532"/>
                      </a:lnTo>
                      <a:lnTo>
                        <a:pt x="83" y="521"/>
                      </a:lnTo>
                      <a:lnTo>
                        <a:pt x="84" y="511"/>
                      </a:lnTo>
                      <a:lnTo>
                        <a:pt x="85" y="500"/>
                      </a:lnTo>
                      <a:lnTo>
                        <a:pt x="88" y="491"/>
                      </a:lnTo>
                      <a:lnTo>
                        <a:pt x="89" y="480"/>
                      </a:lnTo>
                      <a:lnTo>
                        <a:pt x="90" y="470"/>
                      </a:lnTo>
                      <a:lnTo>
                        <a:pt x="92" y="461"/>
                      </a:lnTo>
                      <a:lnTo>
                        <a:pt x="94" y="450"/>
                      </a:lnTo>
                      <a:lnTo>
                        <a:pt x="95" y="440"/>
                      </a:lnTo>
                      <a:lnTo>
                        <a:pt x="96" y="430"/>
                      </a:lnTo>
                      <a:lnTo>
                        <a:pt x="98" y="420"/>
                      </a:lnTo>
                      <a:lnTo>
                        <a:pt x="99" y="411"/>
                      </a:lnTo>
                      <a:lnTo>
                        <a:pt x="101" y="401"/>
                      </a:lnTo>
                      <a:lnTo>
                        <a:pt x="103" y="391"/>
                      </a:lnTo>
                      <a:lnTo>
                        <a:pt x="105" y="382"/>
                      </a:lnTo>
                      <a:lnTo>
                        <a:pt x="106" y="372"/>
                      </a:lnTo>
                      <a:lnTo>
                        <a:pt x="107" y="362"/>
                      </a:lnTo>
                      <a:lnTo>
                        <a:pt x="109" y="353"/>
                      </a:lnTo>
                      <a:lnTo>
                        <a:pt x="110" y="343"/>
                      </a:lnTo>
                      <a:lnTo>
                        <a:pt x="112" y="334"/>
                      </a:lnTo>
                      <a:lnTo>
                        <a:pt x="113" y="325"/>
                      </a:lnTo>
                      <a:lnTo>
                        <a:pt x="115" y="316"/>
                      </a:lnTo>
                      <a:lnTo>
                        <a:pt x="116" y="308"/>
                      </a:lnTo>
                      <a:lnTo>
                        <a:pt x="118" y="299"/>
                      </a:lnTo>
                      <a:lnTo>
                        <a:pt x="120" y="289"/>
                      </a:lnTo>
                      <a:lnTo>
                        <a:pt x="121" y="280"/>
                      </a:lnTo>
                      <a:lnTo>
                        <a:pt x="122" y="272"/>
                      </a:lnTo>
                      <a:lnTo>
                        <a:pt x="123" y="263"/>
                      </a:lnTo>
                      <a:lnTo>
                        <a:pt x="126" y="255"/>
                      </a:lnTo>
                      <a:lnTo>
                        <a:pt x="127" y="247"/>
                      </a:lnTo>
                      <a:lnTo>
                        <a:pt x="129" y="238"/>
                      </a:lnTo>
                      <a:lnTo>
                        <a:pt x="131" y="230"/>
                      </a:lnTo>
                      <a:lnTo>
                        <a:pt x="132" y="222"/>
                      </a:lnTo>
                      <a:lnTo>
                        <a:pt x="133" y="214"/>
                      </a:lnTo>
                      <a:lnTo>
                        <a:pt x="134" y="206"/>
                      </a:lnTo>
                      <a:lnTo>
                        <a:pt x="137" y="199"/>
                      </a:lnTo>
                      <a:lnTo>
                        <a:pt x="138" y="192"/>
                      </a:lnTo>
                      <a:lnTo>
                        <a:pt x="139" y="184"/>
                      </a:lnTo>
                      <a:lnTo>
                        <a:pt x="140" y="176"/>
                      </a:lnTo>
                      <a:lnTo>
                        <a:pt x="143" y="170"/>
                      </a:lnTo>
                      <a:lnTo>
                        <a:pt x="144" y="162"/>
                      </a:lnTo>
                      <a:lnTo>
                        <a:pt x="145" y="155"/>
                      </a:lnTo>
                      <a:lnTo>
                        <a:pt x="148" y="148"/>
                      </a:lnTo>
                      <a:lnTo>
                        <a:pt x="149" y="142"/>
                      </a:lnTo>
                      <a:lnTo>
                        <a:pt x="150" y="135"/>
                      </a:lnTo>
                      <a:lnTo>
                        <a:pt x="151" y="129"/>
                      </a:lnTo>
                      <a:lnTo>
                        <a:pt x="154" y="122"/>
                      </a:lnTo>
                      <a:lnTo>
                        <a:pt x="155" y="117"/>
                      </a:lnTo>
                      <a:lnTo>
                        <a:pt x="156" y="110"/>
                      </a:lnTo>
                      <a:lnTo>
                        <a:pt x="157" y="104"/>
                      </a:lnTo>
                      <a:lnTo>
                        <a:pt x="159" y="98"/>
                      </a:lnTo>
                      <a:lnTo>
                        <a:pt x="161" y="93"/>
                      </a:lnTo>
                      <a:lnTo>
                        <a:pt x="162" y="88"/>
                      </a:lnTo>
                      <a:lnTo>
                        <a:pt x="163" y="83"/>
                      </a:lnTo>
                      <a:lnTo>
                        <a:pt x="165" y="77"/>
                      </a:lnTo>
                      <a:lnTo>
                        <a:pt x="167" y="72"/>
                      </a:lnTo>
                      <a:lnTo>
                        <a:pt x="168" y="67"/>
                      </a:lnTo>
                      <a:lnTo>
                        <a:pt x="170" y="63"/>
                      </a:lnTo>
                      <a:lnTo>
                        <a:pt x="172" y="58"/>
                      </a:lnTo>
                      <a:lnTo>
                        <a:pt x="173" y="54"/>
                      </a:lnTo>
                      <a:lnTo>
                        <a:pt x="174" y="50"/>
                      </a:lnTo>
                      <a:lnTo>
                        <a:pt x="176" y="46"/>
                      </a:lnTo>
                      <a:lnTo>
                        <a:pt x="178" y="42"/>
                      </a:lnTo>
                      <a:lnTo>
                        <a:pt x="179" y="38"/>
                      </a:lnTo>
                      <a:lnTo>
                        <a:pt x="181" y="34"/>
                      </a:lnTo>
                      <a:lnTo>
                        <a:pt x="182" y="31"/>
                      </a:lnTo>
                      <a:lnTo>
                        <a:pt x="183" y="27"/>
                      </a:lnTo>
                      <a:lnTo>
                        <a:pt x="185" y="25"/>
                      </a:lnTo>
                      <a:lnTo>
                        <a:pt x="187" y="22"/>
                      </a:lnTo>
                      <a:lnTo>
                        <a:pt x="189" y="19"/>
                      </a:lnTo>
                      <a:lnTo>
                        <a:pt x="190" y="17"/>
                      </a:lnTo>
                      <a:lnTo>
                        <a:pt x="191" y="14"/>
                      </a:lnTo>
                      <a:lnTo>
                        <a:pt x="193" y="11"/>
                      </a:lnTo>
                      <a:lnTo>
                        <a:pt x="194" y="10"/>
                      </a:lnTo>
                      <a:lnTo>
                        <a:pt x="196" y="8"/>
                      </a:lnTo>
                      <a:lnTo>
                        <a:pt x="198" y="6"/>
                      </a:lnTo>
                      <a:lnTo>
                        <a:pt x="199" y="5"/>
                      </a:lnTo>
                      <a:lnTo>
                        <a:pt x="200" y="4"/>
                      </a:lnTo>
                      <a:lnTo>
                        <a:pt x="201" y="2"/>
                      </a:lnTo>
                      <a:lnTo>
                        <a:pt x="204" y="1"/>
                      </a:lnTo>
                      <a:lnTo>
                        <a:pt x="205" y="1"/>
                      </a:lnTo>
                      <a:lnTo>
                        <a:pt x="206" y="0"/>
                      </a:lnTo>
                      <a:lnTo>
                        <a:pt x="207" y="0"/>
                      </a:lnTo>
                      <a:lnTo>
                        <a:pt x="210" y="0"/>
                      </a:lnTo>
                      <a:lnTo>
                        <a:pt x="211" y="0"/>
                      </a:lnTo>
                      <a:lnTo>
                        <a:pt x="212" y="0"/>
                      </a:lnTo>
                      <a:lnTo>
                        <a:pt x="215" y="0"/>
                      </a:lnTo>
                      <a:lnTo>
                        <a:pt x="216" y="0"/>
                      </a:lnTo>
                      <a:lnTo>
                        <a:pt x="217" y="1"/>
                      </a:lnTo>
                      <a:lnTo>
                        <a:pt x="218" y="1"/>
                      </a:lnTo>
                      <a:lnTo>
                        <a:pt x="221" y="2"/>
                      </a:lnTo>
                      <a:lnTo>
                        <a:pt x="222" y="4"/>
                      </a:lnTo>
                      <a:lnTo>
                        <a:pt x="223" y="5"/>
                      </a:lnTo>
                      <a:lnTo>
                        <a:pt x="224" y="6"/>
                      </a:lnTo>
                      <a:lnTo>
                        <a:pt x="226" y="8"/>
                      </a:lnTo>
                      <a:lnTo>
                        <a:pt x="228" y="10"/>
                      </a:lnTo>
                      <a:lnTo>
                        <a:pt x="229" y="11"/>
                      </a:lnTo>
                      <a:lnTo>
                        <a:pt x="232" y="14"/>
                      </a:lnTo>
                      <a:lnTo>
                        <a:pt x="233" y="17"/>
                      </a:lnTo>
                      <a:lnTo>
                        <a:pt x="234" y="19"/>
                      </a:lnTo>
                      <a:lnTo>
                        <a:pt x="235" y="22"/>
                      </a:lnTo>
                      <a:lnTo>
                        <a:pt x="237" y="25"/>
                      </a:lnTo>
                      <a:lnTo>
                        <a:pt x="239" y="27"/>
                      </a:lnTo>
                      <a:lnTo>
                        <a:pt x="240" y="30"/>
                      </a:lnTo>
                      <a:lnTo>
                        <a:pt x="241" y="34"/>
                      </a:lnTo>
                      <a:lnTo>
                        <a:pt x="243" y="38"/>
                      </a:lnTo>
                      <a:lnTo>
                        <a:pt x="245" y="40"/>
                      </a:lnTo>
                      <a:lnTo>
                        <a:pt x="246" y="44"/>
                      </a:lnTo>
                      <a:lnTo>
                        <a:pt x="248" y="48"/>
                      </a:lnTo>
                      <a:lnTo>
                        <a:pt x="249" y="54"/>
                      </a:lnTo>
                      <a:lnTo>
                        <a:pt x="250" y="58"/>
                      </a:lnTo>
                      <a:lnTo>
                        <a:pt x="252" y="62"/>
                      </a:lnTo>
                      <a:lnTo>
                        <a:pt x="254" y="67"/>
                      </a:lnTo>
                      <a:lnTo>
                        <a:pt x="256" y="71"/>
                      </a:lnTo>
                      <a:lnTo>
                        <a:pt x="257" y="76"/>
                      </a:lnTo>
                      <a:lnTo>
                        <a:pt x="259" y="81"/>
                      </a:lnTo>
                      <a:lnTo>
                        <a:pt x="260" y="87"/>
                      </a:lnTo>
                      <a:lnTo>
                        <a:pt x="261" y="92"/>
                      </a:lnTo>
                      <a:lnTo>
                        <a:pt x="263" y="97"/>
                      </a:lnTo>
                      <a:lnTo>
                        <a:pt x="265" y="102"/>
                      </a:lnTo>
                      <a:lnTo>
                        <a:pt x="266" y="109"/>
                      </a:lnTo>
                      <a:lnTo>
                        <a:pt x="267" y="114"/>
                      </a:lnTo>
                      <a:lnTo>
                        <a:pt x="268" y="121"/>
                      </a:lnTo>
                      <a:lnTo>
                        <a:pt x="271" y="127"/>
                      </a:lnTo>
                      <a:lnTo>
                        <a:pt x="272" y="133"/>
                      </a:lnTo>
                      <a:lnTo>
                        <a:pt x="274" y="139"/>
                      </a:lnTo>
                      <a:lnTo>
                        <a:pt x="276" y="146"/>
                      </a:lnTo>
                      <a:lnTo>
                        <a:pt x="277" y="152"/>
                      </a:lnTo>
                      <a:lnTo>
                        <a:pt x="278" y="160"/>
                      </a:lnTo>
                      <a:lnTo>
                        <a:pt x="280" y="167"/>
                      </a:lnTo>
                      <a:lnTo>
                        <a:pt x="282" y="174"/>
                      </a:lnTo>
                      <a:lnTo>
                        <a:pt x="283" y="181"/>
                      </a:lnTo>
                      <a:lnTo>
                        <a:pt x="284" y="188"/>
                      </a:lnTo>
                      <a:lnTo>
                        <a:pt x="285" y="196"/>
                      </a:lnTo>
                      <a:lnTo>
                        <a:pt x="288" y="204"/>
                      </a:lnTo>
                      <a:lnTo>
                        <a:pt x="289" y="212"/>
                      </a:lnTo>
                      <a:lnTo>
                        <a:pt x="290" y="220"/>
                      </a:lnTo>
                      <a:lnTo>
                        <a:pt x="291" y="228"/>
                      </a:lnTo>
                      <a:lnTo>
                        <a:pt x="294" y="235"/>
                      </a:lnTo>
                      <a:lnTo>
                        <a:pt x="295" y="243"/>
                      </a:lnTo>
                      <a:lnTo>
                        <a:pt x="296" y="251"/>
                      </a:lnTo>
                      <a:lnTo>
                        <a:pt x="299" y="259"/>
                      </a:lnTo>
                      <a:lnTo>
                        <a:pt x="300" y="268"/>
                      </a:lnTo>
                      <a:lnTo>
                        <a:pt x="301" y="276"/>
                      </a:lnTo>
                      <a:lnTo>
                        <a:pt x="302" y="286"/>
                      </a:lnTo>
                      <a:lnTo>
                        <a:pt x="304" y="293"/>
                      </a:lnTo>
                      <a:lnTo>
                        <a:pt x="306" y="303"/>
                      </a:lnTo>
                      <a:lnTo>
                        <a:pt x="307" y="312"/>
                      </a:lnTo>
                      <a:lnTo>
                        <a:pt x="309" y="320"/>
                      </a:lnTo>
                      <a:lnTo>
                        <a:pt x="310" y="329"/>
                      </a:lnTo>
                      <a:lnTo>
                        <a:pt x="312" y="338"/>
                      </a:lnTo>
                      <a:lnTo>
                        <a:pt x="313" y="347"/>
                      </a:lnTo>
                      <a:lnTo>
                        <a:pt x="316" y="357"/>
                      </a:lnTo>
                      <a:lnTo>
                        <a:pt x="317" y="366"/>
                      </a:lnTo>
                      <a:lnTo>
                        <a:pt x="318" y="375"/>
                      </a:lnTo>
                      <a:lnTo>
                        <a:pt x="319" y="384"/>
                      </a:lnTo>
                      <a:lnTo>
                        <a:pt x="321" y="394"/>
                      </a:lnTo>
                      <a:lnTo>
                        <a:pt x="323" y="404"/>
                      </a:lnTo>
                      <a:lnTo>
                        <a:pt x="324" y="413"/>
                      </a:lnTo>
                      <a:lnTo>
                        <a:pt x="326" y="423"/>
                      </a:lnTo>
                      <a:lnTo>
                        <a:pt x="327" y="433"/>
                      </a:lnTo>
                      <a:lnTo>
                        <a:pt x="328" y="442"/>
                      </a:lnTo>
                      <a:lnTo>
                        <a:pt x="330" y="452"/>
                      </a:lnTo>
                      <a:lnTo>
                        <a:pt x="332" y="462"/>
                      </a:lnTo>
                      <a:lnTo>
                        <a:pt x="333" y="471"/>
                      </a:lnTo>
                      <a:lnTo>
                        <a:pt x="334" y="482"/>
                      </a:lnTo>
                      <a:lnTo>
                        <a:pt x="337" y="491"/>
                      </a:lnTo>
                      <a:lnTo>
                        <a:pt x="338" y="502"/>
                      </a:lnTo>
                      <a:lnTo>
                        <a:pt x="339" y="512"/>
                      </a:lnTo>
                      <a:lnTo>
                        <a:pt x="341" y="521"/>
                      </a:lnTo>
                      <a:lnTo>
                        <a:pt x="343" y="532"/>
                      </a:lnTo>
                      <a:lnTo>
                        <a:pt x="344" y="542"/>
                      </a:lnTo>
                      <a:lnTo>
                        <a:pt x="345" y="552"/>
                      </a:lnTo>
                      <a:lnTo>
                        <a:pt x="348" y="562"/>
                      </a:lnTo>
                      <a:lnTo>
                        <a:pt x="349" y="573"/>
                      </a:lnTo>
                      <a:lnTo>
                        <a:pt x="350" y="582"/>
                      </a:lnTo>
                      <a:lnTo>
                        <a:pt x="351" y="592"/>
                      </a:lnTo>
                      <a:lnTo>
                        <a:pt x="352" y="603"/>
                      </a:lnTo>
                      <a:lnTo>
                        <a:pt x="355" y="614"/>
                      </a:lnTo>
                      <a:lnTo>
                        <a:pt x="356" y="624"/>
                      </a:lnTo>
                      <a:lnTo>
                        <a:pt x="358" y="633"/>
                      </a:lnTo>
                      <a:lnTo>
                        <a:pt x="360" y="644"/>
                      </a:lnTo>
                      <a:lnTo>
                        <a:pt x="361" y="654"/>
                      </a:lnTo>
                      <a:lnTo>
                        <a:pt x="362" y="665"/>
                      </a:lnTo>
                      <a:lnTo>
                        <a:pt x="363" y="674"/>
                      </a:lnTo>
                      <a:lnTo>
                        <a:pt x="366" y="685"/>
                      </a:lnTo>
                      <a:lnTo>
                        <a:pt x="367" y="695"/>
                      </a:lnTo>
                      <a:lnTo>
                        <a:pt x="368" y="706"/>
                      </a:lnTo>
                      <a:lnTo>
                        <a:pt x="369" y="716"/>
                      </a:lnTo>
                      <a:lnTo>
                        <a:pt x="372" y="726"/>
                      </a:lnTo>
                      <a:lnTo>
                        <a:pt x="373" y="736"/>
                      </a:lnTo>
                      <a:lnTo>
                        <a:pt x="374" y="747"/>
                      </a:lnTo>
                      <a:lnTo>
                        <a:pt x="376" y="757"/>
                      </a:lnTo>
                      <a:lnTo>
                        <a:pt x="378" y="766"/>
                      </a:lnTo>
                      <a:lnTo>
                        <a:pt x="379" y="777"/>
                      </a:lnTo>
                      <a:lnTo>
                        <a:pt x="380" y="787"/>
                      </a:lnTo>
                      <a:lnTo>
                        <a:pt x="383" y="797"/>
                      </a:lnTo>
                      <a:lnTo>
                        <a:pt x="384" y="807"/>
                      </a:lnTo>
                      <a:lnTo>
                        <a:pt x="385" y="818"/>
                      </a:lnTo>
                      <a:lnTo>
                        <a:pt x="387" y="827"/>
                      </a:lnTo>
                      <a:lnTo>
                        <a:pt x="388" y="838"/>
                      </a:lnTo>
                      <a:lnTo>
                        <a:pt x="390" y="847"/>
                      </a:lnTo>
                      <a:lnTo>
                        <a:pt x="391" y="857"/>
                      </a:lnTo>
                      <a:lnTo>
                        <a:pt x="393" y="867"/>
                      </a:lnTo>
                      <a:lnTo>
                        <a:pt x="394" y="877"/>
                      </a:lnTo>
                      <a:lnTo>
                        <a:pt x="395" y="886"/>
                      </a:lnTo>
                      <a:lnTo>
                        <a:pt x="398" y="897"/>
                      </a:lnTo>
                      <a:lnTo>
                        <a:pt x="399" y="906"/>
                      </a:lnTo>
                      <a:lnTo>
                        <a:pt x="401" y="917"/>
                      </a:lnTo>
                      <a:lnTo>
                        <a:pt x="402" y="926"/>
                      </a:lnTo>
                      <a:lnTo>
                        <a:pt x="404" y="935"/>
                      </a:lnTo>
                      <a:lnTo>
                        <a:pt x="405" y="946"/>
                      </a:lnTo>
                      <a:lnTo>
                        <a:pt x="406" y="955"/>
                      </a:lnTo>
                      <a:lnTo>
                        <a:pt x="408" y="964"/>
                      </a:lnTo>
                      <a:lnTo>
                        <a:pt x="410" y="973"/>
                      </a:lnTo>
                      <a:lnTo>
                        <a:pt x="411" y="982"/>
                      </a:lnTo>
                      <a:lnTo>
                        <a:pt x="412" y="993"/>
                      </a:lnTo>
                      <a:lnTo>
                        <a:pt x="415" y="1002"/>
                      </a:lnTo>
                      <a:lnTo>
                        <a:pt x="416" y="1011"/>
                      </a:lnTo>
                      <a:lnTo>
                        <a:pt x="417" y="1021"/>
                      </a:lnTo>
                      <a:lnTo>
                        <a:pt x="418" y="1030"/>
                      </a:lnTo>
                      <a:lnTo>
                        <a:pt x="421" y="1039"/>
                      </a:lnTo>
                      <a:lnTo>
                        <a:pt x="422" y="1047"/>
                      </a:lnTo>
                      <a:lnTo>
                        <a:pt x="423" y="1056"/>
                      </a:lnTo>
                      <a:lnTo>
                        <a:pt x="426" y="1065"/>
                      </a:lnTo>
                      <a:lnTo>
                        <a:pt x="427" y="1075"/>
                      </a:lnTo>
                      <a:lnTo>
                        <a:pt x="428" y="1083"/>
                      </a:lnTo>
                      <a:lnTo>
                        <a:pt x="429" y="1092"/>
                      </a:lnTo>
                      <a:lnTo>
                        <a:pt x="430" y="1101"/>
                      </a:lnTo>
                      <a:lnTo>
                        <a:pt x="433" y="1109"/>
                      </a:lnTo>
                      <a:lnTo>
                        <a:pt x="434" y="1118"/>
                      </a:lnTo>
                      <a:lnTo>
                        <a:pt x="435" y="1126"/>
                      </a:lnTo>
                      <a:lnTo>
                        <a:pt x="437" y="1135"/>
                      </a:lnTo>
                      <a:lnTo>
                        <a:pt x="439" y="1143"/>
                      </a:lnTo>
                      <a:lnTo>
                        <a:pt x="440" y="1152"/>
                      </a:lnTo>
                      <a:lnTo>
                        <a:pt x="441" y="1160"/>
                      </a:lnTo>
                      <a:lnTo>
                        <a:pt x="444" y="1168"/>
                      </a:lnTo>
                      <a:lnTo>
                        <a:pt x="445" y="1176"/>
                      </a:lnTo>
                      <a:lnTo>
                        <a:pt x="446" y="1185"/>
                      </a:lnTo>
                      <a:lnTo>
                        <a:pt x="447" y="1193"/>
                      </a:lnTo>
                      <a:lnTo>
                        <a:pt x="450" y="1201"/>
                      </a:lnTo>
                      <a:lnTo>
                        <a:pt x="451" y="1209"/>
                      </a:lnTo>
                      <a:lnTo>
                        <a:pt x="452" y="1217"/>
                      </a:lnTo>
                      <a:lnTo>
                        <a:pt x="454" y="1225"/>
                      </a:lnTo>
                      <a:lnTo>
                        <a:pt x="455" y="1233"/>
                      </a:lnTo>
                      <a:lnTo>
                        <a:pt x="457" y="1239"/>
                      </a:lnTo>
                      <a:lnTo>
                        <a:pt x="458" y="1247"/>
                      </a:lnTo>
                      <a:lnTo>
                        <a:pt x="460" y="1255"/>
                      </a:lnTo>
                      <a:lnTo>
                        <a:pt x="461" y="1263"/>
                      </a:lnTo>
                      <a:lnTo>
                        <a:pt x="463" y="1270"/>
                      </a:lnTo>
                      <a:lnTo>
                        <a:pt x="465" y="1278"/>
                      </a:lnTo>
                      <a:lnTo>
                        <a:pt x="466" y="1284"/>
                      </a:lnTo>
                      <a:lnTo>
                        <a:pt x="468" y="1292"/>
                      </a:lnTo>
                      <a:lnTo>
                        <a:pt x="469" y="1299"/>
                      </a:lnTo>
                      <a:lnTo>
                        <a:pt x="471" y="1307"/>
                      </a:lnTo>
                      <a:lnTo>
                        <a:pt x="472" y="1313"/>
                      </a:lnTo>
                      <a:lnTo>
                        <a:pt x="474" y="1320"/>
                      </a:lnTo>
                      <a:lnTo>
                        <a:pt x="476" y="1328"/>
                      </a:lnTo>
                      <a:lnTo>
                        <a:pt x="477" y="1334"/>
                      </a:lnTo>
                      <a:lnTo>
                        <a:pt x="478" y="1341"/>
                      </a:lnTo>
                      <a:lnTo>
                        <a:pt x="479" y="1347"/>
                      </a:lnTo>
                      <a:lnTo>
                        <a:pt x="482" y="1354"/>
                      </a:lnTo>
                      <a:lnTo>
                        <a:pt x="483" y="1361"/>
                      </a:lnTo>
                      <a:lnTo>
                        <a:pt x="485" y="1367"/>
                      </a:lnTo>
                      <a:lnTo>
                        <a:pt x="486" y="1374"/>
                      </a:lnTo>
                      <a:lnTo>
                        <a:pt x="488" y="1380"/>
                      </a:lnTo>
                      <a:lnTo>
                        <a:pt x="489" y="1386"/>
                      </a:lnTo>
                      <a:lnTo>
                        <a:pt x="490" y="1392"/>
                      </a:lnTo>
                      <a:lnTo>
                        <a:pt x="493" y="1399"/>
                      </a:lnTo>
                      <a:lnTo>
                        <a:pt x="494" y="1405"/>
                      </a:lnTo>
                      <a:lnTo>
                        <a:pt x="495" y="1411"/>
                      </a:lnTo>
                      <a:lnTo>
                        <a:pt x="496" y="1417"/>
                      </a:lnTo>
                      <a:lnTo>
                        <a:pt x="499" y="1422"/>
                      </a:lnTo>
                      <a:lnTo>
                        <a:pt x="500" y="1429"/>
                      </a:lnTo>
                      <a:lnTo>
                        <a:pt x="501" y="1434"/>
                      </a:lnTo>
                      <a:lnTo>
                        <a:pt x="502" y="1440"/>
                      </a:lnTo>
                      <a:lnTo>
                        <a:pt x="505" y="1446"/>
                      </a:lnTo>
                      <a:lnTo>
                        <a:pt x="506" y="1451"/>
                      </a:lnTo>
                      <a:lnTo>
                        <a:pt x="507" y="1457"/>
                      </a:lnTo>
                      <a:lnTo>
                        <a:pt x="510" y="1462"/>
                      </a:lnTo>
                      <a:lnTo>
                        <a:pt x="511" y="1469"/>
                      </a:lnTo>
                      <a:lnTo>
                        <a:pt x="512" y="1474"/>
                      </a:lnTo>
                      <a:lnTo>
                        <a:pt x="513" y="1479"/>
                      </a:lnTo>
                      <a:lnTo>
                        <a:pt x="515" y="1484"/>
                      </a:lnTo>
                      <a:lnTo>
                        <a:pt x="517" y="1490"/>
                      </a:lnTo>
                      <a:lnTo>
                        <a:pt x="518" y="1495"/>
                      </a:lnTo>
                      <a:lnTo>
                        <a:pt x="519" y="1499"/>
                      </a:lnTo>
                      <a:lnTo>
                        <a:pt x="521" y="1504"/>
                      </a:lnTo>
                      <a:lnTo>
                        <a:pt x="522" y="1509"/>
                      </a:lnTo>
                      <a:lnTo>
                        <a:pt x="524" y="1515"/>
                      </a:lnTo>
                      <a:lnTo>
                        <a:pt x="525" y="1519"/>
                      </a:lnTo>
                      <a:lnTo>
                        <a:pt x="528" y="1524"/>
                      </a:lnTo>
                      <a:lnTo>
                        <a:pt x="529" y="1529"/>
                      </a:lnTo>
                      <a:lnTo>
                        <a:pt x="530" y="1533"/>
                      </a:lnTo>
                      <a:lnTo>
                        <a:pt x="532" y="1538"/>
                      </a:lnTo>
                      <a:lnTo>
                        <a:pt x="533" y="1542"/>
                      </a:lnTo>
                      <a:lnTo>
                        <a:pt x="535" y="1548"/>
                      </a:lnTo>
                      <a:lnTo>
                        <a:pt x="536" y="1552"/>
                      </a:lnTo>
                      <a:lnTo>
                        <a:pt x="538" y="1556"/>
                      </a:lnTo>
                      <a:lnTo>
                        <a:pt x="539" y="1561"/>
                      </a:lnTo>
                      <a:lnTo>
                        <a:pt x="541" y="1565"/>
                      </a:lnTo>
                      <a:lnTo>
                        <a:pt x="543" y="1569"/>
                      </a:lnTo>
                      <a:lnTo>
                        <a:pt x="544" y="1573"/>
                      </a:lnTo>
                      <a:lnTo>
                        <a:pt x="545" y="1577"/>
                      </a:lnTo>
                      <a:lnTo>
                        <a:pt x="547" y="1582"/>
                      </a:lnTo>
                      <a:lnTo>
                        <a:pt x="549" y="1586"/>
                      </a:lnTo>
                      <a:lnTo>
                        <a:pt x="550" y="1590"/>
                      </a:lnTo>
                      <a:lnTo>
                        <a:pt x="552" y="1594"/>
                      </a:lnTo>
                      <a:lnTo>
                        <a:pt x="554" y="1598"/>
                      </a:lnTo>
                      <a:lnTo>
                        <a:pt x="555" y="1600"/>
                      </a:lnTo>
                      <a:lnTo>
                        <a:pt x="556" y="1604"/>
                      </a:lnTo>
                      <a:lnTo>
                        <a:pt x="557" y="1608"/>
                      </a:lnTo>
                      <a:lnTo>
                        <a:pt x="560" y="1612"/>
                      </a:lnTo>
                      <a:lnTo>
                        <a:pt x="561" y="1616"/>
                      </a:lnTo>
                      <a:lnTo>
                        <a:pt x="562" y="1619"/>
                      </a:lnTo>
                      <a:lnTo>
                        <a:pt x="563" y="1623"/>
                      </a:lnTo>
                      <a:lnTo>
                        <a:pt x="566" y="1627"/>
                      </a:lnTo>
                      <a:lnTo>
                        <a:pt x="567" y="1629"/>
                      </a:lnTo>
                      <a:lnTo>
                        <a:pt x="568" y="1633"/>
                      </a:lnTo>
                      <a:lnTo>
                        <a:pt x="571" y="1637"/>
                      </a:lnTo>
                      <a:lnTo>
                        <a:pt x="572" y="1640"/>
                      </a:lnTo>
                      <a:lnTo>
                        <a:pt x="573" y="1644"/>
                      </a:lnTo>
                      <a:lnTo>
                        <a:pt x="574" y="1646"/>
                      </a:lnTo>
                      <a:lnTo>
                        <a:pt x="577" y="1649"/>
                      </a:lnTo>
                      <a:lnTo>
                        <a:pt x="578" y="1653"/>
                      </a:lnTo>
                      <a:lnTo>
                        <a:pt x="579" y="1656"/>
                      </a:lnTo>
                      <a:lnTo>
                        <a:pt x="580" y="1658"/>
                      </a:lnTo>
                      <a:lnTo>
                        <a:pt x="582" y="1662"/>
                      </a:lnTo>
                      <a:lnTo>
                        <a:pt x="584" y="1665"/>
                      </a:lnTo>
                      <a:lnTo>
                        <a:pt x="585" y="1668"/>
                      </a:lnTo>
                      <a:lnTo>
                        <a:pt x="586" y="1670"/>
                      </a:lnTo>
                      <a:lnTo>
                        <a:pt x="589" y="1674"/>
                      </a:lnTo>
                      <a:lnTo>
                        <a:pt x="590" y="1677"/>
                      </a:lnTo>
                      <a:lnTo>
                        <a:pt x="591" y="1679"/>
                      </a:lnTo>
                      <a:lnTo>
                        <a:pt x="593" y="1682"/>
                      </a:lnTo>
                      <a:lnTo>
                        <a:pt x="595" y="1685"/>
                      </a:lnTo>
                      <a:lnTo>
                        <a:pt x="596" y="1687"/>
                      </a:lnTo>
                      <a:lnTo>
                        <a:pt x="597" y="1690"/>
                      </a:lnTo>
                      <a:lnTo>
                        <a:pt x="599" y="1693"/>
                      </a:lnTo>
                      <a:lnTo>
                        <a:pt x="601" y="1695"/>
                      </a:lnTo>
                      <a:lnTo>
                        <a:pt x="602" y="1698"/>
                      </a:lnTo>
                      <a:lnTo>
                        <a:pt x="604" y="1699"/>
                      </a:lnTo>
                      <a:lnTo>
                        <a:pt x="605" y="1702"/>
                      </a:lnTo>
                      <a:lnTo>
                        <a:pt x="606" y="1704"/>
                      </a:lnTo>
                      <a:lnTo>
                        <a:pt x="608" y="1707"/>
                      </a:lnTo>
                      <a:lnTo>
                        <a:pt x="610" y="1710"/>
                      </a:lnTo>
                      <a:lnTo>
                        <a:pt x="612" y="1711"/>
                      </a:lnTo>
                      <a:lnTo>
                        <a:pt x="613" y="1714"/>
                      </a:lnTo>
                      <a:lnTo>
                        <a:pt x="614" y="1716"/>
                      </a:lnTo>
                      <a:lnTo>
                        <a:pt x="616" y="1718"/>
                      </a:lnTo>
                      <a:lnTo>
                        <a:pt x="617" y="1720"/>
                      </a:lnTo>
                      <a:lnTo>
                        <a:pt x="619" y="1723"/>
                      </a:lnTo>
                      <a:lnTo>
                        <a:pt x="621" y="1724"/>
                      </a:lnTo>
                      <a:lnTo>
                        <a:pt x="622" y="1727"/>
                      </a:lnTo>
                      <a:lnTo>
                        <a:pt x="623" y="1728"/>
                      </a:lnTo>
                      <a:lnTo>
                        <a:pt x="624" y="1731"/>
                      </a:lnTo>
                      <a:lnTo>
                        <a:pt x="627" y="1732"/>
                      </a:lnTo>
                      <a:lnTo>
                        <a:pt x="628" y="1733"/>
                      </a:lnTo>
                      <a:lnTo>
                        <a:pt x="629" y="1736"/>
                      </a:lnTo>
                      <a:lnTo>
                        <a:pt x="632" y="1737"/>
                      </a:lnTo>
                      <a:lnTo>
                        <a:pt x="633" y="1740"/>
                      </a:lnTo>
                      <a:lnTo>
                        <a:pt x="634" y="1741"/>
                      </a:lnTo>
                      <a:lnTo>
                        <a:pt x="636" y="1743"/>
                      </a:lnTo>
                      <a:lnTo>
                        <a:pt x="638" y="1745"/>
                      </a:lnTo>
                      <a:lnTo>
                        <a:pt x="639" y="1747"/>
                      </a:lnTo>
                      <a:lnTo>
                        <a:pt x="640" y="1748"/>
                      </a:lnTo>
                      <a:lnTo>
                        <a:pt x="641" y="1749"/>
                      </a:lnTo>
                      <a:lnTo>
                        <a:pt x="644" y="1751"/>
                      </a:lnTo>
                      <a:lnTo>
                        <a:pt x="645" y="1753"/>
                      </a:lnTo>
                      <a:lnTo>
                        <a:pt x="646" y="1754"/>
                      </a:lnTo>
                      <a:lnTo>
                        <a:pt x="647" y="1756"/>
                      </a:lnTo>
                      <a:lnTo>
                        <a:pt x="649" y="1757"/>
                      </a:lnTo>
                      <a:lnTo>
                        <a:pt x="651" y="1758"/>
                      </a:lnTo>
                      <a:lnTo>
                        <a:pt x="652" y="1760"/>
                      </a:lnTo>
                      <a:lnTo>
                        <a:pt x="655" y="1761"/>
                      </a:lnTo>
                      <a:lnTo>
                        <a:pt x="656" y="1762"/>
                      </a:lnTo>
                      <a:lnTo>
                        <a:pt x="657" y="1764"/>
                      </a:lnTo>
                      <a:lnTo>
                        <a:pt x="658" y="1765"/>
                      </a:lnTo>
                      <a:lnTo>
                        <a:pt x="660" y="1766"/>
                      </a:lnTo>
                      <a:lnTo>
                        <a:pt x="662" y="1768"/>
                      </a:lnTo>
                      <a:lnTo>
                        <a:pt x="663" y="1769"/>
                      </a:lnTo>
                      <a:lnTo>
                        <a:pt x="664" y="1770"/>
                      </a:lnTo>
                      <a:lnTo>
                        <a:pt x="666" y="1770"/>
                      </a:lnTo>
                      <a:lnTo>
                        <a:pt x="668" y="1772"/>
                      </a:lnTo>
                      <a:lnTo>
                        <a:pt x="669" y="1773"/>
                      </a:lnTo>
                      <a:lnTo>
                        <a:pt x="671" y="1774"/>
                      </a:lnTo>
                      <a:lnTo>
                        <a:pt x="673" y="1776"/>
                      </a:lnTo>
                      <a:lnTo>
                        <a:pt x="674" y="1776"/>
                      </a:lnTo>
                      <a:lnTo>
                        <a:pt x="675" y="1777"/>
                      </a:lnTo>
                      <a:lnTo>
                        <a:pt x="677" y="1778"/>
                      </a:lnTo>
                      <a:lnTo>
                        <a:pt x="679" y="1778"/>
                      </a:lnTo>
                      <a:lnTo>
                        <a:pt x="680" y="1780"/>
                      </a:lnTo>
                      <a:lnTo>
                        <a:pt x="682" y="1781"/>
                      </a:lnTo>
                      <a:lnTo>
                        <a:pt x="683" y="1781"/>
                      </a:lnTo>
                      <a:lnTo>
                        <a:pt x="684" y="1782"/>
                      </a:lnTo>
                      <a:lnTo>
                        <a:pt x="686" y="1783"/>
                      </a:lnTo>
                      <a:lnTo>
                        <a:pt x="688" y="1783"/>
                      </a:lnTo>
                      <a:lnTo>
                        <a:pt x="689" y="1785"/>
                      </a:lnTo>
                      <a:lnTo>
                        <a:pt x="690" y="1785"/>
                      </a:lnTo>
                      <a:lnTo>
                        <a:pt x="692" y="1786"/>
                      </a:lnTo>
                      <a:lnTo>
                        <a:pt x="694" y="1786"/>
                      </a:lnTo>
                      <a:lnTo>
                        <a:pt x="695" y="1787"/>
                      </a:lnTo>
                      <a:lnTo>
                        <a:pt x="697" y="1787"/>
                      </a:lnTo>
                      <a:lnTo>
                        <a:pt x="699" y="1787"/>
                      </a:lnTo>
                      <a:lnTo>
                        <a:pt x="700" y="1789"/>
                      </a:lnTo>
                      <a:lnTo>
                        <a:pt x="701" y="1789"/>
                      </a:lnTo>
                      <a:lnTo>
                        <a:pt x="703" y="1790"/>
                      </a:lnTo>
                      <a:lnTo>
                        <a:pt x="705" y="1790"/>
                      </a:lnTo>
                      <a:lnTo>
                        <a:pt x="706" y="1790"/>
                      </a:lnTo>
                      <a:lnTo>
                        <a:pt x="707" y="1790"/>
                      </a:lnTo>
                      <a:lnTo>
                        <a:pt x="708" y="1791"/>
                      </a:lnTo>
                      <a:lnTo>
                        <a:pt x="711" y="1791"/>
                      </a:lnTo>
                      <a:lnTo>
                        <a:pt x="712" y="1791"/>
                      </a:lnTo>
                      <a:lnTo>
                        <a:pt x="713" y="1791"/>
                      </a:lnTo>
                      <a:lnTo>
                        <a:pt x="716" y="1793"/>
                      </a:lnTo>
                      <a:lnTo>
                        <a:pt x="717" y="1793"/>
                      </a:lnTo>
                      <a:lnTo>
                        <a:pt x="718" y="1793"/>
                      </a:lnTo>
                      <a:lnTo>
                        <a:pt x="719" y="1793"/>
                      </a:lnTo>
                      <a:lnTo>
                        <a:pt x="722" y="1793"/>
                      </a:lnTo>
                      <a:lnTo>
                        <a:pt x="723" y="1793"/>
                      </a:lnTo>
                      <a:lnTo>
                        <a:pt x="724" y="1793"/>
                      </a:lnTo>
                      <a:lnTo>
                        <a:pt x="725" y="1793"/>
                      </a:lnTo>
                      <a:lnTo>
                        <a:pt x="728" y="1793"/>
                      </a:lnTo>
                      <a:lnTo>
                        <a:pt x="729" y="1793"/>
                      </a:lnTo>
                      <a:lnTo>
                        <a:pt x="730" y="1793"/>
                      </a:lnTo>
                      <a:lnTo>
                        <a:pt x="732" y="1793"/>
                      </a:lnTo>
                      <a:lnTo>
                        <a:pt x="733" y="1793"/>
                      </a:lnTo>
                      <a:lnTo>
                        <a:pt x="735" y="1793"/>
                      </a:lnTo>
                      <a:lnTo>
                        <a:pt x="736" y="1793"/>
                      </a:lnTo>
                      <a:lnTo>
                        <a:pt x="739" y="1793"/>
                      </a:lnTo>
                      <a:lnTo>
                        <a:pt x="740" y="1793"/>
                      </a:lnTo>
                      <a:lnTo>
                        <a:pt x="741" y="1793"/>
                      </a:lnTo>
                      <a:lnTo>
                        <a:pt x="742" y="1791"/>
                      </a:lnTo>
                      <a:lnTo>
                        <a:pt x="744" y="1791"/>
                      </a:lnTo>
                      <a:lnTo>
                        <a:pt x="746" y="1791"/>
                      </a:lnTo>
                      <a:lnTo>
                        <a:pt x="747" y="1791"/>
                      </a:lnTo>
                      <a:lnTo>
                        <a:pt x="749" y="1790"/>
                      </a:lnTo>
                      <a:lnTo>
                        <a:pt x="750" y="1790"/>
                      </a:lnTo>
                      <a:lnTo>
                        <a:pt x="751" y="1790"/>
                      </a:lnTo>
                      <a:lnTo>
                        <a:pt x="753" y="1790"/>
                      </a:lnTo>
                      <a:lnTo>
                        <a:pt x="755" y="1789"/>
                      </a:lnTo>
                      <a:lnTo>
                        <a:pt x="756" y="1789"/>
                      </a:lnTo>
                      <a:lnTo>
                        <a:pt x="758" y="1787"/>
                      </a:lnTo>
                      <a:lnTo>
                        <a:pt x="760" y="1787"/>
                      </a:lnTo>
                      <a:lnTo>
                        <a:pt x="761" y="1787"/>
                      </a:lnTo>
                      <a:lnTo>
                        <a:pt x="762" y="1786"/>
                      </a:lnTo>
                      <a:lnTo>
                        <a:pt x="764" y="1786"/>
                      </a:lnTo>
                      <a:lnTo>
                        <a:pt x="766" y="1785"/>
                      </a:lnTo>
                      <a:lnTo>
                        <a:pt x="767" y="1785"/>
                      </a:lnTo>
                      <a:lnTo>
                        <a:pt x="768" y="1783"/>
                      </a:lnTo>
                      <a:lnTo>
                        <a:pt x="771" y="1782"/>
                      </a:lnTo>
                      <a:lnTo>
                        <a:pt x="772" y="1782"/>
                      </a:lnTo>
                      <a:lnTo>
                        <a:pt x="773" y="1781"/>
                      </a:lnTo>
                      <a:lnTo>
                        <a:pt x="774" y="1781"/>
                      </a:lnTo>
                      <a:lnTo>
                        <a:pt x="775" y="1780"/>
                      </a:lnTo>
                      <a:lnTo>
                        <a:pt x="778" y="1778"/>
                      </a:lnTo>
                      <a:lnTo>
                        <a:pt x="779" y="1777"/>
                      </a:lnTo>
                      <a:lnTo>
                        <a:pt x="781" y="1777"/>
                      </a:lnTo>
                      <a:lnTo>
                        <a:pt x="783" y="1776"/>
                      </a:lnTo>
                      <a:lnTo>
                        <a:pt x="784" y="1774"/>
                      </a:lnTo>
                      <a:lnTo>
                        <a:pt x="785" y="1773"/>
                      </a:lnTo>
                      <a:lnTo>
                        <a:pt x="786" y="1772"/>
                      </a:lnTo>
                      <a:lnTo>
                        <a:pt x="789" y="1772"/>
                      </a:lnTo>
                      <a:lnTo>
                        <a:pt x="790" y="1770"/>
                      </a:lnTo>
                      <a:lnTo>
                        <a:pt x="791" y="1769"/>
                      </a:lnTo>
                      <a:lnTo>
                        <a:pt x="792" y="1768"/>
                      </a:lnTo>
                      <a:lnTo>
                        <a:pt x="795" y="1766"/>
                      </a:lnTo>
                      <a:lnTo>
                        <a:pt x="796" y="1765"/>
                      </a:lnTo>
                      <a:lnTo>
                        <a:pt x="797" y="1764"/>
                      </a:lnTo>
                      <a:lnTo>
                        <a:pt x="800" y="1762"/>
                      </a:lnTo>
                      <a:lnTo>
                        <a:pt x="801" y="1761"/>
                      </a:lnTo>
                      <a:lnTo>
                        <a:pt x="802" y="1760"/>
                      </a:lnTo>
                      <a:lnTo>
                        <a:pt x="803" y="1758"/>
                      </a:lnTo>
                      <a:lnTo>
                        <a:pt x="806" y="1756"/>
                      </a:lnTo>
                      <a:lnTo>
                        <a:pt x="807" y="1754"/>
                      </a:lnTo>
                      <a:lnTo>
                        <a:pt x="808" y="1753"/>
                      </a:lnTo>
                      <a:lnTo>
                        <a:pt x="810" y="1752"/>
                      </a:lnTo>
                      <a:lnTo>
                        <a:pt x="811" y="1749"/>
                      </a:lnTo>
                      <a:lnTo>
                        <a:pt x="813" y="1748"/>
                      </a:lnTo>
                      <a:lnTo>
                        <a:pt x="814" y="1747"/>
                      </a:lnTo>
                      <a:lnTo>
                        <a:pt x="816" y="1745"/>
                      </a:lnTo>
                      <a:lnTo>
                        <a:pt x="817" y="1743"/>
                      </a:lnTo>
                      <a:lnTo>
                        <a:pt x="819" y="1741"/>
                      </a:lnTo>
                      <a:lnTo>
                        <a:pt x="820" y="1739"/>
                      </a:lnTo>
                      <a:lnTo>
                        <a:pt x="822" y="1737"/>
                      </a:lnTo>
                      <a:lnTo>
                        <a:pt x="824" y="1735"/>
                      </a:lnTo>
                      <a:lnTo>
                        <a:pt x="825" y="1733"/>
                      </a:lnTo>
                      <a:lnTo>
                        <a:pt x="827" y="1731"/>
                      </a:lnTo>
                      <a:lnTo>
                        <a:pt x="828" y="1729"/>
                      </a:lnTo>
                      <a:lnTo>
                        <a:pt x="830" y="1727"/>
                      </a:lnTo>
                      <a:lnTo>
                        <a:pt x="831" y="1725"/>
                      </a:lnTo>
                      <a:lnTo>
                        <a:pt x="833" y="1723"/>
                      </a:lnTo>
                      <a:lnTo>
                        <a:pt x="834" y="1720"/>
                      </a:lnTo>
                      <a:lnTo>
                        <a:pt x="835" y="1719"/>
                      </a:lnTo>
                      <a:lnTo>
                        <a:pt x="838" y="1716"/>
                      </a:lnTo>
                      <a:lnTo>
                        <a:pt x="839" y="1714"/>
                      </a:lnTo>
                      <a:lnTo>
                        <a:pt x="840" y="1711"/>
                      </a:lnTo>
                      <a:lnTo>
                        <a:pt x="842" y="1708"/>
                      </a:lnTo>
                      <a:lnTo>
                        <a:pt x="844" y="1707"/>
                      </a:lnTo>
                      <a:lnTo>
                        <a:pt x="845" y="1704"/>
                      </a:lnTo>
                      <a:lnTo>
                        <a:pt x="846" y="1702"/>
                      </a:lnTo>
                      <a:lnTo>
                        <a:pt x="849" y="1699"/>
                      </a:lnTo>
                      <a:lnTo>
                        <a:pt x="850" y="1697"/>
                      </a:lnTo>
                      <a:lnTo>
                        <a:pt x="851" y="1694"/>
                      </a:lnTo>
                      <a:lnTo>
                        <a:pt x="852" y="1691"/>
                      </a:lnTo>
                      <a:lnTo>
                        <a:pt x="853" y="1689"/>
                      </a:lnTo>
                      <a:lnTo>
                        <a:pt x="856" y="1686"/>
                      </a:lnTo>
                      <a:lnTo>
                        <a:pt x="857" y="1682"/>
                      </a:lnTo>
                      <a:lnTo>
                        <a:pt x="858" y="1679"/>
                      </a:lnTo>
                      <a:lnTo>
                        <a:pt x="859" y="1677"/>
                      </a:lnTo>
                      <a:lnTo>
                        <a:pt x="862" y="1674"/>
                      </a:lnTo>
                      <a:lnTo>
                        <a:pt x="863" y="1671"/>
                      </a:lnTo>
                      <a:lnTo>
                        <a:pt x="864" y="1668"/>
                      </a:lnTo>
                      <a:lnTo>
                        <a:pt x="867" y="1665"/>
                      </a:lnTo>
                      <a:lnTo>
                        <a:pt x="868" y="1662"/>
                      </a:lnTo>
                      <a:lnTo>
                        <a:pt x="869" y="1658"/>
                      </a:lnTo>
                      <a:lnTo>
                        <a:pt x="870" y="1656"/>
                      </a:lnTo>
                      <a:lnTo>
                        <a:pt x="873" y="1652"/>
                      </a:lnTo>
                      <a:lnTo>
                        <a:pt x="874" y="1649"/>
                      </a:lnTo>
                      <a:lnTo>
                        <a:pt x="875" y="1645"/>
                      </a:lnTo>
                      <a:lnTo>
                        <a:pt x="877" y="1642"/>
                      </a:lnTo>
                      <a:lnTo>
                        <a:pt x="878" y="1639"/>
                      </a:lnTo>
                      <a:lnTo>
                        <a:pt x="880" y="1636"/>
                      </a:lnTo>
                      <a:lnTo>
                        <a:pt x="881" y="1632"/>
                      </a:lnTo>
                      <a:lnTo>
                        <a:pt x="884" y="1628"/>
                      </a:lnTo>
                      <a:lnTo>
                        <a:pt x="885" y="1624"/>
                      </a:lnTo>
                      <a:lnTo>
                        <a:pt x="886" y="1621"/>
                      </a:lnTo>
                      <a:lnTo>
                        <a:pt x="888" y="1617"/>
                      </a:lnTo>
                      <a:lnTo>
                        <a:pt x="889" y="1614"/>
                      </a:lnTo>
                      <a:lnTo>
                        <a:pt x="891" y="1610"/>
                      </a:lnTo>
                      <a:lnTo>
                        <a:pt x="892" y="1606"/>
                      </a:lnTo>
                      <a:lnTo>
                        <a:pt x="894" y="1602"/>
                      </a:lnTo>
                      <a:lnTo>
                        <a:pt x="895" y="1598"/>
                      </a:lnTo>
                      <a:lnTo>
                        <a:pt x="897" y="1594"/>
                      </a:lnTo>
                      <a:lnTo>
                        <a:pt x="898" y="1590"/>
                      </a:lnTo>
                      <a:lnTo>
                        <a:pt x="900" y="1586"/>
                      </a:lnTo>
                      <a:lnTo>
                        <a:pt x="901" y="1582"/>
                      </a:lnTo>
                      <a:lnTo>
                        <a:pt x="902" y="1578"/>
                      </a:lnTo>
                      <a:lnTo>
                        <a:pt x="905" y="1574"/>
                      </a:lnTo>
                      <a:lnTo>
                        <a:pt x="906" y="1570"/>
                      </a:lnTo>
                      <a:lnTo>
                        <a:pt x="908" y="1566"/>
                      </a:lnTo>
                      <a:lnTo>
                        <a:pt x="909" y="1561"/>
                      </a:lnTo>
                      <a:lnTo>
                        <a:pt x="911" y="1557"/>
                      </a:lnTo>
                      <a:lnTo>
                        <a:pt x="912" y="1553"/>
                      </a:lnTo>
                      <a:lnTo>
                        <a:pt x="913" y="1549"/>
                      </a:lnTo>
                      <a:lnTo>
                        <a:pt x="916" y="1544"/>
                      </a:lnTo>
                      <a:lnTo>
                        <a:pt x="917" y="1540"/>
                      </a:lnTo>
                      <a:lnTo>
                        <a:pt x="918" y="1534"/>
                      </a:lnTo>
                      <a:lnTo>
                        <a:pt x="919" y="1531"/>
                      </a:lnTo>
                      <a:lnTo>
                        <a:pt x="922" y="1525"/>
                      </a:lnTo>
                      <a:lnTo>
                        <a:pt x="923" y="1521"/>
                      </a:lnTo>
                      <a:lnTo>
                        <a:pt x="924" y="1516"/>
                      </a:lnTo>
                      <a:lnTo>
                        <a:pt x="927" y="1512"/>
                      </a:lnTo>
                      <a:lnTo>
                        <a:pt x="928" y="1507"/>
                      </a:lnTo>
                      <a:lnTo>
                        <a:pt x="929" y="1502"/>
                      </a:lnTo>
                      <a:lnTo>
                        <a:pt x="930" y="1498"/>
                      </a:lnTo>
                      <a:lnTo>
                        <a:pt x="933" y="1492"/>
                      </a:lnTo>
                      <a:lnTo>
                        <a:pt x="934" y="1487"/>
                      </a:lnTo>
                      <a:lnTo>
                        <a:pt x="935" y="1483"/>
                      </a:lnTo>
                      <a:lnTo>
                        <a:pt x="936" y="1478"/>
                      </a:lnTo>
                      <a:lnTo>
                        <a:pt x="938" y="1473"/>
                      </a:lnTo>
                      <a:lnTo>
                        <a:pt x="940" y="1467"/>
                      </a:lnTo>
                      <a:lnTo>
                        <a:pt x="941" y="1462"/>
                      </a:lnTo>
                      <a:lnTo>
                        <a:pt x="942" y="1457"/>
                      </a:lnTo>
                      <a:lnTo>
                        <a:pt x="944" y="1453"/>
                      </a:lnTo>
                      <a:lnTo>
                        <a:pt x="945" y="1448"/>
                      </a:lnTo>
                      <a:lnTo>
                        <a:pt x="947" y="1442"/>
                      </a:lnTo>
                      <a:lnTo>
                        <a:pt x="948" y="1437"/>
                      </a:lnTo>
                      <a:lnTo>
                        <a:pt x="951" y="1432"/>
                      </a:lnTo>
                      <a:lnTo>
                        <a:pt x="952" y="1426"/>
                      </a:lnTo>
                      <a:lnTo>
                        <a:pt x="953" y="1420"/>
                      </a:lnTo>
                      <a:lnTo>
                        <a:pt x="955" y="1415"/>
                      </a:lnTo>
                      <a:lnTo>
                        <a:pt x="957" y="1409"/>
                      </a:lnTo>
                      <a:lnTo>
                        <a:pt x="958" y="1404"/>
                      </a:lnTo>
                      <a:lnTo>
                        <a:pt x="959" y="1399"/>
                      </a:lnTo>
                      <a:lnTo>
                        <a:pt x="961" y="1393"/>
                      </a:lnTo>
                      <a:lnTo>
                        <a:pt x="962" y="1388"/>
                      </a:lnTo>
                      <a:lnTo>
                        <a:pt x="964" y="1382"/>
                      </a:lnTo>
                      <a:lnTo>
                        <a:pt x="966" y="1376"/>
                      </a:lnTo>
                      <a:lnTo>
                        <a:pt x="967" y="1371"/>
                      </a:lnTo>
                      <a:lnTo>
                        <a:pt x="969" y="1366"/>
                      </a:lnTo>
                      <a:lnTo>
                        <a:pt x="970" y="1359"/>
                      </a:lnTo>
                      <a:lnTo>
                        <a:pt x="972" y="1354"/>
                      </a:lnTo>
                      <a:lnTo>
                        <a:pt x="973" y="1349"/>
                      </a:lnTo>
                      <a:lnTo>
                        <a:pt x="975" y="1343"/>
                      </a:lnTo>
                      <a:lnTo>
                        <a:pt x="977" y="1337"/>
                      </a:lnTo>
                      <a:lnTo>
                        <a:pt x="978" y="1332"/>
                      </a:lnTo>
                      <a:lnTo>
                        <a:pt x="979" y="1325"/>
                      </a:lnTo>
                      <a:lnTo>
                        <a:pt x="980" y="1320"/>
                      </a:lnTo>
                      <a:lnTo>
                        <a:pt x="983" y="1314"/>
                      </a:lnTo>
                      <a:lnTo>
                        <a:pt x="984" y="1308"/>
                      </a:lnTo>
                      <a:lnTo>
                        <a:pt x="985" y="1303"/>
                      </a:lnTo>
                      <a:lnTo>
                        <a:pt x="986" y="1297"/>
                      </a:lnTo>
                      <a:lnTo>
                        <a:pt x="989" y="1291"/>
                      </a:lnTo>
                      <a:lnTo>
                        <a:pt x="990" y="1285"/>
                      </a:lnTo>
                      <a:lnTo>
                        <a:pt x="991" y="1279"/>
                      </a:lnTo>
                      <a:lnTo>
                        <a:pt x="994" y="1274"/>
                      </a:lnTo>
                      <a:lnTo>
                        <a:pt x="995" y="1267"/>
                      </a:lnTo>
                      <a:lnTo>
                        <a:pt x="996" y="1262"/>
                      </a:lnTo>
                      <a:lnTo>
                        <a:pt x="997" y="1255"/>
                      </a:lnTo>
                      <a:lnTo>
                        <a:pt x="1000" y="1250"/>
                      </a:lnTo>
                      <a:lnTo>
                        <a:pt x="1001" y="1245"/>
                      </a:lnTo>
                      <a:lnTo>
                        <a:pt x="1002" y="1238"/>
                      </a:lnTo>
                      <a:lnTo>
                        <a:pt x="1003" y="1233"/>
                      </a:lnTo>
                      <a:lnTo>
                        <a:pt x="1005" y="1226"/>
                      </a:lnTo>
                      <a:lnTo>
                        <a:pt x="1007" y="1221"/>
                      </a:lnTo>
                      <a:lnTo>
                        <a:pt x="1008" y="1214"/>
                      </a:lnTo>
                      <a:lnTo>
                        <a:pt x="1011" y="1209"/>
                      </a:lnTo>
                      <a:lnTo>
                        <a:pt x="1012" y="1202"/>
                      </a:lnTo>
                      <a:lnTo>
                        <a:pt x="1013" y="1197"/>
                      </a:lnTo>
                      <a:lnTo>
                        <a:pt x="1014" y="1192"/>
                      </a:lnTo>
                      <a:lnTo>
                        <a:pt x="1016" y="1185"/>
                      </a:lnTo>
                      <a:lnTo>
                        <a:pt x="1018" y="1180"/>
                      </a:lnTo>
                      <a:lnTo>
                        <a:pt x="1019" y="1173"/>
                      </a:lnTo>
                      <a:lnTo>
                        <a:pt x="1020" y="1168"/>
                      </a:lnTo>
                      <a:lnTo>
                        <a:pt x="1022" y="1163"/>
                      </a:lnTo>
                      <a:lnTo>
                        <a:pt x="1024" y="1156"/>
                      </a:lnTo>
                      <a:lnTo>
                        <a:pt x="1025" y="1151"/>
                      </a:lnTo>
                      <a:lnTo>
                        <a:pt x="1026" y="1146"/>
                      </a:lnTo>
                      <a:lnTo>
                        <a:pt x="1028" y="1139"/>
                      </a:lnTo>
                      <a:lnTo>
                        <a:pt x="1029" y="1134"/>
                      </a:lnTo>
                      <a:lnTo>
                        <a:pt x="1031" y="1129"/>
                      </a:lnTo>
                      <a:lnTo>
                        <a:pt x="1033" y="1123"/>
                      </a:lnTo>
                      <a:lnTo>
                        <a:pt x="1035" y="1117"/>
                      </a:lnTo>
                      <a:lnTo>
                        <a:pt x="1036" y="1112"/>
                      </a:lnTo>
                      <a:lnTo>
                        <a:pt x="1037" y="1106"/>
                      </a:lnTo>
                      <a:lnTo>
                        <a:pt x="1039" y="1101"/>
                      </a:lnTo>
                      <a:lnTo>
                        <a:pt x="1040" y="1096"/>
                      </a:lnTo>
                      <a:lnTo>
                        <a:pt x="1042" y="1090"/>
                      </a:lnTo>
                      <a:lnTo>
                        <a:pt x="1044" y="1085"/>
                      </a:lnTo>
                      <a:lnTo>
                        <a:pt x="1045" y="1080"/>
                      </a:lnTo>
                      <a:lnTo>
                        <a:pt x="1046" y="1075"/>
                      </a:lnTo>
                      <a:lnTo>
                        <a:pt x="1048" y="1069"/>
                      </a:lnTo>
                      <a:lnTo>
                        <a:pt x="1050" y="1064"/>
                      </a:lnTo>
                      <a:lnTo>
                        <a:pt x="1051" y="1059"/>
                      </a:lnTo>
                      <a:lnTo>
                        <a:pt x="1053" y="1054"/>
                      </a:lnTo>
                      <a:lnTo>
                        <a:pt x="1055" y="1048"/>
                      </a:lnTo>
                      <a:lnTo>
                        <a:pt x="1056" y="1043"/>
                      </a:lnTo>
                      <a:lnTo>
                        <a:pt x="1057" y="1039"/>
                      </a:lnTo>
                      <a:lnTo>
                        <a:pt x="1059" y="1034"/>
                      </a:lnTo>
                      <a:lnTo>
                        <a:pt x="1061" y="1029"/>
                      </a:lnTo>
                      <a:lnTo>
                        <a:pt x="1062" y="1025"/>
                      </a:lnTo>
                      <a:lnTo>
                        <a:pt x="1063" y="1019"/>
                      </a:lnTo>
                      <a:lnTo>
                        <a:pt x="1064" y="1014"/>
                      </a:lnTo>
                      <a:lnTo>
                        <a:pt x="1067" y="1010"/>
                      </a:lnTo>
                      <a:lnTo>
                        <a:pt x="1068" y="1005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2" name="Freeform 1197"/>
                <p:cNvSpPr>
                  <a:spLocks/>
                </p:cNvSpPr>
                <p:nvPr/>
              </p:nvSpPr>
              <p:spPr bwMode="auto">
                <a:xfrm>
                  <a:off x="3615" y="1433"/>
                  <a:ext cx="356" cy="411"/>
                </a:xfrm>
                <a:custGeom>
                  <a:avLst/>
                  <a:gdLst/>
                  <a:ahLst/>
                  <a:cxnLst>
                    <a:cxn ang="0">
                      <a:pos x="15" y="86"/>
                    </a:cxn>
                    <a:cxn ang="0">
                      <a:pos x="32" y="48"/>
                    </a:cxn>
                    <a:cxn ang="0">
                      <a:pos x="49" y="20"/>
                    </a:cxn>
                    <a:cxn ang="0">
                      <a:pos x="66" y="4"/>
                    </a:cxn>
                    <a:cxn ang="0">
                      <a:pos x="83" y="2"/>
                    </a:cxn>
                    <a:cxn ang="0">
                      <a:pos x="99" y="10"/>
                    </a:cxn>
                    <a:cxn ang="0">
                      <a:pos x="116" y="31"/>
                    </a:cxn>
                    <a:cxn ang="0">
                      <a:pos x="133" y="62"/>
                    </a:cxn>
                    <a:cxn ang="0">
                      <a:pos x="150" y="104"/>
                    </a:cxn>
                    <a:cxn ang="0">
                      <a:pos x="166" y="155"/>
                    </a:cxn>
                    <a:cxn ang="0">
                      <a:pos x="183" y="212"/>
                    </a:cxn>
                    <a:cxn ang="0">
                      <a:pos x="200" y="274"/>
                    </a:cxn>
                    <a:cxn ang="0">
                      <a:pos x="217" y="340"/>
                    </a:cxn>
                    <a:cxn ang="0">
                      <a:pos x="233" y="407"/>
                    </a:cxn>
                    <a:cxn ang="0">
                      <a:pos x="250" y="475"/>
                    </a:cxn>
                    <a:cxn ang="0">
                      <a:pos x="267" y="541"/>
                    </a:cxn>
                    <a:cxn ang="0">
                      <a:pos x="284" y="602"/>
                    </a:cxn>
                    <a:cxn ang="0">
                      <a:pos x="301" y="663"/>
                    </a:cxn>
                    <a:cxn ang="0">
                      <a:pos x="317" y="718"/>
                    </a:cxn>
                    <a:cxn ang="0">
                      <a:pos x="334" y="770"/>
                    </a:cxn>
                    <a:cxn ang="0">
                      <a:pos x="351" y="816"/>
                    </a:cxn>
                    <a:cxn ang="0">
                      <a:pos x="368" y="858"/>
                    </a:cxn>
                    <a:cxn ang="0">
                      <a:pos x="385" y="896"/>
                    </a:cxn>
                    <a:cxn ang="0">
                      <a:pos x="401" y="930"/>
                    </a:cxn>
                    <a:cxn ang="0">
                      <a:pos x="418" y="961"/>
                    </a:cxn>
                    <a:cxn ang="0">
                      <a:pos x="435" y="987"/>
                    </a:cxn>
                    <a:cxn ang="0">
                      <a:pos x="452" y="1011"/>
                    </a:cxn>
                    <a:cxn ang="0">
                      <a:pos x="469" y="1032"/>
                    </a:cxn>
                    <a:cxn ang="0">
                      <a:pos x="485" y="1052"/>
                    </a:cxn>
                    <a:cxn ang="0">
                      <a:pos x="502" y="1068"/>
                    </a:cxn>
                    <a:cxn ang="0">
                      <a:pos x="519" y="1083"/>
                    </a:cxn>
                    <a:cxn ang="0">
                      <a:pos x="536" y="1096"/>
                    </a:cxn>
                    <a:cxn ang="0">
                      <a:pos x="552" y="1108"/>
                    </a:cxn>
                    <a:cxn ang="0">
                      <a:pos x="569" y="1119"/>
                    </a:cxn>
                    <a:cxn ang="0">
                      <a:pos x="586" y="1128"/>
                    </a:cxn>
                    <a:cxn ang="0">
                      <a:pos x="603" y="1137"/>
                    </a:cxn>
                    <a:cxn ang="0">
                      <a:pos x="620" y="1145"/>
                    </a:cxn>
                    <a:cxn ang="0">
                      <a:pos x="636" y="1152"/>
                    </a:cxn>
                    <a:cxn ang="0">
                      <a:pos x="653" y="1158"/>
                    </a:cxn>
                    <a:cxn ang="0">
                      <a:pos x="670" y="1165"/>
                    </a:cxn>
                    <a:cxn ang="0">
                      <a:pos x="687" y="1170"/>
                    </a:cxn>
                    <a:cxn ang="0">
                      <a:pos x="705" y="1176"/>
                    </a:cxn>
                    <a:cxn ang="0">
                      <a:pos x="720" y="1179"/>
                    </a:cxn>
                    <a:cxn ang="0">
                      <a:pos x="737" y="1183"/>
                    </a:cxn>
                    <a:cxn ang="0">
                      <a:pos x="754" y="1189"/>
                    </a:cxn>
                    <a:cxn ang="0">
                      <a:pos x="772" y="1191"/>
                    </a:cxn>
                    <a:cxn ang="0">
                      <a:pos x="789" y="1195"/>
                    </a:cxn>
                    <a:cxn ang="0">
                      <a:pos x="804" y="1198"/>
                    </a:cxn>
                    <a:cxn ang="0">
                      <a:pos x="822" y="1202"/>
                    </a:cxn>
                    <a:cxn ang="0">
                      <a:pos x="839" y="1205"/>
                    </a:cxn>
                    <a:cxn ang="0">
                      <a:pos x="856" y="1207"/>
                    </a:cxn>
                    <a:cxn ang="0">
                      <a:pos x="873" y="1210"/>
                    </a:cxn>
                    <a:cxn ang="0">
                      <a:pos x="889" y="1212"/>
                    </a:cxn>
                    <a:cxn ang="0">
                      <a:pos x="906" y="1215"/>
                    </a:cxn>
                    <a:cxn ang="0">
                      <a:pos x="923" y="1216"/>
                    </a:cxn>
                    <a:cxn ang="0">
                      <a:pos x="940" y="1219"/>
                    </a:cxn>
                    <a:cxn ang="0">
                      <a:pos x="956" y="1222"/>
                    </a:cxn>
                    <a:cxn ang="0">
                      <a:pos x="973" y="1223"/>
                    </a:cxn>
                    <a:cxn ang="0">
                      <a:pos x="990" y="1224"/>
                    </a:cxn>
                    <a:cxn ang="0">
                      <a:pos x="1007" y="1227"/>
                    </a:cxn>
                    <a:cxn ang="0">
                      <a:pos x="1023" y="1228"/>
                    </a:cxn>
                    <a:cxn ang="0">
                      <a:pos x="1040" y="1230"/>
                    </a:cxn>
                    <a:cxn ang="0">
                      <a:pos x="1057" y="1231"/>
                    </a:cxn>
                  </a:cxnLst>
                  <a:rect l="0" t="0" r="r" b="b"/>
                  <a:pathLst>
                    <a:path w="1068" h="1232">
                      <a:moveTo>
                        <a:pt x="0" y="127"/>
                      </a:moveTo>
                      <a:lnTo>
                        <a:pt x="1" y="123"/>
                      </a:lnTo>
                      <a:lnTo>
                        <a:pt x="2" y="119"/>
                      </a:lnTo>
                      <a:lnTo>
                        <a:pt x="4" y="114"/>
                      </a:lnTo>
                      <a:lnTo>
                        <a:pt x="6" y="110"/>
                      </a:lnTo>
                      <a:lnTo>
                        <a:pt x="7" y="106"/>
                      </a:lnTo>
                      <a:lnTo>
                        <a:pt x="10" y="102"/>
                      </a:lnTo>
                      <a:lnTo>
                        <a:pt x="11" y="98"/>
                      </a:lnTo>
                      <a:lnTo>
                        <a:pt x="12" y="94"/>
                      </a:lnTo>
                      <a:lnTo>
                        <a:pt x="13" y="89"/>
                      </a:lnTo>
                      <a:lnTo>
                        <a:pt x="15" y="86"/>
                      </a:lnTo>
                      <a:lnTo>
                        <a:pt x="17" y="82"/>
                      </a:lnTo>
                      <a:lnTo>
                        <a:pt x="18" y="78"/>
                      </a:lnTo>
                      <a:lnTo>
                        <a:pt x="19" y="74"/>
                      </a:lnTo>
                      <a:lnTo>
                        <a:pt x="21" y="70"/>
                      </a:lnTo>
                      <a:lnTo>
                        <a:pt x="23" y="68"/>
                      </a:lnTo>
                      <a:lnTo>
                        <a:pt x="24" y="64"/>
                      </a:lnTo>
                      <a:lnTo>
                        <a:pt x="27" y="61"/>
                      </a:lnTo>
                      <a:lnTo>
                        <a:pt x="28" y="57"/>
                      </a:lnTo>
                      <a:lnTo>
                        <a:pt x="29" y="54"/>
                      </a:lnTo>
                      <a:lnTo>
                        <a:pt x="30" y="50"/>
                      </a:lnTo>
                      <a:lnTo>
                        <a:pt x="32" y="48"/>
                      </a:lnTo>
                      <a:lnTo>
                        <a:pt x="34" y="45"/>
                      </a:lnTo>
                      <a:lnTo>
                        <a:pt x="35" y="43"/>
                      </a:lnTo>
                      <a:lnTo>
                        <a:pt x="37" y="40"/>
                      </a:lnTo>
                      <a:lnTo>
                        <a:pt x="38" y="37"/>
                      </a:lnTo>
                      <a:lnTo>
                        <a:pt x="39" y="35"/>
                      </a:lnTo>
                      <a:lnTo>
                        <a:pt x="41" y="32"/>
                      </a:lnTo>
                      <a:lnTo>
                        <a:pt x="43" y="29"/>
                      </a:lnTo>
                      <a:lnTo>
                        <a:pt x="44" y="27"/>
                      </a:lnTo>
                      <a:lnTo>
                        <a:pt x="45" y="24"/>
                      </a:lnTo>
                      <a:lnTo>
                        <a:pt x="47" y="23"/>
                      </a:lnTo>
                      <a:lnTo>
                        <a:pt x="49" y="20"/>
                      </a:lnTo>
                      <a:lnTo>
                        <a:pt x="50" y="19"/>
                      </a:lnTo>
                      <a:lnTo>
                        <a:pt x="52" y="16"/>
                      </a:lnTo>
                      <a:lnTo>
                        <a:pt x="54" y="15"/>
                      </a:lnTo>
                      <a:lnTo>
                        <a:pt x="55" y="14"/>
                      </a:lnTo>
                      <a:lnTo>
                        <a:pt x="56" y="12"/>
                      </a:lnTo>
                      <a:lnTo>
                        <a:pt x="58" y="11"/>
                      </a:lnTo>
                      <a:lnTo>
                        <a:pt x="60" y="10"/>
                      </a:lnTo>
                      <a:lnTo>
                        <a:pt x="61" y="8"/>
                      </a:lnTo>
                      <a:lnTo>
                        <a:pt x="62" y="7"/>
                      </a:lnTo>
                      <a:lnTo>
                        <a:pt x="63" y="6"/>
                      </a:lnTo>
                      <a:lnTo>
                        <a:pt x="66" y="4"/>
                      </a:lnTo>
                      <a:lnTo>
                        <a:pt x="67" y="4"/>
                      </a:lnTo>
                      <a:lnTo>
                        <a:pt x="69" y="3"/>
                      </a:lnTo>
                      <a:lnTo>
                        <a:pt x="71" y="3"/>
                      </a:lnTo>
                      <a:lnTo>
                        <a:pt x="72" y="2"/>
                      </a:lnTo>
                      <a:lnTo>
                        <a:pt x="73" y="2"/>
                      </a:lnTo>
                      <a:lnTo>
                        <a:pt x="74" y="2"/>
                      </a:lnTo>
                      <a:lnTo>
                        <a:pt x="77" y="2"/>
                      </a:lnTo>
                      <a:lnTo>
                        <a:pt x="78" y="0"/>
                      </a:lnTo>
                      <a:lnTo>
                        <a:pt x="79" y="0"/>
                      </a:lnTo>
                      <a:lnTo>
                        <a:pt x="80" y="0"/>
                      </a:lnTo>
                      <a:lnTo>
                        <a:pt x="83" y="2"/>
                      </a:lnTo>
                      <a:lnTo>
                        <a:pt x="84" y="2"/>
                      </a:lnTo>
                      <a:lnTo>
                        <a:pt x="85" y="2"/>
                      </a:lnTo>
                      <a:lnTo>
                        <a:pt x="86" y="2"/>
                      </a:lnTo>
                      <a:lnTo>
                        <a:pt x="88" y="3"/>
                      </a:lnTo>
                      <a:lnTo>
                        <a:pt x="90" y="3"/>
                      </a:lnTo>
                      <a:lnTo>
                        <a:pt x="91" y="4"/>
                      </a:lnTo>
                      <a:lnTo>
                        <a:pt x="94" y="6"/>
                      </a:lnTo>
                      <a:lnTo>
                        <a:pt x="95" y="6"/>
                      </a:lnTo>
                      <a:lnTo>
                        <a:pt x="96" y="7"/>
                      </a:lnTo>
                      <a:lnTo>
                        <a:pt x="97" y="8"/>
                      </a:lnTo>
                      <a:lnTo>
                        <a:pt x="99" y="10"/>
                      </a:lnTo>
                      <a:lnTo>
                        <a:pt x="101" y="11"/>
                      </a:lnTo>
                      <a:lnTo>
                        <a:pt x="102" y="12"/>
                      </a:lnTo>
                      <a:lnTo>
                        <a:pt x="104" y="15"/>
                      </a:lnTo>
                      <a:lnTo>
                        <a:pt x="105" y="16"/>
                      </a:lnTo>
                      <a:lnTo>
                        <a:pt x="106" y="17"/>
                      </a:lnTo>
                      <a:lnTo>
                        <a:pt x="108" y="20"/>
                      </a:lnTo>
                      <a:lnTo>
                        <a:pt x="110" y="21"/>
                      </a:lnTo>
                      <a:lnTo>
                        <a:pt x="112" y="24"/>
                      </a:lnTo>
                      <a:lnTo>
                        <a:pt x="113" y="25"/>
                      </a:lnTo>
                      <a:lnTo>
                        <a:pt x="115" y="28"/>
                      </a:lnTo>
                      <a:lnTo>
                        <a:pt x="116" y="31"/>
                      </a:lnTo>
                      <a:lnTo>
                        <a:pt x="118" y="33"/>
                      </a:lnTo>
                      <a:lnTo>
                        <a:pt x="119" y="36"/>
                      </a:lnTo>
                      <a:lnTo>
                        <a:pt x="121" y="39"/>
                      </a:lnTo>
                      <a:lnTo>
                        <a:pt x="122" y="41"/>
                      </a:lnTo>
                      <a:lnTo>
                        <a:pt x="123" y="44"/>
                      </a:lnTo>
                      <a:lnTo>
                        <a:pt x="125" y="46"/>
                      </a:lnTo>
                      <a:lnTo>
                        <a:pt x="127" y="49"/>
                      </a:lnTo>
                      <a:lnTo>
                        <a:pt x="128" y="53"/>
                      </a:lnTo>
                      <a:lnTo>
                        <a:pt x="129" y="56"/>
                      </a:lnTo>
                      <a:lnTo>
                        <a:pt x="130" y="60"/>
                      </a:lnTo>
                      <a:lnTo>
                        <a:pt x="133" y="62"/>
                      </a:lnTo>
                      <a:lnTo>
                        <a:pt x="134" y="66"/>
                      </a:lnTo>
                      <a:lnTo>
                        <a:pt x="136" y="69"/>
                      </a:lnTo>
                      <a:lnTo>
                        <a:pt x="138" y="73"/>
                      </a:lnTo>
                      <a:lnTo>
                        <a:pt x="139" y="77"/>
                      </a:lnTo>
                      <a:lnTo>
                        <a:pt x="140" y="81"/>
                      </a:lnTo>
                      <a:lnTo>
                        <a:pt x="141" y="85"/>
                      </a:lnTo>
                      <a:lnTo>
                        <a:pt x="144" y="87"/>
                      </a:lnTo>
                      <a:lnTo>
                        <a:pt x="145" y="93"/>
                      </a:lnTo>
                      <a:lnTo>
                        <a:pt x="146" y="97"/>
                      </a:lnTo>
                      <a:lnTo>
                        <a:pt x="147" y="100"/>
                      </a:lnTo>
                      <a:lnTo>
                        <a:pt x="150" y="104"/>
                      </a:lnTo>
                      <a:lnTo>
                        <a:pt x="151" y="108"/>
                      </a:lnTo>
                      <a:lnTo>
                        <a:pt x="152" y="112"/>
                      </a:lnTo>
                      <a:lnTo>
                        <a:pt x="155" y="118"/>
                      </a:lnTo>
                      <a:lnTo>
                        <a:pt x="156" y="122"/>
                      </a:lnTo>
                      <a:lnTo>
                        <a:pt x="157" y="127"/>
                      </a:lnTo>
                      <a:lnTo>
                        <a:pt x="158" y="131"/>
                      </a:lnTo>
                      <a:lnTo>
                        <a:pt x="161" y="136"/>
                      </a:lnTo>
                      <a:lnTo>
                        <a:pt x="162" y="140"/>
                      </a:lnTo>
                      <a:lnTo>
                        <a:pt x="163" y="145"/>
                      </a:lnTo>
                      <a:lnTo>
                        <a:pt x="164" y="151"/>
                      </a:lnTo>
                      <a:lnTo>
                        <a:pt x="166" y="155"/>
                      </a:lnTo>
                      <a:lnTo>
                        <a:pt x="168" y="160"/>
                      </a:lnTo>
                      <a:lnTo>
                        <a:pt x="169" y="165"/>
                      </a:lnTo>
                      <a:lnTo>
                        <a:pt x="171" y="170"/>
                      </a:lnTo>
                      <a:lnTo>
                        <a:pt x="172" y="176"/>
                      </a:lnTo>
                      <a:lnTo>
                        <a:pt x="174" y="180"/>
                      </a:lnTo>
                      <a:lnTo>
                        <a:pt x="175" y="185"/>
                      </a:lnTo>
                      <a:lnTo>
                        <a:pt x="177" y="190"/>
                      </a:lnTo>
                      <a:lnTo>
                        <a:pt x="179" y="197"/>
                      </a:lnTo>
                      <a:lnTo>
                        <a:pt x="180" y="202"/>
                      </a:lnTo>
                      <a:lnTo>
                        <a:pt x="182" y="207"/>
                      </a:lnTo>
                      <a:lnTo>
                        <a:pt x="183" y="212"/>
                      </a:lnTo>
                      <a:lnTo>
                        <a:pt x="185" y="218"/>
                      </a:lnTo>
                      <a:lnTo>
                        <a:pt x="186" y="223"/>
                      </a:lnTo>
                      <a:lnTo>
                        <a:pt x="188" y="228"/>
                      </a:lnTo>
                      <a:lnTo>
                        <a:pt x="189" y="235"/>
                      </a:lnTo>
                      <a:lnTo>
                        <a:pt x="190" y="240"/>
                      </a:lnTo>
                      <a:lnTo>
                        <a:pt x="193" y="245"/>
                      </a:lnTo>
                      <a:lnTo>
                        <a:pt x="194" y="252"/>
                      </a:lnTo>
                      <a:lnTo>
                        <a:pt x="196" y="257"/>
                      </a:lnTo>
                      <a:lnTo>
                        <a:pt x="197" y="263"/>
                      </a:lnTo>
                      <a:lnTo>
                        <a:pt x="199" y="269"/>
                      </a:lnTo>
                      <a:lnTo>
                        <a:pt x="200" y="274"/>
                      </a:lnTo>
                      <a:lnTo>
                        <a:pt x="201" y="281"/>
                      </a:lnTo>
                      <a:lnTo>
                        <a:pt x="204" y="286"/>
                      </a:lnTo>
                      <a:lnTo>
                        <a:pt x="205" y="293"/>
                      </a:lnTo>
                      <a:lnTo>
                        <a:pt x="206" y="298"/>
                      </a:lnTo>
                      <a:lnTo>
                        <a:pt x="207" y="305"/>
                      </a:lnTo>
                      <a:lnTo>
                        <a:pt x="208" y="310"/>
                      </a:lnTo>
                      <a:lnTo>
                        <a:pt x="211" y="317"/>
                      </a:lnTo>
                      <a:lnTo>
                        <a:pt x="212" y="322"/>
                      </a:lnTo>
                      <a:lnTo>
                        <a:pt x="213" y="328"/>
                      </a:lnTo>
                      <a:lnTo>
                        <a:pt x="214" y="334"/>
                      </a:lnTo>
                      <a:lnTo>
                        <a:pt x="217" y="340"/>
                      </a:lnTo>
                      <a:lnTo>
                        <a:pt x="218" y="347"/>
                      </a:lnTo>
                      <a:lnTo>
                        <a:pt x="221" y="352"/>
                      </a:lnTo>
                      <a:lnTo>
                        <a:pt x="222" y="359"/>
                      </a:lnTo>
                      <a:lnTo>
                        <a:pt x="223" y="365"/>
                      </a:lnTo>
                      <a:lnTo>
                        <a:pt x="224" y="371"/>
                      </a:lnTo>
                      <a:lnTo>
                        <a:pt x="225" y="377"/>
                      </a:lnTo>
                      <a:lnTo>
                        <a:pt x="228" y="382"/>
                      </a:lnTo>
                      <a:lnTo>
                        <a:pt x="229" y="389"/>
                      </a:lnTo>
                      <a:lnTo>
                        <a:pt x="230" y="396"/>
                      </a:lnTo>
                      <a:lnTo>
                        <a:pt x="232" y="401"/>
                      </a:lnTo>
                      <a:lnTo>
                        <a:pt x="233" y="407"/>
                      </a:lnTo>
                      <a:lnTo>
                        <a:pt x="235" y="414"/>
                      </a:lnTo>
                      <a:lnTo>
                        <a:pt x="236" y="419"/>
                      </a:lnTo>
                      <a:lnTo>
                        <a:pt x="239" y="426"/>
                      </a:lnTo>
                      <a:lnTo>
                        <a:pt x="240" y="432"/>
                      </a:lnTo>
                      <a:lnTo>
                        <a:pt x="241" y="438"/>
                      </a:lnTo>
                      <a:lnTo>
                        <a:pt x="243" y="444"/>
                      </a:lnTo>
                      <a:lnTo>
                        <a:pt x="244" y="450"/>
                      </a:lnTo>
                      <a:lnTo>
                        <a:pt x="246" y="456"/>
                      </a:lnTo>
                      <a:lnTo>
                        <a:pt x="247" y="463"/>
                      </a:lnTo>
                      <a:lnTo>
                        <a:pt x="249" y="468"/>
                      </a:lnTo>
                      <a:lnTo>
                        <a:pt x="250" y="475"/>
                      </a:lnTo>
                      <a:lnTo>
                        <a:pt x="252" y="480"/>
                      </a:lnTo>
                      <a:lnTo>
                        <a:pt x="253" y="487"/>
                      </a:lnTo>
                      <a:lnTo>
                        <a:pt x="255" y="493"/>
                      </a:lnTo>
                      <a:lnTo>
                        <a:pt x="256" y="498"/>
                      </a:lnTo>
                      <a:lnTo>
                        <a:pt x="258" y="505"/>
                      </a:lnTo>
                      <a:lnTo>
                        <a:pt x="260" y="510"/>
                      </a:lnTo>
                      <a:lnTo>
                        <a:pt x="261" y="517"/>
                      </a:lnTo>
                      <a:lnTo>
                        <a:pt x="263" y="522"/>
                      </a:lnTo>
                      <a:lnTo>
                        <a:pt x="264" y="529"/>
                      </a:lnTo>
                      <a:lnTo>
                        <a:pt x="266" y="534"/>
                      </a:lnTo>
                      <a:lnTo>
                        <a:pt x="267" y="541"/>
                      </a:lnTo>
                      <a:lnTo>
                        <a:pt x="268" y="546"/>
                      </a:lnTo>
                      <a:lnTo>
                        <a:pt x="271" y="551"/>
                      </a:lnTo>
                      <a:lnTo>
                        <a:pt x="272" y="558"/>
                      </a:lnTo>
                      <a:lnTo>
                        <a:pt x="273" y="563"/>
                      </a:lnTo>
                      <a:lnTo>
                        <a:pt x="274" y="570"/>
                      </a:lnTo>
                      <a:lnTo>
                        <a:pt x="277" y="575"/>
                      </a:lnTo>
                      <a:lnTo>
                        <a:pt x="278" y="580"/>
                      </a:lnTo>
                      <a:lnTo>
                        <a:pt x="279" y="587"/>
                      </a:lnTo>
                      <a:lnTo>
                        <a:pt x="282" y="592"/>
                      </a:lnTo>
                      <a:lnTo>
                        <a:pt x="283" y="597"/>
                      </a:lnTo>
                      <a:lnTo>
                        <a:pt x="284" y="602"/>
                      </a:lnTo>
                      <a:lnTo>
                        <a:pt x="285" y="609"/>
                      </a:lnTo>
                      <a:lnTo>
                        <a:pt x="288" y="614"/>
                      </a:lnTo>
                      <a:lnTo>
                        <a:pt x="289" y="620"/>
                      </a:lnTo>
                      <a:lnTo>
                        <a:pt x="290" y="625"/>
                      </a:lnTo>
                      <a:lnTo>
                        <a:pt x="291" y="630"/>
                      </a:lnTo>
                      <a:lnTo>
                        <a:pt x="292" y="635"/>
                      </a:lnTo>
                      <a:lnTo>
                        <a:pt x="295" y="641"/>
                      </a:lnTo>
                      <a:lnTo>
                        <a:pt x="296" y="647"/>
                      </a:lnTo>
                      <a:lnTo>
                        <a:pt x="297" y="653"/>
                      </a:lnTo>
                      <a:lnTo>
                        <a:pt x="299" y="658"/>
                      </a:lnTo>
                      <a:lnTo>
                        <a:pt x="301" y="663"/>
                      </a:lnTo>
                      <a:lnTo>
                        <a:pt x="302" y="668"/>
                      </a:lnTo>
                      <a:lnTo>
                        <a:pt x="303" y="672"/>
                      </a:lnTo>
                      <a:lnTo>
                        <a:pt x="306" y="678"/>
                      </a:lnTo>
                      <a:lnTo>
                        <a:pt x="307" y="683"/>
                      </a:lnTo>
                      <a:lnTo>
                        <a:pt x="308" y="688"/>
                      </a:lnTo>
                      <a:lnTo>
                        <a:pt x="310" y="693"/>
                      </a:lnTo>
                      <a:lnTo>
                        <a:pt x="312" y="699"/>
                      </a:lnTo>
                      <a:lnTo>
                        <a:pt x="313" y="704"/>
                      </a:lnTo>
                      <a:lnTo>
                        <a:pt x="314" y="708"/>
                      </a:lnTo>
                      <a:lnTo>
                        <a:pt x="316" y="713"/>
                      </a:lnTo>
                      <a:lnTo>
                        <a:pt x="317" y="718"/>
                      </a:lnTo>
                      <a:lnTo>
                        <a:pt x="319" y="722"/>
                      </a:lnTo>
                      <a:lnTo>
                        <a:pt x="321" y="728"/>
                      </a:lnTo>
                      <a:lnTo>
                        <a:pt x="323" y="733"/>
                      </a:lnTo>
                      <a:lnTo>
                        <a:pt x="324" y="737"/>
                      </a:lnTo>
                      <a:lnTo>
                        <a:pt x="325" y="742"/>
                      </a:lnTo>
                      <a:lnTo>
                        <a:pt x="327" y="746"/>
                      </a:lnTo>
                      <a:lnTo>
                        <a:pt x="328" y="751"/>
                      </a:lnTo>
                      <a:lnTo>
                        <a:pt x="330" y="755"/>
                      </a:lnTo>
                      <a:lnTo>
                        <a:pt x="331" y="761"/>
                      </a:lnTo>
                      <a:lnTo>
                        <a:pt x="333" y="764"/>
                      </a:lnTo>
                      <a:lnTo>
                        <a:pt x="334" y="770"/>
                      </a:lnTo>
                      <a:lnTo>
                        <a:pt x="335" y="774"/>
                      </a:lnTo>
                      <a:lnTo>
                        <a:pt x="338" y="778"/>
                      </a:lnTo>
                      <a:lnTo>
                        <a:pt x="339" y="783"/>
                      </a:lnTo>
                      <a:lnTo>
                        <a:pt x="340" y="787"/>
                      </a:lnTo>
                      <a:lnTo>
                        <a:pt x="341" y="791"/>
                      </a:lnTo>
                      <a:lnTo>
                        <a:pt x="344" y="795"/>
                      </a:lnTo>
                      <a:lnTo>
                        <a:pt x="345" y="800"/>
                      </a:lnTo>
                      <a:lnTo>
                        <a:pt x="346" y="804"/>
                      </a:lnTo>
                      <a:lnTo>
                        <a:pt x="349" y="808"/>
                      </a:lnTo>
                      <a:lnTo>
                        <a:pt x="350" y="812"/>
                      </a:lnTo>
                      <a:lnTo>
                        <a:pt x="351" y="816"/>
                      </a:lnTo>
                      <a:lnTo>
                        <a:pt x="352" y="820"/>
                      </a:lnTo>
                      <a:lnTo>
                        <a:pt x="355" y="824"/>
                      </a:lnTo>
                      <a:lnTo>
                        <a:pt x="356" y="828"/>
                      </a:lnTo>
                      <a:lnTo>
                        <a:pt x="357" y="832"/>
                      </a:lnTo>
                      <a:lnTo>
                        <a:pt x="358" y="836"/>
                      </a:lnTo>
                      <a:lnTo>
                        <a:pt x="360" y="840"/>
                      </a:lnTo>
                      <a:lnTo>
                        <a:pt x="362" y="844"/>
                      </a:lnTo>
                      <a:lnTo>
                        <a:pt x="363" y="847"/>
                      </a:lnTo>
                      <a:lnTo>
                        <a:pt x="366" y="851"/>
                      </a:lnTo>
                      <a:lnTo>
                        <a:pt x="367" y="854"/>
                      </a:lnTo>
                      <a:lnTo>
                        <a:pt x="368" y="858"/>
                      </a:lnTo>
                      <a:lnTo>
                        <a:pt x="369" y="862"/>
                      </a:lnTo>
                      <a:lnTo>
                        <a:pt x="371" y="866"/>
                      </a:lnTo>
                      <a:lnTo>
                        <a:pt x="373" y="869"/>
                      </a:lnTo>
                      <a:lnTo>
                        <a:pt x="374" y="873"/>
                      </a:lnTo>
                      <a:lnTo>
                        <a:pt x="375" y="876"/>
                      </a:lnTo>
                      <a:lnTo>
                        <a:pt x="377" y="879"/>
                      </a:lnTo>
                      <a:lnTo>
                        <a:pt x="379" y="883"/>
                      </a:lnTo>
                      <a:lnTo>
                        <a:pt x="380" y="887"/>
                      </a:lnTo>
                      <a:lnTo>
                        <a:pt x="381" y="890"/>
                      </a:lnTo>
                      <a:lnTo>
                        <a:pt x="383" y="894"/>
                      </a:lnTo>
                      <a:lnTo>
                        <a:pt x="385" y="896"/>
                      </a:lnTo>
                      <a:lnTo>
                        <a:pt x="386" y="900"/>
                      </a:lnTo>
                      <a:lnTo>
                        <a:pt x="388" y="903"/>
                      </a:lnTo>
                      <a:lnTo>
                        <a:pt x="390" y="905"/>
                      </a:lnTo>
                      <a:lnTo>
                        <a:pt x="391" y="909"/>
                      </a:lnTo>
                      <a:lnTo>
                        <a:pt x="392" y="912"/>
                      </a:lnTo>
                      <a:lnTo>
                        <a:pt x="394" y="916"/>
                      </a:lnTo>
                      <a:lnTo>
                        <a:pt x="395" y="919"/>
                      </a:lnTo>
                      <a:lnTo>
                        <a:pt x="397" y="921"/>
                      </a:lnTo>
                      <a:lnTo>
                        <a:pt x="399" y="924"/>
                      </a:lnTo>
                      <a:lnTo>
                        <a:pt x="400" y="928"/>
                      </a:lnTo>
                      <a:lnTo>
                        <a:pt x="401" y="930"/>
                      </a:lnTo>
                      <a:lnTo>
                        <a:pt x="403" y="933"/>
                      </a:lnTo>
                      <a:lnTo>
                        <a:pt x="405" y="936"/>
                      </a:lnTo>
                      <a:lnTo>
                        <a:pt x="406" y="938"/>
                      </a:lnTo>
                      <a:lnTo>
                        <a:pt x="408" y="942"/>
                      </a:lnTo>
                      <a:lnTo>
                        <a:pt x="410" y="945"/>
                      </a:lnTo>
                      <a:lnTo>
                        <a:pt x="411" y="948"/>
                      </a:lnTo>
                      <a:lnTo>
                        <a:pt x="412" y="950"/>
                      </a:lnTo>
                      <a:lnTo>
                        <a:pt x="414" y="953"/>
                      </a:lnTo>
                      <a:lnTo>
                        <a:pt x="416" y="956"/>
                      </a:lnTo>
                      <a:lnTo>
                        <a:pt x="417" y="958"/>
                      </a:lnTo>
                      <a:lnTo>
                        <a:pt x="418" y="961"/>
                      </a:lnTo>
                      <a:lnTo>
                        <a:pt x="419" y="963"/>
                      </a:lnTo>
                      <a:lnTo>
                        <a:pt x="422" y="966"/>
                      </a:lnTo>
                      <a:lnTo>
                        <a:pt x="423" y="969"/>
                      </a:lnTo>
                      <a:lnTo>
                        <a:pt x="424" y="971"/>
                      </a:lnTo>
                      <a:lnTo>
                        <a:pt x="425" y="973"/>
                      </a:lnTo>
                      <a:lnTo>
                        <a:pt x="428" y="975"/>
                      </a:lnTo>
                      <a:lnTo>
                        <a:pt x="429" y="978"/>
                      </a:lnTo>
                      <a:lnTo>
                        <a:pt x="430" y="981"/>
                      </a:lnTo>
                      <a:lnTo>
                        <a:pt x="433" y="983"/>
                      </a:lnTo>
                      <a:lnTo>
                        <a:pt x="434" y="986"/>
                      </a:lnTo>
                      <a:lnTo>
                        <a:pt x="435" y="987"/>
                      </a:lnTo>
                      <a:lnTo>
                        <a:pt x="436" y="990"/>
                      </a:lnTo>
                      <a:lnTo>
                        <a:pt x="439" y="992"/>
                      </a:lnTo>
                      <a:lnTo>
                        <a:pt x="440" y="994"/>
                      </a:lnTo>
                      <a:lnTo>
                        <a:pt x="441" y="996"/>
                      </a:lnTo>
                      <a:lnTo>
                        <a:pt x="442" y="999"/>
                      </a:lnTo>
                      <a:lnTo>
                        <a:pt x="444" y="1000"/>
                      </a:lnTo>
                      <a:lnTo>
                        <a:pt x="446" y="1003"/>
                      </a:lnTo>
                      <a:lnTo>
                        <a:pt x="447" y="1006"/>
                      </a:lnTo>
                      <a:lnTo>
                        <a:pt x="450" y="1007"/>
                      </a:lnTo>
                      <a:lnTo>
                        <a:pt x="451" y="1010"/>
                      </a:lnTo>
                      <a:lnTo>
                        <a:pt x="452" y="1011"/>
                      </a:lnTo>
                      <a:lnTo>
                        <a:pt x="453" y="1013"/>
                      </a:lnTo>
                      <a:lnTo>
                        <a:pt x="455" y="1015"/>
                      </a:lnTo>
                      <a:lnTo>
                        <a:pt x="457" y="1017"/>
                      </a:lnTo>
                      <a:lnTo>
                        <a:pt x="458" y="1019"/>
                      </a:lnTo>
                      <a:lnTo>
                        <a:pt x="459" y="1021"/>
                      </a:lnTo>
                      <a:lnTo>
                        <a:pt x="461" y="1023"/>
                      </a:lnTo>
                      <a:lnTo>
                        <a:pt x="462" y="1025"/>
                      </a:lnTo>
                      <a:lnTo>
                        <a:pt x="464" y="1027"/>
                      </a:lnTo>
                      <a:lnTo>
                        <a:pt x="466" y="1029"/>
                      </a:lnTo>
                      <a:lnTo>
                        <a:pt x="467" y="1031"/>
                      </a:lnTo>
                      <a:lnTo>
                        <a:pt x="469" y="1032"/>
                      </a:lnTo>
                      <a:lnTo>
                        <a:pt x="470" y="1035"/>
                      </a:lnTo>
                      <a:lnTo>
                        <a:pt x="472" y="1036"/>
                      </a:lnTo>
                      <a:lnTo>
                        <a:pt x="473" y="1039"/>
                      </a:lnTo>
                      <a:lnTo>
                        <a:pt x="475" y="1040"/>
                      </a:lnTo>
                      <a:lnTo>
                        <a:pt x="477" y="1041"/>
                      </a:lnTo>
                      <a:lnTo>
                        <a:pt x="478" y="1042"/>
                      </a:lnTo>
                      <a:lnTo>
                        <a:pt x="479" y="1045"/>
                      </a:lnTo>
                      <a:lnTo>
                        <a:pt x="481" y="1046"/>
                      </a:lnTo>
                      <a:lnTo>
                        <a:pt x="483" y="1048"/>
                      </a:lnTo>
                      <a:lnTo>
                        <a:pt x="484" y="1049"/>
                      </a:lnTo>
                      <a:lnTo>
                        <a:pt x="485" y="1052"/>
                      </a:lnTo>
                      <a:lnTo>
                        <a:pt x="486" y="1053"/>
                      </a:lnTo>
                      <a:lnTo>
                        <a:pt x="489" y="1054"/>
                      </a:lnTo>
                      <a:lnTo>
                        <a:pt x="490" y="1056"/>
                      </a:lnTo>
                      <a:lnTo>
                        <a:pt x="492" y="1057"/>
                      </a:lnTo>
                      <a:lnTo>
                        <a:pt x="494" y="1060"/>
                      </a:lnTo>
                      <a:lnTo>
                        <a:pt x="495" y="1061"/>
                      </a:lnTo>
                      <a:lnTo>
                        <a:pt x="496" y="1062"/>
                      </a:lnTo>
                      <a:lnTo>
                        <a:pt x="497" y="1064"/>
                      </a:lnTo>
                      <a:lnTo>
                        <a:pt x="500" y="1065"/>
                      </a:lnTo>
                      <a:lnTo>
                        <a:pt x="501" y="1066"/>
                      </a:lnTo>
                      <a:lnTo>
                        <a:pt x="502" y="1068"/>
                      </a:lnTo>
                      <a:lnTo>
                        <a:pt x="503" y="1069"/>
                      </a:lnTo>
                      <a:lnTo>
                        <a:pt x="506" y="1070"/>
                      </a:lnTo>
                      <a:lnTo>
                        <a:pt x="507" y="1073"/>
                      </a:lnTo>
                      <a:lnTo>
                        <a:pt x="508" y="1074"/>
                      </a:lnTo>
                      <a:lnTo>
                        <a:pt x="509" y="1075"/>
                      </a:lnTo>
                      <a:lnTo>
                        <a:pt x="512" y="1077"/>
                      </a:lnTo>
                      <a:lnTo>
                        <a:pt x="513" y="1078"/>
                      </a:lnTo>
                      <a:lnTo>
                        <a:pt x="514" y="1079"/>
                      </a:lnTo>
                      <a:lnTo>
                        <a:pt x="517" y="1081"/>
                      </a:lnTo>
                      <a:lnTo>
                        <a:pt x="518" y="1082"/>
                      </a:lnTo>
                      <a:lnTo>
                        <a:pt x="519" y="1083"/>
                      </a:lnTo>
                      <a:lnTo>
                        <a:pt x="520" y="1085"/>
                      </a:lnTo>
                      <a:lnTo>
                        <a:pt x="522" y="1086"/>
                      </a:lnTo>
                      <a:lnTo>
                        <a:pt x="524" y="1086"/>
                      </a:lnTo>
                      <a:lnTo>
                        <a:pt x="525" y="1087"/>
                      </a:lnTo>
                      <a:lnTo>
                        <a:pt x="527" y="1089"/>
                      </a:lnTo>
                      <a:lnTo>
                        <a:pt x="528" y="1090"/>
                      </a:lnTo>
                      <a:lnTo>
                        <a:pt x="529" y="1091"/>
                      </a:lnTo>
                      <a:lnTo>
                        <a:pt x="531" y="1093"/>
                      </a:lnTo>
                      <a:lnTo>
                        <a:pt x="533" y="1094"/>
                      </a:lnTo>
                      <a:lnTo>
                        <a:pt x="535" y="1095"/>
                      </a:lnTo>
                      <a:lnTo>
                        <a:pt x="536" y="1096"/>
                      </a:lnTo>
                      <a:lnTo>
                        <a:pt x="538" y="1098"/>
                      </a:lnTo>
                      <a:lnTo>
                        <a:pt x="539" y="1098"/>
                      </a:lnTo>
                      <a:lnTo>
                        <a:pt x="541" y="1099"/>
                      </a:lnTo>
                      <a:lnTo>
                        <a:pt x="542" y="1100"/>
                      </a:lnTo>
                      <a:lnTo>
                        <a:pt x="544" y="1102"/>
                      </a:lnTo>
                      <a:lnTo>
                        <a:pt x="545" y="1103"/>
                      </a:lnTo>
                      <a:lnTo>
                        <a:pt x="546" y="1104"/>
                      </a:lnTo>
                      <a:lnTo>
                        <a:pt x="548" y="1104"/>
                      </a:lnTo>
                      <a:lnTo>
                        <a:pt x="550" y="1106"/>
                      </a:lnTo>
                      <a:lnTo>
                        <a:pt x="551" y="1107"/>
                      </a:lnTo>
                      <a:lnTo>
                        <a:pt x="552" y="1108"/>
                      </a:lnTo>
                      <a:lnTo>
                        <a:pt x="555" y="1108"/>
                      </a:lnTo>
                      <a:lnTo>
                        <a:pt x="556" y="1110"/>
                      </a:lnTo>
                      <a:lnTo>
                        <a:pt x="557" y="1111"/>
                      </a:lnTo>
                      <a:lnTo>
                        <a:pt x="559" y="1112"/>
                      </a:lnTo>
                      <a:lnTo>
                        <a:pt x="561" y="1112"/>
                      </a:lnTo>
                      <a:lnTo>
                        <a:pt x="562" y="1114"/>
                      </a:lnTo>
                      <a:lnTo>
                        <a:pt x="563" y="1115"/>
                      </a:lnTo>
                      <a:lnTo>
                        <a:pt x="564" y="1116"/>
                      </a:lnTo>
                      <a:lnTo>
                        <a:pt x="567" y="1116"/>
                      </a:lnTo>
                      <a:lnTo>
                        <a:pt x="568" y="1118"/>
                      </a:lnTo>
                      <a:lnTo>
                        <a:pt x="569" y="1119"/>
                      </a:lnTo>
                      <a:lnTo>
                        <a:pt x="570" y="1119"/>
                      </a:lnTo>
                      <a:lnTo>
                        <a:pt x="573" y="1120"/>
                      </a:lnTo>
                      <a:lnTo>
                        <a:pt x="574" y="1122"/>
                      </a:lnTo>
                      <a:lnTo>
                        <a:pt x="577" y="1123"/>
                      </a:lnTo>
                      <a:lnTo>
                        <a:pt x="578" y="1123"/>
                      </a:lnTo>
                      <a:lnTo>
                        <a:pt x="579" y="1124"/>
                      </a:lnTo>
                      <a:lnTo>
                        <a:pt x="580" y="1124"/>
                      </a:lnTo>
                      <a:lnTo>
                        <a:pt x="581" y="1125"/>
                      </a:lnTo>
                      <a:lnTo>
                        <a:pt x="584" y="1127"/>
                      </a:lnTo>
                      <a:lnTo>
                        <a:pt x="585" y="1127"/>
                      </a:lnTo>
                      <a:lnTo>
                        <a:pt x="586" y="1128"/>
                      </a:lnTo>
                      <a:lnTo>
                        <a:pt x="587" y="1129"/>
                      </a:lnTo>
                      <a:lnTo>
                        <a:pt x="589" y="1129"/>
                      </a:lnTo>
                      <a:lnTo>
                        <a:pt x="591" y="1131"/>
                      </a:lnTo>
                      <a:lnTo>
                        <a:pt x="592" y="1132"/>
                      </a:lnTo>
                      <a:lnTo>
                        <a:pt x="594" y="1132"/>
                      </a:lnTo>
                      <a:lnTo>
                        <a:pt x="596" y="1133"/>
                      </a:lnTo>
                      <a:lnTo>
                        <a:pt x="597" y="1133"/>
                      </a:lnTo>
                      <a:lnTo>
                        <a:pt x="598" y="1135"/>
                      </a:lnTo>
                      <a:lnTo>
                        <a:pt x="600" y="1136"/>
                      </a:lnTo>
                      <a:lnTo>
                        <a:pt x="602" y="1136"/>
                      </a:lnTo>
                      <a:lnTo>
                        <a:pt x="603" y="1137"/>
                      </a:lnTo>
                      <a:lnTo>
                        <a:pt x="605" y="1137"/>
                      </a:lnTo>
                      <a:lnTo>
                        <a:pt x="606" y="1139"/>
                      </a:lnTo>
                      <a:lnTo>
                        <a:pt x="608" y="1139"/>
                      </a:lnTo>
                      <a:lnTo>
                        <a:pt x="609" y="1140"/>
                      </a:lnTo>
                      <a:lnTo>
                        <a:pt x="611" y="1140"/>
                      </a:lnTo>
                      <a:lnTo>
                        <a:pt x="612" y="1141"/>
                      </a:lnTo>
                      <a:lnTo>
                        <a:pt x="613" y="1143"/>
                      </a:lnTo>
                      <a:lnTo>
                        <a:pt x="616" y="1143"/>
                      </a:lnTo>
                      <a:lnTo>
                        <a:pt x="617" y="1144"/>
                      </a:lnTo>
                      <a:lnTo>
                        <a:pt x="619" y="1144"/>
                      </a:lnTo>
                      <a:lnTo>
                        <a:pt x="620" y="1145"/>
                      </a:lnTo>
                      <a:lnTo>
                        <a:pt x="622" y="1145"/>
                      </a:lnTo>
                      <a:lnTo>
                        <a:pt x="623" y="1147"/>
                      </a:lnTo>
                      <a:lnTo>
                        <a:pt x="624" y="1147"/>
                      </a:lnTo>
                      <a:lnTo>
                        <a:pt x="626" y="1148"/>
                      </a:lnTo>
                      <a:lnTo>
                        <a:pt x="628" y="1148"/>
                      </a:lnTo>
                      <a:lnTo>
                        <a:pt x="629" y="1149"/>
                      </a:lnTo>
                      <a:lnTo>
                        <a:pt x="630" y="1149"/>
                      </a:lnTo>
                      <a:lnTo>
                        <a:pt x="633" y="1151"/>
                      </a:lnTo>
                      <a:lnTo>
                        <a:pt x="634" y="1151"/>
                      </a:lnTo>
                      <a:lnTo>
                        <a:pt x="635" y="1152"/>
                      </a:lnTo>
                      <a:lnTo>
                        <a:pt x="636" y="1152"/>
                      </a:lnTo>
                      <a:lnTo>
                        <a:pt x="639" y="1153"/>
                      </a:lnTo>
                      <a:lnTo>
                        <a:pt x="640" y="1153"/>
                      </a:lnTo>
                      <a:lnTo>
                        <a:pt x="641" y="1153"/>
                      </a:lnTo>
                      <a:lnTo>
                        <a:pt x="644" y="1154"/>
                      </a:lnTo>
                      <a:lnTo>
                        <a:pt x="645" y="1154"/>
                      </a:lnTo>
                      <a:lnTo>
                        <a:pt x="646" y="1156"/>
                      </a:lnTo>
                      <a:lnTo>
                        <a:pt x="647" y="1156"/>
                      </a:lnTo>
                      <a:lnTo>
                        <a:pt x="648" y="1157"/>
                      </a:lnTo>
                      <a:lnTo>
                        <a:pt x="651" y="1157"/>
                      </a:lnTo>
                      <a:lnTo>
                        <a:pt x="652" y="1158"/>
                      </a:lnTo>
                      <a:lnTo>
                        <a:pt x="653" y="1158"/>
                      </a:lnTo>
                      <a:lnTo>
                        <a:pt x="655" y="1158"/>
                      </a:lnTo>
                      <a:lnTo>
                        <a:pt x="656" y="1160"/>
                      </a:lnTo>
                      <a:lnTo>
                        <a:pt x="658" y="1160"/>
                      </a:lnTo>
                      <a:lnTo>
                        <a:pt x="659" y="1161"/>
                      </a:lnTo>
                      <a:lnTo>
                        <a:pt x="662" y="1161"/>
                      </a:lnTo>
                      <a:lnTo>
                        <a:pt x="663" y="1162"/>
                      </a:lnTo>
                      <a:lnTo>
                        <a:pt x="664" y="1162"/>
                      </a:lnTo>
                      <a:lnTo>
                        <a:pt x="665" y="1162"/>
                      </a:lnTo>
                      <a:lnTo>
                        <a:pt x="667" y="1164"/>
                      </a:lnTo>
                      <a:lnTo>
                        <a:pt x="669" y="1164"/>
                      </a:lnTo>
                      <a:lnTo>
                        <a:pt x="670" y="1165"/>
                      </a:lnTo>
                      <a:lnTo>
                        <a:pt x="672" y="1165"/>
                      </a:lnTo>
                      <a:lnTo>
                        <a:pt x="673" y="1165"/>
                      </a:lnTo>
                      <a:lnTo>
                        <a:pt x="675" y="1166"/>
                      </a:lnTo>
                      <a:lnTo>
                        <a:pt x="676" y="1166"/>
                      </a:lnTo>
                      <a:lnTo>
                        <a:pt x="678" y="1168"/>
                      </a:lnTo>
                      <a:lnTo>
                        <a:pt x="680" y="1168"/>
                      </a:lnTo>
                      <a:lnTo>
                        <a:pt x="681" y="1168"/>
                      </a:lnTo>
                      <a:lnTo>
                        <a:pt x="683" y="1169"/>
                      </a:lnTo>
                      <a:lnTo>
                        <a:pt x="684" y="1169"/>
                      </a:lnTo>
                      <a:lnTo>
                        <a:pt x="686" y="1169"/>
                      </a:lnTo>
                      <a:lnTo>
                        <a:pt x="687" y="1170"/>
                      </a:lnTo>
                      <a:lnTo>
                        <a:pt x="689" y="1170"/>
                      </a:lnTo>
                      <a:lnTo>
                        <a:pt x="690" y="1172"/>
                      </a:lnTo>
                      <a:lnTo>
                        <a:pt x="691" y="1172"/>
                      </a:lnTo>
                      <a:lnTo>
                        <a:pt x="694" y="1172"/>
                      </a:lnTo>
                      <a:lnTo>
                        <a:pt x="695" y="1173"/>
                      </a:lnTo>
                      <a:lnTo>
                        <a:pt x="696" y="1173"/>
                      </a:lnTo>
                      <a:lnTo>
                        <a:pt x="697" y="1173"/>
                      </a:lnTo>
                      <a:lnTo>
                        <a:pt x="700" y="1174"/>
                      </a:lnTo>
                      <a:lnTo>
                        <a:pt x="701" y="1174"/>
                      </a:lnTo>
                      <a:lnTo>
                        <a:pt x="702" y="1174"/>
                      </a:lnTo>
                      <a:lnTo>
                        <a:pt x="705" y="1176"/>
                      </a:lnTo>
                      <a:lnTo>
                        <a:pt x="706" y="1176"/>
                      </a:lnTo>
                      <a:lnTo>
                        <a:pt x="707" y="1176"/>
                      </a:lnTo>
                      <a:lnTo>
                        <a:pt x="708" y="1177"/>
                      </a:lnTo>
                      <a:lnTo>
                        <a:pt x="711" y="1177"/>
                      </a:lnTo>
                      <a:lnTo>
                        <a:pt x="712" y="1177"/>
                      </a:lnTo>
                      <a:lnTo>
                        <a:pt x="713" y="1178"/>
                      </a:lnTo>
                      <a:lnTo>
                        <a:pt x="714" y="1178"/>
                      </a:lnTo>
                      <a:lnTo>
                        <a:pt x="715" y="1178"/>
                      </a:lnTo>
                      <a:lnTo>
                        <a:pt x="718" y="1179"/>
                      </a:lnTo>
                      <a:lnTo>
                        <a:pt x="719" y="1179"/>
                      </a:lnTo>
                      <a:lnTo>
                        <a:pt x="720" y="1179"/>
                      </a:lnTo>
                      <a:lnTo>
                        <a:pt x="723" y="1179"/>
                      </a:lnTo>
                      <a:lnTo>
                        <a:pt x="724" y="1181"/>
                      </a:lnTo>
                      <a:lnTo>
                        <a:pt x="725" y="1181"/>
                      </a:lnTo>
                      <a:lnTo>
                        <a:pt x="726" y="1181"/>
                      </a:lnTo>
                      <a:lnTo>
                        <a:pt x="729" y="1182"/>
                      </a:lnTo>
                      <a:lnTo>
                        <a:pt x="730" y="1182"/>
                      </a:lnTo>
                      <a:lnTo>
                        <a:pt x="731" y="1182"/>
                      </a:lnTo>
                      <a:lnTo>
                        <a:pt x="733" y="1183"/>
                      </a:lnTo>
                      <a:lnTo>
                        <a:pt x="735" y="1183"/>
                      </a:lnTo>
                      <a:lnTo>
                        <a:pt x="736" y="1183"/>
                      </a:lnTo>
                      <a:lnTo>
                        <a:pt x="737" y="1183"/>
                      </a:lnTo>
                      <a:lnTo>
                        <a:pt x="739" y="1185"/>
                      </a:lnTo>
                      <a:lnTo>
                        <a:pt x="740" y="1185"/>
                      </a:lnTo>
                      <a:lnTo>
                        <a:pt x="742" y="1185"/>
                      </a:lnTo>
                      <a:lnTo>
                        <a:pt x="744" y="1186"/>
                      </a:lnTo>
                      <a:lnTo>
                        <a:pt x="746" y="1186"/>
                      </a:lnTo>
                      <a:lnTo>
                        <a:pt x="747" y="1186"/>
                      </a:lnTo>
                      <a:lnTo>
                        <a:pt x="748" y="1186"/>
                      </a:lnTo>
                      <a:lnTo>
                        <a:pt x="750" y="1187"/>
                      </a:lnTo>
                      <a:lnTo>
                        <a:pt x="751" y="1187"/>
                      </a:lnTo>
                      <a:lnTo>
                        <a:pt x="753" y="1187"/>
                      </a:lnTo>
                      <a:lnTo>
                        <a:pt x="754" y="1189"/>
                      </a:lnTo>
                      <a:lnTo>
                        <a:pt x="756" y="1189"/>
                      </a:lnTo>
                      <a:lnTo>
                        <a:pt x="757" y="1189"/>
                      </a:lnTo>
                      <a:lnTo>
                        <a:pt x="759" y="1189"/>
                      </a:lnTo>
                      <a:lnTo>
                        <a:pt x="761" y="1190"/>
                      </a:lnTo>
                      <a:lnTo>
                        <a:pt x="762" y="1190"/>
                      </a:lnTo>
                      <a:lnTo>
                        <a:pt x="764" y="1190"/>
                      </a:lnTo>
                      <a:lnTo>
                        <a:pt x="765" y="1190"/>
                      </a:lnTo>
                      <a:lnTo>
                        <a:pt x="767" y="1191"/>
                      </a:lnTo>
                      <a:lnTo>
                        <a:pt x="768" y="1191"/>
                      </a:lnTo>
                      <a:lnTo>
                        <a:pt x="770" y="1191"/>
                      </a:lnTo>
                      <a:lnTo>
                        <a:pt x="772" y="1191"/>
                      </a:lnTo>
                      <a:lnTo>
                        <a:pt x="773" y="1193"/>
                      </a:lnTo>
                      <a:lnTo>
                        <a:pt x="774" y="1193"/>
                      </a:lnTo>
                      <a:lnTo>
                        <a:pt x="775" y="1193"/>
                      </a:lnTo>
                      <a:lnTo>
                        <a:pt x="778" y="1193"/>
                      </a:lnTo>
                      <a:lnTo>
                        <a:pt x="779" y="1194"/>
                      </a:lnTo>
                      <a:lnTo>
                        <a:pt x="780" y="1194"/>
                      </a:lnTo>
                      <a:lnTo>
                        <a:pt x="781" y="1194"/>
                      </a:lnTo>
                      <a:lnTo>
                        <a:pt x="783" y="1194"/>
                      </a:lnTo>
                      <a:lnTo>
                        <a:pt x="785" y="1195"/>
                      </a:lnTo>
                      <a:lnTo>
                        <a:pt x="786" y="1195"/>
                      </a:lnTo>
                      <a:lnTo>
                        <a:pt x="789" y="1195"/>
                      </a:lnTo>
                      <a:lnTo>
                        <a:pt x="790" y="1195"/>
                      </a:lnTo>
                      <a:lnTo>
                        <a:pt x="791" y="1195"/>
                      </a:lnTo>
                      <a:lnTo>
                        <a:pt x="792" y="1197"/>
                      </a:lnTo>
                      <a:lnTo>
                        <a:pt x="793" y="1197"/>
                      </a:lnTo>
                      <a:lnTo>
                        <a:pt x="796" y="1197"/>
                      </a:lnTo>
                      <a:lnTo>
                        <a:pt x="797" y="1197"/>
                      </a:lnTo>
                      <a:lnTo>
                        <a:pt x="798" y="1198"/>
                      </a:lnTo>
                      <a:lnTo>
                        <a:pt x="800" y="1198"/>
                      </a:lnTo>
                      <a:lnTo>
                        <a:pt x="802" y="1198"/>
                      </a:lnTo>
                      <a:lnTo>
                        <a:pt x="803" y="1198"/>
                      </a:lnTo>
                      <a:lnTo>
                        <a:pt x="804" y="1198"/>
                      </a:lnTo>
                      <a:lnTo>
                        <a:pt x="807" y="1199"/>
                      </a:lnTo>
                      <a:lnTo>
                        <a:pt x="808" y="1199"/>
                      </a:lnTo>
                      <a:lnTo>
                        <a:pt x="809" y="1199"/>
                      </a:lnTo>
                      <a:lnTo>
                        <a:pt x="811" y="1199"/>
                      </a:lnTo>
                      <a:lnTo>
                        <a:pt x="813" y="1201"/>
                      </a:lnTo>
                      <a:lnTo>
                        <a:pt x="814" y="1201"/>
                      </a:lnTo>
                      <a:lnTo>
                        <a:pt x="815" y="1201"/>
                      </a:lnTo>
                      <a:lnTo>
                        <a:pt x="817" y="1201"/>
                      </a:lnTo>
                      <a:lnTo>
                        <a:pt x="818" y="1201"/>
                      </a:lnTo>
                      <a:lnTo>
                        <a:pt x="820" y="1202"/>
                      </a:lnTo>
                      <a:lnTo>
                        <a:pt x="822" y="1202"/>
                      </a:lnTo>
                      <a:lnTo>
                        <a:pt x="823" y="1202"/>
                      </a:lnTo>
                      <a:lnTo>
                        <a:pt x="824" y="1202"/>
                      </a:lnTo>
                      <a:lnTo>
                        <a:pt x="826" y="1202"/>
                      </a:lnTo>
                      <a:lnTo>
                        <a:pt x="828" y="1203"/>
                      </a:lnTo>
                      <a:lnTo>
                        <a:pt x="829" y="1203"/>
                      </a:lnTo>
                      <a:lnTo>
                        <a:pt x="831" y="1203"/>
                      </a:lnTo>
                      <a:lnTo>
                        <a:pt x="832" y="1203"/>
                      </a:lnTo>
                      <a:lnTo>
                        <a:pt x="834" y="1203"/>
                      </a:lnTo>
                      <a:lnTo>
                        <a:pt x="835" y="1205"/>
                      </a:lnTo>
                      <a:lnTo>
                        <a:pt x="837" y="1205"/>
                      </a:lnTo>
                      <a:lnTo>
                        <a:pt x="839" y="1205"/>
                      </a:lnTo>
                      <a:lnTo>
                        <a:pt x="840" y="1205"/>
                      </a:lnTo>
                      <a:lnTo>
                        <a:pt x="841" y="1205"/>
                      </a:lnTo>
                      <a:lnTo>
                        <a:pt x="842" y="1206"/>
                      </a:lnTo>
                      <a:lnTo>
                        <a:pt x="845" y="1206"/>
                      </a:lnTo>
                      <a:lnTo>
                        <a:pt x="846" y="1206"/>
                      </a:lnTo>
                      <a:lnTo>
                        <a:pt x="847" y="1206"/>
                      </a:lnTo>
                      <a:lnTo>
                        <a:pt x="850" y="1206"/>
                      </a:lnTo>
                      <a:lnTo>
                        <a:pt x="851" y="1207"/>
                      </a:lnTo>
                      <a:lnTo>
                        <a:pt x="852" y="1207"/>
                      </a:lnTo>
                      <a:lnTo>
                        <a:pt x="853" y="1207"/>
                      </a:lnTo>
                      <a:lnTo>
                        <a:pt x="856" y="1207"/>
                      </a:lnTo>
                      <a:lnTo>
                        <a:pt x="857" y="1207"/>
                      </a:lnTo>
                      <a:lnTo>
                        <a:pt x="858" y="1207"/>
                      </a:lnTo>
                      <a:lnTo>
                        <a:pt x="859" y="1208"/>
                      </a:lnTo>
                      <a:lnTo>
                        <a:pt x="862" y="1208"/>
                      </a:lnTo>
                      <a:lnTo>
                        <a:pt x="863" y="1208"/>
                      </a:lnTo>
                      <a:lnTo>
                        <a:pt x="864" y="1208"/>
                      </a:lnTo>
                      <a:lnTo>
                        <a:pt x="865" y="1208"/>
                      </a:lnTo>
                      <a:lnTo>
                        <a:pt x="867" y="1210"/>
                      </a:lnTo>
                      <a:lnTo>
                        <a:pt x="869" y="1210"/>
                      </a:lnTo>
                      <a:lnTo>
                        <a:pt x="870" y="1210"/>
                      </a:lnTo>
                      <a:lnTo>
                        <a:pt x="873" y="1210"/>
                      </a:lnTo>
                      <a:lnTo>
                        <a:pt x="874" y="1210"/>
                      </a:lnTo>
                      <a:lnTo>
                        <a:pt x="875" y="1210"/>
                      </a:lnTo>
                      <a:lnTo>
                        <a:pt x="876" y="1211"/>
                      </a:lnTo>
                      <a:lnTo>
                        <a:pt x="878" y="1211"/>
                      </a:lnTo>
                      <a:lnTo>
                        <a:pt x="880" y="1211"/>
                      </a:lnTo>
                      <a:lnTo>
                        <a:pt x="881" y="1211"/>
                      </a:lnTo>
                      <a:lnTo>
                        <a:pt x="882" y="1211"/>
                      </a:lnTo>
                      <a:lnTo>
                        <a:pt x="884" y="1211"/>
                      </a:lnTo>
                      <a:lnTo>
                        <a:pt x="885" y="1212"/>
                      </a:lnTo>
                      <a:lnTo>
                        <a:pt x="887" y="1212"/>
                      </a:lnTo>
                      <a:lnTo>
                        <a:pt x="889" y="1212"/>
                      </a:lnTo>
                      <a:lnTo>
                        <a:pt x="891" y="1212"/>
                      </a:lnTo>
                      <a:lnTo>
                        <a:pt x="892" y="1212"/>
                      </a:lnTo>
                      <a:lnTo>
                        <a:pt x="893" y="1212"/>
                      </a:lnTo>
                      <a:lnTo>
                        <a:pt x="895" y="1214"/>
                      </a:lnTo>
                      <a:lnTo>
                        <a:pt x="897" y="1214"/>
                      </a:lnTo>
                      <a:lnTo>
                        <a:pt x="898" y="1214"/>
                      </a:lnTo>
                      <a:lnTo>
                        <a:pt x="900" y="1214"/>
                      </a:lnTo>
                      <a:lnTo>
                        <a:pt x="901" y="1214"/>
                      </a:lnTo>
                      <a:lnTo>
                        <a:pt x="902" y="1214"/>
                      </a:lnTo>
                      <a:lnTo>
                        <a:pt x="904" y="1214"/>
                      </a:lnTo>
                      <a:lnTo>
                        <a:pt x="906" y="1215"/>
                      </a:lnTo>
                      <a:lnTo>
                        <a:pt x="907" y="1215"/>
                      </a:lnTo>
                      <a:lnTo>
                        <a:pt x="908" y="1215"/>
                      </a:lnTo>
                      <a:lnTo>
                        <a:pt x="909" y="1215"/>
                      </a:lnTo>
                      <a:lnTo>
                        <a:pt x="912" y="1215"/>
                      </a:lnTo>
                      <a:lnTo>
                        <a:pt x="913" y="1215"/>
                      </a:lnTo>
                      <a:lnTo>
                        <a:pt x="915" y="1216"/>
                      </a:lnTo>
                      <a:lnTo>
                        <a:pt x="917" y="1216"/>
                      </a:lnTo>
                      <a:lnTo>
                        <a:pt x="918" y="1216"/>
                      </a:lnTo>
                      <a:lnTo>
                        <a:pt x="919" y="1216"/>
                      </a:lnTo>
                      <a:lnTo>
                        <a:pt x="920" y="1216"/>
                      </a:lnTo>
                      <a:lnTo>
                        <a:pt x="923" y="1216"/>
                      </a:lnTo>
                      <a:lnTo>
                        <a:pt x="924" y="1216"/>
                      </a:lnTo>
                      <a:lnTo>
                        <a:pt x="925" y="1218"/>
                      </a:lnTo>
                      <a:lnTo>
                        <a:pt x="926" y="1218"/>
                      </a:lnTo>
                      <a:lnTo>
                        <a:pt x="929" y="1218"/>
                      </a:lnTo>
                      <a:lnTo>
                        <a:pt x="930" y="1218"/>
                      </a:lnTo>
                      <a:lnTo>
                        <a:pt x="931" y="1218"/>
                      </a:lnTo>
                      <a:lnTo>
                        <a:pt x="934" y="1218"/>
                      </a:lnTo>
                      <a:lnTo>
                        <a:pt x="935" y="1219"/>
                      </a:lnTo>
                      <a:lnTo>
                        <a:pt x="936" y="1219"/>
                      </a:lnTo>
                      <a:lnTo>
                        <a:pt x="937" y="1219"/>
                      </a:lnTo>
                      <a:lnTo>
                        <a:pt x="940" y="1219"/>
                      </a:lnTo>
                      <a:lnTo>
                        <a:pt x="941" y="1219"/>
                      </a:lnTo>
                      <a:lnTo>
                        <a:pt x="942" y="1219"/>
                      </a:lnTo>
                      <a:lnTo>
                        <a:pt x="943" y="1219"/>
                      </a:lnTo>
                      <a:lnTo>
                        <a:pt x="945" y="1220"/>
                      </a:lnTo>
                      <a:lnTo>
                        <a:pt x="947" y="1220"/>
                      </a:lnTo>
                      <a:lnTo>
                        <a:pt x="948" y="1220"/>
                      </a:lnTo>
                      <a:lnTo>
                        <a:pt x="950" y="1220"/>
                      </a:lnTo>
                      <a:lnTo>
                        <a:pt x="951" y="1220"/>
                      </a:lnTo>
                      <a:lnTo>
                        <a:pt x="953" y="1220"/>
                      </a:lnTo>
                      <a:lnTo>
                        <a:pt x="954" y="1220"/>
                      </a:lnTo>
                      <a:lnTo>
                        <a:pt x="956" y="1222"/>
                      </a:lnTo>
                      <a:lnTo>
                        <a:pt x="958" y="1222"/>
                      </a:lnTo>
                      <a:lnTo>
                        <a:pt x="959" y="1222"/>
                      </a:lnTo>
                      <a:lnTo>
                        <a:pt x="960" y="1222"/>
                      </a:lnTo>
                      <a:lnTo>
                        <a:pt x="962" y="1222"/>
                      </a:lnTo>
                      <a:lnTo>
                        <a:pt x="964" y="1222"/>
                      </a:lnTo>
                      <a:lnTo>
                        <a:pt x="965" y="1222"/>
                      </a:lnTo>
                      <a:lnTo>
                        <a:pt x="967" y="1222"/>
                      </a:lnTo>
                      <a:lnTo>
                        <a:pt x="968" y="1223"/>
                      </a:lnTo>
                      <a:lnTo>
                        <a:pt x="969" y="1223"/>
                      </a:lnTo>
                      <a:lnTo>
                        <a:pt x="971" y="1223"/>
                      </a:lnTo>
                      <a:lnTo>
                        <a:pt x="973" y="1223"/>
                      </a:lnTo>
                      <a:lnTo>
                        <a:pt x="975" y="1223"/>
                      </a:lnTo>
                      <a:lnTo>
                        <a:pt x="976" y="1223"/>
                      </a:lnTo>
                      <a:lnTo>
                        <a:pt x="978" y="1223"/>
                      </a:lnTo>
                      <a:lnTo>
                        <a:pt x="979" y="1224"/>
                      </a:lnTo>
                      <a:lnTo>
                        <a:pt x="980" y="1224"/>
                      </a:lnTo>
                      <a:lnTo>
                        <a:pt x="982" y="1224"/>
                      </a:lnTo>
                      <a:lnTo>
                        <a:pt x="984" y="1224"/>
                      </a:lnTo>
                      <a:lnTo>
                        <a:pt x="985" y="1224"/>
                      </a:lnTo>
                      <a:lnTo>
                        <a:pt x="986" y="1224"/>
                      </a:lnTo>
                      <a:lnTo>
                        <a:pt x="987" y="1224"/>
                      </a:lnTo>
                      <a:lnTo>
                        <a:pt x="990" y="1224"/>
                      </a:lnTo>
                      <a:lnTo>
                        <a:pt x="991" y="1226"/>
                      </a:lnTo>
                      <a:lnTo>
                        <a:pt x="992" y="1226"/>
                      </a:lnTo>
                      <a:lnTo>
                        <a:pt x="993" y="1226"/>
                      </a:lnTo>
                      <a:lnTo>
                        <a:pt x="996" y="1226"/>
                      </a:lnTo>
                      <a:lnTo>
                        <a:pt x="997" y="1226"/>
                      </a:lnTo>
                      <a:lnTo>
                        <a:pt x="999" y="1226"/>
                      </a:lnTo>
                      <a:lnTo>
                        <a:pt x="1001" y="1226"/>
                      </a:lnTo>
                      <a:lnTo>
                        <a:pt x="1002" y="1226"/>
                      </a:lnTo>
                      <a:lnTo>
                        <a:pt x="1003" y="1227"/>
                      </a:lnTo>
                      <a:lnTo>
                        <a:pt x="1004" y="1227"/>
                      </a:lnTo>
                      <a:lnTo>
                        <a:pt x="1007" y="1227"/>
                      </a:lnTo>
                      <a:lnTo>
                        <a:pt x="1008" y="1227"/>
                      </a:lnTo>
                      <a:lnTo>
                        <a:pt x="1009" y="1227"/>
                      </a:lnTo>
                      <a:lnTo>
                        <a:pt x="1010" y="1227"/>
                      </a:lnTo>
                      <a:lnTo>
                        <a:pt x="1012" y="1227"/>
                      </a:lnTo>
                      <a:lnTo>
                        <a:pt x="1014" y="1227"/>
                      </a:lnTo>
                      <a:lnTo>
                        <a:pt x="1015" y="1227"/>
                      </a:lnTo>
                      <a:lnTo>
                        <a:pt x="1018" y="1228"/>
                      </a:lnTo>
                      <a:lnTo>
                        <a:pt x="1019" y="1228"/>
                      </a:lnTo>
                      <a:lnTo>
                        <a:pt x="1020" y="1228"/>
                      </a:lnTo>
                      <a:lnTo>
                        <a:pt x="1021" y="1228"/>
                      </a:lnTo>
                      <a:lnTo>
                        <a:pt x="1023" y="1228"/>
                      </a:lnTo>
                      <a:lnTo>
                        <a:pt x="1025" y="1228"/>
                      </a:lnTo>
                      <a:lnTo>
                        <a:pt x="1026" y="1228"/>
                      </a:lnTo>
                      <a:lnTo>
                        <a:pt x="1028" y="1228"/>
                      </a:lnTo>
                      <a:lnTo>
                        <a:pt x="1029" y="1228"/>
                      </a:lnTo>
                      <a:lnTo>
                        <a:pt x="1031" y="1230"/>
                      </a:lnTo>
                      <a:lnTo>
                        <a:pt x="1032" y="1230"/>
                      </a:lnTo>
                      <a:lnTo>
                        <a:pt x="1034" y="1230"/>
                      </a:lnTo>
                      <a:lnTo>
                        <a:pt x="1035" y="1230"/>
                      </a:lnTo>
                      <a:lnTo>
                        <a:pt x="1036" y="1230"/>
                      </a:lnTo>
                      <a:lnTo>
                        <a:pt x="1038" y="1230"/>
                      </a:lnTo>
                      <a:lnTo>
                        <a:pt x="1040" y="1230"/>
                      </a:lnTo>
                      <a:lnTo>
                        <a:pt x="1042" y="1230"/>
                      </a:lnTo>
                      <a:lnTo>
                        <a:pt x="1043" y="1230"/>
                      </a:lnTo>
                      <a:lnTo>
                        <a:pt x="1045" y="1231"/>
                      </a:lnTo>
                      <a:lnTo>
                        <a:pt x="1046" y="1231"/>
                      </a:lnTo>
                      <a:lnTo>
                        <a:pt x="1047" y="1231"/>
                      </a:lnTo>
                      <a:lnTo>
                        <a:pt x="1049" y="1231"/>
                      </a:lnTo>
                      <a:lnTo>
                        <a:pt x="1051" y="1231"/>
                      </a:lnTo>
                      <a:lnTo>
                        <a:pt x="1052" y="1231"/>
                      </a:lnTo>
                      <a:lnTo>
                        <a:pt x="1053" y="1231"/>
                      </a:lnTo>
                      <a:lnTo>
                        <a:pt x="1056" y="1231"/>
                      </a:lnTo>
                      <a:lnTo>
                        <a:pt x="1057" y="1231"/>
                      </a:lnTo>
                      <a:lnTo>
                        <a:pt x="1058" y="1232"/>
                      </a:lnTo>
                      <a:lnTo>
                        <a:pt x="1060" y="1232"/>
                      </a:lnTo>
                      <a:lnTo>
                        <a:pt x="1062" y="1232"/>
                      </a:lnTo>
                      <a:lnTo>
                        <a:pt x="1063" y="1232"/>
                      </a:lnTo>
                      <a:lnTo>
                        <a:pt x="1064" y="1232"/>
                      </a:lnTo>
                      <a:lnTo>
                        <a:pt x="1067" y="1232"/>
                      </a:lnTo>
                      <a:lnTo>
                        <a:pt x="1068" y="1232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3" name="Freeform 1198"/>
                <p:cNvSpPr>
                  <a:spLocks/>
                </p:cNvSpPr>
                <p:nvPr/>
              </p:nvSpPr>
              <p:spPr bwMode="auto">
                <a:xfrm>
                  <a:off x="3971" y="1844"/>
                  <a:ext cx="103" cy="5"/>
                </a:xfrm>
                <a:custGeom>
                  <a:avLst/>
                  <a:gdLst/>
                  <a:ahLst/>
                  <a:cxnLst>
                    <a:cxn ang="0">
                      <a:pos x="3" y="0"/>
                    </a:cxn>
                    <a:cxn ang="0">
                      <a:pos x="10" y="2"/>
                    </a:cxn>
                    <a:cxn ang="0">
                      <a:pos x="17" y="2"/>
                    </a:cxn>
                    <a:cxn ang="0">
                      <a:pos x="23" y="3"/>
                    </a:cxn>
                    <a:cxn ang="0">
                      <a:pos x="28" y="3"/>
                    </a:cxn>
                    <a:cxn ang="0">
                      <a:pos x="35" y="3"/>
                    </a:cxn>
                    <a:cxn ang="0">
                      <a:pos x="41" y="4"/>
                    </a:cxn>
                    <a:cxn ang="0">
                      <a:pos x="46" y="4"/>
                    </a:cxn>
                    <a:cxn ang="0">
                      <a:pos x="52" y="4"/>
                    </a:cxn>
                    <a:cxn ang="0">
                      <a:pos x="59" y="5"/>
                    </a:cxn>
                    <a:cxn ang="0">
                      <a:pos x="66" y="5"/>
                    </a:cxn>
                    <a:cxn ang="0">
                      <a:pos x="70" y="5"/>
                    </a:cxn>
                    <a:cxn ang="0">
                      <a:pos x="78" y="5"/>
                    </a:cxn>
                    <a:cxn ang="0">
                      <a:pos x="84" y="7"/>
                    </a:cxn>
                    <a:cxn ang="0">
                      <a:pos x="90" y="7"/>
                    </a:cxn>
                    <a:cxn ang="0">
                      <a:pos x="95" y="7"/>
                    </a:cxn>
                    <a:cxn ang="0">
                      <a:pos x="102" y="8"/>
                    </a:cxn>
                    <a:cxn ang="0">
                      <a:pos x="108" y="8"/>
                    </a:cxn>
                    <a:cxn ang="0">
                      <a:pos x="114" y="8"/>
                    </a:cxn>
                    <a:cxn ang="0">
                      <a:pos x="120" y="8"/>
                    </a:cxn>
                    <a:cxn ang="0">
                      <a:pos x="127" y="8"/>
                    </a:cxn>
                    <a:cxn ang="0">
                      <a:pos x="133" y="9"/>
                    </a:cxn>
                    <a:cxn ang="0">
                      <a:pos x="137" y="9"/>
                    </a:cxn>
                    <a:cxn ang="0">
                      <a:pos x="145" y="9"/>
                    </a:cxn>
                    <a:cxn ang="0">
                      <a:pos x="151" y="9"/>
                    </a:cxn>
                    <a:cxn ang="0">
                      <a:pos x="157" y="11"/>
                    </a:cxn>
                    <a:cxn ang="0">
                      <a:pos x="163" y="11"/>
                    </a:cxn>
                    <a:cxn ang="0">
                      <a:pos x="169" y="11"/>
                    </a:cxn>
                    <a:cxn ang="0">
                      <a:pos x="175" y="11"/>
                    </a:cxn>
                    <a:cxn ang="0">
                      <a:pos x="181" y="11"/>
                    </a:cxn>
                    <a:cxn ang="0">
                      <a:pos x="187" y="11"/>
                    </a:cxn>
                    <a:cxn ang="0">
                      <a:pos x="194" y="12"/>
                    </a:cxn>
                    <a:cxn ang="0">
                      <a:pos x="200" y="12"/>
                    </a:cxn>
                    <a:cxn ang="0">
                      <a:pos x="206" y="12"/>
                    </a:cxn>
                    <a:cxn ang="0">
                      <a:pos x="212" y="12"/>
                    </a:cxn>
                    <a:cxn ang="0">
                      <a:pos x="218" y="12"/>
                    </a:cxn>
                    <a:cxn ang="0">
                      <a:pos x="224" y="12"/>
                    </a:cxn>
                    <a:cxn ang="0">
                      <a:pos x="230" y="13"/>
                    </a:cxn>
                    <a:cxn ang="0">
                      <a:pos x="236" y="13"/>
                    </a:cxn>
                    <a:cxn ang="0">
                      <a:pos x="242" y="13"/>
                    </a:cxn>
                    <a:cxn ang="0">
                      <a:pos x="248" y="13"/>
                    </a:cxn>
                    <a:cxn ang="0">
                      <a:pos x="255" y="13"/>
                    </a:cxn>
                    <a:cxn ang="0">
                      <a:pos x="261" y="13"/>
                    </a:cxn>
                    <a:cxn ang="0">
                      <a:pos x="267" y="13"/>
                    </a:cxn>
                    <a:cxn ang="0">
                      <a:pos x="273" y="15"/>
                    </a:cxn>
                    <a:cxn ang="0">
                      <a:pos x="279" y="15"/>
                    </a:cxn>
                    <a:cxn ang="0">
                      <a:pos x="285" y="15"/>
                    </a:cxn>
                    <a:cxn ang="0">
                      <a:pos x="291" y="15"/>
                    </a:cxn>
                    <a:cxn ang="0">
                      <a:pos x="297" y="15"/>
                    </a:cxn>
                    <a:cxn ang="0">
                      <a:pos x="303" y="15"/>
                    </a:cxn>
                  </a:cxnLst>
                  <a:rect l="0" t="0" r="r" b="b"/>
                  <a:pathLst>
                    <a:path w="308" h="15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6" y="2"/>
                      </a:lnTo>
                      <a:lnTo>
                        <a:pt x="7" y="2"/>
                      </a:lnTo>
                      <a:lnTo>
                        <a:pt x="8" y="2"/>
                      </a:lnTo>
                      <a:lnTo>
                        <a:pt x="10" y="2"/>
                      </a:lnTo>
                      <a:lnTo>
                        <a:pt x="12" y="2"/>
                      </a:lnTo>
                      <a:lnTo>
                        <a:pt x="13" y="2"/>
                      </a:lnTo>
                      <a:lnTo>
                        <a:pt x="14" y="2"/>
                      </a:lnTo>
                      <a:lnTo>
                        <a:pt x="17" y="2"/>
                      </a:lnTo>
                      <a:lnTo>
                        <a:pt x="18" y="2"/>
                      </a:lnTo>
                      <a:lnTo>
                        <a:pt x="19" y="2"/>
                      </a:lnTo>
                      <a:lnTo>
                        <a:pt x="20" y="2"/>
                      </a:lnTo>
                      <a:lnTo>
                        <a:pt x="23" y="3"/>
                      </a:lnTo>
                      <a:lnTo>
                        <a:pt x="24" y="3"/>
                      </a:lnTo>
                      <a:lnTo>
                        <a:pt x="25" y="3"/>
                      </a:lnTo>
                      <a:lnTo>
                        <a:pt x="27" y="3"/>
                      </a:lnTo>
                      <a:lnTo>
                        <a:pt x="28" y="3"/>
                      </a:lnTo>
                      <a:lnTo>
                        <a:pt x="30" y="3"/>
                      </a:lnTo>
                      <a:lnTo>
                        <a:pt x="31" y="3"/>
                      </a:lnTo>
                      <a:lnTo>
                        <a:pt x="34" y="3"/>
                      </a:lnTo>
                      <a:lnTo>
                        <a:pt x="35" y="3"/>
                      </a:lnTo>
                      <a:lnTo>
                        <a:pt x="36" y="3"/>
                      </a:lnTo>
                      <a:lnTo>
                        <a:pt x="38" y="3"/>
                      </a:lnTo>
                      <a:lnTo>
                        <a:pt x="39" y="3"/>
                      </a:lnTo>
                      <a:lnTo>
                        <a:pt x="41" y="4"/>
                      </a:lnTo>
                      <a:lnTo>
                        <a:pt x="42" y="4"/>
                      </a:lnTo>
                      <a:lnTo>
                        <a:pt x="44" y="4"/>
                      </a:lnTo>
                      <a:lnTo>
                        <a:pt x="45" y="4"/>
                      </a:lnTo>
                      <a:lnTo>
                        <a:pt x="46" y="4"/>
                      </a:lnTo>
                      <a:lnTo>
                        <a:pt x="49" y="4"/>
                      </a:lnTo>
                      <a:lnTo>
                        <a:pt x="50" y="4"/>
                      </a:lnTo>
                      <a:lnTo>
                        <a:pt x="51" y="4"/>
                      </a:lnTo>
                      <a:lnTo>
                        <a:pt x="52" y="4"/>
                      </a:lnTo>
                      <a:lnTo>
                        <a:pt x="55" y="4"/>
                      </a:lnTo>
                      <a:lnTo>
                        <a:pt x="56" y="4"/>
                      </a:lnTo>
                      <a:lnTo>
                        <a:pt x="57" y="4"/>
                      </a:lnTo>
                      <a:lnTo>
                        <a:pt x="59" y="5"/>
                      </a:lnTo>
                      <a:lnTo>
                        <a:pt x="61" y="5"/>
                      </a:lnTo>
                      <a:lnTo>
                        <a:pt x="62" y="5"/>
                      </a:lnTo>
                      <a:lnTo>
                        <a:pt x="63" y="5"/>
                      </a:lnTo>
                      <a:lnTo>
                        <a:pt x="66" y="5"/>
                      </a:lnTo>
                      <a:lnTo>
                        <a:pt x="67" y="5"/>
                      </a:lnTo>
                      <a:lnTo>
                        <a:pt x="68" y="5"/>
                      </a:lnTo>
                      <a:lnTo>
                        <a:pt x="69" y="5"/>
                      </a:lnTo>
                      <a:lnTo>
                        <a:pt x="70" y="5"/>
                      </a:lnTo>
                      <a:lnTo>
                        <a:pt x="73" y="5"/>
                      </a:lnTo>
                      <a:lnTo>
                        <a:pt x="74" y="5"/>
                      </a:lnTo>
                      <a:lnTo>
                        <a:pt x="77" y="5"/>
                      </a:lnTo>
                      <a:lnTo>
                        <a:pt x="78" y="5"/>
                      </a:lnTo>
                      <a:lnTo>
                        <a:pt x="79" y="7"/>
                      </a:lnTo>
                      <a:lnTo>
                        <a:pt x="80" y="7"/>
                      </a:lnTo>
                      <a:lnTo>
                        <a:pt x="81" y="7"/>
                      </a:lnTo>
                      <a:lnTo>
                        <a:pt x="84" y="7"/>
                      </a:lnTo>
                      <a:lnTo>
                        <a:pt x="85" y="7"/>
                      </a:lnTo>
                      <a:lnTo>
                        <a:pt x="86" y="7"/>
                      </a:lnTo>
                      <a:lnTo>
                        <a:pt x="88" y="7"/>
                      </a:lnTo>
                      <a:lnTo>
                        <a:pt x="90" y="7"/>
                      </a:lnTo>
                      <a:lnTo>
                        <a:pt x="91" y="7"/>
                      </a:lnTo>
                      <a:lnTo>
                        <a:pt x="92" y="7"/>
                      </a:lnTo>
                      <a:lnTo>
                        <a:pt x="94" y="7"/>
                      </a:lnTo>
                      <a:lnTo>
                        <a:pt x="95" y="7"/>
                      </a:lnTo>
                      <a:lnTo>
                        <a:pt x="97" y="7"/>
                      </a:lnTo>
                      <a:lnTo>
                        <a:pt x="98" y="7"/>
                      </a:lnTo>
                      <a:lnTo>
                        <a:pt x="101" y="7"/>
                      </a:lnTo>
                      <a:lnTo>
                        <a:pt x="102" y="8"/>
                      </a:lnTo>
                      <a:lnTo>
                        <a:pt x="103" y="8"/>
                      </a:lnTo>
                      <a:lnTo>
                        <a:pt x="105" y="8"/>
                      </a:lnTo>
                      <a:lnTo>
                        <a:pt x="106" y="8"/>
                      </a:lnTo>
                      <a:lnTo>
                        <a:pt x="108" y="8"/>
                      </a:lnTo>
                      <a:lnTo>
                        <a:pt x="109" y="8"/>
                      </a:lnTo>
                      <a:lnTo>
                        <a:pt x="111" y="8"/>
                      </a:lnTo>
                      <a:lnTo>
                        <a:pt x="112" y="8"/>
                      </a:lnTo>
                      <a:lnTo>
                        <a:pt x="114" y="8"/>
                      </a:lnTo>
                      <a:lnTo>
                        <a:pt x="116" y="8"/>
                      </a:lnTo>
                      <a:lnTo>
                        <a:pt x="117" y="8"/>
                      </a:lnTo>
                      <a:lnTo>
                        <a:pt x="119" y="8"/>
                      </a:lnTo>
                      <a:lnTo>
                        <a:pt x="120" y="8"/>
                      </a:lnTo>
                      <a:lnTo>
                        <a:pt x="122" y="8"/>
                      </a:lnTo>
                      <a:lnTo>
                        <a:pt x="123" y="8"/>
                      </a:lnTo>
                      <a:lnTo>
                        <a:pt x="125" y="8"/>
                      </a:lnTo>
                      <a:lnTo>
                        <a:pt x="127" y="8"/>
                      </a:lnTo>
                      <a:lnTo>
                        <a:pt x="128" y="9"/>
                      </a:lnTo>
                      <a:lnTo>
                        <a:pt x="129" y="9"/>
                      </a:lnTo>
                      <a:lnTo>
                        <a:pt x="130" y="9"/>
                      </a:lnTo>
                      <a:lnTo>
                        <a:pt x="133" y="9"/>
                      </a:lnTo>
                      <a:lnTo>
                        <a:pt x="134" y="9"/>
                      </a:lnTo>
                      <a:lnTo>
                        <a:pt x="135" y="9"/>
                      </a:lnTo>
                      <a:lnTo>
                        <a:pt x="136" y="9"/>
                      </a:lnTo>
                      <a:lnTo>
                        <a:pt x="137" y="9"/>
                      </a:lnTo>
                      <a:lnTo>
                        <a:pt x="140" y="9"/>
                      </a:lnTo>
                      <a:lnTo>
                        <a:pt x="141" y="9"/>
                      </a:lnTo>
                      <a:lnTo>
                        <a:pt x="144" y="9"/>
                      </a:lnTo>
                      <a:lnTo>
                        <a:pt x="145" y="9"/>
                      </a:lnTo>
                      <a:lnTo>
                        <a:pt x="146" y="9"/>
                      </a:lnTo>
                      <a:lnTo>
                        <a:pt x="147" y="9"/>
                      </a:lnTo>
                      <a:lnTo>
                        <a:pt x="150" y="9"/>
                      </a:lnTo>
                      <a:lnTo>
                        <a:pt x="151" y="9"/>
                      </a:lnTo>
                      <a:lnTo>
                        <a:pt x="152" y="9"/>
                      </a:lnTo>
                      <a:lnTo>
                        <a:pt x="153" y="9"/>
                      </a:lnTo>
                      <a:lnTo>
                        <a:pt x="155" y="9"/>
                      </a:lnTo>
                      <a:lnTo>
                        <a:pt x="157" y="11"/>
                      </a:lnTo>
                      <a:lnTo>
                        <a:pt x="158" y="11"/>
                      </a:lnTo>
                      <a:lnTo>
                        <a:pt x="161" y="11"/>
                      </a:lnTo>
                      <a:lnTo>
                        <a:pt x="162" y="11"/>
                      </a:lnTo>
                      <a:lnTo>
                        <a:pt x="163" y="11"/>
                      </a:lnTo>
                      <a:lnTo>
                        <a:pt x="164" y="11"/>
                      </a:lnTo>
                      <a:lnTo>
                        <a:pt x="166" y="11"/>
                      </a:lnTo>
                      <a:lnTo>
                        <a:pt x="168" y="11"/>
                      </a:lnTo>
                      <a:lnTo>
                        <a:pt x="169" y="11"/>
                      </a:lnTo>
                      <a:lnTo>
                        <a:pt x="170" y="11"/>
                      </a:lnTo>
                      <a:lnTo>
                        <a:pt x="172" y="11"/>
                      </a:lnTo>
                      <a:lnTo>
                        <a:pt x="173" y="11"/>
                      </a:lnTo>
                      <a:lnTo>
                        <a:pt x="175" y="11"/>
                      </a:lnTo>
                      <a:lnTo>
                        <a:pt x="177" y="11"/>
                      </a:lnTo>
                      <a:lnTo>
                        <a:pt x="178" y="11"/>
                      </a:lnTo>
                      <a:lnTo>
                        <a:pt x="179" y="11"/>
                      </a:lnTo>
                      <a:lnTo>
                        <a:pt x="181" y="11"/>
                      </a:lnTo>
                      <a:lnTo>
                        <a:pt x="183" y="11"/>
                      </a:lnTo>
                      <a:lnTo>
                        <a:pt x="184" y="11"/>
                      </a:lnTo>
                      <a:lnTo>
                        <a:pt x="186" y="11"/>
                      </a:lnTo>
                      <a:lnTo>
                        <a:pt x="187" y="11"/>
                      </a:lnTo>
                      <a:lnTo>
                        <a:pt x="189" y="11"/>
                      </a:lnTo>
                      <a:lnTo>
                        <a:pt x="190" y="12"/>
                      </a:lnTo>
                      <a:lnTo>
                        <a:pt x="192" y="12"/>
                      </a:lnTo>
                      <a:lnTo>
                        <a:pt x="194" y="12"/>
                      </a:lnTo>
                      <a:lnTo>
                        <a:pt x="195" y="12"/>
                      </a:lnTo>
                      <a:lnTo>
                        <a:pt x="196" y="12"/>
                      </a:lnTo>
                      <a:lnTo>
                        <a:pt x="197" y="12"/>
                      </a:lnTo>
                      <a:lnTo>
                        <a:pt x="200" y="12"/>
                      </a:lnTo>
                      <a:lnTo>
                        <a:pt x="201" y="12"/>
                      </a:lnTo>
                      <a:lnTo>
                        <a:pt x="203" y="12"/>
                      </a:lnTo>
                      <a:lnTo>
                        <a:pt x="205" y="12"/>
                      </a:lnTo>
                      <a:lnTo>
                        <a:pt x="206" y="12"/>
                      </a:lnTo>
                      <a:lnTo>
                        <a:pt x="207" y="12"/>
                      </a:lnTo>
                      <a:lnTo>
                        <a:pt x="208" y="12"/>
                      </a:lnTo>
                      <a:lnTo>
                        <a:pt x="211" y="12"/>
                      </a:lnTo>
                      <a:lnTo>
                        <a:pt x="212" y="12"/>
                      </a:lnTo>
                      <a:lnTo>
                        <a:pt x="213" y="12"/>
                      </a:lnTo>
                      <a:lnTo>
                        <a:pt x="214" y="12"/>
                      </a:lnTo>
                      <a:lnTo>
                        <a:pt x="217" y="12"/>
                      </a:lnTo>
                      <a:lnTo>
                        <a:pt x="218" y="12"/>
                      </a:lnTo>
                      <a:lnTo>
                        <a:pt x="219" y="12"/>
                      </a:lnTo>
                      <a:lnTo>
                        <a:pt x="220" y="12"/>
                      </a:lnTo>
                      <a:lnTo>
                        <a:pt x="222" y="12"/>
                      </a:lnTo>
                      <a:lnTo>
                        <a:pt x="224" y="12"/>
                      </a:lnTo>
                      <a:lnTo>
                        <a:pt x="225" y="12"/>
                      </a:lnTo>
                      <a:lnTo>
                        <a:pt x="228" y="13"/>
                      </a:lnTo>
                      <a:lnTo>
                        <a:pt x="229" y="13"/>
                      </a:lnTo>
                      <a:lnTo>
                        <a:pt x="230" y="13"/>
                      </a:lnTo>
                      <a:lnTo>
                        <a:pt x="231" y="13"/>
                      </a:lnTo>
                      <a:lnTo>
                        <a:pt x="233" y="13"/>
                      </a:lnTo>
                      <a:lnTo>
                        <a:pt x="235" y="13"/>
                      </a:lnTo>
                      <a:lnTo>
                        <a:pt x="236" y="13"/>
                      </a:lnTo>
                      <a:lnTo>
                        <a:pt x="237" y="13"/>
                      </a:lnTo>
                      <a:lnTo>
                        <a:pt x="239" y="13"/>
                      </a:lnTo>
                      <a:lnTo>
                        <a:pt x="241" y="13"/>
                      </a:lnTo>
                      <a:lnTo>
                        <a:pt x="242" y="13"/>
                      </a:lnTo>
                      <a:lnTo>
                        <a:pt x="244" y="13"/>
                      </a:lnTo>
                      <a:lnTo>
                        <a:pt x="246" y="13"/>
                      </a:lnTo>
                      <a:lnTo>
                        <a:pt x="247" y="13"/>
                      </a:lnTo>
                      <a:lnTo>
                        <a:pt x="248" y="13"/>
                      </a:lnTo>
                      <a:lnTo>
                        <a:pt x="250" y="13"/>
                      </a:lnTo>
                      <a:lnTo>
                        <a:pt x="252" y="13"/>
                      </a:lnTo>
                      <a:lnTo>
                        <a:pt x="253" y="13"/>
                      </a:lnTo>
                      <a:lnTo>
                        <a:pt x="255" y="13"/>
                      </a:lnTo>
                      <a:lnTo>
                        <a:pt x="256" y="13"/>
                      </a:lnTo>
                      <a:lnTo>
                        <a:pt x="257" y="13"/>
                      </a:lnTo>
                      <a:lnTo>
                        <a:pt x="259" y="13"/>
                      </a:lnTo>
                      <a:lnTo>
                        <a:pt x="261" y="13"/>
                      </a:lnTo>
                      <a:lnTo>
                        <a:pt x="262" y="13"/>
                      </a:lnTo>
                      <a:lnTo>
                        <a:pt x="263" y="13"/>
                      </a:lnTo>
                      <a:lnTo>
                        <a:pt x="265" y="13"/>
                      </a:lnTo>
                      <a:lnTo>
                        <a:pt x="267" y="13"/>
                      </a:lnTo>
                      <a:lnTo>
                        <a:pt x="268" y="13"/>
                      </a:lnTo>
                      <a:lnTo>
                        <a:pt x="270" y="13"/>
                      </a:lnTo>
                      <a:lnTo>
                        <a:pt x="272" y="15"/>
                      </a:lnTo>
                      <a:lnTo>
                        <a:pt x="273" y="15"/>
                      </a:lnTo>
                      <a:lnTo>
                        <a:pt x="274" y="15"/>
                      </a:lnTo>
                      <a:lnTo>
                        <a:pt x="275" y="15"/>
                      </a:lnTo>
                      <a:lnTo>
                        <a:pt x="278" y="15"/>
                      </a:lnTo>
                      <a:lnTo>
                        <a:pt x="279" y="15"/>
                      </a:lnTo>
                      <a:lnTo>
                        <a:pt x="280" y="15"/>
                      </a:lnTo>
                      <a:lnTo>
                        <a:pt x="281" y="15"/>
                      </a:lnTo>
                      <a:lnTo>
                        <a:pt x="284" y="15"/>
                      </a:lnTo>
                      <a:lnTo>
                        <a:pt x="285" y="15"/>
                      </a:lnTo>
                      <a:lnTo>
                        <a:pt x="287" y="15"/>
                      </a:lnTo>
                      <a:lnTo>
                        <a:pt x="289" y="15"/>
                      </a:lnTo>
                      <a:lnTo>
                        <a:pt x="290" y="15"/>
                      </a:lnTo>
                      <a:lnTo>
                        <a:pt x="291" y="15"/>
                      </a:lnTo>
                      <a:lnTo>
                        <a:pt x="292" y="15"/>
                      </a:lnTo>
                      <a:lnTo>
                        <a:pt x="295" y="15"/>
                      </a:lnTo>
                      <a:lnTo>
                        <a:pt x="296" y="15"/>
                      </a:lnTo>
                      <a:lnTo>
                        <a:pt x="297" y="15"/>
                      </a:lnTo>
                      <a:lnTo>
                        <a:pt x="298" y="15"/>
                      </a:lnTo>
                      <a:lnTo>
                        <a:pt x="300" y="15"/>
                      </a:lnTo>
                      <a:lnTo>
                        <a:pt x="302" y="15"/>
                      </a:lnTo>
                      <a:lnTo>
                        <a:pt x="303" y="15"/>
                      </a:lnTo>
                      <a:lnTo>
                        <a:pt x="304" y="15"/>
                      </a:lnTo>
                      <a:lnTo>
                        <a:pt x="306" y="15"/>
                      </a:lnTo>
                      <a:lnTo>
                        <a:pt x="308" y="15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4" name="Oval 1199"/>
                <p:cNvSpPr>
                  <a:spLocks noChangeArrowheads="1"/>
                </p:cNvSpPr>
                <p:nvPr/>
              </p:nvSpPr>
              <p:spPr bwMode="auto">
                <a:xfrm>
                  <a:off x="2532" y="1831"/>
                  <a:ext cx="30" cy="32"/>
                </a:xfrm>
                <a:prstGeom prst="ellipse">
                  <a:avLst/>
                </a:prstGeom>
                <a:solidFill>
                  <a:srgbClr val="008000"/>
                </a:solidFill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5" name="Oval 1200"/>
                <p:cNvSpPr>
                  <a:spLocks noChangeArrowheads="1"/>
                </p:cNvSpPr>
                <p:nvPr/>
              </p:nvSpPr>
              <p:spPr bwMode="auto">
                <a:xfrm>
                  <a:off x="2554" y="1834"/>
                  <a:ext cx="29" cy="32"/>
                </a:xfrm>
                <a:prstGeom prst="ellipse">
                  <a:avLst/>
                </a:prstGeom>
                <a:solidFill>
                  <a:srgbClr val="008000"/>
                </a:solidFill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6" name="Oval 1201"/>
                <p:cNvSpPr>
                  <a:spLocks noChangeArrowheads="1"/>
                </p:cNvSpPr>
                <p:nvPr/>
              </p:nvSpPr>
              <p:spPr bwMode="auto">
                <a:xfrm>
                  <a:off x="2574" y="1836"/>
                  <a:ext cx="30" cy="32"/>
                </a:xfrm>
                <a:prstGeom prst="ellipse">
                  <a:avLst/>
                </a:prstGeom>
                <a:solidFill>
                  <a:srgbClr val="008000"/>
                </a:solidFill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7" name="Oval 1202"/>
                <p:cNvSpPr>
                  <a:spLocks noChangeArrowheads="1"/>
                </p:cNvSpPr>
                <p:nvPr/>
              </p:nvSpPr>
              <p:spPr bwMode="auto">
                <a:xfrm>
                  <a:off x="2595" y="1838"/>
                  <a:ext cx="29" cy="32"/>
                </a:xfrm>
                <a:prstGeom prst="ellipse">
                  <a:avLst/>
                </a:prstGeom>
                <a:solidFill>
                  <a:srgbClr val="008000"/>
                </a:solidFill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8" name="Oval 1203"/>
                <p:cNvSpPr>
                  <a:spLocks noChangeArrowheads="1"/>
                </p:cNvSpPr>
                <p:nvPr/>
              </p:nvSpPr>
              <p:spPr bwMode="auto">
                <a:xfrm>
                  <a:off x="2617" y="1835"/>
                  <a:ext cx="29" cy="32"/>
                </a:xfrm>
                <a:prstGeom prst="ellipse">
                  <a:avLst/>
                </a:prstGeom>
                <a:solidFill>
                  <a:srgbClr val="008000"/>
                </a:solidFill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9" name="Oval 1204"/>
                <p:cNvSpPr>
                  <a:spLocks noChangeArrowheads="1"/>
                </p:cNvSpPr>
                <p:nvPr/>
              </p:nvSpPr>
              <p:spPr bwMode="auto">
                <a:xfrm>
                  <a:off x="2637" y="1831"/>
                  <a:ext cx="29" cy="31"/>
                </a:xfrm>
                <a:prstGeom prst="ellipse">
                  <a:avLst/>
                </a:prstGeom>
                <a:solidFill>
                  <a:srgbClr val="008000"/>
                </a:solidFill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0" name="Oval 1205"/>
                <p:cNvSpPr>
                  <a:spLocks noChangeArrowheads="1"/>
                </p:cNvSpPr>
                <p:nvPr/>
              </p:nvSpPr>
              <p:spPr bwMode="auto">
                <a:xfrm>
                  <a:off x="2658" y="1835"/>
                  <a:ext cx="30" cy="32"/>
                </a:xfrm>
                <a:prstGeom prst="ellipse">
                  <a:avLst/>
                </a:prstGeom>
                <a:solidFill>
                  <a:srgbClr val="008000"/>
                </a:solidFill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1" name="Oval 1206"/>
                <p:cNvSpPr>
                  <a:spLocks noChangeArrowheads="1"/>
                </p:cNvSpPr>
                <p:nvPr/>
              </p:nvSpPr>
              <p:spPr bwMode="auto">
                <a:xfrm>
                  <a:off x="2679" y="1834"/>
                  <a:ext cx="29" cy="32"/>
                </a:xfrm>
                <a:prstGeom prst="ellipse">
                  <a:avLst/>
                </a:prstGeom>
                <a:solidFill>
                  <a:srgbClr val="008000"/>
                </a:solidFill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2" name="Oval 1207"/>
                <p:cNvSpPr>
                  <a:spLocks noChangeArrowheads="1"/>
                </p:cNvSpPr>
                <p:nvPr/>
              </p:nvSpPr>
              <p:spPr bwMode="auto">
                <a:xfrm>
                  <a:off x="2700" y="1831"/>
                  <a:ext cx="29" cy="32"/>
                </a:xfrm>
                <a:prstGeom prst="ellipse">
                  <a:avLst/>
                </a:prstGeom>
                <a:solidFill>
                  <a:srgbClr val="008000"/>
                </a:solidFill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3" name="Oval 1208"/>
                <p:cNvSpPr>
                  <a:spLocks noChangeArrowheads="1"/>
                </p:cNvSpPr>
                <p:nvPr/>
              </p:nvSpPr>
              <p:spPr bwMode="auto">
                <a:xfrm>
                  <a:off x="2721" y="1827"/>
                  <a:ext cx="29" cy="32"/>
                </a:xfrm>
                <a:prstGeom prst="ellipse">
                  <a:avLst/>
                </a:prstGeom>
                <a:solidFill>
                  <a:srgbClr val="008000"/>
                </a:solidFill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4" name="Oval 1209"/>
                <p:cNvSpPr>
                  <a:spLocks noChangeArrowheads="1"/>
                </p:cNvSpPr>
                <p:nvPr/>
              </p:nvSpPr>
              <p:spPr bwMode="auto">
                <a:xfrm>
                  <a:off x="2742" y="1828"/>
                  <a:ext cx="29" cy="32"/>
                </a:xfrm>
                <a:prstGeom prst="ellipse">
                  <a:avLst/>
                </a:prstGeom>
                <a:solidFill>
                  <a:srgbClr val="008000"/>
                </a:solidFill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5" name="Oval 1210"/>
                <p:cNvSpPr>
                  <a:spLocks noChangeArrowheads="1"/>
                </p:cNvSpPr>
                <p:nvPr/>
              </p:nvSpPr>
              <p:spPr bwMode="auto">
                <a:xfrm>
                  <a:off x="2763" y="1823"/>
                  <a:ext cx="29" cy="31"/>
                </a:xfrm>
                <a:prstGeom prst="ellipse">
                  <a:avLst/>
                </a:prstGeom>
                <a:solidFill>
                  <a:srgbClr val="008000"/>
                </a:solidFill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" name="Oval 1211"/>
                <p:cNvSpPr>
                  <a:spLocks noChangeArrowheads="1"/>
                </p:cNvSpPr>
                <p:nvPr/>
              </p:nvSpPr>
              <p:spPr bwMode="auto">
                <a:xfrm>
                  <a:off x="2784" y="1824"/>
                  <a:ext cx="29" cy="31"/>
                </a:xfrm>
                <a:prstGeom prst="ellipse">
                  <a:avLst/>
                </a:prstGeom>
                <a:solidFill>
                  <a:srgbClr val="008000"/>
                </a:solidFill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7" name="Oval 1212"/>
                <p:cNvSpPr>
                  <a:spLocks noChangeArrowheads="1"/>
                </p:cNvSpPr>
                <p:nvPr/>
              </p:nvSpPr>
              <p:spPr bwMode="auto">
                <a:xfrm>
                  <a:off x="2805" y="1820"/>
                  <a:ext cx="29" cy="32"/>
                </a:xfrm>
                <a:prstGeom prst="ellipse">
                  <a:avLst/>
                </a:prstGeom>
                <a:solidFill>
                  <a:srgbClr val="008000"/>
                </a:solidFill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" name="Oval 1213"/>
                <p:cNvSpPr>
                  <a:spLocks noChangeArrowheads="1"/>
                </p:cNvSpPr>
                <p:nvPr/>
              </p:nvSpPr>
              <p:spPr bwMode="auto">
                <a:xfrm>
                  <a:off x="2826" y="1813"/>
                  <a:ext cx="29" cy="32"/>
                </a:xfrm>
                <a:prstGeom prst="ellipse">
                  <a:avLst/>
                </a:prstGeom>
                <a:solidFill>
                  <a:srgbClr val="008000"/>
                </a:solidFill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9" name="Oval 1214"/>
                <p:cNvSpPr>
                  <a:spLocks noChangeArrowheads="1"/>
                </p:cNvSpPr>
                <p:nvPr/>
              </p:nvSpPr>
              <p:spPr bwMode="auto">
                <a:xfrm>
                  <a:off x="2847" y="1793"/>
                  <a:ext cx="29" cy="31"/>
                </a:xfrm>
                <a:prstGeom prst="ellipse">
                  <a:avLst/>
                </a:prstGeom>
                <a:solidFill>
                  <a:srgbClr val="008000"/>
                </a:solidFill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0" name="Oval 1215"/>
                <p:cNvSpPr>
                  <a:spLocks noChangeArrowheads="1"/>
                </p:cNvSpPr>
                <p:nvPr/>
              </p:nvSpPr>
              <p:spPr bwMode="auto">
                <a:xfrm>
                  <a:off x="2867" y="1775"/>
                  <a:ext cx="30" cy="31"/>
                </a:xfrm>
                <a:prstGeom prst="ellipse">
                  <a:avLst/>
                </a:prstGeom>
                <a:solidFill>
                  <a:srgbClr val="008000"/>
                </a:solidFill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1" name="Oval 1216"/>
                <p:cNvSpPr>
                  <a:spLocks noChangeArrowheads="1"/>
                </p:cNvSpPr>
                <p:nvPr/>
              </p:nvSpPr>
              <p:spPr bwMode="auto">
                <a:xfrm>
                  <a:off x="2888" y="1756"/>
                  <a:ext cx="30" cy="32"/>
                </a:xfrm>
                <a:prstGeom prst="ellipse">
                  <a:avLst/>
                </a:prstGeom>
                <a:solidFill>
                  <a:srgbClr val="008000"/>
                </a:solidFill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2" name="Oval 1217"/>
                <p:cNvSpPr>
                  <a:spLocks noChangeArrowheads="1"/>
                </p:cNvSpPr>
                <p:nvPr/>
              </p:nvSpPr>
              <p:spPr bwMode="auto">
                <a:xfrm>
                  <a:off x="2909" y="1698"/>
                  <a:ext cx="29" cy="32"/>
                </a:xfrm>
                <a:prstGeom prst="ellipse">
                  <a:avLst/>
                </a:prstGeom>
                <a:solidFill>
                  <a:srgbClr val="008000"/>
                </a:solidFill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3" name="Oval 1218"/>
                <p:cNvSpPr>
                  <a:spLocks noChangeArrowheads="1"/>
                </p:cNvSpPr>
                <p:nvPr/>
              </p:nvSpPr>
              <p:spPr bwMode="auto">
                <a:xfrm>
                  <a:off x="2930" y="1690"/>
                  <a:ext cx="30" cy="31"/>
                </a:xfrm>
                <a:prstGeom prst="ellipse">
                  <a:avLst/>
                </a:prstGeom>
                <a:solidFill>
                  <a:srgbClr val="008000"/>
                </a:solidFill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4" name="Oval 1219"/>
                <p:cNvSpPr>
                  <a:spLocks noChangeArrowheads="1"/>
                </p:cNvSpPr>
                <p:nvPr/>
              </p:nvSpPr>
              <p:spPr bwMode="auto">
                <a:xfrm>
                  <a:off x="2951" y="1632"/>
                  <a:ext cx="29" cy="32"/>
                </a:xfrm>
                <a:prstGeom prst="ellipse">
                  <a:avLst/>
                </a:prstGeom>
                <a:solidFill>
                  <a:srgbClr val="008000"/>
                </a:solidFill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5" name="Oval 1220"/>
                <p:cNvSpPr>
                  <a:spLocks noChangeArrowheads="1"/>
                </p:cNvSpPr>
                <p:nvPr/>
              </p:nvSpPr>
              <p:spPr bwMode="auto">
                <a:xfrm>
                  <a:off x="2972" y="1597"/>
                  <a:ext cx="29" cy="32"/>
                </a:xfrm>
                <a:prstGeom prst="ellipse">
                  <a:avLst/>
                </a:prstGeom>
                <a:solidFill>
                  <a:srgbClr val="008000"/>
                </a:solidFill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6" name="Oval 1221"/>
                <p:cNvSpPr>
                  <a:spLocks noChangeArrowheads="1"/>
                </p:cNvSpPr>
                <p:nvPr/>
              </p:nvSpPr>
              <p:spPr bwMode="auto">
                <a:xfrm>
                  <a:off x="2993" y="1565"/>
                  <a:ext cx="29" cy="32"/>
                </a:xfrm>
                <a:prstGeom prst="ellipse">
                  <a:avLst/>
                </a:prstGeom>
                <a:solidFill>
                  <a:srgbClr val="008000"/>
                </a:solidFill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7" name="Oval 1222"/>
                <p:cNvSpPr>
                  <a:spLocks noChangeArrowheads="1"/>
                </p:cNvSpPr>
                <p:nvPr/>
              </p:nvSpPr>
              <p:spPr bwMode="auto">
                <a:xfrm>
                  <a:off x="3014" y="1619"/>
                  <a:ext cx="29" cy="32"/>
                </a:xfrm>
                <a:prstGeom prst="ellipse">
                  <a:avLst/>
                </a:prstGeom>
                <a:solidFill>
                  <a:srgbClr val="008000"/>
                </a:solidFill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8" name="Oval 1223"/>
                <p:cNvSpPr>
                  <a:spLocks noChangeArrowheads="1"/>
                </p:cNvSpPr>
                <p:nvPr/>
              </p:nvSpPr>
              <p:spPr bwMode="auto">
                <a:xfrm>
                  <a:off x="3035" y="1667"/>
                  <a:ext cx="29" cy="32"/>
                </a:xfrm>
                <a:prstGeom prst="ellipse">
                  <a:avLst/>
                </a:prstGeom>
                <a:solidFill>
                  <a:srgbClr val="008000"/>
                </a:solidFill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9" name="Oval 1224"/>
                <p:cNvSpPr>
                  <a:spLocks noChangeArrowheads="1"/>
                </p:cNvSpPr>
                <p:nvPr/>
              </p:nvSpPr>
              <p:spPr bwMode="auto">
                <a:xfrm>
                  <a:off x="3055" y="1723"/>
                  <a:ext cx="30" cy="32"/>
                </a:xfrm>
                <a:prstGeom prst="ellipse">
                  <a:avLst/>
                </a:prstGeom>
                <a:solidFill>
                  <a:srgbClr val="008000"/>
                </a:solidFill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70" name="Oval 1225"/>
                <p:cNvSpPr>
                  <a:spLocks noChangeArrowheads="1"/>
                </p:cNvSpPr>
                <p:nvPr/>
              </p:nvSpPr>
              <p:spPr bwMode="auto">
                <a:xfrm>
                  <a:off x="3077" y="1740"/>
                  <a:ext cx="29" cy="31"/>
                </a:xfrm>
                <a:prstGeom prst="ellipse">
                  <a:avLst/>
                </a:prstGeom>
                <a:solidFill>
                  <a:srgbClr val="008000"/>
                </a:solidFill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71" name="Oval 1226"/>
                <p:cNvSpPr>
                  <a:spLocks noChangeArrowheads="1"/>
                </p:cNvSpPr>
                <p:nvPr/>
              </p:nvSpPr>
              <p:spPr bwMode="auto">
                <a:xfrm>
                  <a:off x="3098" y="1793"/>
                  <a:ext cx="29" cy="31"/>
                </a:xfrm>
                <a:prstGeom prst="ellipse">
                  <a:avLst/>
                </a:prstGeom>
                <a:solidFill>
                  <a:srgbClr val="008000"/>
                </a:solidFill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72" name="Oval 1227"/>
                <p:cNvSpPr>
                  <a:spLocks noChangeArrowheads="1"/>
                </p:cNvSpPr>
                <p:nvPr/>
              </p:nvSpPr>
              <p:spPr bwMode="auto">
                <a:xfrm>
                  <a:off x="3118" y="1797"/>
                  <a:ext cx="30" cy="32"/>
                </a:xfrm>
                <a:prstGeom prst="ellipse">
                  <a:avLst/>
                </a:prstGeom>
                <a:solidFill>
                  <a:srgbClr val="008000"/>
                </a:solidFill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73" name="Oval 1228"/>
                <p:cNvSpPr>
                  <a:spLocks noChangeArrowheads="1"/>
                </p:cNvSpPr>
                <p:nvPr/>
              </p:nvSpPr>
              <p:spPr bwMode="auto">
                <a:xfrm>
                  <a:off x="3140" y="1817"/>
                  <a:ext cx="29" cy="32"/>
                </a:xfrm>
                <a:prstGeom prst="ellipse">
                  <a:avLst/>
                </a:prstGeom>
                <a:solidFill>
                  <a:srgbClr val="008000"/>
                </a:solidFill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74" name="Oval 1229"/>
                <p:cNvSpPr>
                  <a:spLocks noChangeArrowheads="1"/>
                </p:cNvSpPr>
                <p:nvPr/>
              </p:nvSpPr>
              <p:spPr bwMode="auto">
                <a:xfrm>
                  <a:off x="3160" y="1816"/>
                  <a:ext cx="29" cy="32"/>
                </a:xfrm>
                <a:prstGeom prst="ellipse">
                  <a:avLst/>
                </a:prstGeom>
                <a:solidFill>
                  <a:srgbClr val="008000"/>
                </a:solidFill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75" name="Oval 1230"/>
                <p:cNvSpPr>
                  <a:spLocks noChangeArrowheads="1"/>
                </p:cNvSpPr>
                <p:nvPr/>
              </p:nvSpPr>
              <p:spPr bwMode="auto">
                <a:xfrm>
                  <a:off x="3181" y="1824"/>
                  <a:ext cx="30" cy="32"/>
                </a:xfrm>
                <a:prstGeom prst="ellipse">
                  <a:avLst/>
                </a:prstGeom>
                <a:solidFill>
                  <a:srgbClr val="008000"/>
                </a:solidFill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76" name="Oval 1231"/>
                <p:cNvSpPr>
                  <a:spLocks noChangeArrowheads="1"/>
                </p:cNvSpPr>
                <p:nvPr/>
              </p:nvSpPr>
              <p:spPr bwMode="auto">
                <a:xfrm>
                  <a:off x="3202" y="1820"/>
                  <a:ext cx="29" cy="32"/>
                </a:xfrm>
                <a:prstGeom prst="ellipse">
                  <a:avLst/>
                </a:prstGeom>
                <a:solidFill>
                  <a:srgbClr val="008000"/>
                </a:solidFill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77" name="Oval 1232"/>
                <p:cNvSpPr>
                  <a:spLocks noChangeArrowheads="1"/>
                </p:cNvSpPr>
                <p:nvPr/>
              </p:nvSpPr>
              <p:spPr bwMode="auto">
                <a:xfrm>
                  <a:off x="3223" y="1831"/>
                  <a:ext cx="29" cy="31"/>
                </a:xfrm>
                <a:prstGeom prst="ellipse">
                  <a:avLst/>
                </a:prstGeom>
                <a:solidFill>
                  <a:srgbClr val="008000"/>
                </a:solidFill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78" name="Oval 1233"/>
                <p:cNvSpPr>
                  <a:spLocks noChangeArrowheads="1"/>
                </p:cNvSpPr>
                <p:nvPr/>
              </p:nvSpPr>
              <p:spPr bwMode="auto">
                <a:xfrm>
                  <a:off x="3244" y="1816"/>
                  <a:ext cx="29" cy="32"/>
                </a:xfrm>
                <a:prstGeom prst="ellipse">
                  <a:avLst/>
                </a:prstGeom>
                <a:solidFill>
                  <a:srgbClr val="008000"/>
                </a:solidFill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79" name="Oval 1234"/>
                <p:cNvSpPr>
                  <a:spLocks noChangeArrowheads="1"/>
                </p:cNvSpPr>
                <p:nvPr/>
              </p:nvSpPr>
              <p:spPr bwMode="auto">
                <a:xfrm>
                  <a:off x="3265" y="1814"/>
                  <a:ext cx="29" cy="32"/>
                </a:xfrm>
                <a:prstGeom prst="ellipse">
                  <a:avLst/>
                </a:prstGeom>
                <a:solidFill>
                  <a:srgbClr val="008000"/>
                </a:solidFill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80" name="Oval 1235"/>
                <p:cNvSpPr>
                  <a:spLocks noChangeArrowheads="1"/>
                </p:cNvSpPr>
                <p:nvPr/>
              </p:nvSpPr>
              <p:spPr bwMode="auto">
                <a:xfrm>
                  <a:off x="3286" y="1807"/>
                  <a:ext cx="29" cy="32"/>
                </a:xfrm>
                <a:prstGeom prst="ellipse">
                  <a:avLst/>
                </a:prstGeom>
                <a:solidFill>
                  <a:srgbClr val="008000"/>
                </a:solidFill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81" name="Oval 1236"/>
                <p:cNvSpPr>
                  <a:spLocks noChangeArrowheads="1"/>
                </p:cNvSpPr>
                <p:nvPr/>
              </p:nvSpPr>
              <p:spPr bwMode="auto">
                <a:xfrm>
                  <a:off x="3307" y="1807"/>
                  <a:ext cx="29" cy="32"/>
                </a:xfrm>
                <a:prstGeom prst="ellipse">
                  <a:avLst/>
                </a:prstGeom>
                <a:solidFill>
                  <a:srgbClr val="008000"/>
                </a:solidFill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82" name="Oval 1237"/>
                <p:cNvSpPr>
                  <a:spLocks noChangeArrowheads="1"/>
                </p:cNvSpPr>
                <p:nvPr/>
              </p:nvSpPr>
              <p:spPr bwMode="auto">
                <a:xfrm>
                  <a:off x="3328" y="1806"/>
                  <a:ext cx="29" cy="31"/>
                </a:xfrm>
                <a:prstGeom prst="ellipse">
                  <a:avLst/>
                </a:prstGeom>
                <a:solidFill>
                  <a:srgbClr val="008000"/>
                </a:solidFill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83" name="Oval 1238"/>
                <p:cNvSpPr>
                  <a:spLocks noChangeArrowheads="1"/>
                </p:cNvSpPr>
                <p:nvPr/>
              </p:nvSpPr>
              <p:spPr bwMode="auto">
                <a:xfrm>
                  <a:off x="3349" y="1802"/>
                  <a:ext cx="29" cy="31"/>
                </a:xfrm>
                <a:prstGeom prst="ellipse">
                  <a:avLst/>
                </a:prstGeom>
                <a:solidFill>
                  <a:srgbClr val="008000"/>
                </a:solidFill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84" name="Oval 1239"/>
                <p:cNvSpPr>
                  <a:spLocks noChangeArrowheads="1"/>
                </p:cNvSpPr>
                <p:nvPr/>
              </p:nvSpPr>
              <p:spPr bwMode="auto">
                <a:xfrm>
                  <a:off x="3370" y="1792"/>
                  <a:ext cx="29" cy="32"/>
                </a:xfrm>
                <a:prstGeom prst="ellipse">
                  <a:avLst/>
                </a:prstGeom>
                <a:solidFill>
                  <a:srgbClr val="008000"/>
                </a:solidFill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85" name="Oval 1240"/>
                <p:cNvSpPr>
                  <a:spLocks noChangeArrowheads="1"/>
                </p:cNvSpPr>
                <p:nvPr/>
              </p:nvSpPr>
              <p:spPr bwMode="auto">
                <a:xfrm>
                  <a:off x="3390" y="1799"/>
                  <a:ext cx="29" cy="32"/>
                </a:xfrm>
                <a:prstGeom prst="ellipse">
                  <a:avLst/>
                </a:prstGeom>
                <a:solidFill>
                  <a:srgbClr val="008000"/>
                </a:solidFill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86" name="Oval 1241"/>
                <p:cNvSpPr>
                  <a:spLocks noChangeArrowheads="1"/>
                </p:cNvSpPr>
                <p:nvPr/>
              </p:nvSpPr>
              <p:spPr bwMode="auto">
                <a:xfrm>
                  <a:off x="3411" y="1786"/>
                  <a:ext cx="30" cy="32"/>
                </a:xfrm>
                <a:prstGeom prst="ellipse">
                  <a:avLst/>
                </a:prstGeom>
                <a:solidFill>
                  <a:srgbClr val="008000"/>
                </a:solidFill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87" name="Oval 1242"/>
                <p:cNvSpPr>
                  <a:spLocks noChangeArrowheads="1"/>
                </p:cNvSpPr>
                <p:nvPr/>
              </p:nvSpPr>
              <p:spPr bwMode="auto">
                <a:xfrm>
                  <a:off x="3432" y="1745"/>
                  <a:ext cx="30" cy="32"/>
                </a:xfrm>
                <a:prstGeom prst="ellipse">
                  <a:avLst/>
                </a:prstGeom>
                <a:solidFill>
                  <a:srgbClr val="008000"/>
                </a:solidFill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88" name="Oval 1243"/>
                <p:cNvSpPr>
                  <a:spLocks noChangeArrowheads="1"/>
                </p:cNvSpPr>
                <p:nvPr/>
              </p:nvSpPr>
              <p:spPr bwMode="auto">
                <a:xfrm>
                  <a:off x="3453" y="1732"/>
                  <a:ext cx="29" cy="32"/>
                </a:xfrm>
                <a:prstGeom prst="ellipse">
                  <a:avLst/>
                </a:prstGeom>
                <a:solidFill>
                  <a:srgbClr val="008000"/>
                </a:solidFill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89" name="Oval 1244"/>
                <p:cNvSpPr>
                  <a:spLocks noChangeArrowheads="1"/>
                </p:cNvSpPr>
                <p:nvPr/>
              </p:nvSpPr>
              <p:spPr bwMode="auto">
                <a:xfrm>
                  <a:off x="3474" y="1744"/>
                  <a:ext cx="30" cy="32"/>
                </a:xfrm>
                <a:prstGeom prst="ellipse">
                  <a:avLst/>
                </a:prstGeom>
                <a:solidFill>
                  <a:srgbClr val="008000"/>
                </a:solidFill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90" name="Oval 1245"/>
                <p:cNvSpPr>
                  <a:spLocks noChangeArrowheads="1"/>
                </p:cNvSpPr>
                <p:nvPr/>
              </p:nvSpPr>
              <p:spPr bwMode="auto">
                <a:xfrm>
                  <a:off x="3495" y="1740"/>
                  <a:ext cx="29" cy="31"/>
                </a:xfrm>
                <a:prstGeom prst="ellipse">
                  <a:avLst/>
                </a:prstGeom>
                <a:solidFill>
                  <a:srgbClr val="008000"/>
                </a:solidFill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91" name="Oval 1246"/>
                <p:cNvSpPr>
                  <a:spLocks noChangeArrowheads="1"/>
                </p:cNvSpPr>
                <p:nvPr/>
              </p:nvSpPr>
              <p:spPr bwMode="auto">
                <a:xfrm>
                  <a:off x="3516" y="1724"/>
                  <a:ext cx="29" cy="32"/>
                </a:xfrm>
                <a:prstGeom prst="ellipse">
                  <a:avLst/>
                </a:prstGeom>
                <a:solidFill>
                  <a:srgbClr val="008000"/>
                </a:solidFill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92" name="Oval 1247"/>
                <p:cNvSpPr>
                  <a:spLocks noChangeArrowheads="1"/>
                </p:cNvSpPr>
                <p:nvPr/>
              </p:nvSpPr>
              <p:spPr bwMode="auto">
                <a:xfrm>
                  <a:off x="3537" y="1774"/>
                  <a:ext cx="29" cy="32"/>
                </a:xfrm>
                <a:prstGeom prst="ellipse">
                  <a:avLst/>
                </a:prstGeom>
                <a:solidFill>
                  <a:srgbClr val="008000"/>
                </a:solidFill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93" name="Oval 1248"/>
                <p:cNvSpPr>
                  <a:spLocks noChangeArrowheads="1"/>
                </p:cNvSpPr>
                <p:nvPr/>
              </p:nvSpPr>
              <p:spPr bwMode="auto">
                <a:xfrm>
                  <a:off x="3558" y="1784"/>
                  <a:ext cx="29" cy="31"/>
                </a:xfrm>
                <a:prstGeom prst="ellipse">
                  <a:avLst/>
                </a:prstGeom>
                <a:solidFill>
                  <a:srgbClr val="008000"/>
                </a:solidFill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94" name="Oval 1249"/>
                <p:cNvSpPr>
                  <a:spLocks noChangeArrowheads="1"/>
                </p:cNvSpPr>
                <p:nvPr/>
              </p:nvSpPr>
              <p:spPr bwMode="auto">
                <a:xfrm>
                  <a:off x="3579" y="1809"/>
                  <a:ext cx="29" cy="32"/>
                </a:xfrm>
                <a:prstGeom prst="ellipse">
                  <a:avLst/>
                </a:prstGeom>
                <a:solidFill>
                  <a:srgbClr val="008000"/>
                </a:solidFill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95" name="Oval 1250"/>
                <p:cNvSpPr>
                  <a:spLocks noChangeArrowheads="1"/>
                </p:cNvSpPr>
                <p:nvPr/>
              </p:nvSpPr>
              <p:spPr bwMode="auto">
                <a:xfrm>
                  <a:off x="3600" y="1805"/>
                  <a:ext cx="29" cy="31"/>
                </a:xfrm>
                <a:prstGeom prst="ellipse">
                  <a:avLst/>
                </a:prstGeom>
                <a:solidFill>
                  <a:srgbClr val="008000"/>
                </a:solidFill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96" name="Oval 1251"/>
                <p:cNvSpPr>
                  <a:spLocks noChangeArrowheads="1"/>
                </p:cNvSpPr>
                <p:nvPr/>
              </p:nvSpPr>
              <p:spPr bwMode="auto">
                <a:xfrm>
                  <a:off x="3621" y="1809"/>
                  <a:ext cx="29" cy="32"/>
                </a:xfrm>
                <a:prstGeom prst="ellipse">
                  <a:avLst/>
                </a:prstGeom>
                <a:solidFill>
                  <a:srgbClr val="008000"/>
                </a:solidFill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97" name="Oval 1252"/>
                <p:cNvSpPr>
                  <a:spLocks noChangeArrowheads="1"/>
                </p:cNvSpPr>
                <p:nvPr/>
              </p:nvSpPr>
              <p:spPr bwMode="auto">
                <a:xfrm>
                  <a:off x="3642" y="1806"/>
                  <a:ext cx="29" cy="31"/>
                </a:xfrm>
                <a:prstGeom prst="ellipse">
                  <a:avLst/>
                </a:prstGeom>
                <a:solidFill>
                  <a:srgbClr val="008000"/>
                </a:solidFill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98" name="Oval 1253"/>
                <p:cNvSpPr>
                  <a:spLocks noChangeArrowheads="1"/>
                </p:cNvSpPr>
                <p:nvPr/>
              </p:nvSpPr>
              <p:spPr bwMode="auto">
                <a:xfrm>
                  <a:off x="3662" y="1808"/>
                  <a:ext cx="30" cy="32"/>
                </a:xfrm>
                <a:prstGeom prst="ellipse">
                  <a:avLst/>
                </a:prstGeom>
                <a:solidFill>
                  <a:srgbClr val="008000"/>
                </a:solidFill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99" name="Oval 1254"/>
                <p:cNvSpPr>
                  <a:spLocks noChangeArrowheads="1"/>
                </p:cNvSpPr>
                <p:nvPr/>
              </p:nvSpPr>
              <p:spPr bwMode="auto">
                <a:xfrm>
                  <a:off x="3683" y="1813"/>
                  <a:ext cx="29" cy="32"/>
                </a:xfrm>
                <a:prstGeom prst="ellipse">
                  <a:avLst/>
                </a:prstGeom>
                <a:solidFill>
                  <a:srgbClr val="008000"/>
                </a:solidFill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00" name="Oval 1255"/>
                <p:cNvSpPr>
                  <a:spLocks noChangeArrowheads="1"/>
                </p:cNvSpPr>
                <p:nvPr/>
              </p:nvSpPr>
              <p:spPr bwMode="auto">
                <a:xfrm>
                  <a:off x="3704" y="1807"/>
                  <a:ext cx="29" cy="32"/>
                </a:xfrm>
                <a:prstGeom prst="ellipse">
                  <a:avLst/>
                </a:prstGeom>
                <a:solidFill>
                  <a:srgbClr val="008000"/>
                </a:solidFill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01" name="Oval 1256"/>
                <p:cNvSpPr>
                  <a:spLocks noChangeArrowheads="1"/>
                </p:cNvSpPr>
                <p:nvPr/>
              </p:nvSpPr>
              <p:spPr bwMode="auto">
                <a:xfrm>
                  <a:off x="3725" y="1796"/>
                  <a:ext cx="29" cy="32"/>
                </a:xfrm>
                <a:prstGeom prst="ellipse">
                  <a:avLst/>
                </a:prstGeom>
                <a:solidFill>
                  <a:srgbClr val="008000"/>
                </a:solidFill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02" name="Oval 1257"/>
                <p:cNvSpPr>
                  <a:spLocks noChangeArrowheads="1"/>
                </p:cNvSpPr>
                <p:nvPr/>
              </p:nvSpPr>
              <p:spPr bwMode="auto">
                <a:xfrm>
                  <a:off x="3747" y="1795"/>
                  <a:ext cx="29" cy="32"/>
                </a:xfrm>
                <a:prstGeom prst="ellipse">
                  <a:avLst/>
                </a:prstGeom>
                <a:solidFill>
                  <a:srgbClr val="008000"/>
                </a:solidFill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03" name="Oval 1258"/>
                <p:cNvSpPr>
                  <a:spLocks noChangeArrowheads="1"/>
                </p:cNvSpPr>
                <p:nvPr/>
              </p:nvSpPr>
              <p:spPr bwMode="auto">
                <a:xfrm>
                  <a:off x="3767" y="1788"/>
                  <a:ext cx="30" cy="32"/>
                </a:xfrm>
                <a:prstGeom prst="ellipse">
                  <a:avLst/>
                </a:prstGeom>
                <a:solidFill>
                  <a:srgbClr val="008000"/>
                </a:solidFill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04" name="Oval 1259"/>
                <p:cNvSpPr>
                  <a:spLocks noChangeArrowheads="1"/>
                </p:cNvSpPr>
                <p:nvPr/>
              </p:nvSpPr>
              <p:spPr bwMode="auto">
                <a:xfrm>
                  <a:off x="3788" y="1793"/>
                  <a:ext cx="29" cy="31"/>
                </a:xfrm>
                <a:prstGeom prst="ellipse">
                  <a:avLst/>
                </a:prstGeom>
                <a:solidFill>
                  <a:srgbClr val="008000"/>
                </a:solidFill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05" name="Oval 1260"/>
                <p:cNvSpPr>
                  <a:spLocks noChangeArrowheads="1"/>
                </p:cNvSpPr>
                <p:nvPr/>
              </p:nvSpPr>
              <p:spPr bwMode="auto">
                <a:xfrm>
                  <a:off x="3809" y="1806"/>
                  <a:ext cx="29" cy="31"/>
                </a:xfrm>
                <a:prstGeom prst="ellipse">
                  <a:avLst/>
                </a:prstGeom>
                <a:solidFill>
                  <a:srgbClr val="008000"/>
                </a:solidFill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06" name="Oval 1261"/>
                <p:cNvSpPr>
                  <a:spLocks noChangeArrowheads="1"/>
                </p:cNvSpPr>
                <p:nvPr/>
              </p:nvSpPr>
              <p:spPr bwMode="auto">
                <a:xfrm>
                  <a:off x="3830" y="1811"/>
                  <a:ext cx="29" cy="31"/>
                </a:xfrm>
                <a:prstGeom prst="ellipse">
                  <a:avLst/>
                </a:prstGeom>
                <a:solidFill>
                  <a:srgbClr val="008000"/>
                </a:solidFill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07" name="Oval 1262"/>
                <p:cNvSpPr>
                  <a:spLocks noChangeArrowheads="1"/>
                </p:cNvSpPr>
                <p:nvPr/>
              </p:nvSpPr>
              <p:spPr bwMode="auto">
                <a:xfrm>
                  <a:off x="3851" y="1823"/>
                  <a:ext cx="29" cy="31"/>
                </a:xfrm>
                <a:prstGeom prst="ellipse">
                  <a:avLst/>
                </a:prstGeom>
                <a:solidFill>
                  <a:srgbClr val="008000"/>
                </a:solidFill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08" name="Oval 1263"/>
                <p:cNvSpPr>
                  <a:spLocks noChangeArrowheads="1"/>
                </p:cNvSpPr>
                <p:nvPr/>
              </p:nvSpPr>
              <p:spPr bwMode="auto">
                <a:xfrm>
                  <a:off x="3871" y="1830"/>
                  <a:ext cx="30" cy="31"/>
                </a:xfrm>
                <a:prstGeom prst="ellipse">
                  <a:avLst/>
                </a:prstGeom>
                <a:solidFill>
                  <a:srgbClr val="008000"/>
                </a:solidFill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09" name="Oval 1264"/>
                <p:cNvSpPr>
                  <a:spLocks noChangeArrowheads="1"/>
                </p:cNvSpPr>
                <p:nvPr/>
              </p:nvSpPr>
              <p:spPr bwMode="auto">
                <a:xfrm>
                  <a:off x="3893" y="1832"/>
                  <a:ext cx="29" cy="32"/>
                </a:xfrm>
                <a:prstGeom prst="ellipse">
                  <a:avLst/>
                </a:prstGeom>
                <a:solidFill>
                  <a:srgbClr val="008000"/>
                </a:solidFill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10" name="Oval 1265"/>
                <p:cNvSpPr>
                  <a:spLocks noChangeArrowheads="1"/>
                </p:cNvSpPr>
                <p:nvPr/>
              </p:nvSpPr>
              <p:spPr bwMode="auto">
                <a:xfrm>
                  <a:off x="3914" y="1834"/>
                  <a:ext cx="29" cy="32"/>
                </a:xfrm>
                <a:prstGeom prst="ellipse">
                  <a:avLst/>
                </a:prstGeom>
                <a:solidFill>
                  <a:srgbClr val="008000"/>
                </a:solidFill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11" name="Oval 1266"/>
                <p:cNvSpPr>
                  <a:spLocks noChangeArrowheads="1"/>
                </p:cNvSpPr>
                <p:nvPr/>
              </p:nvSpPr>
              <p:spPr bwMode="auto">
                <a:xfrm>
                  <a:off x="3935" y="1837"/>
                  <a:ext cx="29" cy="32"/>
                </a:xfrm>
                <a:prstGeom prst="ellipse">
                  <a:avLst/>
                </a:prstGeom>
                <a:solidFill>
                  <a:srgbClr val="008000"/>
                </a:solidFill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12" name="Oval 1267"/>
                <p:cNvSpPr>
                  <a:spLocks noChangeArrowheads="1"/>
                </p:cNvSpPr>
                <p:nvPr/>
              </p:nvSpPr>
              <p:spPr bwMode="auto">
                <a:xfrm>
                  <a:off x="3955" y="1835"/>
                  <a:ext cx="30" cy="32"/>
                </a:xfrm>
                <a:prstGeom prst="ellipse">
                  <a:avLst/>
                </a:prstGeom>
                <a:solidFill>
                  <a:srgbClr val="008000"/>
                </a:solidFill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13" name="Oval 1268"/>
                <p:cNvSpPr>
                  <a:spLocks noChangeArrowheads="1"/>
                </p:cNvSpPr>
                <p:nvPr/>
              </p:nvSpPr>
              <p:spPr bwMode="auto">
                <a:xfrm>
                  <a:off x="3976" y="1837"/>
                  <a:ext cx="29" cy="32"/>
                </a:xfrm>
                <a:prstGeom prst="ellipse">
                  <a:avLst/>
                </a:prstGeom>
                <a:solidFill>
                  <a:srgbClr val="008000"/>
                </a:solidFill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14" name="Oval 1269"/>
                <p:cNvSpPr>
                  <a:spLocks noChangeArrowheads="1"/>
                </p:cNvSpPr>
                <p:nvPr/>
              </p:nvSpPr>
              <p:spPr bwMode="auto">
                <a:xfrm>
                  <a:off x="3997" y="1835"/>
                  <a:ext cx="29" cy="31"/>
                </a:xfrm>
                <a:prstGeom prst="ellipse">
                  <a:avLst/>
                </a:prstGeom>
                <a:solidFill>
                  <a:srgbClr val="008000"/>
                </a:solidFill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15" name="Oval 1270"/>
                <p:cNvSpPr>
                  <a:spLocks noChangeArrowheads="1"/>
                </p:cNvSpPr>
                <p:nvPr/>
              </p:nvSpPr>
              <p:spPr bwMode="auto">
                <a:xfrm>
                  <a:off x="4018" y="1837"/>
                  <a:ext cx="29" cy="32"/>
                </a:xfrm>
                <a:prstGeom prst="ellipse">
                  <a:avLst/>
                </a:prstGeom>
                <a:solidFill>
                  <a:srgbClr val="008000"/>
                </a:solidFill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16" name="Oval 1271"/>
                <p:cNvSpPr>
                  <a:spLocks noChangeArrowheads="1"/>
                </p:cNvSpPr>
                <p:nvPr/>
              </p:nvSpPr>
              <p:spPr bwMode="auto">
                <a:xfrm>
                  <a:off x="4039" y="1837"/>
                  <a:ext cx="29" cy="32"/>
                </a:xfrm>
                <a:prstGeom prst="ellipse">
                  <a:avLst/>
                </a:prstGeom>
                <a:solidFill>
                  <a:srgbClr val="008000"/>
                </a:solidFill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17" name="Oval 1272"/>
                <p:cNvSpPr>
                  <a:spLocks noChangeArrowheads="1"/>
                </p:cNvSpPr>
                <p:nvPr/>
              </p:nvSpPr>
              <p:spPr bwMode="auto">
                <a:xfrm>
                  <a:off x="4060" y="1836"/>
                  <a:ext cx="29" cy="32"/>
                </a:xfrm>
                <a:prstGeom prst="ellipse">
                  <a:avLst/>
                </a:prstGeom>
                <a:solidFill>
                  <a:srgbClr val="008000"/>
                </a:solidFill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18" name="Line 1273"/>
                <p:cNvSpPr>
                  <a:spLocks noChangeShapeType="1"/>
                </p:cNvSpPr>
                <p:nvPr/>
              </p:nvSpPr>
              <p:spPr bwMode="auto">
                <a:xfrm flipV="1">
                  <a:off x="2547" y="1831"/>
                  <a:ext cx="1" cy="14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19" name="Line 1274"/>
                <p:cNvSpPr>
                  <a:spLocks noChangeShapeType="1"/>
                </p:cNvSpPr>
                <p:nvPr/>
              </p:nvSpPr>
              <p:spPr bwMode="auto">
                <a:xfrm>
                  <a:off x="2533" y="1845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20" name="Line 1275"/>
                <p:cNvSpPr>
                  <a:spLocks noChangeShapeType="1"/>
                </p:cNvSpPr>
                <p:nvPr/>
              </p:nvSpPr>
              <p:spPr bwMode="auto">
                <a:xfrm>
                  <a:off x="2547" y="1849"/>
                  <a:ext cx="1" cy="14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21" name="Line 1276"/>
                <p:cNvSpPr>
                  <a:spLocks noChangeShapeType="1"/>
                </p:cNvSpPr>
                <p:nvPr/>
              </p:nvSpPr>
              <p:spPr bwMode="auto">
                <a:xfrm>
                  <a:off x="2533" y="1849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22" name="Line 1277"/>
                <p:cNvSpPr>
                  <a:spLocks noChangeShapeType="1"/>
                </p:cNvSpPr>
                <p:nvPr/>
              </p:nvSpPr>
              <p:spPr bwMode="auto">
                <a:xfrm flipV="1">
                  <a:off x="2568" y="1834"/>
                  <a:ext cx="1" cy="14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23" name="Line 1278"/>
                <p:cNvSpPr>
                  <a:spLocks noChangeShapeType="1"/>
                </p:cNvSpPr>
                <p:nvPr/>
              </p:nvSpPr>
              <p:spPr bwMode="auto">
                <a:xfrm>
                  <a:off x="2554" y="1848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24" name="Line 1279"/>
                <p:cNvSpPr>
                  <a:spLocks noChangeShapeType="1"/>
                </p:cNvSpPr>
                <p:nvPr/>
              </p:nvSpPr>
              <p:spPr bwMode="auto">
                <a:xfrm>
                  <a:off x="2568" y="1852"/>
                  <a:ext cx="1" cy="14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25" name="Line 1280"/>
                <p:cNvSpPr>
                  <a:spLocks noChangeShapeType="1"/>
                </p:cNvSpPr>
                <p:nvPr/>
              </p:nvSpPr>
              <p:spPr bwMode="auto">
                <a:xfrm>
                  <a:off x="2554" y="1852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26" name="Line 1281"/>
                <p:cNvSpPr>
                  <a:spLocks noChangeShapeType="1"/>
                </p:cNvSpPr>
                <p:nvPr/>
              </p:nvSpPr>
              <p:spPr bwMode="auto">
                <a:xfrm flipV="1">
                  <a:off x="2589" y="1836"/>
                  <a:ext cx="1" cy="14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27" name="Line 1282"/>
                <p:cNvSpPr>
                  <a:spLocks noChangeShapeType="1"/>
                </p:cNvSpPr>
                <p:nvPr/>
              </p:nvSpPr>
              <p:spPr bwMode="auto">
                <a:xfrm>
                  <a:off x="2575" y="1850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28" name="Line 1283"/>
                <p:cNvSpPr>
                  <a:spLocks noChangeShapeType="1"/>
                </p:cNvSpPr>
                <p:nvPr/>
              </p:nvSpPr>
              <p:spPr bwMode="auto">
                <a:xfrm>
                  <a:off x="2589" y="1854"/>
                  <a:ext cx="1" cy="14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29" name="Line 1284"/>
                <p:cNvSpPr>
                  <a:spLocks noChangeShapeType="1"/>
                </p:cNvSpPr>
                <p:nvPr/>
              </p:nvSpPr>
              <p:spPr bwMode="auto">
                <a:xfrm>
                  <a:off x="2575" y="1854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30" name="Line 1285"/>
                <p:cNvSpPr>
                  <a:spLocks noChangeShapeType="1"/>
                </p:cNvSpPr>
                <p:nvPr/>
              </p:nvSpPr>
              <p:spPr bwMode="auto">
                <a:xfrm flipV="1">
                  <a:off x="2610" y="1838"/>
                  <a:ext cx="1" cy="14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31" name="Line 1286"/>
                <p:cNvSpPr>
                  <a:spLocks noChangeShapeType="1"/>
                </p:cNvSpPr>
                <p:nvPr/>
              </p:nvSpPr>
              <p:spPr bwMode="auto">
                <a:xfrm>
                  <a:off x="2596" y="1852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32" name="Line 1287"/>
                <p:cNvSpPr>
                  <a:spLocks noChangeShapeType="1"/>
                </p:cNvSpPr>
                <p:nvPr/>
              </p:nvSpPr>
              <p:spPr bwMode="auto">
                <a:xfrm>
                  <a:off x="2610" y="1856"/>
                  <a:ext cx="1" cy="14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33" name="Line 1288"/>
                <p:cNvSpPr>
                  <a:spLocks noChangeShapeType="1"/>
                </p:cNvSpPr>
                <p:nvPr/>
              </p:nvSpPr>
              <p:spPr bwMode="auto">
                <a:xfrm>
                  <a:off x="2596" y="1856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34" name="Line 1289"/>
                <p:cNvSpPr>
                  <a:spLocks noChangeShapeType="1"/>
                </p:cNvSpPr>
                <p:nvPr/>
              </p:nvSpPr>
              <p:spPr bwMode="auto">
                <a:xfrm flipV="1">
                  <a:off x="2631" y="1835"/>
                  <a:ext cx="1" cy="14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35" name="Line 1290"/>
                <p:cNvSpPr>
                  <a:spLocks noChangeShapeType="1"/>
                </p:cNvSpPr>
                <p:nvPr/>
              </p:nvSpPr>
              <p:spPr bwMode="auto">
                <a:xfrm>
                  <a:off x="2617" y="1849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36" name="Line 1291"/>
                <p:cNvSpPr>
                  <a:spLocks noChangeShapeType="1"/>
                </p:cNvSpPr>
                <p:nvPr/>
              </p:nvSpPr>
              <p:spPr bwMode="auto">
                <a:xfrm>
                  <a:off x="2631" y="1854"/>
                  <a:ext cx="1" cy="13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37" name="Line 1292"/>
                <p:cNvSpPr>
                  <a:spLocks noChangeShapeType="1"/>
                </p:cNvSpPr>
                <p:nvPr/>
              </p:nvSpPr>
              <p:spPr bwMode="auto">
                <a:xfrm>
                  <a:off x="2617" y="1854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38" name="Line 1293"/>
                <p:cNvSpPr>
                  <a:spLocks noChangeShapeType="1"/>
                </p:cNvSpPr>
                <p:nvPr/>
              </p:nvSpPr>
              <p:spPr bwMode="auto">
                <a:xfrm flipV="1">
                  <a:off x="2652" y="1831"/>
                  <a:ext cx="1" cy="13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39" name="Line 1294"/>
                <p:cNvSpPr>
                  <a:spLocks noChangeShapeType="1"/>
                </p:cNvSpPr>
                <p:nvPr/>
              </p:nvSpPr>
              <p:spPr bwMode="auto">
                <a:xfrm>
                  <a:off x="2638" y="1844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40" name="Line 1295"/>
                <p:cNvSpPr>
                  <a:spLocks noChangeShapeType="1"/>
                </p:cNvSpPr>
                <p:nvPr/>
              </p:nvSpPr>
              <p:spPr bwMode="auto">
                <a:xfrm>
                  <a:off x="2652" y="1849"/>
                  <a:ext cx="1" cy="13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41" name="Line 1296"/>
                <p:cNvSpPr>
                  <a:spLocks noChangeShapeType="1"/>
                </p:cNvSpPr>
                <p:nvPr/>
              </p:nvSpPr>
              <p:spPr bwMode="auto">
                <a:xfrm>
                  <a:off x="2638" y="1849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42" name="Line 1297"/>
                <p:cNvSpPr>
                  <a:spLocks noChangeShapeType="1"/>
                </p:cNvSpPr>
                <p:nvPr/>
              </p:nvSpPr>
              <p:spPr bwMode="auto">
                <a:xfrm flipV="1">
                  <a:off x="2673" y="1835"/>
                  <a:ext cx="1" cy="14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43" name="Line 1298"/>
                <p:cNvSpPr>
                  <a:spLocks noChangeShapeType="1"/>
                </p:cNvSpPr>
                <p:nvPr/>
              </p:nvSpPr>
              <p:spPr bwMode="auto">
                <a:xfrm>
                  <a:off x="2659" y="1849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44" name="Line 1299"/>
                <p:cNvSpPr>
                  <a:spLocks noChangeShapeType="1"/>
                </p:cNvSpPr>
                <p:nvPr/>
              </p:nvSpPr>
              <p:spPr bwMode="auto">
                <a:xfrm>
                  <a:off x="2673" y="1853"/>
                  <a:ext cx="1" cy="14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45" name="Line 1300"/>
                <p:cNvSpPr>
                  <a:spLocks noChangeShapeType="1"/>
                </p:cNvSpPr>
                <p:nvPr/>
              </p:nvSpPr>
              <p:spPr bwMode="auto">
                <a:xfrm>
                  <a:off x="2659" y="1853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46" name="Line 1301"/>
                <p:cNvSpPr>
                  <a:spLocks noChangeShapeType="1"/>
                </p:cNvSpPr>
                <p:nvPr/>
              </p:nvSpPr>
              <p:spPr bwMode="auto">
                <a:xfrm flipV="1">
                  <a:off x="2694" y="1834"/>
                  <a:ext cx="1" cy="13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47" name="Line 1302"/>
                <p:cNvSpPr>
                  <a:spLocks noChangeShapeType="1"/>
                </p:cNvSpPr>
                <p:nvPr/>
              </p:nvSpPr>
              <p:spPr bwMode="auto">
                <a:xfrm>
                  <a:off x="2680" y="1847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48" name="Line 1303"/>
                <p:cNvSpPr>
                  <a:spLocks noChangeShapeType="1"/>
                </p:cNvSpPr>
                <p:nvPr/>
              </p:nvSpPr>
              <p:spPr bwMode="auto">
                <a:xfrm>
                  <a:off x="2694" y="1852"/>
                  <a:ext cx="1" cy="14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49" name="Line 1304"/>
                <p:cNvSpPr>
                  <a:spLocks noChangeShapeType="1"/>
                </p:cNvSpPr>
                <p:nvPr/>
              </p:nvSpPr>
              <p:spPr bwMode="auto">
                <a:xfrm>
                  <a:off x="2680" y="1852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50" name="Line 1305"/>
                <p:cNvSpPr>
                  <a:spLocks noChangeShapeType="1"/>
                </p:cNvSpPr>
                <p:nvPr/>
              </p:nvSpPr>
              <p:spPr bwMode="auto">
                <a:xfrm flipV="1">
                  <a:off x="2714" y="1831"/>
                  <a:ext cx="1" cy="13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51" name="Line 1306"/>
                <p:cNvSpPr>
                  <a:spLocks noChangeShapeType="1"/>
                </p:cNvSpPr>
                <p:nvPr/>
              </p:nvSpPr>
              <p:spPr bwMode="auto">
                <a:xfrm>
                  <a:off x="2701" y="1844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52" name="Line 1307"/>
                <p:cNvSpPr>
                  <a:spLocks noChangeShapeType="1"/>
                </p:cNvSpPr>
                <p:nvPr/>
              </p:nvSpPr>
              <p:spPr bwMode="auto">
                <a:xfrm>
                  <a:off x="2714" y="1850"/>
                  <a:ext cx="1" cy="13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53" name="Line 1308"/>
                <p:cNvSpPr>
                  <a:spLocks noChangeShapeType="1"/>
                </p:cNvSpPr>
                <p:nvPr/>
              </p:nvSpPr>
              <p:spPr bwMode="auto">
                <a:xfrm>
                  <a:off x="2701" y="1850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54" name="Line 1309"/>
                <p:cNvSpPr>
                  <a:spLocks noChangeShapeType="1"/>
                </p:cNvSpPr>
                <p:nvPr/>
              </p:nvSpPr>
              <p:spPr bwMode="auto">
                <a:xfrm flipV="1">
                  <a:off x="2736" y="1827"/>
                  <a:ext cx="1" cy="12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55" name="Line 1310"/>
                <p:cNvSpPr>
                  <a:spLocks noChangeShapeType="1"/>
                </p:cNvSpPr>
                <p:nvPr/>
              </p:nvSpPr>
              <p:spPr bwMode="auto">
                <a:xfrm>
                  <a:off x="2722" y="1839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56" name="Line 1311"/>
                <p:cNvSpPr>
                  <a:spLocks noChangeShapeType="1"/>
                </p:cNvSpPr>
                <p:nvPr/>
              </p:nvSpPr>
              <p:spPr bwMode="auto">
                <a:xfrm>
                  <a:off x="2736" y="1846"/>
                  <a:ext cx="1" cy="13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57" name="Line 1312"/>
                <p:cNvSpPr>
                  <a:spLocks noChangeShapeType="1"/>
                </p:cNvSpPr>
                <p:nvPr/>
              </p:nvSpPr>
              <p:spPr bwMode="auto">
                <a:xfrm>
                  <a:off x="2722" y="1846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58" name="Line 1313"/>
                <p:cNvSpPr>
                  <a:spLocks noChangeShapeType="1"/>
                </p:cNvSpPr>
                <p:nvPr/>
              </p:nvSpPr>
              <p:spPr bwMode="auto">
                <a:xfrm flipV="1">
                  <a:off x="2756" y="1828"/>
                  <a:ext cx="1" cy="13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59" name="Line 1314"/>
                <p:cNvSpPr>
                  <a:spLocks noChangeShapeType="1"/>
                </p:cNvSpPr>
                <p:nvPr/>
              </p:nvSpPr>
              <p:spPr bwMode="auto">
                <a:xfrm>
                  <a:off x="2743" y="1841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60" name="Line 1315"/>
                <p:cNvSpPr>
                  <a:spLocks noChangeShapeType="1"/>
                </p:cNvSpPr>
                <p:nvPr/>
              </p:nvSpPr>
              <p:spPr bwMode="auto">
                <a:xfrm>
                  <a:off x="2756" y="1847"/>
                  <a:ext cx="1" cy="13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61" name="Line 1316"/>
                <p:cNvSpPr>
                  <a:spLocks noChangeShapeType="1"/>
                </p:cNvSpPr>
                <p:nvPr/>
              </p:nvSpPr>
              <p:spPr bwMode="auto">
                <a:xfrm>
                  <a:off x="2743" y="1847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62" name="Line 1317"/>
                <p:cNvSpPr>
                  <a:spLocks noChangeShapeType="1"/>
                </p:cNvSpPr>
                <p:nvPr/>
              </p:nvSpPr>
              <p:spPr bwMode="auto">
                <a:xfrm flipV="1">
                  <a:off x="2777" y="1823"/>
                  <a:ext cx="1" cy="12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63" name="Line 1318"/>
                <p:cNvSpPr>
                  <a:spLocks noChangeShapeType="1"/>
                </p:cNvSpPr>
                <p:nvPr/>
              </p:nvSpPr>
              <p:spPr bwMode="auto">
                <a:xfrm>
                  <a:off x="2764" y="1835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64" name="Line 1319"/>
                <p:cNvSpPr>
                  <a:spLocks noChangeShapeType="1"/>
                </p:cNvSpPr>
                <p:nvPr/>
              </p:nvSpPr>
              <p:spPr bwMode="auto">
                <a:xfrm>
                  <a:off x="2777" y="1842"/>
                  <a:ext cx="1" cy="12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65" name="Line 1320"/>
                <p:cNvSpPr>
                  <a:spLocks noChangeShapeType="1"/>
                </p:cNvSpPr>
                <p:nvPr/>
              </p:nvSpPr>
              <p:spPr bwMode="auto">
                <a:xfrm>
                  <a:off x="2764" y="1842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66" name="Line 1321"/>
                <p:cNvSpPr>
                  <a:spLocks noChangeShapeType="1"/>
                </p:cNvSpPr>
                <p:nvPr/>
              </p:nvSpPr>
              <p:spPr bwMode="auto">
                <a:xfrm flipV="1">
                  <a:off x="2798" y="1824"/>
                  <a:ext cx="1" cy="12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67" name="Line 1322"/>
                <p:cNvSpPr>
                  <a:spLocks noChangeShapeType="1"/>
                </p:cNvSpPr>
                <p:nvPr/>
              </p:nvSpPr>
              <p:spPr bwMode="auto">
                <a:xfrm>
                  <a:off x="2784" y="1836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68" name="Line 1323"/>
                <p:cNvSpPr>
                  <a:spLocks noChangeShapeType="1"/>
                </p:cNvSpPr>
                <p:nvPr/>
              </p:nvSpPr>
              <p:spPr bwMode="auto">
                <a:xfrm>
                  <a:off x="2798" y="1843"/>
                  <a:ext cx="1" cy="12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69" name="Line 1324"/>
                <p:cNvSpPr>
                  <a:spLocks noChangeShapeType="1"/>
                </p:cNvSpPr>
                <p:nvPr/>
              </p:nvSpPr>
              <p:spPr bwMode="auto">
                <a:xfrm>
                  <a:off x="2784" y="1843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70" name="Line 1325"/>
                <p:cNvSpPr>
                  <a:spLocks noChangeShapeType="1"/>
                </p:cNvSpPr>
                <p:nvPr/>
              </p:nvSpPr>
              <p:spPr bwMode="auto">
                <a:xfrm flipV="1">
                  <a:off x="2819" y="1820"/>
                  <a:ext cx="1" cy="12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71" name="Line 1326"/>
                <p:cNvSpPr>
                  <a:spLocks noChangeShapeType="1"/>
                </p:cNvSpPr>
                <p:nvPr/>
              </p:nvSpPr>
              <p:spPr bwMode="auto">
                <a:xfrm>
                  <a:off x="2806" y="1832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72" name="Line 1327"/>
                <p:cNvSpPr>
                  <a:spLocks noChangeShapeType="1"/>
                </p:cNvSpPr>
                <p:nvPr/>
              </p:nvSpPr>
              <p:spPr bwMode="auto">
                <a:xfrm>
                  <a:off x="2819" y="1840"/>
                  <a:ext cx="1" cy="12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73" name="Line 1328"/>
                <p:cNvSpPr>
                  <a:spLocks noChangeShapeType="1"/>
                </p:cNvSpPr>
                <p:nvPr/>
              </p:nvSpPr>
              <p:spPr bwMode="auto">
                <a:xfrm>
                  <a:off x="2806" y="1840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74" name="Line 1329"/>
                <p:cNvSpPr>
                  <a:spLocks noChangeShapeType="1"/>
                </p:cNvSpPr>
                <p:nvPr/>
              </p:nvSpPr>
              <p:spPr bwMode="auto">
                <a:xfrm flipV="1">
                  <a:off x="2840" y="1813"/>
                  <a:ext cx="1" cy="1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75" name="Line 1330"/>
                <p:cNvSpPr>
                  <a:spLocks noChangeShapeType="1"/>
                </p:cNvSpPr>
                <p:nvPr/>
              </p:nvSpPr>
              <p:spPr bwMode="auto">
                <a:xfrm>
                  <a:off x="2827" y="1824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76" name="Line 1331"/>
                <p:cNvSpPr>
                  <a:spLocks noChangeShapeType="1"/>
                </p:cNvSpPr>
                <p:nvPr/>
              </p:nvSpPr>
              <p:spPr bwMode="auto">
                <a:xfrm>
                  <a:off x="2840" y="1834"/>
                  <a:ext cx="1" cy="1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77" name="Line 1332"/>
                <p:cNvSpPr>
                  <a:spLocks noChangeShapeType="1"/>
                </p:cNvSpPr>
                <p:nvPr/>
              </p:nvSpPr>
              <p:spPr bwMode="auto">
                <a:xfrm>
                  <a:off x="2827" y="1834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78" name="Line 1333"/>
                <p:cNvSpPr>
                  <a:spLocks noChangeShapeType="1"/>
                </p:cNvSpPr>
                <p:nvPr/>
              </p:nvSpPr>
              <p:spPr bwMode="auto">
                <a:xfrm flipV="1">
                  <a:off x="2861" y="1793"/>
                  <a:ext cx="1" cy="9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79" name="Line 1334"/>
                <p:cNvSpPr>
                  <a:spLocks noChangeShapeType="1"/>
                </p:cNvSpPr>
                <p:nvPr/>
              </p:nvSpPr>
              <p:spPr bwMode="auto">
                <a:xfrm>
                  <a:off x="2847" y="1802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0" name="Line 1335"/>
                <p:cNvSpPr>
                  <a:spLocks noChangeShapeType="1"/>
                </p:cNvSpPr>
                <p:nvPr/>
              </p:nvSpPr>
              <p:spPr bwMode="auto">
                <a:xfrm>
                  <a:off x="2861" y="1815"/>
                  <a:ext cx="1" cy="9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1" name="Line 1336"/>
                <p:cNvSpPr>
                  <a:spLocks noChangeShapeType="1"/>
                </p:cNvSpPr>
                <p:nvPr/>
              </p:nvSpPr>
              <p:spPr bwMode="auto">
                <a:xfrm>
                  <a:off x="2847" y="1815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2" name="Line 1337"/>
                <p:cNvSpPr>
                  <a:spLocks noChangeShapeType="1"/>
                </p:cNvSpPr>
                <p:nvPr/>
              </p:nvSpPr>
              <p:spPr bwMode="auto">
                <a:xfrm flipV="1">
                  <a:off x="2882" y="1775"/>
                  <a:ext cx="1" cy="8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3" name="Line 1338"/>
                <p:cNvSpPr>
                  <a:spLocks noChangeShapeType="1"/>
                </p:cNvSpPr>
                <p:nvPr/>
              </p:nvSpPr>
              <p:spPr bwMode="auto">
                <a:xfrm>
                  <a:off x="2868" y="1783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4" name="Line 1339"/>
                <p:cNvSpPr>
                  <a:spLocks noChangeShapeType="1"/>
                </p:cNvSpPr>
                <p:nvPr/>
              </p:nvSpPr>
              <p:spPr bwMode="auto">
                <a:xfrm>
                  <a:off x="2882" y="1798"/>
                  <a:ext cx="1" cy="8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5" name="Line 1340"/>
                <p:cNvSpPr>
                  <a:spLocks noChangeShapeType="1"/>
                </p:cNvSpPr>
                <p:nvPr/>
              </p:nvSpPr>
              <p:spPr bwMode="auto">
                <a:xfrm>
                  <a:off x="2868" y="1798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6" name="Line 1341"/>
                <p:cNvSpPr>
                  <a:spLocks noChangeShapeType="1"/>
                </p:cNvSpPr>
                <p:nvPr/>
              </p:nvSpPr>
              <p:spPr bwMode="auto">
                <a:xfrm flipV="1">
                  <a:off x="2903" y="1756"/>
                  <a:ext cx="1" cy="6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7" name="Line 1342"/>
                <p:cNvSpPr>
                  <a:spLocks noChangeShapeType="1"/>
                </p:cNvSpPr>
                <p:nvPr/>
              </p:nvSpPr>
              <p:spPr bwMode="auto">
                <a:xfrm>
                  <a:off x="2889" y="1762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8" name="Line 1343"/>
                <p:cNvSpPr>
                  <a:spLocks noChangeShapeType="1"/>
                </p:cNvSpPr>
                <p:nvPr/>
              </p:nvSpPr>
              <p:spPr bwMode="auto">
                <a:xfrm>
                  <a:off x="2903" y="1781"/>
                  <a:ext cx="1" cy="7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9" name="Line 1344"/>
                <p:cNvSpPr>
                  <a:spLocks noChangeShapeType="1"/>
                </p:cNvSpPr>
                <p:nvPr/>
              </p:nvSpPr>
              <p:spPr bwMode="auto">
                <a:xfrm>
                  <a:off x="2889" y="1781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0" name="Line 1345"/>
                <p:cNvSpPr>
                  <a:spLocks noChangeShapeType="1"/>
                </p:cNvSpPr>
                <p:nvPr/>
              </p:nvSpPr>
              <p:spPr bwMode="auto">
                <a:xfrm flipV="1">
                  <a:off x="2924" y="1698"/>
                  <a:ext cx="1" cy="4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1" name="Line 1346"/>
                <p:cNvSpPr>
                  <a:spLocks noChangeShapeType="1"/>
                </p:cNvSpPr>
                <p:nvPr/>
              </p:nvSpPr>
              <p:spPr bwMode="auto">
                <a:xfrm>
                  <a:off x="2910" y="1702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2" name="Line 1347"/>
                <p:cNvSpPr>
                  <a:spLocks noChangeShapeType="1"/>
                </p:cNvSpPr>
                <p:nvPr/>
              </p:nvSpPr>
              <p:spPr bwMode="auto">
                <a:xfrm>
                  <a:off x="2924" y="1726"/>
                  <a:ext cx="1" cy="4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3" name="Line 1348"/>
                <p:cNvSpPr>
                  <a:spLocks noChangeShapeType="1"/>
                </p:cNvSpPr>
                <p:nvPr/>
              </p:nvSpPr>
              <p:spPr bwMode="auto">
                <a:xfrm>
                  <a:off x="2910" y="1726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4" name="Line 1349"/>
                <p:cNvSpPr>
                  <a:spLocks noChangeShapeType="1"/>
                </p:cNvSpPr>
                <p:nvPr/>
              </p:nvSpPr>
              <p:spPr bwMode="auto">
                <a:xfrm flipV="1">
                  <a:off x="2945" y="1690"/>
                  <a:ext cx="1" cy="3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5" name="Line 1350"/>
                <p:cNvSpPr>
                  <a:spLocks noChangeShapeType="1"/>
                </p:cNvSpPr>
                <p:nvPr/>
              </p:nvSpPr>
              <p:spPr bwMode="auto">
                <a:xfrm>
                  <a:off x="2931" y="1693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6" name="Line 1351"/>
                <p:cNvSpPr>
                  <a:spLocks noChangeShapeType="1"/>
                </p:cNvSpPr>
                <p:nvPr/>
              </p:nvSpPr>
              <p:spPr bwMode="auto">
                <a:xfrm>
                  <a:off x="2945" y="1718"/>
                  <a:ext cx="1" cy="3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7" name="Line 1352"/>
                <p:cNvSpPr>
                  <a:spLocks noChangeShapeType="1"/>
                </p:cNvSpPr>
                <p:nvPr/>
              </p:nvSpPr>
              <p:spPr bwMode="auto">
                <a:xfrm>
                  <a:off x="2931" y="1718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8" name="Line 1353"/>
                <p:cNvSpPr>
                  <a:spLocks noChangeShapeType="1"/>
                </p:cNvSpPr>
                <p:nvPr/>
              </p:nvSpPr>
              <p:spPr bwMode="auto">
                <a:xfrm flipV="1">
                  <a:off x="2966" y="1632"/>
                  <a:ext cx="1" cy="2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9" name="Line 1354"/>
                <p:cNvSpPr>
                  <a:spLocks noChangeShapeType="1"/>
                </p:cNvSpPr>
                <p:nvPr/>
              </p:nvSpPr>
              <p:spPr bwMode="auto">
                <a:xfrm>
                  <a:off x="2952" y="1634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0" name="Line 1355"/>
                <p:cNvSpPr>
                  <a:spLocks noChangeShapeType="1"/>
                </p:cNvSpPr>
                <p:nvPr/>
              </p:nvSpPr>
              <p:spPr bwMode="auto">
                <a:xfrm>
                  <a:off x="2966" y="1662"/>
                  <a:ext cx="1" cy="2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1" name="Line 1356"/>
                <p:cNvSpPr>
                  <a:spLocks noChangeShapeType="1"/>
                </p:cNvSpPr>
                <p:nvPr/>
              </p:nvSpPr>
              <p:spPr bwMode="auto">
                <a:xfrm>
                  <a:off x="2952" y="1662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2" name="Line 1357"/>
                <p:cNvSpPr>
                  <a:spLocks noChangeShapeType="1"/>
                </p:cNvSpPr>
                <p:nvPr/>
              </p:nvSpPr>
              <p:spPr bwMode="auto">
                <a:xfrm flipV="1">
                  <a:off x="2987" y="1597"/>
                  <a:ext cx="1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3" name="Line 1358"/>
                <p:cNvSpPr>
                  <a:spLocks noChangeShapeType="1"/>
                </p:cNvSpPr>
                <p:nvPr/>
              </p:nvSpPr>
              <p:spPr bwMode="auto">
                <a:xfrm>
                  <a:off x="2973" y="1598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4" name="Line 1359"/>
                <p:cNvSpPr>
                  <a:spLocks noChangeShapeType="1"/>
                </p:cNvSpPr>
                <p:nvPr/>
              </p:nvSpPr>
              <p:spPr bwMode="auto">
                <a:xfrm>
                  <a:off x="2987" y="1628"/>
                  <a:ext cx="1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5" name="Line 1360"/>
                <p:cNvSpPr>
                  <a:spLocks noChangeShapeType="1"/>
                </p:cNvSpPr>
                <p:nvPr/>
              </p:nvSpPr>
              <p:spPr bwMode="auto">
                <a:xfrm>
                  <a:off x="2973" y="1628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6" name="Line 1361"/>
                <p:cNvSpPr>
                  <a:spLocks noChangeShapeType="1"/>
                </p:cNvSpPr>
                <p:nvPr/>
              </p:nvSpPr>
              <p:spPr bwMode="auto">
                <a:xfrm>
                  <a:off x="3008" y="1565"/>
                  <a:ext cx="1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7" name="Line 1362"/>
                <p:cNvSpPr>
                  <a:spLocks noChangeShapeType="1"/>
                </p:cNvSpPr>
                <p:nvPr/>
              </p:nvSpPr>
              <p:spPr bwMode="auto">
                <a:xfrm>
                  <a:off x="2994" y="1565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8" name="Line 1363"/>
                <p:cNvSpPr>
                  <a:spLocks noChangeShapeType="1"/>
                </p:cNvSpPr>
                <p:nvPr/>
              </p:nvSpPr>
              <p:spPr bwMode="auto">
                <a:xfrm flipV="1">
                  <a:off x="3008" y="1597"/>
                  <a:ext cx="1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9" name="Line 1364"/>
                <p:cNvSpPr>
                  <a:spLocks noChangeShapeType="1"/>
                </p:cNvSpPr>
                <p:nvPr/>
              </p:nvSpPr>
              <p:spPr bwMode="auto">
                <a:xfrm>
                  <a:off x="2994" y="1597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10" name="Line 1365"/>
                <p:cNvSpPr>
                  <a:spLocks noChangeShapeType="1"/>
                </p:cNvSpPr>
                <p:nvPr/>
              </p:nvSpPr>
              <p:spPr bwMode="auto">
                <a:xfrm flipV="1">
                  <a:off x="3029" y="1619"/>
                  <a:ext cx="1" cy="2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11" name="Line 1366"/>
                <p:cNvSpPr>
                  <a:spLocks noChangeShapeType="1"/>
                </p:cNvSpPr>
                <p:nvPr/>
              </p:nvSpPr>
              <p:spPr bwMode="auto">
                <a:xfrm>
                  <a:off x="3015" y="1621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12" name="Line 1367"/>
                <p:cNvSpPr>
                  <a:spLocks noChangeShapeType="1"/>
                </p:cNvSpPr>
                <p:nvPr/>
              </p:nvSpPr>
              <p:spPr bwMode="auto">
                <a:xfrm>
                  <a:off x="3029" y="1650"/>
                  <a:ext cx="1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13" name="Line 1368"/>
                <p:cNvSpPr>
                  <a:spLocks noChangeShapeType="1"/>
                </p:cNvSpPr>
                <p:nvPr/>
              </p:nvSpPr>
              <p:spPr bwMode="auto">
                <a:xfrm>
                  <a:off x="3015" y="1650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14" name="Line 1369"/>
                <p:cNvSpPr>
                  <a:spLocks noChangeShapeType="1"/>
                </p:cNvSpPr>
                <p:nvPr/>
              </p:nvSpPr>
              <p:spPr bwMode="auto">
                <a:xfrm flipV="1">
                  <a:off x="3049" y="1667"/>
                  <a:ext cx="1" cy="3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15" name="Line 1370"/>
                <p:cNvSpPr>
                  <a:spLocks noChangeShapeType="1"/>
                </p:cNvSpPr>
                <p:nvPr/>
              </p:nvSpPr>
              <p:spPr bwMode="auto">
                <a:xfrm>
                  <a:off x="3035" y="1670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16" name="Line 1371"/>
                <p:cNvSpPr>
                  <a:spLocks noChangeShapeType="1"/>
                </p:cNvSpPr>
                <p:nvPr/>
              </p:nvSpPr>
              <p:spPr bwMode="auto">
                <a:xfrm>
                  <a:off x="3049" y="1696"/>
                  <a:ext cx="1" cy="3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17" name="Line 1372"/>
                <p:cNvSpPr>
                  <a:spLocks noChangeShapeType="1"/>
                </p:cNvSpPr>
                <p:nvPr/>
              </p:nvSpPr>
              <p:spPr bwMode="auto">
                <a:xfrm>
                  <a:off x="3035" y="1696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18" name="Line 1373"/>
                <p:cNvSpPr>
                  <a:spLocks noChangeShapeType="1"/>
                </p:cNvSpPr>
                <p:nvPr/>
              </p:nvSpPr>
              <p:spPr bwMode="auto">
                <a:xfrm flipV="1">
                  <a:off x="3070" y="1723"/>
                  <a:ext cx="1" cy="7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19" name="Line 1374"/>
                <p:cNvSpPr>
                  <a:spLocks noChangeShapeType="1"/>
                </p:cNvSpPr>
                <p:nvPr/>
              </p:nvSpPr>
              <p:spPr bwMode="auto">
                <a:xfrm>
                  <a:off x="3056" y="1730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20" name="Line 1375"/>
                <p:cNvSpPr>
                  <a:spLocks noChangeShapeType="1"/>
                </p:cNvSpPr>
                <p:nvPr/>
              </p:nvSpPr>
              <p:spPr bwMode="auto">
                <a:xfrm>
                  <a:off x="3070" y="1749"/>
                  <a:ext cx="1" cy="6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896" name="Group 1376"/>
              <p:cNvGrpSpPr>
                <a:grpSpLocks/>
              </p:cNvGrpSpPr>
              <p:nvPr/>
            </p:nvGrpSpPr>
            <p:grpSpPr bwMode="auto">
              <a:xfrm>
                <a:off x="2756613" y="1131166"/>
                <a:ext cx="3699108" cy="2138363"/>
                <a:chOff x="2547" y="442"/>
                <a:chExt cx="1777" cy="1427"/>
              </a:xfrm>
            </p:grpSpPr>
            <p:sp>
              <p:nvSpPr>
                <p:cNvPr id="921" name="Line 1377"/>
                <p:cNvSpPr>
                  <a:spLocks noChangeShapeType="1"/>
                </p:cNvSpPr>
                <p:nvPr/>
              </p:nvSpPr>
              <p:spPr bwMode="auto">
                <a:xfrm>
                  <a:off x="3056" y="1749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2" name="Line 1378"/>
                <p:cNvSpPr>
                  <a:spLocks noChangeShapeType="1"/>
                </p:cNvSpPr>
                <p:nvPr/>
              </p:nvSpPr>
              <p:spPr bwMode="auto">
                <a:xfrm flipV="1">
                  <a:off x="3091" y="1740"/>
                  <a:ext cx="1" cy="6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3" name="Line 1379"/>
                <p:cNvSpPr>
                  <a:spLocks noChangeShapeType="1"/>
                </p:cNvSpPr>
                <p:nvPr/>
              </p:nvSpPr>
              <p:spPr bwMode="auto">
                <a:xfrm>
                  <a:off x="3077" y="1746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4" name="Line 1380"/>
                <p:cNvSpPr>
                  <a:spLocks noChangeShapeType="1"/>
                </p:cNvSpPr>
                <p:nvPr/>
              </p:nvSpPr>
              <p:spPr bwMode="auto">
                <a:xfrm>
                  <a:off x="3091" y="1765"/>
                  <a:ext cx="1" cy="6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5" name="Line 1381"/>
                <p:cNvSpPr>
                  <a:spLocks noChangeShapeType="1"/>
                </p:cNvSpPr>
                <p:nvPr/>
              </p:nvSpPr>
              <p:spPr bwMode="auto">
                <a:xfrm>
                  <a:off x="3077" y="1765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6" name="Line 1382"/>
                <p:cNvSpPr>
                  <a:spLocks noChangeShapeType="1"/>
                </p:cNvSpPr>
                <p:nvPr/>
              </p:nvSpPr>
              <p:spPr bwMode="auto">
                <a:xfrm flipV="1">
                  <a:off x="3112" y="1793"/>
                  <a:ext cx="1" cy="9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7" name="Line 1383"/>
                <p:cNvSpPr>
                  <a:spLocks noChangeShapeType="1"/>
                </p:cNvSpPr>
                <p:nvPr/>
              </p:nvSpPr>
              <p:spPr bwMode="auto">
                <a:xfrm>
                  <a:off x="3098" y="1802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8" name="Line 1384"/>
                <p:cNvSpPr>
                  <a:spLocks noChangeShapeType="1"/>
                </p:cNvSpPr>
                <p:nvPr/>
              </p:nvSpPr>
              <p:spPr bwMode="auto">
                <a:xfrm>
                  <a:off x="3112" y="1815"/>
                  <a:ext cx="1" cy="9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9" name="Line 1385"/>
                <p:cNvSpPr>
                  <a:spLocks noChangeShapeType="1"/>
                </p:cNvSpPr>
                <p:nvPr/>
              </p:nvSpPr>
              <p:spPr bwMode="auto">
                <a:xfrm>
                  <a:off x="3098" y="1815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0" name="Line 1386"/>
                <p:cNvSpPr>
                  <a:spLocks noChangeShapeType="1"/>
                </p:cNvSpPr>
                <p:nvPr/>
              </p:nvSpPr>
              <p:spPr bwMode="auto">
                <a:xfrm flipV="1">
                  <a:off x="3133" y="1797"/>
                  <a:ext cx="1" cy="10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1" name="Line 1387"/>
                <p:cNvSpPr>
                  <a:spLocks noChangeShapeType="1"/>
                </p:cNvSpPr>
                <p:nvPr/>
              </p:nvSpPr>
              <p:spPr bwMode="auto">
                <a:xfrm>
                  <a:off x="3119" y="1807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2" name="Line 1388"/>
                <p:cNvSpPr>
                  <a:spLocks noChangeShapeType="1"/>
                </p:cNvSpPr>
                <p:nvPr/>
              </p:nvSpPr>
              <p:spPr bwMode="auto">
                <a:xfrm>
                  <a:off x="3133" y="1819"/>
                  <a:ext cx="1" cy="10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3" name="Line 1389"/>
                <p:cNvSpPr>
                  <a:spLocks noChangeShapeType="1"/>
                </p:cNvSpPr>
                <p:nvPr/>
              </p:nvSpPr>
              <p:spPr bwMode="auto">
                <a:xfrm>
                  <a:off x="3119" y="1819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4" name="Line 1390"/>
                <p:cNvSpPr>
                  <a:spLocks noChangeShapeType="1"/>
                </p:cNvSpPr>
                <p:nvPr/>
              </p:nvSpPr>
              <p:spPr bwMode="auto">
                <a:xfrm flipV="1">
                  <a:off x="3154" y="1817"/>
                  <a:ext cx="1" cy="1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5" name="Line 1391"/>
                <p:cNvSpPr>
                  <a:spLocks noChangeShapeType="1"/>
                </p:cNvSpPr>
                <p:nvPr/>
              </p:nvSpPr>
              <p:spPr bwMode="auto">
                <a:xfrm>
                  <a:off x="3140" y="1828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6" name="Line 1392"/>
                <p:cNvSpPr>
                  <a:spLocks noChangeShapeType="1"/>
                </p:cNvSpPr>
                <p:nvPr/>
              </p:nvSpPr>
              <p:spPr bwMode="auto">
                <a:xfrm>
                  <a:off x="3154" y="1837"/>
                  <a:ext cx="1" cy="12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7" name="Line 1393"/>
                <p:cNvSpPr>
                  <a:spLocks noChangeShapeType="1"/>
                </p:cNvSpPr>
                <p:nvPr/>
              </p:nvSpPr>
              <p:spPr bwMode="auto">
                <a:xfrm>
                  <a:off x="3140" y="1837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8" name="Line 1394"/>
                <p:cNvSpPr>
                  <a:spLocks noChangeShapeType="1"/>
                </p:cNvSpPr>
                <p:nvPr/>
              </p:nvSpPr>
              <p:spPr bwMode="auto">
                <a:xfrm flipV="1">
                  <a:off x="3175" y="1816"/>
                  <a:ext cx="1" cy="1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9" name="Line 1395"/>
                <p:cNvSpPr>
                  <a:spLocks noChangeShapeType="1"/>
                </p:cNvSpPr>
                <p:nvPr/>
              </p:nvSpPr>
              <p:spPr bwMode="auto">
                <a:xfrm>
                  <a:off x="3161" y="1827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0" name="Line 1396"/>
                <p:cNvSpPr>
                  <a:spLocks noChangeShapeType="1"/>
                </p:cNvSpPr>
                <p:nvPr/>
              </p:nvSpPr>
              <p:spPr bwMode="auto">
                <a:xfrm>
                  <a:off x="3175" y="1837"/>
                  <a:ext cx="1" cy="1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1" name="Line 1397"/>
                <p:cNvSpPr>
                  <a:spLocks noChangeShapeType="1"/>
                </p:cNvSpPr>
                <p:nvPr/>
              </p:nvSpPr>
              <p:spPr bwMode="auto">
                <a:xfrm>
                  <a:off x="3161" y="1837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2" name="Line 1398"/>
                <p:cNvSpPr>
                  <a:spLocks noChangeShapeType="1"/>
                </p:cNvSpPr>
                <p:nvPr/>
              </p:nvSpPr>
              <p:spPr bwMode="auto">
                <a:xfrm flipV="1">
                  <a:off x="3196" y="1824"/>
                  <a:ext cx="1" cy="12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3" name="Line 1399"/>
                <p:cNvSpPr>
                  <a:spLocks noChangeShapeType="1"/>
                </p:cNvSpPr>
                <p:nvPr/>
              </p:nvSpPr>
              <p:spPr bwMode="auto">
                <a:xfrm>
                  <a:off x="3182" y="1836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4" name="Line 1400"/>
                <p:cNvSpPr>
                  <a:spLocks noChangeShapeType="1"/>
                </p:cNvSpPr>
                <p:nvPr/>
              </p:nvSpPr>
              <p:spPr bwMode="auto">
                <a:xfrm>
                  <a:off x="3196" y="1844"/>
                  <a:ext cx="1" cy="12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5" name="Line 1401"/>
                <p:cNvSpPr>
                  <a:spLocks noChangeShapeType="1"/>
                </p:cNvSpPr>
                <p:nvPr/>
              </p:nvSpPr>
              <p:spPr bwMode="auto">
                <a:xfrm>
                  <a:off x="3182" y="1844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6" name="Line 1402"/>
                <p:cNvSpPr>
                  <a:spLocks noChangeShapeType="1"/>
                </p:cNvSpPr>
                <p:nvPr/>
              </p:nvSpPr>
              <p:spPr bwMode="auto">
                <a:xfrm flipV="1">
                  <a:off x="3217" y="1820"/>
                  <a:ext cx="1" cy="12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7" name="Line 1403"/>
                <p:cNvSpPr>
                  <a:spLocks noChangeShapeType="1"/>
                </p:cNvSpPr>
                <p:nvPr/>
              </p:nvSpPr>
              <p:spPr bwMode="auto">
                <a:xfrm>
                  <a:off x="3203" y="1832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8" name="Line 1404"/>
                <p:cNvSpPr>
                  <a:spLocks noChangeShapeType="1"/>
                </p:cNvSpPr>
                <p:nvPr/>
              </p:nvSpPr>
              <p:spPr bwMode="auto">
                <a:xfrm>
                  <a:off x="3217" y="1840"/>
                  <a:ext cx="1" cy="12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9" name="Line 1405"/>
                <p:cNvSpPr>
                  <a:spLocks noChangeShapeType="1"/>
                </p:cNvSpPr>
                <p:nvPr/>
              </p:nvSpPr>
              <p:spPr bwMode="auto">
                <a:xfrm>
                  <a:off x="3203" y="1840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0" name="Line 1406"/>
                <p:cNvSpPr>
                  <a:spLocks noChangeShapeType="1"/>
                </p:cNvSpPr>
                <p:nvPr/>
              </p:nvSpPr>
              <p:spPr bwMode="auto">
                <a:xfrm flipV="1">
                  <a:off x="3238" y="1831"/>
                  <a:ext cx="1" cy="12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1" name="Line 1407"/>
                <p:cNvSpPr>
                  <a:spLocks noChangeShapeType="1"/>
                </p:cNvSpPr>
                <p:nvPr/>
              </p:nvSpPr>
              <p:spPr bwMode="auto">
                <a:xfrm>
                  <a:off x="3224" y="1843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2" name="Line 1408"/>
                <p:cNvSpPr>
                  <a:spLocks noChangeShapeType="1"/>
                </p:cNvSpPr>
                <p:nvPr/>
              </p:nvSpPr>
              <p:spPr bwMode="auto">
                <a:xfrm>
                  <a:off x="3238" y="1849"/>
                  <a:ext cx="1" cy="13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3" name="Line 1409"/>
                <p:cNvSpPr>
                  <a:spLocks noChangeShapeType="1"/>
                </p:cNvSpPr>
                <p:nvPr/>
              </p:nvSpPr>
              <p:spPr bwMode="auto">
                <a:xfrm>
                  <a:off x="3224" y="1849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4" name="Line 1410"/>
                <p:cNvSpPr>
                  <a:spLocks noChangeShapeType="1"/>
                </p:cNvSpPr>
                <p:nvPr/>
              </p:nvSpPr>
              <p:spPr bwMode="auto">
                <a:xfrm flipV="1">
                  <a:off x="3259" y="1816"/>
                  <a:ext cx="1" cy="1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5" name="Line 1411"/>
                <p:cNvSpPr>
                  <a:spLocks noChangeShapeType="1"/>
                </p:cNvSpPr>
                <p:nvPr/>
              </p:nvSpPr>
              <p:spPr bwMode="auto">
                <a:xfrm>
                  <a:off x="3245" y="1827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6" name="Line 1412"/>
                <p:cNvSpPr>
                  <a:spLocks noChangeShapeType="1"/>
                </p:cNvSpPr>
                <p:nvPr/>
              </p:nvSpPr>
              <p:spPr bwMode="auto">
                <a:xfrm>
                  <a:off x="3259" y="1836"/>
                  <a:ext cx="1" cy="12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7" name="Line 1413"/>
                <p:cNvSpPr>
                  <a:spLocks noChangeShapeType="1"/>
                </p:cNvSpPr>
                <p:nvPr/>
              </p:nvSpPr>
              <p:spPr bwMode="auto">
                <a:xfrm>
                  <a:off x="3245" y="1836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8" name="Line 1414"/>
                <p:cNvSpPr>
                  <a:spLocks noChangeShapeType="1"/>
                </p:cNvSpPr>
                <p:nvPr/>
              </p:nvSpPr>
              <p:spPr bwMode="auto">
                <a:xfrm flipV="1">
                  <a:off x="3279" y="1814"/>
                  <a:ext cx="1" cy="1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9" name="Line 1415"/>
                <p:cNvSpPr>
                  <a:spLocks noChangeShapeType="1"/>
                </p:cNvSpPr>
                <p:nvPr/>
              </p:nvSpPr>
              <p:spPr bwMode="auto">
                <a:xfrm>
                  <a:off x="3265" y="1825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0" name="Line 1416"/>
                <p:cNvSpPr>
                  <a:spLocks noChangeShapeType="1"/>
                </p:cNvSpPr>
                <p:nvPr/>
              </p:nvSpPr>
              <p:spPr bwMode="auto">
                <a:xfrm>
                  <a:off x="3279" y="1835"/>
                  <a:ext cx="1" cy="1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1" name="Line 1417"/>
                <p:cNvSpPr>
                  <a:spLocks noChangeShapeType="1"/>
                </p:cNvSpPr>
                <p:nvPr/>
              </p:nvSpPr>
              <p:spPr bwMode="auto">
                <a:xfrm>
                  <a:off x="3265" y="1835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2" name="Line 1418"/>
                <p:cNvSpPr>
                  <a:spLocks noChangeShapeType="1"/>
                </p:cNvSpPr>
                <p:nvPr/>
              </p:nvSpPr>
              <p:spPr bwMode="auto">
                <a:xfrm flipV="1">
                  <a:off x="3300" y="1807"/>
                  <a:ext cx="1" cy="1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3" name="Line 1419"/>
                <p:cNvSpPr>
                  <a:spLocks noChangeShapeType="1"/>
                </p:cNvSpPr>
                <p:nvPr/>
              </p:nvSpPr>
              <p:spPr bwMode="auto">
                <a:xfrm>
                  <a:off x="3287" y="1818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4" name="Line 1420"/>
                <p:cNvSpPr>
                  <a:spLocks noChangeShapeType="1"/>
                </p:cNvSpPr>
                <p:nvPr/>
              </p:nvSpPr>
              <p:spPr bwMode="auto">
                <a:xfrm>
                  <a:off x="3300" y="1829"/>
                  <a:ext cx="1" cy="10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5" name="Line 1421"/>
                <p:cNvSpPr>
                  <a:spLocks noChangeShapeType="1"/>
                </p:cNvSpPr>
                <p:nvPr/>
              </p:nvSpPr>
              <p:spPr bwMode="auto">
                <a:xfrm>
                  <a:off x="3287" y="1829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6" name="Line 1422"/>
                <p:cNvSpPr>
                  <a:spLocks noChangeShapeType="1"/>
                </p:cNvSpPr>
                <p:nvPr/>
              </p:nvSpPr>
              <p:spPr bwMode="auto">
                <a:xfrm flipV="1">
                  <a:off x="3321" y="1807"/>
                  <a:ext cx="1" cy="10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7" name="Line 1423"/>
                <p:cNvSpPr>
                  <a:spLocks noChangeShapeType="1"/>
                </p:cNvSpPr>
                <p:nvPr/>
              </p:nvSpPr>
              <p:spPr bwMode="auto">
                <a:xfrm>
                  <a:off x="3307" y="1817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8" name="Line 1424"/>
                <p:cNvSpPr>
                  <a:spLocks noChangeShapeType="1"/>
                </p:cNvSpPr>
                <p:nvPr/>
              </p:nvSpPr>
              <p:spPr bwMode="auto">
                <a:xfrm>
                  <a:off x="3321" y="1829"/>
                  <a:ext cx="1" cy="10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9" name="Line 1425"/>
                <p:cNvSpPr>
                  <a:spLocks noChangeShapeType="1"/>
                </p:cNvSpPr>
                <p:nvPr/>
              </p:nvSpPr>
              <p:spPr bwMode="auto">
                <a:xfrm>
                  <a:off x="3307" y="1829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70" name="Line 1426"/>
                <p:cNvSpPr>
                  <a:spLocks noChangeShapeType="1"/>
                </p:cNvSpPr>
                <p:nvPr/>
              </p:nvSpPr>
              <p:spPr bwMode="auto">
                <a:xfrm flipV="1">
                  <a:off x="3342" y="1806"/>
                  <a:ext cx="1" cy="9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71" name="Line 1427"/>
                <p:cNvSpPr>
                  <a:spLocks noChangeShapeType="1"/>
                </p:cNvSpPr>
                <p:nvPr/>
              </p:nvSpPr>
              <p:spPr bwMode="auto">
                <a:xfrm>
                  <a:off x="3328" y="1815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72" name="Line 1428"/>
                <p:cNvSpPr>
                  <a:spLocks noChangeShapeType="1"/>
                </p:cNvSpPr>
                <p:nvPr/>
              </p:nvSpPr>
              <p:spPr bwMode="auto">
                <a:xfrm>
                  <a:off x="3342" y="1828"/>
                  <a:ext cx="1" cy="9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73" name="Line 1429"/>
                <p:cNvSpPr>
                  <a:spLocks noChangeShapeType="1"/>
                </p:cNvSpPr>
                <p:nvPr/>
              </p:nvSpPr>
              <p:spPr bwMode="auto">
                <a:xfrm>
                  <a:off x="3328" y="1828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74" name="Line 1430"/>
                <p:cNvSpPr>
                  <a:spLocks noChangeShapeType="1"/>
                </p:cNvSpPr>
                <p:nvPr/>
              </p:nvSpPr>
              <p:spPr bwMode="auto">
                <a:xfrm flipV="1">
                  <a:off x="3363" y="1802"/>
                  <a:ext cx="1" cy="9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75" name="Line 1431"/>
                <p:cNvSpPr>
                  <a:spLocks noChangeShapeType="1"/>
                </p:cNvSpPr>
                <p:nvPr/>
              </p:nvSpPr>
              <p:spPr bwMode="auto">
                <a:xfrm>
                  <a:off x="3350" y="1811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76" name="Line 1432"/>
                <p:cNvSpPr>
                  <a:spLocks noChangeShapeType="1"/>
                </p:cNvSpPr>
                <p:nvPr/>
              </p:nvSpPr>
              <p:spPr bwMode="auto">
                <a:xfrm>
                  <a:off x="3363" y="1823"/>
                  <a:ext cx="1" cy="10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77" name="Line 1433"/>
                <p:cNvSpPr>
                  <a:spLocks noChangeShapeType="1"/>
                </p:cNvSpPr>
                <p:nvPr/>
              </p:nvSpPr>
              <p:spPr bwMode="auto">
                <a:xfrm>
                  <a:off x="3350" y="1823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78" name="Line 1434"/>
                <p:cNvSpPr>
                  <a:spLocks noChangeShapeType="1"/>
                </p:cNvSpPr>
                <p:nvPr/>
              </p:nvSpPr>
              <p:spPr bwMode="auto">
                <a:xfrm flipV="1">
                  <a:off x="3385" y="1792"/>
                  <a:ext cx="1" cy="9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79" name="Line 1435"/>
                <p:cNvSpPr>
                  <a:spLocks noChangeShapeType="1"/>
                </p:cNvSpPr>
                <p:nvPr/>
              </p:nvSpPr>
              <p:spPr bwMode="auto">
                <a:xfrm>
                  <a:off x="3371" y="1801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80" name="Line 1436"/>
                <p:cNvSpPr>
                  <a:spLocks noChangeShapeType="1"/>
                </p:cNvSpPr>
                <p:nvPr/>
              </p:nvSpPr>
              <p:spPr bwMode="auto">
                <a:xfrm>
                  <a:off x="3385" y="1814"/>
                  <a:ext cx="1" cy="10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81" name="Line 1437"/>
                <p:cNvSpPr>
                  <a:spLocks noChangeShapeType="1"/>
                </p:cNvSpPr>
                <p:nvPr/>
              </p:nvSpPr>
              <p:spPr bwMode="auto">
                <a:xfrm>
                  <a:off x="3371" y="1814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82" name="Line 1438"/>
                <p:cNvSpPr>
                  <a:spLocks noChangeShapeType="1"/>
                </p:cNvSpPr>
                <p:nvPr/>
              </p:nvSpPr>
              <p:spPr bwMode="auto">
                <a:xfrm flipV="1">
                  <a:off x="3405" y="1799"/>
                  <a:ext cx="1" cy="9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83" name="Line 1439"/>
                <p:cNvSpPr>
                  <a:spLocks noChangeShapeType="1"/>
                </p:cNvSpPr>
                <p:nvPr/>
              </p:nvSpPr>
              <p:spPr bwMode="auto">
                <a:xfrm>
                  <a:off x="3391" y="1808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84" name="Line 1440"/>
                <p:cNvSpPr>
                  <a:spLocks noChangeShapeType="1"/>
                </p:cNvSpPr>
                <p:nvPr/>
              </p:nvSpPr>
              <p:spPr bwMode="auto">
                <a:xfrm>
                  <a:off x="3405" y="1821"/>
                  <a:ext cx="1" cy="10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85" name="Line 1441"/>
                <p:cNvSpPr>
                  <a:spLocks noChangeShapeType="1"/>
                </p:cNvSpPr>
                <p:nvPr/>
              </p:nvSpPr>
              <p:spPr bwMode="auto">
                <a:xfrm>
                  <a:off x="3391" y="1821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86" name="Line 1442"/>
                <p:cNvSpPr>
                  <a:spLocks noChangeShapeType="1"/>
                </p:cNvSpPr>
                <p:nvPr/>
              </p:nvSpPr>
              <p:spPr bwMode="auto">
                <a:xfrm flipV="1">
                  <a:off x="3426" y="1786"/>
                  <a:ext cx="1" cy="9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87" name="Line 1443"/>
                <p:cNvSpPr>
                  <a:spLocks noChangeShapeType="1"/>
                </p:cNvSpPr>
                <p:nvPr/>
              </p:nvSpPr>
              <p:spPr bwMode="auto">
                <a:xfrm>
                  <a:off x="3412" y="1795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88" name="Line 1444"/>
                <p:cNvSpPr>
                  <a:spLocks noChangeShapeType="1"/>
                </p:cNvSpPr>
                <p:nvPr/>
              </p:nvSpPr>
              <p:spPr bwMode="auto">
                <a:xfrm>
                  <a:off x="3426" y="1809"/>
                  <a:ext cx="1" cy="9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89" name="Line 1445"/>
                <p:cNvSpPr>
                  <a:spLocks noChangeShapeType="1"/>
                </p:cNvSpPr>
                <p:nvPr/>
              </p:nvSpPr>
              <p:spPr bwMode="auto">
                <a:xfrm>
                  <a:off x="3412" y="1809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0" name="Line 1446"/>
                <p:cNvSpPr>
                  <a:spLocks noChangeShapeType="1"/>
                </p:cNvSpPr>
                <p:nvPr/>
              </p:nvSpPr>
              <p:spPr bwMode="auto">
                <a:xfrm flipV="1">
                  <a:off x="3447" y="1745"/>
                  <a:ext cx="1" cy="6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1" name="Line 1447"/>
                <p:cNvSpPr>
                  <a:spLocks noChangeShapeType="1"/>
                </p:cNvSpPr>
                <p:nvPr/>
              </p:nvSpPr>
              <p:spPr bwMode="auto">
                <a:xfrm>
                  <a:off x="3433" y="1751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2" name="Line 1448"/>
                <p:cNvSpPr>
                  <a:spLocks noChangeShapeType="1"/>
                </p:cNvSpPr>
                <p:nvPr/>
              </p:nvSpPr>
              <p:spPr bwMode="auto">
                <a:xfrm>
                  <a:off x="3447" y="1770"/>
                  <a:ext cx="1" cy="7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3" name="Line 1449"/>
                <p:cNvSpPr>
                  <a:spLocks noChangeShapeType="1"/>
                </p:cNvSpPr>
                <p:nvPr/>
              </p:nvSpPr>
              <p:spPr bwMode="auto">
                <a:xfrm>
                  <a:off x="3433" y="1770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4" name="Line 1450"/>
                <p:cNvSpPr>
                  <a:spLocks noChangeShapeType="1"/>
                </p:cNvSpPr>
                <p:nvPr/>
              </p:nvSpPr>
              <p:spPr bwMode="auto">
                <a:xfrm flipV="1">
                  <a:off x="3468" y="1732"/>
                  <a:ext cx="1" cy="6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5" name="Line 1451"/>
                <p:cNvSpPr>
                  <a:spLocks noChangeShapeType="1"/>
                </p:cNvSpPr>
                <p:nvPr/>
              </p:nvSpPr>
              <p:spPr bwMode="auto">
                <a:xfrm>
                  <a:off x="3454" y="1738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6" name="Line 1452"/>
                <p:cNvSpPr>
                  <a:spLocks noChangeShapeType="1"/>
                </p:cNvSpPr>
                <p:nvPr/>
              </p:nvSpPr>
              <p:spPr bwMode="auto">
                <a:xfrm>
                  <a:off x="3468" y="1758"/>
                  <a:ext cx="1" cy="6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7" name="Line 1453"/>
                <p:cNvSpPr>
                  <a:spLocks noChangeShapeType="1"/>
                </p:cNvSpPr>
                <p:nvPr/>
              </p:nvSpPr>
              <p:spPr bwMode="auto">
                <a:xfrm>
                  <a:off x="3454" y="1758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8" name="Line 1454"/>
                <p:cNvSpPr>
                  <a:spLocks noChangeShapeType="1"/>
                </p:cNvSpPr>
                <p:nvPr/>
              </p:nvSpPr>
              <p:spPr bwMode="auto">
                <a:xfrm flipV="1">
                  <a:off x="3489" y="1744"/>
                  <a:ext cx="1" cy="7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9" name="Line 1455"/>
                <p:cNvSpPr>
                  <a:spLocks noChangeShapeType="1"/>
                </p:cNvSpPr>
                <p:nvPr/>
              </p:nvSpPr>
              <p:spPr bwMode="auto">
                <a:xfrm>
                  <a:off x="3475" y="1751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00" name="Line 1456"/>
                <p:cNvSpPr>
                  <a:spLocks noChangeShapeType="1"/>
                </p:cNvSpPr>
                <p:nvPr/>
              </p:nvSpPr>
              <p:spPr bwMode="auto">
                <a:xfrm>
                  <a:off x="3489" y="1769"/>
                  <a:ext cx="1" cy="7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01" name="Line 1457"/>
                <p:cNvSpPr>
                  <a:spLocks noChangeShapeType="1"/>
                </p:cNvSpPr>
                <p:nvPr/>
              </p:nvSpPr>
              <p:spPr bwMode="auto">
                <a:xfrm>
                  <a:off x="3475" y="1769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02" name="Line 1458"/>
                <p:cNvSpPr>
                  <a:spLocks noChangeShapeType="1"/>
                </p:cNvSpPr>
                <p:nvPr/>
              </p:nvSpPr>
              <p:spPr bwMode="auto">
                <a:xfrm flipV="1">
                  <a:off x="3510" y="1740"/>
                  <a:ext cx="1" cy="6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03" name="Line 1459"/>
                <p:cNvSpPr>
                  <a:spLocks noChangeShapeType="1"/>
                </p:cNvSpPr>
                <p:nvPr/>
              </p:nvSpPr>
              <p:spPr bwMode="auto">
                <a:xfrm>
                  <a:off x="3496" y="1746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04" name="Line 1460"/>
                <p:cNvSpPr>
                  <a:spLocks noChangeShapeType="1"/>
                </p:cNvSpPr>
                <p:nvPr/>
              </p:nvSpPr>
              <p:spPr bwMode="auto">
                <a:xfrm>
                  <a:off x="3510" y="1766"/>
                  <a:ext cx="1" cy="5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05" name="Line 1461"/>
                <p:cNvSpPr>
                  <a:spLocks noChangeShapeType="1"/>
                </p:cNvSpPr>
                <p:nvPr/>
              </p:nvSpPr>
              <p:spPr bwMode="auto">
                <a:xfrm>
                  <a:off x="3496" y="1766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06" name="Line 1462"/>
                <p:cNvSpPr>
                  <a:spLocks noChangeShapeType="1"/>
                </p:cNvSpPr>
                <p:nvPr/>
              </p:nvSpPr>
              <p:spPr bwMode="auto">
                <a:xfrm flipV="1">
                  <a:off x="3531" y="1724"/>
                  <a:ext cx="1" cy="6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07" name="Line 1463"/>
                <p:cNvSpPr>
                  <a:spLocks noChangeShapeType="1"/>
                </p:cNvSpPr>
                <p:nvPr/>
              </p:nvSpPr>
              <p:spPr bwMode="auto">
                <a:xfrm>
                  <a:off x="3517" y="1730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08" name="Line 1464"/>
                <p:cNvSpPr>
                  <a:spLocks noChangeShapeType="1"/>
                </p:cNvSpPr>
                <p:nvPr/>
              </p:nvSpPr>
              <p:spPr bwMode="auto">
                <a:xfrm>
                  <a:off x="3531" y="1751"/>
                  <a:ext cx="1" cy="5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09" name="Line 1465"/>
                <p:cNvSpPr>
                  <a:spLocks noChangeShapeType="1"/>
                </p:cNvSpPr>
                <p:nvPr/>
              </p:nvSpPr>
              <p:spPr bwMode="auto">
                <a:xfrm>
                  <a:off x="3517" y="1751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10" name="Line 1466"/>
                <p:cNvSpPr>
                  <a:spLocks noChangeShapeType="1"/>
                </p:cNvSpPr>
                <p:nvPr/>
              </p:nvSpPr>
              <p:spPr bwMode="auto">
                <a:xfrm flipV="1">
                  <a:off x="3552" y="1774"/>
                  <a:ext cx="1" cy="8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11" name="Line 1467"/>
                <p:cNvSpPr>
                  <a:spLocks noChangeShapeType="1"/>
                </p:cNvSpPr>
                <p:nvPr/>
              </p:nvSpPr>
              <p:spPr bwMode="auto">
                <a:xfrm>
                  <a:off x="3538" y="1782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12" name="Line 1468"/>
                <p:cNvSpPr>
                  <a:spLocks noChangeShapeType="1"/>
                </p:cNvSpPr>
                <p:nvPr/>
              </p:nvSpPr>
              <p:spPr bwMode="auto">
                <a:xfrm>
                  <a:off x="3552" y="1798"/>
                  <a:ext cx="1" cy="8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13" name="Line 1469"/>
                <p:cNvSpPr>
                  <a:spLocks noChangeShapeType="1"/>
                </p:cNvSpPr>
                <p:nvPr/>
              </p:nvSpPr>
              <p:spPr bwMode="auto">
                <a:xfrm>
                  <a:off x="3538" y="1798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14" name="Line 1470"/>
                <p:cNvSpPr>
                  <a:spLocks noChangeShapeType="1"/>
                </p:cNvSpPr>
                <p:nvPr/>
              </p:nvSpPr>
              <p:spPr bwMode="auto">
                <a:xfrm flipV="1">
                  <a:off x="3572" y="1784"/>
                  <a:ext cx="1" cy="8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15" name="Line 1471"/>
                <p:cNvSpPr>
                  <a:spLocks noChangeShapeType="1"/>
                </p:cNvSpPr>
                <p:nvPr/>
              </p:nvSpPr>
              <p:spPr bwMode="auto">
                <a:xfrm>
                  <a:off x="3558" y="1792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16" name="Line 1472"/>
                <p:cNvSpPr>
                  <a:spLocks noChangeShapeType="1"/>
                </p:cNvSpPr>
                <p:nvPr/>
              </p:nvSpPr>
              <p:spPr bwMode="auto">
                <a:xfrm>
                  <a:off x="3572" y="1807"/>
                  <a:ext cx="1" cy="8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17" name="Line 1473"/>
                <p:cNvSpPr>
                  <a:spLocks noChangeShapeType="1"/>
                </p:cNvSpPr>
                <p:nvPr/>
              </p:nvSpPr>
              <p:spPr bwMode="auto">
                <a:xfrm>
                  <a:off x="3558" y="1807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18" name="Line 1474"/>
                <p:cNvSpPr>
                  <a:spLocks noChangeShapeType="1"/>
                </p:cNvSpPr>
                <p:nvPr/>
              </p:nvSpPr>
              <p:spPr bwMode="auto">
                <a:xfrm flipV="1">
                  <a:off x="3593" y="1809"/>
                  <a:ext cx="1" cy="10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19" name="Line 1475"/>
                <p:cNvSpPr>
                  <a:spLocks noChangeShapeType="1"/>
                </p:cNvSpPr>
                <p:nvPr/>
              </p:nvSpPr>
              <p:spPr bwMode="auto">
                <a:xfrm>
                  <a:off x="3580" y="1819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0" name="Line 1476"/>
                <p:cNvSpPr>
                  <a:spLocks noChangeShapeType="1"/>
                </p:cNvSpPr>
                <p:nvPr/>
              </p:nvSpPr>
              <p:spPr bwMode="auto">
                <a:xfrm>
                  <a:off x="3593" y="1831"/>
                  <a:ext cx="1" cy="10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1" name="Line 1477"/>
                <p:cNvSpPr>
                  <a:spLocks noChangeShapeType="1"/>
                </p:cNvSpPr>
                <p:nvPr/>
              </p:nvSpPr>
              <p:spPr bwMode="auto">
                <a:xfrm>
                  <a:off x="3580" y="1831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2" name="Line 1478"/>
                <p:cNvSpPr>
                  <a:spLocks noChangeShapeType="1"/>
                </p:cNvSpPr>
                <p:nvPr/>
              </p:nvSpPr>
              <p:spPr bwMode="auto">
                <a:xfrm flipV="1">
                  <a:off x="3614" y="1805"/>
                  <a:ext cx="1" cy="10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3" name="Line 1479"/>
                <p:cNvSpPr>
                  <a:spLocks noChangeShapeType="1"/>
                </p:cNvSpPr>
                <p:nvPr/>
              </p:nvSpPr>
              <p:spPr bwMode="auto">
                <a:xfrm>
                  <a:off x="3601" y="1815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4" name="Line 1480"/>
                <p:cNvSpPr>
                  <a:spLocks noChangeShapeType="1"/>
                </p:cNvSpPr>
                <p:nvPr/>
              </p:nvSpPr>
              <p:spPr bwMode="auto">
                <a:xfrm>
                  <a:off x="3614" y="1826"/>
                  <a:ext cx="1" cy="10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5" name="Line 1481"/>
                <p:cNvSpPr>
                  <a:spLocks noChangeShapeType="1"/>
                </p:cNvSpPr>
                <p:nvPr/>
              </p:nvSpPr>
              <p:spPr bwMode="auto">
                <a:xfrm>
                  <a:off x="3601" y="1826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6" name="Line 1482"/>
                <p:cNvSpPr>
                  <a:spLocks noChangeShapeType="1"/>
                </p:cNvSpPr>
                <p:nvPr/>
              </p:nvSpPr>
              <p:spPr bwMode="auto">
                <a:xfrm flipV="1">
                  <a:off x="3635" y="1809"/>
                  <a:ext cx="1" cy="1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7" name="Line 1483"/>
                <p:cNvSpPr>
                  <a:spLocks noChangeShapeType="1"/>
                </p:cNvSpPr>
                <p:nvPr/>
              </p:nvSpPr>
              <p:spPr bwMode="auto">
                <a:xfrm>
                  <a:off x="3621" y="1820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8" name="Line 1484"/>
                <p:cNvSpPr>
                  <a:spLocks noChangeShapeType="1"/>
                </p:cNvSpPr>
                <p:nvPr/>
              </p:nvSpPr>
              <p:spPr bwMode="auto">
                <a:xfrm>
                  <a:off x="3635" y="1830"/>
                  <a:ext cx="1" cy="1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9" name="Line 1485"/>
                <p:cNvSpPr>
                  <a:spLocks noChangeShapeType="1"/>
                </p:cNvSpPr>
                <p:nvPr/>
              </p:nvSpPr>
              <p:spPr bwMode="auto">
                <a:xfrm>
                  <a:off x="3621" y="1830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0" name="Line 1486"/>
                <p:cNvSpPr>
                  <a:spLocks noChangeShapeType="1"/>
                </p:cNvSpPr>
                <p:nvPr/>
              </p:nvSpPr>
              <p:spPr bwMode="auto">
                <a:xfrm flipV="1">
                  <a:off x="3656" y="1806"/>
                  <a:ext cx="1" cy="10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1" name="Line 1487"/>
                <p:cNvSpPr>
                  <a:spLocks noChangeShapeType="1"/>
                </p:cNvSpPr>
                <p:nvPr/>
              </p:nvSpPr>
              <p:spPr bwMode="auto">
                <a:xfrm>
                  <a:off x="3643" y="1816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2" name="Line 1488"/>
                <p:cNvSpPr>
                  <a:spLocks noChangeShapeType="1"/>
                </p:cNvSpPr>
                <p:nvPr/>
              </p:nvSpPr>
              <p:spPr bwMode="auto">
                <a:xfrm>
                  <a:off x="3656" y="1827"/>
                  <a:ext cx="1" cy="10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3" name="Line 1489"/>
                <p:cNvSpPr>
                  <a:spLocks noChangeShapeType="1"/>
                </p:cNvSpPr>
                <p:nvPr/>
              </p:nvSpPr>
              <p:spPr bwMode="auto">
                <a:xfrm>
                  <a:off x="3643" y="1827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4" name="Line 1490"/>
                <p:cNvSpPr>
                  <a:spLocks noChangeShapeType="1"/>
                </p:cNvSpPr>
                <p:nvPr/>
              </p:nvSpPr>
              <p:spPr bwMode="auto">
                <a:xfrm flipV="1">
                  <a:off x="3677" y="1808"/>
                  <a:ext cx="1" cy="10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5" name="Line 1491"/>
                <p:cNvSpPr>
                  <a:spLocks noChangeShapeType="1"/>
                </p:cNvSpPr>
                <p:nvPr/>
              </p:nvSpPr>
              <p:spPr bwMode="auto">
                <a:xfrm>
                  <a:off x="3663" y="1818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6" name="Line 1492"/>
                <p:cNvSpPr>
                  <a:spLocks noChangeShapeType="1"/>
                </p:cNvSpPr>
                <p:nvPr/>
              </p:nvSpPr>
              <p:spPr bwMode="auto">
                <a:xfrm>
                  <a:off x="3677" y="1830"/>
                  <a:ext cx="1" cy="10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7" name="Line 1493"/>
                <p:cNvSpPr>
                  <a:spLocks noChangeShapeType="1"/>
                </p:cNvSpPr>
                <p:nvPr/>
              </p:nvSpPr>
              <p:spPr bwMode="auto">
                <a:xfrm>
                  <a:off x="3663" y="1830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8" name="Line 1494"/>
                <p:cNvSpPr>
                  <a:spLocks noChangeShapeType="1"/>
                </p:cNvSpPr>
                <p:nvPr/>
              </p:nvSpPr>
              <p:spPr bwMode="auto">
                <a:xfrm flipV="1">
                  <a:off x="3698" y="1813"/>
                  <a:ext cx="1" cy="1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9" name="Line 1495"/>
                <p:cNvSpPr>
                  <a:spLocks noChangeShapeType="1"/>
                </p:cNvSpPr>
                <p:nvPr/>
              </p:nvSpPr>
              <p:spPr bwMode="auto">
                <a:xfrm>
                  <a:off x="3684" y="1824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0" name="Line 1496"/>
                <p:cNvSpPr>
                  <a:spLocks noChangeShapeType="1"/>
                </p:cNvSpPr>
                <p:nvPr/>
              </p:nvSpPr>
              <p:spPr bwMode="auto">
                <a:xfrm>
                  <a:off x="3698" y="1834"/>
                  <a:ext cx="1" cy="1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1" name="Line 1497"/>
                <p:cNvSpPr>
                  <a:spLocks noChangeShapeType="1"/>
                </p:cNvSpPr>
                <p:nvPr/>
              </p:nvSpPr>
              <p:spPr bwMode="auto">
                <a:xfrm>
                  <a:off x="3684" y="1834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2" name="Line 1498"/>
                <p:cNvSpPr>
                  <a:spLocks noChangeShapeType="1"/>
                </p:cNvSpPr>
                <p:nvPr/>
              </p:nvSpPr>
              <p:spPr bwMode="auto">
                <a:xfrm flipV="1">
                  <a:off x="3719" y="1807"/>
                  <a:ext cx="1" cy="1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3" name="Line 1499"/>
                <p:cNvSpPr>
                  <a:spLocks noChangeShapeType="1"/>
                </p:cNvSpPr>
                <p:nvPr/>
              </p:nvSpPr>
              <p:spPr bwMode="auto">
                <a:xfrm>
                  <a:off x="3705" y="1818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4" name="Line 1500"/>
                <p:cNvSpPr>
                  <a:spLocks noChangeShapeType="1"/>
                </p:cNvSpPr>
                <p:nvPr/>
              </p:nvSpPr>
              <p:spPr bwMode="auto">
                <a:xfrm>
                  <a:off x="3719" y="1829"/>
                  <a:ext cx="1" cy="10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5" name="Line 1501"/>
                <p:cNvSpPr>
                  <a:spLocks noChangeShapeType="1"/>
                </p:cNvSpPr>
                <p:nvPr/>
              </p:nvSpPr>
              <p:spPr bwMode="auto">
                <a:xfrm>
                  <a:off x="3705" y="1829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6" name="Line 1502"/>
                <p:cNvSpPr>
                  <a:spLocks noChangeShapeType="1"/>
                </p:cNvSpPr>
                <p:nvPr/>
              </p:nvSpPr>
              <p:spPr bwMode="auto">
                <a:xfrm flipV="1">
                  <a:off x="3740" y="1796"/>
                  <a:ext cx="1" cy="10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7" name="Line 1503"/>
                <p:cNvSpPr>
                  <a:spLocks noChangeShapeType="1"/>
                </p:cNvSpPr>
                <p:nvPr/>
              </p:nvSpPr>
              <p:spPr bwMode="auto">
                <a:xfrm>
                  <a:off x="3726" y="1806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8" name="Line 1504"/>
                <p:cNvSpPr>
                  <a:spLocks noChangeShapeType="1"/>
                </p:cNvSpPr>
                <p:nvPr/>
              </p:nvSpPr>
              <p:spPr bwMode="auto">
                <a:xfrm>
                  <a:off x="3740" y="1818"/>
                  <a:ext cx="1" cy="10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9" name="Line 1505"/>
                <p:cNvSpPr>
                  <a:spLocks noChangeShapeType="1"/>
                </p:cNvSpPr>
                <p:nvPr/>
              </p:nvSpPr>
              <p:spPr bwMode="auto">
                <a:xfrm>
                  <a:off x="3726" y="1818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0" name="Line 1506"/>
                <p:cNvSpPr>
                  <a:spLocks noChangeShapeType="1"/>
                </p:cNvSpPr>
                <p:nvPr/>
              </p:nvSpPr>
              <p:spPr bwMode="auto">
                <a:xfrm flipV="1">
                  <a:off x="3761" y="1795"/>
                  <a:ext cx="1" cy="10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1" name="Line 1507"/>
                <p:cNvSpPr>
                  <a:spLocks noChangeShapeType="1"/>
                </p:cNvSpPr>
                <p:nvPr/>
              </p:nvSpPr>
              <p:spPr bwMode="auto">
                <a:xfrm>
                  <a:off x="3747" y="1805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2" name="Line 1508"/>
                <p:cNvSpPr>
                  <a:spLocks noChangeShapeType="1"/>
                </p:cNvSpPr>
                <p:nvPr/>
              </p:nvSpPr>
              <p:spPr bwMode="auto">
                <a:xfrm>
                  <a:off x="3761" y="1817"/>
                  <a:ext cx="1" cy="10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3" name="Line 1509"/>
                <p:cNvSpPr>
                  <a:spLocks noChangeShapeType="1"/>
                </p:cNvSpPr>
                <p:nvPr/>
              </p:nvSpPr>
              <p:spPr bwMode="auto">
                <a:xfrm>
                  <a:off x="3747" y="1817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4" name="Line 1510"/>
                <p:cNvSpPr>
                  <a:spLocks noChangeShapeType="1"/>
                </p:cNvSpPr>
                <p:nvPr/>
              </p:nvSpPr>
              <p:spPr bwMode="auto">
                <a:xfrm flipV="1">
                  <a:off x="3782" y="1788"/>
                  <a:ext cx="1" cy="10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5" name="Line 1511"/>
                <p:cNvSpPr>
                  <a:spLocks noChangeShapeType="1"/>
                </p:cNvSpPr>
                <p:nvPr/>
              </p:nvSpPr>
              <p:spPr bwMode="auto">
                <a:xfrm>
                  <a:off x="3768" y="1798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6" name="Line 1512"/>
                <p:cNvSpPr>
                  <a:spLocks noChangeShapeType="1"/>
                </p:cNvSpPr>
                <p:nvPr/>
              </p:nvSpPr>
              <p:spPr bwMode="auto">
                <a:xfrm>
                  <a:off x="3782" y="1811"/>
                  <a:ext cx="1" cy="9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7" name="Line 1513"/>
                <p:cNvSpPr>
                  <a:spLocks noChangeShapeType="1"/>
                </p:cNvSpPr>
                <p:nvPr/>
              </p:nvSpPr>
              <p:spPr bwMode="auto">
                <a:xfrm>
                  <a:off x="3768" y="1811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8" name="Line 1514"/>
                <p:cNvSpPr>
                  <a:spLocks noChangeShapeType="1"/>
                </p:cNvSpPr>
                <p:nvPr/>
              </p:nvSpPr>
              <p:spPr bwMode="auto">
                <a:xfrm flipV="1">
                  <a:off x="3803" y="1793"/>
                  <a:ext cx="1" cy="9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9" name="Line 1515"/>
                <p:cNvSpPr>
                  <a:spLocks noChangeShapeType="1"/>
                </p:cNvSpPr>
                <p:nvPr/>
              </p:nvSpPr>
              <p:spPr bwMode="auto">
                <a:xfrm>
                  <a:off x="3789" y="1802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0" name="Line 1516"/>
                <p:cNvSpPr>
                  <a:spLocks noChangeShapeType="1"/>
                </p:cNvSpPr>
                <p:nvPr/>
              </p:nvSpPr>
              <p:spPr bwMode="auto">
                <a:xfrm>
                  <a:off x="3803" y="1815"/>
                  <a:ext cx="1" cy="9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1" name="Line 1517"/>
                <p:cNvSpPr>
                  <a:spLocks noChangeShapeType="1"/>
                </p:cNvSpPr>
                <p:nvPr/>
              </p:nvSpPr>
              <p:spPr bwMode="auto">
                <a:xfrm>
                  <a:off x="3789" y="1815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2" name="Line 1518"/>
                <p:cNvSpPr>
                  <a:spLocks noChangeShapeType="1"/>
                </p:cNvSpPr>
                <p:nvPr/>
              </p:nvSpPr>
              <p:spPr bwMode="auto">
                <a:xfrm flipV="1">
                  <a:off x="3823" y="1806"/>
                  <a:ext cx="1" cy="10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3" name="Line 1519"/>
                <p:cNvSpPr>
                  <a:spLocks noChangeShapeType="1"/>
                </p:cNvSpPr>
                <p:nvPr/>
              </p:nvSpPr>
              <p:spPr bwMode="auto">
                <a:xfrm>
                  <a:off x="3810" y="1816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4" name="Line 1520"/>
                <p:cNvSpPr>
                  <a:spLocks noChangeShapeType="1"/>
                </p:cNvSpPr>
                <p:nvPr/>
              </p:nvSpPr>
              <p:spPr bwMode="auto">
                <a:xfrm>
                  <a:off x="3823" y="1827"/>
                  <a:ext cx="1" cy="10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5" name="Line 1521"/>
                <p:cNvSpPr>
                  <a:spLocks noChangeShapeType="1"/>
                </p:cNvSpPr>
                <p:nvPr/>
              </p:nvSpPr>
              <p:spPr bwMode="auto">
                <a:xfrm>
                  <a:off x="3810" y="1827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6" name="Line 1522"/>
                <p:cNvSpPr>
                  <a:spLocks noChangeShapeType="1"/>
                </p:cNvSpPr>
                <p:nvPr/>
              </p:nvSpPr>
              <p:spPr bwMode="auto">
                <a:xfrm flipV="1">
                  <a:off x="3844" y="1811"/>
                  <a:ext cx="1" cy="10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7" name="Line 1523"/>
                <p:cNvSpPr>
                  <a:spLocks noChangeShapeType="1"/>
                </p:cNvSpPr>
                <p:nvPr/>
              </p:nvSpPr>
              <p:spPr bwMode="auto">
                <a:xfrm>
                  <a:off x="3831" y="1821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8" name="Line 1524"/>
                <p:cNvSpPr>
                  <a:spLocks noChangeShapeType="1"/>
                </p:cNvSpPr>
                <p:nvPr/>
              </p:nvSpPr>
              <p:spPr bwMode="auto">
                <a:xfrm>
                  <a:off x="3844" y="1832"/>
                  <a:ext cx="1" cy="10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9" name="Line 1525"/>
                <p:cNvSpPr>
                  <a:spLocks noChangeShapeType="1"/>
                </p:cNvSpPr>
                <p:nvPr/>
              </p:nvSpPr>
              <p:spPr bwMode="auto">
                <a:xfrm>
                  <a:off x="3831" y="1832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0" name="Line 1526"/>
                <p:cNvSpPr>
                  <a:spLocks noChangeShapeType="1"/>
                </p:cNvSpPr>
                <p:nvPr/>
              </p:nvSpPr>
              <p:spPr bwMode="auto">
                <a:xfrm flipV="1">
                  <a:off x="3865" y="1823"/>
                  <a:ext cx="1" cy="12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1" name="Line 1527"/>
                <p:cNvSpPr>
                  <a:spLocks noChangeShapeType="1"/>
                </p:cNvSpPr>
                <p:nvPr/>
              </p:nvSpPr>
              <p:spPr bwMode="auto">
                <a:xfrm>
                  <a:off x="3851" y="1835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2" name="Line 1528"/>
                <p:cNvSpPr>
                  <a:spLocks noChangeShapeType="1"/>
                </p:cNvSpPr>
                <p:nvPr/>
              </p:nvSpPr>
              <p:spPr bwMode="auto">
                <a:xfrm>
                  <a:off x="3865" y="1843"/>
                  <a:ext cx="1" cy="1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3" name="Line 1529"/>
                <p:cNvSpPr>
                  <a:spLocks noChangeShapeType="1"/>
                </p:cNvSpPr>
                <p:nvPr/>
              </p:nvSpPr>
              <p:spPr bwMode="auto">
                <a:xfrm>
                  <a:off x="3851" y="1843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4" name="Line 1530"/>
                <p:cNvSpPr>
                  <a:spLocks noChangeShapeType="1"/>
                </p:cNvSpPr>
                <p:nvPr/>
              </p:nvSpPr>
              <p:spPr bwMode="auto">
                <a:xfrm flipV="1">
                  <a:off x="3886" y="1830"/>
                  <a:ext cx="1" cy="13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5" name="Line 1531"/>
                <p:cNvSpPr>
                  <a:spLocks noChangeShapeType="1"/>
                </p:cNvSpPr>
                <p:nvPr/>
              </p:nvSpPr>
              <p:spPr bwMode="auto">
                <a:xfrm>
                  <a:off x="3872" y="1843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6" name="Line 1532"/>
                <p:cNvSpPr>
                  <a:spLocks noChangeShapeType="1"/>
                </p:cNvSpPr>
                <p:nvPr/>
              </p:nvSpPr>
              <p:spPr bwMode="auto">
                <a:xfrm>
                  <a:off x="3886" y="1848"/>
                  <a:ext cx="1" cy="13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7" name="Line 1533"/>
                <p:cNvSpPr>
                  <a:spLocks noChangeShapeType="1"/>
                </p:cNvSpPr>
                <p:nvPr/>
              </p:nvSpPr>
              <p:spPr bwMode="auto">
                <a:xfrm>
                  <a:off x="3872" y="1848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" name="Line 1534"/>
                <p:cNvSpPr>
                  <a:spLocks noChangeShapeType="1"/>
                </p:cNvSpPr>
                <p:nvPr/>
              </p:nvSpPr>
              <p:spPr bwMode="auto">
                <a:xfrm flipV="1">
                  <a:off x="3907" y="1832"/>
                  <a:ext cx="1" cy="13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" name="Line 1535"/>
                <p:cNvSpPr>
                  <a:spLocks noChangeShapeType="1"/>
                </p:cNvSpPr>
                <p:nvPr/>
              </p:nvSpPr>
              <p:spPr bwMode="auto">
                <a:xfrm>
                  <a:off x="3894" y="1845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" name="Line 1536"/>
                <p:cNvSpPr>
                  <a:spLocks noChangeShapeType="1"/>
                </p:cNvSpPr>
                <p:nvPr/>
              </p:nvSpPr>
              <p:spPr bwMode="auto">
                <a:xfrm>
                  <a:off x="3907" y="1850"/>
                  <a:ext cx="1" cy="14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" name="Line 1537"/>
                <p:cNvSpPr>
                  <a:spLocks noChangeShapeType="1"/>
                </p:cNvSpPr>
                <p:nvPr/>
              </p:nvSpPr>
              <p:spPr bwMode="auto">
                <a:xfrm>
                  <a:off x="3894" y="1850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" name="Line 1538"/>
                <p:cNvSpPr>
                  <a:spLocks noChangeShapeType="1"/>
                </p:cNvSpPr>
                <p:nvPr/>
              </p:nvSpPr>
              <p:spPr bwMode="auto">
                <a:xfrm flipV="1">
                  <a:off x="3929" y="1834"/>
                  <a:ext cx="1" cy="13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" name="Line 1539"/>
                <p:cNvSpPr>
                  <a:spLocks noChangeShapeType="1"/>
                </p:cNvSpPr>
                <p:nvPr/>
              </p:nvSpPr>
              <p:spPr bwMode="auto">
                <a:xfrm>
                  <a:off x="3915" y="1847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" name="Line 1540"/>
                <p:cNvSpPr>
                  <a:spLocks noChangeShapeType="1"/>
                </p:cNvSpPr>
                <p:nvPr/>
              </p:nvSpPr>
              <p:spPr bwMode="auto">
                <a:xfrm>
                  <a:off x="3929" y="1852"/>
                  <a:ext cx="1" cy="14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" name="Line 1541"/>
                <p:cNvSpPr>
                  <a:spLocks noChangeShapeType="1"/>
                </p:cNvSpPr>
                <p:nvPr/>
              </p:nvSpPr>
              <p:spPr bwMode="auto">
                <a:xfrm>
                  <a:off x="3915" y="1852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" name="Line 1542"/>
                <p:cNvSpPr>
                  <a:spLocks noChangeShapeType="1"/>
                </p:cNvSpPr>
                <p:nvPr/>
              </p:nvSpPr>
              <p:spPr bwMode="auto">
                <a:xfrm flipV="1">
                  <a:off x="3949" y="1837"/>
                  <a:ext cx="1" cy="15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" name="Line 1543"/>
                <p:cNvSpPr>
                  <a:spLocks noChangeShapeType="1"/>
                </p:cNvSpPr>
                <p:nvPr/>
              </p:nvSpPr>
              <p:spPr bwMode="auto">
                <a:xfrm>
                  <a:off x="3935" y="1852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" name="Line 1544"/>
                <p:cNvSpPr>
                  <a:spLocks noChangeShapeType="1"/>
                </p:cNvSpPr>
                <p:nvPr/>
              </p:nvSpPr>
              <p:spPr bwMode="auto">
                <a:xfrm>
                  <a:off x="3949" y="1855"/>
                  <a:ext cx="1" cy="14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" name="Line 1545"/>
                <p:cNvSpPr>
                  <a:spLocks noChangeShapeType="1"/>
                </p:cNvSpPr>
                <p:nvPr/>
              </p:nvSpPr>
              <p:spPr bwMode="auto">
                <a:xfrm>
                  <a:off x="3935" y="1855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" name="Line 1546"/>
                <p:cNvSpPr>
                  <a:spLocks noChangeShapeType="1"/>
                </p:cNvSpPr>
                <p:nvPr/>
              </p:nvSpPr>
              <p:spPr bwMode="auto">
                <a:xfrm flipV="1">
                  <a:off x="3970" y="1835"/>
                  <a:ext cx="1" cy="15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" name="Line 1547"/>
                <p:cNvSpPr>
                  <a:spLocks noChangeShapeType="1"/>
                </p:cNvSpPr>
                <p:nvPr/>
              </p:nvSpPr>
              <p:spPr bwMode="auto">
                <a:xfrm>
                  <a:off x="3956" y="1850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" name="Line 1548"/>
                <p:cNvSpPr>
                  <a:spLocks noChangeShapeType="1"/>
                </p:cNvSpPr>
                <p:nvPr/>
              </p:nvSpPr>
              <p:spPr bwMode="auto">
                <a:xfrm>
                  <a:off x="3970" y="1853"/>
                  <a:ext cx="1" cy="14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3" name="Line 1549"/>
                <p:cNvSpPr>
                  <a:spLocks noChangeShapeType="1"/>
                </p:cNvSpPr>
                <p:nvPr/>
              </p:nvSpPr>
              <p:spPr bwMode="auto">
                <a:xfrm>
                  <a:off x="3956" y="1853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4" name="Line 1550"/>
                <p:cNvSpPr>
                  <a:spLocks noChangeShapeType="1"/>
                </p:cNvSpPr>
                <p:nvPr/>
              </p:nvSpPr>
              <p:spPr bwMode="auto">
                <a:xfrm flipV="1">
                  <a:off x="3991" y="1837"/>
                  <a:ext cx="1" cy="15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5" name="Line 1551"/>
                <p:cNvSpPr>
                  <a:spLocks noChangeShapeType="1"/>
                </p:cNvSpPr>
                <p:nvPr/>
              </p:nvSpPr>
              <p:spPr bwMode="auto">
                <a:xfrm>
                  <a:off x="3977" y="1852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6" name="Line 1552"/>
                <p:cNvSpPr>
                  <a:spLocks noChangeShapeType="1"/>
                </p:cNvSpPr>
                <p:nvPr/>
              </p:nvSpPr>
              <p:spPr bwMode="auto">
                <a:xfrm>
                  <a:off x="3991" y="1854"/>
                  <a:ext cx="1" cy="15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7" name="Line 1553"/>
                <p:cNvSpPr>
                  <a:spLocks noChangeShapeType="1"/>
                </p:cNvSpPr>
                <p:nvPr/>
              </p:nvSpPr>
              <p:spPr bwMode="auto">
                <a:xfrm>
                  <a:off x="3977" y="1854"/>
                  <a:ext cx="28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8" name="Line 1554"/>
                <p:cNvSpPr>
                  <a:spLocks noChangeShapeType="1"/>
                </p:cNvSpPr>
                <p:nvPr/>
              </p:nvSpPr>
              <p:spPr bwMode="auto">
                <a:xfrm flipV="1">
                  <a:off x="4011" y="1835"/>
                  <a:ext cx="1" cy="14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9" name="Line 1555"/>
                <p:cNvSpPr>
                  <a:spLocks noChangeShapeType="1"/>
                </p:cNvSpPr>
                <p:nvPr/>
              </p:nvSpPr>
              <p:spPr bwMode="auto">
                <a:xfrm>
                  <a:off x="3998" y="1849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00" name="Line 1556"/>
                <p:cNvSpPr>
                  <a:spLocks noChangeShapeType="1"/>
                </p:cNvSpPr>
                <p:nvPr/>
              </p:nvSpPr>
              <p:spPr bwMode="auto">
                <a:xfrm>
                  <a:off x="4011" y="1852"/>
                  <a:ext cx="1" cy="14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01" name="Line 1557"/>
                <p:cNvSpPr>
                  <a:spLocks noChangeShapeType="1"/>
                </p:cNvSpPr>
                <p:nvPr/>
              </p:nvSpPr>
              <p:spPr bwMode="auto">
                <a:xfrm>
                  <a:off x="3998" y="1852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02" name="Line 1558"/>
                <p:cNvSpPr>
                  <a:spLocks noChangeShapeType="1"/>
                </p:cNvSpPr>
                <p:nvPr/>
              </p:nvSpPr>
              <p:spPr bwMode="auto">
                <a:xfrm flipV="1">
                  <a:off x="4033" y="1837"/>
                  <a:ext cx="1" cy="15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03" name="Line 1559"/>
                <p:cNvSpPr>
                  <a:spLocks noChangeShapeType="1"/>
                </p:cNvSpPr>
                <p:nvPr/>
              </p:nvSpPr>
              <p:spPr bwMode="auto">
                <a:xfrm>
                  <a:off x="4019" y="1852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04" name="Line 1560"/>
                <p:cNvSpPr>
                  <a:spLocks noChangeShapeType="1"/>
                </p:cNvSpPr>
                <p:nvPr/>
              </p:nvSpPr>
              <p:spPr bwMode="auto">
                <a:xfrm>
                  <a:off x="4033" y="1854"/>
                  <a:ext cx="1" cy="15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05" name="Line 1561"/>
                <p:cNvSpPr>
                  <a:spLocks noChangeShapeType="1"/>
                </p:cNvSpPr>
                <p:nvPr/>
              </p:nvSpPr>
              <p:spPr bwMode="auto">
                <a:xfrm>
                  <a:off x="4019" y="1854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06" name="Line 1562"/>
                <p:cNvSpPr>
                  <a:spLocks noChangeShapeType="1"/>
                </p:cNvSpPr>
                <p:nvPr/>
              </p:nvSpPr>
              <p:spPr bwMode="auto">
                <a:xfrm flipV="1">
                  <a:off x="4053" y="1837"/>
                  <a:ext cx="1" cy="15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07" name="Line 1563"/>
                <p:cNvSpPr>
                  <a:spLocks noChangeShapeType="1"/>
                </p:cNvSpPr>
                <p:nvPr/>
              </p:nvSpPr>
              <p:spPr bwMode="auto">
                <a:xfrm>
                  <a:off x="4040" y="1852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08" name="Line 1564"/>
                <p:cNvSpPr>
                  <a:spLocks noChangeShapeType="1"/>
                </p:cNvSpPr>
                <p:nvPr/>
              </p:nvSpPr>
              <p:spPr bwMode="auto">
                <a:xfrm>
                  <a:off x="4053" y="1854"/>
                  <a:ext cx="1" cy="15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09" name="Line 1565"/>
                <p:cNvSpPr>
                  <a:spLocks noChangeShapeType="1"/>
                </p:cNvSpPr>
                <p:nvPr/>
              </p:nvSpPr>
              <p:spPr bwMode="auto">
                <a:xfrm>
                  <a:off x="4040" y="1854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0" name="Line 1566"/>
                <p:cNvSpPr>
                  <a:spLocks noChangeShapeType="1"/>
                </p:cNvSpPr>
                <p:nvPr/>
              </p:nvSpPr>
              <p:spPr bwMode="auto">
                <a:xfrm flipV="1">
                  <a:off x="4074" y="1836"/>
                  <a:ext cx="1" cy="15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1" name="Line 1567"/>
                <p:cNvSpPr>
                  <a:spLocks noChangeShapeType="1"/>
                </p:cNvSpPr>
                <p:nvPr/>
              </p:nvSpPr>
              <p:spPr bwMode="auto">
                <a:xfrm>
                  <a:off x="4061" y="1851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2" name="Line 1568"/>
                <p:cNvSpPr>
                  <a:spLocks noChangeShapeType="1"/>
                </p:cNvSpPr>
                <p:nvPr/>
              </p:nvSpPr>
              <p:spPr bwMode="auto">
                <a:xfrm>
                  <a:off x="4074" y="1853"/>
                  <a:ext cx="1" cy="15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3" name="Line 1569"/>
                <p:cNvSpPr>
                  <a:spLocks noChangeShapeType="1"/>
                </p:cNvSpPr>
                <p:nvPr/>
              </p:nvSpPr>
              <p:spPr bwMode="auto">
                <a:xfrm>
                  <a:off x="4061" y="1853"/>
                  <a:ext cx="27" cy="1"/>
                </a:xfrm>
                <a:prstGeom prst="line">
                  <a:avLst/>
                </a:prstGeom>
                <a:noFill/>
                <a:ln w="31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4" name="Freeform 1570"/>
                <p:cNvSpPr>
                  <a:spLocks/>
                </p:cNvSpPr>
                <p:nvPr/>
              </p:nvSpPr>
              <p:spPr bwMode="auto">
                <a:xfrm>
                  <a:off x="2547" y="1768"/>
                  <a:ext cx="356" cy="82"/>
                </a:xfrm>
                <a:custGeom>
                  <a:avLst/>
                  <a:gdLst/>
                  <a:ahLst/>
                  <a:cxnLst>
                    <a:cxn ang="0">
                      <a:pos x="16" y="246"/>
                    </a:cxn>
                    <a:cxn ang="0">
                      <a:pos x="33" y="245"/>
                    </a:cxn>
                    <a:cxn ang="0">
                      <a:pos x="50" y="245"/>
                    </a:cxn>
                    <a:cxn ang="0">
                      <a:pos x="66" y="245"/>
                    </a:cxn>
                    <a:cxn ang="0">
                      <a:pos x="83" y="245"/>
                    </a:cxn>
                    <a:cxn ang="0">
                      <a:pos x="100" y="243"/>
                    </a:cxn>
                    <a:cxn ang="0">
                      <a:pos x="118" y="243"/>
                    </a:cxn>
                    <a:cxn ang="0">
                      <a:pos x="135" y="243"/>
                    </a:cxn>
                    <a:cxn ang="0">
                      <a:pos x="150" y="242"/>
                    </a:cxn>
                    <a:cxn ang="0">
                      <a:pos x="167" y="242"/>
                    </a:cxn>
                    <a:cxn ang="0">
                      <a:pos x="185" y="242"/>
                    </a:cxn>
                    <a:cxn ang="0">
                      <a:pos x="202" y="241"/>
                    </a:cxn>
                    <a:cxn ang="0">
                      <a:pos x="219" y="241"/>
                    </a:cxn>
                    <a:cxn ang="0">
                      <a:pos x="235" y="239"/>
                    </a:cxn>
                    <a:cxn ang="0">
                      <a:pos x="252" y="239"/>
                    </a:cxn>
                    <a:cxn ang="0">
                      <a:pos x="269" y="238"/>
                    </a:cxn>
                    <a:cxn ang="0">
                      <a:pos x="286" y="238"/>
                    </a:cxn>
                    <a:cxn ang="0">
                      <a:pos x="303" y="237"/>
                    </a:cxn>
                    <a:cxn ang="0">
                      <a:pos x="319" y="237"/>
                    </a:cxn>
                    <a:cxn ang="0">
                      <a:pos x="336" y="235"/>
                    </a:cxn>
                    <a:cxn ang="0">
                      <a:pos x="353" y="235"/>
                    </a:cxn>
                    <a:cxn ang="0">
                      <a:pos x="370" y="234"/>
                    </a:cxn>
                    <a:cxn ang="0">
                      <a:pos x="387" y="233"/>
                    </a:cxn>
                    <a:cxn ang="0">
                      <a:pos x="403" y="233"/>
                    </a:cxn>
                    <a:cxn ang="0">
                      <a:pos x="420" y="231"/>
                    </a:cxn>
                    <a:cxn ang="0">
                      <a:pos x="437" y="230"/>
                    </a:cxn>
                    <a:cxn ang="0">
                      <a:pos x="454" y="229"/>
                    </a:cxn>
                    <a:cxn ang="0">
                      <a:pos x="470" y="229"/>
                    </a:cxn>
                    <a:cxn ang="0">
                      <a:pos x="487" y="228"/>
                    </a:cxn>
                    <a:cxn ang="0">
                      <a:pos x="504" y="226"/>
                    </a:cxn>
                    <a:cxn ang="0">
                      <a:pos x="521" y="225"/>
                    </a:cxn>
                    <a:cxn ang="0">
                      <a:pos x="538" y="224"/>
                    </a:cxn>
                    <a:cxn ang="0">
                      <a:pos x="554" y="222"/>
                    </a:cxn>
                    <a:cxn ang="0">
                      <a:pos x="571" y="220"/>
                    </a:cxn>
                    <a:cxn ang="0">
                      <a:pos x="588" y="218"/>
                    </a:cxn>
                    <a:cxn ang="0">
                      <a:pos x="605" y="217"/>
                    </a:cxn>
                    <a:cxn ang="0">
                      <a:pos x="621" y="214"/>
                    </a:cxn>
                    <a:cxn ang="0">
                      <a:pos x="638" y="213"/>
                    </a:cxn>
                    <a:cxn ang="0">
                      <a:pos x="655" y="210"/>
                    </a:cxn>
                    <a:cxn ang="0">
                      <a:pos x="672" y="208"/>
                    </a:cxn>
                    <a:cxn ang="0">
                      <a:pos x="688" y="205"/>
                    </a:cxn>
                    <a:cxn ang="0">
                      <a:pos x="705" y="202"/>
                    </a:cxn>
                    <a:cxn ang="0">
                      <a:pos x="722" y="200"/>
                    </a:cxn>
                    <a:cxn ang="0">
                      <a:pos x="739" y="197"/>
                    </a:cxn>
                    <a:cxn ang="0">
                      <a:pos x="755" y="193"/>
                    </a:cxn>
                    <a:cxn ang="0">
                      <a:pos x="772" y="189"/>
                    </a:cxn>
                    <a:cxn ang="0">
                      <a:pos x="789" y="185"/>
                    </a:cxn>
                    <a:cxn ang="0">
                      <a:pos x="806" y="181"/>
                    </a:cxn>
                    <a:cxn ang="0">
                      <a:pos x="823" y="176"/>
                    </a:cxn>
                    <a:cxn ang="0">
                      <a:pos x="839" y="171"/>
                    </a:cxn>
                    <a:cxn ang="0">
                      <a:pos x="856" y="166"/>
                    </a:cxn>
                    <a:cxn ang="0">
                      <a:pos x="873" y="159"/>
                    </a:cxn>
                    <a:cxn ang="0">
                      <a:pos x="890" y="152"/>
                    </a:cxn>
                    <a:cxn ang="0">
                      <a:pos x="906" y="143"/>
                    </a:cxn>
                    <a:cxn ang="0">
                      <a:pos x="923" y="135"/>
                    </a:cxn>
                    <a:cxn ang="0">
                      <a:pos x="940" y="125"/>
                    </a:cxn>
                    <a:cxn ang="0">
                      <a:pos x="957" y="114"/>
                    </a:cxn>
                    <a:cxn ang="0">
                      <a:pos x="973" y="102"/>
                    </a:cxn>
                    <a:cxn ang="0">
                      <a:pos x="990" y="88"/>
                    </a:cxn>
                    <a:cxn ang="0">
                      <a:pos x="1007" y="73"/>
                    </a:cxn>
                    <a:cxn ang="0">
                      <a:pos x="1024" y="55"/>
                    </a:cxn>
                    <a:cxn ang="0">
                      <a:pos x="1041" y="36"/>
                    </a:cxn>
                    <a:cxn ang="0">
                      <a:pos x="1057" y="15"/>
                    </a:cxn>
                  </a:cxnLst>
                  <a:rect l="0" t="0" r="r" b="b"/>
                  <a:pathLst>
                    <a:path w="1068" h="246">
                      <a:moveTo>
                        <a:pt x="0" y="246"/>
                      </a:moveTo>
                      <a:lnTo>
                        <a:pt x="3" y="246"/>
                      </a:lnTo>
                      <a:lnTo>
                        <a:pt x="4" y="246"/>
                      </a:lnTo>
                      <a:lnTo>
                        <a:pt x="7" y="246"/>
                      </a:lnTo>
                      <a:lnTo>
                        <a:pt x="8" y="246"/>
                      </a:lnTo>
                      <a:lnTo>
                        <a:pt x="9" y="246"/>
                      </a:lnTo>
                      <a:lnTo>
                        <a:pt x="10" y="246"/>
                      </a:lnTo>
                      <a:lnTo>
                        <a:pt x="11" y="246"/>
                      </a:lnTo>
                      <a:lnTo>
                        <a:pt x="14" y="246"/>
                      </a:lnTo>
                      <a:lnTo>
                        <a:pt x="15" y="246"/>
                      </a:lnTo>
                      <a:lnTo>
                        <a:pt x="16" y="246"/>
                      </a:lnTo>
                      <a:lnTo>
                        <a:pt x="18" y="246"/>
                      </a:lnTo>
                      <a:lnTo>
                        <a:pt x="20" y="246"/>
                      </a:lnTo>
                      <a:lnTo>
                        <a:pt x="21" y="246"/>
                      </a:lnTo>
                      <a:lnTo>
                        <a:pt x="22" y="245"/>
                      </a:lnTo>
                      <a:lnTo>
                        <a:pt x="24" y="245"/>
                      </a:lnTo>
                      <a:lnTo>
                        <a:pt x="25" y="245"/>
                      </a:lnTo>
                      <a:lnTo>
                        <a:pt x="27" y="245"/>
                      </a:lnTo>
                      <a:lnTo>
                        <a:pt x="29" y="245"/>
                      </a:lnTo>
                      <a:lnTo>
                        <a:pt x="31" y="245"/>
                      </a:lnTo>
                      <a:lnTo>
                        <a:pt x="32" y="245"/>
                      </a:lnTo>
                      <a:lnTo>
                        <a:pt x="33" y="245"/>
                      </a:lnTo>
                      <a:lnTo>
                        <a:pt x="35" y="245"/>
                      </a:lnTo>
                      <a:lnTo>
                        <a:pt x="36" y="245"/>
                      </a:lnTo>
                      <a:lnTo>
                        <a:pt x="38" y="245"/>
                      </a:lnTo>
                      <a:lnTo>
                        <a:pt x="39" y="245"/>
                      </a:lnTo>
                      <a:lnTo>
                        <a:pt x="41" y="245"/>
                      </a:lnTo>
                      <a:lnTo>
                        <a:pt x="42" y="245"/>
                      </a:lnTo>
                      <a:lnTo>
                        <a:pt x="44" y="245"/>
                      </a:lnTo>
                      <a:lnTo>
                        <a:pt x="46" y="245"/>
                      </a:lnTo>
                      <a:lnTo>
                        <a:pt x="47" y="245"/>
                      </a:lnTo>
                      <a:lnTo>
                        <a:pt x="49" y="245"/>
                      </a:lnTo>
                      <a:lnTo>
                        <a:pt x="50" y="245"/>
                      </a:lnTo>
                      <a:lnTo>
                        <a:pt x="52" y="245"/>
                      </a:lnTo>
                      <a:lnTo>
                        <a:pt x="53" y="245"/>
                      </a:lnTo>
                      <a:lnTo>
                        <a:pt x="55" y="245"/>
                      </a:lnTo>
                      <a:lnTo>
                        <a:pt x="57" y="245"/>
                      </a:lnTo>
                      <a:lnTo>
                        <a:pt x="58" y="245"/>
                      </a:lnTo>
                      <a:lnTo>
                        <a:pt x="59" y="245"/>
                      </a:lnTo>
                      <a:lnTo>
                        <a:pt x="60" y="245"/>
                      </a:lnTo>
                      <a:lnTo>
                        <a:pt x="63" y="245"/>
                      </a:lnTo>
                      <a:lnTo>
                        <a:pt x="64" y="245"/>
                      </a:lnTo>
                      <a:lnTo>
                        <a:pt x="65" y="245"/>
                      </a:lnTo>
                      <a:lnTo>
                        <a:pt x="66" y="245"/>
                      </a:lnTo>
                      <a:lnTo>
                        <a:pt x="69" y="245"/>
                      </a:lnTo>
                      <a:lnTo>
                        <a:pt x="70" y="245"/>
                      </a:lnTo>
                      <a:lnTo>
                        <a:pt x="71" y="245"/>
                      </a:lnTo>
                      <a:lnTo>
                        <a:pt x="74" y="245"/>
                      </a:lnTo>
                      <a:lnTo>
                        <a:pt x="75" y="245"/>
                      </a:lnTo>
                      <a:lnTo>
                        <a:pt x="76" y="245"/>
                      </a:lnTo>
                      <a:lnTo>
                        <a:pt x="77" y="245"/>
                      </a:lnTo>
                      <a:lnTo>
                        <a:pt x="80" y="245"/>
                      </a:lnTo>
                      <a:lnTo>
                        <a:pt x="81" y="245"/>
                      </a:lnTo>
                      <a:lnTo>
                        <a:pt x="82" y="245"/>
                      </a:lnTo>
                      <a:lnTo>
                        <a:pt x="83" y="245"/>
                      </a:lnTo>
                      <a:lnTo>
                        <a:pt x="85" y="243"/>
                      </a:lnTo>
                      <a:lnTo>
                        <a:pt x="87" y="243"/>
                      </a:lnTo>
                      <a:lnTo>
                        <a:pt x="88" y="243"/>
                      </a:lnTo>
                      <a:lnTo>
                        <a:pt x="91" y="243"/>
                      </a:lnTo>
                      <a:lnTo>
                        <a:pt x="92" y="243"/>
                      </a:lnTo>
                      <a:lnTo>
                        <a:pt x="93" y="243"/>
                      </a:lnTo>
                      <a:lnTo>
                        <a:pt x="94" y="243"/>
                      </a:lnTo>
                      <a:lnTo>
                        <a:pt x="96" y="243"/>
                      </a:lnTo>
                      <a:lnTo>
                        <a:pt x="98" y="243"/>
                      </a:lnTo>
                      <a:lnTo>
                        <a:pt x="99" y="243"/>
                      </a:lnTo>
                      <a:lnTo>
                        <a:pt x="100" y="243"/>
                      </a:lnTo>
                      <a:lnTo>
                        <a:pt x="102" y="243"/>
                      </a:lnTo>
                      <a:lnTo>
                        <a:pt x="103" y="243"/>
                      </a:lnTo>
                      <a:lnTo>
                        <a:pt x="105" y="243"/>
                      </a:lnTo>
                      <a:lnTo>
                        <a:pt x="107" y="243"/>
                      </a:lnTo>
                      <a:lnTo>
                        <a:pt x="108" y="243"/>
                      </a:lnTo>
                      <a:lnTo>
                        <a:pt x="109" y="243"/>
                      </a:lnTo>
                      <a:lnTo>
                        <a:pt x="111" y="243"/>
                      </a:lnTo>
                      <a:lnTo>
                        <a:pt x="113" y="243"/>
                      </a:lnTo>
                      <a:lnTo>
                        <a:pt x="115" y="243"/>
                      </a:lnTo>
                      <a:lnTo>
                        <a:pt x="116" y="243"/>
                      </a:lnTo>
                      <a:lnTo>
                        <a:pt x="118" y="243"/>
                      </a:lnTo>
                      <a:lnTo>
                        <a:pt x="119" y="243"/>
                      </a:lnTo>
                      <a:lnTo>
                        <a:pt x="120" y="243"/>
                      </a:lnTo>
                      <a:lnTo>
                        <a:pt x="122" y="243"/>
                      </a:lnTo>
                      <a:lnTo>
                        <a:pt x="124" y="243"/>
                      </a:lnTo>
                      <a:lnTo>
                        <a:pt x="125" y="243"/>
                      </a:lnTo>
                      <a:lnTo>
                        <a:pt x="126" y="243"/>
                      </a:lnTo>
                      <a:lnTo>
                        <a:pt x="127" y="243"/>
                      </a:lnTo>
                      <a:lnTo>
                        <a:pt x="130" y="243"/>
                      </a:lnTo>
                      <a:lnTo>
                        <a:pt x="131" y="243"/>
                      </a:lnTo>
                      <a:lnTo>
                        <a:pt x="133" y="243"/>
                      </a:lnTo>
                      <a:lnTo>
                        <a:pt x="135" y="243"/>
                      </a:lnTo>
                      <a:lnTo>
                        <a:pt x="136" y="243"/>
                      </a:lnTo>
                      <a:lnTo>
                        <a:pt x="137" y="243"/>
                      </a:lnTo>
                      <a:lnTo>
                        <a:pt x="138" y="242"/>
                      </a:lnTo>
                      <a:lnTo>
                        <a:pt x="141" y="242"/>
                      </a:lnTo>
                      <a:lnTo>
                        <a:pt x="142" y="242"/>
                      </a:lnTo>
                      <a:lnTo>
                        <a:pt x="143" y="242"/>
                      </a:lnTo>
                      <a:lnTo>
                        <a:pt x="144" y="242"/>
                      </a:lnTo>
                      <a:lnTo>
                        <a:pt x="147" y="242"/>
                      </a:lnTo>
                      <a:lnTo>
                        <a:pt x="148" y="242"/>
                      </a:lnTo>
                      <a:lnTo>
                        <a:pt x="149" y="242"/>
                      </a:lnTo>
                      <a:lnTo>
                        <a:pt x="150" y="242"/>
                      </a:lnTo>
                      <a:lnTo>
                        <a:pt x="152" y="242"/>
                      </a:lnTo>
                      <a:lnTo>
                        <a:pt x="154" y="242"/>
                      </a:lnTo>
                      <a:lnTo>
                        <a:pt x="155" y="242"/>
                      </a:lnTo>
                      <a:lnTo>
                        <a:pt x="158" y="242"/>
                      </a:lnTo>
                      <a:lnTo>
                        <a:pt x="159" y="242"/>
                      </a:lnTo>
                      <a:lnTo>
                        <a:pt x="160" y="242"/>
                      </a:lnTo>
                      <a:lnTo>
                        <a:pt x="161" y="242"/>
                      </a:lnTo>
                      <a:lnTo>
                        <a:pt x="163" y="242"/>
                      </a:lnTo>
                      <a:lnTo>
                        <a:pt x="165" y="242"/>
                      </a:lnTo>
                      <a:lnTo>
                        <a:pt x="166" y="242"/>
                      </a:lnTo>
                      <a:lnTo>
                        <a:pt x="167" y="242"/>
                      </a:lnTo>
                      <a:lnTo>
                        <a:pt x="169" y="242"/>
                      </a:lnTo>
                      <a:lnTo>
                        <a:pt x="171" y="242"/>
                      </a:lnTo>
                      <a:lnTo>
                        <a:pt x="172" y="242"/>
                      </a:lnTo>
                      <a:lnTo>
                        <a:pt x="174" y="242"/>
                      </a:lnTo>
                      <a:lnTo>
                        <a:pt x="176" y="242"/>
                      </a:lnTo>
                      <a:lnTo>
                        <a:pt x="177" y="242"/>
                      </a:lnTo>
                      <a:lnTo>
                        <a:pt x="178" y="242"/>
                      </a:lnTo>
                      <a:lnTo>
                        <a:pt x="180" y="242"/>
                      </a:lnTo>
                      <a:lnTo>
                        <a:pt x="182" y="242"/>
                      </a:lnTo>
                      <a:lnTo>
                        <a:pt x="183" y="242"/>
                      </a:lnTo>
                      <a:lnTo>
                        <a:pt x="185" y="242"/>
                      </a:lnTo>
                      <a:lnTo>
                        <a:pt x="186" y="241"/>
                      </a:lnTo>
                      <a:lnTo>
                        <a:pt x="187" y="241"/>
                      </a:lnTo>
                      <a:lnTo>
                        <a:pt x="189" y="241"/>
                      </a:lnTo>
                      <a:lnTo>
                        <a:pt x="191" y="241"/>
                      </a:lnTo>
                      <a:lnTo>
                        <a:pt x="192" y="241"/>
                      </a:lnTo>
                      <a:lnTo>
                        <a:pt x="193" y="241"/>
                      </a:lnTo>
                      <a:lnTo>
                        <a:pt x="196" y="241"/>
                      </a:lnTo>
                      <a:lnTo>
                        <a:pt x="197" y="241"/>
                      </a:lnTo>
                      <a:lnTo>
                        <a:pt x="198" y="241"/>
                      </a:lnTo>
                      <a:lnTo>
                        <a:pt x="200" y="241"/>
                      </a:lnTo>
                      <a:lnTo>
                        <a:pt x="202" y="241"/>
                      </a:lnTo>
                      <a:lnTo>
                        <a:pt x="203" y="241"/>
                      </a:lnTo>
                      <a:lnTo>
                        <a:pt x="204" y="241"/>
                      </a:lnTo>
                      <a:lnTo>
                        <a:pt x="206" y="241"/>
                      </a:lnTo>
                      <a:lnTo>
                        <a:pt x="208" y="241"/>
                      </a:lnTo>
                      <a:lnTo>
                        <a:pt x="209" y="241"/>
                      </a:lnTo>
                      <a:lnTo>
                        <a:pt x="210" y="241"/>
                      </a:lnTo>
                      <a:lnTo>
                        <a:pt x="211" y="241"/>
                      </a:lnTo>
                      <a:lnTo>
                        <a:pt x="214" y="241"/>
                      </a:lnTo>
                      <a:lnTo>
                        <a:pt x="215" y="241"/>
                      </a:lnTo>
                      <a:lnTo>
                        <a:pt x="217" y="241"/>
                      </a:lnTo>
                      <a:lnTo>
                        <a:pt x="219" y="241"/>
                      </a:lnTo>
                      <a:lnTo>
                        <a:pt x="220" y="241"/>
                      </a:lnTo>
                      <a:lnTo>
                        <a:pt x="221" y="241"/>
                      </a:lnTo>
                      <a:lnTo>
                        <a:pt x="222" y="241"/>
                      </a:lnTo>
                      <a:lnTo>
                        <a:pt x="225" y="241"/>
                      </a:lnTo>
                      <a:lnTo>
                        <a:pt x="226" y="241"/>
                      </a:lnTo>
                      <a:lnTo>
                        <a:pt x="227" y="239"/>
                      </a:lnTo>
                      <a:lnTo>
                        <a:pt x="228" y="239"/>
                      </a:lnTo>
                      <a:lnTo>
                        <a:pt x="230" y="239"/>
                      </a:lnTo>
                      <a:lnTo>
                        <a:pt x="232" y="239"/>
                      </a:lnTo>
                      <a:lnTo>
                        <a:pt x="233" y="239"/>
                      </a:lnTo>
                      <a:lnTo>
                        <a:pt x="235" y="239"/>
                      </a:lnTo>
                      <a:lnTo>
                        <a:pt x="236" y="239"/>
                      </a:lnTo>
                      <a:lnTo>
                        <a:pt x="238" y="239"/>
                      </a:lnTo>
                      <a:lnTo>
                        <a:pt x="239" y="239"/>
                      </a:lnTo>
                      <a:lnTo>
                        <a:pt x="241" y="239"/>
                      </a:lnTo>
                      <a:lnTo>
                        <a:pt x="243" y="239"/>
                      </a:lnTo>
                      <a:lnTo>
                        <a:pt x="244" y="239"/>
                      </a:lnTo>
                      <a:lnTo>
                        <a:pt x="245" y="239"/>
                      </a:lnTo>
                      <a:lnTo>
                        <a:pt x="247" y="239"/>
                      </a:lnTo>
                      <a:lnTo>
                        <a:pt x="249" y="239"/>
                      </a:lnTo>
                      <a:lnTo>
                        <a:pt x="250" y="239"/>
                      </a:lnTo>
                      <a:lnTo>
                        <a:pt x="252" y="239"/>
                      </a:lnTo>
                      <a:lnTo>
                        <a:pt x="253" y="239"/>
                      </a:lnTo>
                      <a:lnTo>
                        <a:pt x="254" y="239"/>
                      </a:lnTo>
                      <a:lnTo>
                        <a:pt x="256" y="239"/>
                      </a:lnTo>
                      <a:lnTo>
                        <a:pt x="258" y="239"/>
                      </a:lnTo>
                      <a:lnTo>
                        <a:pt x="260" y="239"/>
                      </a:lnTo>
                      <a:lnTo>
                        <a:pt x="261" y="239"/>
                      </a:lnTo>
                      <a:lnTo>
                        <a:pt x="263" y="239"/>
                      </a:lnTo>
                      <a:lnTo>
                        <a:pt x="264" y="239"/>
                      </a:lnTo>
                      <a:lnTo>
                        <a:pt x="265" y="238"/>
                      </a:lnTo>
                      <a:lnTo>
                        <a:pt x="267" y="238"/>
                      </a:lnTo>
                      <a:lnTo>
                        <a:pt x="269" y="238"/>
                      </a:lnTo>
                      <a:lnTo>
                        <a:pt x="270" y="238"/>
                      </a:lnTo>
                      <a:lnTo>
                        <a:pt x="271" y="238"/>
                      </a:lnTo>
                      <a:lnTo>
                        <a:pt x="274" y="238"/>
                      </a:lnTo>
                      <a:lnTo>
                        <a:pt x="275" y="238"/>
                      </a:lnTo>
                      <a:lnTo>
                        <a:pt x="276" y="238"/>
                      </a:lnTo>
                      <a:lnTo>
                        <a:pt x="277" y="238"/>
                      </a:lnTo>
                      <a:lnTo>
                        <a:pt x="278" y="238"/>
                      </a:lnTo>
                      <a:lnTo>
                        <a:pt x="281" y="238"/>
                      </a:lnTo>
                      <a:lnTo>
                        <a:pt x="282" y="238"/>
                      </a:lnTo>
                      <a:lnTo>
                        <a:pt x="285" y="238"/>
                      </a:lnTo>
                      <a:lnTo>
                        <a:pt x="286" y="238"/>
                      </a:lnTo>
                      <a:lnTo>
                        <a:pt x="287" y="238"/>
                      </a:lnTo>
                      <a:lnTo>
                        <a:pt x="288" y="238"/>
                      </a:lnTo>
                      <a:lnTo>
                        <a:pt x="289" y="238"/>
                      </a:lnTo>
                      <a:lnTo>
                        <a:pt x="292" y="238"/>
                      </a:lnTo>
                      <a:lnTo>
                        <a:pt x="293" y="238"/>
                      </a:lnTo>
                      <a:lnTo>
                        <a:pt x="294" y="238"/>
                      </a:lnTo>
                      <a:lnTo>
                        <a:pt x="295" y="238"/>
                      </a:lnTo>
                      <a:lnTo>
                        <a:pt x="297" y="238"/>
                      </a:lnTo>
                      <a:lnTo>
                        <a:pt x="299" y="237"/>
                      </a:lnTo>
                      <a:lnTo>
                        <a:pt x="300" y="237"/>
                      </a:lnTo>
                      <a:lnTo>
                        <a:pt x="303" y="237"/>
                      </a:lnTo>
                      <a:lnTo>
                        <a:pt x="304" y="237"/>
                      </a:lnTo>
                      <a:lnTo>
                        <a:pt x="305" y="237"/>
                      </a:lnTo>
                      <a:lnTo>
                        <a:pt x="306" y="237"/>
                      </a:lnTo>
                      <a:lnTo>
                        <a:pt x="309" y="237"/>
                      </a:lnTo>
                      <a:lnTo>
                        <a:pt x="310" y="237"/>
                      </a:lnTo>
                      <a:lnTo>
                        <a:pt x="311" y="237"/>
                      </a:lnTo>
                      <a:lnTo>
                        <a:pt x="313" y="237"/>
                      </a:lnTo>
                      <a:lnTo>
                        <a:pt x="314" y="237"/>
                      </a:lnTo>
                      <a:lnTo>
                        <a:pt x="316" y="237"/>
                      </a:lnTo>
                      <a:lnTo>
                        <a:pt x="317" y="237"/>
                      </a:lnTo>
                      <a:lnTo>
                        <a:pt x="319" y="237"/>
                      </a:lnTo>
                      <a:lnTo>
                        <a:pt x="320" y="237"/>
                      </a:lnTo>
                      <a:lnTo>
                        <a:pt x="322" y="237"/>
                      </a:lnTo>
                      <a:lnTo>
                        <a:pt x="324" y="237"/>
                      </a:lnTo>
                      <a:lnTo>
                        <a:pt x="325" y="237"/>
                      </a:lnTo>
                      <a:lnTo>
                        <a:pt x="327" y="237"/>
                      </a:lnTo>
                      <a:lnTo>
                        <a:pt x="328" y="237"/>
                      </a:lnTo>
                      <a:lnTo>
                        <a:pt x="330" y="235"/>
                      </a:lnTo>
                      <a:lnTo>
                        <a:pt x="331" y="235"/>
                      </a:lnTo>
                      <a:lnTo>
                        <a:pt x="332" y="235"/>
                      </a:lnTo>
                      <a:lnTo>
                        <a:pt x="334" y="235"/>
                      </a:lnTo>
                      <a:lnTo>
                        <a:pt x="336" y="235"/>
                      </a:lnTo>
                      <a:lnTo>
                        <a:pt x="337" y="235"/>
                      </a:lnTo>
                      <a:lnTo>
                        <a:pt x="338" y="235"/>
                      </a:lnTo>
                      <a:lnTo>
                        <a:pt x="341" y="235"/>
                      </a:lnTo>
                      <a:lnTo>
                        <a:pt x="342" y="235"/>
                      </a:lnTo>
                      <a:lnTo>
                        <a:pt x="344" y="235"/>
                      </a:lnTo>
                      <a:lnTo>
                        <a:pt x="345" y="235"/>
                      </a:lnTo>
                      <a:lnTo>
                        <a:pt x="347" y="235"/>
                      </a:lnTo>
                      <a:lnTo>
                        <a:pt x="348" y="235"/>
                      </a:lnTo>
                      <a:lnTo>
                        <a:pt x="349" y="235"/>
                      </a:lnTo>
                      <a:lnTo>
                        <a:pt x="352" y="235"/>
                      </a:lnTo>
                      <a:lnTo>
                        <a:pt x="353" y="235"/>
                      </a:lnTo>
                      <a:lnTo>
                        <a:pt x="354" y="235"/>
                      </a:lnTo>
                      <a:lnTo>
                        <a:pt x="355" y="235"/>
                      </a:lnTo>
                      <a:lnTo>
                        <a:pt x="356" y="235"/>
                      </a:lnTo>
                      <a:lnTo>
                        <a:pt x="359" y="234"/>
                      </a:lnTo>
                      <a:lnTo>
                        <a:pt x="360" y="234"/>
                      </a:lnTo>
                      <a:lnTo>
                        <a:pt x="361" y="234"/>
                      </a:lnTo>
                      <a:lnTo>
                        <a:pt x="363" y="234"/>
                      </a:lnTo>
                      <a:lnTo>
                        <a:pt x="365" y="234"/>
                      </a:lnTo>
                      <a:lnTo>
                        <a:pt x="366" y="234"/>
                      </a:lnTo>
                      <a:lnTo>
                        <a:pt x="367" y="234"/>
                      </a:lnTo>
                      <a:lnTo>
                        <a:pt x="370" y="234"/>
                      </a:lnTo>
                      <a:lnTo>
                        <a:pt x="371" y="234"/>
                      </a:lnTo>
                      <a:lnTo>
                        <a:pt x="372" y="234"/>
                      </a:lnTo>
                      <a:lnTo>
                        <a:pt x="373" y="234"/>
                      </a:lnTo>
                      <a:lnTo>
                        <a:pt x="376" y="234"/>
                      </a:lnTo>
                      <a:lnTo>
                        <a:pt x="377" y="234"/>
                      </a:lnTo>
                      <a:lnTo>
                        <a:pt x="378" y="234"/>
                      </a:lnTo>
                      <a:lnTo>
                        <a:pt x="380" y="234"/>
                      </a:lnTo>
                      <a:lnTo>
                        <a:pt x="381" y="234"/>
                      </a:lnTo>
                      <a:lnTo>
                        <a:pt x="383" y="234"/>
                      </a:lnTo>
                      <a:lnTo>
                        <a:pt x="384" y="233"/>
                      </a:lnTo>
                      <a:lnTo>
                        <a:pt x="387" y="233"/>
                      </a:lnTo>
                      <a:lnTo>
                        <a:pt x="388" y="233"/>
                      </a:lnTo>
                      <a:lnTo>
                        <a:pt x="389" y="233"/>
                      </a:lnTo>
                      <a:lnTo>
                        <a:pt x="391" y="233"/>
                      </a:lnTo>
                      <a:lnTo>
                        <a:pt x="392" y="233"/>
                      </a:lnTo>
                      <a:lnTo>
                        <a:pt x="394" y="233"/>
                      </a:lnTo>
                      <a:lnTo>
                        <a:pt x="395" y="233"/>
                      </a:lnTo>
                      <a:lnTo>
                        <a:pt x="397" y="233"/>
                      </a:lnTo>
                      <a:lnTo>
                        <a:pt x="398" y="233"/>
                      </a:lnTo>
                      <a:lnTo>
                        <a:pt x="400" y="233"/>
                      </a:lnTo>
                      <a:lnTo>
                        <a:pt x="402" y="233"/>
                      </a:lnTo>
                      <a:lnTo>
                        <a:pt x="403" y="233"/>
                      </a:lnTo>
                      <a:lnTo>
                        <a:pt x="404" y="233"/>
                      </a:lnTo>
                      <a:lnTo>
                        <a:pt x="406" y="233"/>
                      </a:lnTo>
                      <a:lnTo>
                        <a:pt x="408" y="233"/>
                      </a:lnTo>
                      <a:lnTo>
                        <a:pt x="409" y="231"/>
                      </a:lnTo>
                      <a:lnTo>
                        <a:pt x="411" y="231"/>
                      </a:lnTo>
                      <a:lnTo>
                        <a:pt x="412" y="231"/>
                      </a:lnTo>
                      <a:lnTo>
                        <a:pt x="414" y="231"/>
                      </a:lnTo>
                      <a:lnTo>
                        <a:pt x="415" y="231"/>
                      </a:lnTo>
                      <a:lnTo>
                        <a:pt x="416" y="231"/>
                      </a:lnTo>
                      <a:lnTo>
                        <a:pt x="419" y="231"/>
                      </a:lnTo>
                      <a:lnTo>
                        <a:pt x="420" y="231"/>
                      </a:lnTo>
                      <a:lnTo>
                        <a:pt x="421" y="231"/>
                      </a:lnTo>
                      <a:lnTo>
                        <a:pt x="422" y="231"/>
                      </a:lnTo>
                      <a:lnTo>
                        <a:pt x="423" y="231"/>
                      </a:lnTo>
                      <a:lnTo>
                        <a:pt x="426" y="231"/>
                      </a:lnTo>
                      <a:lnTo>
                        <a:pt x="427" y="231"/>
                      </a:lnTo>
                      <a:lnTo>
                        <a:pt x="430" y="231"/>
                      </a:lnTo>
                      <a:lnTo>
                        <a:pt x="431" y="231"/>
                      </a:lnTo>
                      <a:lnTo>
                        <a:pt x="432" y="230"/>
                      </a:lnTo>
                      <a:lnTo>
                        <a:pt x="433" y="230"/>
                      </a:lnTo>
                      <a:lnTo>
                        <a:pt x="436" y="230"/>
                      </a:lnTo>
                      <a:lnTo>
                        <a:pt x="437" y="230"/>
                      </a:lnTo>
                      <a:lnTo>
                        <a:pt x="438" y="230"/>
                      </a:lnTo>
                      <a:lnTo>
                        <a:pt x="439" y="230"/>
                      </a:lnTo>
                      <a:lnTo>
                        <a:pt x="441" y="230"/>
                      </a:lnTo>
                      <a:lnTo>
                        <a:pt x="443" y="230"/>
                      </a:lnTo>
                      <a:lnTo>
                        <a:pt x="444" y="230"/>
                      </a:lnTo>
                      <a:lnTo>
                        <a:pt x="445" y="230"/>
                      </a:lnTo>
                      <a:lnTo>
                        <a:pt x="447" y="230"/>
                      </a:lnTo>
                      <a:lnTo>
                        <a:pt x="449" y="230"/>
                      </a:lnTo>
                      <a:lnTo>
                        <a:pt x="450" y="230"/>
                      </a:lnTo>
                      <a:lnTo>
                        <a:pt x="452" y="230"/>
                      </a:lnTo>
                      <a:lnTo>
                        <a:pt x="454" y="229"/>
                      </a:lnTo>
                      <a:lnTo>
                        <a:pt x="455" y="229"/>
                      </a:lnTo>
                      <a:lnTo>
                        <a:pt x="456" y="229"/>
                      </a:lnTo>
                      <a:lnTo>
                        <a:pt x="458" y="229"/>
                      </a:lnTo>
                      <a:lnTo>
                        <a:pt x="459" y="229"/>
                      </a:lnTo>
                      <a:lnTo>
                        <a:pt x="461" y="229"/>
                      </a:lnTo>
                      <a:lnTo>
                        <a:pt x="462" y="229"/>
                      </a:lnTo>
                      <a:lnTo>
                        <a:pt x="464" y="229"/>
                      </a:lnTo>
                      <a:lnTo>
                        <a:pt x="465" y="229"/>
                      </a:lnTo>
                      <a:lnTo>
                        <a:pt x="467" y="229"/>
                      </a:lnTo>
                      <a:lnTo>
                        <a:pt x="469" y="229"/>
                      </a:lnTo>
                      <a:lnTo>
                        <a:pt x="470" y="229"/>
                      </a:lnTo>
                      <a:lnTo>
                        <a:pt x="472" y="229"/>
                      </a:lnTo>
                      <a:lnTo>
                        <a:pt x="473" y="228"/>
                      </a:lnTo>
                      <a:lnTo>
                        <a:pt x="475" y="228"/>
                      </a:lnTo>
                      <a:lnTo>
                        <a:pt x="476" y="228"/>
                      </a:lnTo>
                      <a:lnTo>
                        <a:pt x="478" y="228"/>
                      </a:lnTo>
                      <a:lnTo>
                        <a:pt x="480" y="228"/>
                      </a:lnTo>
                      <a:lnTo>
                        <a:pt x="481" y="228"/>
                      </a:lnTo>
                      <a:lnTo>
                        <a:pt x="482" y="228"/>
                      </a:lnTo>
                      <a:lnTo>
                        <a:pt x="483" y="228"/>
                      </a:lnTo>
                      <a:lnTo>
                        <a:pt x="486" y="228"/>
                      </a:lnTo>
                      <a:lnTo>
                        <a:pt x="487" y="228"/>
                      </a:lnTo>
                      <a:lnTo>
                        <a:pt x="488" y="228"/>
                      </a:lnTo>
                      <a:lnTo>
                        <a:pt x="491" y="228"/>
                      </a:lnTo>
                      <a:lnTo>
                        <a:pt x="492" y="226"/>
                      </a:lnTo>
                      <a:lnTo>
                        <a:pt x="493" y="226"/>
                      </a:lnTo>
                      <a:lnTo>
                        <a:pt x="494" y="226"/>
                      </a:lnTo>
                      <a:lnTo>
                        <a:pt x="497" y="226"/>
                      </a:lnTo>
                      <a:lnTo>
                        <a:pt x="498" y="226"/>
                      </a:lnTo>
                      <a:lnTo>
                        <a:pt x="499" y="226"/>
                      </a:lnTo>
                      <a:lnTo>
                        <a:pt x="500" y="226"/>
                      </a:lnTo>
                      <a:lnTo>
                        <a:pt x="503" y="226"/>
                      </a:lnTo>
                      <a:lnTo>
                        <a:pt x="504" y="226"/>
                      </a:lnTo>
                      <a:lnTo>
                        <a:pt x="505" y="226"/>
                      </a:lnTo>
                      <a:lnTo>
                        <a:pt x="506" y="226"/>
                      </a:lnTo>
                      <a:lnTo>
                        <a:pt x="508" y="225"/>
                      </a:lnTo>
                      <a:lnTo>
                        <a:pt x="510" y="225"/>
                      </a:lnTo>
                      <a:lnTo>
                        <a:pt x="511" y="225"/>
                      </a:lnTo>
                      <a:lnTo>
                        <a:pt x="514" y="225"/>
                      </a:lnTo>
                      <a:lnTo>
                        <a:pt x="515" y="225"/>
                      </a:lnTo>
                      <a:lnTo>
                        <a:pt x="516" y="225"/>
                      </a:lnTo>
                      <a:lnTo>
                        <a:pt x="517" y="225"/>
                      </a:lnTo>
                      <a:lnTo>
                        <a:pt x="519" y="225"/>
                      </a:lnTo>
                      <a:lnTo>
                        <a:pt x="521" y="225"/>
                      </a:lnTo>
                      <a:lnTo>
                        <a:pt x="522" y="225"/>
                      </a:lnTo>
                      <a:lnTo>
                        <a:pt x="523" y="225"/>
                      </a:lnTo>
                      <a:lnTo>
                        <a:pt x="525" y="224"/>
                      </a:lnTo>
                      <a:lnTo>
                        <a:pt x="527" y="224"/>
                      </a:lnTo>
                      <a:lnTo>
                        <a:pt x="528" y="224"/>
                      </a:lnTo>
                      <a:lnTo>
                        <a:pt x="530" y="224"/>
                      </a:lnTo>
                      <a:lnTo>
                        <a:pt x="531" y="224"/>
                      </a:lnTo>
                      <a:lnTo>
                        <a:pt x="533" y="224"/>
                      </a:lnTo>
                      <a:lnTo>
                        <a:pt x="534" y="224"/>
                      </a:lnTo>
                      <a:lnTo>
                        <a:pt x="536" y="224"/>
                      </a:lnTo>
                      <a:lnTo>
                        <a:pt x="538" y="224"/>
                      </a:lnTo>
                      <a:lnTo>
                        <a:pt x="539" y="224"/>
                      </a:lnTo>
                      <a:lnTo>
                        <a:pt x="540" y="222"/>
                      </a:lnTo>
                      <a:lnTo>
                        <a:pt x="542" y="222"/>
                      </a:lnTo>
                      <a:lnTo>
                        <a:pt x="543" y="222"/>
                      </a:lnTo>
                      <a:lnTo>
                        <a:pt x="545" y="222"/>
                      </a:lnTo>
                      <a:lnTo>
                        <a:pt x="547" y="222"/>
                      </a:lnTo>
                      <a:lnTo>
                        <a:pt x="548" y="222"/>
                      </a:lnTo>
                      <a:lnTo>
                        <a:pt x="549" y="222"/>
                      </a:lnTo>
                      <a:lnTo>
                        <a:pt x="550" y="222"/>
                      </a:lnTo>
                      <a:lnTo>
                        <a:pt x="553" y="222"/>
                      </a:lnTo>
                      <a:lnTo>
                        <a:pt x="554" y="222"/>
                      </a:lnTo>
                      <a:lnTo>
                        <a:pt x="556" y="221"/>
                      </a:lnTo>
                      <a:lnTo>
                        <a:pt x="558" y="221"/>
                      </a:lnTo>
                      <a:lnTo>
                        <a:pt x="559" y="221"/>
                      </a:lnTo>
                      <a:lnTo>
                        <a:pt x="560" y="221"/>
                      </a:lnTo>
                      <a:lnTo>
                        <a:pt x="561" y="221"/>
                      </a:lnTo>
                      <a:lnTo>
                        <a:pt x="564" y="221"/>
                      </a:lnTo>
                      <a:lnTo>
                        <a:pt x="565" y="221"/>
                      </a:lnTo>
                      <a:lnTo>
                        <a:pt x="566" y="221"/>
                      </a:lnTo>
                      <a:lnTo>
                        <a:pt x="567" y="221"/>
                      </a:lnTo>
                      <a:lnTo>
                        <a:pt x="570" y="220"/>
                      </a:lnTo>
                      <a:lnTo>
                        <a:pt x="571" y="220"/>
                      </a:lnTo>
                      <a:lnTo>
                        <a:pt x="572" y="220"/>
                      </a:lnTo>
                      <a:lnTo>
                        <a:pt x="573" y="220"/>
                      </a:lnTo>
                      <a:lnTo>
                        <a:pt x="576" y="220"/>
                      </a:lnTo>
                      <a:lnTo>
                        <a:pt x="577" y="220"/>
                      </a:lnTo>
                      <a:lnTo>
                        <a:pt x="578" y="220"/>
                      </a:lnTo>
                      <a:lnTo>
                        <a:pt x="581" y="220"/>
                      </a:lnTo>
                      <a:lnTo>
                        <a:pt x="582" y="220"/>
                      </a:lnTo>
                      <a:lnTo>
                        <a:pt x="583" y="218"/>
                      </a:lnTo>
                      <a:lnTo>
                        <a:pt x="584" y="218"/>
                      </a:lnTo>
                      <a:lnTo>
                        <a:pt x="586" y="218"/>
                      </a:lnTo>
                      <a:lnTo>
                        <a:pt x="588" y="218"/>
                      </a:lnTo>
                      <a:lnTo>
                        <a:pt x="589" y="218"/>
                      </a:lnTo>
                      <a:lnTo>
                        <a:pt x="590" y="218"/>
                      </a:lnTo>
                      <a:lnTo>
                        <a:pt x="592" y="218"/>
                      </a:lnTo>
                      <a:lnTo>
                        <a:pt x="594" y="218"/>
                      </a:lnTo>
                      <a:lnTo>
                        <a:pt x="595" y="217"/>
                      </a:lnTo>
                      <a:lnTo>
                        <a:pt x="597" y="217"/>
                      </a:lnTo>
                      <a:lnTo>
                        <a:pt x="599" y="217"/>
                      </a:lnTo>
                      <a:lnTo>
                        <a:pt x="600" y="217"/>
                      </a:lnTo>
                      <a:lnTo>
                        <a:pt x="601" y="217"/>
                      </a:lnTo>
                      <a:lnTo>
                        <a:pt x="603" y="217"/>
                      </a:lnTo>
                      <a:lnTo>
                        <a:pt x="605" y="217"/>
                      </a:lnTo>
                      <a:lnTo>
                        <a:pt x="606" y="217"/>
                      </a:lnTo>
                      <a:lnTo>
                        <a:pt x="608" y="216"/>
                      </a:lnTo>
                      <a:lnTo>
                        <a:pt x="609" y="216"/>
                      </a:lnTo>
                      <a:lnTo>
                        <a:pt x="610" y="216"/>
                      </a:lnTo>
                      <a:lnTo>
                        <a:pt x="612" y="216"/>
                      </a:lnTo>
                      <a:lnTo>
                        <a:pt x="614" y="216"/>
                      </a:lnTo>
                      <a:lnTo>
                        <a:pt x="615" y="216"/>
                      </a:lnTo>
                      <a:lnTo>
                        <a:pt x="617" y="216"/>
                      </a:lnTo>
                      <a:lnTo>
                        <a:pt x="619" y="216"/>
                      </a:lnTo>
                      <a:lnTo>
                        <a:pt x="620" y="214"/>
                      </a:lnTo>
                      <a:lnTo>
                        <a:pt x="621" y="214"/>
                      </a:lnTo>
                      <a:lnTo>
                        <a:pt x="623" y="214"/>
                      </a:lnTo>
                      <a:lnTo>
                        <a:pt x="625" y="214"/>
                      </a:lnTo>
                      <a:lnTo>
                        <a:pt x="626" y="214"/>
                      </a:lnTo>
                      <a:lnTo>
                        <a:pt x="627" y="214"/>
                      </a:lnTo>
                      <a:lnTo>
                        <a:pt x="629" y="214"/>
                      </a:lnTo>
                      <a:lnTo>
                        <a:pt x="631" y="213"/>
                      </a:lnTo>
                      <a:lnTo>
                        <a:pt x="632" y="213"/>
                      </a:lnTo>
                      <a:lnTo>
                        <a:pt x="633" y="213"/>
                      </a:lnTo>
                      <a:lnTo>
                        <a:pt x="634" y="213"/>
                      </a:lnTo>
                      <a:lnTo>
                        <a:pt x="637" y="213"/>
                      </a:lnTo>
                      <a:lnTo>
                        <a:pt x="638" y="213"/>
                      </a:lnTo>
                      <a:lnTo>
                        <a:pt x="640" y="213"/>
                      </a:lnTo>
                      <a:lnTo>
                        <a:pt x="642" y="212"/>
                      </a:lnTo>
                      <a:lnTo>
                        <a:pt x="643" y="212"/>
                      </a:lnTo>
                      <a:lnTo>
                        <a:pt x="644" y="212"/>
                      </a:lnTo>
                      <a:lnTo>
                        <a:pt x="645" y="212"/>
                      </a:lnTo>
                      <a:lnTo>
                        <a:pt x="648" y="212"/>
                      </a:lnTo>
                      <a:lnTo>
                        <a:pt x="649" y="212"/>
                      </a:lnTo>
                      <a:lnTo>
                        <a:pt x="650" y="212"/>
                      </a:lnTo>
                      <a:lnTo>
                        <a:pt x="651" y="210"/>
                      </a:lnTo>
                      <a:lnTo>
                        <a:pt x="653" y="210"/>
                      </a:lnTo>
                      <a:lnTo>
                        <a:pt x="655" y="210"/>
                      </a:lnTo>
                      <a:lnTo>
                        <a:pt x="656" y="210"/>
                      </a:lnTo>
                      <a:lnTo>
                        <a:pt x="658" y="210"/>
                      </a:lnTo>
                      <a:lnTo>
                        <a:pt x="660" y="210"/>
                      </a:lnTo>
                      <a:lnTo>
                        <a:pt x="661" y="209"/>
                      </a:lnTo>
                      <a:lnTo>
                        <a:pt x="662" y="209"/>
                      </a:lnTo>
                      <a:lnTo>
                        <a:pt x="665" y="209"/>
                      </a:lnTo>
                      <a:lnTo>
                        <a:pt x="666" y="209"/>
                      </a:lnTo>
                      <a:lnTo>
                        <a:pt x="667" y="209"/>
                      </a:lnTo>
                      <a:lnTo>
                        <a:pt x="668" y="209"/>
                      </a:lnTo>
                      <a:lnTo>
                        <a:pt x="670" y="208"/>
                      </a:lnTo>
                      <a:lnTo>
                        <a:pt x="672" y="208"/>
                      </a:lnTo>
                      <a:lnTo>
                        <a:pt x="673" y="208"/>
                      </a:lnTo>
                      <a:lnTo>
                        <a:pt x="675" y="208"/>
                      </a:lnTo>
                      <a:lnTo>
                        <a:pt x="676" y="208"/>
                      </a:lnTo>
                      <a:lnTo>
                        <a:pt x="677" y="208"/>
                      </a:lnTo>
                      <a:lnTo>
                        <a:pt x="679" y="206"/>
                      </a:lnTo>
                      <a:lnTo>
                        <a:pt x="681" y="206"/>
                      </a:lnTo>
                      <a:lnTo>
                        <a:pt x="683" y="206"/>
                      </a:lnTo>
                      <a:lnTo>
                        <a:pt x="684" y="206"/>
                      </a:lnTo>
                      <a:lnTo>
                        <a:pt x="686" y="206"/>
                      </a:lnTo>
                      <a:lnTo>
                        <a:pt x="687" y="206"/>
                      </a:lnTo>
                      <a:lnTo>
                        <a:pt x="688" y="205"/>
                      </a:lnTo>
                      <a:lnTo>
                        <a:pt x="690" y="205"/>
                      </a:lnTo>
                      <a:lnTo>
                        <a:pt x="692" y="205"/>
                      </a:lnTo>
                      <a:lnTo>
                        <a:pt x="693" y="205"/>
                      </a:lnTo>
                      <a:lnTo>
                        <a:pt x="694" y="205"/>
                      </a:lnTo>
                      <a:lnTo>
                        <a:pt x="697" y="204"/>
                      </a:lnTo>
                      <a:lnTo>
                        <a:pt x="698" y="204"/>
                      </a:lnTo>
                      <a:lnTo>
                        <a:pt x="699" y="204"/>
                      </a:lnTo>
                      <a:lnTo>
                        <a:pt x="701" y="204"/>
                      </a:lnTo>
                      <a:lnTo>
                        <a:pt x="703" y="204"/>
                      </a:lnTo>
                      <a:lnTo>
                        <a:pt x="704" y="204"/>
                      </a:lnTo>
                      <a:lnTo>
                        <a:pt x="705" y="202"/>
                      </a:lnTo>
                      <a:lnTo>
                        <a:pt x="707" y="202"/>
                      </a:lnTo>
                      <a:lnTo>
                        <a:pt x="709" y="202"/>
                      </a:lnTo>
                      <a:lnTo>
                        <a:pt x="710" y="202"/>
                      </a:lnTo>
                      <a:lnTo>
                        <a:pt x="711" y="202"/>
                      </a:lnTo>
                      <a:lnTo>
                        <a:pt x="712" y="201"/>
                      </a:lnTo>
                      <a:lnTo>
                        <a:pt x="715" y="201"/>
                      </a:lnTo>
                      <a:lnTo>
                        <a:pt x="716" y="201"/>
                      </a:lnTo>
                      <a:lnTo>
                        <a:pt x="717" y="201"/>
                      </a:lnTo>
                      <a:lnTo>
                        <a:pt x="718" y="201"/>
                      </a:lnTo>
                      <a:lnTo>
                        <a:pt x="721" y="200"/>
                      </a:lnTo>
                      <a:lnTo>
                        <a:pt x="722" y="200"/>
                      </a:lnTo>
                      <a:lnTo>
                        <a:pt x="723" y="200"/>
                      </a:lnTo>
                      <a:lnTo>
                        <a:pt x="726" y="200"/>
                      </a:lnTo>
                      <a:lnTo>
                        <a:pt x="727" y="199"/>
                      </a:lnTo>
                      <a:lnTo>
                        <a:pt x="728" y="199"/>
                      </a:lnTo>
                      <a:lnTo>
                        <a:pt x="729" y="199"/>
                      </a:lnTo>
                      <a:lnTo>
                        <a:pt x="732" y="199"/>
                      </a:lnTo>
                      <a:lnTo>
                        <a:pt x="733" y="199"/>
                      </a:lnTo>
                      <a:lnTo>
                        <a:pt x="734" y="197"/>
                      </a:lnTo>
                      <a:lnTo>
                        <a:pt x="736" y="197"/>
                      </a:lnTo>
                      <a:lnTo>
                        <a:pt x="737" y="197"/>
                      </a:lnTo>
                      <a:lnTo>
                        <a:pt x="739" y="197"/>
                      </a:lnTo>
                      <a:lnTo>
                        <a:pt x="740" y="197"/>
                      </a:lnTo>
                      <a:lnTo>
                        <a:pt x="742" y="196"/>
                      </a:lnTo>
                      <a:lnTo>
                        <a:pt x="744" y="196"/>
                      </a:lnTo>
                      <a:lnTo>
                        <a:pt x="745" y="196"/>
                      </a:lnTo>
                      <a:lnTo>
                        <a:pt x="746" y="196"/>
                      </a:lnTo>
                      <a:lnTo>
                        <a:pt x="748" y="195"/>
                      </a:lnTo>
                      <a:lnTo>
                        <a:pt x="750" y="195"/>
                      </a:lnTo>
                      <a:lnTo>
                        <a:pt x="751" y="195"/>
                      </a:lnTo>
                      <a:lnTo>
                        <a:pt x="753" y="195"/>
                      </a:lnTo>
                      <a:lnTo>
                        <a:pt x="754" y="193"/>
                      </a:lnTo>
                      <a:lnTo>
                        <a:pt x="755" y="193"/>
                      </a:lnTo>
                      <a:lnTo>
                        <a:pt x="757" y="193"/>
                      </a:lnTo>
                      <a:lnTo>
                        <a:pt x="759" y="193"/>
                      </a:lnTo>
                      <a:lnTo>
                        <a:pt x="760" y="192"/>
                      </a:lnTo>
                      <a:lnTo>
                        <a:pt x="761" y="192"/>
                      </a:lnTo>
                      <a:lnTo>
                        <a:pt x="764" y="192"/>
                      </a:lnTo>
                      <a:lnTo>
                        <a:pt x="765" y="192"/>
                      </a:lnTo>
                      <a:lnTo>
                        <a:pt x="767" y="191"/>
                      </a:lnTo>
                      <a:lnTo>
                        <a:pt x="768" y="191"/>
                      </a:lnTo>
                      <a:lnTo>
                        <a:pt x="770" y="191"/>
                      </a:lnTo>
                      <a:lnTo>
                        <a:pt x="771" y="191"/>
                      </a:lnTo>
                      <a:lnTo>
                        <a:pt x="772" y="189"/>
                      </a:lnTo>
                      <a:lnTo>
                        <a:pt x="775" y="189"/>
                      </a:lnTo>
                      <a:lnTo>
                        <a:pt x="776" y="189"/>
                      </a:lnTo>
                      <a:lnTo>
                        <a:pt x="777" y="189"/>
                      </a:lnTo>
                      <a:lnTo>
                        <a:pt x="778" y="188"/>
                      </a:lnTo>
                      <a:lnTo>
                        <a:pt x="779" y="188"/>
                      </a:lnTo>
                      <a:lnTo>
                        <a:pt x="782" y="188"/>
                      </a:lnTo>
                      <a:lnTo>
                        <a:pt x="783" y="187"/>
                      </a:lnTo>
                      <a:lnTo>
                        <a:pt x="786" y="187"/>
                      </a:lnTo>
                      <a:lnTo>
                        <a:pt x="787" y="187"/>
                      </a:lnTo>
                      <a:lnTo>
                        <a:pt x="788" y="187"/>
                      </a:lnTo>
                      <a:lnTo>
                        <a:pt x="789" y="185"/>
                      </a:lnTo>
                      <a:lnTo>
                        <a:pt x="790" y="185"/>
                      </a:lnTo>
                      <a:lnTo>
                        <a:pt x="793" y="185"/>
                      </a:lnTo>
                      <a:lnTo>
                        <a:pt x="794" y="184"/>
                      </a:lnTo>
                      <a:lnTo>
                        <a:pt x="795" y="184"/>
                      </a:lnTo>
                      <a:lnTo>
                        <a:pt x="796" y="184"/>
                      </a:lnTo>
                      <a:lnTo>
                        <a:pt x="799" y="183"/>
                      </a:lnTo>
                      <a:lnTo>
                        <a:pt x="800" y="183"/>
                      </a:lnTo>
                      <a:lnTo>
                        <a:pt x="801" y="183"/>
                      </a:lnTo>
                      <a:lnTo>
                        <a:pt x="803" y="183"/>
                      </a:lnTo>
                      <a:lnTo>
                        <a:pt x="804" y="181"/>
                      </a:lnTo>
                      <a:lnTo>
                        <a:pt x="806" y="181"/>
                      </a:lnTo>
                      <a:lnTo>
                        <a:pt x="807" y="181"/>
                      </a:lnTo>
                      <a:lnTo>
                        <a:pt x="810" y="180"/>
                      </a:lnTo>
                      <a:lnTo>
                        <a:pt x="811" y="180"/>
                      </a:lnTo>
                      <a:lnTo>
                        <a:pt x="812" y="180"/>
                      </a:lnTo>
                      <a:lnTo>
                        <a:pt x="814" y="179"/>
                      </a:lnTo>
                      <a:lnTo>
                        <a:pt x="815" y="179"/>
                      </a:lnTo>
                      <a:lnTo>
                        <a:pt x="817" y="179"/>
                      </a:lnTo>
                      <a:lnTo>
                        <a:pt x="818" y="177"/>
                      </a:lnTo>
                      <a:lnTo>
                        <a:pt x="820" y="177"/>
                      </a:lnTo>
                      <a:lnTo>
                        <a:pt x="821" y="177"/>
                      </a:lnTo>
                      <a:lnTo>
                        <a:pt x="823" y="176"/>
                      </a:lnTo>
                      <a:lnTo>
                        <a:pt x="825" y="176"/>
                      </a:lnTo>
                      <a:lnTo>
                        <a:pt x="826" y="176"/>
                      </a:lnTo>
                      <a:lnTo>
                        <a:pt x="828" y="175"/>
                      </a:lnTo>
                      <a:lnTo>
                        <a:pt x="829" y="175"/>
                      </a:lnTo>
                      <a:lnTo>
                        <a:pt x="831" y="173"/>
                      </a:lnTo>
                      <a:lnTo>
                        <a:pt x="832" y="173"/>
                      </a:lnTo>
                      <a:lnTo>
                        <a:pt x="834" y="173"/>
                      </a:lnTo>
                      <a:lnTo>
                        <a:pt x="835" y="172"/>
                      </a:lnTo>
                      <a:lnTo>
                        <a:pt x="837" y="172"/>
                      </a:lnTo>
                      <a:lnTo>
                        <a:pt x="838" y="172"/>
                      </a:lnTo>
                      <a:lnTo>
                        <a:pt x="839" y="171"/>
                      </a:lnTo>
                      <a:lnTo>
                        <a:pt x="842" y="171"/>
                      </a:lnTo>
                      <a:lnTo>
                        <a:pt x="843" y="170"/>
                      </a:lnTo>
                      <a:lnTo>
                        <a:pt x="844" y="170"/>
                      </a:lnTo>
                      <a:lnTo>
                        <a:pt x="845" y="170"/>
                      </a:lnTo>
                      <a:lnTo>
                        <a:pt x="848" y="168"/>
                      </a:lnTo>
                      <a:lnTo>
                        <a:pt x="849" y="168"/>
                      </a:lnTo>
                      <a:lnTo>
                        <a:pt x="850" y="167"/>
                      </a:lnTo>
                      <a:lnTo>
                        <a:pt x="853" y="167"/>
                      </a:lnTo>
                      <a:lnTo>
                        <a:pt x="854" y="167"/>
                      </a:lnTo>
                      <a:lnTo>
                        <a:pt x="855" y="166"/>
                      </a:lnTo>
                      <a:lnTo>
                        <a:pt x="856" y="166"/>
                      </a:lnTo>
                      <a:lnTo>
                        <a:pt x="859" y="164"/>
                      </a:lnTo>
                      <a:lnTo>
                        <a:pt x="860" y="164"/>
                      </a:lnTo>
                      <a:lnTo>
                        <a:pt x="861" y="164"/>
                      </a:lnTo>
                      <a:lnTo>
                        <a:pt x="862" y="163"/>
                      </a:lnTo>
                      <a:lnTo>
                        <a:pt x="864" y="163"/>
                      </a:lnTo>
                      <a:lnTo>
                        <a:pt x="866" y="162"/>
                      </a:lnTo>
                      <a:lnTo>
                        <a:pt x="867" y="162"/>
                      </a:lnTo>
                      <a:lnTo>
                        <a:pt x="868" y="160"/>
                      </a:lnTo>
                      <a:lnTo>
                        <a:pt x="871" y="160"/>
                      </a:lnTo>
                      <a:lnTo>
                        <a:pt x="872" y="159"/>
                      </a:lnTo>
                      <a:lnTo>
                        <a:pt x="873" y="159"/>
                      </a:lnTo>
                      <a:lnTo>
                        <a:pt x="874" y="158"/>
                      </a:lnTo>
                      <a:lnTo>
                        <a:pt x="877" y="158"/>
                      </a:lnTo>
                      <a:lnTo>
                        <a:pt x="878" y="158"/>
                      </a:lnTo>
                      <a:lnTo>
                        <a:pt x="879" y="156"/>
                      </a:lnTo>
                      <a:lnTo>
                        <a:pt x="881" y="156"/>
                      </a:lnTo>
                      <a:lnTo>
                        <a:pt x="882" y="155"/>
                      </a:lnTo>
                      <a:lnTo>
                        <a:pt x="884" y="155"/>
                      </a:lnTo>
                      <a:lnTo>
                        <a:pt x="885" y="154"/>
                      </a:lnTo>
                      <a:lnTo>
                        <a:pt x="887" y="154"/>
                      </a:lnTo>
                      <a:lnTo>
                        <a:pt x="888" y="152"/>
                      </a:lnTo>
                      <a:lnTo>
                        <a:pt x="890" y="152"/>
                      </a:lnTo>
                      <a:lnTo>
                        <a:pt x="892" y="151"/>
                      </a:lnTo>
                      <a:lnTo>
                        <a:pt x="893" y="150"/>
                      </a:lnTo>
                      <a:lnTo>
                        <a:pt x="895" y="150"/>
                      </a:lnTo>
                      <a:lnTo>
                        <a:pt x="896" y="148"/>
                      </a:lnTo>
                      <a:lnTo>
                        <a:pt x="898" y="148"/>
                      </a:lnTo>
                      <a:lnTo>
                        <a:pt x="899" y="147"/>
                      </a:lnTo>
                      <a:lnTo>
                        <a:pt x="901" y="147"/>
                      </a:lnTo>
                      <a:lnTo>
                        <a:pt x="903" y="146"/>
                      </a:lnTo>
                      <a:lnTo>
                        <a:pt x="904" y="146"/>
                      </a:lnTo>
                      <a:lnTo>
                        <a:pt x="905" y="145"/>
                      </a:lnTo>
                      <a:lnTo>
                        <a:pt x="906" y="143"/>
                      </a:lnTo>
                      <a:lnTo>
                        <a:pt x="909" y="143"/>
                      </a:lnTo>
                      <a:lnTo>
                        <a:pt x="910" y="142"/>
                      </a:lnTo>
                      <a:lnTo>
                        <a:pt x="912" y="142"/>
                      </a:lnTo>
                      <a:lnTo>
                        <a:pt x="913" y="141"/>
                      </a:lnTo>
                      <a:lnTo>
                        <a:pt x="915" y="141"/>
                      </a:lnTo>
                      <a:lnTo>
                        <a:pt x="916" y="139"/>
                      </a:lnTo>
                      <a:lnTo>
                        <a:pt x="917" y="138"/>
                      </a:lnTo>
                      <a:lnTo>
                        <a:pt x="920" y="138"/>
                      </a:lnTo>
                      <a:lnTo>
                        <a:pt x="921" y="137"/>
                      </a:lnTo>
                      <a:lnTo>
                        <a:pt x="922" y="135"/>
                      </a:lnTo>
                      <a:lnTo>
                        <a:pt x="923" y="135"/>
                      </a:lnTo>
                      <a:lnTo>
                        <a:pt x="926" y="134"/>
                      </a:lnTo>
                      <a:lnTo>
                        <a:pt x="927" y="134"/>
                      </a:lnTo>
                      <a:lnTo>
                        <a:pt x="928" y="133"/>
                      </a:lnTo>
                      <a:lnTo>
                        <a:pt x="929" y="131"/>
                      </a:lnTo>
                      <a:lnTo>
                        <a:pt x="931" y="131"/>
                      </a:lnTo>
                      <a:lnTo>
                        <a:pt x="933" y="130"/>
                      </a:lnTo>
                      <a:lnTo>
                        <a:pt x="934" y="129"/>
                      </a:lnTo>
                      <a:lnTo>
                        <a:pt x="937" y="127"/>
                      </a:lnTo>
                      <a:lnTo>
                        <a:pt x="938" y="127"/>
                      </a:lnTo>
                      <a:lnTo>
                        <a:pt x="939" y="126"/>
                      </a:lnTo>
                      <a:lnTo>
                        <a:pt x="940" y="125"/>
                      </a:lnTo>
                      <a:lnTo>
                        <a:pt x="942" y="125"/>
                      </a:lnTo>
                      <a:lnTo>
                        <a:pt x="944" y="123"/>
                      </a:lnTo>
                      <a:lnTo>
                        <a:pt x="945" y="122"/>
                      </a:lnTo>
                      <a:lnTo>
                        <a:pt x="946" y="121"/>
                      </a:lnTo>
                      <a:lnTo>
                        <a:pt x="948" y="121"/>
                      </a:lnTo>
                      <a:lnTo>
                        <a:pt x="950" y="119"/>
                      </a:lnTo>
                      <a:lnTo>
                        <a:pt x="951" y="118"/>
                      </a:lnTo>
                      <a:lnTo>
                        <a:pt x="952" y="117"/>
                      </a:lnTo>
                      <a:lnTo>
                        <a:pt x="955" y="117"/>
                      </a:lnTo>
                      <a:lnTo>
                        <a:pt x="956" y="116"/>
                      </a:lnTo>
                      <a:lnTo>
                        <a:pt x="957" y="114"/>
                      </a:lnTo>
                      <a:lnTo>
                        <a:pt x="959" y="113"/>
                      </a:lnTo>
                      <a:lnTo>
                        <a:pt x="961" y="112"/>
                      </a:lnTo>
                      <a:lnTo>
                        <a:pt x="962" y="112"/>
                      </a:lnTo>
                      <a:lnTo>
                        <a:pt x="963" y="110"/>
                      </a:lnTo>
                      <a:lnTo>
                        <a:pt x="965" y="109"/>
                      </a:lnTo>
                      <a:lnTo>
                        <a:pt x="966" y="108"/>
                      </a:lnTo>
                      <a:lnTo>
                        <a:pt x="968" y="106"/>
                      </a:lnTo>
                      <a:lnTo>
                        <a:pt x="970" y="105"/>
                      </a:lnTo>
                      <a:lnTo>
                        <a:pt x="971" y="104"/>
                      </a:lnTo>
                      <a:lnTo>
                        <a:pt x="972" y="104"/>
                      </a:lnTo>
                      <a:lnTo>
                        <a:pt x="973" y="102"/>
                      </a:lnTo>
                      <a:lnTo>
                        <a:pt x="976" y="101"/>
                      </a:lnTo>
                      <a:lnTo>
                        <a:pt x="977" y="100"/>
                      </a:lnTo>
                      <a:lnTo>
                        <a:pt x="979" y="98"/>
                      </a:lnTo>
                      <a:lnTo>
                        <a:pt x="981" y="97"/>
                      </a:lnTo>
                      <a:lnTo>
                        <a:pt x="982" y="96"/>
                      </a:lnTo>
                      <a:lnTo>
                        <a:pt x="983" y="94"/>
                      </a:lnTo>
                      <a:lnTo>
                        <a:pt x="985" y="93"/>
                      </a:lnTo>
                      <a:lnTo>
                        <a:pt x="987" y="92"/>
                      </a:lnTo>
                      <a:lnTo>
                        <a:pt x="988" y="90"/>
                      </a:lnTo>
                      <a:lnTo>
                        <a:pt x="989" y="89"/>
                      </a:lnTo>
                      <a:lnTo>
                        <a:pt x="990" y="88"/>
                      </a:lnTo>
                      <a:lnTo>
                        <a:pt x="993" y="87"/>
                      </a:lnTo>
                      <a:lnTo>
                        <a:pt x="994" y="85"/>
                      </a:lnTo>
                      <a:lnTo>
                        <a:pt x="996" y="84"/>
                      </a:lnTo>
                      <a:lnTo>
                        <a:pt x="998" y="83"/>
                      </a:lnTo>
                      <a:lnTo>
                        <a:pt x="999" y="81"/>
                      </a:lnTo>
                      <a:lnTo>
                        <a:pt x="1000" y="80"/>
                      </a:lnTo>
                      <a:lnTo>
                        <a:pt x="1001" y="79"/>
                      </a:lnTo>
                      <a:lnTo>
                        <a:pt x="1004" y="77"/>
                      </a:lnTo>
                      <a:lnTo>
                        <a:pt x="1005" y="76"/>
                      </a:lnTo>
                      <a:lnTo>
                        <a:pt x="1006" y="75"/>
                      </a:lnTo>
                      <a:lnTo>
                        <a:pt x="1007" y="73"/>
                      </a:lnTo>
                      <a:lnTo>
                        <a:pt x="1009" y="71"/>
                      </a:lnTo>
                      <a:lnTo>
                        <a:pt x="1011" y="69"/>
                      </a:lnTo>
                      <a:lnTo>
                        <a:pt x="1012" y="68"/>
                      </a:lnTo>
                      <a:lnTo>
                        <a:pt x="1013" y="67"/>
                      </a:lnTo>
                      <a:lnTo>
                        <a:pt x="1015" y="65"/>
                      </a:lnTo>
                      <a:lnTo>
                        <a:pt x="1017" y="64"/>
                      </a:lnTo>
                      <a:lnTo>
                        <a:pt x="1018" y="62"/>
                      </a:lnTo>
                      <a:lnTo>
                        <a:pt x="1020" y="60"/>
                      </a:lnTo>
                      <a:lnTo>
                        <a:pt x="1022" y="59"/>
                      </a:lnTo>
                      <a:lnTo>
                        <a:pt x="1023" y="58"/>
                      </a:lnTo>
                      <a:lnTo>
                        <a:pt x="1024" y="55"/>
                      </a:lnTo>
                      <a:lnTo>
                        <a:pt x="1026" y="54"/>
                      </a:lnTo>
                      <a:lnTo>
                        <a:pt x="1028" y="52"/>
                      </a:lnTo>
                      <a:lnTo>
                        <a:pt x="1029" y="51"/>
                      </a:lnTo>
                      <a:lnTo>
                        <a:pt x="1031" y="48"/>
                      </a:lnTo>
                      <a:lnTo>
                        <a:pt x="1032" y="47"/>
                      </a:lnTo>
                      <a:lnTo>
                        <a:pt x="1033" y="46"/>
                      </a:lnTo>
                      <a:lnTo>
                        <a:pt x="1035" y="43"/>
                      </a:lnTo>
                      <a:lnTo>
                        <a:pt x="1037" y="42"/>
                      </a:lnTo>
                      <a:lnTo>
                        <a:pt x="1039" y="40"/>
                      </a:lnTo>
                      <a:lnTo>
                        <a:pt x="1040" y="38"/>
                      </a:lnTo>
                      <a:lnTo>
                        <a:pt x="1041" y="36"/>
                      </a:lnTo>
                      <a:lnTo>
                        <a:pt x="1043" y="34"/>
                      </a:lnTo>
                      <a:lnTo>
                        <a:pt x="1044" y="33"/>
                      </a:lnTo>
                      <a:lnTo>
                        <a:pt x="1046" y="31"/>
                      </a:lnTo>
                      <a:lnTo>
                        <a:pt x="1048" y="29"/>
                      </a:lnTo>
                      <a:lnTo>
                        <a:pt x="1049" y="27"/>
                      </a:lnTo>
                      <a:lnTo>
                        <a:pt x="1050" y="25"/>
                      </a:lnTo>
                      <a:lnTo>
                        <a:pt x="1052" y="23"/>
                      </a:lnTo>
                      <a:lnTo>
                        <a:pt x="1054" y="21"/>
                      </a:lnTo>
                      <a:lnTo>
                        <a:pt x="1055" y="19"/>
                      </a:lnTo>
                      <a:lnTo>
                        <a:pt x="1056" y="17"/>
                      </a:lnTo>
                      <a:lnTo>
                        <a:pt x="1057" y="15"/>
                      </a:lnTo>
                      <a:lnTo>
                        <a:pt x="1060" y="13"/>
                      </a:lnTo>
                      <a:lnTo>
                        <a:pt x="1061" y="10"/>
                      </a:lnTo>
                      <a:lnTo>
                        <a:pt x="1063" y="9"/>
                      </a:lnTo>
                      <a:lnTo>
                        <a:pt x="1065" y="6"/>
                      </a:lnTo>
                      <a:lnTo>
                        <a:pt x="1066" y="5"/>
                      </a:lnTo>
                      <a:lnTo>
                        <a:pt x="1067" y="2"/>
                      </a:lnTo>
                      <a:lnTo>
                        <a:pt x="1068" y="0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5" name="Freeform 1571"/>
                <p:cNvSpPr>
                  <a:spLocks/>
                </p:cNvSpPr>
                <p:nvPr/>
              </p:nvSpPr>
              <p:spPr bwMode="auto">
                <a:xfrm>
                  <a:off x="2903" y="1603"/>
                  <a:ext cx="356" cy="237"/>
                </a:xfrm>
                <a:custGeom>
                  <a:avLst/>
                  <a:gdLst/>
                  <a:ahLst/>
                  <a:cxnLst>
                    <a:cxn ang="0">
                      <a:pos x="16" y="474"/>
                    </a:cxn>
                    <a:cxn ang="0">
                      <a:pos x="32" y="447"/>
                    </a:cxn>
                    <a:cxn ang="0">
                      <a:pos x="49" y="416"/>
                    </a:cxn>
                    <a:cxn ang="0">
                      <a:pos x="66" y="385"/>
                    </a:cxn>
                    <a:cxn ang="0">
                      <a:pos x="83" y="350"/>
                    </a:cxn>
                    <a:cxn ang="0">
                      <a:pos x="100" y="313"/>
                    </a:cxn>
                    <a:cxn ang="0">
                      <a:pos x="116" y="275"/>
                    </a:cxn>
                    <a:cxn ang="0">
                      <a:pos x="133" y="237"/>
                    </a:cxn>
                    <a:cxn ang="0">
                      <a:pos x="150" y="199"/>
                    </a:cxn>
                    <a:cxn ang="0">
                      <a:pos x="167" y="161"/>
                    </a:cxn>
                    <a:cxn ang="0">
                      <a:pos x="184" y="125"/>
                    </a:cxn>
                    <a:cxn ang="0">
                      <a:pos x="200" y="91"/>
                    </a:cxn>
                    <a:cxn ang="0">
                      <a:pos x="217" y="62"/>
                    </a:cxn>
                    <a:cxn ang="0">
                      <a:pos x="234" y="37"/>
                    </a:cxn>
                    <a:cxn ang="0">
                      <a:pos x="251" y="18"/>
                    </a:cxn>
                    <a:cxn ang="0">
                      <a:pos x="268" y="5"/>
                    </a:cxn>
                    <a:cxn ang="0">
                      <a:pos x="284" y="0"/>
                    </a:cxn>
                    <a:cxn ang="0">
                      <a:pos x="301" y="1"/>
                    </a:cxn>
                    <a:cxn ang="0">
                      <a:pos x="318" y="10"/>
                    </a:cxn>
                    <a:cxn ang="0">
                      <a:pos x="336" y="26"/>
                    </a:cxn>
                    <a:cxn ang="0">
                      <a:pos x="353" y="47"/>
                    </a:cxn>
                    <a:cxn ang="0">
                      <a:pos x="368" y="75"/>
                    </a:cxn>
                    <a:cxn ang="0">
                      <a:pos x="385" y="108"/>
                    </a:cxn>
                    <a:cxn ang="0">
                      <a:pos x="403" y="144"/>
                    </a:cxn>
                    <a:cxn ang="0">
                      <a:pos x="420" y="182"/>
                    </a:cxn>
                    <a:cxn ang="0">
                      <a:pos x="437" y="223"/>
                    </a:cxn>
                    <a:cxn ang="0">
                      <a:pos x="453" y="263"/>
                    </a:cxn>
                    <a:cxn ang="0">
                      <a:pos x="470" y="304"/>
                    </a:cxn>
                    <a:cxn ang="0">
                      <a:pos x="487" y="344"/>
                    </a:cxn>
                    <a:cxn ang="0">
                      <a:pos x="504" y="381"/>
                    </a:cxn>
                    <a:cxn ang="0">
                      <a:pos x="521" y="416"/>
                    </a:cxn>
                    <a:cxn ang="0">
                      <a:pos x="537" y="449"/>
                    </a:cxn>
                    <a:cxn ang="0">
                      <a:pos x="554" y="481"/>
                    </a:cxn>
                    <a:cxn ang="0">
                      <a:pos x="571" y="508"/>
                    </a:cxn>
                    <a:cxn ang="0">
                      <a:pos x="588" y="532"/>
                    </a:cxn>
                    <a:cxn ang="0">
                      <a:pos x="605" y="555"/>
                    </a:cxn>
                    <a:cxn ang="0">
                      <a:pos x="621" y="574"/>
                    </a:cxn>
                    <a:cxn ang="0">
                      <a:pos x="638" y="593"/>
                    </a:cxn>
                    <a:cxn ang="0">
                      <a:pos x="655" y="607"/>
                    </a:cxn>
                    <a:cxn ang="0">
                      <a:pos x="672" y="622"/>
                    </a:cxn>
                    <a:cxn ang="0">
                      <a:pos x="688" y="634"/>
                    </a:cxn>
                    <a:cxn ang="0">
                      <a:pos x="705" y="644"/>
                    </a:cxn>
                    <a:cxn ang="0">
                      <a:pos x="722" y="653"/>
                    </a:cxn>
                    <a:cxn ang="0">
                      <a:pos x="739" y="661"/>
                    </a:cxn>
                    <a:cxn ang="0">
                      <a:pos x="755" y="668"/>
                    </a:cxn>
                    <a:cxn ang="0">
                      <a:pos x="772" y="674"/>
                    </a:cxn>
                    <a:cxn ang="0">
                      <a:pos x="789" y="680"/>
                    </a:cxn>
                    <a:cxn ang="0">
                      <a:pos x="806" y="684"/>
                    </a:cxn>
                    <a:cxn ang="0">
                      <a:pos x="822" y="688"/>
                    </a:cxn>
                    <a:cxn ang="0">
                      <a:pos x="839" y="692"/>
                    </a:cxn>
                    <a:cxn ang="0">
                      <a:pos x="856" y="696"/>
                    </a:cxn>
                    <a:cxn ang="0">
                      <a:pos x="873" y="698"/>
                    </a:cxn>
                    <a:cxn ang="0">
                      <a:pos x="890" y="701"/>
                    </a:cxn>
                    <a:cxn ang="0">
                      <a:pos x="906" y="702"/>
                    </a:cxn>
                    <a:cxn ang="0">
                      <a:pos x="923" y="705"/>
                    </a:cxn>
                    <a:cxn ang="0">
                      <a:pos x="940" y="706"/>
                    </a:cxn>
                    <a:cxn ang="0">
                      <a:pos x="957" y="707"/>
                    </a:cxn>
                    <a:cxn ang="0">
                      <a:pos x="973" y="709"/>
                    </a:cxn>
                    <a:cxn ang="0">
                      <a:pos x="990" y="710"/>
                    </a:cxn>
                    <a:cxn ang="0">
                      <a:pos x="1007" y="710"/>
                    </a:cxn>
                    <a:cxn ang="0">
                      <a:pos x="1024" y="711"/>
                    </a:cxn>
                    <a:cxn ang="0">
                      <a:pos x="1040" y="711"/>
                    </a:cxn>
                    <a:cxn ang="0">
                      <a:pos x="1057" y="711"/>
                    </a:cxn>
                  </a:cxnLst>
                  <a:rect l="0" t="0" r="r" b="b"/>
                  <a:pathLst>
                    <a:path w="1068" h="711">
                      <a:moveTo>
                        <a:pt x="0" y="497"/>
                      </a:moveTo>
                      <a:lnTo>
                        <a:pt x="3" y="495"/>
                      </a:lnTo>
                      <a:lnTo>
                        <a:pt x="4" y="493"/>
                      </a:lnTo>
                      <a:lnTo>
                        <a:pt x="5" y="490"/>
                      </a:lnTo>
                      <a:lnTo>
                        <a:pt x="6" y="489"/>
                      </a:lnTo>
                      <a:lnTo>
                        <a:pt x="8" y="486"/>
                      </a:lnTo>
                      <a:lnTo>
                        <a:pt x="10" y="483"/>
                      </a:lnTo>
                      <a:lnTo>
                        <a:pt x="11" y="481"/>
                      </a:lnTo>
                      <a:lnTo>
                        <a:pt x="14" y="479"/>
                      </a:lnTo>
                      <a:lnTo>
                        <a:pt x="15" y="477"/>
                      </a:lnTo>
                      <a:lnTo>
                        <a:pt x="16" y="474"/>
                      </a:lnTo>
                      <a:lnTo>
                        <a:pt x="17" y="472"/>
                      </a:lnTo>
                      <a:lnTo>
                        <a:pt x="20" y="469"/>
                      </a:lnTo>
                      <a:lnTo>
                        <a:pt x="21" y="466"/>
                      </a:lnTo>
                      <a:lnTo>
                        <a:pt x="22" y="465"/>
                      </a:lnTo>
                      <a:lnTo>
                        <a:pt x="23" y="462"/>
                      </a:lnTo>
                      <a:lnTo>
                        <a:pt x="25" y="460"/>
                      </a:lnTo>
                      <a:lnTo>
                        <a:pt x="27" y="457"/>
                      </a:lnTo>
                      <a:lnTo>
                        <a:pt x="28" y="454"/>
                      </a:lnTo>
                      <a:lnTo>
                        <a:pt x="30" y="452"/>
                      </a:lnTo>
                      <a:lnTo>
                        <a:pt x="31" y="449"/>
                      </a:lnTo>
                      <a:lnTo>
                        <a:pt x="32" y="447"/>
                      </a:lnTo>
                      <a:lnTo>
                        <a:pt x="34" y="444"/>
                      </a:lnTo>
                      <a:lnTo>
                        <a:pt x="36" y="441"/>
                      </a:lnTo>
                      <a:lnTo>
                        <a:pt x="38" y="439"/>
                      </a:lnTo>
                      <a:lnTo>
                        <a:pt x="39" y="436"/>
                      </a:lnTo>
                      <a:lnTo>
                        <a:pt x="41" y="433"/>
                      </a:lnTo>
                      <a:lnTo>
                        <a:pt x="42" y="431"/>
                      </a:lnTo>
                      <a:lnTo>
                        <a:pt x="43" y="428"/>
                      </a:lnTo>
                      <a:lnTo>
                        <a:pt x="45" y="425"/>
                      </a:lnTo>
                      <a:lnTo>
                        <a:pt x="47" y="423"/>
                      </a:lnTo>
                      <a:lnTo>
                        <a:pt x="48" y="419"/>
                      </a:lnTo>
                      <a:lnTo>
                        <a:pt x="49" y="416"/>
                      </a:lnTo>
                      <a:lnTo>
                        <a:pt x="51" y="414"/>
                      </a:lnTo>
                      <a:lnTo>
                        <a:pt x="53" y="411"/>
                      </a:lnTo>
                      <a:lnTo>
                        <a:pt x="55" y="408"/>
                      </a:lnTo>
                      <a:lnTo>
                        <a:pt x="56" y="406"/>
                      </a:lnTo>
                      <a:lnTo>
                        <a:pt x="58" y="402"/>
                      </a:lnTo>
                      <a:lnTo>
                        <a:pt x="59" y="399"/>
                      </a:lnTo>
                      <a:lnTo>
                        <a:pt x="60" y="396"/>
                      </a:lnTo>
                      <a:lnTo>
                        <a:pt x="62" y="394"/>
                      </a:lnTo>
                      <a:lnTo>
                        <a:pt x="64" y="390"/>
                      </a:lnTo>
                      <a:lnTo>
                        <a:pt x="65" y="387"/>
                      </a:lnTo>
                      <a:lnTo>
                        <a:pt x="66" y="385"/>
                      </a:lnTo>
                      <a:lnTo>
                        <a:pt x="67" y="381"/>
                      </a:lnTo>
                      <a:lnTo>
                        <a:pt x="70" y="378"/>
                      </a:lnTo>
                      <a:lnTo>
                        <a:pt x="71" y="375"/>
                      </a:lnTo>
                      <a:lnTo>
                        <a:pt x="72" y="371"/>
                      </a:lnTo>
                      <a:lnTo>
                        <a:pt x="73" y="369"/>
                      </a:lnTo>
                      <a:lnTo>
                        <a:pt x="76" y="366"/>
                      </a:lnTo>
                      <a:lnTo>
                        <a:pt x="77" y="362"/>
                      </a:lnTo>
                      <a:lnTo>
                        <a:pt x="78" y="360"/>
                      </a:lnTo>
                      <a:lnTo>
                        <a:pt x="81" y="356"/>
                      </a:lnTo>
                      <a:lnTo>
                        <a:pt x="82" y="353"/>
                      </a:lnTo>
                      <a:lnTo>
                        <a:pt x="83" y="350"/>
                      </a:lnTo>
                      <a:lnTo>
                        <a:pt x="84" y="346"/>
                      </a:lnTo>
                      <a:lnTo>
                        <a:pt x="87" y="344"/>
                      </a:lnTo>
                      <a:lnTo>
                        <a:pt x="88" y="340"/>
                      </a:lnTo>
                      <a:lnTo>
                        <a:pt x="89" y="337"/>
                      </a:lnTo>
                      <a:lnTo>
                        <a:pt x="91" y="333"/>
                      </a:lnTo>
                      <a:lnTo>
                        <a:pt x="92" y="331"/>
                      </a:lnTo>
                      <a:lnTo>
                        <a:pt x="94" y="327"/>
                      </a:lnTo>
                      <a:lnTo>
                        <a:pt x="95" y="324"/>
                      </a:lnTo>
                      <a:lnTo>
                        <a:pt x="98" y="320"/>
                      </a:lnTo>
                      <a:lnTo>
                        <a:pt x="99" y="316"/>
                      </a:lnTo>
                      <a:lnTo>
                        <a:pt x="100" y="313"/>
                      </a:lnTo>
                      <a:lnTo>
                        <a:pt x="101" y="310"/>
                      </a:lnTo>
                      <a:lnTo>
                        <a:pt x="103" y="307"/>
                      </a:lnTo>
                      <a:lnTo>
                        <a:pt x="105" y="303"/>
                      </a:lnTo>
                      <a:lnTo>
                        <a:pt x="106" y="300"/>
                      </a:lnTo>
                      <a:lnTo>
                        <a:pt x="108" y="296"/>
                      </a:lnTo>
                      <a:lnTo>
                        <a:pt x="109" y="292"/>
                      </a:lnTo>
                      <a:lnTo>
                        <a:pt x="111" y="290"/>
                      </a:lnTo>
                      <a:lnTo>
                        <a:pt x="112" y="286"/>
                      </a:lnTo>
                      <a:lnTo>
                        <a:pt x="114" y="282"/>
                      </a:lnTo>
                      <a:lnTo>
                        <a:pt x="115" y="279"/>
                      </a:lnTo>
                      <a:lnTo>
                        <a:pt x="116" y="275"/>
                      </a:lnTo>
                      <a:lnTo>
                        <a:pt x="119" y="273"/>
                      </a:lnTo>
                      <a:lnTo>
                        <a:pt x="120" y="269"/>
                      </a:lnTo>
                      <a:lnTo>
                        <a:pt x="122" y="265"/>
                      </a:lnTo>
                      <a:lnTo>
                        <a:pt x="123" y="262"/>
                      </a:lnTo>
                      <a:lnTo>
                        <a:pt x="125" y="258"/>
                      </a:lnTo>
                      <a:lnTo>
                        <a:pt x="126" y="254"/>
                      </a:lnTo>
                      <a:lnTo>
                        <a:pt x="127" y="252"/>
                      </a:lnTo>
                      <a:lnTo>
                        <a:pt x="130" y="248"/>
                      </a:lnTo>
                      <a:lnTo>
                        <a:pt x="131" y="244"/>
                      </a:lnTo>
                      <a:lnTo>
                        <a:pt x="132" y="241"/>
                      </a:lnTo>
                      <a:lnTo>
                        <a:pt x="133" y="237"/>
                      </a:lnTo>
                      <a:lnTo>
                        <a:pt x="134" y="233"/>
                      </a:lnTo>
                      <a:lnTo>
                        <a:pt x="137" y="230"/>
                      </a:lnTo>
                      <a:lnTo>
                        <a:pt x="138" y="227"/>
                      </a:lnTo>
                      <a:lnTo>
                        <a:pt x="140" y="223"/>
                      </a:lnTo>
                      <a:lnTo>
                        <a:pt x="142" y="220"/>
                      </a:lnTo>
                      <a:lnTo>
                        <a:pt x="143" y="216"/>
                      </a:lnTo>
                      <a:lnTo>
                        <a:pt x="144" y="212"/>
                      </a:lnTo>
                      <a:lnTo>
                        <a:pt x="145" y="209"/>
                      </a:lnTo>
                      <a:lnTo>
                        <a:pt x="148" y="205"/>
                      </a:lnTo>
                      <a:lnTo>
                        <a:pt x="149" y="201"/>
                      </a:lnTo>
                      <a:lnTo>
                        <a:pt x="150" y="199"/>
                      </a:lnTo>
                      <a:lnTo>
                        <a:pt x="151" y="195"/>
                      </a:lnTo>
                      <a:lnTo>
                        <a:pt x="154" y="191"/>
                      </a:lnTo>
                      <a:lnTo>
                        <a:pt x="155" y="188"/>
                      </a:lnTo>
                      <a:lnTo>
                        <a:pt x="156" y="184"/>
                      </a:lnTo>
                      <a:lnTo>
                        <a:pt x="158" y="180"/>
                      </a:lnTo>
                      <a:lnTo>
                        <a:pt x="159" y="178"/>
                      </a:lnTo>
                      <a:lnTo>
                        <a:pt x="161" y="174"/>
                      </a:lnTo>
                      <a:lnTo>
                        <a:pt x="162" y="171"/>
                      </a:lnTo>
                      <a:lnTo>
                        <a:pt x="165" y="167"/>
                      </a:lnTo>
                      <a:lnTo>
                        <a:pt x="166" y="163"/>
                      </a:lnTo>
                      <a:lnTo>
                        <a:pt x="167" y="161"/>
                      </a:lnTo>
                      <a:lnTo>
                        <a:pt x="169" y="157"/>
                      </a:lnTo>
                      <a:lnTo>
                        <a:pt x="170" y="154"/>
                      </a:lnTo>
                      <a:lnTo>
                        <a:pt x="172" y="150"/>
                      </a:lnTo>
                      <a:lnTo>
                        <a:pt x="173" y="147"/>
                      </a:lnTo>
                      <a:lnTo>
                        <a:pt x="175" y="144"/>
                      </a:lnTo>
                      <a:lnTo>
                        <a:pt x="176" y="141"/>
                      </a:lnTo>
                      <a:lnTo>
                        <a:pt x="178" y="137"/>
                      </a:lnTo>
                      <a:lnTo>
                        <a:pt x="179" y="134"/>
                      </a:lnTo>
                      <a:lnTo>
                        <a:pt x="181" y="130"/>
                      </a:lnTo>
                      <a:lnTo>
                        <a:pt x="183" y="128"/>
                      </a:lnTo>
                      <a:lnTo>
                        <a:pt x="184" y="125"/>
                      </a:lnTo>
                      <a:lnTo>
                        <a:pt x="186" y="121"/>
                      </a:lnTo>
                      <a:lnTo>
                        <a:pt x="187" y="118"/>
                      </a:lnTo>
                      <a:lnTo>
                        <a:pt x="189" y="115"/>
                      </a:lnTo>
                      <a:lnTo>
                        <a:pt x="190" y="112"/>
                      </a:lnTo>
                      <a:lnTo>
                        <a:pt x="192" y="109"/>
                      </a:lnTo>
                      <a:lnTo>
                        <a:pt x="193" y="105"/>
                      </a:lnTo>
                      <a:lnTo>
                        <a:pt x="194" y="103"/>
                      </a:lnTo>
                      <a:lnTo>
                        <a:pt x="197" y="100"/>
                      </a:lnTo>
                      <a:lnTo>
                        <a:pt x="198" y="97"/>
                      </a:lnTo>
                      <a:lnTo>
                        <a:pt x="199" y="93"/>
                      </a:lnTo>
                      <a:lnTo>
                        <a:pt x="200" y="91"/>
                      </a:lnTo>
                      <a:lnTo>
                        <a:pt x="203" y="88"/>
                      </a:lnTo>
                      <a:lnTo>
                        <a:pt x="204" y="86"/>
                      </a:lnTo>
                      <a:lnTo>
                        <a:pt x="205" y="83"/>
                      </a:lnTo>
                      <a:lnTo>
                        <a:pt x="208" y="80"/>
                      </a:lnTo>
                      <a:lnTo>
                        <a:pt x="209" y="78"/>
                      </a:lnTo>
                      <a:lnTo>
                        <a:pt x="210" y="75"/>
                      </a:lnTo>
                      <a:lnTo>
                        <a:pt x="211" y="72"/>
                      </a:lnTo>
                      <a:lnTo>
                        <a:pt x="214" y="70"/>
                      </a:lnTo>
                      <a:lnTo>
                        <a:pt x="215" y="67"/>
                      </a:lnTo>
                      <a:lnTo>
                        <a:pt x="216" y="64"/>
                      </a:lnTo>
                      <a:lnTo>
                        <a:pt x="217" y="62"/>
                      </a:lnTo>
                      <a:lnTo>
                        <a:pt x="218" y="59"/>
                      </a:lnTo>
                      <a:lnTo>
                        <a:pt x="221" y="57"/>
                      </a:lnTo>
                      <a:lnTo>
                        <a:pt x="222" y="54"/>
                      </a:lnTo>
                      <a:lnTo>
                        <a:pt x="225" y="53"/>
                      </a:lnTo>
                      <a:lnTo>
                        <a:pt x="226" y="50"/>
                      </a:lnTo>
                      <a:lnTo>
                        <a:pt x="227" y="47"/>
                      </a:lnTo>
                      <a:lnTo>
                        <a:pt x="228" y="46"/>
                      </a:lnTo>
                      <a:lnTo>
                        <a:pt x="229" y="43"/>
                      </a:lnTo>
                      <a:lnTo>
                        <a:pt x="232" y="41"/>
                      </a:lnTo>
                      <a:lnTo>
                        <a:pt x="233" y="39"/>
                      </a:lnTo>
                      <a:lnTo>
                        <a:pt x="234" y="37"/>
                      </a:lnTo>
                      <a:lnTo>
                        <a:pt x="236" y="35"/>
                      </a:lnTo>
                      <a:lnTo>
                        <a:pt x="238" y="33"/>
                      </a:lnTo>
                      <a:lnTo>
                        <a:pt x="239" y="32"/>
                      </a:lnTo>
                      <a:lnTo>
                        <a:pt x="240" y="30"/>
                      </a:lnTo>
                      <a:lnTo>
                        <a:pt x="242" y="28"/>
                      </a:lnTo>
                      <a:lnTo>
                        <a:pt x="243" y="26"/>
                      </a:lnTo>
                      <a:lnTo>
                        <a:pt x="245" y="25"/>
                      </a:lnTo>
                      <a:lnTo>
                        <a:pt x="247" y="22"/>
                      </a:lnTo>
                      <a:lnTo>
                        <a:pt x="249" y="21"/>
                      </a:lnTo>
                      <a:lnTo>
                        <a:pt x="250" y="20"/>
                      </a:lnTo>
                      <a:lnTo>
                        <a:pt x="251" y="18"/>
                      </a:lnTo>
                      <a:lnTo>
                        <a:pt x="253" y="17"/>
                      </a:lnTo>
                      <a:lnTo>
                        <a:pt x="254" y="16"/>
                      </a:lnTo>
                      <a:lnTo>
                        <a:pt x="256" y="14"/>
                      </a:lnTo>
                      <a:lnTo>
                        <a:pt x="258" y="13"/>
                      </a:lnTo>
                      <a:lnTo>
                        <a:pt x="259" y="12"/>
                      </a:lnTo>
                      <a:lnTo>
                        <a:pt x="260" y="10"/>
                      </a:lnTo>
                      <a:lnTo>
                        <a:pt x="261" y="9"/>
                      </a:lnTo>
                      <a:lnTo>
                        <a:pt x="264" y="9"/>
                      </a:lnTo>
                      <a:lnTo>
                        <a:pt x="265" y="8"/>
                      </a:lnTo>
                      <a:lnTo>
                        <a:pt x="267" y="6"/>
                      </a:lnTo>
                      <a:lnTo>
                        <a:pt x="268" y="5"/>
                      </a:lnTo>
                      <a:lnTo>
                        <a:pt x="270" y="5"/>
                      </a:lnTo>
                      <a:lnTo>
                        <a:pt x="271" y="4"/>
                      </a:lnTo>
                      <a:lnTo>
                        <a:pt x="272" y="4"/>
                      </a:lnTo>
                      <a:lnTo>
                        <a:pt x="275" y="3"/>
                      </a:lnTo>
                      <a:lnTo>
                        <a:pt x="276" y="3"/>
                      </a:lnTo>
                      <a:lnTo>
                        <a:pt x="277" y="1"/>
                      </a:lnTo>
                      <a:lnTo>
                        <a:pt x="278" y="1"/>
                      </a:lnTo>
                      <a:lnTo>
                        <a:pt x="281" y="1"/>
                      </a:lnTo>
                      <a:lnTo>
                        <a:pt x="282" y="1"/>
                      </a:lnTo>
                      <a:lnTo>
                        <a:pt x="283" y="0"/>
                      </a:lnTo>
                      <a:lnTo>
                        <a:pt x="284" y="0"/>
                      </a:lnTo>
                      <a:lnTo>
                        <a:pt x="287" y="0"/>
                      </a:lnTo>
                      <a:lnTo>
                        <a:pt x="288" y="0"/>
                      </a:lnTo>
                      <a:lnTo>
                        <a:pt x="289" y="0"/>
                      </a:lnTo>
                      <a:lnTo>
                        <a:pt x="292" y="0"/>
                      </a:lnTo>
                      <a:lnTo>
                        <a:pt x="293" y="0"/>
                      </a:lnTo>
                      <a:lnTo>
                        <a:pt x="294" y="0"/>
                      </a:lnTo>
                      <a:lnTo>
                        <a:pt x="295" y="0"/>
                      </a:lnTo>
                      <a:lnTo>
                        <a:pt x="297" y="0"/>
                      </a:lnTo>
                      <a:lnTo>
                        <a:pt x="299" y="1"/>
                      </a:lnTo>
                      <a:lnTo>
                        <a:pt x="300" y="1"/>
                      </a:lnTo>
                      <a:lnTo>
                        <a:pt x="301" y="1"/>
                      </a:lnTo>
                      <a:lnTo>
                        <a:pt x="303" y="3"/>
                      </a:lnTo>
                      <a:lnTo>
                        <a:pt x="305" y="3"/>
                      </a:lnTo>
                      <a:lnTo>
                        <a:pt x="306" y="4"/>
                      </a:lnTo>
                      <a:lnTo>
                        <a:pt x="307" y="4"/>
                      </a:lnTo>
                      <a:lnTo>
                        <a:pt x="310" y="5"/>
                      </a:lnTo>
                      <a:lnTo>
                        <a:pt x="311" y="5"/>
                      </a:lnTo>
                      <a:lnTo>
                        <a:pt x="312" y="6"/>
                      </a:lnTo>
                      <a:lnTo>
                        <a:pt x="314" y="8"/>
                      </a:lnTo>
                      <a:lnTo>
                        <a:pt x="316" y="8"/>
                      </a:lnTo>
                      <a:lnTo>
                        <a:pt x="317" y="9"/>
                      </a:lnTo>
                      <a:lnTo>
                        <a:pt x="318" y="10"/>
                      </a:lnTo>
                      <a:lnTo>
                        <a:pt x="320" y="12"/>
                      </a:lnTo>
                      <a:lnTo>
                        <a:pt x="321" y="13"/>
                      </a:lnTo>
                      <a:lnTo>
                        <a:pt x="323" y="14"/>
                      </a:lnTo>
                      <a:lnTo>
                        <a:pt x="325" y="16"/>
                      </a:lnTo>
                      <a:lnTo>
                        <a:pt x="326" y="17"/>
                      </a:lnTo>
                      <a:lnTo>
                        <a:pt x="327" y="18"/>
                      </a:lnTo>
                      <a:lnTo>
                        <a:pt x="329" y="20"/>
                      </a:lnTo>
                      <a:lnTo>
                        <a:pt x="331" y="21"/>
                      </a:lnTo>
                      <a:lnTo>
                        <a:pt x="332" y="22"/>
                      </a:lnTo>
                      <a:lnTo>
                        <a:pt x="334" y="24"/>
                      </a:lnTo>
                      <a:lnTo>
                        <a:pt x="336" y="26"/>
                      </a:lnTo>
                      <a:lnTo>
                        <a:pt x="337" y="28"/>
                      </a:lnTo>
                      <a:lnTo>
                        <a:pt x="338" y="29"/>
                      </a:lnTo>
                      <a:lnTo>
                        <a:pt x="340" y="32"/>
                      </a:lnTo>
                      <a:lnTo>
                        <a:pt x="342" y="33"/>
                      </a:lnTo>
                      <a:lnTo>
                        <a:pt x="343" y="35"/>
                      </a:lnTo>
                      <a:lnTo>
                        <a:pt x="344" y="37"/>
                      </a:lnTo>
                      <a:lnTo>
                        <a:pt x="345" y="39"/>
                      </a:lnTo>
                      <a:lnTo>
                        <a:pt x="348" y="41"/>
                      </a:lnTo>
                      <a:lnTo>
                        <a:pt x="349" y="43"/>
                      </a:lnTo>
                      <a:lnTo>
                        <a:pt x="351" y="46"/>
                      </a:lnTo>
                      <a:lnTo>
                        <a:pt x="353" y="47"/>
                      </a:lnTo>
                      <a:lnTo>
                        <a:pt x="354" y="50"/>
                      </a:lnTo>
                      <a:lnTo>
                        <a:pt x="355" y="53"/>
                      </a:lnTo>
                      <a:lnTo>
                        <a:pt x="356" y="55"/>
                      </a:lnTo>
                      <a:lnTo>
                        <a:pt x="359" y="57"/>
                      </a:lnTo>
                      <a:lnTo>
                        <a:pt x="360" y="59"/>
                      </a:lnTo>
                      <a:lnTo>
                        <a:pt x="361" y="62"/>
                      </a:lnTo>
                      <a:lnTo>
                        <a:pt x="362" y="64"/>
                      </a:lnTo>
                      <a:lnTo>
                        <a:pt x="364" y="67"/>
                      </a:lnTo>
                      <a:lnTo>
                        <a:pt x="366" y="70"/>
                      </a:lnTo>
                      <a:lnTo>
                        <a:pt x="367" y="72"/>
                      </a:lnTo>
                      <a:lnTo>
                        <a:pt x="368" y="75"/>
                      </a:lnTo>
                      <a:lnTo>
                        <a:pt x="370" y="78"/>
                      </a:lnTo>
                      <a:lnTo>
                        <a:pt x="372" y="80"/>
                      </a:lnTo>
                      <a:lnTo>
                        <a:pt x="373" y="84"/>
                      </a:lnTo>
                      <a:lnTo>
                        <a:pt x="376" y="87"/>
                      </a:lnTo>
                      <a:lnTo>
                        <a:pt x="377" y="89"/>
                      </a:lnTo>
                      <a:lnTo>
                        <a:pt x="378" y="92"/>
                      </a:lnTo>
                      <a:lnTo>
                        <a:pt x="379" y="95"/>
                      </a:lnTo>
                      <a:lnTo>
                        <a:pt x="381" y="99"/>
                      </a:lnTo>
                      <a:lnTo>
                        <a:pt x="383" y="101"/>
                      </a:lnTo>
                      <a:lnTo>
                        <a:pt x="384" y="104"/>
                      </a:lnTo>
                      <a:lnTo>
                        <a:pt x="385" y="108"/>
                      </a:lnTo>
                      <a:lnTo>
                        <a:pt x="387" y="111"/>
                      </a:lnTo>
                      <a:lnTo>
                        <a:pt x="388" y="113"/>
                      </a:lnTo>
                      <a:lnTo>
                        <a:pt x="390" y="117"/>
                      </a:lnTo>
                      <a:lnTo>
                        <a:pt x="392" y="120"/>
                      </a:lnTo>
                      <a:lnTo>
                        <a:pt x="394" y="124"/>
                      </a:lnTo>
                      <a:lnTo>
                        <a:pt x="395" y="126"/>
                      </a:lnTo>
                      <a:lnTo>
                        <a:pt x="396" y="130"/>
                      </a:lnTo>
                      <a:lnTo>
                        <a:pt x="398" y="133"/>
                      </a:lnTo>
                      <a:lnTo>
                        <a:pt x="399" y="137"/>
                      </a:lnTo>
                      <a:lnTo>
                        <a:pt x="401" y="140"/>
                      </a:lnTo>
                      <a:lnTo>
                        <a:pt x="403" y="144"/>
                      </a:lnTo>
                      <a:lnTo>
                        <a:pt x="404" y="147"/>
                      </a:lnTo>
                      <a:lnTo>
                        <a:pt x="405" y="150"/>
                      </a:lnTo>
                      <a:lnTo>
                        <a:pt x="407" y="154"/>
                      </a:lnTo>
                      <a:lnTo>
                        <a:pt x="409" y="157"/>
                      </a:lnTo>
                      <a:lnTo>
                        <a:pt x="410" y="161"/>
                      </a:lnTo>
                      <a:lnTo>
                        <a:pt x="411" y="165"/>
                      </a:lnTo>
                      <a:lnTo>
                        <a:pt x="414" y="167"/>
                      </a:lnTo>
                      <a:lnTo>
                        <a:pt x="415" y="171"/>
                      </a:lnTo>
                      <a:lnTo>
                        <a:pt x="416" y="175"/>
                      </a:lnTo>
                      <a:lnTo>
                        <a:pt x="418" y="179"/>
                      </a:lnTo>
                      <a:lnTo>
                        <a:pt x="420" y="182"/>
                      </a:lnTo>
                      <a:lnTo>
                        <a:pt x="421" y="186"/>
                      </a:lnTo>
                      <a:lnTo>
                        <a:pt x="422" y="190"/>
                      </a:lnTo>
                      <a:lnTo>
                        <a:pt x="423" y="194"/>
                      </a:lnTo>
                      <a:lnTo>
                        <a:pt x="426" y="196"/>
                      </a:lnTo>
                      <a:lnTo>
                        <a:pt x="427" y="200"/>
                      </a:lnTo>
                      <a:lnTo>
                        <a:pt x="428" y="204"/>
                      </a:lnTo>
                      <a:lnTo>
                        <a:pt x="429" y="208"/>
                      </a:lnTo>
                      <a:lnTo>
                        <a:pt x="432" y="211"/>
                      </a:lnTo>
                      <a:lnTo>
                        <a:pt x="433" y="215"/>
                      </a:lnTo>
                      <a:lnTo>
                        <a:pt x="434" y="219"/>
                      </a:lnTo>
                      <a:lnTo>
                        <a:pt x="437" y="223"/>
                      </a:lnTo>
                      <a:lnTo>
                        <a:pt x="438" y="227"/>
                      </a:lnTo>
                      <a:lnTo>
                        <a:pt x="439" y="230"/>
                      </a:lnTo>
                      <a:lnTo>
                        <a:pt x="440" y="233"/>
                      </a:lnTo>
                      <a:lnTo>
                        <a:pt x="443" y="237"/>
                      </a:lnTo>
                      <a:lnTo>
                        <a:pt x="444" y="241"/>
                      </a:lnTo>
                      <a:lnTo>
                        <a:pt x="445" y="245"/>
                      </a:lnTo>
                      <a:lnTo>
                        <a:pt x="446" y="249"/>
                      </a:lnTo>
                      <a:lnTo>
                        <a:pt x="448" y="252"/>
                      </a:lnTo>
                      <a:lnTo>
                        <a:pt x="450" y="255"/>
                      </a:lnTo>
                      <a:lnTo>
                        <a:pt x="451" y="259"/>
                      </a:lnTo>
                      <a:lnTo>
                        <a:pt x="453" y="263"/>
                      </a:lnTo>
                      <a:lnTo>
                        <a:pt x="454" y="267"/>
                      </a:lnTo>
                      <a:lnTo>
                        <a:pt x="456" y="271"/>
                      </a:lnTo>
                      <a:lnTo>
                        <a:pt x="457" y="274"/>
                      </a:lnTo>
                      <a:lnTo>
                        <a:pt x="459" y="278"/>
                      </a:lnTo>
                      <a:lnTo>
                        <a:pt x="461" y="282"/>
                      </a:lnTo>
                      <a:lnTo>
                        <a:pt x="462" y="286"/>
                      </a:lnTo>
                      <a:lnTo>
                        <a:pt x="464" y="290"/>
                      </a:lnTo>
                      <a:lnTo>
                        <a:pt x="465" y="292"/>
                      </a:lnTo>
                      <a:lnTo>
                        <a:pt x="467" y="296"/>
                      </a:lnTo>
                      <a:lnTo>
                        <a:pt x="468" y="300"/>
                      </a:lnTo>
                      <a:lnTo>
                        <a:pt x="470" y="304"/>
                      </a:lnTo>
                      <a:lnTo>
                        <a:pt x="471" y="307"/>
                      </a:lnTo>
                      <a:lnTo>
                        <a:pt x="472" y="311"/>
                      </a:lnTo>
                      <a:lnTo>
                        <a:pt x="474" y="315"/>
                      </a:lnTo>
                      <a:lnTo>
                        <a:pt x="476" y="319"/>
                      </a:lnTo>
                      <a:lnTo>
                        <a:pt x="478" y="321"/>
                      </a:lnTo>
                      <a:lnTo>
                        <a:pt x="479" y="325"/>
                      </a:lnTo>
                      <a:lnTo>
                        <a:pt x="481" y="329"/>
                      </a:lnTo>
                      <a:lnTo>
                        <a:pt x="482" y="333"/>
                      </a:lnTo>
                      <a:lnTo>
                        <a:pt x="483" y="336"/>
                      </a:lnTo>
                      <a:lnTo>
                        <a:pt x="485" y="340"/>
                      </a:lnTo>
                      <a:lnTo>
                        <a:pt x="487" y="344"/>
                      </a:lnTo>
                      <a:lnTo>
                        <a:pt x="488" y="346"/>
                      </a:lnTo>
                      <a:lnTo>
                        <a:pt x="489" y="350"/>
                      </a:lnTo>
                      <a:lnTo>
                        <a:pt x="490" y="354"/>
                      </a:lnTo>
                      <a:lnTo>
                        <a:pt x="493" y="357"/>
                      </a:lnTo>
                      <a:lnTo>
                        <a:pt x="494" y="361"/>
                      </a:lnTo>
                      <a:lnTo>
                        <a:pt x="495" y="364"/>
                      </a:lnTo>
                      <a:lnTo>
                        <a:pt x="498" y="367"/>
                      </a:lnTo>
                      <a:lnTo>
                        <a:pt x="499" y="371"/>
                      </a:lnTo>
                      <a:lnTo>
                        <a:pt x="500" y="374"/>
                      </a:lnTo>
                      <a:lnTo>
                        <a:pt x="501" y="378"/>
                      </a:lnTo>
                      <a:lnTo>
                        <a:pt x="504" y="381"/>
                      </a:lnTo>
                      <a:lnTo>
                        <a:pt x="505" y="385"/>
                      </a:lnTo>
                      <a:lnTo>
                        <a:pt x="506" y="387"/>
                      </a:lnTo>
                      <a:lnTo>
                        <a:pt x="507" y="391"/>
                      </a:lnTo>
                      <a:lnTo>
                        <a:pt x="510" y="394"/>
                      </a:lnTo>
                      <a:lnTo>
                        <a:pt x="511" y="398"/>
                      </a:lnTo>
                      <a:lnTo>
                        <a:pt x="512" y="400"/>
                      </a:lnTo>
                      <a:lnTo>
                        <a:pt x="513" y="404"/>
                      </a:lnTo>
                      <a:lnTo>
                        <a:pt x="515" y="407"/>
                      </a:lnTo>
                      <a:lnTo>
                        <a:pt x="517" y="411"/>
                      </a:lnTo>
                      <a:lnTo>
                        <a:pt x="518" y="414"/>
                      </a:lnTo>
                      <a:lnTo>
                        <a:pt x="521" y="416"/>
                      </a:lnTo>
                      <a:lnTo>
                        <a:pt x="522" y="420"/>
                      </a:lnTo>
                      <a:lnTo>
                        <a:pt x="523" y="423"/>
                      </a:lnTo>
                      <a:lnTo>
                        <a:pt x="524" y="425"/>
                      </a:lnTo>
                      <a:lnTo>
                        <a:pt x="526" y="429"/>
                      </a:lnTo>
                      <a:lnTo>
                        <a:pt x="528" y="432"/>
                      </a:lnTo>
                      <a:lnTo>
                        <a:pt x="529" y="435"/>
                      </a:lnTo>
                      <a:lnTo>
                        <a:pt x="531" y="439"/>
                      </a:lnTo>
                      <a:lnTo>
                        <a:pt x="532" y="441"/>
                      </a:lnTo>
                      <a:lnTo>
                        <a:pt x="534" y="444"/>
                      </a:lnTo>
                      <a:lnTo>
                        <a:pt x="535" y="447"/>
                      </a:lnTo>
                      <a:lnTo>
                        <a:pt x="537" y="449"/>
                      </a:lnTo>
                      <a:lnTo>
                        <a:pt x="538" y="453"/>
                      </a:lnTo>
                      <a:lnTo>
                        <a:pt x="540" y="456"/>
                      </a:lnTo>
                      <a:lnTo>
                        <a:pt x="542" y="458"/>
                      </a:lnTo>
                      <a:lnTo>
                        <a:pt x="543" y="461"/>
                      </a:lnTo>
                      <a:lnTo>
                        <a:pt x="545" y="464"/>
                      </a:lnTo>
                      <a:lnTo>
                        <a:pt x="546" y="466"/>
                      </a:lnTo>
                      <a:lnTo>
                        <a:pt x="548" y="469"/>
                      </a:lnTo>
                      <a:lnTo>
                        <a:pt x="549" y="472"/>
                      </a:lnTo>
                      <a:lnTo>
                        <a:pt x="550" y="476"/>
                      </a:lnTo>
                      <a:lnTo>
                        <a:pt x="552" y="478"/>
                      </a:lnTo>
                      <a:lnTo>
                        <a:pt x="554" y="481"/>
                      </a:lnTo>
                      <a:lnTo>
                        <a:pt x="555" y="483"/>
                      </a:lnTo>
                      <a:lnTo>
                        <a:pt x="556" y="486"/>
                      </a:lnTo>
                      <a:lnTo>
                        <a:pt x="557" y="487"/>
                      </a:lnTo>
                      <a:lnTo>
                        <a:pt x="560" y="490"/>
                      </a:lnTo>
                      <a:lnTo>
                        <a:pt x="561" y="493"/>
                      </a:lnTo>
                      <a:lnTo>
                        <a:pt x="563" y="495"/>
                      </a:lnTo>
                      <a:lnTo>
                        <a:pt x="565" y="498"/>
                      </a:lnTo>
                      <a:lnTo>
                        <a:pt x="566" y="501"/>
                      </a:lnTo>
                      <a:lnTo>
                        <a:pt x="567" y="503"/>
                      </a:lnTo>
                      <a:lnTo>
                        <a:pt x="570" y="506"/>
                      </a:lnTo>
                      <a:lnTo>
                        <a:pt x="571" y="508"/>
                      </a:lnTo>
                      <a:lnTo>
                        <a:pt x="572" y="510"/>
                      </a:lnTo>
                      <a:lnTo>
                        <a:pt x="573" y="512"/>
                      </a:lnTo>
                      <a:lnTo>
                        <a:pt x="574" y="515"/>
                      </a:lnTo>
                      <a:lnTo>
                        <a:pt x="577" y="518"/>
                      </a:lnTo>
                      <a:lnTo>
                        <a:pt x="578" y="519"/>
                      </a:lnTo>
                      <a:lnTo>
                        <a:pt x="579" y="522"/>
                      </a:lnTo>
                      <a:lnTo>
                        <a:pt x="582" y="524"/>
                      </a:lnTo>
                      <a:lnTo>
                        <a:pt x="583" y="527"/>
                      </a:lnTo>
                      <a:lnTo>
                        <a:pt x="584" y="528"/>
                      </a:lnTo>
                      <a:lnTo>
                        <a:pt x="585" y="531"/>
                      </a:lnTo>
                      <a:lnTo>
                        <a:pt x="588" y="532"/>
                      </a:lnTo>
                      <a:lnTo>
                        <a:pt x="589" y="535"/>
                      </a:lnTo>
                      <a:lnTo>
                        <a:pt x="590" y="537"/>
                      </a:lnTo>
                      <a:lnTo>
                        <a:pt x="592" y="539"/>
                      </a:lnTo>
                      <a:lnTo>
                        <a:pt x="593" y="541"/>
                      </a:lnTo>
                      <a:lnTo>
                        <a:pt x="595" y="543"/>
                      </a:lnTo>
                      <a:lnTo>
                        <a:pt x="596" y="545"/>
                      </a:lnTo>
                      <a:lnTo>
                        <a:pt x="598" y="547"/>
                      </a:lnTo>
                      <a:lnTo>
                        <a:pt x="599" y="549"/>
                      </a:lnTo>
                      <a:lnTo>
                        <a:pt x="601" y="551"/>
                      </a:lnTo>
                      <a:lnTo>
                        <a:pt x="602" y="553"/>
                      </a:lnTo>
                      <a:lnTo>
                        <a:pt x="605" y="555"/>
                      </a:lnTo>
                      <a:lnTo>
                        <a:pt x="606" y="557"/>
                      </a:lnTo>
                      <a:lnTo>
                        <a:pt x="607" y="559"/>
                      </a:lnTo>
                      <a:lnTo>
                        <a:pt x="609" y="561"/>
                      </a:lnTo>
                      <a:lnTo>
                        <a:pt x="610" y="562"/>
                      </a:lnTo>
                      <a:lnTo>
                        <a:pt x="612" y="564"/>
                      </a:lnTo>
                      <a:lnTo>
                        <a:pt x="613" y="566"/>
                      </a:lnTo>
                      <a:lnTo>
                        <a:pt x="615" y="568"/>
                      </a:lnTo>
                      <a:lnTo>
                        <a:pt x="616" y="570"/>
                      </a:lnTo>
                      <a:lnTo>
                        <a:pt x="617" y="572"/>
                      </a:lnTo>
                      <a:lnTo>
                        <a:pt x="620" y="573"/>
                      </a:lnTo>
                      <a:lnTo>
                        <a:pt x="621" y="574"/>
                      </a:lnTo>
                      <a:lnTo>
                        <a:pt x="622" y="577"/>
                      </a:lnTo>
                      <a:lnTo>
                        <a:pt x="624" y="578"/>
                      </a:lnTo>
                      <a:lnTo>
                        <a:pt x="626" y="580"/>
                      </a:lnTo>
                      <a:lnTo>
                        <a:pt x="627" y="581"/>
                      </a:lnTo>
                      <a:lnTo>
                        <a:pt x="628" y="584"/>
                      </a:lnTo>
                      <a:lnTo>
                        <a:pt x="631" y="585"/>
                      </a:lnTo>
                      <a:lnTo>
                        <a:pt x="632" y="586"/>
                      </a:lnTo>
                      <a:lnTo>
                        <a:pt x="633" y="587"/>
                      </a:lnTo>
                      <a:lnTo>
                        <a:pt x="634" y="589"/>
                      </a:lnTo>
                      <a:lnTo>
                        <a:pt x="637" y="591"/>
                      </a:lnTo>
                      <a:lnTo>
                        <a:pt x="638" y="593"/>
                      </a:lnTo>
                      <a:lnTo>
                        <a:pt x="639" y="594"/>
                      </a:lnTo>
                      <a:lnTo>
                        <a:pt x="640" y="595"/>
                      </a:lnTo>
                      <a:lnTo>
                        <a:pt x="641" y="597"/>
                      </a:lnTo>
                      <a:lnTo>
                        <a:pt x="644" y="598"/>
                      </a:lnTo>
                      <a:lnTo>
                        <a:pt x="645" y="599"/>
                      </a:lnTo>
                      <a:lnTo>
                        <a:pt x="648" y="601"/>
                      </a:lnTo>
                      <a:lnTo>
                        <a:pt x="649" y="602"/>
                      </a:lnTo>
                      <a:lnTo>
                        <a:pt x="650" y="603"/>
                      </a:lnTo>
                      <a:lnTo>
                        <a:pt x="651" y="605"/>
                      </a:lnTo>
                      <a:lnTo>
                        <a:pt x="652" y="606"/>
                      </a:lnTo>
                      <a:lnTo>
                        <a:pt x="655" y="607"/>
                      </a:lnTo>
                      <a:lnTo>
                        <a:pt x="656" y="609"/>
                      </a:lnTo>
                      <a:lnTo>
                        <a:pt x="657" y="610"/>
                      </a:lnTo>
                      <a:lnTo>
                        <a:pt x="659" y="611"/>
                      </a:lnTo>
                      <a:lnTo>
                        <a:pt x="661" y="613"/>
                      </a:lnTo>
                      <a:lnTo>
                        <a:pt x="662" y="614"/>
                      </a:lnTo>
                      <a:lnTo>
                        <a:pt x="663" y="615"/>
                      </a:lnTo>
                      <a:lnTo>
                        <a:pt x="665" y="616"/>
                      </a:lnTo>
                      <a:lnTo>
                        <a:pt x="667" y="618"/>
                      </a:lnTo>
                      <a:lnTo>
                        <a:pt x="668" y="619"/>
                      </a:lnTo>
                      <a:lnTo>
                        <a:pt x="670" y="620"/>
                      </a:lnTo>
                      <a:lnTo>
                        <a:pt x="672" y="622"/>
                      </a:lnTo>
                      <a:lnTo>
                        <a:pt x="673" y="623"/>
                      </a:lnTo>
                      <a:lnTo>
                        <a:pt x="674" y="623"/>
                      </a:lnTo>
                      <a:lnTo>
                        <a:pt x="676" y="624"/>
                      </a:lnTo>
                      <a:lnTo>
                        <a:pt x="677" y="626"/>
                      </a:lnTo>
                      <a:lnTo>
                        <a:pt x="679" y="627"/>
                      </a:lnTo>
                      <a:lnTo>
                        <a:pt x="680" y="628"/>
                      </a:lnTo>
                      <a:lnTo>
                        <a:pt x="682" y="630"/>
                      </a:lnTo>
                      <a:lnTo>
                        <a:pt x="683" y="630"/>
                      </a:lnTo>
                      <a:lnTo>
                        <a:pt x="684" y="631"/>
                      </a:lnTo>
                      <a:lnTo>
                        <a:pt x="687" y="632"/>
                      </a:lnTo>
                      <a:lnTo>
                        <a:pt x="688" y="634"/>
                      </a:lnTo>
                      <a:lnTo>
                        <a:pt x="690" y="635"/>
                      </a:lnTo>
                      <a:lnTo>
                        <a:pt x="691" y="635"/>
                      </a:lnTo>
                      <a:lnTo>
                        <a:pt x="693" y="636"/>
                      </a:lnTo>
                      <a:lnTo>
                        <a:pt x="694" y="638"/>
                      </a:lnTo>
                      <a:lnTo>
                        <a:pt x="696" y="638"/>
                      </a:lnTo>
                      <a:lnTo>
                        <a:pt x="698" y="639"/>
                      </a:lnTo>
                      <a:lnTo>
                        <a:pt x="699" y="640"/>
                      </a:lnTo>
                      <a:lnTo>
                        <a:pt x="700" y="642"/>
                      </a:lnTo>
                      <a:lnTo>
                        <a:pt x="701" y="642"/>
                      </a:lnTo>
                      <a:lnTo>
                        <a:pt x="704" y="643"/>
                      </a:lnTo>
                      <a:lnTo>
                        <a:pt x="705" y="644"/>
                      </a:lnTo>
                      <a:lnTo>
                        <a:pt x="706" y="644"/>
                      </a:lnTo>
                      <a:lnTo>
                        <a:pt x="709" y="645"/>
                      </a:lnTo>
                      <a:lnTo>
                        <a:pt x="710" y="647"/>
                      </a:lnTo>
                      <a:lnTo>
                        <a:pt x="711" y="647"/>
                      </a:lnTo>
                      <a:lnTo>
                        <a:pt x="712" y="648"/>
                      </a:lnTo>
                      <a:lnTo>
                        <a:pt x="715" y="649"/>
                      </a:lnTo>
                      <a:lnTo>
                        <a:pt x="716" y="649"/>
                      </a:lnTo>
                      <a:lnTo>
                        <a:pt x="717" y="651"/>
                      </a:lnTo>
                      <a:lnTo>
                        <a:pt x="718" y="651"/>
                      </a:lnTo>
                      <a:lnTo>
                        <a:pt x="719" y="652"/>
                      </a:lnTo>
                      <a:lnTo>
                        <a:pt x="722" y="653"/>
                      </a:lnTo>
                      <a:lnTo>
                        <a:pt x="723" y="653"/>
                      </a:lnTo>
                      <a:lnTo>
                        <a:pt x="724" y="655"/>
                      </a:lnTo>
                      <a:lnTo>
                        <a:pt x="726" y="655"/>
                      </a:lnTo>
                      <a:lnTo>
                        <a:pt x="728" y="656"/>
                      </a:lnTo>
                      <a:lnTo>
                        <a:pt x="729" y="656"/>
                      </a:lnTo>
                      <a:lnTo>
                        <a:pt x="730" y="657"/>
                      </a:lnTo>
                      <a:lnTo>
                        <a:pt x="733" y="659"/>
                      </a:lnTo>
                      <a:lnTo>
                        <a:pt x="734" y="659"/>
                      </a:lnTo>
                      <a:lnTo>
                        <a:pt x="735" y="660"/>
                      </a:lnTo>
                      <a:lnTo>
                        <a:pt x="737" y="660"/>
                      </a:lnTo>
                      <a:lnTo>
                        <a:pt x="739" y="661"/>
                      </a:lnTo>
                      <a:lnTo>
                        <a:pt x="740" y="661"/>
                      </a:lnTo>
                      <a:lnTo>
                        <a:pt x="741" y="663"/>
                      </a:lnTo>
                      <a:lnTo>
                        <a:pt x="743" y="663"/>
                      </a:lnTo>
                      <a:lnTo>
                        <a:pt x="744" y="664"/>
                      </a:lnTo>
                      <a:lnTo>
                        <a:pt x="746" y="664"/>
                      </a:lnTo>
                      <a:lnTo>
                        <a:pt x="748" y="665"/>
                      </a:lnTo>
                      <a:lnTo>
                        <a:pt x="749" y="665"/>
                      </a:lnTo>
                      <a:lnTo>
                        <a:pt x="751" y="667"/>
                      </a:lnTo>
                      <a:lnTo>
                        <a:pt x="752" y="667"/>
                      </a:lnTo>
                      <a:lnTo>
                        <a:pt x="754" y="667"/>
                      </a:lnTo>
                      <a:lnTo>
                        <a:pt x="755" y="668"/>
                      </a:lnTo>
                      <a:lnTo>
                        <a:pt x="757" y="668"/>
                      </a:lnTo>
                      <a:lnTo>
                        <a:pt x="759" y="669"/>
                      </a:lnTo>
                      <a:lnTo>
                        <a:pt x="760" y="669"/>
                      </a:lnTo>
                      <a:lnTo>
                        <a:pt x="761" y="670"/>
                      </a:lnTo>
                      <a:lnTo>
                        <a:pt x="763" y="670"/>
                      </a:lnTo>
                      <a:lnTo>
                        <a:pt x="765" y="672"/>
                      </a:lnTo>
                      <a:lnTo>
                        <a:pt x="766" y="672"/>
                      </a:lnTo>
                      <a:lnTo>
                        <a:pt x="767" y="672"/>
                      </a:lnTo>
                      <a:lnTo>
                        <a:pt x="768" y="673"/>
                      </a:lnTo>
                      <a:lnTo>
                        <a:pt x="771" y="673"/>
                      </a:lnTo>
                      <a:lnTo>
                        <a:pt x="772" y="674"/>
                      </a:lnTo>
                      <a:lnTo>
                        <a:pt x="774" y="674"/>
                      </a:lnTo>
                      <a:lnTo>
                        <a:pt x="776" y="674"/>
                      </a:lnTo>
                      <a:lnTo>
                        <a:pt x="777" y="676"/>
                      </a:lnTo>
                      <a:lnTo>
                        <a:pt x="778" y="676"/>
                      </a:lnTo>
                      <a:lnTo>
                        <a:pt x="779" y="676"/>
                      </a:lnTo>
                      <a:lnTo>
                        <a:pt x="782" y="677"/>
                      </a:lnTo>
                      <a:lnTo>
                        <a:pt x="783" y="677"/>
                      </a:lnTo>
                      <a:lnTo>
                        <a:pt x="784" y="678"/>
                      </a:lnTo>
                      <a:lnTo>
                        <a:pt x="785" y="678"/>
                      </a:lnTo>
                      <a:lnTo>
                        <a:pt x="788" y="678"/>
                      </a:lnTo>
                      <a:lnTo>
                        <a:pt x="789" y="680"/>
                      </a:lnTo>
                      <a:lnTo>
                        <a:pt x="790" y="680"/>
                      </a:lnTo>
                      <a:lnTo>
                        <a:pt x="793" y="680"/>
                      </a:lnTo>
                      <a:lnTo>
                        <a:pt x="794" y="681"/>
                      </a:lnTo>
                      <a:lnTo>
                        <a:pt x="795" y="681"/>
                      </a:lnTo>
                      <a:lnTo>
                        <a:pt x="796" y="681"/>
                      </a:lnTo>
                      <a:lnTo>
                        <a:pt x="799" y="682"/>
                      </a:lnTo>
                      <a:lnTo>
                        <a:pt x="800" y="682"/>
                      </a:lnTo>
                      <a:lnTo>
                        <a:pt x="801" y="682"/>
                      </a:lnTo>
                      <a:lnTo>
                        <a:pt x="802" y="684"/>
                      </a:lnTo>
                      <a:lnTo>
                        <a:pt x="804" y="684"/>
                      </a:lnTo>
                      <a:lnTo>
                        <a:pt x="806" y="684"/>
                      </a:lnTo>
                      <a:lnTo>
                        <a:pt x="807" y="685"/>
                      </a:lnTo>
                      <a:lnTo>
                        <a:pt x="808" y="685"/>
                      </a:lnTo>
                      <a:lnTo>
                        <a:pt x="810" y="685"/>
                      </a:lnTo>
                      <a:lnTo>
                        <a:pt x="811" y="685"/>
                      </a:lnTo>
                      <a:lnTo>
                        <a:pt x="813" y="686"/>
                      </a:lnTo>
                      <a:lnTo>
                        <a:pt x="815" y="686"/>
                      </a:lnTo>
                      <a:lnTo>
                        <a:pt x="817" y="686"/>
                      </a:lnTo>
                      <a:lnTo>
                        <a:pt x="818" y="688"/>
                      </a:lnTo>
                      <a:lnTo>
                        <a:pt x="819" y="688"/>
                      </a:lnTo>
                      <a:lnTo>
                        <a:pt x="821" y="688"/>
                      </a:lnTo>
                      <a:lnTo>
                        <a:pt x="822" y="688"/>
                      </a:lnTo>
                      <a:lnTo>
                        <a:pt x="824" y="689"/>
                      </a:lnTo>
                      <a:lnTo>
                        <a:pt x="826" y="689"/>
                      </a:lnTo>
                      <a:lnTo>
                        <a:pt x="827" y="689"/>
                      </a:lnTo>
                      <a:lnTo>
                        <a:pt x="828" y="689"/>
                      </a:lnTo>
                      <a:lnTo>
                        <a:pt x="830" y="690"/>
                      </a:lnTo>
                      <a:lnTo>
                        <a:pt x="832" y="690"/>
                      </a:lnTo>
                      <a:lnTo>
                        <a:pt x="833" y="690"/>
                      </a:lnTo>
                      <a:lnTo>
                        <a:pt x="835" y="690"/>
                      </a:lnTo>
                      <a:lnTo>
                        <a:pt x="837" y="692"/>
                      </a:lnTo>
                      <a:lnTo>
                        <a:pt x="838" y="692"/>
                      </a:lnTo>
                      <a:lnTo>
                        <a:pt x="839" y="692"/>
                      </a:lnTo>
                      <a:lnTo>
                        <a:pt x="841" y="692"/>
                      </a:lnTo>
                      <a:lnTo>
                        <a:pt x="843" y="693"/>
                      </a:lnTo>
                      <a:lnTo>
                        <a:pt x="844" y="693"/>
                      </a:lnTo>
                      <a:lnTo>
                        <a:pt x="845" y="693"/>
                      </a:lnTo>
                      <a:lnTo>
                        <a:pt x="846" y="693"/>
                      </a:lnTo>
                      <a:lnTo>
                        <a:pt x="849" y="693"/>
                      </a:lnTo>
                      <a:lnTo>
                        <a:pt x="850" y="694"/>
                      </a:lnTo>
                      <a:lnTo>
                        <a:pt x="851" y="694"/>
                      </a:lnTo>
                      <a:lnTo>
                        <a:pt x="852" y="694"/>
                      </a:lnTo>
                      <a:lnTo>
                        <a:pt x="855" y="694"/>
                      </a:lnTo>
                      <a:lnTo>
                        <a:pt x="856" y="696"/>
                      </a:lnTo>
                      <a:lnTo>
                        <a:pt x="857" y="696"/>
                      </a:lnTo>
                      <a:lnTo>
                        <a:pt x="860" y="696"/>
                      </a:lnTo>
                      <a:lnTo>
                        <a:pt x="861" y="696"/>
                      </a:lnTo>
                      <a:lnTo>
                        <a:pt x="862" y="696"/>
                      </a:lnTo>
                      <a:lnTo>
                        <a:pt x="863" y="697"/>
                      </a:lnTo>
                      <a:lnTo>
                        <a:pt x="866" y="697"/>
                      </a:lnTo>
                      <a:lnTo>
                        <a:pt x="867" y="697"/>
                      </a:lnTo>
                      <a:lnTo>
                        <a:pt x="868" y="697"/>
                      </a:lnTo>
                      <a:lnTo>
                        <a:pt x="869" y="697"/>
                      </a:lnTo>
                      <a:lnTo>
                        <a:pt x="871" y="697"/>
                      </a:lnTo>
                      <a:lnTo>
                        <a:pt x="873" y="698"/>
                      </a:lnTo>
                      <a:lnTo>
                        <a:pt x="874" y="698"/>
                      </a:lnTo>
                      <a:lnTo>
                        <a:pt x="876" y="698"/>
                      </a:lnTo>
                      <a:lnTo>
                        <a:pt x="878" y="698"/>
                      </a:lnTo>
                      <a:lnTo>
                        <a:pt x="879" y="698"/>
                      </a:lnTo>
                      <a:lnTo>
                        <a:pt x="880" y="699"/>
                      </a:lnTo>
                      <a:lnTo>
                        <a:pt x="882" y="699"/>
                      </a:lnTo>
                      <a:lnTo>
                        <a:pt x="884" y="699"/>
                      </a:lnTo>
                      <a:lnTo>
                        <a:pt x="885" y="699"/>
                      </a:lnTo>
                      <a:lnTo>
                        <a:pt x="886" y="699"/>
                      </a:lnTo>
                      <a:lnTo>
                        <a:pt x="888" y="699"/>
                      </a:lnTo>
                      <a:lnTo>
                        <a:pt x="890" y="701"/>
                      </a:lnTo>
                      <a:lnTo>
                        <a:pt x="891" y="701"/>
                      </a:lnTo>
                      <a:lnTo>
                        <a:pt x="893" y="701"/>
                      </a:lnTo>
                      <a:lnTo>
                        <a:pt x="894" y="701"/>
                      </a:lnTo>
                      <a:lnTo>
                        <a:pt x="895" y="701"/>
                      </a:lnTo>
                      <a:lnTo>
                        <a:pt x="897" y="701"/>
                      </a:lnTo>
                      <a:lnTo>
                        <a:pt x="899" y="701"/>
                      </a:lnTo>
                      <a:lnTo>
                        <a:pt x="901" y="702"/>
                      </a:lnTo>
                      <a:lnTo>
                        <a:pt x="902" y="702"/>
                      </a:lnTo>
                      <a:lnTo>
                        <a:pt x="904" y="702"/>
                      </a:lnTo>
                      <a:lnTo>
                        <a:pt x="905" y="702"/>
                      </a:lnTo>
                      <a:lnTo>
                        <a:pt x="906" y="702"/>
                      </a:lnTo>
                      <a:lnTo>
                        <a:pt x="908" y="702"/>
                      </a:lnTo>
                      <a:lnTo>
                        <a:pt x="910" y="702"/>
                      </a:lnTo>
                      <a:lnTo>
                        <a:pt x="911" y="703"/>
                      </a:lnTo>
                      <a:lnTo>
                        <a:pt x="912" y="703"/>
                      </a:lnTo>
                      <a:lnTo>
                        <a:pt x="913" y="703"/>
                      </a:lnTo>
                      <a:lnTo>
                        <a:pt x="916" y="703"/>
                      </a:lnTo>
                      <a:lnTo>
                        <a:pt x="917" y="703"/>
                      </a:lnTo>
                      <a:lnTo>
                        <a:pt x="919" y="703"/>
                      </a:lnTo>
                      <a:lnTo>
                        <a:pt x="921" y="703"/>
                      </a:lnTo>
                      <a:lnTo>
                        <a:pt x="922" y="703"/>
                      </a:lnTo>
                      <a:lnTo>
                        <a:pt x="923" y="705"/>
                      </a:lnTo>
                      <a:lnTo>
                        <a:pt x="925" y="705"/>
                      </a:lnTo>
                      <a:lnTo>
                        <a:pt x="927" y="705"/>
                      </a:lnTo>
                      <a:lnTo>
                        <a:pt x="928" y="705"/>
                      </a:lnTo>
                      <a:lnTo>
                        <a:pt x="929" y="705"/>
                      </a:lnTo>
                      <a:lnTo>
                        <a:pt x="930" y="705"/>
                      </a:lnTo>
                      <a:lnTo>
                        <a:pt x="933" y="705"/>
                      </a:lnTo>
                      <a:lnTo>
                        <a:pt x="934" y="705"/>
                      </a:lnTo>
                      <a:lnTo>
                        <a:pt x="935" y="706"/>
                      </a:lnTo>
                      <a:lnTo>
                        <a:pt x="936" y="706"/>
                      </a:lnTo>
                      <a:lnTo>
                        <a:pt x="938" y="706"/>
                      </a:lnTo>
                      <a:lnTo>
                        <a:pt x="940" y="706"/>
                      </a:lnTo>
                      <a:lnTo>
                        <a:pt x="941" y="706"/>
                      </a:lnTo>
                      <a:lnTo>
                        <a:pt x="944" y="706"/>
                      </a:lnTo>
                      <a:lnTo>
                        <a:pt x="945" y="706"/>
                      </a:lnTo>
                      <a:lnTo>
                        <a:pt x="946" y="706"/>
                      </a:lnTo>
                      <a:lnTo>
                        <a:pt x="947" y="706"/>
                      </a:lnTo>
                      <a:lnTo>
                        <a:pt x="949" y="706"/>
                      </a:lnTo>
                      <a:lnTo>
                        <a:pt x="951" y="707"/>
                      </a:lnTo>
                      <a:lnTo>
                        <a:pt x="952" y="707"/>
                      </a:lnTo>
                      <a:lnTo>
                        <a:pt x="954" y="707"/>
                      </a:lnTo>
                      <a:lnTo>
                        <a:pt x="955" y="707"/>
                      </a:lnTo>
                      <a:lnTo>
                        <a:pt x="957" y="707"/>
                      </a:lnTo>
                      <a:lnTo>
                        <a:pt x="958" y="707"/>
                      </a:lnTo>
                      <a:lnTo>
                        <a:pt x="960" y="707"/>
                      </a:lnTo>
                      <a:lnTo>
                        <a:pt x="962" y="707"/>
                      </a:lnTo>
                      <a:lnTo>
                        <a:pt x="963" y="707"/>
                      </a:lnTo>
                      <a:lnTo>
                        <a:pt x="965" y="707"/>
                      </a:lnTo>
                      <a:lnTo>
                        <a:pt x="966" y="707"/>
                      </a:lnTo>
                      <a:lnTo>
                        <a:pt x="968" y="707"/>
                      </a:lnTo>
                      <a:lnTo>
                        <a:pt x="969" y="709"/>
                      </a:lnTo>
                      <a:lnTo>
                        <a:pt x="971" y="709"/>
                      </a:lnTo>
                      <a:lnTo>
                        <a:pt x="972" y="709"/>
                      </a:lnTo>
                      <a:lnTo>
                        <a:pt x="973" y="709"/>
                      </a:lnTo>
                      <a:lnTo>
                        <a:pt x="975" y="709"/>
                      </a:lnTo>
                      <a:lnTo>
                        <a:pt x="977" y="709"/>
                      </a:lnTo>
                      <a:lnTo>
                        <a:pt x="978" y="709"/>
                      </a:lnTo>
                      <a:lnTo>
                        <a:pt x="979" y="709"/>
                      </a:lnTo>
                      <a:lnTo>
                        <a:pt x="982" y="709"/>
                      </a:lnTo>
                      <a:lnTo>
                        <a:pt x="983" y="709"/>
                      </a:lnTo>
                      <a:lnTo>
                        <a:pt x="984" y="709"/>
                      </a:lnTo>
                      <a:lnTo>
                        <a:pt x="986" y="709"/>
                      </a:lnTo>
                      <a:lnTo>
                        <a:pt x="988" y="709"/>
                      </a:lnTo>
                      <a:lnTo>
                        <a:pt x="989" y="709"/>
                      </a:lnTo>
                      <a:lnTo>
                        <a:pt x="990" y="710"/>
                      </a:lnTo>
                      <a:lnTo>
                        <a:pt x="993" y="710"/>
                      </a:lnTo>
                      <a:lnTo>
                        <a:pt x="994" y="710"/>
                      </a:lnTo>
                      <a:lnTo>
                        <a:pt x="995" y="710"/>
                      </a:lnTo>
                      <a:lnTo>
                        <a:pt x="996" y="710"/>
                      </a:lnTo>
                      <a:lnTo>
                        <a:pt x="997" y="710"/>
                      </a:lnTo>
                      <a:lnTo>
                        <a:pt x="1000" y="710"/>
                      </a:lnTo>
                      <a:lnTo>
                        <a:pt x="1001" y="710"/>
                      </a:lnTo>
                      <a:lnTo>
                        <a:pt x="1004" y="710"/>
                      </a:lnTo>
                      <a:lnTo>
                        <a:pt x="1005" y="710"/>
                      </a:lnTo>
                      <a:lnTo>
                        <a:pt x="1006" y="710"/>
                      </a:lnTo>
                      <a:lnTo>
                        <a:pt x="1007" y="710"/>
                      </a:lnTo>
                      <a:lnTo>
                        <a:pt x="1008" y="710"/>
                      </a:lnTo>
                      <a:lnTo>
                        <a:pt x="1011" y="710"/>
                      </a:lnTo>
                      <a:lnTo>
                        <a:pt x="1012" y="710"/>
                      </a:lnTo>
                      <a:lnTo>
                        <a:pt x="1013" y="710"/>
                      </a:lnTo>
                      <a:lnTo>
                        <a:pt x="1014" y="710"/>
                      </a:lnTo>
                      <a:lnTo>
                        <a:pt x="1016" y="710"/>
                      </a:lnTo>
                      <a:lnTo>
                        <a:pt x="1018" y="710"/>
                      </a:lnTo>
                      <a:lnTo>
                        <a:pt x="1019" y="710"/>
                      </a:lnTo>
                      <a:lnTo>
                        <a:pt x="1021" y="711"/>
                      </a:lnTo>
                      <a:lnTo>
                        <a:pt x="1022" y="711"/>
                      </a:lnTo>
                      <a:lnTo>
                        <a:pt x="1024" y="711"/>
                      </a:lnTo>
                      <a:lnTo>
                        <a:pt x="1025" y="711"/>
                      </a:lnTo>
                      <a:lnTo>
                        <a:pt x="1028" y="711"/>
                      </a:lnTo>
                      <a:lnTo>
                        <a:pt x="1029" y="711"/>
                      </a:lnTo>
                      <a:lnTo>
                        <a:pt x="1030" y="711"/>
                      </a:lnTo>
                      <a:lnTo>
                        <a:pt x="1032" y="711"/>
                      </a:lnTo>
                      <a:lnTo>
                        <a:pt x="1033" y="711"/>
                      </a:lnTo>
                      <a:lnTo>
                        <a:pt x="1035" y="711"/>
                      </a:lnTo>
                      <a:lnTo>
                        <a:pt x="1036" y="711"/>
                      </a:lnTo>
                      <a:lnTo>
                        <a:pt x="1038" y="711"/>
                      </a:lnTo>
                      <a:lnTo>
                        <a:pt x="1039" y="711"/>
                      </a:lnTo>
                      <a:lnTo>
                        <a:pt x="1040" y="711"/>
                      </a:lnTo>
                      <a:lnTo>
                        <a:pt x="1043" y="711"/>
                      </a:lnTo>
                      <a:lnTo>
                        <a:pt x="1044" y="711"/>
                      </a:lnTo>
                      <a:lnTo>
                        <a:pt x="1046" y="711"/>
                      </a:lnTo>
                      <a:lnTo>
                        <a:pt x="1047" y="711"/>
                      </a:lnTo>
                      <a:lnTo>
                        <a:pt x="1049" y="711"/>
                      </a:lnTo>
                      <a:lnTo>
                        <a:pt x="1050" y="711"/>
                      </a:lnTo>
                      <a:lnTo>
                        <a:pt x="1051" y="711"/>
                      </a:lnTo>
                      <a:lnTo>
                        <a:pt x="1053" y="711"/>
                      </a:lnTo>
                      <a:lnTo>
                        <a:pt x="1055" y="711"/>
                      </a:lnTo>
                      <a:lnTo>
                        <a:pt x="1056" y="711"/>
                      </a:lnTo>
                      <a:lnTo>
                        <a:pt x="1057" y="711"/>
                      </a:lnTo>
                      <a:lnTo>
                        <a:pt x="1060" y="711"/>
                      </a:lnTo>
                      <a:lnTo>
                        <a:pt x="1061" y="711"/>
                      </a:lnTo>
                      <a:lnTo>
                        <a:pt x="1062" y="711"/>
                      </a:lnTo>
                      <a:lnTo>
                        <a:pt x="1063" y="711"/>
                      </a:lnTo>
                      <a:lnTo>
                        <a:pt x="1064" y="711"/>
                      </a:lnTo>
                      <a:lnTo>
                        <a:pt x="1067" y="711"/>
                      </a:lnTo>
                      <a:lnTo>
                        <a:pt x="1068" y="711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6" name="Freeform 1572"/>
                <p:cNvSpPr>
                  <a:spLocks/>
                </p:cNvSpPr>
                <p:nvPr/>
              </p:nvSpPr>
              <p:spPr bwMode="auto">
                <a:xfrm>
                  <a:off x="3259" y="1741"/>
                  <a:ext cx="356" cy="99"/>
                </a:xfrm>
                <a:custGeom>
                  <a:avLst/>
                  <a:gdLst/>
                  <a:ahLst/>
                  <a:cxnLst>
                    <a:cxn ang="0">
                      <a:pos x="16" y="295"/>
                    </a:cxn>
                    <a:cxn ang="0">
                      <a:pos x="32" y="295"/>
                    </a:cxn>
                    <a:cxn ang="0">
                      <a:pos x="49" y="295"/>
                    </a:cxn>
                    <a:cxn ang="0">
                      <a:pos x="66" y="295"/>
                    </a:cxn>
                    <a:cxn ang="0">
                      <a:pos x="83" y="294"/>
                    </a:cxn>
                    <a:cxn ang="0">
                      <a:pos x="99" y="294"/>
                    </a:cxn>
                    <a:cxn ang="0">
                      <a:pos x="116" y="293"/>
                    </a:cxn>
                    <a:cxn ang="0">
                      <a:pos x="133" y="291"/>
                    </a:cxn>
                    <a:cxn ang="0">
                      <a:pos x="150" y="290"/>
                    </a:cxn>
                    <a:cxn ang="0">
                      <a:pos x="167" y="289"/>
                    </a:cxn>
                    <a:cxn ang="0">
                      <a:pos x="183" y="287"/>
                    </a:cxn>
                    <a:cxn ang="0">
                      <a:pos x="200" y="285"/>
                    </a:cxn>
                    <a:cxn ang="0">
                      <a:pos x="217" y="282"/>
                    </a:cxn>
                    <a:cxn ang="0">
                      <a:pos x="234" y="280"/>
                    </a:cxn>
                    <a:cxn ang="0">
                      <a:pos x="250" y="277"/>
                    </a:cxn>
                    <a:cxn ang="0">
                      <a:pos x="267" y="273"/>
                    </a:cxn>
                    <a:cxn ang="0">
                      <a:pos x="284" y="269"/>
                    </a:cxn>
                    <a:cxn ang="0">
                      <a:pos x="301" y="265"/>
                    </a:cxn>
                    <a:cxn ang="0">
                      <a:pos x="318" y="260"/>
                    </a:cxn>
                    <a:cxn ang="0">
                      <a:pos x="334" y="254"/>
                    </a:cxn>
                    <a:cxn ang="0">
                      <a:pos x="351" y="248"/>
                    </a:cxn>
                    <a:cxn ang="0">
                      <a:pos x="368" y="240"/>
                    </a:cxn>
                    <a:cxn ang="0">
                      <a:pos x="385" y="232"/>
                    </a:cxn>
                    <a:cxn ang="0">
                      <a:pos x="402" y="223"/>
                    </a:cxn>
                    <a:cxn ang="0">
                      <a:pos x="418" y="214"/>
                    </a:cxn>
                    <a:cxn ang="0">
                      <a:pos x="435" y="202"/>
                    </a:cxn>
                    <a:cxn ang="0">
                      <a:pos x="452" y="190"/>
                    </a:cxn>
                    <a:cxn ang="0">
                      <a:pos x="469" y="177"/>
                    </a:cxn>
                    <a:cxn ang="0">
                      <a:pos x="486" y="162"/>
                    </a:cxn>
                    <a:cxn ang="0">
                      <a:pos x="502" y="146"/>
                    </a:cxn>
                    <a:cxn ang="0">
                      <a:pos x="519" y="131"/>
                    </a:cxn>
                    <a:cxn ang="0">
                      <a:pos x="536" y="114"/>
                    </a:cxn>
                    <a:cxn ang="0">
                      <a:pos x="554" y="98"/>
                    </a:cxn>
                    <a:cxn ang="0">
                      <a:pos x="571" y="81"/>
                    </a:cxn>
                    <a:cxn ang="0">
                      <a:pos x="586" y="65"/>
                    </a:cxn>
                    <a:cxn ang="0">
                      <a:pos x="604" y="49"/>
                    </a:cxn>
                    <a:cxn ang="0">
                      <a:pos x="621" y="34"/>
                    </a:cxn>
                    <a:cxn ang="0">
                      <a:pos x="638" y="23"/>
                    </a:cxn>
                    <a:cxn ang="0">
                      <a:pos x="655" y="13"/>
                    </a:cxn>
                    <a:cxn ang="0">
                      <a:pos x="671" y="5"/>
                    </a:cxn>
                    <a:cxn ang="0">
                      <a:pos x="688" y="2"/>
                    </a:cxn>
                    <a:cxn ang="0">
                      <a:pos x="705" y="0"/>
                    </a:cxn>
                    <a:cxn ang="0">
                      <a:pos x="722" y="2"/>
                    </a:cxn>
                    <a:cxn ang="0">
                      <a:pos x="739" y="7"/>
                    </a:cxn>
                    <a:cxn ang="0">
                      <a:pos x="755" y="15"/>
                    </a:cxn>
                    <a:cxn ang="0">
                      <a:pos x="772" y="24"/>
                    </a:cxn>
                    <a:cxn ang="0">
                      <a:pos x="789" y="37"/>
                    </a:cxn>
                    <a:cxn ang="0">
                      <a:pos x="806" y="52"/>
                    </a:cxn>
                    <a:cxn ang="0">
                      <a:pos x="822" y="67"/>
                    </a:cxn>
                    <a:cxn ang="0">
                      <a:pos x="839" y="85"/>
                    </a:cxn>
                    <a:cxn ang="0">
                      <a:pos x="856" y="102"/>
                    </a:cxn>
                    <a:cxn ang="0">
                      <a:pos x="873" y="120"/>
                    </a:cxn>
                    <a:cxn ang="0">
                      <a:pos x="889" y="137"/>
                    </a:cxn>
                    <a:cxn ang="0">
                      <a:pos x="906" y="153"/>
                    </a:cxn>
                    <a:cxn ang="0">
                      <a:pos x="923" y="169"/>
                    </a:cxn>
                    <a:cxn ang="0">
                      <a:pos x="940" y="183"/>
                    </a:cxn>
                    <a:cxn ang="0">
                      <a:pos x="957" y="198"/>
                    </a:cxn>
                    <a:cxn ang="0">
                      <a:pos x="973" y="210"/>
                    </a:cxn>
                    <a:cxn ang="0">
                      <a:pos x="990" y="220"/>
                    </a:cxn>
                    <a:cxn ang="0">
                      <a:pos x="1007" y="231"/>
                    </a:cxn>
                    <a:cxn ang="0">
                      <a:pos x="1024" y="239"/>
                    </a:cxn>
                    <a:cxn ang="0">
                      <a:pos x="1040" y="247"/>
                    </a:cxn>
                    <a:cxn ang="0">
                      <a:pos x="1057" y="253"/>
                    </a:cxn>
                  </a:cxnLst>
                  <a:rect l="0" t="0" r="r" b="b"/>
                  <a:pathLst>
                    <a:path w="1068" h="295">
                      <a:moveTo>
                        <a:pt x="0" y="295"/>
                      </a:moveTo>
                      <a:lnTo>
                        <a:pt x="3" y="295"/>
                      </a:lnTo>
                      <a:lnTo>
                        <a:pt x="4" y="295"/>
                      </a:lnTo>
                      <a:lnTo>
                        <a:pt x="5" y="295"/>
                      </a:lnTo>
                      <a:lnTo>
                        <a:pt x="6" y="295"/>
                      </a:lnTo>
                      <a:lnTo>
                        <a:pt x="7" y="295"/>
                      </a:lnTo>
                      <a:lnTo>
                        <a:pt x="10" y="295"/>
                      </a:lnTo>
                      <a:lnTo>
                        <a:pt x="11" y="295"/>
                      </a:lnTo>
                      <a:lnTo>
                        <a:pt x="12" y="295"/>
                      </a:lnTo>
                      <a:lnTo>
                        <a:pt x="14" y="295"/>
                      </a:lnTo>
                      <a:lnTo>
                        <a:pt x="16" y="295"/>
                      </a:lnTo>
                      <a:lnTo>
                        <a:pt x="17" y="295"/>
                      </a:lnTo>
                      <a:lnTo>
                        <a:pt x="18" y="295"/>
                      </a:lnTo>
                      <a:lnTo>
                        <a:pt x="21" y="295"/>
                      </a:lnTo>
                      <a:lnTo>
                        <a:pt x="22" y="295"/>
                      </a:lnTo>
                      <a:lnTo>
                        <a:pt x="23" y="295"/>
                      </a:lnTo>
                      <a:lnTo>
                        <a:pt x="24" y="295"/>
                      </a:lnTo>
                      <a:lnTo>
                        <a:pt x="27" y="295"/>
                      </a:lnTo>
                      <a:lnTo>
                        <a:pt x="28" y="295"/>
                      </a:lnTo>
                      <a:lnTo>
                        <a:pt x="29" y="295"/>
                      </a:lnTo>
                      <a:lnTo>
                        <a:pt x="31" y="295"/>
                      </a:lnTo>
                      <a:lnTo>
                        <a:pt x="32" y="295"/>
                      </a:lnTo>
                      <a:lnTo>
                        <a:pt x="34" y="295"/>
                      </a:lnTo>
                      <a:lnTo>
                        <a:pt x="35" y="295"/>
                      </a:lnTo>
                      <a:lnTo>
                        <a:pt x="37" y="295"/>
                      </a:lnTo>
                      <a:lnTo>
                        <a:pt x="38" y="295"/>
                      </a:lnTo>
                      <a:lnTo>
                        <a:pt x="40" y="295"/>
                      </a:lnTo>
                      <a:lnTo>
                        <a:pt x="42" y="295"/>
                      </a:lnTo>
                      <a:lnTo>
                        <a:pt x="43" y="295"/>
                      </a:lnTo>
                      <a:lnTo>
                        <a:pt x="45" y="295"/>
                      </a:lnTo>
                      <a:lnTo>
                        <a:pt x="46" y="295"/>
                      </a:lnTo>
                      <a:lnTo>
                        <a:pt x="48" y="295"/>
                      </a:lnTo>
                      <a:lnTo>
                        <a:pt x="49" y="295"/>
                      </a:lnTo>
                      <a:lnTo>
                        <a:pt x="51" y="295"/>
                      </a:lnTo>
                      <a:lnTo>
                        <a:pt x="53" y="295"/>
                      </a:lnTo>
                      <a:lnTo>
                        <a:pt x="54" y="295"/>
                      </a:lnTo>
                      <a:lnTo>
                        <a:pt x="55" y="295"/>
                      </a:lnTo>
                      <a:lnTo>
                        <a:pt x="56" y="295"/>
                      </a:lnTo>
                      <a:lnTo>
                        <a:pt x="59" y="295"/>
                      </a:lnTo>
                      <a:lnTo>
                        <a:pt x="60" y="295"/>
                      </a:lnTo>
                      <a:lnTo>
                        <a:pt x="62" y="295"/>
                      </a:lnTo>
                      <a:lnTo>
                        <a:pt x="64" y="295"/>
                      </a:lnTo>
                      <a:lnTo>
                        <a:pt x="65" y="295"/>
                      </a:lnTo>
                      <a:lnTo>
                        <a:pt x="66" y="295"/>
                      </a:lnTo>
                      <a:lnTo>
                        <a:pt x="67" y="295"/>
                      </a:lnTo>
                      <a:lnTo>
                        <a:pt x="70" y="295"/>
                      </a:lnTo>
                      <a:lnTo>
                        <a:pt x="71" y="295"/>
                      </a:lnTo>
                      <a:lnTo>
                        <a:pt x="72" y="295"/>
                      </a:lnTo>
                      <a:lnTo>
                        <a:pt x="73" y="294"/>
                      </a:lnTo>
                      <a:lnTo>
                        <a:pt x="74" y="294"/>
                      </a:lnTo>
                      <a:lnTo>
                        <a:pt x="77" y="294"/>
                      </a:lnTo>
                      <a:lnTo>
                        <a:pt x="78" y="294"/>
                      </a:lnTo>
                      <a:lnTo>
                        <a:pt x="79" y="294"/>
                      </a:lnTo>
                      <a:lnTo>
                        <a:pt x="81" y="294"/>
                      </a:lnTo>
                      <a:lnTo>
                        <a:pt x="83" y="294"/>
                      </a:lnTo>
                      <a:lnTo>
                        <a:pt x="84" y="294"/>
                      </a:lnTo>
                      <a:lnTo>
                        <a:pt x="85" y="294"/>
                      </a:lnTo>
                      <a:lnTo>
                        <a:pt x="88" y="294"/>
                      </a:lnTo>
                      <a:lnTo>
                        <a:pt x="89" y="294"/>
                      </a:lnTo>
                      <a:lnTo>
                        <a:pt x="90" y="294"/>
                      </a:lnTo>
                      <a:lnTo>
                        <a:pt x="92" y="294"/>
                      </a:lnTo>
                      <a:lnTo>
                        <a:pt x="94" y="294"/>
                      </a:lnTo>
                      <a:lnTo>
                        <a:pt x="95" y="294"/>
                      </a:lnTo>
                      <a:lnTo>
                        <a:pt x="96" y="294"/>
                      </a:lnTo>
                      <a:lnTo>
                        <a:pt x="98" y="294"/>
                      </a:lnTo>
                      <a:lnTo>
                        <a:pt x="99" y="294"/>
                      </a:lnTo>
                      <a:lnTo>
                        <a:pt x="101" y="294"/>
                      </a:lnTo>
                      <a:lnTo>
                        <a:pt x="103" y="294"/>
                      </a:lnTo>
                      <a:lnTo>
                        <a:pt x="105" y="293"/>
                      </a:lnTo>
                      <a:lnTo>
                        <a:pt x="106" y="293"/>
                      </a:lnTo>
                      <a:lnTo>
                        <a:pt x="107" y="293"/>
                      </a:lnTo>
                      <a:lnTo>
                        <a:pt x="109" y="293"/>
                      </a:lnTo>
                      <a:lnTo>
                        <a:pt x="110" y="293"/>
                      </a:lnTo>
                      <a:lnTo>
                        <a:pt x="112" y="293"/>
                      </a:lnTo>
                      <a:lnTo>
                        <a:pt x="113" y="293"/>
                      </a:lnTo>
                      <a:lnTo>
                        <a:pt x="115" y="293"/>
                      </a:lnTo>
                      <a:lnTo>
                        <a:pt x="116" y="293"/>
                      </a:lnTo>
                      <a:lnTo>
                        <a:pt x="118" y="293"/>
                      </a:lnTo>
                      <a:lnTo>
                        <a:pt x="120" y="293"/>
                      </a:lnTo>
                      <a:lnTo>
                        <a:pt x="121" y="293"/>
                      </a:lnTo>
                      <a:lnTo>
                        <a:pt x="122" y="293"/>
                      </a:lnTo>
                      <a:lnTo>
                        <a:pt x="123" y="293"/>
                      </a:lnTo>
                      <a:lnTo>
                        <a:pt x="126" y="291"/>
                      </a:lnTo>
                      <a:lnTo>
                        <a:pt x="127" y="291"/>
                      </a:lnTo>
                      <a:lnTo>
                        <a:pt x="129" y="291"/>
                      </a:lnTo>
                      <a:lnTo>
                        <a:pt x="131" y="291"/>
                      </a:lnTo>
                      <a:lnTo>
                        <a:pt x="132" y="291"/>
                      </a:lnTo>
                      <a:lnTo>
                        <a:pt x="133" y="291"/>
                      </a:lnTo>
                      <a:lnTo>
                        <a:pt x="134" y="291"/>
                      </a:lnTo>
                      <a:lnTo>
                        <a:pt x="137" y="291"/>
                      </a:lnTo>
                      <a:lnTo>
                        <a:pt x="138" y="291"/>
                      </a:lnTo>
                      <a:lnTo>
                        <a:pt x="139" y="291"/>
                      </a:lnTo>
                      <a:lnTo>
                        <a:pt x="140" y="291"/>
                      </a:lnTo>
                      <a:lnTo>
                        <a:pt x="143" y="291"/>
                      </a:lnTo>
                      <a:lnTo>
                        <a:pt x="144" y="290"/>
                      </a:lnTo>
                      <a:lnTo>
                        <a:pt x="145" y="290"/>
                      </a:lnTo>
                      <a:lnTo>
                        <a:pt x="148" y="290"/>
                      </a:lnTo>
                      <a:lnTo>
                        <a:pt x="149" y="290"/>
                      </a:lnTo>
                      <a:lnTo>
                        <a:pt x="150" y="290"/>
                      </a:lnTo>
                      <a:lnTo>
                        <a:pt x="151" y="290"/>
                      </a:lnTo>
                      <a:lnTo>
                        <a:pt x="154" y="290"/>
                      </a:lnTo>
                      <a:lnTo>
                        <a:pt x="155" y="290"/>
                      </a:lnTo>
                      <a:lnTo>
                        <a:pt x="156" y="290"/>
                      </a:lnTo>
                      <a:lnTo>
                        <a:pt x="157" y="290"/>
                      </a:lnTo>
                      <a:lnTo>
                        <a:pt x="159" y="289"/>
                      </a:lnTo>
                      <a:lnTo>
                        <a:pt x="161" y="289"/>
                      </a:lnTo>
                      <a:lnTo>
                        <a:pt x="162" y="289"/>
                      </a:lnTo>
                      <a:lnTo>
                        <a:pt x="163" y="289"/>
                      </a:lnTo>
                      <a:lnTo>
                        <a:pt x="165" y="289"/>
                      </a:lnTo>
                      <a:lnTo>
                        <a:pt x="167" y="289"/>
                      </a:lnTo>
                      <a:lnTo>
                        <a:pt x="168" y="289"/>
                      </a:lnTo>
                      <a:lnTo>
                        <a:pt x="170" y="289"/>
                      </a:lnTo>
                      <a:lnTo>
                        <a:pt x="172" y="289"/>
                      </a:lnTo>
                      <a:lnTo>
                        <a:pt x="173" y="287"/>
                      </a:lnTo>
                      <a:lnTo>
                        <a:pt x="174" y="287"/>
                      </a:lnTo>
                      <a:lnTo>
                        <a:pt x="176" y="287"/>
                      </a:lnTo>
                      <a:lnTo>
                        <a:pt x="178" y="287"/>
                      </a:lnTo>
                      <a:lnTo>
                        <a:pt x="179" y="287"/>
                      </a:lnTo>
                      <a:lnTo>
                        <a:pt x="181" y="287"/>
                      </a:lnTo>
                      <a:lnTo>
                        <a:pt x="182" y="287"/>
                      </a:lnTo>
                      <a:lnTo>
                        <a:pt x="183" y="287"/>
                      </a:lnTo>
                      <a:lnTo>
                        <a:pt x="185" y="286"/>
                      </a:lnTo>
                      <a:lnTo>
                        <a:pt x="187" y="286"/>
                      </a:lnTo>
                      <a:lnTo>
                        <a:pt x="189" y="286"/>
                      </a:lnTo>
                      <a:lnTo>
                        <a:pt x="190" y="286"/>
                      </a:lnTo>
                      <a:lnTo>
                        <a:pt x="191" y="286"/>
                      </a:lnTo>
                      <a:lnTo>
                        <a:pt x="193" y="286"/>
                      </a:lnTo>
                      <a:lnTo>
                        <a:pt x="194" y="286"/>
                      </a:lnTo>
                      <a:lnTo>
                        <a:pt x="196" y="285"/>
                      </a:lnTo>
                      <a:lnTo>
                        <a:pt x="198" y="285"/>
                      </a:lnTo>
                      <a:lnTo>
                        <a:pt x="199" y="285"/>
                      </a:lnTo>
                      <a:lnTo>
                        <a:pt x="200" y="285"/>
                      </a:lnTo>
                      <a:lnTo>
                        <a:pt x="201" y="285"/>
                      </a:lnTo>
                      <a:lnTo>
                        <a:pt x="204" y="285"/>
                      </a:lnTo>
                      <a:lnTo>
                        <a:pt x="205" y="285"/>
                      </a:lnTo>
                      <a:lnTo>
                        <a:pt x="206" y="283"/>
                      </a:lnTo>
                      <a:lnTo>
                        <a:pt x="207" y="283"/>
                      </a:lnTo>
                      <a:lnTo>
                        <a:pt x="210" y="283"/>
                      </a:lnTo>
                      <a:lnTo>
                        <a:pt x="211" y="283"/>
                      </a:lnTo>
                      <a:lnTo>
                        <a:pt x="212" y="283"/>
                      </a:lnTo>
                      <a:lnTo>
                        <a:pt x="215" y="283"/>
                      </a:lnTo>
                      <a:lnTo>
                        <a:pt x="216" y="282"/>
                      </a:lnTo>
                      <a:lnTo>
                        <a:pt x="217" y="282"/>
                      </a:lnTo>
                      <a:lnTo>
                        <a:pt x="218" y="282"/>
                      </a:lnTo>
                      <a:lnTo>
                        <a:pt x="221" y="282"/>
                      </a:lnTo>
                      <a:lnTo>
                        <a:pt x="222" y="282"/>
                      </a:lnTo>
                      <a:lnTo>
                        <a:pt x="223" y="282"/>
                      </a:lnTo>
                      <a:lnTo>
                        <a:pt x="224" y="281"/>
                      </a:lnTo>
                      <a:lnTo>
                        <a:pt x="226" y="281"/>
                      </a:lnTo>
                      <a:lnTo>
                        <a:pt x="228" y="281"/>
                      </a:lnTo>
                      <a:lnTo>
                        <a:pt x="229" y="281"/>
                      </a:lnTo>
                      <a:lnTo>
                        <a:pt x="232" y="281"/>
                      </a:lnTo>
                      <a:lnTo>
                        <a:pt x="233" y="280"/>
                      </a:lnTo>
                      <a:lnTo>
                        <a:pt x="234" y="280"/>
                      </a:lnTo>
                      <a:lnTo>
                        <a:pt x="235" y="280"/>
                      </a:lnTo>
                      <a:lnTo>
                        <a:pt x="237" y="280"/>
                      </a:lnTo>
                      <a:lnTo>
                        <a:pt x="239" y="280"/>
                      </a:lnTo>
                      <a:lnTo>
                        <a:pt x="240" y="278"/>
                      </a:lnTo>
                      <a:lnTo>
                        <a:pt x="241" y="278"/>
                      </a:lnTo>
                      <a:lnTo>
                        <a:pt x="243" y="278"/>
                      </a:lnTo>
                      <a:lnTo>
                        <a:pt x="245" y="278"/>
                      </a:lnTo>
                      <a:lnTo>
                        <a:pt x="246" y="278"/>
                      </a:lnTo>
                      <a:lnTo>
                        <a:pt x="248" y="277"/>
                      </a:lnTo>
                      <a:lnTo>
                        <a:pt x="249" y="277"/>
                      </a:lnTo>
                      <a:lnTo>
                        <a:pt x="250" y="277"/>
                      </a:lnTo>
                      <a:lnTo>
                        <a:pt x="252" y="277"/>
                      </a:lnTo>
                      <a:lnTo>
                        <a:pt x="254" y="276"/>
                      </a:lnTo>
                      <a:lnTo>
                        <a:pt x="256" y="276"/>
                      </a:lnTo>
                      <a:lnTo>
                        <a:pt x="257" y="276"/>
                      </a:lnTo>
                      <a:lnTo>
                        <a:pt x="259" y="276"/>
                      </a:lnTo>
                      <a:lnTo>
                        <a:pt x="260" y="276"/>
                      </a:lnTo>
                      <a:lnTo>
                        <a:pt x="261" y="274"/>
                      </a:lnTo>
                      <a:lnTo>
                        <a:pt x="263" y="274"/>
                      </a:lnTo>
                      <a:lnTo>
                        <a:pt x="265" y="274"/>
                      </a:lnTo>
                      <a:lnTo>
                        <a:pt x="266" y="274"/>
                      </a:lnTo>
                      <a:lnTo>
                        <a:pt x="267" y="273"/>
                      </a:lnTo>
                      <a:lnTo>
                        <a:pt x="268" y="273"/>
                      </a:lnTo>
                      <a:lnTo>
                        <a:pt x="271" y="273"/>
                      </a:lnTo>
                      <a:lnTo>
                        <a:pt x="272" y="273"/>
                      </a:lnTo>
                      <a:lnTo>
                        <a:pt x="274" y="272"/>
                      </a:lnTo>
                      <a:lnTo>
                        <a:pt x="276" y="272"/>
                      </a:lnTo>
                      <a:lnTo>
                        <a:pt x="277" y="272"/>
                      </a:lnTo>
                      <a:lnTo>
                        <a:pt x="278" y="270"/>
                      </a:lnTo>
                      <a:lnTo>
                        <a:pt x="280" y="270"/>
                      </a:lnTo>
                      <a:lnTo>
                        <a:pt x="282" y="270"/>
                      </a:lnTo>
                      <a:lnTo>
                        <a:pt x="283" y="270"/>
                      </a:lnTo>
                      <a:lnTo>
                        <a:pt x="284" y="269"/>
                      </a:lnTo>
                      <a:lnTo>
                        <a:pt x="285" y="269"/>
                      </a:lnTo>
                      <a:lnTo>
                        <a:pt x="288" y="269"/>
                      </a:lnTo>
                      <a:lnTo>
                        <a:pt x="289" y="268"/>
                      </a:lnTo>
                      <a:lnTo>
                        <a:pt x="290" y="268"/>
                      </a:lnTo>
                      <a:lnTo>
                        <a:pt x="291" y="268"/>
                      </a:lnTo>
                      <a:lnTo>
                        <a:pt x="294" y="268"/>
                      </a:lnTo>
                      <a:lnTo>
                        <a:pt x="295" y="266"/>
                      </a:lnTo>
                      <a:lnTo>
                        <a:pt x="296" y="266"/>
                      </a:lnTo>
                      <a:lnTo>
                        <a:pt x="299" y="266"/>
                      </a:lnTo>
                      <a:lnTo>
                        <a:pt x="300" y="265"/>
                      </a:lnTo>
                      <a:lnTo>
                        <a:pt x="301" y="265"/>
                      </a:lnTo>
                      <a:lnTo>
                        <a:pt x="302" y="265"/>
                      </a:lnTo>
                      <a:lnTo>
                        <a:pt x="304" y="264"/>
                      </a:lnTo>
                      <a:lnTo>
                        <a:pt x="306" y="264"/>
                      </a:lnTo>
                      <a:lnTo>
                        <a:pt x="307" y="264"/>
                      </a:lnTo>
                      <a:lnTo>
                        <a:pt x="309" y="262"/>
                      </a:lnTo>
                      <a:lnTo>
                        <a:pt x="310" y="262"/>
                      </a:lnTo>
                      <a:lnTo>
                        <a:pt x="312" y="262"/>
                      </a:lnTo>
                      <a:lnTo>
                        <a:pt x="313" y="261"/>
                      </a:lnTo>
                      <a:lnTo>
                        <a:pt x="316" y="261"/>
                      </a:lnTo>
                      <a:lnTo>
                        <a:pt x="317" y="261"/>
                      </a:lnTo>
                      <a:lnTo>
                        <a:pt x="318" y="260"/>
                      </a:lnTo>
                      <a:lnTo>
                        <a:pt x="319" y="260"/>
                      </a:lnTo>
                      <a:lnTo>
                        <a:pt x="321" y="258"/>
                      </a:lnTo>
                      <a:lnTo>
                        <a:pt x="323" y="258"/>
                      </a:lnTo>
                      <a:lnTo>
                        <a:pt x="324" y="258"/>
                      </a:lnTo>
                      <a:lnTo>
                        <a:pt x="326" y="257"/>
                      </a:lnTo>
                      <a:lnTo>
                        <a:pt x="327" y="257"/>
                      </a:lnTo>
                      <a:lnTo>
                        <a:pt x="328" y="256"/>
                      </a:lnTo>
                      <a:lnTo>
                        <a:pt x="330" y="256"/>
                      </a:lnTo>
                      <a:lnTo>
                        <a:pt x="332" y="256"/>
                      </a:lnTo>
                      <a:lnTo>
                        <a:pt x="333" y="254"/>
                      </a:lnTo>
                      <a:lnTo>
                        <a:pt x="334" y="254"/>
                      </a:lnTo>
                      <a:lnTo>
                        <a:pt x="337" y="253"/>
                      </a:lnTo>
                      <a:lnTo>
                        <a:pt x="338" y="253"/>
                      </a:lnTo>
                      <a:lnTo>
                        <a:pt x="339" y="253"/>
                      </a:lnTo>
                      <a:lnTo>
                        <a:pt x="341" y="252"/>
                      </a:lnTo>
                      <a:lnTo>
                        <a:pt x="343" y="252"/>
                      </a:lnTo>
                      <a:lnTo>
                        <a:pt x="344" y="251"/>
                      </a:lnTo>
                      <a:lnTo>
                        <a:pt x="345" y="251"/>
                      </a:lnTo>
                      <a:lnTo>
                        <a:pt x="348" y="249"/>
                      </a:lnTo>
                      <a:lnTo>
                        <a:pt x="349" y="249"/>
                      </a:lnTo>
                      <a:lnTo>
                        <a:pt x="350" y="248"/>
                      </a:lnTo>
                      <a:lnTo>
                        <a:pt x="351" y="248"/>
                      </a:lnTo>
                      <a:lnTo>
                        <a:pt x="352" y="248"/>
                      </a:lnTo>
                      <a:lnTo>
                        <a:pt x="355" y="247"/>
                      </a:lnTo>
                      <a:lnTo>
                        <a:pt x="356" y="247"/>
                      </a:lnTo>
                      <a:lnTo>
                        <a:pt x="358" y="245"/>
                      </a:lnTo>
                      <a:lnTo>
                        <a:pt x="360" y="245"/>
                      </a:lnTo>
                      <a:lnTo>
                        <a:pt x="361" y="244"/>
                      </a:lnTo>
                      <a:lnTo>
                        <a:pt x="362" y="244"/>
                      </a:lnTo>
                      <a:lnTo>
                        <a:pt x="363" y="243"/>
                      </a:lnTo>
                      <a:lnTo>
                        <a:pt x="366" y="243"/>
                      </a:lnTo>
                      <a:lnTo>
                        <a:pt x="367" y="241"/>
                      </a:lnTo>
                      <a:lnTo>
                        <a:pt x="368" y="240"/>
                      </a:lnTo>
                      <a:lnTo>
                        <a:pt x="369" y="240"/>
                      </a:lnTo>
                      <a:lnTo>
                        <a:pt x="372" y="239"/>
                      </a:lnTo>
                      <a:lnTo>
                        <a:pt x="373" y="239"/>
                      </a:lnTo>
                      <a:lnTo>
                        <a:pt x="374" y="237"/>
                      </a:lnTo>
                      <a:lnTo>
                        <a:pt x="376" y="237"/>
                      </a:lnTo>
                      <a:lnTo>
                        <a:pt x="378" y="236"/>
                      </a:lnTo>
                      <a:lnTo>
                        <a:pt x="379" y="236"/>
                      </a:lnTo>
                      <a:lnTo>
                        <a:pt x="380" y="235"/>
                      </a:lnTo>
                      <a:lnTo>
                        <a:pt x="383" y="235"/>
                      </a:lnTo>
                      <a:lnTo>
                        <a:pt x="384" y="233"/>
                      </a:lnTo>
                      <a:lnTo>
                        <a:pt x="385" y="232"/>
                      </a:lnTo>
                      <a:lnTo>
                        <a:pt x="387" y="232"/>
                      </a:lnTo>
                      <a:lnTo>
                        <a:pt x="388" y="231"/>
                      </a:lnTo>
                      <a:lnTo>
                        <a:pt x="390" y="231"/>
                      </a:lnTo>
                      <a:lnTo>
                        <a:pt x="391" y="229"/>
                      </a:lnTo>
                      <a:lnTo>
                        <a:pt x="393" y="228"/>
                      </a:lnTo>
                      <a:lnTo>
                        <a:pt x="394" y="228"/>
                      </a:lnTo>
                      <a:lnTo>
                        <a:pt x="395" y="227"/>
                      </a:lnTo>
                      <a:lnTo>
                        <a:pt x="398" y="226"/>
                      </a:lnTo>
                      <a:lnTo>
                        <a:pt x="399" y="226"/>
                      </a:lnTo>
                      <a:lnTo>
                        <a:pt x="401" y="224"/>
                      </a:lnTo>
                      <a:lnTo>
                        <a:pt x="402" y="223"/>
                      </a:lnTo>
                      <a:lnTo>
                        <a:pt x="404" y="223"/>
                      </a:lnTo>
                      <a:lnTo>
                        <a:pt x="405" y="222"/>
                      </a:lnTo>
                      <a:lnTo>
                        <a:pt x="406" y="220"/>
                      </a:lnTo>
                      <a:lnTo>
                        <a:pt x="408" y="220"/>
                      </a:lnTo>
                      <a:lnTo>
                        <a:pt x="410" y="219"/>
                      </a:lnTo>
                      <a:lnTo>
                        <a:pt x="411" y="218"/>
                      </a:lnTo>
                      <a:lnTo>
                        <a:pt x="412" y="218"/>
                      </a:lnTo>
                      <a:lnTo>
                        <a:pt x="415" y="216"/>
                      </a:lnTo>
                      <a:lnTo>
                        <a:pt x="416" y="215"/>
                      </a:lnTo>
                      <a:lnTo>
                        <a:pt x="417" y="215"/>
                      </a:lnTo>
                      <a:lnTo>
                        <a:pt x="418" y="214"/>
                      </a:lnTo>
                      <a:lnTo>
                        <a:pt x="421" y="212"/>
                      </a:lnTo>
                      <a:lnTo>
                        <a:pt x="422" y="211"/>
                      </a:lnTo>
                      <a:lnTo>
                        <a:pt x="423" y="211"/>
                      </a:lnTo>
                      <a:lnTo>
                        <a:pt x="426" y="210"/>
                      </a:lnTo>
                      <a:lnTo>
                        <a:pt x="427" y="208"/>
                      </a:lnTo>
                      <a:lnTo>
                        <a:pt x="428" y="207"/>
                      </a:lnTo>
                      <a:lnTo>
                        <a:pt x="429" y="206"/>
                      </a:lnTo>
                      <a:lnTo>
                        <a:pt x="430" y="206"/>
                      </a:lnTo>
                      <a:lnTo>
                        <a:pt x="433" y="204"/>
                      </a:lnTo>
                      <a:lnTo>
                        <a:pt x="434" y="203"/>
                      </a:lnTo>
                      <a:lnTo>
                        <a:pt x="435" y="202"/>
                      </a:lnTo>
                      <a:lnTo>
                        <a:pt x="437" y="200"/>
                      </a:lnTo>
                      <a:lnTo>
                        <a:pt x="439" y="200"/>
                      </a:lnTo>
                      <a:lnTo>
                        <a:pt x="440" y="199"/>
                      </a:lnTo>
                      <a:lnTo>
                        <a:pt x="441" y="198"/>
                      </a:lnTo>
                      <a:lnTo>
                        <a:pt x="444" y="197"/>
                      </a:lnTo>
                      <a:lnTo>
                        <a:pt x="445" y="195"/>
                      </a:lnTo>
                      <a:lnTo>
                        <a:pt x="446" y="194"/>
                      </a:lnTo>
                      <a:lnTo>
                        <a:pt x="447" y="194"/>
                      </a:lnTo>
                      <a:lnTo>
                        <a:pt x="450" y="193"/>
                      </a:lnTo>
                      <a:lnTo>
                        <a:pt x="451" y="191"/>
                      </a:lnTo>
                      <a:lnTo>
                        <a:pt x="452" y="190"/>
                      </a:lnTo>
                      <a:lnTo>
                        <a:pt x="454" y="189"/>
                      </a:lnTo>
                      <a:lnTo>
                        <a:pt x="455" y="187"/>
                      </a:lnTo>
                      <a:lnTo>
                        <a:pt x="457" y="186"/>
                      </a:lnTo>
                      <a:lnTo>
                        <a:pt x="458" y="185"/>
                      </a:lnTo>
                      <a:lnTo>
                        <a:pt x="460" y="183"/>
                      </a:lnTo>
                      <a:lnTo>
                        <a:pt x="461" y="183"/>
                      </a:lnTo>
                      <a:lnTo>
                        <a:pt x="463" y="182"/>
                      </a:lnTo>
                      <a:lnTo>
                        <a:pt x="465" y="181"/>
                      </a:lnTo>
                      <a:lnTo>
                        <a:pt x="466" y="179"/>
                      </a:lnTo>
                      <a:lnTo>
                        <a:pt x="468" y="178"/>
                      </a:lnTo>
                      <a:lnTo>
                        <a:pt x="469" y="177"/>
                      </a:lnTo>
                      <a:lnTo>
                        <a:pt x="471" y="175"/>
                      </a:lnTo>
                      <a:lnTo>
                        <a:pt x="472" y="174"/>
                      </a:lnTo>
                      <a:lnTo>
                        <a:pt x="474" y="173"/>
                      </a:lnTo>
                      <a:lnTo>
                        <a:pt x="476" y="171"/>
                      </a:lnTo>
                      <a:lnTo>
                        <a:pt x="477" y="170"/>
                      </a:lnTo>
                      <a:lnTo>
                        <a:pt x="478" y="169"/>
                      </a:lnTo>
                      <a:lnTo>
                        <a:pt x="479" y="168"/>
                      </a:lnTo>
                      <a:lnTo>
                        <a:pt x="482" y="166"/>
                      </a:lnTo>
                      <a:lnTo>
                        <a:pt x="483" y="165"/>
                      </a:lnTo>
                      <a:lnTo>
                        <a:pt x="485" y="164"/>
                      </a:lnTo>
                      <a:lnTo>
                        <a:pt x="486" y="162"/>
                      </a:lnTo>
                      <a:lnTo>
                        <a:pt x="488" y="161"/>
                      </a:lnTo>
                      <a:lnTo>
                        <a:pt x="489" y="160"/>
                      </a:lnTo>
                      <a:lnTo>
                        <a:pt x="490" y="158"/>
                      </a:lnTo>
                      <a:lnTo>
                        <a:pt x="493" y="157"/>
                      </a:lnTo>
                      <a:lnTo>
                        <a:pt x="494" y="156"/>
                      </a:lnTo>
                      <a:lnTo>
                        <a:pt x="495" y="154"/>
                      </a:lnTo>
                      <a:lnTo>
                        <a:pt x="496" y="153"/>
                      </a:lnTo>
                      <a:lnTo>
                        <a:pt x="499" y="150"/>
                      </a:lnTo>
                      <a:lnTo>
                        <a:pt x="500" y="149"/>
                      </a:lnTo>
                      <a:lnTo>
                        <a:pt x="501" y="148"/>
                      </a:lnTo>
                      <a:lnTo>
                        <a:pt x="502" y="146"/>
                      </a:lnTo>
                      <a:lnTo>
                        <a:pt x="505" y="145"/>
                      </a:lnTo>
                      <a:lnTo>
                        <a:pt x="506" y="144"/>
                      </a:lnTo>
                      <a:lnTo>
                        <a:pt x="507" y="143"/>
                      </a:lnTo>
                      <a:lnTo>
                        <a:pt x="510" y="141"/>
                      </a:lnTo>
                      <a:lnTo>
                        <a:pt x="511" y="140"/>
                      </a:lnTo>
                      <a:lnTo>
                        <a:pt x="512" y="139"/>
                      </a:lnTo>
                      <a:lnTo>
                        <a:pt x="513" y="137"/>
                      </a:lnTo>
                      <a:lnTo>
                        <a:pt x="515" y="135"/>
                      </a:lnTo>
                      <a:lnTo>
                        <a:pt x="517" y="133"/>
                      </a:lnTo>
                      <a:lnTo>
                        <a:pt x="518" y="132"/>
                      </a:lnTo>
                      <a:lnTo>
                        <a:pt x="519" y="131"/>
                      </a:lnTo>
                      <a:lnTo>
                        <a:pt x="521" y="129"/>
                      </a:lnTo>
                      <a:lnTo>
                        <a:pt x="522" y="128"/>
                      </a:lnTo>
                      <a:lnTo>
                        <a:pt x="524" y="127"/>
                      </a:lnTo>
                      <a:lnTo>
                        <a:pt x="525" y="124"/>
                      </a:lnTo>
                      <a:lnTo>
                        <a:pt x="528" y="123"/>
                      </a:lnTo>
                      <a:lnTo>
                        <a:pt x="529" y="121"/>
                      </a:lnTo>
                      <a:lnTo>
                        <a:pt x="530" y="120"/>
                      </a:lnTo>
                      <a:lnTo>
                        <a:pt x="532" y="119"/>
                      </a:lnTo>
                      <a:lnTo>
                        <a:pt x="533" y="117"/>
                      </a:lnTo>
                      <a:lnTo>
                        <a:pt x="535" y="116"/>
                      </a:lnTo>
                      <a:lnTo>
                        <a:pt x="536" y="114"/>
                      </a:lnTo>
                      <a:lnTo>
                        <a:pt x="538" y="112"/>
                      </a:lnTo>
                      <a:lnTo>
                        <a:pt x="539" y="111"/>
                      </a:lnTo>
                      <a:lnTo>
                        <a:pt x="541" y="110"/>
                      </a:lnTo>
                      <a:lnTo>
                        <a:pt x="543" y="108"/>
                      </a:lnTo>
                      <a:lnTo>
                        <a:pt x="544" y="107"/>
                      </a:lnTo>
                      <a:lnTo>
                        <a:pt x="545" y="104"/>
                      </a:lnTo>
                      <a:lnTo>
                        <a:pt x="547" y="103"/>
                      </a:lnTo>
                      <a:lnTo>
                        <a:pt x="549" y="102"/>
                      </a:lnTo>
                      <a:lnTo>
                        <a:pt x="550" y="100"/>
                      </a:lnTo>
                      <a:lnTo>
                        <a:pt x="552" y="99"/>
                      </a:lnTo>
                      <a:lnTo>
                        <a:pt x="554" y="98"/>
                      </a:lnTo>
                      <a:lnTo>
                        <a:pt x="555" y="95"/>
                      </a:lnTo>
                      <a:lnTo>
                        <a:pt x="556" y="94"/>
                      </a:lnTo>
                      <a:lnTo>
                        <a:pt x="557" y="92"/>
                      </a:lnTo>
                      <a:lnTo>
                        <a:pt x="560" y="91"/>
                      </a:lnTo>
                      <a:lnTo>
                        <a:pt x="561" y="90"/>
                      </a:lnTo>
                      <a:lnTo>
                        <a:pt x="562" y="88"/>
                      </a:lnTo>
                      <a:lnTo>
                        <a:pt x="563" y="87"/>
                      </a:lnTo>
                      <a:lnTo>
                        <a:pt x="566" y="85"/>
                      </a:lnTo>
                      <a:lnTo>
                        <a:pt x="567" y="83"/>
                      </a:lnTo>
                      <a:lnTo>
                        <a:pt x="568" y="82"/>
                      </a:lnTo>
                      <a:lnTo>
                        <a:pt x="571" y="81"/>
                      </a:lnTo>
                      <a:lnTo>
                        <a:pt x="572" y="79"/>
                      </a:lnTo>
                      <a:lnTo>
                        <a:pt x="573" y="78"/>
                      </a:lnTo>
                      <a:lnTo>
                        <a:pt x="574" y="75"/>
                      </a:lnTo>
                      <a:lnTo>
                        <a:pt x="577" y="74"/>
                      </a:lnTo>
                      <a:lnTo>
                        <a:pt x="578" y="73"/>
                      </a:lnTo>
                      <a:lnTo>
                        <a:pt x="579" y="71"/>
                      </a:lnTo>
                      <a:lnTo>
                        <a:pt x="580" y="70"/>
                      </a:lnTo>
                      <a:lnTo>
                        <a:pt x="582" y="69"/>
                      </a:lnTo>
                      <a:lnTo>
                        <a:pt x="584" y="67"/>
                      </a:lnTo>
                      <a:lnTo>
                        <a:pt x="585" y="66"/>
                      </a:lnTo>
                      <a:lnTo>
                        <a:pt x="586" y="65"/>
                      </a:lnTo>
                      <a:lnTo>
                        <a:pt x="589" y="62"/>
                      </a:lnTo>
                      <a:lnTo>
                        <a:pt x="590" y="61"/>
                      </a:lnTo>
                      <a:lnTo>
                        <a:pt x="591" y="60"/>
                      </a:lnTo>
                      <a:lnTo>
                        <a:pt x="593" y="58"/>
                      </a:lnTo>
                      <a:lnTo>
                        <a:pt x="595" y="57"/>
                      </a:lnTo>
                      <a:lnTo>
                        <a:pt x="596" y="56"/>
                      </a:lnTo>
                      <a:lnTo>
                        <a:pt x="597" y="54"/>
                      </a:lnTo>
                      <a:lnTo>
                        <a:pt x="599" y="53"/>
                      </a:lnTo>
                      <a:lnTo>
                        <a:pt x="601" y="52"/>
                      </a:lnTo>
                      <a:lnTo>
                        <a:pt x="602" y="50"/>
                      </a:lnTo>
                      <a:lnTo>
                        <a:pt x="604" y="49"/>
                      </a:lnTo>
                      <a:lnTo>
                        <a:pt x="605" y="48"/>
                      </a:lnTo>
                      <a:lnTo>
                        <a:pt x="606" y="46"/>
                      </a:lnTo>
                      <a:lnTo>
                        <a:pt x="608" y="45"/>
                      </a:lnTo>
                      <a:lnTo>
                        <a:pt x="610" y="44"/>
                      </a:lnTo>
                      <a:lnTo>
                        <a:pt x="612" y="42"/>
                      </a:lnTo>
                      <a:lnTo>
                        <a:pt x="613" y="41"/>
                      </a:lnTo>
                      <a:lnTo>
                        <a:pt x="614" y="40"/>
                      </a:lnTo>
                      <a:lnTo>
                        <a:pt x="616" y="38"/>
                      </a:lnTo>
                      <a:lnTo>
                        <a:pt x="617" y="37"/>
                      </a:lnTo>
                      <a:lnTo>
                        <a:pt x="619" y="36"/>
                      </a:lnTo>
                      <a:lnTo>
                        <a:pt x="621" y="34"/>
                      </a:lnTo>
                      <a:lnTo>
                        <a:pt x="622" y="33"/>
                      </a:lnTo>
                      <a:lnTo>
                        <a:pt x="623" y="33"/>
                      </a:lnTo>
                      <a:lnTo>
                        <a:pt x="624" y="32"/>
                      </a:lnTo>
                      <a:lnTo>
                        <a:pt x="627" y="31"/>
                      </a:lnTo>
                      <a:lnTo>
                        <a:pt x="628" y="29"/>
                      </a:lnTo>
                      <a:lnTo>
                        <a:pt x="629" y="28"/>
                      </a:lnTo>
                      <a:lnTo>
                        <a:pt x="632" y="27"/>
                      </a:lnTo>
                      <a:lnTo>
                        <a:pt x="633" y="25"/>
                      </a:lnTo>
                      <a:lnTo>
                        <a:pt x="634" y="25"/>
                      </a:lnTo>
                      <a:lnTo>
                        <a:pt x="636" y="24"/>
                      </a:lnTo>
                      <a:lnTo>
                        <a:pt x="638" y="23"/>
                      </a:lnTo>
                      <a:lnTo>
                        <a:pt x="639" y="21"/>
                      </a:lnTo>
                      <a:lnTo>
                        <a:pt x="640" y="21"/>
                      </a:lnTo>
                      <a:lnTo>
                        <a:pt x="641" y="20"/>
                      </a:lnTo>
                      <a:lnTo>
                        <a:pt x="644" y="19"/>
                      </a:lnTo>
                      <a:lnTo>
                        <a:pt x="645" y="19"/>
                      </a:lnTo>
                      <a:lnTo>
                        <a:pt x="646" y="17"/>
                      </a:lnTo>
                      <a:lnTo>
                        <a:pt x="647" y="16"/>
                      </a:lnTo>
                      <a:lnTo>
                        <a:pt x="649" y="16"/>
                      </a:lnTo>
                      <a:lnTo>
                        <a:pt x="651" y="15"/>
                      </a:lnTo>
                      <a:lnTo>
                        <a:pt x="652" y="13"/>
                      </a:lnTo>
                      <a:lnTo>
                        <a:pt x="655" y="13"/>
                      </a:lnTo>
                      <a:lnTo>
                        <a:pt x="656" y="12"/>
                      </a:lnTo>
                      <a:lnTo>
                        <a:pt x="657" y="11"/>
                      </a:lnTo>
                      <a:lnTo>
                        <a:pt x="658" y="11"/>
                      </a:lnTo>
                      <a:lnTo>
                        <a:pt x="660" y="9"/>
                      </a:lnTo>
                      <a:lnTo>
                        <a:pt x="662" y="9"/>
                      </a:lnTo>
                      <a:lnTo>
                        <a:pt x="663" y="8"/>
                      </a:lnTo>
                      <a:lnTo>
                        <a:pt x="664" y="8"/>
                      </a:lnTo>
                      <a:lnTo>
                        <a:pt x="666" y="7"/>
                      </a:lnTo>
                      <a:lnTo>
                        <a:pt x="668" y="7"/>
                      </a:lnTo>
                      <a:lnTo>
                        <a:pt x="669" y="7"/>
                      </a:lnTo>
                      <a:lnTo>
                        <a:pt x="671" y="5"/>
                      </a:lnTo>
                      <a:lnTo>
                        <a:pt x="673" y="5"/>
                      </a:lnTo>
                      <a:lnTo>
                        <a:pt x="674" y="4"/>
                      </a:lnTo>
                      <a:lnTo>
                        <a:pt x="675" y="4"/>
                      </a:lnTo>
                      <a:lnTo>
                        <a:pt x="677" y="4"/>
                      </a:lnTo>
                      <a:lnTo>
                        <a:pt x="679" y="3"/>
                      </a:lnTo>
                      <a:lnTo>
                        <a:pt x="680" y="3"/>
                      </a:lnTo>
                      <a:lnTo>
                        <a:pt x="682" y="3"/>
                      </a:lnTo>
                      <a:lnTo>
                        <a:pt x="683" y="2"/>
                      </a:lnTo>
                      <a:lnTo>
                        <a:pt x="684" y="2"/>
                      </a:lnTo>
                      <a:lnTo>
                        <a:pt x="686" y="2"/>
                      </a:lnTo>
                      <a:lnTo>
                        <a:pt x="688" y="2"/>
                      </a:lnTo>
                      <a:lnTo>
                        <a:pt x="689" y="2"/>
                      </a:lnTo>
                      <a:lnTo>
                        <a:pt x="690" y="0"/>
                      </a:lnTo>
                      <a:lnTo>
                        <a:pt x="692" y="0"/>
                      </a:lnTo>
                      <a:lnTo>
                        <a:pt x="694" y="0"/>
                      </a:lnTo>
                      <a:lnTo>
                        <a:pt x="695" y="0"/>
                      </a:lnTo>
                      <a:lnTo>
                        <a:pt x="697" y="0"/>
                      </a:lnTo>
                      <a:lnTo>
                        <a:pt x="699" y="0"/>
                      </a:lnTo>
                      <a:lnTo>
                        <a:pt x="700" y="0"/>
                      </a:lnTo>
                      <a:lnTo>
                        <a:pt x="701" y="0"/>
                      </a:lnTo>
                      <a:lnTo>
                        <a:pt x="703" y="0"/>
                      </a:lnTo>
                      <a:lnTo>
                        <a:pt x="705" y="0"/>
                      </a:lnTo>
                      <a:lnTo>
                        <a:pt x="706" y="0"/>
                      </a:lnTo>
                      <a:lnTo>
                        <a:pt x="707" y="0"/>
                      </a:lnTo>
                      <a:lnTo>
                        <a:pt x="708" y="0"/>
                      </a:lnTo>
                      <a:lnTo>
                        <a:pt x="711" y="0"/>
                      </a:lnTo>
                      <a:lnTo>
                        <a:pt x="712" y="0"/>
                      </a:lnTo>
                      <a:lnTo>
                        <a:pt x="713" y="0"/>
                      </a:lnTo>
                      <a:lnTo>
                        <a:pt x="716" y="0"/>
                      </a:lnTo>
                      <a:lnTo>
                        <a:pt x="717" y="0"/>
                      </a:lnTo>
                      <a:lnTo>
                        <a:pt x="718" y="2"/>
                      </a:lnTo>
                      <a:lnTo>
                        <a:pt x="719" y="2"/>
                      </a:lnTo>
                      <a:lnTo>
                        <a:pt x="722" y="2"/>
                      </a:lnTo>
                      <a:lnTo>
                        <a:pt x="723" y="2"/>
                      </a:lnTo>
                      <a:lnTo>
                        <a:pt x="724" y="3"/>
                      </a:lnTo>
                      <a:lnTo>
                        <a:pt x="725" y="3"/>
                      </a:lnTo>
                      <a:lnTo>
                        <a:pt x="728" y="3"/>
                      </a:lnTo>
                      <a:lnTo>
                        <a:pt x="729" y="3"/>
                      </a:lnTo>
                      <a:lnTo>
                        <a:pt x="730" y="4"/>
                      </a:lnTo>
                      <a:lnTo>
                        <a:pt x="732" y="4"/>
                      </a:lnTo>
                      <a:lnTo>
                        <a:pt x="733" y="4"/>
                      </a:lnTo>
                      <a:lnTo>
                        <a:pt x="735" y="5"/>
                      </a:lnTo>
                      <a:lnTo>
                        <a:pt x="736" y="5"/>
                      </a:lnTo>
                      <a:lnTo>
                        <a:pt x="739" y="7"/>
                      </a:lnTo>
                      <a:lnTo>
                        <a:pt x="740" y="7"/>
                      </a:lnTo>
                      <a:lnTo>
                        <a:pt x="741" y="8"/>
                      </a:lnTo>
                      <a:lnTo>
                        <a:pt x="742" y="8"/>
                      </a:lnTo>
                      <a:lnTo>
                        <a:pt x="744" y="9"/>
                      </a:lnTo>
                      <a:lnTo>
                        <a:pt x="746" y="9"/>
                      </a:lnTo>
                      <a:lnTo>
                        <a:pt x="747" y="11"/>
                      </a:lnTo>
                      <a:lnTo>
                        <a:pt x="749" y="11"/>
                      </a:lnTo>
                      <a:lnTo>
                        <a:pt x="750" y="12"/>
                      </a:lnTo>
                      <a:lnTo>
                        <a:pt x="751" y="12"/>
                      </a:lnTo>
                      <a:lnTo>
                        <a:pt x="753" y="13"/>
                      </a:lnTo>
                      <a:lnTo>
                        <a:pt x="755" y="15"/>
                      </a:lnTo>
                      <a:lnTo>
                        <a:pt x="756" y="15"/>
                      </a:lnTo>
                      <a:lnTo>
                        <a:pt x="758" y="16"/>
                      </a:lnTo>
                      <a:lnTo>
                        <a:pt x="760" y="17"/>
                      </a:lnTo>
                      <a:lnTo>
                        <a:pt x="761" y="17"/>
                      </a:lnTo>
                      <a:lnTo>
                        <a:pt x="762" y="19"/>
                      </a:lnTo>
                      <a:lnTo>
                        <a:pt x="764" y="20"/>
                      </a:lnTo>
                      <a:lnTo>
                        <a:pt x="766" y="20"/>
                      </a:lnTo>
                      <a:lnTo>
                        <a:pt x="767" y="21"/>
                      </a:lnTo>
                      <a:lnTo>
                        <a:pt x="768" y="23"/>
                      </a:lnTo>
                      <a:lnTo>
                        <a:pt x="771" y="24"/>
                      </a:lnTo>
                      <a:lnTo>
                        <a:pt x="772" y="24"/>
                      </a:lnTo>
                      <a:lnTo>
                        <a:pt x="773" y="25"/>
                      </a:lnTo>
                      <a:lnTo>
                        <a:pt x="774" y="27"/>
                      </a:lnTo>
                      <a:lnTo>
                        <a:pt x="775" y="28"/>
                      </a:lnTo>
                      <a:lnTo>
                        <a:pt x="778" y="29"/>
                      </a:lnTo>
                      <a:lnTo>
                        <a:pt x="779" y="31"/>
                      </a:lnTo>
                      <a:lnTo>
                        <a:pt x="781" y="32"/>
                      </a:lnTo>
                      <a:lnTo>
                        <a:pt x="783" y="32"/>
                      </a:lnTo>
                      <a:lnTo>
                        <a:pt x="784" y="33"/>
                      </a:lnTo>
                      <a:lnTo>
                        <a:pt x="785" y="34"/>
                      </a:lnTo>
                      <a:lnTo>
                        <a:pt x="786" y="36"/>
                      </a:lnTo>
                      <a:lnTo>
                        <a:pt x="789" y="37"/>
                      </a:lnTo>
                      <a:lnTo>
                        <a:pt x="790" y="38"/>
                      </a:lnTo>
                      <a:lnTo>
                        <a:pt x="791" y="40"/>
                      </a:lnTo>
                      <a:lnTo>
                        <a:pt x="792" y="41"/>
                      </a:lnTo>
                      <a:lnTo>
                        <a:pt x="795" y="42"/>
                      </a:lnTo>
                      <a:lnTo>
                        <a:pt x="796" y="44"/>
                      </a:lnTo>
                      <a:lnTo>
                        <a:pt x="797" y="45"/>
                      </a:lnTo>
                      <a:lnTo>
                        <a:pt x="800" y="46"/>
                      </a:lnTo>
                      <a:lnTo>
                        <a:pt x="801" y="48"/>
                      </a:lnTo>
                      <a:lnTo>
                        <a:pt x="802" y="49"/>
                      </a:lnTo>
                      <a:lnTo>
                        <a:pt x="803" y="50"/>
                      </a:lnTo>
                      <a:lnTo>
                        <a:pt x="806" y="52"/>
                      </a:lnTo>
                      <a:lnTo>
                        <a:pt x="807" y="53"/>
                      </a:lnTo>
                      <a:lnTo>
                        <a:pt x="808" y="54"/>
                      </a:lnTo>
                      <a:lnTo>
                        <a:pt x="810" y="56"/>
                      </a:lnTo>
                      <a:lnTo>
                        <a:pt x="811" y="57"/>
                      </a:lnTo>
                      <a:lnTo>
                        <a:pt x="813" y="60"/>
                      </a:lnTo>
                      <a:lnTo>
                        <a:pt x="814" y="61"/>
                      </a:lnTo>
                      <a:lnTo>
                        <a:pt x="816" y="62"/>
                      </a:lnTo>
                      <a:lnTo>
                        <a:pt x="817" y="63"/>
                      </a:lnTo>
                      <a:lnTo>
                        <a:pt x="819" y="65"/>
                      </a:lnTo>
                      <a:lnTo>
                        <a:pt x="820" y="66"/>
                      </a:lnTo>
                      <a:lnTo>
                        <a:pt x="822" y="67"/>
                      </a:lnTo>
                      <a:lnTo>
                        <a:pt x="824" y="69"/>
                      </a:lnTo>
                      <a:lnTo>
                        <a:pt x="825" y="71"/>
                      </a:lnTo>
                      <a:lnTo>
                        <a:pt x="827" y="73"/>
                      </a:lnTo>
                      <a:lnTo>
                        <a:pt x="828" y="74"/>
                      </a:lnTo>
                      <a:lnTo>
                        <a:pt x="830" y="75"/>
                      </a:lnTo>
                      <a:lnTo>
                        <a:pt x="831" y="77"/>
                      </a:lnTo>
                      <a:lnTo>
                        <a:pt x="833" y="78"/>
                      </a:lnTo>
                      <a:lnTo>
                        <a:pt x="834" y="81"/>
                      </a:lnTo>
                      <a:lnTo>
                        <a:pt x="835" y="82"/>
                      </a:lnTo>
                      <a:lnTo>
                        <a:pt x="838" y="83"/>
                      </a:lnTo>
                      <a:lnTo>
                        <a:pt x="839" y="85"/>
                      </a:lnTo>
                      <a:lnTo>
                        <a:pt x="840" y="86"/>
                      </a:lnTo>
                      <a:lnTo>
                        <a:pt x="842" y="88"/>
                      </a:lnTo>
                      <a:lnTo>
                        <a:pt x="844" y="90"/>
                      </a:lnTo>
                      <a:lnTo>
                        <a:pt x="845" y="91"/>
                      </a:lnTo>
                      <a:lnTo>
                        <a:pt x="846" y="92"/>
                      </a:lnTo>
                      <a:lnTo>
                        <a:pt x="849" y="94"/>
                      </a:lnTo>
                      <a:lnTo>
                        <a:pt x="850" y="96"/>
                      </a:lnTo>
                      <a:lnTo>
                        <a:pt x="851" y="98"/>
                      </a:lnTo>
                      <a:lnTo>
                        <a:pt x="852" y="99"/>
                      </a:lnTo>
                      <a:lnTo>
                        <a:pt x="853" y="100"/>
                      </a:lnTo>
                      <a:lnTo>
                        <a:pt x="856" y="102"/>
                      </a:lnTo>
                      <a:lnTo>
                        <a:pt x="857" y="104"/>
                      </a:lnTo>
                      <a:lnTo>
                        <a:pt x="858" y="106"/>
                      </a:lnTo>
                      <a:lnTo>
                        <a:pt x="859" y="107"/>
                      </a:lnTo>
                      <a:lnTo>
                        <a:pt x="862" y="108"/>
                      </a:lnTo>
                      <a:lnTo>
                        <a:pt x="863" y="110"/>
                      </a:lnTo>
                      <a:lnTo>
                        <a:pt x="864" y="112"/>
                      </a:lnTo>
                      <a:lnTo>
                        <a:pt x="867" y="114"/>
                      </a:lnTo>
                      <a:lnTo>
                        <a:pt x="868" y="115"/>
                      </a:lnTo>
                      <a:lnTo>
                        <a:pt x="869" y="116"/>
                      </a:lnTo>
                      <a:lnTo>
                        <a:pt x="870" y="117"/>
                      </a:lnTo>
                      <a:lnTo>
                        <a:pt x="873" y="120"/>
                      </a:lnTo>
                      <a:lnTo>
                        <a:pt x="874" y="121"/>
                      </a:lnTo>
                      <a:lnTo>
                        <a:pt x="875" y="123"/>
                      </a:lnTo>
                      <a:lnTo>
                        <a:pt x="877" y="124"/>
                      </a:lnTo>
                      <a:lnTo>
                        <a:pt x="878" y="125"/>
                      </a:lnTo>
                      <a:lnTo>
                        <a:pt x="880" y="128"/>
                      </a:lnTo>
                      <a:lnTo>
                        <a:pt x="881" y="129"/>
                      </a:lnTo>
                      <a:lnTo>
                        <a:pt x="884" y="131"/>
                      </a:lnTo>
                      <a:lnTo>
                        <a:pt x="885" y="132"/>
                      </a:lnTo>
                      <a:lnTo>
                        <a:pt x="886" y="133"/>
                      </a:lnTo>
                      <a:lnTo>
                        <a:pt x="888" y="136"/>
                      </a:lnTo>
                      <a:lnTo>
                        <a:pt x="889" y="137"/>
                      </a:lnTo>
                      <a:lnTo>
                        <a:pt x="891" y="139"/>
                      </a:lnTo>
                      <a:lnTo>
                        <a:pt x="892" y="140"/>
                      </a:lnTo>
                      <a:lnTo>
                        <a:pt x="894" y="141"/>
                      </a:lnTo>
                      <a:lnTo>
                        <a:pt x="895" y="143"/>
                      </a:lnTo>
                      <a:lnTo>
                        <a:pt x="897" y="145"/>
                      </a:lnTo>
                      <a:lnTo>
                        <a:pt x="898" y="146"/>
                      </a:lnTo>
                      <a:lnTo>
                        <a:pt x="900" y="148"/>
                      </a:lnTo>
                      <a:lnTo>
                        <a:pt x="901" y="149"/>
                      </a:lnTo>
                      <a:lnTo>
                        <a:pt x="902" y="150"/>
                      </a:lnTo>
                      <a:lnTo>
                        <a:pt x="905" y="152"/>
                      </a:lnTo>
                      <a:lnTo>
                        <a:pt x="906" y="153"/>
                      </a:lnTo>
                      <a:lnTo>
                        <a:pt x="908" y="154"/>
                      </a:lnTo>
                      <a:lnTo>
                        <a:pt x="909" y="157"/>
                      </a:lnTo>
                      <a:lnTo>
                        <a:pt x="911" y="158"/>
                      </a:lnTo>
                      <a:lnTo>
                        <a:pt x="912" y="160"/>
                      </a:lnTo>
                      <a:lnTo>
                        <a:pt x="913" y="161"/>
                      </a:lnTo>
                      <a:lnTo>
                        <a:pt x="916" y="162"/>
                      </a:lnTo>
                      <a:lnTo>
                        <a:pt x="917" y="164"/>
                      </a:lnTo>
                      <a:lnTo>
                        <a:pt x="918" y="165"/>
                      </a:lnTo>
                      <a:lnTo>
                        <a:pt x="919" y="166"/>
                      </a:lnTo>
                      <a:lnTo>
                        <a:pt x="922" y="168"/>
                      </a:lnTo>
                      <a:lnTo>
                        <a:pt x="923" y="169"/>
                      </a:lnTo>
                      <a:lnTo>
                        <a:pt x="924" y="170"/>
                      </a:lnTo>
                      <a:lnTo>
                        <a:pt x="927" y="171"/>
                      </a:lnTo>
                      <a:lnTo>
                        <a:pt x="928" y="173"/>
                      </a:lnTo>
                      <a:lnTo>
                        <a:pt x="929" y="174"/>
                      </a:lnTo>
                      <a:lnTo>
                        <a:pt x="930" y="175"/>
                      </a:lnTo>
                      <a:lnTo>
                        <a:pt x="933" y="177"/>
                      </a:lnTo>
                      <a:lnTo>
                        <a:pt x="934" y="178"/>
                      </a:lnTo>
                      <a:lnTo>
                        <a:pt x="935" y="179"/>
                      </a:lnTo>
                      <a:lnTo>
                        <a:pt x="936" y="181"/>
                      </a:lnTo>
                      <a:lnTo>
                        <a:pt x="938" y="182"/>
                      </a:lnTo>
                      <a:lnTo>
                        <a:pt x="940" y="183"/>
                      </a:lnTo>
                      <a:lnTo>
                        <a:pt x="941" y="185"/>
                      </a:lnTo>
                      <a:lnTo>
                        <a:pt x="942" y="186"/>
                      </a:lnTo>
                      <a:lnTo>
                        <a:pt x="944" y="187"/>
                      </a:lnTo>
                      <a:lnTo>
                        <a:pt x="945" y="189"/>
                      </a:lnTo>
                      <a:lnTo>
                        <a:pt x="947" y="190"/>
                      </a:lnTo>
                      <a:lnTo>
                        <a:pt x="948" y="191"/>
                      </a:lnTo>
                      <a:lnTo>
                        <a:pt x="951" y="193"/>
                      </a:lnTo>
                      <a:lnTo>
                        <a:pt x="952" y="194"/>
                      </a:lnTo>
                      <a:lnTo>
                        <a:pt x="953" y="195"/>
                      </a:lnTo>
                      <a:lnTo>
                        <a:pt x="955" y="197"/>
                      </a:lnTo>
                      <a:lnTo>
                        <a:pt x="957" y="198"/>
                      </a:lnTo>
                      <a:lnTo>
                        <a:pt x="958" y="199"/>
                      </a:lnTo>
                      <a:lnTo>
                        <a:pt x="959" y="199"/>
                      </a:lnTo>
                      <a:lnTo>
                        <a:pt x="961" y="200"/>
                      </a:lnTo>
                      <a:lnTo>
                        <a:pt x="962" y="202"/>
                      </a:lnTo>
                      <a:lnTo>
                        <a:pt x="964" y="203"/>
                      </a:lnTo>
                      <a:lnTo>
                        <a:pt x="966" y="204"/>
                      </a:lnTo>
                      <a:lnTo>
                        <a:pt x="967" y="206"/>
                      </a:lnTo>
                      <a:lnTo>
                        <a:pt x="969" y="207"/>
                      </a:lnTo>
                      <a:lnTo>
                        <a:pt x="970" y="207"/>
                      </a:lnTo>
                      <a:lnTo>
                        <a:pt x="972" y="208"/>
                      </a:lnTo>
                      <a:lnTo>
                        <a:pt x="973" y="210"/>
                      </a:lnTo>
                      <a:lnTo>
                        <a:pt x="975" y="211"/>
                      </a:lnTo>
                      <a:lnTo>
                        <a:pt x="977" y="212"/>
                      </a:lnTo>
                      <a:lnTo>
                        <a:pt x="978" y="212"/>
                      </a:lnTo>
                      <a:lnTo>
                        <a:pt x="979" y="214"/>
                      </a:lnTo>
                      <a:lnTo>
                        <a:pt x="980" y="215"/>
                      </a:lnTo>
                      <a:lnTo>
                        <a:pt x="983" y="216"/>
                      </a:lnTo>
                      <a:lnTo>
                        <a:pt x="984" y="216"/>
                      </a:lnTo>
                      <a:lnTo>
                        <a:pt x="985" y="218"/>
                      </a:lnTo>
                      <a:lnTo>
                        <a:pt x="986" y="219"/>
                      </a:lnTo>
                      <a:lnTo>
                        <a:pt x="989" y="220"/>
                      </a:lnTo>
                      <a:lnTo>
                        <a:pt x="990" y="220"/>
                      </a:lnTo>
                      <a:lnTo>
                        <a:pt x="991" y="222"/>
                      </a:lnTo>
                      <a:lnTo>
                        <a:pt x="994" y="223"/>
                      </a:lnTo>
                      <a:lnTo>
                        <a:pt x="995" y="224"/>
                      </a:lnTo>
                      <a:lnTo>
                        <a:pt x="996" y="224"/>
                      </a:lnTo>
                      <a:lnTo>
                        <a:pt x="997" y="226"/>
                      </a:lnTo>
                      <a:lnTo>
                        <a:pt x="1000" y="227"/>
                      </a:lnTo>
                      <a:lnTo>
                        <a:pt x="1001" y="227"/>
                      </a:lnTo>
                      <a:lnTo>
                        <a:pt x="1002" y="228"/>
                      </a:lnTo>
                      <a:lnTo>
                        <a:pt x="1003" y="229"/>
                      </a:lnTo>
                      <a:lnTo>
                        <a:pt x="1005" y="229"/>
                      </a:lnTo>
                      <a:lnTo>
                        <a:pt x="1007" y="231"/>
                      </a:lnTo>
                      <a:lnTo>
                        <a:pt x="1008" y="231"/>
                      </a:lnTo>
                      <a:lnTo>
                        <a:pt x="1011" y="232"/>
                      </a:lnTo>
                      <a:lnTo>
                        <a:pt x="1012" y="233"/>
                      </a:lnTo>
                      <a:lnTo>
                        <a:pt x="1013" y="233"/>
                      </a:lnTo>
                      <a:lnTo>
                        <a:pt x="1014" y="235"/>
                      </a:lnTo>
                      <a:lnTo>
                        <a:pt x="1016" y="235"/>
                      </a:lnTo>
                      <a:lnTo>
                        <a:pt x="1018" y="236"/>
                      </a:lnTo>
                      <a:lnTo>
                        <a:pt x="1019" y="237"/>
                      </a:lnTo>
                      <a:lnTo>
                        <a:pt x="1020" y="237"/>
                      </a:lnTo>
                      <a:lnTo>
                        <a:pt x="1022" y="239"/>
                      </a:lnTo>
                      <a:lnTo>
                        <a:pt x="1024" y="239"/>
                      </a:lnTo>
                      <a:lnTo>
                        <a:pt x="1025" y="240"/>
                      </a:lnTo>
                      <a:lnTo>
                        <a:pt x="1026" y="240"/>
                      </a:lnTo>
                      <a:lnTo>
                        <a:pt x="1028" y="241"/>
                      </a:lnTo>
                      <a:lnTo>
                        <a:pt x="1029" y="241"/>
                      </a:lnTo>
                      <a:lnTo>
                        <a:pt x="1031" y="243"/>
                      </a:lnTo>
                      <a:lnTo>
                        <a:pt x="1033" y="243"/>
                      </a:lnTo>
                      <a:lnTo>
                        <a:pt x="1035" y="244"/>
                      </a:lnTo>
                      <a:lnTo>
                        <a:pt x="1036" y="244"/>
                      </a:lnTo>
                      <a:lnTo>
                        <a:pt x="1037" y="245"/>
                      </a:lnTo>
                      <a:lnTo>
                        <a:pt x="1039" y="245"/>
                      </a:lnTo>
                      <a:lnTo>
                        <a:pt x="1040" y="247"/>
                      </a:lnTo>
                      <a:lnTo>
                        <a:pt x="1042" y="247"/>
                      </a:lnTo>
                      <a:lnTo>
                        <a:pt x="1044" y="248"/>
                      </a:lnTo>
                      <a:lnTo>
                        <a:pt x="1045" y="248"/>
                      </a:lnTo>
                      <a:lnTo>
                        <a:pt x="1046" y="249"/>
                      </a:lnTo>
                      <a:lnTo>
                        <a:pt x="1048" y="249"/>
                      </a:lnTo>
                      <a:lnTo>
                        <a:pt x="1050" y="251"/>
                      </a:lnTo>
                      <a:lnTo>
                        <a:pt x="1051" y="251"/>
                      </a:lnTo>
                      <a:lnTo>
                        <a:pt x="1053" y="252"/>
                      </a:lnTo>
                      <a:lnTo>
                        <a:pt x="1055" y="252"/>
                      </a:lnTo>
                      <a:lnTo>
                        <a:pt x="1056" y="252"/>
                      </a:lnTo>
                      <a:lnTo>
                        <a:pt x="1057" y="253"/>
                      </a:lnTo>
                      <a:lnTo>
                        <a:pt x="1059" y="253"/>
                      </a:lnTo>
                      <a:lnTo>
                        <a:pt x="1061" y="254"/>
                      </a:lnTo>
                      <a:lnTo>
                        <a:pt x="1062" y="254"/>
                      </a:lnTo>
                      <a:lnTo>
                        <a:pt x="1063" y="254"/>
                      </a:lnTo>
                      <a:lnTo>
                        <a:pt x="1064" y="256"/>
                      </a:lnTo>
                      <a:lnTo>
                        <a:pt x="1067" y="256"/>
                      </a:lnTo>
                      <a:lnTo>
                        <a:pt x="1068" y="256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7" name="Freeform 1573"/>
                <p:cNvSpPr>
                  <a:spLocks/>
                </p:cNvSpPr>
                <p:nvPr/>
              </p:nvSpPr>
              <p:spPr bwMode="auto">
                <a:xfrm>
                  <a:off x="3615" y="1806"/>
                  <a:ext cx="356" cy="44"/>
                </a:xfrm>
                <a:custGeom>
                  <a:avLst/>
                  <a:gdLst/>
                  <a:ahLst/>
                  <a:cxnLst>
                    <a:cxn ang="0">
                      <a:pos x="15" y="68"/>
                    </a:cxn>
                    <a:cxn ang="0">
                      <a:pos x="32" y="72"/>
                    </a:cxn>
                    <a:cxn ang="0">
                      <a:pos x="49" y="75"/>
                    </a:cxn>
                    <a:cxn ang="0">
                      <a:pos x="66" y="77"/>
                    </a:cxn>
                    <a:cxn ang="0">
                      <a:pos x="83" y="79"/>
                    </a:cxn>
                    <a:cxn ang="0">
                      <a:pos x="99" y="80"/>
                    </a:cxn>
                    <a:cxn ang="0">
                      <a:pos x="116" y="80"/>
                    </a:cxn>
                    <a:cxn ang="0">
                      <a:pos x="133" y="80"/>
                    </a:cxn>
                    <a:cxn ang="0">
                      <a:pos x="150" y="79"/>
                    </a:cxn>
                    <a:cxn ang="0">
                      <a:pos x="166" y="77"/>
                    </a:cxn>
                    <a:cxn ang="0">
                      <a:pos x="183" y="75"/>
                    </a:cxn>
                    <a:cxn ang="0">
                      <a:pos x="200" y="72"/>
                    </a:cxn>
                    <a:cxn ang="0">
                      <a:pos x="217" y="68"/>
                    </a:cxn>
                    <a:cxn ang="0">
                      <a:pos x="233" y="64"/>
                    </a:cxn>
                    <a:cxn ang="0">
                      <a:pos x="250" y="60"/>
                    </a:cxn>
                    <a:cxn ang="0">
                      <a:pos x="267" y="55"/>
                    </a:cxn>
                    <a:cxn ang="0">
                      <a:pos x="284" y="48"/>
                    </a:cxn>
                    <a:cxn ang="0">
                      <a:pos x="301" y="43"/>
                    </a:cxn>
                    <a:cxn ang="0">
                      <a:pos x="317" y="36"/>
                    </a:cxn>
                    <a:cxn ang="0">
                      <a:pos x="334" y="31"/>
                    </a:cxn>
                    <a:cxn ang="0">
                      <a:pos x="351" y="25"/>
                    </a:cxn>
                    <a:cxn ang="0">
                      <a:pos x="368" y="18"/>
                    </a:cxn>
                    <a:cxn ang="0">
                      <a:pos x="385" y="13"/>
                    </a:cxn>
                    <a:cxn ang="0">
                      <a:pos x="401" y="9"/>
                    </a:cxn>
                    <a:cxn ang="0">
                      <a:pos x="418" y="5"/>
                    </a:cxn>
                    <a:cxn ang="0">
                      <a:pos x="435" y="2"/>
                    </a:cxn>
                    <a:cxn ang="0">
                      <a:pos x="452" y="0"/>
                    </a:cxn>
                    <a:cxn ang="0">
                      <a:pos x="469" y="0"/>
                    </a:cxn>
                    <a:cxn ang="0">
                      <a:pos x="485" y="0"/>
                    </a:cxn>
                    <a:cxn ang="0">
                      <a:pos x="502" y="2"/>
                    </a:cxn>
                    <a:cxn ang="0">
                      <a:pos x="519" y="5"/>
                    </a:cxn>
                    <a:cxn ang="0">
                      <a:pos x="536" y="10"/>
                    </a:cxn>
                    <a:cxn ang="0">
                      <a:pos x="552" y="15"/>
                    </a:cxn>
                    <a:cxn ang="0">
                      <a:pos x="569" y="21"/>
                    </a:cxn>
                    <a:cxn ang="0">
                      <a:pos x="586" y="29"/>
                    </a:cxn>
                    <a:cxn ang="0">
                      <a:pos x="603" y="35"/>
                    </a:cxn>
                    <a:cxn ang="0">
                      <a:pos x="620" y="43"/>
                    </a:cxn>
                    <a:cxn ang="0">
                      <a:pos x="636" y="51"/>
                    </a:cxn>
                    <a:cxn ang="0">
                      <a:pos x="653" y="58"/>
                    </a:cxn>
                    <a:cxn ang="0">
                      <a:pos x="670" y="65"/>
                    </a:cxn>
                    <a:cxn ang="0">
                      <a:pos x="687" y="72"/>
                    </a:cxn>
                    <a:cxn ang="0">
                      <a:pos x="705" y="79"/>
                    </a:cxn>
                    <a:cxn ang="0">
                      <a:pos x="720" y="85"/>
                    </a:cxn>
                    <a:cxn ang="0">
                      <a:pos x="737" y="90"/>
                    </a:cxn>
                    <a:cxn ang="0">
                      <a:pos x="754" y="96"/>
                    </a:cxn>
                    <a:cxn ang="0">
                      <a:pos x="772" y="101"/>
                    </a:cxn>
                    <a:cxn ang="0">
                      <a:pos x="789" y="105"/>
                    </a:cxn>
                    <a:cxn ang="0">
                      <a:pos x="804" y="109"/>
                    </a:cxn>
                    <a:cxn ang="0">
                      <a:pos x="822" y="112"/>
                    </a:cxn>
                    <a:cxn ang="0">
                      <a:pos x="839" y="116"/>
                    </a:cxn>
                    <a:cxn ang="0">
                      <a:pos x="856" y="118"/>
                    </a:cxn>
                    <a:cxn ang="0">
                      <a:pos x="873" y="119"/>
                    </a:cxn>
                    <a:cxn ang="0">
                      <a:pos x="889" y="122"/>
                    </a:cxn>
                    <a:cxn ang="0">
                      <a:pos x="906" y="123"/>
                    </a:cxn>
                    <a:cxn ang="0">
                      <a:pos x="923" y="125"/>
                    </a:cxn>
                    <a:cxn ang="0">
                      <a:pos x="940" y="127"/>
                    </a:cxn>
                    <a:cxn ang="0">
                      <a:pos x="956" y="129"/>
                    </a:cxn>
                    <a:cxn ang="0">
                      <a:pos x="973" y="129"/>
                    </a:cxn>
                    <a:cxn ang="0">
                      <a:pos x="990" y="130"/>
                    </a:cxn>
                    <a:cxn ang="0">
                      <a:pos x="1007" y="131"/>
                    </a:cxn>
                    <a:cxn ang="0">
                      <a:pos x="1023" y="131"/>
                    </a:cxn>
                    <a:cxn ang="0">
                      <a:pos x="1040" y="133"/>
                    </a:cxn>
                    <a:cxn ang="0">
                      <a:pos x="1057" y="133"/>
                    </a:cxn>
                  </a:cxnLst>
                  <a:rect l="0" t="0" r="r" b="b"/>
                  <a:pathLst>
                    <a:path w="1068" h="134">
                      <a:moveTo>
                        <a:pt x="0" y="63"/>
                      </a:moveTo>
                      <a:lnTo>
                        <a:pt x="1" y="64"/>
                      </a:lnTo>
                      <a:lnTo>
                        <a:pt x="2" y="64"/>
                      </a:lnTo>
                      <a:lnTo>
                        <a:pt x="4" y="65"/>
                      </a:lnTo>
                      <a:lnTo>
                        <a:pt x="6" y="65"/>
                      </a:lnTo>
                      <a:lnTo>
                        <a:pt x="7" y="65"/>
                      </a:lnTo>
                      <a:lnTo>
                        <a:pt x="10" y="67"/>
                      </a:lnTo>
                      <a:lnTo>
                        <a:pt x="11" y="67"/>
                      </a:lnTo>
                      <a:lnTo>
                        <a:pt x="12" y="67"/>
                      </a:lnTo>
                      <a:lnTo>
                        <a:pt x="13" y="67"/>
                      </a:lnTo>
                      <a:lnTo>
                        <a:pt x="15" y="68"/>
                      </a:lnTo>
                      <a:lnTo>
                        <a:pt x="17" y="68"/>
                      </a:lnTo>
                      <a:lnTo>
                        <a:pt x="18" y="68"/>
                      </a:lnTo>
                      <a:lnTo>
                        <a:pt x="19" y="69"/>
                      </a:lnTo>
                      <a:lnTo>
                        <a:pt x="21" y="69"/>
                      </a:lnTo>
                      <a:lnTo>
                        <a:pt x="23" y="69"/>
                      </a:lnTo>
                      <a:lnTo>
                        <a:pt x="24" y="69"/>
                      </a:lnTo>
                      <a:lnTo>
                        <a:pt x="27" y="71"/>
                      </a:lnTo>
                      <a:lnTo>
                        <a:pt x="28" y="71"/>
                      </a:lnTo>
                      <a:lnTo>
                        <a:pt x="29" y="71"/>
                      </a:lnTo>
                      <a:lnTo>
                        <a:pt x="30" y="72"/>
                      </a:lnTo>
                      <a:lnTo>
                        <a:pt x="32" y="72"/>
                      </a:lnTo>
                      <a:lnTo>
                        <a:pt x="34" y="72"/>
                      </a:lnTo>
                      <a:lnTo>
                        <a:pt x="35" y="72"/>
                      </a:lnTo>
                      <a:lnTo>
                        <a:pt x="37" y="72"/>
                      </a:lnTo>
                      <a:lnTo>
                        <a:pt x="38" y="73"/>
                      </a:lnTo>
                      <a:lnTo>
                        <a:pt x="39" y="73"/>
                      </a:lnTo>
                      <a:lnTo>
                        <a:pt x="41" y="73"/>
                      </a:lnTo>
                      <a:lnTo>
                        <a:pt x="43" y="73"/>
                      </a:lnTo>
                      <a:lnTo>
                        <a:pt x="44" y="75"/>
                      </a:lnTo>
                      <a:lnTo>
                        <a:pt x="45" y="75"/>
                      </a:lnTo>
                      <a:lnTo>
                        <a:pt x="47" y="75"/>
                      </a:lnTo>
                      <a:lnTo>
                        <a:pt x="49" y="75"/>
                      </a:lnTo>
                      <a:lnTo>
                        <a:pt x="50" y="75"/>
                      </a:lnTo>
                      <a:lnTo>
                        <a:pt x="52" y="76"/>
                      </a:lnTo>
                      <a:lnTo>
                        <a:pt x="54" y="76"/>
                      </a:lnTo>
                      <a:lnTo>
                        <a:pt x="55" y="76"/>
                      </a:lnTo>
                      <a:lnTo>
                        <a:pt x="56" y="76"/>
                      </a:lnTo>
                      <a:lnTo>
                        <a:pt x="58" y="76"/>
                      </a:lnTo>
                      <a:lnTo>
                        <a:pt x="60" y="76"/>
                      </a:lnTo>
                      <a:lnTo>
                        <a:pt x="61" y="77"/>
                      </a:lnTo>
                      <a:lnTo>
                        <a:pt x="62" y="77"/>
                      </a:lnTo>
                      <a:lnTo>
                        <a:pt x="63" y="77"/>
                      </a:lnTo>
                      <a:lnTo>
                        <a:pt x="66" y="77"/>
                      </a:lnTo>
                      <a:lnTo>
                        <a:pt x="67" y="77"/>
                      </a:lnTo>
                      <a:lnTo>
                        <a:pt x="69" y="77"/>
                      </a:lnTo>
                      <a:lnTo>
                        <a:pt x="71" y="77"/>
                      </a:lnTo>
                      <a:lnTo>
                        <a:pt x="72" y="77"/>
                      </a:lnTo>
                      <a:lnTo>
                        <a:pt x="73" y="79"/>
                      </a:lnTo>
                      <a:lnTo>
                        <a:pt x="74" y="79"/>
                      </a:lnTo>
                      <a:lnTo>
                        <a:pt x="77" y="79"/>
                      </a:lnTo>
                      <a:lnTo>
                        <a:pt x="78" y="79"/>
                      </a:lnTo>
                      <a:lnTo>
                        <a:pt x="79" y="79"/>
                      </a:lnTo>
                      <a:lnTo>
                        <a:pt x="80" y="79"/>
                      </a:lnTo>
                      <a:lnTo>
                        <a:pt x="83" y="79"/>
                      </a:lnTo>
                      <a:lnTo>
                        <a:pt x="84" y="79"/>
                      </a:lnTo>
                      <a:lnTo>
                        <a:pt x="85" y="79"/>
                      </a:lnTo>
                      <a:lnTo>
                        <a:pt x="86" y="79"/>
                      </a:lnTo>
                      <a:lnTo>
                        <a:pt x="88" y="80"/>
                      </a:lnTo>
                      <a:lnTo>
                        <a:pt x="90" y="80"/>
                      </a:lnTo>
                      <a:lnTo>
                        <a:pt x="91" y="80"/>
                      </a:lnTo>
                      <a:lnTo>
                        <a:pt x="94" y="80"/>
                      </a:lnTo>
                      <a:lnTo>
                        <a:pt x="95" y="80"/>
                      </a:lnTo>
                      <a:lnTo>
                        <a:pt x="96" y="80"/>
                      </a:lnTo>
                      <a:lnTo>
                        <a:pt x="97" y="80"/>
                      </a:lnTo>
                      <a:lnTo>
                        <a:pt x="99" y="80"/>
                      </a:lnTo>
                      <a:lnTo>
                        <a:pt x="101" y="80"/>
                      </a:lnTo>
                      <a:lnTo>
                        <a:pt x="102" y="80"/>
                      </a:lnTo>
                      <a:lnTo>
                        <a:pt x="104" y="80"/>
                      </a:lnTo>
                      <a:lnTo>
                        <a:pt x="105" y="80"/>
                      </a:lnTo>
                      <a:lnTo>
                        <a:pt x="106" y="80"/>
                      </a:lnTo>
                      <a:lnTo>
                        <a:pt x="108" y="80"/>
                      </a:lnTo>
                      <a:lnTo>
                        <a:pt x="110" y="80"/>
                      </a:lnTo>
                      <a:lnTo>
                        <a:pt x="112" y="80"/>
                      </a:lnTo>
                      <a:lnTo>
                        <a:pt x="113" y="80"/>
                      </a:lnTo>
                      <a:lnTo>
                        <a:pt x="115" y="80"/>
                      </a:lnTo>
                      <a:lnTo>
                        <a:pt x="116" y="80"/>
                      </a:lnTo>
                      <a:lnTo>
                        <a:pt x="118" y="80"/>
                      </a:lnTo>
                      <a:lnTo>
                        <a:pt x="119" y="80"/>
                      </a:lnTo>
                      <a:lnTo>
                        <a:pt x="121" y="80"/>
                      </a:lnTo>
                      <a:lnTo>
                        <a:pt x="122" y="80"/>
                      </a:lnTo>
                      <a:lnTo>
                        <a:pt x="123" y="80"/>
                      </a:lnTo>
                      <a:lnTo>
                        <a:pt x="125" y="80"/>
                      </a:lnTo>
                      <a:lnTo>
                        <a:pt x="127" y="80"/>
                      </a:lnTo>
                      <a:lnTo>
                        <a:pt x="128" y="80"/>
                      </a:lnTo>
                      <a:lnTo>
                        <a:pt x="129" y="80"/>
                      </a:lnTo>
                      <a:lnTo>
                        <a:pt x="130" y="80"/>
                      </a:lnTo>
                      <a:lnTo>
                        <a:pt x="133" y="80"/>
                      </a:lnTo>
                      <a:lnTo>
                        <a:pt x="134" y="80"/>
                      </a:lnTo>
                      <a:lnTo>
                        <a:pt x="136" y="80"/>
                      </a:lnTo>
                      <a:lnTo>
                        <a:pt x="138" y="80"/>
                      </a:lnTo>
                      <a:lnTo>
                        <a:pt x="139" y="80"/>
                      </a:lnTo>
                      <a:lnTo>
                        <a:pt x="140" y="80"/>
                      </a:lnTo>
                      <a:lnTo>
                        <a:pt x="141" y="80"/>
                      </a:lnTo>
                      <a:lnTo>
                        <a:pt x="144" y="79"/>
                      </a:lnTo>
                      <a:lnTo>
                        <a:pt x="145" y="79"/>
                      </a:lnTo>
                      <a:lnTo>
                        <a:pt x="146" y="79"/>
                      </a:lnTo>
                      <a:lnTo>
                        <a:pt x="147" y="79"/>
                      </a:lnTo>
                      <a:lnTo>
                        <a:pt x="150" y="79"/>
                      </a:lnTo>
                      <a:lnTo>
                        <a:pt x="151" y="79"/>
                      </a:lnTo>
                      <a:lnTo>
                        <a:pt x="152" y="79"/>
                      </a:lnTo>
                      <a:lnTo>
                        <a:pt x="155" y="79"/>
                      </a:lnTo>
                      <a:lnTo>
                        <a:pt x="156" y="79"/>
                      </a:lnTo>
                      <a:lnTo>
                        <a:pt x="157" y="79"/>
                      </a:lnTo>
                      <a:lnTo>
                        <a:pt x="158" y="79"/>
                      </a:lnTo>
                      <a:lnTo>
                        <a:pt x="161" y="77"/>
                      </a:lnTo>
                      <a:lnTo>
                        <a:pt x="162" y="77"/>
                      </a:lnTo>
                      <a:lnTo>
                        <a:pt x="163" y="77"/>
                      </a:lnTo>
                      <a:lnTo>
                        <a:pt x="164" y="77"/>
                      </a:lnTo>
                      <a:lnTo>
                        <a:pt x="166" y="77"/>
                      </a:lnTo>
                      <a:lnTo>
                        <a:pt x="168" y="77"/>
                      </a:lnTo>
                      <a:lnTo>
                        <a:pt x="169" y="77"/>
                      </a:lnTo>
                      <a:lnTo>
                        <a:pt x="171" y="77"/>
                      </a:lnTo>
                      <a:lnTo>
                        <a:pt x="172" y="76"/>
                      </a:lnTo>
                      <a:lnTo>
                        <a:pt x="174" y="76"/>
                      </a:lnTo>
                      <a:lnTo>
                        <a:pt x="175" y="76"/>
                      </a:lnTo>
                      <a:lnTo>
                        <a:pt x="177" y="76"/>
                      </a:lnTo>
                      <a:lnTo>
                        <a:pt x="179" y="76"/>
                      </a:lnTo>
                      <a:lnTo>
                        <a:pt x="180" y="76"/>
                      </a:lnTo>
                      <a:lnTo>
                        <a:pt x="182" y="75"/>
                      </a:lnTo>
                      <a:lnTo>
                        <a:pt x="183" y="75"/>
                      </a:lnTo>
                      <a:lnTo>
                        <a:pt x="185" y="75"/>
                      </a:lnTo>
                      <a:lnTo>
                        <a:pt x="186" y="75"/>
                      </a:lnTo>
                      <a:lnTo>
                        <a:pt x="188" y="75"/>
                      </a:lnTo>
                      <a:lnTo>
                        <a:pt x="189" y="73"/>
                      </a:lnTo>
                      <a:lnTo>
                        <a:pt x="190" y="73"/>
                      </a:lnTo>
                      <a:lnTo>
                        <a:pt x="193" y="73"/>
                      </a:lnTo>
                      <a:lnTo>
                        <a:pt x="194" y="73"/>
                      </a:lnTo>
                      <a:lnTo>
                        <a:pt x="196" y="73"/>
                      </a:lnTo>
                      <a:lnTo>
                        <a:pt x="197" y="72"/>
                      </a:lnTo>
                      <a:lnTo>
                        <a:pt x="199" y="72"/>
                      </a:lnTo>
                      <a:lnTo>
                        <a:pt x="200" y="72"/>
                      </a:lnTo>
                      <a:lnTo>
                        <a:pt x="201" y="72"/>
                      </a:lnTo>
                      <a:lnTo>
                        <a:pt x="204" y="72"/>
                      </a:lnTo>
                      <a:lnTo>
                        <a:pt x="205" y="71"/>
                      </a:lnTo>
                      <a:lnTo>
                        <a:pt x="206" y="71"/>
                      </a:lnTo>
                      <a:lnTo>
                        <a:pt x="207" y="71"/>
                      </a:lnTo>
                      <a:lnTo>
                        <a:pt x="208" y="71"/>
                      </a:lnTo>
                      <a:lnTo>
                        <a:pt x="211" y="69"/>
                      </a:lnTo>
                      <a:lnTo>
                        <a:pt x="212" y="69"/>
                      </a:lnTo>
                      <a:lnTo>
                        <a:pt x="213" y="69"/>
                      </a:lnTo>
                      <a:lnTo>
                        <a:pt x="214" y="69"/>
                      </a:lnTo>
                      <a:lnTo>
                        <a:pt x="217" y="68"/>
                      </a:lnTo>
                      <a:lnTo>
                        <a:pt x="218" y="68"/>
                      </a:lnTo>
                      <a:lnTo>
                        <a:pt x="221" y="68"/>
                      </a:lnTo>
                      <a:lnTo>
                        <a:pt x="222" y="68"/>
                      </a:lnTo>
                      <a:lnTo>
                        <a:pt x="223" y="67"/>
                      </a:lnTo>
                      <a:lnTo>
                        <a:pt x="224" y="67"/>
                      </a:lnTo>
                      <a:lnTo>
                        <a:pt x="225" y="67"/>
                      </a:lnTo>
                      <a:lnTo>
                        <a:pt x="228" y="65"/>
                      </a:lnTo>
                      <a:lnTo>
                        <a:pt x="229" y="65"/>
                      </a:lnTo>
                      <a:lnTo>
                        <a:pt x="230" y="65"/>
                      </a:lnTo>
                      <a:lnTo>
                        <a:pt x="232" y="65"/>
                      </a:lnTo>
                      <a:lnTo>
                        <a:pt x="233" y="64"/>
                      </a:lnTo>
                      <a:lnTo>
                        <a:pt x="235" y="64"/>
                      </a:lnTo>
                      <a:lnTo>
                        <a:pt x="236" y="64"/>
                      </a:lnTo>
                      <a:lnTo>
                        <a:pt x="239" y="63"/>
                      </a:lnTo>
                      <a:lnTo>
                        <a:pt x="240" y="63"/>
                      </a:lnTo>
                      <a:lnTo>
                        <a:pt x="241" y="63"/>
                      </a:lnTo>
                      <a:lnTo>
                        <a:pt x="243" y="61"/>
                      </a:lnTo>
                      <a:lnTo>
                        <a:pt x="244" y="61"/>
                      </a:lnTo>
                      <a:lnTo>
                        <a:pt x="246" y="61"/>
                      </a:lnTo>
                      <a:lnTo>
                        <a:pt x="247" y="60"/>
                      </a:lnTo>
                      <a:lnTo>
                        <a:pt x="249" y="60"/>
                      </a:lnTo>
                      <a:lnTo>
                        <a:pt x="250" y="60"/>
                      </a:lnTo>
                      <a:lnTo>
                        <a:pt x="252" y="59"/>
                      </a:lnTo>
                      <a:lnTo>
                        <a:pt x="253" y="59"/>
                      </a:lnTo>
                      <a:lnTo>
                        <a:pt x="255" y="59"/>
                      </a:lnTo>
                      <a:lnTo>
                        <a:pt x="256" y="58"/>
                      </a:lnTo>
                      <a:lnTo>
                        <a:pt x="258" y="58"/>
                      </a:lnTo>
                      <a:lnTo>
                        <a:pt x="260" y="58"/>
                      </a:lnTo>
                      <a:lnTo>
                        <a:pt x="261" y="56"/>
                      </a:lnTo>
                      <a:lnTo>
                        <a:pt x="263" y="56"/>
                      </a:lnTo>
                      <a:lnTo>
                        <a:pt x="264" y="55"/>
                      </a:lnTo>
                      <a:lnTo>
                        <a:pt x="266" y="55"/>
                      </a:lnTo>
                      <a:lnTo>
                        <a:pt x="267" y="55"/>
                      </a:lnTo>
                      <a:lnTo>
                        <a:pt x="268" y="54"/>
                      </a:lnTo>
                      <a:lnTo>
                        <a:pt x="271" y="54"/>
                      </a:lnTo>
                      <a:lnTo>
                        <a:pt x="272" y="54"/>
                      </a:lnTo>
                      <a:lnTo>
                        <a:pt x="273" y="52"/>
                      </a:lnTo>
                      <a:lnTo>
                        <a:pt x="274" y="52"/>
                      </a:lnTo>
                      <a:lnTo>
                        <a:pt x="277" y="51"/>
                      </a:lnTo>
                      <a:lnTo>
                        <a:pt x="278" y="51"/>
                      </a:lnTo>
                      <a:lnTo>
                        <a:pt x="279" y="51"/>
                      </a:lnTo>
                      <a:lnTo>
                        <a:pt x="282" y="50"/>
                      </a:lnTo>
                      <a:lnTo>
                        <a:pt x="283" y="50"/>
                      </a:lnTo>
                      <a:lnTo>
                        <a:pt x="284" y="48"/>
                      </a:lnTo>
                      <a:lnTo>
                        <a:pt x="285" y="48"/>
                      </a:lnTo>
                      <a:lnTo>
                        <a:pt x="288" y="48"/>
                      </a:lnTo>
                      <a:lnTo>
                        <a:pt x="289" y="47"/>
                      </a:lnTo>
                      <a:lnTo>
                        <a:pt x="290" y="47"/>
                      </a:lnTo>
                      <a:lnTo>
                        <a:pt x="291" y="46"/>
                      </a:lnTo>
                      <a:lnTo>
                        <a:pt x="292" y="46"/>
                      </a:lnTo>
                      <a:lnTo>
                        <a:pt x="295" y="46"/>
                      </a:lnTo>
                      <a:lnTo>
                        <a:pt x="296" y="44"/>
                      </a:lnTo>
                      <a:lnTo>
                        <a:pt x="297" y="44"/>
                      </a:lnTo>
                      <a:lnTo>
                        <a:pt x="299" y="43"/>
                      </a:lnTo>
                      <a:lnTo>
                        <a:pt x="301" y="43"/>
                      </a:lnTo>
                      <a:lnTo>
                        <a:pt x="302" y="43"/>
                      </a:lnTo>
                      <a:lnTo>
                        <a:pt x="303" y="42"/>
                      </a:lnTo>
                      <a:lnTo>
                        <a:pt x="306" y="42"/>
                      </a:lnTo>
                      <a:lnTo>
                        <a:pt x="307" y="40"/>
                      </a:lnTo>
                      <a:lnTo>
                        <a:pt x="308" y="40"/>
                      </a:lnTo>
                      <a:lnTo>
                        <a:pt x="310" y="39"/>
                      </a:lnTo>
                      <a:lnTo>
                        <a:pt x="312" y="39"/>
                      </a:lnTo>
                      <a:lnTo>
                        <a:pt x="313" y="39"/>
                      </a:lnTo>
                      <a:lnTo>
                        <a:pt x="314" y="38"/>
                      </a:lnTo>
                      <a:lnTo>
                        <a:pt x="316" y="38"/>
                      </a:lnTo>
                      <a:lnTo>
                        <a:pt x="317" y="36"/>
                      </a:lnTo>
                      <a:lnTo>
                        <a:pt x="319" y="36"/>
                      </a:lnTo>
                      <a:lnTo>
                        <a:pt x="321" y="35"/>
                      </a:lnTo>
                      <a:lnTo>
                        <a:pt x="323" y="35"/>
                      </a:lnTo>
                      <a:lnTo>
                        <a:pt x="324" y="35"/>
                      </a:lnTo>
                      <a:lnTo>
                        <a:pt x="325" y="34"/>
                      </a:lnTo>
                      <a:lnTo>
                        <a:pt x="327" y="34"/>
                      </a:lnTo>
                      <a:lnTo>
                        <a:pt x="328" y="33"/>
                      </a:lnTo>
                      <a:lnTo>
                        <a:pt x="330" y="33"/>
                      </a:lnTo>
                      <a:lnTo>
                        <a:pt x="331" y="31"/>
                      </a:lnTo>
                      <a:lnTo>
                        <a:pt x="333" y="31"/>
                      </a:lnTo>
                      <a:lnTo>
                        <a:pt x="334" y="31"/>
                      </a:lnTo>
                      <a:lnTo>
                        <a:pt x="335" y="30"/>
                      </a:lnTo>
                      <a:lnTo>
                        <a:pt x="338" y="30"/>
                      </a:lnTo>
                      <a:lnTo>
                        <a:pt x="339" y="29"/>
                      </a:lnTo>
                      <a:lnTo>
                        <a:pt x="340" y="29"/>
                      </a:lnTo>
                      <a:lnTo>
                        <a:pt x="341" y="27"/>
                      </a:lnTo>
                      <a:lnTo>
                        <a:pt x="344" y="27"/>
                      </a:lnTo>
                      <a:lnTo>
                        <a:pt x="345" y="27"/>
                      </a:lnTo>
                      <a:lnTo>
                        <a:pt x="346" y="26"/>
                      </a:lnTo>
                      <a:lnTo>
                        <a:pt x="349" y="26"/>
                      </a:lnTo>
                      <a:lnTo>
                        <a:pt x="350" y="25"/>
                      </a:lnTo>
                      <a:lnTo>
                        <a:pt x="351" y="25"/>
                      </a:lnTo>
                      <a:lnTo>
                        <a:pt x="352" y="23"/>
                      </a:lnTo>
                      <a:lnTo>
                        <a:pt x="355" y="23"/>
                      </a:lnTo>
                      <a:lnTo>
                        <a:pt x="356" y="23"/>
                      </a:lnTo>
                      <a:lnTo>
                        <a:pt x="357" y="22"/>
                      </a:lnTo>
                      <a:lnTo>
                        <a:pt x="358" y="22"/>
                      </a:lnTo>
                      <a:lnTo>
                        <a:pt x="360" y="21"/>
                      </a:lnTo>
                      <a:lnTo>
                        <a:pt x="362" y="21"/>
                      </a:lnTo>
                      <a:lnTo>
                        <a:pt x="363" y="21"/>
                      </a:lnTo>
                      <a:lnTo>
                        <a:pt x="366" y="19"/>
                      </a:lnTo>
                      <a:lnTo>
                        <a:pt x="367" y="19"/>
                      </a:lnTo>
                      <a:lnTo>
                        <a:pt x="368" y="18"/>
                      </a:lnTo>
                      <a:lnTo>
                        <a:pt x="369" y="18"/>
                      </a:lnTo>
                      <a:lnTo>
                        <a:pt x="371" y="18"/>
                      </a:lnTo>
                      <a:lnTo>
                        <a:pt x="373" y="17"/>
                      </a:lnTo>
                      <a:lnTo>
                        <a:pt x="374" y="17"/>
                      </a:lnTo>
                      <a:lnTo>
                        <a:pt x="375" y="15"/>
                      </a:lnTo>
                      <a:lnTo>
                        <a:pt x="377" y="15"/>
                      </a:lnTo>
                      <a:lnTo>
                        <a:pt x="379" y="15"/>
                      </a:lnTo>
                      <a:lnTo>
                        <a:pt x="380" y="14"/>
                      </a:lnTo>
                      <a:lnTo>
                        <a:pt x="381" y="14"/>
                      </a:lnTo>
                      <a:lnTo>
                        <a:pt x="383" y="14"/>
                      </a:lnTo>
                      <a:lnTo>
                        <a:pt x="385" y="13"/>
                      </a:lnTo>
                      <a:lnTo>
                        <a:pt x="386" y="13"/>
                      </a:lnTo>
                      <a:lnTo>
                        <a:pt x="388" y="13"/>
                      </a:lnTo>
                      <a:lnTo>
                        <a:pt x="390" y="11"/>
                      </a:lnTo>
                      <a:lnTo>
                        <a:pt x="391" y="11"/>
                      </a:lnTo>
                      <a:lnTo>
                        <a:pt x="392" y="11"/>
                      </a:lnTo>
                      <a:lnTo>
                        <a:pt x="394" y="10"/>
                      </a:lnTo>
                      <a:lnTo>
                        <a:pt x="395" y="10"/>
                      </a:lnTo>
                      <a:lnTo>
                        <a:pt x="397" y="10"/>
                      </a:lnTo>
                      <a:lnTo>
                        <a:pt x="399" y="9"/>
                      </a:lnTo>
                      <a:lnTo>
                        <a:pt x="400" y="9"/>
                      </a:lnTo>
                      <a:lnTo>
                        <a:pt x="401" y="9"/>
                      </a:lnTo>
                      <a:lnTo>
                        <a:pt x="403" y="7"/>
                      </a:lnTo>
                      <a:lnTo>
                        <a:pt x="405" y="7"/>
                      </a:lnTo>
                      <a:lnTo>
                        <a:pt x="406" y="7"/>
                      </a:lnTo>
                      <a:lnTo>
                        <a:pt x="408" y="7"/>
                      </a:lnTo>
                      <a:lnTo>
                        <a:pt x="410" y="6"/>
                      </a:lnTo>
                      <a:lnTo>
                        <a:pt x="411" y="6"/>
                      </a:lnTo>
                      <a:lnTo>
                        <a:pt x="412" y="6"/>
                      </a:lnTo>
                      <a:lnTo>
                        <a:pt x="414" y="5"/>
                      </a:lnTo>
                      <a:lnTo>
                        <a:pt x="416" y="5"/>
                      </a:lnTo>
                      <a:lnTo>
                        <a:pt x="417" y="5"/>
                      </a:lnTo>
                      <a:lnTo>
                        <a:pt x="418" y="5"/>
                      </a:lnTo>
                      <a:lnTo>
                        <a:pt x="419" y="4"/>
                      </a:lnTo>
                      <a:lnTo>
                        <a:pt x="422" y="4"/>
                      </a:lnTo>
                      <a:lnTo>
                        <a:pt x="423" y="4"/>
                      </a:lnTo>
                      <a:lnTo>
                        <a:pt x="424" y="4"/>
                      </a:lnTo>
                      <a:lnTo>
                        <a:pt x="425" y="4"/>
                      </a:lnTo>
                      <a:lnTo>
                        <a:pt x="428" y="2"/>
                      </a:lnTo>
                      <a:lnTo>
                        <a:pt x="429" y="2"/>
                      </a:lnTo>
                      <a:lnTo>
                        <a:pt x="430" y="2"/>
                      </a:lnTo>
                      <a:lnTo>
                        <a:pt x="433" y="2"/>
                      </a:lnTo>
                      <a:lnTo>
                        <a:pt x="434" y="2"/>
                      </a:lnTo>
                      <a:lnTo>
                        <a:pt x="435" y="2"/>
                      </a:lnTo>
                      <a:lnTo>
                        <a:pt x="436" y="1"/>
                      </a:lnTo>
                      <a:lnTo>
                        <a:pt x="439" y="1"/>
                      </a:lnTo>
                      <a:lnTo>
                        <a:pt x="440" y="1"/>
                      </a:lnTo>
                      <a:lnTo>
                        <a:pt x="441" y="1"/>
                      </a:lnTo>
                      <a:lnTo>
                        <a:pt x="442" y="1"/>
                      </a:lnTo>
                      <a:lnTo>
                        <a:pt x="444" y="1"/>
                      </a:lnTo>
                      <a:lnTo>
                        <a:pt x="446" y="1"/>
                      </a:lnTo>
                      <a:lnTo>
                        <a:pt x="447" y="0"/>
                      </a:lnTo>
                      <a:lnTo>
                        <a:pt x="450" y="0"/>
                      </a:lnTo>
                      <a:lnTo>
                        <a:pt x="451" y="0"/>
                      </a:lnTo>
                      <a:lnTo>
                        <a:pt x="452" y="0"/>
                      </a:lnTo>
                      <a:lnTo>
                        <a:pt x="453" y="0"/>
                      </a:lnTo>
                      <a:lnTo>
                        <a:pt x="455" y="0"/>
                      </a:lnTo>
                      <a:lnTo>
                        <a:pt x="457" y="0"/>
                      </a:lnTo>
                      <a:lnTo>
                        <a:pt x="458" y="0"/>
                      </a:lnTo>
                      <a:lnTo>
                        <a:pt x="459" y="0"/>
                      </a:lnTo>
                      <a:lnTo>
                        <a:pt x="461" y="0"/>
                      </a:lnTo>
                      <a:lnTo>
                        <a:pt x="462" y="0"/>
                      </a:lnTo>
                      <a:lnTo>
                        <a:pt x="464" y="0"/>
                      </a:lnTo>
                      <a:lnTo>
                        <a:pt x="466" y="0"/>
                      </a:lnTo>
                      <a:lnTo>
                        <a:pt x="467" y="0"/>
                      </a:lnTo>
                      <a:lnTo>
                        <a:pt x="469" y="0"/>
                      </a:lnTo>
                      <a:lnTo>
                        <a:pt x="470" y="0"/>
                      </a:lnTo>
                      <a:lnTo>
                        <a:pt x="472" y="0"/>
                      </a:lnTo>
                      <a:lnTo>
                        <a:pt x="473" y="0"/>
                      </a:lnTo>
                      <a:lnTo>
                        <a:pt x="475" y="0"/>
                      </a:lnTo>
                      <a:lnTo>
                        <a:pt x="477" y="0"/>
                      </a:lnTo>
                      <a:lnTo>
                        <a:pt x="478" y="0"/>
                      </a:lnTo>
                      <a:lnTo>
                        <a:pt x="479" y="0"/>
                      </a:lnTo>
                      <a:lnTo>
                        <a:pt x="481" y="0"/>
                      </a:lnTo>
                      <a:lnTo>
                        <a:pt x="483" y="0"/>
                      </a:lnTo>
                      <a:lnTo>
                        <a:pt x="484" y="0"/>
                      </a:lnTo>
                      <a:lnTo>
                        <a:pt x="485" y="0"/>
                      </a:lnTo>
                      <a:lnTo>
                        <a:pt x="486" y="0"/>
                      </a:lnTo>
                      <a:lnTo>
                        <a:pt x="489" y="1"/>
                      </a:lnTo>
                      <a:lnTo>
                        <a:pt x="490" y="1"/>
                      </a:lnTo>
                      <a:lnTo>
                        <a:pt x="492" y="1"/>
                      </a:lnTo>
                      <a:lnTo>
                        <a:pt x="494" y="1"/>
                      </a:lnTo>
                      <a:lnTo>
                        <a:pt x="495" y="1"/>
                      </a:lnTo>
                      <a:lnTo>
                        <a:pt x="496" y="1"/>
                      </a:lnTo>
                      <a:lnTo>
                        <a:pt x="497" y="1"/>
                      </a:lnTo>
                      <a:lnTo>
                        <a:pt x="500" y="1"/>
                      </a:lnTo>
                      <a:lnTo>
                        <a:pt x="501" y="2"/>
                      </a:lnTo>
                      <a:lnTo>
                        <a:pt x="502" y="2"/>
                      </a:lnTo>
                      <a:lnTo>
                        <a:pt x="503" y="2"/>
                      </a:lnTo>
                      <a:lnTo>
                        <a:pt x="506" y="2"/>
                      </a:lnTo>
                      <a:lnTo>
                        <a:pt x="507" y="2"/>
                      </a:lnTo>
                      <a:lnTo>
                        <a:pt x="508" y="4"/>
                      </a:lnTo>
                      <a:lnTo>
                        <a:pt x="509" y="4"/>
                      </a:lnTo>
                      <a:lnTo>
                        <a:pt x="512" y="4"/>
                      </a:lnTo>
                      <a:lnTo>
                        <a:pt x="513" y="4"/>
                      </a:lnTo>
                      <a:lnTo>
                        <a:pt x="514" y="5"/>
                      </a:lnTo>
                      <a:lnTo>
                        <a:pt x="517" y="5"/>
                      </a:lnTo>
                      <a:lnTo>
                        <a:pt x="518" y="5"/>
                      </a:lnTo>
                      <a:lnTo>
                        <a:pt x="519" y="5"/>
                      </a:lnTo>
                      <a:lnTo>
                        <a:pt x="520" y="6"/>
                      </a:lnTo>
                      <a:lnTo>
                        <a:pt x="522" y="6"/>
                      </a:lnTo>
                      <a:lnTo>
                        <a:pt x="524" y="6"/>
                      </a:lnTo>
                      <a:lnTo>
                        <a:pt x="525" y="6"/>
                      </a:lnTo>
                      <a:lnTo>
                        <a:pt x="527" y="7"/>
                      </a:lnTo>
                      <a:lnTo>
                        <a:pt x="528" y="7"/>
                      </a:lnTo>
                      <a:lnTo>
                        <a:pt x="529" y="7"/>
                      </a:lnTo>
                      <a:lnTo>
                        <a:pt x="531" y="9"/>
                      </a:lnTo>
                      <a:lnTo>
                        <a:pt x="533" y="9"/>
                      </a:lnTo>
                      <a:lnTo>
                        <a:pt x="535" y="9"/>
                      </a:lnTo>
                      <a:lnTo>
                        <a:pt x="536" y="10"/>
                      </a:lnTo>
                      <a:lnTo>
                        <a:pt x="538" y="10"/>
                      </a:lnTo>
                      <a:lnTo>
                        <a:pt x="539" y="10"/>
                      </a:lnTo>
                      <a:lnTo>
                        <a:pt x="541" y="11"/>
                      </a:lnTo>
                      <a:lnTo>
                        <a:pt x="542" y="11"/>
                      </a:lnTo>
                      <a:lnTo>
                        <a:pt x="544" y="11"/>
                      </a:lnTo>
                      <a:lnTo>
                        <a:pt x="545" y="13"/>
                      </a:lnTo>
                      <a:lnTo>
                        <a:pt x="546" y="13"/>
                      </a:lnTo>
                      <a:lnTo>
                        <a:pt x="548" y="13"/>
                      </a:lnTo>
                      <a:lnTo>
                        <a:pt x="550" y="14"/>
                      </a:lnTo>
                      <a:lnTo>
                        <a:pt x="551" y="14"/>
                      </a:lnTo>
                      <a:lnTo>
                        <a:pt x="552" y="15"/>
                      </a:lnTo>
                      <a:lnTo>
                        <a:pt x="555" y="15"/>
                      </a:lnTo>
                      <a:lnTo>
                        <a:pt x="556" y="15"/>
                      </a:lnTo>
                      <a:lnTo>
                        <a:pt x="557" y="17"/>
                      </a:lnTo>
                      <a:lnTo>
                        <a:pt x="559" y="17"/>
                      </a:lnTo>
                      <a:lnTo>
                        <a:pt x="561" y="18"/>
                      </a:lnTo>
                      <a:lnTo>
                        <a:pt x="562" y="18"/>
                      </a:lnTo>
                      <a:lnTo>
                        <a:pt x="563" y="19"/>
                      </a:lnTo>
                      <a:lnTo>
                        <a:pt x="564" y="19"/>
                      </a:lnTo>
                      <a:lnTo>
                        <a:pt x="567" y="19"/>
                      </a:lnTo>
                      <a:lnTo>
                        <a:pt x="568" y="21"/>
                      </a:lnTo>
                      <a:lnTo>
                        <a:pt x="569" y="21"/>
                      </a:lnTo>
                      <a:lnTo>
                        <a:pt x="570" y="22"/>
                      </a:lnTo>
                      <a:lnTo>
                        <a:pt x="573" y="22"/>
                      </a:lnTo>
                      <a:lnTo>
                        <a:pt x="574" y="23"/>
                      </a:lnTo>
                      <a:lnTo>
                        <a:pt x="577" y="23"/>
                      </a:lnTo>
                      <a:lnTo>
                        <a:pt x="578" y="25"/>
                      </a:lnTo>
                      <a:lnTo>
                        <a:pt x="579" y="25"/>
                      </a:lnTo>
                      <a:lnTo>
                        <a:pt x="580" y="26"/>
                      </a:lnTo>
                      <a:lnTo>
                        <a:pt x="581" y="26"/>
                      </a:lnTo>
                      <a:lnTo>
                        <a:pt x="584" y="27"/>
                      </a:lnTo>
                      <a:lnTo>
                        <a:pt x="585" y="27"/>
                      </a:lnTo>
                      <a:lnTo>
                        <a:pt x="586" y="29"/>
                      </a:lnTo>
                      <a:lnTo>
                        <a:pt x="587" y="29"/>
                      </a:lnTo>
                      <a:lnTo>
                        <a:pt x="589" y="30"/>
                      </a:lnTo>
                      <a:lnTo>
                        <a:pt x="591" y="30"/>
                      </a:lnTo>
                      <a:lnTo>
                        <a:pt x="592" y="31"/>
                      </a:lnTo>
                      <a:lnTo>
                        <a:pt x="594" y="31"/>
                      </a:lnTo>
                      <a:lnTo>
                        <a:pt x="596" y="33"/>
                      </a:lnTo>
                      <a:lnTo>
                        <a:pt x="597" y="33"/>
                      </a:lnTo>
                      <a:lnTo>
                        <a:pt x="598" y="34"/>
                      </a:lnTo>
                      <a:lnTo>
                        <a:pt x="600" y="34"/>
                      </a:lnTo>
                      <a:lnTo>
                        <a:pt x="602" y="35"/>
                      </a:lnTo>
                      <a:lnTo>
                        <a:pt x="603" y="35"/>
                      </a:lnTo>
                      <a:lnTo>
                        <a:pt x="605" y="36"/>
                      </a:lnTo>
                      <a:lnTo>
                        <a:pt x="606" y="36"/>
                      </a:lnTo>
                      <a:lnTo>
                        <a:pt x="608" y="38"/>
                      </a:lnTo>
                      <a:lnTo>
                        <a:pt x="609" y="38"/>
                      </a:lnTo>
                      <a:lnTo>
                        <a:pt x="611" y="39"/>
                      </a:lnTo>
                      <a:lnTo>
                        <a:pt x="612" y="39"/>
                      </a:lnTo>
                      <a:lnTo>
                        <a:pt x="613" y="40"/>
                      </a:lnTo>
                      <a:lnTo>
                        <a:pt x="616" y="40"/>
                      </a:lnTo>
                      <a:lnTo>
                        <a:pt x="617" y="42"/>
                      </a:lnTo>
                      <a:lnTo>
                        <a:pt x="619" y="42"/>
                      </a:lnTo>
                      <a:lnTo>
                        <a:pt x="620" y="43"/>
                      </a:lnTo>
                      <a:lnTo>
                        <a:pt x="622" y="43"/>
                      </a:lnTo>
                      <a:lnTo>
                        <a:pt x="623" y="44"/>
                      </a:lnTo>
                      <a:lnTo>
                        <a:pt x="624" y="44"/>
                      </a:lnTo>
                      <a:lnTo>
                        <a:pt x="626" y="46"/>
                      </a:lnTo>
                      <a:lnTo>
                        <a:pt x="628" y="46"/>
                      </a:lnTo>
                      <a:lnTo>
                        <a:pt x="629" y="47"/>
                      </a:lnTo>
                      <a:lnTo>
                        <a:pt x="630" y="48"/>
                      </a:lnTo>
                      <a:lnTo>
                        <a:pt x="633" y="48"/>
                      </a:lnTo>
                      <a:lnTo>
                        <a:pt x="634" y="50"/>
                      </a:lnTo>
                      <a:lnTo>
                        <a:pt x="635" y="50"/>
                      </a:lnTo>
                      <a:lnTo>
                        <a:pt x="636" y="51"/>
                      </a:lnTo>
                      <a:lnTo>
                        <a:pt x="639" y="51"/>
                      </a:lnTo>
                      <a:lnTo>
                        <a:pt x="640" y="52"/>
                      </a:lnTo>
                      <a:lnTo>
                        <a:pt x="641" y="52"/>
                      </a:lnTo>
                      <a:lnTo>
                        <a:pt x="644" y="54"/>
                      </a:lnTo>
                      <a:lnTo>
                        <a:pt x="645" y="54"/>
                      </a:lnTo>
                      <a:lnTo>
                        <a:pt x="646" y="55"/>
                      </a:lnTo>
                      <a:lnTo>
                        <a:pt x="647" y="55"/>
                      </a:lnTo>
                      <a:lnTo>
                        <a:pt x="648" y="56"/>
                      </a:lnTo>
                      <a:lnTo>
                        <a:pt x="651" y="56"/>
                      </a:lnTo>
                      <a:lnTo>
                        <a:pt x="652" y="58"/>
                      </a:lnTo>
                      <a:lnTo>
                        <a:pt x="653" y="58"/>
                      </a:lnTo>
                      <a:lnTo>
                        <a:pt x="655" y="59"/>
                      </a:lnTo>
                      <a:lnTo>
                        <a:pt x="656" y="59"/>
                      </a:lnTo>
                      <a:lnTo>
                        <a:pt x="658" y="60"/>
                      </a:lnTo>
                      <a:lnTo>
                        <a:pt x="659" y="60"/>
                      </a:lnTo>
                      <a:lnTo>
                        <a:pt x="662" y="61"/>
                      </a:lnTo>
                      <a:lnTo>
                        <a:pt x="663" y="61"/>
                      </a:lnTo>
                      <a:lnTo>
                        <a:pt x="664" y="63"/>
                      </a:lnTo>
                      <a:lnTo>
                        <a:pt x="665" y="63"/>
                      </a:lnTo>
                      <a:lnTo>
                        <a:pt x="667" y="64"/>
                      </a:lnTo>
                      <a:lnTo>
                        <a:pt x="669" y="64"/>
                      </a:lnTo>
                      <a:lnTo>
                        <a:pt x="670" y="65"/>
                      </a:lnTo>
                      <a:lnTo>
                        <a:pt x="672" y="65"/>
                      </a:lnTo>
                      <a:lnTo>
                        <a:pt x="673" y="67"/>
                      </a:lnTo>
                      <a:lnTo>
                        <a:pt x="675" y="67"/>
                      </a:lnTo>
                      <a:lnTo>
                        <a:pt x="676" y="68"/>
                      </a:lnTo>
                      <a:lnTo>
                        <a:pt x="678" y="68"/>
                      </a:lnTo>
                      <a:lnTo>
                        <a:pt x="680" y="69"/>
                      </a:lnTo>
                      <a:lnTo>
                        <a:pt x="681" y="69"/>
                      </a:lnTo>
                      <a:lnTo>
                        <a:pt x="683" y="71"/>
                      </a:lnTo>
                      <a:lnTo>
                        <a:pt x="684" y="71"/>
                      </a:lnTo>
                      <a:lnTo>
                        <a:pt x="686" y="72"/>
                      </a:lnTo>
                      <a:lnTo>
                        <a:pt x="687" y="72"/>
                      </a:lnTo>
                      <a:lnTo>
                        <a:pt x="689" y="73"/>
                      </a:lnTo>
                      <a:lnTo>
                        <a:pt x="690" y="73"/>
                      </a:lnTo>
                      <a:lnTo>
                        <a:pt x="691" y="75"/>
                      </a:lnTo>
                      <a:lnTo>
                        <a:pt x="694" y="75"/>
                      </a:lnTo>
                      <a:lnTo>
                        <a:pt x="695" y="76"/>
                      </a:lnTo>
                      <a:lnTo>
                        <a:pt x="696" y="76"/>
                      </a:lnTo>
                      <a:lnTo>
                        <a:pt x="697" y="77"/>
                      </a:lnTo>
                      <a:lnTo>
                        <a:pt x="700" y="77"/>
                      </a:lnTo>
                      <a:lnTo>
                        <a:pt x="701" y="77"/>
                      </a:lnTo>
                      <a:lnTo>
                        <a:pt x="702" y="79"/>
                      </a:lnTo>
                      <a:lnTo>
                        <a:pt x="705" y="79"/>
                      </a:lnTo>
                      <a:lnTo>
                        <a:pt x="706" y="80"/>
                      </a:lnTo>
                      <a:lnTo>
                        <a:pt x="707" y="80"/>
                      </a:lnTo>
                      <a:lnTo>
                        <a:pt x="708" y="81"/>
                      </a:lnTo>
                      <a:lnTo>
                        <a:pt x="711" y="81"/>
                      </a:lnTo>
                      <a:lnTo>
                        <a:pt x="712" y="83"/>
                      </a:lnTo>
                      <a:lnTo>
                        <a:pt x="713" y="83"/>
                      </a:lnTo>
                      <a:lnTo>
                        <a:pt x="714" y="83"/>
                      </a:lnTo>
                      <a:lnTo>
                        <a:pt x="715" y="84"/>
                      </a:lnTo>
                      <a:lnTo>
                        <a:pt x="718" y="84"/>
                      </a:lnTo>
                      <a:lnTo>
                        <a:pt x="719" y="85"/>
                      </a:lnTo>
                      <a:lnTo>
                        <a:pt x="720" y="85"/>
                      </a:lnTo>
                      <a:lnTo>
                        <a:pt x="723" y="85"/>
                      </a:lnTo>
                      <a:lnTo>
                        <a:pt x="724" y="87"/>
                      </a:lnTo>
                      <a:lnTo>
                        <a:pt x="725" y="87"/>
                      </a:lnTo>
                      <a:lnTo>
                        <a:pt x="726" y="88"/>
                      </a:lnTo>
                      <a:lnTo>
                        <a:pt x="729" y="88"/>
                      </a:lnTo>
                      <a:lnTo>
                        <a:pt x="730" y="88"/>
                      </a:lnTo>
                      <a:lnTo>
                        <a:pt x="731" y="89"/>
                      </a:lnTo>
                      <a:lnTo>
                        <a:pt x="733" y="89"/>
                      </a:lnTo>
                      <a:lnTo>
                        <a:pt x="735" y="90"/>
                      </a:lnTo>
                      <a:lnTo>
                        <a:pt x="736" y="90"/>
                      </a:lnTo>
                      <a:lnTo>
                        <a:pt x="737" y="90"/>
                      </a:lnTo>
                      <a:lnTo>
                        <a:pt x="739" y="92"/>
                      </a:lnTo>
                      <a:lnTo>
                        <a:pt x="740" y="92"/>
                      </a:lnTo>
                      <a:lnTo>
                        <a:pt x="742" y="93"/>
                      </a:lnTo>
                      <a:lnTo>
                        <a:pt x="744" y="93"/>
                      </a:lnTo>
                      <a:lnTo>
                        <a:pt x="746" y="93"/>
                      </a:lnTo>
                      <a:lnTo>
                        <a:pt x="747" y="94"/>
                      </a:lnTo>
                      <a:lnTo>
                        <a:pt x="748" y="94"/>
                      </a:lnTo>
                      <a:lnTo>
                        <a:pt x="750" y="94"/>
                      </a:lnTo>
                      <a:lnTo>
                        <a:pt x="751" y="96"/>
                      </a:lnTo>
                      <a:lnTo>
                        <a:pt x="753" y="96"/>
                      </a:lnTo>
                      <a:lnTo>
                        <a:pt x="754" y="96"/>
                      </a:lnTo>
                      <a:lnTo>
                        <a:pt x="756" y="97"/>
                      </a:lnTo>
                      <a:lnTo>
                        <a:pt x="757" y="97"/>
                      </a:lnTo>
                      <a:lnTo>
                        <a:pt x="759" y="97"/>
                      </a:lnTo>
                      <a:lnTo>
                        <a:pt x="761" y="98"/>
                      </a:lnTo>
                      <a:lnTo>
                        <a:pt x="762" y="98"/>
                      </a:lnTo>
                      <a:lnTo>
                        <a:pt x="764" y="98"/>
                      </a:lnTo>
                      <a:lnTo>
                        <a:pt x="765" y="100"/>
                      </a:lnTo>
                      <a:lnTo>
                        <a:pt x="767" y="100"/>
                      </a:lnTo>
                      <a:lnTo>
                        <a:pt x="768" y="100"/>
                      </a:lnTo>
                      <a:lnTo>
                        <a:pt x="770" y="101"/>
                      </a:lnTo>
                      <a:lnTo>
                        <a:pt x="772" y="101"/>
                      </a:lnTo>
                      <a:lnTo>
                        <a:pt x="773" y="101"/>
                      </a:lnTo>
                      <a:lnTo>
                        <a:pt x="774" y="101"/>
                      </a:lnTo>
                      <a:lnTo>
                        <a:pt x="775" y="102"/>
                      </a:lnTo>
                      <a:lnTo>
                        <a:pt x="778" y="102"/>
                      </a:lnTo>
                      <a:lnTo>
                        <a:pt x="779" y="102"/>
                      </a:lnTo>
                      <a:lnTo>
                        <a:pt x="780" y="104"/>
                      </a:lnTo>
                      <a:lnTo>
                        <a:pt x="781" y="104"/>
                      </a:lnTo>
                      <a:lnTo>
                        <a:pt x="783" y="104"/>
                      </a:lnTo>
                      <a:lnTo>
                        <a:pt x="785" y="105"/>
                      </a:lnTo>
                      <a:lnTo>
                        <a:pt x="786" y="105"/>
                      </a:lnTo>
                      <a:lnTo>
                        <a:pt x="789" y="105"/>
                      </a:lnTo>
                      <a:lnTo>
                        <a:pt x="790" y="105"/>
                      </a:lnTo>
                      <a:lnTo>
                        <a:pt x="791" y="106"/>
                      </a:lnTo>
                      <a:lnTo>
                        <a:pt x="792" y="106"/>
                      </a:lnTo>
                      <a:lnTo>
                        <a:pt x="793" y="106"/>
                      </a:lnTo>
                      <a:lnTo>
                        <a:pt x="796" y="106"/>
                      </a:lnTo>
                      <a:lnTo>
                        <a:pt x="797" y="108"/>
                      </a:lnTo>
                      <a:lnTo>
                        <a:pt x="798" y="108"/>
                      </a:lnTo>
                      <a:lnTo>
                        <a:pt x="800" y="108"/>
                      </a:lnTo>
                      <a:lnTo>
                        <a:pt x="802" y="108"/>
                      </a:lnTo>
                      <a:lnTo>
                        <a:pt x="803" y="109"/>
                      </a:lnTo>
                      <a:lnTo>
                        <a:pt x="804" y="109"/>
                      </a:lnTo>
                      <a:lnTo>
                        <a:pt x="807" y="109"/>
                      </a:lnTo>
                      <a:lnTo>
                        <a:pt x="808" y="109"/>
                      </a:lnTo>
                      <a:lnTo>
                        <a:pt x="809" y="110"/>
                      </a:lnTo>
                      <a:lnTo>
                        <a:pt x="811" y="110"/>
                      </a:lnTo>
                      <a:lnTo>
                        <a:pt x="813" y="110"/>
                      </a:lnTo>
                      <a:lnTo>
                        <a:pt x="814" y="110"/>
                      </a:lnTo>
                      <a:lnTo>
                        <a:pt x="815" y="112"/>
                      </a:lnTo>
                      <a:lnTo>
                        <a:pt x="817" y="112"/>
                      </a:lnTo>
                      <a:lnTo>
                        <a:pt x="818" y="112"/>
                      </a:lnTo>
                      <a:lnTo>
                        <a:pt x="820" y="112"/>
                      </a:lnTo>
                      <a:lnTo>
                        <a:pt x="822" y="112"/>
                      </a:lnTo>
                      <a:lnTo>
                        <a:pt x="823" y="113"/>
                      </a:lnTo>
                      <a:lnTo>
                        <a:pt x="824" y="113"/>
                      </a:lnTo>
                      <a:lnTo>
                        <a:pt x="826" y="113"/>
                      </a:lnTo>
                      <a:lnTo>
                        <a:pt x="828" y="113"/>
                      </a:lnTo>
                      <a:lnTo>
                        <a:pt x="829" y="113"/>
                      </a:lnTo>
                      <a:lnTo>
                        <a:pt x="831" y="114"/>
                      </a:lnTo>
                      <a:lnTo>
                        <a:pt x="832" y="114"/>
                      </a:lnTo>
                      <a:lnTo>
                        <a:pt x="834" y="114"/>
                      </a:lnTo>
                      <a:lnTo>
                        <a:pt x="835" y="114"/>
                      </a:lnTo>
                      <a:lnTo>
                        <a:pt x="837" y="114"/>
                      </a:lnTo>
                      <a:lnTo>
                        <a:pt x="839" y="116"/>
                      </a:lnTo>
                      <a:lnTo>
                        <a:pt x="840" y="116"/>
                      </a:lnTo>
                      <a:lnTo>
                        <a:pt x="841" y="116"/>
                      </a:lnTo>
                      <a:lnTo>
                        <a:pt x="842" y="116"/>
                      </a:lnTo>
                      <a:lnTo>
                        <a:pt x="845" y="116"/>
                      </a:lnTo>
                      <a:lnTo>
                        <a:pt x="846" y="117"/>
                      </a:lnTo>
                      <a:lnTo>
                        <a:pt x="847" y="117"/>
                      </a:lnTo>
                      <a:lnTo>
                        <a:pt x="850" y="117"/>
                      </a:lnTo>
                      <a:lnTo>
                        <a:pt x="851" y="117"/>
                      </a:lnTo>
                      <a:lnTo>
                        <a:pt x="852" y="117"/>
                      </a:lnTo>
                      <a:lnTo>
                        <a:pt x="853" y="117"/>
                      </a:lnTo>
                      <a:lnTo>
                        <a:pt x="856" y="118"/>
                      </a:lnTo>
                      <a:lnTo>
                        <a:pt x="857" y="118"/>
                      </a:lnTo>
                      <a:lnTo>
                        <a:pt x="858" y="118"/>
                      </a:lnTo>
                      <a:lnTo>
                        <a:pt x="859" y="118"/>
                      </a:lnTo>
                      <a:lnTo>
                        <a:pt x="862" y="118"/>
                      </a:lnTo>
                      <a:lnTo>
                        <a:pt x="863" y="118"/>
                      </a:lnTo>
                      <a:lnTo>
                        <a:pt x="864" y="119"/>
                      </a:lnTo>
                      <a:lnTo>
                        <a:pt x="865" y="119"/>
                      </a:lnTo>
                      <a:lnTo>
                        <a:pt x="867" y="119"/>
                      </a:lnTo>
                      <a:lnTo>
                        <a:pt x="869" y="119"/>
                      </a:lnTo>
                      <a:lnTo>
                        <a:pt x="870" y="119"/>
                      </a:lnTo>
                      <a:lnTo>
                        <a:pt x="873" y="119"/>
                      </a:lnTo>
                      <a:lnTo>
                        <a:pt x="874" y="121"/>
                      </a:lnTo>
                      <a:lnTo>
                        <a:pt x="875" y="121"/>
                      </a:lnTo>
                      <a:lnTo>
                        <a:pt x="876" y="121"/>
                      </a:lnTo>
                      <a:lnTo>
                        <a:pt x="878" y="121"/>
                      </a:lnTo>
                      <a:lnTo>
                        <a:pt x="880" y="121"/>
                      </a:lnTo>
                      <a:lnTo>
                        <a:pt x="881" y="121"/>
                      </a:lnTo>
                      <a:lnTo>
                        <a:pt x="882" y="121"/>
                      </a:lnTo>
                      <a:lnTo>
                        <a:pt x="884" y="122"/>
                      </a:lnTo>
                      <a:lnTo>
                        <a:pt x="885" y="122"/>
                      </a:lnTo>
                      <a:lnTo>
                        <a:pt x="887" y="122"/>
                      </a:lnTo>
                      <a:lnTo>
                        <a:pt x="889" y="122"/>
                      </a:lnTo>
                      <a:lnTo>
                        <a:pt x="891" y="122"/>
                      </a:lnTo>
                      <a:lnTo>
                        <a:pt x="892" y="122"/>
                      </a:lnTo>
                      <a:lnTo>
                        <a:pt x="893" y="122"/>
                      </a:lnTo>
                      <a:lnTo>
                        <a:pt x="895" y="122"/>
                      </a:lnTo>
                      <a:lnTo>
                        <a:pt x="897" y="123"/>
                      </a:lnTo>
                      <a:lnTo>
                        <a:pt x="898" y="123"/>
                      </a:lnTo>
                      <a:lnTo>
                        <a:pt x="900" y="123"/>
                      </a:lnTo>
                      <a:lnTo>
                        <a:pt x="901" y="123"/>
                      </a:lnTo>
                      <a:lnTo>
                        <a:pt x="902" y="123"/>
                      </a:lnTo>
                      <a:lnTo>
                        <a:pt x="904" y="123"/>
                      </a:lnTo>
                      <a:lnTo>
                        <a:pt x="906" y="123"/>
                      </a:lnTo>
                      <a:lnTo>
                        <a:pt x="907" y="123"/>
                      </a:lnTo>
                      <a:lnTo>
                        <a:pt x="908" y="125"/>
                      </a:lnTo>
                      <a:lnTo>
                        <a:pt x="909" y="125"/>
                      </a:lnTo>
                      <a:lnTo>
                        <a:pt x="912" y="125"/>
                      </a:lnTo>
                      <a:lnTo>
                        <a:pt x="913" y="125"/>
                      </a:lnTo>
                      <a:lnTo>
                        <a:pt x="915" y="125"/>
                      </a:lnTo>
                      <a:lnTo>
                        <a:pt x="917" y="125"/>
                      </a:lnTo>
                      <a:lnTo>
                        <a:pt x="918" y="125"/>
                      </a:lnTo>
                      <a:lnTo>
                        <a:pt x="919" y="125"/>
                      </a:lnTo>
                      <a:lnTo>
                        <a:pt x="920" y="125"/>
                      </a:lnTo>
                      <a:lnTo>
                        <a:pt x="923" y="125"/>
                      </a:lnTo>
                      <a:lnTo>
                        <a:pt x="924" y="126"/>
                      </a:lnTo>
                      <a:lnTo>
                        <a:pt x="925" y="126"/>
                      </a:lnTo>
                      <a:lnTo>
                        <a:pt x="926" y="126"/>
                      </a:lnTo>
                      <a:lnTo>
                        <a:pt x="929" y="126"/>
                      </a:lnTo>
                      <a:lnTo>
                        <a:pt x="930" y="126"/>
                      </a:lnTo>
                      <a:lnTo>
                        <a:pt x="931" y="126"/>
                      </a:lnTo>
                      <a:lnTo>
                        <a:pt x="934" y="126"/>
                      </a:lnTo>
                      <a:lnTo>
                        <a:pt x="935" y="126"/>
                      </a:lnTo>
                      <a:lnTo>
                        <a:pt x="936" y="126"/>
                      </a:lnTo>
                      <a:lnTo>
                        <a:pt x="937" y="126"/>
                      </a:lnTo>
                      <a:lnTo>
                        <a:pt x="940" y="127"/>
                      </a:lnTo>
                      <a:lnTo>
                        <a:pt x="941" y="127"/>
                      </a:lnTo>
                      <a:lnTo>
                        <a:pt x="942" y="127"/>
                      </a:lnTo>
                      <a:lnTo>
                        <a:pt x="943" y="127"/>
                      </a:lnTo>
                      <a:lnTo>
                        <a:pt x="945" y="127"/>
                      </a:lnTo>
                      <a:lnTo>
                        <a:pt x="947" y="127"/>
                      </a:lnTo>
                      <a:lnTo>
                        <a:pt x="948" y="127"/>
                      </a:lnTo>
                      <a:lnTo>
                        <a:pt x="950" y="127"/>
                      </a:lnTo>
                      <a:lnTo>
                        <a:pt x="951" y="127"/>
                      </a:lnTo>
                      <a:lnTo>
                        <a:pt x="953" y="127"/>
                      </a:lnTo>
                      <a:lnTo>
                        <a:pt x="954" y="127"/>
                      </a:lnTo>
                      <a:lnTo>
                        <a:pt x="956" y="129"/>
                      </a:lnTo>
                      <a:lnTo>
                        <a:pt x="958" y="129"/>
                      </a:lnTo>
                      <a:lnTo>
                        <a:pt x="959" y="129"/>
                      </a:lnTo>
                      <a:lnTo>
                        <a:pt x="960" y="129"/>
                      </a:lnTo>
                      <a:lnTo>
                        <a:pt x="962" y="129"/>
                      </a:lnTo>
                      <a:lnTo>
                        <a:pt x="964" y="129"/>
                      </a:lnTo>
                      <a:lnTo>
                        <a:pt x="965" y="129"/>
                      </a:lnTo>
                      <a:lnTo>
                        <a:pt x="967" y="129"/>
                      </a:lnTo>
                      <a:lnTo>
                        <a:pt x="968" y="129"/>
                      </a:lnTo>
                      <a:lnTo>
                        <a:pt x="969" y="129"/>
                      </a:lnTo>
                      <a:lnTo>
                        <a:pt x="971" y="129"/>
                      </a:lnTo>
                      <a:lnTo>
                        <a:pt x="973" y="129"/>
                      </a:lnTo>
                      <a:lnTo>
                        <a:pt x="975" y="129"/>
                      </a:lnTo>
                      <a:lnTo>
                        <a:pt x="976" y="130"/>
                      </a:lnTo>
                      <a:lnTo>
                        <a:pt x="978" y="130"/>
                      </a:lnTo>
                      <a:lnTo>
                        <a:pt x="979" y="130"/>
                      </a:lnTo>
                      <a:lnTo>
                        <a:pt x="980" y="130"/>
                      </a:lnTo>
                      <a:lnTo>
                        <a:pt x="982" y="130"/>
                      </a:lnTo>
                      <a:lnTo>
                        <a:pt x="984" y="130"/>
                      </a:lnTo>
                      <a:lnTo>
                        <a:pt x="985" y="130"/>
                      </a:lnTo>
                      <a:lnTo>
                        <a:pt x="986" y="130"/>
                      </a:lnTo>
                      <a:lnTo>
                        <a:pt x="987" y="130"/>
                      </a:lnTo>
                      <a:lnTo>
                        <a:pt x="990" y="130"/>
                      </a:lnTo>
                      <a:lnTo>
                        <a:pt x="991" y="130"/>
                      </a:lnTo>
                      <a:lnTo>
                        <a:pt x="992" y="130"/>
                      </a:lnTo>
                      <a:lnTo>
                        <a:pt x="993" y="130"/>
                      </a:lnTo>
                      <a:lnTo>
                        <a:pt x="996" y="130"/>
                      </a:lnTo>
                      <a:lnTo>
                        <a:pt x="997" y="130"/>
                      </a:lnTo>
                      <a:lnTo>
                        <a:pt x="999" y="130"/>
                      </a:lnTo>
                      <a:lnTo>
                        <a:pt x="1001" y="131"/>
                      </a:lnTo>
                      <a:lnTo>
                        <a:pt x="1002" y="131"/>
                      </a:lnTo>
                      <a:lnTo>
                        <a:pt x="1003" y="131"/>
                      </a:lnTo>
                      <a:lnTo>
                        <a:pt x="1004" y="131"/>
                      </a:lnTo>
                      <a:lnTo>
                        <a:pt x="1007" y="131"/>
                      </a:lnTo>
                      <a:lnTo>
                        <a:pt x="1008" y="131"/>
                      </a:lnTo>
                      <a:lnTo>
                        <a:pt x="1009" y="131"/>
                      </a:lnTo>
                      <a:lnTo>
                        <a:pt x="1010" y="131"/>
                      </a:lnTo>
                      <a:lnTo>
                        <a:pt x="1012" y="131"/>
                      </a:lnTo>
                      <a:lnTo>
                        <a:pt x="1014" y="131"/>
                      </a:lnTo>
                      <a:lnTo>
                        <a:pt x="1015" y="131"/>
                      </a:lnTo>
                      <a:lnTo>
                        <a:pt x="1018" y="131"/>
                      </a:lnTo>
                      <a:lnTo>
                        <a:pt x="1019" y="131"/>
                      </a:lnTo>
                      <a:lnTo>
                        <a:pt x="1020" y="131"/>
                      </a:lnTo>
                      <a:lnTo>
                        <a:pt x="1021" y="131"/>
                      </a:lnTo>
                      <a:lnTo>
                        <a:pt x="1023" y="131"/>
                      </a:lnTo>
                      <a:lnTo>
                        <a:pt x="1025" y="131"/>
                      </a:lnTo>
                      <a:lnTo>
                        <a:pt x="1026" y="133"/>
                      </a:lnTo>
                      <a:lnTo>
                        <a:pt x="1028" y="133"/>
                      </a:lnTo>
                      <a:lnTo>
                        <a:pt x="1029" y="133"/>
                      </a:lnTo>
                      <a:lnTo>
                        <a:pt x="1031" y="133"/>
                      </a:lnTo>
                      <a:lnTo>
                        <a:pt x="1032" y="133"/>
                      </a:lnTo>
                      <a:lnTo>
                        <a:pt x="1034" y="133"/>
                      </a:lnTo>
                      <a:lnTo>
                        <a:pt x="1035" y="133"/>
                      </a:lnTo>
                      <a:lnTo>
                        <a:pt x="1036" y="133"/>
                      </a:lnTo>
                      <a:lnTo>
                        <a:pt x="1038" y="133"/>
                      </a:lnTo>
                      <a:lnTo>
                        <a:pt x="1040" y="133"/>
                      </a:lnTo>
                      <a:lnTo>
                        <a:pt x="1042" y="133"/>
                      </a:lnTo>
                      <a:lnTo>
                        <a:pt x="1043" y="133"/>
                      </a:lnTo>
                      <a:lnTo>
                        <a:pt x="1045" y="133"/>
                      </a:lnTo>
                      <a:lnTo>
                        <a:pt x="1046" y="133"/>
                      </a:lnTo>
                      <a:lnTo>
                        <a:pt x="1047" y="133"/>
                      </a:lnTo>
                      <a:lnTo>
                        <a:pt x="1049" y="133"/>
                      </a:lnTo>
                      <a:lnTo>
                        <a:pt x="1051" y="133"/>
                      </a:lnTo>
                      <a:lnTo>
                        <a:pt x="1052" y="133"/>
                      </a:lnTo>
                      <a:lnTo>
                        <a:pt x="1053" y="133"/>
                      </a:lnTo>
                      <a:lnTo>
                        <a:pt x="1056" y="133"/>
                      </a:lnTo>
                      <a:lnTo>
                        <a:pt x="1057" y="133"/>
                      </a:lnTo>
                      <a:lnTo>
                        <a:pt x="1058" y="133"/>
                      </a:lnTo>
                      <a:lnTo>
                        <a:pt x="1060" y="134"/>
                      </a:lnTo>
                      <a:lnTo>
                        <a:pt x="1062" y="134"/>
                      </a:lnTo>
                      <a:lnTo>
                        <a:pt x="1063" y="134"/>
                      </a:lnTo>
                      <a:lnTo>
                        <a:pt x="1064" y="134"/>
                      </a:lnTo>
                      <a:lnTo>
                        <a:pt x="1067" y="134"/>
                      </a:lnTo>
                      <a:lnTo>
                        <a:pt x="1068" y="134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" name="Freeform 1574"/>
                <p:cNvSpPr>
                  <a:spLocks/>
                </p:cNvSpPr>
                <p:nvPr/>
              </p:nvSpPr>
              <p:spPr bwMode="auto">
                <a:xfrm>
                  <a:off x="3971" y="1850"/>
                  <a:ext cx="103" cy="2"/>
                </a:xfrm>
                <a:custGeom>
                  <a:avLst/>
                  <a:gdLst/>
                  <a:ahLst/>
                  <a:cxnLst>
                    <a:cxn ang="0">
                      <a:pos x="3" y="0"/>
                    </a:cxn>
                    <a:cxn ang="0">
                      <a:pos x="10" y="0"/>
                    </a:cxn>
                    <a:cxn ang="0">
                      <a:pos x="17" y="0"/>
                    </a:cxn>
                    <a:cxn ang="0">
                      <a:pos x="23" y="0"/>
                    </a:cxn>
                    <a:cxn ang="0">
                      <a:pos x="28" y="0"/>
                    </a:cxn>
                    <a:cxn ang="0">
                      <a:pos x="35" y="1"/>
                    </a:cxn>
                    <a:cxn ang="0">
                      <a:pos x="41" y="1"/>
                    </a:cxn>
                    <a:cxn ang="0">
                      <a:pos x="46" y="1"/>
                    </a:cxn>
                    <a:cxn ang="0">
                      <a:pos x="52" y="1"/>
                    </a:cxn>
                    <a:cxn ang="0">
                      <a:pos x="59" y="1"/>
                    </a:cxn>
                    <a:cxn ang="0">
                      <a:pos x="66" y="1"/>
                    </a:cxn>
                    <a:cxn ang="0">
                      <a:pos x="70" y="1"/>
                    </a:cxn>
                    <a:cxn ang="0">
                      <a:pos x="78" y="1"/>
                    </a:cxn>
                    <a:cxn ang="0">
                      <a:pos x="84" y="3"/>
                    </a:cxn>
                    <a:cxn ang="0">
                      <a:pos x="90" y="3"/>
                    </a:cxn>
                    <a:cxn ang="0">
                      <a:pos x="95" y="3"/>
                    </a:cxn>
                    <a:cxn ang="0">
                      <a:pos x="102" y="3"/>
                    </a:cxn>
                    <a:cxn ang="0">
                      <a:pos x="108" y="3"/>
                    </a:cxn>
                    <a:cxn ang="0">
                      <a:pos x="114" y="3"/>
                    </a:cxn>
                    <a:cxn ang="0">
                      <a:pos x="120" y="3"/>
                    </a:cxn>
                    <a:cxn ang="0">
                      <a:pos x="127" y="3"/>
                    </a:cxn>
                    <a:cxn ang="0">
                      <a:pos x="133" y="3"/>
                    </a:cxn>
                    <a:cxn ang="0">
                      <a:pos x="137" y="3"/>
                    </a:cxn>
                    <a:cxn ang="0">
                      <a:pos x="145" y="3"/>
                    </a:cxn>
                    <a:cxn ang="0">
                      <a:pos x="151" y="4"/>
                    </a:cxn>
                    <a:cxn ang="0">
                      <a:pos x="157" y="4"/>
                    </a:cxn>
                    <a:cxn ang="0">
                      <a:pos x="163" y="4"/>
                    </a:cxn>
                    <a:cxn ang="0">
                      <a:pos x="169" y="4"/>
                    </a:cxn>
                    <a:cxn ang="0">
                      <a:pos x="175" y="4"/>
                    </a:cxn>
                    <a:cxn ang="0">
                      <a:pos x="181" y="4"/>
                    </a:cxn>
                    <a:cxn ang="0">
                      <a:pos x="187" y="4"/>
                    </a:cxn>
                    <a:cxn ang="0">
                      <a:pos x="194" y="4"/>
                    </a:cxn>
                    <a:cxn ang="0">
                      <a:pos x="200" y="4"/>
                    </a:cxn>
                    <a:cxn ang="0">
                      <a:pos x="206" y="4"/>
                    </a:cxn>
                    <a:cxn ang="0">
                      <a:pos x="212" y="4"/>
                    </a:cxn>
                    <a:cxn ang="0">
                      <a:pos x="218" y="4"/>
                    </a:cxn>
                    <a:cxn ang="0">
                      <a:pos x="224" y="4"/>
                    </a:cxn>
                    <a:cxn ang="0">
                      <a:pos x="230" y="4"/>
                    </a:cxn>
                    <a:cxn ang="0">
                      <a:pos x="236" y="4"/>
                    </a:cxn>
                    <a:cxn ang="0">
                      <a:pos x="242" y="4"/>
                    </a:cxn>
                    <a:cxn ang="0">
                      <a:pos x="248" y="5"/>
                    </a:cxn>
                    <a:cxn ang="0">
                      <a:pos x="255" y="5"/>
                    </a:cxn>
                    <a:cxn ang="0">
                      <a:pos x="261" y="5"/>
                    </a:cxn>
                    <a:cxn ang="0">
                      <a:pos x="267" y="5"/>
                    </a:cxn>
                    <a:cxn ang="0">
                      <a:pos x="273" y="5"/>
                    </a:cxn>
                    <a:cxn ang="0">
                      <a:pos x="279" y="5"/>
                    </a:cxn>
                    <a:cxn ang="0">
                      <a:pos x="285" y="5"/>
                    </a:cxn>
                    <a:cxn ang="0">
                      <a:pos x="291" y="5"/>
                    </a:cxn>
                    <a:cxn ang="0">
                      <a:pos x="297" y="5"/>
                    </a:cxn>
                    <a:cxn ang="0">
                      <a:pos x="303" y="5"/>
                    </a:cxn>
                  </a:cxnLst>
                  <a:rect l="0" t="0" r="r" b="b"/>
                  <a:pathLst>
                    <a:path w="308" h="5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6" y="0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10" y="0"/>
                      </a:lnTo>
                      <a:lnTo>
                        <a:pt x="12" y="0"/>
                      </a:lnTo>
                      <a:lnTo>
                        <a:pt x="13" y="0"/>
                      </a:lnTo>
                      <a:lnTo>
                        <a:pt x="14" y="0"/>
                      </a:lnTo>
                      <a:lnTo>
                        <a:pt x="17" y="0"/>
                      </a:lnTo>
                      <a:lnTo>
                        <a:pt x="18" y="0"/>
                      </a:lnTo>
                      <a:lnTo>
                        <a:pt x="19" y="0"/>
                      </a:lnTo>
                      <a:lnTo>
                        <a:pt x="20" y="0"/>
                      </a:lnTo>
                      <a:lnTo>
                        <a:pt x="23" y="0"/>
                      </a:lnTo>
                      <a:lnTo>
                        <a:pt x="24" y="0"/>
                      </a:lnTo>
                      <a:lnTo>
                        <a:pt x="25" y="0"/>
                      </a:lnTo>
                      <a:lnTo>
                        <a:pt x="27" y="0"/>
                      </a:lnTo>
                      <a:lnTo>
                        <a:pt x="28" y="0"/>
                      </a:lnTo>
                      <a:lnTo>
                        <a:pt x="30" y="0"/>
                      </a:lnTo>
                      <a:lnTo>
                        <a:pt x="31" y="1"/>
                      </a:lnTo>
                      <a:lnTo>
                        <a:pt x="34" y="1"/>
                      </a:lnTo>
                      <a:lnTo>
                        <a:pt x="35" y="1"/>
                      </a:lnTo>
                      <a:lnTo>
                        <a:pt x="36" y="1"/>
                      </a:lnTo>
                      <a:lnTo>
                        <a:pt x="38" y="1"/>
                      </a:lnTo>
                      <a:lnTo>
                        <a:pt x="39" y="1"/>
                      </a:lnTo>
                      <a:lnTo>
                        <a:pt x="41" y="1"/>
                      </a:lnTo>
                      <a:lnTo>
                        <a:pt x="42" y="1"/>
                      </a:lnTo>
                      <a:lnTo>
                        <a:pt x="44" y="1"/>
                      </a:lnTo>
                      <a:lnTo>
                        <a:pt x="45" y="1"/>
                      </a:lnTo>
                      <a:lnTo>
                        <a:pt x="46" y="1"/>
                      </a:lnTo>
                      <a:lnTo>
                        <a:pt x="49" y="1"/>
                      </a:lnTo>
                      <a:lnTo>
                        <a:pt x="50" y="1"/>
                      </a:lnTo>
                      <a:lnTo>
                        <a:pt x="51" y="1"/>
                      </a:lnTo>
                      <a:lnTo>
                        <a:pt x="52" y="1"/>
                      </a:lnTo>
                      <a:lnTo>
                        <a:pt x="55" y="1"/>
                      </a:lnTo>
                      <a:lnTo>
                        <a:pt x="56" y="1"/>
                      </a:lnTo>
                      <a:lnTo>
                        <a:pt x="57" y="1"/>
                      </a:lnTo>
                      <a:lnTo>
                        <a:pt x="59" y="1"/>
                      </a:lnTo>
                      <a:lnTo>
                        <a:pt x="61" y="1"/>
                      </a:lnTo>
                      <a:lnTo>
                        <a:pt x="62" y="1"/>
                      </a:lnTo>
                      <a:lnTo>
                        <a:pt x="63" y="1"/>
                      </a:lnTo>
                      <a:lnTo>
                        <a:pt x="66" y="1"/>
                      </a:lnTo>
                      <a:lnTo>
                        <a:pt x="67" y="1"/>
                      </a:lnTo>
                      <a:lnTo>
                        <a:pt x="68" y="1"/>
                      </a:lnTo>
                      <a:lnTo>
                        <a:pt x="69" y="1"/>
                      </a:lnTo>
                      <a:lnTo>
                        <a:pt x="70" y="1"/>
                      </a:lnTo>
                      <a:lnTo>
                        <a:pt x="73" y="1"/>
                      </a:lnTo>
                      <a:lnTo>
                        <a:pt x="74" y="1"/>
                      </a:lnTo>
                      <a:lnTo>
                        <a:pt x="77" y="1"/>
                      </a:lnTo>
                      <a:lnTo>
                        <a:pt x="78" y="1"/>
                      </a:lnTo>
                      <a:lnTo>
                        <a:pt x="79" y="1"/>
                      </a:lnTo>
                      <a:lnTo>
                        <a:pt x="80" y="1"/>
                      </a:lnTo>
                      <a:lnTo>
                        <a:pt x="81" y="3"/>
                      </a:lnTo>
                      <a:lnTo>
                        <a:pt x="84" y="3"/>
                      </a:lnTo>
                      <a:lnTo>
                        <a:pt x="85" y="3"/>
                      </a:lnTo>
                      <a:lnTo>
                        <a:pt x="86" y="3"/>
                      </a:lnTo>
                      <a:lnTo>
                        <a:pt x="88" y="3"/>
                      </a:lnTo>
                      <a:lnTo>
                        <a:pt x="90" y="3"/>
                      </a:lnTo>
                      <a:lnTo>
                        <a:pt x="91" y="3"/>
                      </a:lnTo>
                      <a:lnTo>
                        <a:pt x="92" y="3"/>
                      </a:lnTo>
                      <a:lnTo>
                        <a:pt x="94" y="3"/>
                      </a:lnTo>
                      <a:lnTo>
                        <a:pt x="95" y="3"/>
                      </a:lnTo>
                      <a:lnTo>
                        <a:pt x="97" y="3"/>
                      </a:lnTo>
                      <a:lnTo>
                        <a:pt x="98" y="3"/>
                      </a:lnTo>
                      <a:lnTo>
                        <a:pt x="101" y="3"/>
                      </a:lnTo>
                      <a:lnTo>
                        <a:pt x="102" y="3"/>
                      </a:lnTo>
                      <a:lnTo>
                        <a:pt x="103" y="3"/>
                      </a:lnTo>
                      <a:lnTo>
                        <a:pt x="105" y="3"/>
                      </a:lnTo>
                      <a:lnTo>
                        <a:pt x="106" y="3"/>
                      </a:lnTo>
                      <a:lnTo>
                        <a:pt x="108" y="3"/>
                      </a:lnTo>
                      <a:lnTo>
                        <a:pt x="109" y="3"/>
                      </a:lnTo>
                      <a:lnTo>
                        <a:pt x="111" y="3"/>
                      </a:lnTo>
                      <a:lnTo>
                        <a:pt x="112" y="3"/>
                      </a:lnTo>
                      <a:lnTo>
                        <a:pt x="114" y="3"/>
                      </a:lnTo>
                      <a:lnTo>
                        <a:pt x="116" y="3"/>
                      </a:lnTo>
                      <a:lnTo>
                        <a:pt x="117" y="3"/>
                      </a:lnTo>
                      <a:lnTo>
                        <a:pt x="119" y="3"/>
                      </a:lnTo>
                      <a:lnTo>
                        <a:pt x="120" y="3"/>
                      </a:lnTo>
                      <a:lnTo>
                        <a:pt x="122" y="3"/>
                      </a:lnTo>
                      <a:lnTo>
                        <a:pt x="123" y="3"/>
                      </a:lnTo>
                      <a:lnTo>
                        <a:pt x="125" y="3"/>
                      </a:lnTo>
                      <a:lnTo>
                        <a:pt x="127" y="3"/>
                      </a:lnTo>
                      <a:lnTo>
                        <a:pt x="128" y="3"/>
                      </a:lnTo>
                      <a:lnTo>
                        <a:pt x="129" y="3"/>
                      </a:lnTo>
                      <a:lnTo>
                        <a:pt x="130" y="3"/>
                      </a:lnTo>
                      <a:lnTo>
                        <a:pt x="133" y="3"/>
                      </a:lnTo>
                      <a:lnTo>
                        <a:pt x="134" y="3"/>
                      </a:lnTo>
                      <a:lnTo>
                        <a:pt x="135" y="3"/>
                      </a:lnTo>
                      <a:lnTo>
                        <a:pt x="136" y="3"/>
                      </a:lnTo>
                      <a:lnTo>
                        <a:pt x="137" y="3"/>
                      </a:lnTo>
                      <a:lnTo>
                        <a:pt x="140" y="3"/>
                      </a:lnTo>
                      <a:lnTo>
                        <a:pt x="141" y="3"/>
                      </a:lnTo>
                      <a:lnTo>
                        <a:pt x="144" y="3"/>
                      </a:lnTo>
                      <a:lnTo>
                        <a:pt x="145" y="3"/>
                      </a:lnTo>
                      <a:lnTo>
                        <a:pt x="146" y="3"/>
                      </a:lnTo>
                      <a:lnTo>
                        <a:pt x="147" y="3"/>
                      </a:lnTo>
                      <a:lnTo>
                        <a:pt x="150" y="4"/>
                      </a:lnTo>
                      <a:lnTo>
                        <a:pt x="151" y="4"/>
                      </a:lnTo>
                      <a:lnTo>
                        <a:pt x="152" y="4"/>
                      </a:lnTo>
                      <a:lnTo>
                        <a:pt x="153" y="4"/>
                      </a:lnTo>
                      <a:lnTo>
                        <a:pt x="155" y="4"/>
                      </a:lnTo>
                      <a:lnTo>
                        <a:pt x="157" y="4"/>
                      </a:lnTo>
                      <a:lnTo>
                        <a:pt x="158" y="4"/>
                      </a:lnTo>
                      <a:lnTo>
                        <a:pt x="161" y="4"/>
                      </a:lnTo>
                      <a:lnTo>
                        <a:pt x="162" y="4"/>
                      </a:lnTo>
                      <a:lnTo>
                        <a:pt x="163" y="4"/>
                      </a:lnTo>
                      <a:lnTo>
                        <a:pt x="164" y="4"/>
                      </a:lnTo>
                      <a:lnTo>
                        <a:pt x="166" y="4"/>
                      </a:lnTo>
                      <a:lnTo>
                        <a:pt x="168" y="4"/>
                      </a:lnTo>
                      <a:lnTo>
                        <a:pt x="169" y="4"/>
                      </a:lnTo>
                      <a:lnTo>
                        <a:pt x="170" y="4"/>
                      </a:lnTo>
                      <a:lnTo>
                        <a:pt x="172" y="4"/>
                      </a:lnTo>
                      <a:lnTo>
                        <a:pt x="173" y="4"/>
                      </a:lnTo>
                      <a:lnTo>
                        <a:pt x="175" y="4"/>
                      </a:lnTo>
                      <a:lnTo>
                        <a:pt x="177" y="4"/>
                      </a:lnTo>
                      <a:lnTo>
                        <a:pt x="178" y="4"/>
                      </a:lnTo>
                      <a:lnTo>
                        <a:pt x="179" y="4"/>
                      </a:lnTo>
                      <a:lnTo>
                        <a:pt x="181" y="4"/>
                      </a:lnTo>
                      <a:lnTo>
                        <a:pt x="183" y="4"/>
                      </a:lnTo>
                      <a:lnTo>
                        <a:pt x="184" y="4"/>
                      </a:lnTo>
                      <a:lnTo>
                        <a:pt x="186" y="4"/>
                      </a:lnTo>
                      <a:lnTo>
                        <a:pt x="187" y="4"/>
                      </a:lnTo>
                      <a:lnTo>
                        <a:pt x="189" y="4"/>
                      </a:lnTo>
                      <a:lnTo>
                        <a:pt x="190" y="4"/>
                      </a:lnTo>
                      <a:lnTo>
                        <a:pt x="192" y="4"/>
                      </a:lnTo>
                      <a:lnTo>
                        <a:pt x="194" y="4"/>
                      </a:lnTo>
                      <a:lnTo>
                        <a:pt x="195" y="4"/>
                      </a:lnTo>
                      <a:lnTo>
                        <a:pt x="196" y="4"/>
                      </a:lnTo>
                      <a:lnTo>
                        <a:pt x="197" y="4"/>
                      </a:lnTo>
                      <a:lnTo>
                        <a:pt x="200" y="4"/>
                      </a:lnTo>
                      <a:lnTo>
                        <a:pt x="201" y="4"/>
                      </a:lnTo>
                      <a:lnTo>
                        <a:pt x="203" y="4"/>
                      </a:lnTo>
                      <a:lnTo>
                        <a:pt x="205" y="4"/>
                      </a:lnTo>
                      <a:lnTo>
                        <a:pt x="206" y="4"/>
                      </a:lnTo>
                      <a:lnTo>
                        <a:pt x="207" y="4"/>
                      </a:lnTo>
                      <a:lnTo>
                        <a:pt x="208" y="4"/>
                      </a:lnTo>
                      <a:lnTo>
                        <a:pt x="211" y="4"/>
                      </a:lnTo>
                      <a:lnTo>
                        <a:pt x="212" y="4"/>
                      </a:lnTo>
                      <a:lnTo>
                        <a:pt x="213" y="4"/>
                      </a:lnTo>
                      <a:lnTo>
                        <a:pt x="214" y="4"/>
                      </a:lnTo>
                      <a:lnTo>
                        <a:pt x="217" y="4"/>
                      </a:lnTo>
                      <a:lnTo>
                        <a:pt x="218" y="4"/>
                      </a:lnTo>
                      <a:lnTo>
                        <a:pt x="219" y="4"/>
                      </a:lnTo>
                      <a:lnTo>
                        <a:pt x="220" y="4"/>
                      </a:lnTo>
                      <a:lnTo>
                        <a:pt x="222" y="4"/>
                      </a:lnTo>
                      <a:lnTo>
                        <a:pt x="224" y="4"/>
                      </a:lnTo>
                      <a:lnTo>
                        <a:pt x="225" y="4"/>
                      </a:lnTo>
                      <a:lnTo>
                        <a:pt x="228" y="4"/>
                      </a:lnTo>
                      <a:lnTo>
                        <a:pt x="229" y="4"/>
                      </a:lnTo>
                      <a:lnTo>
                        <a:pt x="230" y="4"/>
                      </a:lnTo>
                      <a:lnTo>
                        <a:pt x="231" y="4"/>
                      </a:lnTo>
                      <a:lnTo>
                        <a:pt x="233" y="4"/>
                      </a:lnTo>
                      <a:lnTo>
                        <a:pt x="235" y="4"/>
                      </a:lnTo>
                      <a:lnTo>
                        <a:pt x="236" y="4"/>
                      </a:lnTo>
                      <a:lnTo>
                        <a:pt x="237" y="4"/>
                      </a:lnTo>
                      <a:lnTo>
                        <a:pt x="239" y="4"/>
                      </a:lnTo>
                      <a:lnTo>
                        <a:pt x="241" y="4"/>
                      </a:lnTo>
                      <a:lnTo>
                        <a:pt x="242" y="4"/>
                      </a:lnTo>
                      <a:lnTo>
                        <a:pt x="244" y="4"/>
                      </a:lnTo>
                      <a:lnTo>
                        <a:pt x="246" y="5"/>
                      </a:lnTo>
                      <a:lnTo>
                        <a:pt x="247" y="5"/>
                      </a:lnTo>
                      <a:lnTo>
                        <a:pt x="248" y="5"/>
                      </a:lnTo>
                      <a:lnTo>
                        <a:pt x="250" y="5"/>
                      </a:lnTo>
                      <a:lnTo>
                        <a:pt x="252" y="5"/>
                      </a:lnTo>
                      <a:lnTo>
                        <a:pt x="253" y="5"/>
                      </a:lnTo>
                      <a:lnTo>
                        <a:pt x="255" y="5"/>
                      </a:lnTo>
                      <a:lnTo>
                        <a:pt x="256" y="5"/>
                      </a:lnTo>
                      <a:lnTo>
                        <a:pt x="257" y="5"/>
                      </a:lnTo>
                      <a:lnTo>
                        <a:pt x="259" y="5"/>
                      </a:lnTo>
                      <a:lnTo>
                        <a:pt x="261" y="5"/>
                      </a:lnTo>
                      <a:lnTo>
                        <a:pt x="262" y="5"/>
                      </a:lnTo>
                      <a:lnTo>
                        <a:pt x="263" y="5"/>
                      </a:lnTo>
                      <a:lnTo>
                        <a:pt x="265" y="5"/>
                      </a:lnTo>
                      <a:lnTo>
                        <a:pt x="267" y="5"/>
                      </a:lnTo>
                      <a:lnTo>
                        <a:pt x="268" y="5"/>
                      </a:lnTo>
                      <a:lnTo>
                        <a:pt x="270" y="5"/>
                      </a:lnTo>
                      <a:lnTo>
                        <a:pt x="272" y="5"/>
                      </a:lnTo>
                      <a:lnTo>
                        <a:pt x="273" y="5"/>
                      </a:lnTo>
                      <a:lnTo>
                        <a:pt x="274" y="5"/>
                      </a:lnTo>
                      <a:lnTo>
                        <a:pt x="275" y="5"/>
                      </a:lnTo>
                      <a:lnTo>
                        <a:pt x="278" y="5"/>
                      </a:lnTo>
                      <a:lnTo>
                        <a:pt x="279" y="5"/>
                      </a:lnTo>
                      <a:lnTo>
                        <a:pt x="280" y="5"/>
                      </a:lnTo>
                      <a:lnTo>
                        <a:pt x="281" y="5"/>
                      </a:lnTo>
                      <a:lnTo>
                        <a:pt x="284" y="5"/>
                      </a:lnTo>
                      <a:lnTo>
                        <a:pt x="285" y="5"/>
                      </a:lnTo>
                      <a:lnTo>
                        <a:pt x="287" y="5"/>
                      </a:lnTo>
                      <a:lnTo>
                        <a:pt x="289" y="5"/>
                      </a:lnTo>
                      <a:lnTo>
                        <a:pt x="290" y="5"/>
                      </a:lnTo>
                      <a:lnTo>
                        <a:pt x="291" y="5"/>
                      </a:lnTo>
                      <a:lnTo>
                        <a:pt x="292" y="5"/>
                      </a:lnTo>
                      <a:lnTo>
                        <a:pt x="295" y="5"/>
                      </a:lnTo>
                      <a:lnTo>
                        <a:pt x="296" y="5"/>
                      </a:lnTo>
                      <a:lnTo>
                        <a:pt x="297" y="5"/>
                      </a:lnTo>
                      <a:lnTo>
                        <a:pt x="298" y="5"/>
                      </a:lnTo>
                      <a:lnTo>
                        <a:pt x="300" y="5"/>
                      </a:lnTo>
                      <a:lnTo>
                        <a:pt x="302" y="5"/>
                      </a:lnTo>
                      <a:lnTo>
                        <a:pt x="303" y="5"/>
                      </a:lnTo>
                      <a:lnTo>
                        <a:pt x="304" y="5"/>
                      </a:lnTo>
                      <a:lnTo>
                        <a:pt x="306" y="5"/>
                      </a:lnTo>
                      <a:lnTo>
                        <a:pt x="308" y="5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9" name="Rectangle 1575"/>
                <p:cNvSpPr>
                  <a:spLocks noChangeArrowheads="1"/>
                </p:cNvSpPr>
                <p:nvPr/>
              </p:nvSpPr>
              <p:spPr bwMode="auto">
                <a:xfrm rot="16200000">
                  <a:off x="4283" y="1310"/>
                  <a:ext cx="18" cy="6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800">
                      <a:solidFill>
                        <a:srgbClr val="000000"/>
                      </a:solidFill>
                    </a:rPr>
                    <a:t> </a:t>
                  </a:r>
                  <a:endParaRPr 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1120" name="Rectangle 1576"/>
                <p:cNvSpPr>
                  <a:spLocks noChangeArrowheads="1"/>
                </p:cNvSpPr>
                <p:nvPr/>
              </p:nvSpPr>
              <p:spPr bwMode="auto">
                <a:xfrm>
                  <a:off x="3289" y="442"/>
                  <a:ext cx="15" cy="8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800">
                      <a:solidFill>
                        <a:srgbClr val="000000"/>
                      </a:solidFill>
                    </a:rPr>
                    <a:t> </a:t>
                  </a:r>
                  <a:endParaRPr lang="en-US" sz="2400"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913" name="Rectangle 1577"/>
              <p:cNvSpPr>
                <a:spLocks noChangeArrowheads="1"/>
              </p:cNvSpPr>
              <p:nvPr/>
            </p:nvSpPr>
            <p:spPr bwMode="auto">
              <a:xfrm rot="16200000">
                <a:off x="898946" y="2344244"/>
                <a:ext cx="1931988" cy="215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000000"/>
                    </a:solidFill>
                    <a:latin typeface="Symbol" pitchFamily="18" charset="2"/>
                  </a:rPr>
                  <a:t>a</a:t>
                </a:r>
                <a:r>
                  <a:rPr lang="en-US" sz="1400" dirty="0">
                    <a:solidFill>
                      <a:srgbClr val="000000"/>
                    </a:solidFill>
                  </a:rPr>
                  <a:t> counts</a:t>
                </a:r>
                <a:endParaRPr lang="en-US" sz="1400" dirty="0">
                  <a:latin typeface="Times New Roman" pitchFamily="18" charset="0"/>
                </a:endParaRPr>
              </a:p>
            </p:txBody>
          </p:sp>
          <p:sp>
            <p:nvSpPr>
              <p:cNvPr id="914" name="Rectangle 1578"/>
              <p:cNvSpPr>
                <a:spLocks noChangeArrowheads="1"/>
              </p:cNvSpPr>
              <p:nvPr/>
            </p:nvSpPr>
            <p:spPr bwMode="auto">
              <a:xfrm>
                <a:off x="3363672" y="3764829"/>
                <a:ext cx="1444561" cy="1825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</a:rPr>
                  <a:t>wave number [cm</a:t>
                </a:r>
                <a:r>
                  <a:rPr lang="en-US" sz="1200" baseline="30000">
                    <a:solidFill>
                      <a:srgbClr val="000000"/>
                    </a:solidFill>
                  </a:rPr>
                  <a:t>-1</a:t>
                </a:r>
                <a:r>
                  <a:rPr lang="en-US" sz="1200">
                    <a:solidFill>
                      <a:srgbClr val="000000"/>
                    </a:solidFill>
                  </a:rPr>
                  <a:t>]</a:t>
                </a:r>
                <a:endParaRPr lang="en-US" sz="1200">
                  <a:latin typeface="Times New Roman" pitchFamily="18" charset="0"/>
                </a:endParaRPr>
              </a:p>
            </p:txBody>
          </p:sp>
          <p:sp>
            <p:nvSpPr>
              <p:cNvPr id="915" name="Rectangle 1579"/>
              <p:cNvSpPr>
                <a:spLocks noChangeArrowheads="1"/>
              </p:cNvSpPr>
              <p:nvPr/>
            </p:nvSpPr>
            <p:spPr bwMode="auto">
              <a:xfrm>
                <a:off x="5238162" y="1355004"/>
                <a:ext cx="983677" cy="434975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6" name="Oval 1580"/>
              <p:cNvSpPr>
                <a:spLocks noChangeArrowheads="1"/>
              </p:cNvSpPr>
              <p:nvPr/>
            </p:nvSpPr>
            <p:spPr bwMode="auto">
              <a:xfrm>
                <a:off x="5336186" y="1442316"/>
                <a:ext cx="80827" cy="6191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7" name="Rectangle 1581"/>
              <p:cNvSpPr>
                <a:spLocks noChangeArrowheads="1"/>
              </p:cNvSpPr>
              <p:nvPr/>
            </p:nvSpPr>
            <p:spPr bwMode="auto">
              <a:xfrm>
                <a:off x="5585545" y="1402629"/>
                <a:ext cx="500437" cy="1825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 dirty="0">
                    <a:solidFill>
                      <a:srgbClr val="000000"/>
                    </a:solidFill>
                  </a:rPr>
                  <a:t> </a:t>
                </a:r>
                <a:r>
                  <a:rPr lang="en-US" sz="1200" dirty="0">
                    <a:solidFill>
                      <a:srgbClr val="000000"/>
                    </a:solidFill>
                  </a:rPr>
                  <a:t>I=13/2</a:t>
                </a:r>
                <a:endParaRPr lang="en-US" sz="1200" dirty="0">
                  <a:latin typeface="Times New Roman" pitchFamily="18" charset="0"/>
                </a:endParaRPr>
              </a:p>
            </p:txBody>
          </p:sp>
          <p:sp>
            <p:nvSpPr>
              <p:cNvPr id="918" name="Oval 1582"/>
              <p:cNvSpPr>
                <a:spLocks noChangeArrowheads="1"/>
              </p:cNvSpPr>
              <p:nvPr/>
            </p:nvSpPr>
            <p:spPr bwMode="auto">
              <a:xfrm>
                <a:off x="5351664" y="1640754"/>
                <a:ext cx="82546" cy="61913"/>
              </a:xfrm>
              <a:prstGeom prst="ellipse">
                <a:avLst/>
              </a:prstGeom>
              <a:solidFill>
                <a:srgbClr val="008000"/>
              </a:solidFill>
              <a:ln w="4763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9" name="Rectangle 1583"/>
              <p:cNvSpPr>
                <a:spLocks noChangeArrowheads="1"/>
              </p:cNvSpPr>
              <p:nvPr/>
            </p:nvSpPr>
            <p:spPr bwMode="auto">
              <a:xfrm>
                <a:off x="5583825" y="1585191"/>
                <a:ext cx="409292" cy="1825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>
                    <a:solidFill>
                      <a:srgbClr val="000000"/>
                    </a:solidFill>
                  </a:rPr>
                  <a:t> </a:t>
                </a:r>
                <a:r>
                  <a:rPr lang="en-US" sz="1200">
                    <a:solidFill>
                      <a:srgbClr val="000000"/>
                    </a:solidFill>
                  </a:rPr>
                  <a:t>I=3/2</a:t>
                </a:r>
                <a:endParaRPr lang="en-US" sz="1200"/>
              </a:p>
            </p:txBody>
          </p:sp>
          <p:sp>
            <p:nvSpPr>
              <p:cNvPr id="920" name="Text Box 1584"/>
              <p:cNvSpPr txBox="1">
                <a:spLocks noChangeArrowheads="1"/>
              </p:cNvSpPr>
              <p:nvPr/>
            </p:nvSpPr>
            <p:spPr bwMode="auto">
              <a:xfrm>
                <a:off x="2376556" y="1389929"/>
                <a:ext cx="914889" cy="4270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sz="2200" baseline="30000"/>
                  <a:t>185</a:t>
                </a:r>
                <a:r>
                  <a:rPr lang="en-US" sz="2200"/>
                  <a:t>Pb</a:t>
                </a:r>
                <a:endParaRPr lang="en-GB" sz="2200"/>
              </a:p>
            </p:txBody>
          </p:sp>
        </p:grpSp>
      </p:grpSp>
      <p:grpSp>
        <p:nvGrpSpPr>
          <p:cNvPr id="912" name="Group 911"/>
          <p:cNvGrpSpPr/>
          <p:nvPr/>
        </p:nvGrpSpPr>
        <p:grpSpPr>
          <a:xfrm>
            <a:off x="4739395" y="805099"/>
            <a:ext cx="3975100" cy="5637251"/>
            <a:chOff x="4547108" y="928141"/>
            <a:chExt cx="3975100" cy="5637251"/>
          </a:xfrm>
        </p:grpSpPr>
        <p:grpSp>
          <p:nvGrpSpPr>
            <p:cNvPr id="1721" name="Group 17"/>
            <p:cNvGrpSpPr/>
            <p:nvPr/>
          </p:nvGrpSpPr>
          <p:grpSpPr>
            <a:xfrm>
              <a:off x="4547108" y="928141"/>
              <a:ext cx="3975100" cy="5637251"/>
              <a:chOff x="4547108" y="928141"/>
              <a:chExt cx="3975100" cy="5637251"/>
            </a:xfrm>
          </p:grpSpPr>
          <p:pic>
            <p:nvPicPr>
              <p:cNvPr id="1723" name="Picture 3" descr="target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5248656" y="928141"/>
                <a:ext cx="3273552" cy="5637251"/>
              </a:xfrm>
              <a:prstGeom prst="rect">
                <a:avLst/>
              </a:prstGeom>
              <a:noFill/>
            </p:spPr>
          </p:pic>
          <p:sp>
            <p:nvSpPr>
              <p:cNvPr id="1724" name="Line 4"/>
              <p:cNvSpPr>
                <a:spLocks noChangeShapeType="1"/>
              </p:cNvSpPr>
              <p:nvPr/>
            </p:nvSpPr>
            <p:spPr bwMode="auto">
              <a:xfrm flipV="1">
                <a:off x="4547108" y="4779454"/>
                <a:ext cx="1231900" cy="12700"/>
              </a:xfrm>
              <a:prstGeom prst="line">
                <a:avLst/>
              </a:prstGeom>
              <a:noFill/>
              <a:ln w="76200" cmpd="tri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5" name="Text Box 5"/>
              <p:cNvSpPr txBox="1">
                <a:spLocks noChangeArrowheads="1"/>
              </p:cNvSpPr>
              <p:nvPr/>
            </p:nvSpPr>
            <p:spPr bwMode="auto">
              <a:xfrm>
                <a:off x="4620133" y="4949317"/>
                <a:ext cx="957263" cy="701675"/>
              </a:xfrm>
              <a:prstGeom prst="rect">
                <a:avLst/>
              </a:prstGeom>
              <a:solidFill>
                <a:srgbClr val="FFFFCC">
                  <a:alpha val="80000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000">
                    <a:solidFill>
                      <a:srgbClr val="0000FF"/>
                    </a:solidFill>
                  </a:rPr>
                  <a:t>Proton</a:t>
                </a:r>
              </a:p>
              <a:p>
                <a:r>
                  <a:rPr lang="en-US" sz="2000">
                    <a:solidFill>
                      <a:srgbClr val="0000FF"/>
                    </a:solidFill>
                  </a:rPr>
                  <a:t>beam</a:t>
                </a:r>
              </a:p>
            </p:txBody>
          </p:sp>
        </p:grpSp>
        <p:sp>
          <p:nvSpPr>
            <p:cNvPr id="1722" name="Text Box 6"/>
            <p:cNvSpPr txBox="1">
              <a:spLocks noChangeArrowheads="1"/>
            </p:cNvSpPr>
            <p:nvPr/>
          </p:nvSpPr>
          <p:spPr bwMode="auto">
            <a:xfrm>
              <a:off x="5877433" y="5660517"/>
              <a:ext cx="2138363" cy="396875"/>
            </a:xfrm>
            <a:prstGeom prst="rect">
              <a:avLst/>
            </a:prstGeom>
            <a:solidFill>
              <a:srgbClr val="FFFFCC">
                <a:alpha val="60001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rgbClr val="FF0000"/>
                  </a:solidFill>
                </a:rPr>
                <a:t>target container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0" y="5985164"/>
            <a:ext cx="9144000" cy="8728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2321" y="0"/>
            <a:ext cx="6661969" cy="500066"/>
          </a:xfrm>
        </p:spPr>
        <p:txBody>
          <a:bodyPr/>
          <a:lstStyle/>
          <a:p>
            <a:r>
              <a:rPr lang="en-US" sz="2000" b="0" dirty="0" smtClean="0"/>
              <a:t>In-source laser spectroscopy: </a:t>
            </a:r>
            <a:r>
              <a:rPr lang="en-US" sz="2000" b="0" dirty="0" err="1" smtClean="0"/>
              <a:t>Pb</a:t>
            </a:r>
            <a:r>
              <a:rPr lang="en-US" sz="2000" b="0" dirty="0" smtClean="0"/>
              <a:t> (Z=82) and Po (Z=84)</a:t>
            </a:r>
            <a:br>
              <a:rPr lang="en-US" sz="2000" b="0" dirty="0" smtClean="0"/>
            </a:br>
            <a:endParaRPr lang="en-US" sz="2000" b="0" dirty="0"/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2724150" y="1447292"/>
            <a:ext cx="164647" cy="205740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80010" tIns="40005" rIns="80010" bIns="40005" anchor="ctr"/>
          <a:lstStyle/>
          <a:p>
            <a:endParaRPr lang="en-US"/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2888797" y="1447292"/>
            <a:ext cx="167367" cy="205740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80010" tIns="40005" rIns="80010" bIns="40005" anchor="ctr"/>
          <a:lstStyle/>
          <a:p>
            <a:endParaRPr lang="en-US"/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3214008" y="1450150"/>
            <a:ext cx="167368" cy="205740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80010" tIns="40005" rIns="80010" bIns="40005" anchor="ctr"/>
          <a:lstStyle/>
          <a:p>
            <a:endParaRPr lang="en-US"/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2665840" y="1415860"/>
            <a:ext cx="296236" cy="142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010" tIns="40005" rIns="80010" bIns="40005">
            <a:spAutoFit/>
          </a:bodyPr>
          <a:lstStyle/>
          <a:p>
            <a:pPr algn="ctr"/>
            <a:r>
              <a:rPr lang="en-US" sz="400" b="1" dirty="0">
                <a:latin typeface="Times New Roman" pitchFamily="18" charset="0"/>
              </a:rPr>
              <a:t>188Po</a:t>
            </a:r>
            <a:endParaRPr lang="en-GB" sz="400" b="1" dirty="0">
              <a:latin typeface="Times New Roman" pitchFamily="18" charset="0"/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2829125" y="1418717"/>
            <a:ext cx="296236" cy="142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010" tIns="40005" rIns="80010" bIns="40005">
            <a:spAutoFit/>
          </a:bodyPr>
          <a:lstStyle/>
          <a:p>
            <a:pPr algn="ctr"/>
            <a:r>
              <a:rPr lang="en-US" sz="400" b="1" dirty="0">
                <a:latin typeface="Times New Roman" pitchFamily="18" charset="0"/>
              </a:rPr>
              <a:t>189Po</a:t>
            </a:r>
            <a:endParaRPr lang="en-GB" sz="400" b="1" dirty="0">
              <a:latin typeface="Times New Roman" pitchFamily="18" charset="0"/>
            </a:endParaRPr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3147533" y="1421575"/>
            <a:ext cx="296236" cy="142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010" tIns="40005" rIns="80010" bIns="40005">
            <a:spAutoFit/>
          </a:bodyPr>
          <a:lstStyle/>
          <a:p>
            <a:pPr algn="ctr"/>
            <a:r>
              <a:rPr lang="en-US" sz="400" b="1" dirty="0">
                <a:latin typeface="Times New Roman" pitchFamily="18" charset="0"/>
              </a:rPr>
              <a:t>191Po</a:t>
            </a:r>
            <a:endParaRPr lang="en-GB" sz="400" b="1" dirty="0">
              <a:latin typeface="Times New Roman" pitchFamily="18" charset="0"/>
            </a:endParaRPr>
          </a:p>
        </p:txBody>
      </p:sp>
      <p:pic>
        <p:nvPicPr>
          <p:cNvPr id="11" name="Picture 2" descr="D:\My Documents\Power point\KS\Pb-region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4425" y="971519"/>
            <a:ext cx="7028089" cy="1318736"/>
          </a:xfrm>
          <a:prstGeom prst="rect">
            <a:avLst/>
          </a:prstGeom>
          <a:noFill/>
        </p:spPr>
      </p:pic>
      <p:sp>
        <p:nvSpPr>
          <p:cNvPr id="12" name="Line 4"/>
          <p:cNvSpPr>
            <a:spLocks noChangeShapeType="1"/>
          </p:cNvSpPr>
          <p:nvPr/>
        </p:nvSpPr>
        <p:spPr bwMode="auto">
          <a:xfrm>
            <a:off x="1226004" y="1425861"/>
            <a:ext cx="6881132" cy="428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" name="Line 5"/>
          <p:cNvSpPr>
            <a:spLocks noChangeShapeType="1"/>
          </p:cNvSpPr>
          <p:nvPr/>
        </p:nvSpPr>
        <p:spPr bwMode="auto">
          <a:xfrm flipV="1">
            <a:off x="1226004" y="1618743"/>
            <a:ext cx="6881132" cy="2571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304800" y="1352995"/>
            <a:ext cx="955221" cy="41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100" b="1" dirty="0">
                <a:latin typeface="Arial" charset="0"/>
              </a:rPr>
              <a:t>Z = 82</a:t>
            </a:r>
            <a:endParaRPr lang="en-GB" sz="2100" b="1" dirty="0">
              <a:latin typeface="Arial" charset="0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5870121" y="531464"/>
            <a:ext cx="1133475" cy="41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100" b="1" dirty="0">
                <a:latin typeface="Arial" charset="0"/>
              </a:rPr>
              <a:t>N = 126</a:t>
            </a:r>
            <a:endParaRPr lang="en-GB" sz="2100" b="1" dirty="0">
              <a:latin typeface="Arial" charset="0"/>
            </a:endParaRP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2789464" y="617189"/>
            <a:ext cx="1133475" cy="41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100" b="1" dirty="0">
                <a:latin typeface="Arial" charset="0"/>
              </a:rPr>
              <a:t>N = 104</a:t>
            </a:r>
            <a:endParaRPr lang="en-GB" sz="2100" b="1" dirty="0">
              <a:latin typeface="Arial" charset="0"/>
            </a:endParaRPr>
          </a:p>
        </p:txBody>
      </p:sp>
      <p:sp>
        <p:nvSpPr>
          <p:cNvPr id="17" name="Line 16"/>
          <p:cNvSpPr>
            <a:spLocks noChangeShapeType="1"/>
          </p:cNvSpPr>
          <p:nvPr/>
        </p:nvSpPr>
        <p:spPr bwMode="auto">
          <a:xfrm>
            <a:off x="2786743" y="611474"/>
            <a:ext cx="0" cy="39433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" name="Line 17"/>
          <p:cNvSpPr>
            <a:spLocks noChangeShapeType="1"/>
          </p:cNvSpPr>
          <p:nvPr/>
        </p:nvSpPr>
        <p:spPr bwMode="auto">
          <a:xfrm flipH="1">
            <a:off x="6320518" y="900081"/>
            <a:ext cx="0" cy="1343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" name="Line 18"/>
          <p:cNvSpPr>
            <a:spLocks noChangeShapeType="1"/>
          </p:cNvSpPr>
          <p:nvPr/>
        </p:nvSpPr>
        <p:spPr bwMode="auto">
          <a:xfrm>
            <a:off x="6497410" y="880079"/>
            <a:ext cx="0" cy="135445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11856" y="832991"/>
            <a:ext cx="1742785" cy="307777"/>
          </a:xfrm>
          <a:prstGeom prst="rect">
            <a:avLst/>
          </a:prstGeom>
          <a:solidFill>
            <a:srgbClr val="FFFFCC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aseline="30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182</a:t>
            </a:r>
            <a:r>
              <a:rPr lang="en-US" sz="1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Pb (T</a:t>
            </a:r>
            <a:r>
              <a:rPr lang="en-US" sz="1400" baseline="-25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1/2</a:t>
            </a:r>
            <a:r>
              <a:rPr lang="en-US" sz="1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= 55 ms)</a:t>
            </a:r>
          </a:p>
        </p:txBody>
      </p:sp>
      <p:cxnSp>
        <p:nvCxnSpPr>
          <p:cNvPr id="21" name="Straight Arrow Connector 20"/>
          <p:cNvCxnSpPr>
            <a:stCxn id="20" idx="2"/>
          </p:cNvCxnSpPr>
          <p:nvPr/>
        </p:nvCxnSpPr>
        <p:spPr>
          <a:xfrm>
            <a:off x="1383249" y="1140768"/>
            <a:ext cx="758979" cy="373712"/>
          </a:xfrm>
          <a:prstGeom prst="straightConnector1">
            <a:avLst/>
          </a:prstGeom>
          <a:ln w="127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014159" y="660463"/>
            <a:ext cx="1261884" cy="307777"/>
          </a:xfrm>
          <a:prstGeom prst="rect">
            <a:avLst/>
          </a:prstGeom>
          <a:solidFill>
            <a:srgbClr val="FFFFCC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aseline="30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192</a:t>
            </a:r>
            <a:r>
              <a:rPr lang="en-US" sz="1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Po (33 ms)</a:t>
            </a:r>
          </a:p>
        </p:txBody>
      </p:sp>
      <p:cxnSp>
        <p:nvCxnSpPr>
          <p:cNvPr id="23" name="Straight Arrow Connector 22"/>
          <p:cNvCxnSpPr>
            <a:stCxn id="22" idx="1"/>
          </p:cNvCxnSpPr>
          <p:nvPr/>
        </p:nvCxnSpPr>
        <p:spPr>
          <a:xfrm rot="10800000" flipV="1">
            <a:off x="3462069" y="814351"/>
            <a:ext cx="552091" cy="311937"/>
          </a:xfrm>
          <a:prstGeom prst="straightConnector1">
            <a:avLst/>
          </a:prstGeom>
          <a:ln w="127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3"/>
          <p:cNvGrpSpPr/>
          <p:nvPr/>
        </p:nvGrpSpPr>
        <p:grpSpPr>
          <a:xfrm>
            <a:off x="5215388" y="2161309"/>
            <a:ext cx="3734642" cy="4696691"/>
            <a:chOff x="2859708" y="952500"/>
            <a:chExt cx="5603686" cy="5905500"/>
          </a:xfrm>
        </p:grpSpPr>
        <p:grpSp>
          <p:nvGrpSpPr>
            <p:cNvPr id="4" name="Group 18"/>
            <p:cNvGrpSpPr/>
            <p:nvPr/>
          </p:nvGrpSpPr>
          <p:grpSpPr>
            <a:xfrm>
              <a:off x="2859708" y="952500"/>
              <a:ext cx="5603686" cy="5905500"/>
              <a:chOff x="-445195" y="952500"/>
              <a:chExt cx="5603686" cy="5905500"/>
            </a:xfrm>
          </p:grpSpPr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-445195" y="952500"/>
                <a:ext cx="5603686" cy="59055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4297688" y="999308"/>
                <a:ext cx="72167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baseline="30000" dirty="0" smtClean="0">
                    <a:solidFill>
                      <a:srgbClr val="0000FF"/>
                    </a:solidFill>
                    <a:latin typeface="Arial" pitchFamily="34" charset="0"/>
                    <a:cs typeface="Arial" pitchFamily="34" charset="0"/>
                  </a:rPr>
                  <a:t>218</a:t>
                </a:r>
                <a:r>
                  <a:rPr lang="en-US" dirty="0" smtClean="0">
                    <a:solidFill>
                      <a:srgbClr val="0000FF"/>
                    </a:solidFill>
                    <a:latin typeface="Arial" pitchFamily="34" charset="0"/>
                    <a:cs typeface="Arial" pitchFamily="34" charset="0"/>
                  </a:rPr>
                  <a:t>Po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4349265" y="6020526"/>
                <a:ext cx="72167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baseline="30000" dirty="0" smtClean="0">
                    <a:solidFill>
                      <a:srgbClr val="0000FF"/>
                    </a:solidFill>
                    <a:latin typeface="Arial" pitchFamily="34" charset="0"/>
                    <a:cs typeface="Arial" pitchFamily="34" charset="0"/>
                  </a:rPr>
                  <a:t>192</a:t>
                </a:r>
                <a:r>
                  <a:rPr lang="en-US" dirty="0" smtClean="0">
                    <a:solidFill>
                      <a:srgbClr val="0000FF"/>
                    </a:solidFill>
                    <a:latin typeface="Arial" pitchFamily="34" charset="0"/>
                    <a:cs typeface="Arial" pitchFamily="34" charset="0"/>
                  </a:rPr>
                  <a:t>Po</a:t>
                </a:r>
              </a:p>
            </p:txBody>
          </p:sp>
        </p:grpSp>
        <p:cxnSp>
          <p:nvCxnSpPr>
            <p:cNvPr id="26" name="Straight Connector 25"/>
            <p:cNvCxnSpPr/>
            <p:nvPr/>
          </p:nvCxnSpPr>
          <p:spPr>
            <a:xfrm>
              <a:off x="5755997" y="2140593"/>
              <a:ext cx="1496436" cy="324130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4023944" y="1058948"/>
              <a:ext cx="1112306" cy="1331555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516" y="2123732"/>
            <a:ext cx="2596502" cy="3413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32"/>
          <p:cNvSpPr txBox="1"/>
          <p:nvPr/>
        </p:nvSpPr>
        <p:spPr>
          <a:xfrm>
            <a:off x="0" y="6550223"/>
            <a:ext cx="3563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Th. Cocolios et al., PRL106 (2011) 052503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49381" y="5451961"/>
            <a:ext cx="4268989" cy="1077218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In-source laser spectroscopy: A=218 to 192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T</a:t>
            </a:r>
            <a:r>
              <a:rPr lang="en-US" sz="1600" baseline="-25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1/2</a:t>
            </a:r>
            <a:r>
              <a:rPr lang="en-US" sz="1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= 3 yr to 33 ms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Intensity form 0.3 ion/s to over 10</a:t>
            </a:r>
            <a:r>
              <a:rPr lang="en-US" sz="1600" baseline="30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7</a:t>
            </a:r>
            <a:r>
              <a:rPr lang="en-US" sz="1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ion/s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Effect of 10</a:t>
            </a:r>
            <a:r>
              <a:rPr lang="en-US" sz="1600" baseline="30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-4</a:t>
            </a:r>
            <a:r>
              <a:rPr lang="en-US" sz="1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35" name="Right Arrow 34"/>
          <p:cNvSpPr/>
          <p:nvPr/>
        </p:nvSpPr>
        <p:spPr>
          <a:xfrm rot="10800000">
            <a:off x="3435927" y="969819"/>
            <a:ext cx="4336473" cy="332509"/>
          </a:xfrm>
          <a:prstGeom prst="rightArrow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/>
          <p:cNvGrpSpPr/>
          <p:nvPr/>
        </p:nvGrpSpPr>
        <p:grpSpPr>
          <a:xfrm>
            <a:off x="928259" y="2237509"/>
            <a:ext cx="4641268" cy="2237526"/>
            <a:chOff x="928259" y="2237509"/>
            <a:chExt cx="4641268" cy="2237526"/>
          </a:xfrm>
        </p:grpSpPr>
        <p:sp>
          <p:nvSpPr>
            <p:cNvPr id="36" name="Oval 35"/>
            <p:cNvSpPr/>
            <p:nvPr/>
          </p:nvSpPr>
          <p:spPr>
            <a:xfrm>
              <a:off x="928259" y="4045529"/>
              <a:ext cx="1149921" cy="42950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 36"/>
            <p:cNvSpPr/>
            <p:nvPr/>
          </p:nvSpPr>
          <p:spPr>
            <a:xfrm>
              <a:off x="2036618" y="2237509"/>
              <a:ext cx="3532909" cy="1946564"/>
            </a:xfrm>
            <a:custGeom>
              <a:avLst/>
              <a:gdLst>
                <a:gd name="connsiteX0" fmla="*/ 0 w 3532909"/>
                <a:gd name="connsiteY0" fmla="*/ 1946564 h 1946564"/>
                <a:gd name="connsiteX1" fmla="*/ 1787237 w 3532909"/>
                <a:gd name="connsiteY1" fmla="*/ 297873 h 1946564"/>
                <a:gd name="connsiteX2" fmla="*/ 3532909 w 3532909"/>
                <a:gd name="connsiteY2" fmla="*/ 159327 h 1946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32909" h="1946564">
                  <a:moveTo>
                    <a:pt x="0" y="1946564"/>
                  </a:moveTo>
                  <a:cubicBezTo>
                    <a:pt x="599209" y="1271155"/>
                    <a:pt x="1198419" y="595746"/>
                    <a:pt x="1787237" y="297873"/>
                  </a:cubicBezTo>
                  <a:cubicBezTo>
                    <a:pt x="2376055" y="0"/>
                    <a:pt x="2954482" y="79663"/>
                    <a:pt x="3532909" y="159327"/>
                  </a:cubicBezTo>
                </a:path>
              </a:pathLst>
            </a:custGeom>
            <a:ln w="28575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uiExpand="1" build="p" animBg="1"/>
      <p:bldP spid="3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7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9864" y="550720"/>
            <a:ext cx="8246238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7024252" y="2992583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(Z=82)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650180" y="3851567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(Z=80)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119336"/>
            <a:ext cx="39243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/>
            <a:r>
              <a:rPr lang="en-US" sz="1400" dirty="0" smtClean="0">
                <a:latin typeface="Arial" pitchFamily="34" charset="0"/>
                <a:cs typeface="Arial" pitchFamily="34" charset="0"/>
              </a:rPr>
              <a:t>T.E. Cocolios et al., PRL 106 (2011) 052503</a:t>
            </a:r>
          </a:p>
          <a:p>
            <a:pPr marL="177800" indent="-177800"/>
            <a:r>
              <a:rPr lang="en-US" sz="1400" dirty="0" smtClean="0">
                <a:latin typeface="Arial" pitchFamily="34" charset="0"/>
                <a:cs typeface="Arial" pitchFamily="34" charset="0"/>
              </a:rPr>
              <a:t>M.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Seliverstof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et al., EPJ A41(2009) 315</a:t>
            </a:r>
          </a:p>
          <a:p>
            <a:pPr marL="177800" indent="-177800"/>
            <a:r>
              <a:rPr lang="en-US" sz="1400" dirty="0" smtClean="0">
                <a:latin typeface="Arial" pitchFamily="34" charset="0"/>
                <a:cs typeface="Arial" pitchFamily="34" charset="0"/>
              </a:rPr>
              <a:t>H. De Witte et al., PRL 98 (2007) 112502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27137" y="55414"/>
            <a:ext cx="4940776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177800" indent="-177800"/>
            <a:r>
              <a:rPr lang="en-US" sz="2000" dirty="0" smtClean="0">
                <a:latin typeface="Arial" pitchFamily="34" charset="0"/>
                <a:cs typeface="Arial" pitchFamily="34" charset="0"/>
              </a:rPr>
              <a:t>In-source laser spectroscopy: charge radii</a:t>
            </a:r>
          </a:p>
        </p:txBody>
      </p:sp>
      <p:grpSp>
        <p:nvGrpSpPr>
          <p:cNvPr id="2" name="Group 10"/>
          <p:cNvGrpSpPr/>
          <p:nvPr/>
        </p:nvGrpSpPr>
        <p:grpSpPr>
          <a:xfrm>
            <a:off x="3846511" y="3081380"/>
            <a:ext cx="5297489" cy="3762765"/>
            <a:chOff x="3846511" y="3095235"/>
            <a:chExt cx="5297489" cy="3762765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46511" y="3095235"/>
              <a:ext cx="5297489" cy="37627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9"/>
            <p:cNvGrpSpPr/>
            <p:nvPr/>
          </p:nvGrpSpPr>
          <p:grpSpPr>
            <a:xfrm>
              <a:off x="4686300" y="3276600"/>
              <a:ext cx="2857500" cy="685800"/>
              <a:chOff x="2476500" y="1727200"/>
              <a:chExt cx="2857500" cy="685800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2476500" y="1727200"/>
                <a:ext cx="2857500" cy="6858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aphicFrame>
            <p:nvGraphicFramePr>
              <p:cNvPr id="8" name="Object 7"/>
              <p:cNvGraphicFramePr>
                <a:graphicFrameLocks noChangeAspect="1"/>
              </p:cNvGraphicFramePr>
              <p:nvPr/>
            </p:nvGraphicFramePr>
            <p:xfrm>
              <a:off x="2527299" y="1778000"/>
              <a:ext cx="2735791" cy="5969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171" name="Equation" r:id="rId5" imgW="1396800" imgH="304560" progId="Equation.DSMT4">
                      <p:embed/>
                    </p:oleObj>
                  </mc:Choice>
                  <mc:Fallback>
                    <p:oleObj name="Equation" r:id="rId5" imgW="1396800" imgH="304560" progId="Equation.DSMT4">
                      <p:embed/>
                      <p:pic>
                        <p:nvPicPr>
                          <p:cNvPr id="0" name="Picture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527299" y="1778000"/>
                            <a:ext cx="2735791" cy="5969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12" name="Rectangle 11"/>
          <p:cNvSpPr/>
          <p:nvPr/>
        </p:nvSpPr>
        <p:spPr>
          <a:xfrm>
            <a:off x="5803900" y="4343400"/>
            <a:ext cx="190500" cy="393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604655" y="3061856"/>
            <a:ext cx="249381" cy="2770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601199" y="2050474"/>
            <a:ext cx="223651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spherical liquid drop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563091" y="2438400"/>
            <a:ext cx="138545" cy="103909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453743" y="2230583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(Z=84)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b="0" dirty="0" smtClean="0"/>
              <a:t>Comparison with beyond-mean field theory</a:t>
            </a:r>
            <a:endParaRPr lang="en-US" sz="2000" b="0" dirty="0"/>
          </a:p>
        </p:txBody>
      </p:sp>
      <p:pic>
        <p:nvPicPr>
          <p:cNvPr id="188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9993" y="1061225"/>
            <a:ext cx="7807606" cy="4356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119336"/>
            <a:ext cx="356328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M. Bender et al., PRC78 (2008) 054312</a:t>
            </a:r>
          </a:p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Th. Cocolios et al., PRL106 (2011) 052503</a:t>
            </a:r>
          </a:p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H. De Witte et al., PRL98 (2007) 112502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67339" y="1300089"/>
            <a:ext cx="7076661" cy="4651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797" name="Oval 5"/>
          <p:cNvSpPr>
            <a:spLocks noChangeArrowheads="1"/>
          </p:cNvSpPr>
          <p:nvPr/>
        </p:nvSpPr>
        <p:spPr bwMode="auto">
          <a:xfrm>
            <a:off x="4667309" y="5825639"/>
            <a:ext cx="182562" cy="198438"/>
          </a:xfrm>
          <a:prstGeom prst="ellipse">
            <a:avLst/>
          </a:prstGeom>
          <a:noFill/>
          <a:ln w="28575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61798" name="Text Box 6"/>
          <p:cNvSpPr txBox="1">
            <a:spLocks noChangeArrowheads="1"/>
          </p:cNvSpPr>
          <p:nvPr/>
        </p:nvSpPr>
        <p:spPr bwMode="auto">
          <a:xfrm>
            <a:off x="4566364" y="5695967"/>
            <a:ext cx="330302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000" dirty="0" smtClean="0"/>
              <a:t>     - </a:t>
            </a:r>
            <a:r>
              <a:rPr lang="en-GB" dirty="0"/>
              <a:t>particle induced </a:t>
            </a:r>
          </a:p>
          <a:p>
            <a:r>
              <a:rPr lang="en-GB" dirty="0"/>
              <a:t> </a:t>
            </a:r>
            <a:r>
              <a:rPr lang="en-GB" dirty="0">
                <a:solidFill>
                  <a:srgbClr val="00FF00"/>
                </a:solidFill>
              </a:rPr>
              <a:t>x</a:t>
            </a:r>
            <a:r>
              <a:rPr lang="en-GB" dirty="0"/>
              <a:t>  - </a:t>
            </a:r>
            <a:r>
              <a:rPr lang="en-GB" dirty="0" err="1"/>
              <a:t>e.m</a:t>
            </a:r>
            <a:r>
              <a:rPr lang="en-GB" dirty="0"/>
              <a:t>. –induced E*~11 </a:t>
            </a:r>
            <a:r>
              <a:rPr lang="en-GB" dirty="0" err="1"/>
              <a:t>MeV</a:t>
            </a:r>
            <a:endParaRPr lang="en-GB" dirty="0"/>
          </a:p>
        </p:txBody>
      </p:sp>
      <p:sp>
        <p:nvSpPr>
          <p:cNvPr id="17" name="Oval 16"/>
          <p:cNvSpPr/>
          <p:nvPr/>
        </p:nvSpPr>
        <p:spPr>
          <a:xfrm>
            <a:off x="3084902" y="4551667"/>
            <a:ext cx="105912" cy="98279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/>
          <p:cNvSpPr/>
          <p:nvPr/>
        </p:nvSpPr>
        <p:spPr>
          <a:xfrm>
            <a:off x="2401173" y="4769691"/>
            <a:ext cx="112025" cy="100939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30"/>
          <p:cNvGrpSpPr/>
          <p:nvPr/>
        </p:nvGrpSpPr>
        <p:grpSpPr>
          <a:xfrm>
            <a:off x="2966763" y="5443718"/>
            <a:ext cx="881572" cy="818147"/>
            <a:chOff x="1401623" y="5902413"/>
            <a:chExt cx="951263" cy="955587"/>
          </a:xfrm>
        </p:grpSpPr>
        <p:pic>
          <p:nvPicPr>
            <p:cNvPr id="26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01623" y="5902413"/>
              <a:ext cx="951263" cy="955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TextBox 28"/>
            <p:cNvSpPr txBox="1"/>
            <p:nvPr/>
          </p:nvSpPr>
          <p:spPr>
            <a:xfrm>
              <a:off x="1514245" y="5983832"/>
              <a:ext cx="760781" cy="39542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600" b="1" baseline="30000" dirty="0" smtClean="0"/>
                <a:t>196</a:t>
              </a:r>
              <a:r>
                <a:rPr lang="en-GB" sz="1600" b="1" dirty="0" smtClean="0"/>
                <a:t>Au</a:t>
              </a:r>
              <a:endParaRPr lang="en-GB" sz="1600" b="1" dirty="0"/>
            </a:p>
          </p:txBody>
        </p:sp>
      </p:grpSp>
      <p:cxnSp>
        <p:nvCxnSpPr>
          <p:cNvPr id="33" name="Straight Connector 32"/>
          <p:cNvCxnSpPr/>
          <p:nvPr/>
        </p:nvCxnSpPr>
        <p:spPr>
          <a:xfrm rot="5400000">
            <a:off x="2125875" y="5030600"/>
            <a:ext cx="534009" cy="13167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16200000" flipH="1">
            <a:off x="3005878" y="4786760"/>
            <a:ext cx="804937" cy="48126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10800000">
            <a:off x="288929" y="4330967"/>
            <a:ext cx="5352553" cy="9279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10800000">
            <a:off x="239773" y="4218293"/>
            <a:ext cx="5352553" cy="9279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48301" y="3853796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Z=82</a:t>
            </a:r>
            <a:endParaRPr lang="en-GB" dirty="0"/>
          </a:p>
        </p:txBody>
      </p:sp>
      <p:sp>
        <p:nvSpPr>
          <p:cNvPr id="30" name="Oval 29"/>
          <p:cNvSpPr/>
          <p:nvPr/>
        </p:nvSpPr>
        <p:spPr>
          <a:xfrm rot="19702258">
            <a:off x="5158464" y="2036618"/>
            <a:ext cx="3201441" cy="1139413"/>
          </a:xfrm>
          <a:prstGeom prst="ellipse">
            <a:avLst/>
          </a:prstGeom>
          <a:solidFill>
            <a:schemeClr val="accent1">
              <a:alpha val="1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1" name="Straight Connector 30"/>
          <p:cNvCxnSpPr/>
          <p:nvPr/>
        </p:nvCxnSpPr>
        <p:spPr>
          <a:xfrm rot="10800000">
            <a:off x="4505803" y="1148118"/>
            <a:ext cx="1342104" cy="147216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847122" y="767787"/>
            <a:ext cx="5472845" cy="646331"/>
          </a:xfrm>
          <a:prstGeom prst="rect">
            <a:avLst/>
          </a:prstGeom>
          <a:solidFill>
            <a:srgbClr val="EDF0D2"/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b="1" dirty="0" smtClean="0"/>
              <a:t>Heavy Actinides, N/Z~1.56: </a:t>
            </a:r>
            <a:r>
              <a:rPr lang="en-GB" b="1" dirty="0" smtClean="0">
                <a:solidFill>
                  <a:srgbClr val="FF0000"/>
                </a:solidFill>
              </a:rPr>
              <a:t>predominantly asymmetric;</a:t>
            </a:r>
          </a:p>
          <a:p>
            <a:r>
              <a:rPr lang="en-GB" b="1" dirty="0" smtClean="0">
                <a:solidFill>
                  <a:srgbClr val="0000FF"/>
                </a:solidFill>
              </a:rPr>
              <a:t>influence of </a:t>
            </a:r>
            <a:r>
              <a:rPr lang="en-GB" b="1" baseline="30000" dirty="0" smtClean="0">
                <a:solidFill>
                  <a:srgbClr val="0000FF"/>
                </a:solidFill>
              </a:rPr>
              <a:t>132</a:t>
            </a:r>
            <a:r>
              <a:rPr lang="en-GB" b="1" dirty="0" smtClean="0">
                <a:solidFill>
                  <a:srgbClr val="0000FF"/>
                </a:solidFill>
              </a:rPr>
              <a:t>Sn (Z=50, N=82)</a:t>
            </a:r>
            <a:endParaRPr lang="en-GB" b="1" dirty="0">
              <a:solidFill>
                <a:srgbClr val="0000FF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039293" y="4106410"/>
            <a:ext cx="616688" cy="5847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/>
          <p:cNvSpPr/>
          <p:nvPr/>
        </p:nvSpPr>
        <p:spPr>
          <a:xfrm>
            <a:off x="2401173" y="4769691"/>
            <a:ext cx="112025" cy="100939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2125875" y="5030600"/>
            <a:ext cx="534009" cy="13167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148301" y="3853796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Z=82</a:t>
            </a:r>
            <a:endParaRPr lang="en-GB" dirty="0"/>
          </a:p>
        </p:txBody>
      </p:sp>
      <p:sp>
        <p:nvSpPr>
          <p:cNvPr id="44" name="Oval 43"/>
          <p:cNvSpPr/>
          <p:nvPr/>
        </p:nvSpPr>
        <p:spPr>
          <a:xfrm>
            <a:off x="2401173" y="4769691"/>
            <a:ext cx="112025" cy="100939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6" name="Straight Connector 45"/>
          <p:cNvCxnSpPr/>
          <p:nvPr/>
        </p:nvCxnSpPr>
        <p:spPr>
          <a:xfrm rot="5400000">
            <a:off x="2125875" y="5030600"/>
            <a:ext cx="534009" cy="13167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148301" y="3853796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Z=82</a:t>
            </a:r>
            <a:endParaRPr lang="en-GB" dirty="0"/>
          </a:p>
        </p:txBody>
      </p:sp>
      <p:sp>
        <p:nvSpPr>
          <p:cNvPr id="49" name="Oval 48"/>
          <p:cNvSpPr/>
          <p:nvPr/>
        </p:nvSpPr>
        <p:spPr>
          <a:xfrm>
            <a:off x="2401173" y="4769691"/>
            <a:ext cx="112025" cy="100939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0" name="Straight Connector 49"/>
          <p:cNvCxnSpPr/>
          <p:nvPr/>
        </p:nvCxnSpPr>
        <p:spPr>
          <a:xfrm rot="5400000">
            <a:off x="2125875" y="5030600"/>
            <a:ext cx="534009" cy="13167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148301" y="3853796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Z=82</a:t>
            </a:r>
            <a:endParaRPr lang="en-GB" dirty="0"/>
          </a:p>
        </p:txBody>
      </p:sp>
      <p:grpSp>
        <p:nvGrpSpPr>
          <p:cNvPr id="5" name="Group 70"/>
          <p:cNvGrpSpPr/>
          <p:nvPr/>
        </p:nvGrpSpPr>
        <p:grpSpPr>
          <a:xfrm>
            <a:off x="1343025" y="2817655"/>
            <a:ext cx="1854049" cy="1072673"/>
            <a:chOff x="1343025" y="3219450"/>
            <a:chExt cx="1854049" cy="1072673"/>
          </a:xfrm>
        </p:grpSpPr>
        <p:sp>
          <p:nvSpPr>
            <p:cNvPr id="60" name="Oval 59"/>
            <p:cNvSpPr/>
            <p:nvPr/>
          </p:nvSpPr>
          <p:spPr>
            <a:xfrm>
              <a:off x="3055549" y="4184870"/>
              <a:ext cx="141525" cy="10725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1" name="Straight Arrow Connector 60"/>
            <p:cNvCxnSpPr/>
            <p:nvPr/>
          </p:nvCxnSpPr>
          <p:spPr>
            <a:xfrm>
              <a:off x="2143125" y="3609975"/>
              <a:ext cx="884488" cy="599967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63"/>
            <p:cNvGrpSpPr/>
            <p:nvPr/>
          </p:nvGrpSpPr>
          <p:grpSpPr>
            <a:xfrm>
              <a:off x="1343025" y="3219450"/>
              <a:ext cx="1019175" cy="815340"/>
              <a:chOff x="1228725" y="3162300"/>
              <a:chExt cx="1019175" cy="815340"/>
            </a:xfrm>
          </p:grpSpPr>
          <p:pic>
            <p:nvPicPr>
              <p:cNvPr id="290819" name="Picture 3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228725" y="3162300"/>
                <a:ext cx="1019175" cy="8153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63" name="Rectangle 62"/>
              <p:cNvSpPr/>
              <p:nvPr/>
            </p:nvSpPr>
            <p:spPr>
              <a:xfrm>
                <a:off x="1394877" y="3244334"/>
                <a:ext cx="615874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GB" sz="1400" baseline="30000" dirty="0" smtClean="0"/>
                  <a:t>202</a:t>
                </a:r>
                <a:r>
                  <a:rPr lang="en-GB" sz="1400" dirty="0" smtClean="0"/>
                  <a:t>Rn</a:t>
                </a:r>
                <a:endParaRPr lang="en-GB" sz="1400" dirty="0"/>
              </a:p>
            </p:txBody>
          </p:sp>
        </p:grpSp>
      </p:grpSp>
      <p:grpSp>
        <p:nvGrpSpPr>
          <p:cNvPr id="8" name="Group 29"/>
          <p:cNvGrpSpPr/>
          <p:nvPr/>
        </p:nvGrpSpPr>
        <p:grpSpPr>
          <a:xfrm>
            <a:off x="1893710" y="5415668"/>
            <a:ext cx="897810" cy="840587"/>
            <a:chOff x="100737" y="5902413"/>
            <a:chExt cx="951263" cy="955587"/>
          </a:xfrm>
        </p:grpSpPr>
        <p:pic>
          <p:nvPicPr>
            <p:cNvPr id="74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0737" y="5902413"/>
              <a:ext cx="951263" cy="955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5" name="TextBox 74"/>
            <p:cNvSpPr txBox="1"/>
            <p:nvPr/>
          </p:nvSpPr>
          <p:spPr>
            <a:xfrm>
              <a:off x="234086" y="5954572"/>
              <a:ext cx="581207" cy="38487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1600" b="1" baseline="30000" dirty="0" smtClean="0"/>
                <a:t>187</a:t>
              </a:r>
              <a:r>
                <a:rPr lang="en-GB" sz="1600" b="1" dirty="0" smtClean="0"/>
                <a:t>Ir</a:t>
              </a:r>
              <a:endParaRPr lang="en-GB" sz="1600" b="1" dirty="0"/>
            </a:p>
          </p:txBody>
        </p:sp>
      </p:grpSp>
      <p:sp>
        <p:nvSpPr>
          <p:cNvPr id="88" name="TextBox 87"/>
          <p:cNvSpPr txBox="1"/>
          <p:nvPr/>
        </p:nvSpPr>
        <p:spPr>
          <a:xfrm>
            <a:off x="73643" y="1494116"/>
            <a:ext cx="3558667" cy="646331"/>
          </a:xfrm>
          <a:prstGeom prst="rect">
            <a:avLst/>
          </a:prstGeom>
          <a:solidFill>
            <a:srgbClr val="EDF0D2"/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b="1" dirty="0" smtClean="0"/>
              <a:t>Lightest Hg isotopes with </a:t>
            </a:r>
          </a:p>
          <a:p>
            <a:r>
              <a:rPr lang="en-GB" b="1" dirty="0" smtClean="0"/>
              <a:t>N/Z~1.25:  </a:t>
            </a:r>
            <a:r>
              <a:rPr lang="en-GB" b="1" dirty="0" smtClean="0">
                <a:solidFill>
                  <a:srgbClr val="FF0000"/>
                </a:solidFill>
              </a:rPr>
              <a:t>asymmetric/symmetric?</a:t>
            </a:r>
          </a:p>
        </p:txBody>
      </p:sp>
      <p:cxnSp>
        <p:nvCxnSpPr>
          <p:cNvPr id="89" name="Straight Connector 88"/>
          <p:cNvCxnSpPr/>
          <p:nvPr/>
        </p:nvCxnSpPr>
        <p:spPr>
          <a:xfrm flipH="1">
            <a:off x="346364" y="2147441"/>
            <a:ext cx="457200" cy="2493832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2230571" y="27710"/>
            <a:ext cx="53206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Fission studies: from asymmetry to symmetry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80108" y="45720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?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1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89714" y="879908"/>
            <a:ext cx="5835650" cy="4222750"/>
          </a:xfrm>
          <a:prstGeom prst="rect">
            <a:avLst/>
          </a:prstGeom>
          <a:noFill/>
          <a:ln/>
        </p:spPr>
      </p:pic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2122344" y="2195513"/>
            <a:ext cx="3619500" cy="1785937"/>
            <a:chOff x="918" y="2055"/>
            <a:chExt cx="2280" cy="1125"/>
          </a:xfrm>
        </p:grpSpPr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918" y="2055"/>
              <a:ext cx="2280" cy="1125"/>
              <a:chOff x="918" y="2055"/>
              <a:chExt cx="2280" cy="1125"/>
            </a:xfrm>
          </p:grpSpPr>
          <p:sp>
            <p:nvSpPr>
              <p:cNvPr id="186380" name="Line 12"/>
              <p:cNvSpPr>
                <a:spLocks noChangeShapeType="1"/>
              </p:cNvSpPr>
              <p:nvPr/>
            </p:nvSpPr>
            <p:spPr bwMode="auto">
              <a:xfrm flipV="1">
                <a:off x="918" y="2814"/>
                <a:ext cx="720" cy="366"/>
              </a:xfrm>
              <a:prstGeom prst="line">
                <a:avLst/>
              </a:prstGeom>
              <a:noFill/>
              <a:ln w="53975">
                <a:solidFill>
                  <a:srgbClr val="003366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6381" name="Line 13"/>
              <p:cNvSpPr>
                <a:spLocks noChangeShapeType="1"/>
              </p:cNvSpPr>
              <p:nvPr/>
            </p:nvSpPr>
            <p:spPr bwMode="auto">
              <a:xfrm flipV="1">
                <a:off x="1641" y="2754"/>
                <a:ext cx="0" cy="57"/>
              </a:xfrm>
              <a:prstGeom prst="line">
                <a:avLst/>
              </a:prstGeom>
              <a:noFill/>
              <a:ln w="53975">
                <a:solidFill>
                  <a:srgbClr val="003366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6382" name="Line 14"/>
              <p:cNvSpPr>
                <a:spLocks noChangeShapeType="1"/>
              </p:cNvSpPr>
              <p:nvPr/>
            </p:nvSpPr>
            <p:spPr bwMode="auto">
              <a:xfrm flipV="1">
                <a:off x="1641" y="2451"/>
                <a:ext cx="837" cy="303"/>
              </a:xfrm>
              <a:prstGeom prst="line">
                <a:avLst/>
              </a:prstGeom>
              <a:noFill/>
              <a:ln w="53975">
                <a:solidFill>
                  <a:srgbClr val="003366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6383" name="Line 15"/>
              <p:cNvSpPr>
                <a:spLocks noChangeShapeType="1"/>
              </p:cNvSpPr>
              <p:nvPr/>
            </p:nvSpPr>
            <p:spPr bwMode="auto">
              <a:xfrm flipV="1">
                <a:off x="2484" y="2304"/>
                <a:ext cx="0" cy="147"/>
              </a:xfrm>
              <a:prstGeom prst="line">
                <a:avLst/>
              </a:prstGeom>
              <a:noFill/>
              <a:ln w="53975">
                <a:solidFill>
                  <a:srgbClr val="003366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6384" name="Line 16"/>
              <p:cNvSpPr>
                <a:spLocks noChangeShapeType="1"/>
              </p:cNvSpPr>
              <p:nvPr/>
            </p:nvSpPr>
            <p:spPr bwMode="auto">
              <a:xfrm flipV="1">
                <a:off x="2481" y="2055"/>
                <a:ext cx="717" cy="249"/>
              </a:xfrm>
              <a:prstGeom prst="line">
                <a:avLst/>
              </a:prstGeom>
              <a:noFill/>
              <a:ln w="53975">
                <a:solidFill>
                  <a:srgbClr val="003366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186385" name="Text Box 17"/>
            <p:cNvSpPr txBox="1">
              <a:spLocks noChangeArrowheads="1"/>
            </p:cNvSpPr>
            <p:nvPr/>
          </p:nvSpPr>
          <p:spPr bwMode="auto">
            <a:xfrm>
              <a:off x="1808" y="2873"/>
              <a:ext cx="772" cy="2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3366"/>
                  </a:solidFill>
                </a:rPr>
                <a:t>r-process</a:t>
              </a:r>
            </a:p>
          </p:txBody>
        </p:sp>
        <p:sp>
          <p:nvSpPr>
            <p:cNvPr id="186386" name="Line 18"/>
            <p:cNvSpPr>
              <a:spLocks noChangeShapeType="1"/>
            </p:cNvSpPr>
            <p:nvPr/>
          </p:nvSpPr>
          <p:spPr bwMode="auto">
            <a:xfrm flipH="1" flipV="1">
              <a:off x="1938" y="2658"/>
              <a:ext cx="171" cy="264"/>
            </a:xfrm>
            <a:prstGeom prst="line">
              <a:avLst/>
            </a:prstGeom>
            <a:noFill/>
            <a:ln w="22225">
              <a:solidFill>
                <a:srgbClr val="00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86393" name="Line 25"/>
          <p:cNvSpPr>
            <a:spLocks noChangeShapeType="1"/>
          </p:cNvSpPr>
          <p:nvPr/>
        </p:nvSpPr>
        <p:spPr bwMode="auto">
          <a:xfrm>
            <a:off x="5792644" y="2209800"/>
            <a:ext cx="0" cy="885825"/>
          </a:xfrm>
          <a:prstGeom prst="line">
            <a:avLst/>
          </a:pr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86394" name="Line 26"/>
          <p:cNvSpPr>
            <a:spLocks noChangeShapeType="1"/>
          </p:cNvSpPr>
          <p:nvPr/>
        </p:nvSpPr>
        <p:spPr bwMode="auto">
          <a:xfrm flipH="1" flipV="1">
            <a:off x="4278169" y="3076575"/>
            <a:ext cx="1509713" cy="4762"/>
          </a:xfrm>
          <a:prstGeom prst="line">
            <a:avLst/>
          </a:prstGeom>
          <a:noFill/>
          <a:ln w="57150" cmpd="sng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86399" name="Text Box 31"/>
          <p:cNvSpPr txBox="1">
            <a:spLocks noChangeArrowheads="1"/>
          </p:cNvSpPr>
          <p:nvPr/>
        </p:nvSpPr>
        <p:spPr bwMode="auto">
          <a:xfrm>
            <a:off x="5896265" y="2191472"/>
            <a:ext cx="245131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Symbol" pitchFamily="18" charset="2"/>
                <a:cs typeface="Arial" pitchFamily="34" charset="0"/>
              </a:rPr>
              <a:t>b-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delayed fission</a:t>
            </a:r>
            <a:endParaRPr lang="en-US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n-induced fission</a:t>
            </a:r>
            <a:endParaRPr lang="en-US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spontaneous fission</a:t>
            </a:r>
            <a:endParaRPr lang="en-US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424532" y="55420"/>
            <a:ext cx="4958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Fission and the r-process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nucleosynthesis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14397" y="2078182"/>
            <a:ext cx="3257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Z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359236" y="3269673"/>
            <a:ext cx="498764" cy="14824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/>
          <p:cNvGrpSpPr/>
          <p:nvPr/>
        </p:nvGrpSpPr>
        <p:grpSpPr>
          <a:xfrm>
            <a:off x="5470958" y="3616325"/>
            <a:ext cx="2805112" cy="2565400"/>
            <a:chOff x="6094413" y="3616325"/>
            <a:chExt cx="2805112" cy="2565400"/>
          </a:xfrm>
        </p:grpSpPr>
        <p:sp>
          <p:nvSpPr>
            <p:cNvPr id="186389" name="Text Box 21"/>
            <p:cNvSpPr txBox="1">
              <a:spLocks noChangeArrowheads="1"/>
            </p:cNvSpPr>
            <p:nvPr/>
          </p:nvSpPr>
          <p:spPr bwMode="auto">
            <a:xfrm>
              <a:off x="6573403" y="3616325"/>
              <a:ext cx="2206625" cy="739775"/>
            </a:xfrm>
            <a:prstGeom prst="rect">
              <a:avLst/>
            </a:prstGeom>
            <a:solidFill>
              <a:schemeClr val="accent1"/>
            </a:solidFill>
            <a:ln w="38100" cmpd="dbl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>
                  <a:cs typeface="Arial" charset="0"/>
                </a:rPr>
                <a:t>r</a:t>
              </a:r>
              <a:r>
                <a:rPr lang="sk-SK" sz="2000">
                  <a:cs typeface="Arial" charset="0"/>
                </a:rPr>
                <a:t>-process to the region with A</a:t>
              </a:r>
              <a:r>
                <a:rPr lang="en-US"/>
                <a:t>&gt;250</a:t>
              </a:r>
              <a:r>
                <a:rPr lang="sk-SK" sz="2000">
                  <a:cs typeface="Arial" charset="0"/>
                </a:rPr>
                <a:t> </a:t>
              </a:r>
              <a:r>
                <a:rPr lang="en-GB" sz="2000">
                  <a:cs typeface="Arial" charset="0"/>
                </a:rPr>
                <a:t> </a:t>
              </a:r>
            </a:p>
          </p:txBody>
        </p:sp>
        <p:sp>
          <p:nvSpPr>
            <p:cNvPr id="186390" name="Line 22"/>
            <p:cNvSpPr>
              <a:spLocks noChangeShapeType="1"/>
            </p:cNvSpPr>
            <p:nvPr/>
          </p:nvSpPr>
          <p:spPr bwMode="auto">
            <a:xfrm>
              <a:off x="7581900" y="4375150"/>
              <a:ext cx="0" cy="1081087"/>
            </a:xfrm>
            <a:prstGeom prst="line">
              <a:avLst/>
            </a:prstGeom>
            <a:noFill/>
            <a:ln w="38100" cmpd="dbl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186392" name="Text Box 24"/>
            <p:cNvSpPr txBox="1">
              <a:spLocks noChangeArrowheads="1"/>
            </p:cNvSpPr>
            <p:nvPr/>
          </p:nvSpPr>
          <p:spPr bwMode="auto">
            <a:xfrm>
              <a:off x="6502400" y="5456238"/>
              <a:ext cx="2397125" cy="434975"/>
            </a:xfrm>
            <a:prstGeom prst="rect">
              <a:avLst/>
            </a:prstGeom>
            <a:solidFill>
              <a:schemeClr val="accent1"/>
            </a:solidFill>
            <a:ln w="38100" cmpd="dbl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sk-SK" sz="2000">
                  <a:cs typeface="Arial" charset="0"/>
                </a:rPr>
                <a:t>Fission </a:t>
              </a:r>
              <a:r>
                <a:rPr lang="en-US"/>
                <a:t>A</a:t>
              </a:r>
              <a:r>
                <a:rPr lang="en-US">
                  <a:sym typeface="Symbol" pitchFamily="18" charset="2"/>
                </a:rPr>
                <a:t></a:t>
              </a:r>
              <a:r>
                <a:rPr lang="en-US"/>
                <a:t>A/2 ~12</a:t>
              </a:r>
              <a:r>
                <a:rPr lang="sk-SK"/>
                <a:t>5</a:t>
              </a:r>
              <a:endParaRPr lang="en-GB"/>
            </a:p>
          </p:txBody>
        </p:sp>
        <p:sp>
          <p:nvSpPr>
            <p:cNvPr id="186395" name="Line 27"/>
            <p:cNvSpPr>
              <a:spLocks noChangeShapeType="1"/>
            </p:cNvSpPr>
            <p:nvPr/>
          </p:nvSpPr>
          <p:spPr bwMode="auto">
            <a:xfrm>
              <a:off x="7604125" y="5895975"/>
              <a:ext cx="0" cy="285750"/>
            </a:xfrm>
            <a:prstGeom prst="line">
              <a:avLst/>
            </a:prstGeom>
            <a:noFill/>
            <a:ln w="38100">
              <a:solidFill>
                <a:srgbClr val="00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86396" name="Line 28"/>
            <p:cNvSpPr>
              <a:spLocks noChangeShapeType="1"/>
            </p:cNvSpPr>
            <p:nvPr/>
          </p:nvSpPr>
          <p:spPr bwMode="auto">
            <a:xfrm flipH="1">
              <a:off x="6094413" y="6181725"/>
              <a:ext cx="1524000" cy="0"/>
            </a:xfrm>
            <a:prstGeom prst="line">
              <a:avLst/>
            </a:prstGeom>
            <a:noFill/>
            <a:ln w="38100">
              <a:solidFill>
                <a:srgbClr val="00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86397" name="Line 29"/>
            <p:cNvSpPr>
              <a:spLocks noChangeShapeType="1"/>
            </p:cNvSpPr>
            <p:nvPr/>
          </p:nvSpPr>
          <p:spPr bwMode="auto">
            <a:xfrm flipV="1">
              <a:off x="6108700" y="3943350"/>
              <a:ext cx="0" cy="2238375"/>
            </a:xfrm>
            <a:prstGeom prst="line">
              <a:avLst/>
            </a:prstGeom>
            <a:noFill/>
            <a:ln w="38100">
              <a:solidFill>
                <a:srgbClr val="00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86398" name="Line 30"/>
            <p:cNvSpPr>
              <a:spLocks noChangeShapeType="1"/>
            </p:cNvSpPr>
            <p:nvPr/>
          </p:nvSpPr>
          <p:spPr bwMode="auto">
            <a:xfrm>
              <a:off x="6103938" y="3952875"/>
              <a:ext cx="447675" cy="0"/>
            </a:xfrm>
            <a:prstGeom prst="line">
              <a:avLst/>
            </a:prstGeom>
            <a:noFill/>
            <a:ln w="38100">
              <a:solidFill>
                <a:srgbClr val="003366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86400" name="Text Box 32"/>
            <p:cNvSpPr txBox="1">
              <a:spLocks noChangeArrowheads="1"/>
            </p:cNvSpPr>
            <p:nvPr/>
          </p:nvSpPr>
          <p:spPr bwMode="auto">
            <a:xfrm>
              <a:off x="6108700" y="4618038"/>
              <a:ext cx="11366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r-process</a:t>
              </a:r>
            </a:p>
          </p:txBody>
        </p:sp>
        <p:sp>
          <p:nvSpPr>
            <p:cNvPr id="186401" name="Text Box 33"/>
            <p:cNvSpPr txBox="1">
              <a:spLocks noChangeArrowheads="1"/>
            </p:cNvSpPr>
            <p:nvPr/>
          </p:nvSpPr>
          <p:spPr bwMode="auto">
            <a:xfrm>
              <a:off x="7578725" y="4662050"/>
              <a:ext cx="109998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 </a:t>
              </a:r>
              <a:r>
                <a:rPr lang="en-US" sz="2400" dirty="0" smtClean="0">
                  <a:solidFill>
                    <a:srgbClr val="FF0000"/>
                  </a:solidFill>
                </a:rPr>
                <a:t>Fission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4890" y="9144"/>
            <a:ext cx="6509982" cy="500066"/>
          </a:xfrm>
        </p:spPr>
        <p:txBody>
          <a:bodyPr/>
          <a:lstStyle/>
          <a:p>
            <a:r>
              <a:rPr lang="en-US" sz="2000" b="0" dirty="0" smtClean="0"/>
              <a:t>The atom: building blocks, interactions and energy (I)</a:t>
            </a:r>
            <a:endParaRPr lang="en-US" sz="2000" b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52322" y="566928"/>
            <a:ext cx="2502793" cy="1458340"/>
            <a:chOff x="878586" y="1527048"/>
            <a:chExt cx="2502793" cy="145834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78586" y="1527048"/>
              <a:ext cx="2087260" cy="1458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2560320" y="1783080"/>
              <a:ext cx="82105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electron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578608" y="2020824"/>
              <a:ext cx="790601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neutron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587752" y="2240280"/>
              <a:ext cx="75052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>
                  <a:latin typeface="Arial" pitchFamily="34" charset="0"/>
                  <a:cs typeface="Arial" pitchFamily="34" charset="0"/>
                </a:rPr>
                <a:t>protron</a:t>
              </a:r>
              <a:endParaRPr lang="en-US" sz="1400" dirty="0" smtClean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18872" y="594360"/>
            <a:ext cx="918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Atom: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7160" y="1874520"/>
            <a:ext cx="3047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Fundamental interactions: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1350264" y="2256536"/>
          <a:ext cx="6096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Interaction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Strength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Reach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Strong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ym typeface="Symbol"/>
                        </a:rPr>
                        <a:t></a:t>
                      </a:r>
                      <a:r>
                        <a:rPr lang="en-US" dirty="0" smtClean="0"/>
                        <a:t>10</a:t>
                      </a:r>
                      <a:r>
                        <a:rPr lang="en-US" baseline="30000" dirty="0" smtClean="0"/>
                        <a:t>-14</a:t>
                      </a:r>
                      <a:r>
                        <a:rPr lang="en-US" dirty="0" smtClean="0"/>
                        <a:t> 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Weak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r>
                        <a:rPr lang="en-US" baseline="30000" dirty="0" smtClean="0"/>
                        <a:t>-4</a:t>
                      </a:r>
                      <a:r>
                        <a:rPr lang="en-US" dirty="0" smtClean="0"/>
                        <a:t> 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ym typeface="Symbol"/>
                        </a:rPr>
                        <a:t></a:t>
                      </a:r>
                      <a:r>
                        <a:rPr lang="en-US" dirty="0" smtClean="0"/>
                        <a:t>10</a:t>
                      </a:r>
                      <a:r>
                        <a:rPr lang="en-US" baseline="30000" dirty="0" smtClean="0"/>
                        <a:t>-15</a:t>
                      </a:r>
                      <a:r>
                        <a:rPr lang="en-US" dirty="0" smtClean="0"/>
                        <a:t> 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Electromagnetic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1/137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/>
                          <a:cs typeface="Arial"/>
                        </a:rPr>
                        <a:t>∞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Gravitational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ym typeface="Symbol"/>
                        </a:rPr>
                        <a:t></a:t>
                      </a:r>
                      <a:r>
                        <a:rPr lang="en-US" dirty="0" smtClean="0"/>
                        <a:t>10</a:t>
                      </a:r>
                      <a:r>
                        <a:rPr lang="en-US" baseline="30000" dirty="0" smtClean="0"/>
                        <a:t>-38</a:t>
                      </a:r>
                      <a:r>
                        <a:rPr lang="en-US" dirty="0" smtClean="0"/>
                        <a:t>  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/>
                          <a:cs typeface="Arial"/>
                        </a:rPr>
                        <a:t>∞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18872" y="4288536"/>
            <a:ext cx="1124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Energy: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99257" y="1006948"/>
            <a:ext cx="1348446" cy="461665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= mc</a:t>
            </a:r>
            <a:r>
              <a:rPr lang="en-US" sz="24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9156" y="4735449"/>
            <a:ext cx="28813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4379976" y="4949797"/>
            <a:ext cx="39821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26*m(</a:t>
            </a:r>
            <a:r>
              <a:rPr lang="en-US" dirty="0" smtClean="0">
                <a:latin typeface="Symbol" pitchFamily="18" charset="2"/>
                <a:cs typeface="Arial" pitchFamily="34" charset="0"/>
              </a:rPr>
              <a:t>p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) + 30*m(</a:t>
            </a:r>
            <a:r>
              <a:rPr lang="en-US" dirty="0" smtClean="0">
                <a:latin typeface="Symbol" pitchFamily="18" charset="2"/>
                <a:cs typeface="Arial" pitchFamily="34" charset="0"/>
              </a:rPr>
              <a:t>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) = 52.595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GeV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/c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m(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56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Fe) = 52.103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GeV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/c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40480" y="905256"/>
            <a:ext cx="27302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m(</a:t>
            </a:r>
            <a:r>
              <a:rPr lang="en-US" dirty="0" smtClean="0">
                <a:latin typeface="Symbol" pitchFamily="18" charset="2"/>
                <a:cs typeface="Arial" pitchFamily="34" charset="0"/>
              </a:rPr>
              <a:t>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) = 0.939565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GeV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/c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endParaRPr lang="en-US" dirty="0" smtClean="0"/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m(</a:t>
            </a:r>
            <a:r>
              <a:rPr lang="en-US" dirty="0" smtClean="0">
                <a:latin typeface="Symbol" pitchFamily="18" charset="2"/>
                <a:cs typeface="Arial" pitchFamily="34" charset="0"/>
              </a:rPr>
              <a:t>p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) = 0.938783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GeV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/c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2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00784" y="4882896"/>
            <a:ext cx="1511952" cy="3077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+ binding energy</a:t>
            </a: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3368547" y="5210302"/>
          <a:ext cx="952232" cy="5321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5" imgW="431640" imgH="241200" progId="Equation.DSMT4">
                  <p:embed/>
                </p:oleObj>
              </mc:Choice>
              <mc:Fallback>
                <p:oleObj name="Equation" r:id="rId5" imgW="431640" imgH="2412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8547" y="5210302"/>
                        <a:ext cx="952232" cy="53213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Straight Arrow Connector 21"/>
          <p:cNvCxnSpPr/>
          <p:nvPr/>
        </p:nvCxnSpPr>
        <p:spPr>
          <a:xfrm flipH="1">
            <a:off x="6172200" y="5248656"/>
            <a:ext cx="502920" cy="56692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6235158" y="5347454"/>
            <a:ext cx="1725152" cy="3077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</a:t>
            </a:r>
            <a:r>
              <a:rPr lang="en-US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1% of total energy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540327" y="2660072"/>
            <a:ext cx="1731818" cy="2230583"/>
            <a:chOff x="540327" y="2660072"/>
            <a:chExt cx="1731818" cy="2230583"/>
          </a:xfrm>
        </p:grpSpPr>
        <p:sp>
          <p:nvSpPr>
            <p:cNvPr id="21" name="Oval 20"/>
            <p:cNvSpPr/>
            <p:nvPr/>
          </p:nvSpPr>
          <p:spPr>
            <a:xfrm>
              <a:off x="1288473" y="2660072"/>
              <a:ext cx="983672" cy="31865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540327" y="2812473"/>
              <a:ext cx="1316182" cy="2078182"/>
            </a:xfrm>
            <a:custGeom>
              <a:avLst/>
              <a:gdLst>
                <a:gd name="connsiteX0" fmla="*/ 734291 w 1316182"/>
                <a:gd name="connsiteY0" fmla="*/ 0 h 2078182"/>
                <a:gd name="connsiteX1" fmla="*/ 96982 w 1316182"/>
                <a:gd name="connsiteY1" fmla="*/ 748145 h 2078182"/>
                <a:gd name="connsiteX2" fmla="*/ 1316182 w 1316182"/>
                <a:gd name="connsiteY2" fmla="*/ 2078182 h 2078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16182" h="2078182">
                  <a:moveTo>
                    <a:pt x="734291" y="0"/>
                  </a:moveTo>
                  <a:cubicBezTo>
                    <a:pt x="367145" y="200890"/>
                    <a:pt x="0" y="401781"/>
                    <a:pt x="96982" y="748145"/>
                  </a:cubicBezTo>
                  <a:cubicBezTo>
                    <a:pt x="193964" y="1094509"/>
                    <a:pt x="755073" y="1586345"/>
                    <a:pt x="1316182" y="2078182"/>
                  </a:cubicBezTo>
                </a:path>
              </a:pathLst>
            </a:custGeom>
            <a:ln w="28575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9265" y="6012873"/>
            <a:ext cx="1941557" cy="701842"/>
            <a:chOff x="69265" y="6012873"/>
            <a:chExt cx="1941557" cy="701842"/>
          </a:xfrm>
        </p:grpSpPr>
        <p:sp>
          <p:nvSpPr>
            <p:cNvPr id="25" name="TextBox 24"/>
            <p:cNvSpPr txBox="1"/>
            <p:nvPr/>
          </p:nvSpPr>
          <p:spPr>
            <a:xfrm>
              <a:off x="69265" y="6345383"/>
              <a:ext cx="19415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itchFamily="34" charset="0"/>
                  <a:cs typeface="Arial" pitchFamily="34" charset="0"/>
                </a:rPr>
                <a:t>proton     neutron</a:t>
              </a: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V="1">
              <a:off x="457200" y="6012873"/>
              <a:ext cx="96982" cy="4572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H="1" flipV="1">
              <a:off x="1260763" y="6109854"/>
              <a:ext cx="180110" cy="34636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6" grpId="0"/>
      <p:bldP spid="18" grpId="0" animBg="1"/>
      <p:bldP spid="1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5070763" y="2602830"/>
            <a:ext cx="3823855" cy="2211192"/>
            <a:chOff x="5140036" y="2187194"/>
            <a:chExt cx="3823855" cy="2211192"/>
          </a:xfrm>
        </p:grpSpPr>
        <p:pic>
          <p:nvPicPr>
            <p:cNvPr id="168961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162415" y="2187194"/>
              <a:ext cx="3801476" cy="2211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" name="Rectangle 38"/>
            <p:cNvSpPr/>
            <p:nvPr/>
          </p:nvSpPr>
          <p:spPr>
            <a:xfrm>
              <a:off x="5140036" y="2784763"/>
              <a:ext cx="540328" cy="11776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9202" name="Line 2050"/>
          <p:cNvSpPr>
            <a:spLocks noChangeShapeType="1"/>
          </p:cNvSpPr>
          <p:nvPr/>
        </p:nvSpPr>
        <p:spPr bwMode="auto">
          <a:xfrm>
            <a:off x="1982935" y="4559300"/>
            <a:ext cx="2413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79205" name="Text Box 2053"/>
          <p:cNvSpPr txBox="1">
            <a:spLocks noChangeArrowheads="1"/>
          </p:cNvSpPr>
          <p:nvPr/>
        </p:nvSpPr>
        <p:spPr bwMode="auto">
          <a:xfrm>
            <a:off x="4079395" y="4529321"/>
            <a:ext cx="1422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>
                <a:solidFill>
                  <a:srgbClr val="003366"/>
                </a:solidFill>
              </a:rPr>
              <a:t>deformation</a:t>
            </a:r>
          </a:p>
        </p:txBody>
      </p:sp>
      <p:sp>
        <p:nvSpPr>
          <p:cNvPr id="179206" name="Oval 2054"/>
          <p:cNvSpPr>
            <a:spLocks noChangeArrowheads="1"/>
          </p:cNvSpPr>
          <p:nvPr/>
        </p:nvSpPr>
        <p:spPr bwMode="auto">
          <a:xfrm rot="-75149">
            <a:off x="1754335" y="4978400"/>
            <a:ext cx="647700" cy="490538"/>
          </a:xfrm>
          <a:prstGeom prst="ellipse">
            <a:avLst/>
          </a:prstGeom>
          <a:gradFill rotWithShape="0">
            <a:gsLst>
              <a:gs pos="0">
                <a:srgbClr val="003366"/>
              </a:gs>
              <a:gs pos="100000">
                <a:srgbClr val="003366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33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79207" name="Oval 2055"/>
          <p:cNvSpPr>
            <a:spLocks noChangeArrowheads="1"/>
          </p:cNvSpPr>
          <p:nvPr/>
        </p:nvSpPr>
        <p:spPr bwMode="auto">
          <a:xfrm rot="-45803">
            <a:off x="2773510" y="4994275"/>
            <a:ext cx="782638" cy="420688"/>
          </a:xfrm>
          <a:prstGeom prst="ellipse">
            <a:avLst/>
          </a:prstGeom>
          <a:gradFill rotWithShape="0">
            <a:gsLst>
              <a:gs pos="0">
                <a:srgbClr val="003366"/>
              </a:gs>
              <a:gs pos="100000">
                <a:srgbClr val="003366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33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79208" name="Oval 2056"/>
          <p:cNvSpPr>
            <a:spLocks noChangeArrowheads="1"/>
          </p:cNvSpPr>
          <p:nvPr/>
        </p:nvSpPr>
        <p:spPr bwMode="auto">
          <a:xfrm>
            <a:off x="4019698" y="4992688"/>
            <a:ext cx="506412" cy="385762"/>
          </a:xfrm>
          <a:prstGeom prst="ellipse">
            <a:avLst/>
          </a:prstGeom>
          <a:gradFill rotWithShape="0">
            <a:gsLst>
              <a:gs pos="0">
                <a:srgbClr val="003366"/>
              </a:gs>
              <a:gs pos="100000">
                <a:srgbClr val="003366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79209" name="Oval 2057"/>
          <p:cNvSpPr>
            <a:spLocks noChangeArrowheads="1"/>
          </p:cNvSpPr>
          <p:nvPr/>
        </p:nvSpPr>
        <p:spPr bwMode="auto">
          <a:xfrm>
            <a:off x="4599135" y="4995863"/>
            <a:ext cx="423863" cy="323850"/>
          </a:xfrm>
          <a:prstGeom prst="ellipse">
            <a:avLst/>
          </a:prstGeom>
          <a:gradFill rotWithShape="0">
            <a:gsLst>
              <a:gs pos="0">
                <a:srgbClr val="003366"/>
              </a:gs>
              <a:gs pos="100000">
                <a:srgbClr val="003366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79211" name="Line 2059"/>
          <p:cNvSpPr>
            <a:spLocks noChangeShapeType="1"/>
          </p:cNvSpPr>
          <p:nvPr/>
        </p:nvSpPr>
        <p:spPr bwMode="auto">
          <a:xfrm>
            <a:off x="476398" y="1558925"/>
            <a:ext cx="808037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79212" name="Text Box 2060"/>
          <p:cNvSpPr txBox="1">
            <a:spLocks noChangeArrowheads="1"/>
          </p:cNvSpPr>
          <p:nvPr/>
        </p:nvSpPr>
        <p:spPr bwMode="auto">
          <a:xfrm>
            <a:off x="295423" y="2771775"/>
            <a:ext cx="7699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dirty="0"/>
              <a:t>Q</a:t>
            </a:r>
            <a:r>
              <a:rPr lang="en-US" sz="2400" baseline="-25000" dirty="0"/>
              <a:t>EC</a:t>
            </a:r>
            <a:endParaRPr lang="en-US" sz="2400" baseline="-25000" dirty="0">
              <a:latin typeface="Symbol" pitchFamily="18" charset="2"/>
            </a:endParaRPr>
          </a:p>
        </p:txBody>
      </p:sp>
      <p:sp>
        <p:nvSpPr>
          <p:cNvPr id="179213" name="Line 2061"/>
          <p:cNvSpPr>
            <a:spLocks noChangeShapeType="1"/>
          </p:cNvSpPr>
          <p:nvPr/>
        </p:nvSpPr>
        <p:spPr bwMode="auto">
          <a:xfrm>
            <a:off x="373210" y="4567238"/>
            <a:ext cx="4162425" cy="1587"/>
          </a:xfrm>
          <a:prstGeom prst="line">
            <a:avLst/>
          </a:prstGeom>
          <a:noFill/>
          <a:ln w="1587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79214" name="Line 2062"/>
          <p:cNvSpPr>
            <a:spLocks noChangeShapeType="1"/>
          </p:cNvSpPr>
          <p:nvPr/>
        </p:nvSpPr>
        <p:spPr bwMode="auto">
          <a:xfrm>
            <a:off x="3133873" y="3294063"/>
            <a:ext cx="1587" cy="127317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79215" name="Text Box 2063"/>
          <p:cNvSpPr txBox="1">
            <a:spLocks noChangeArrowheads="1"/>
          </p:cNvSpPr>
          <p:nvPr/>
        </p:nvSpPr>
        <p:spPr bwMode="auto">
          <a:xfrm>
            <a:off x="3087835" y="3722688"/>
            <a:ext cx="48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/>
              <a:t>B</a:t>
            </a:r>
            <a:r>
              <a:rPr lang="en-US" sz="2400" baseline="-25000"/>
              <a:t>f</a:t>
            </a:r>
          </a:p>
        </p:txBody>
      </p:sp>
      <p:sp>
        <p:nvSpPr>
          <p:cNvPr id="179216" name="Line 2064"/>
          <p:cNvSpPr>
            <a:spLocks noChangeShapeType="1"/>
          </p:cNvSpPr>
          <p:nvPr/>
        </p:nvSpPr>
        <p:spPr bwMode="auto">
          <a:xfrm>
            <a:off x="2321073" y="4567238"/>
            <a:ext cx="2881312" cy="1587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79218" name="Freeform 2066"/>
          <p:cNvSpPr>
            <a:spLocks/>
          </p:cNvSpPr>
          <p:nvPr/>
        </p:nvSpPr>
        <p:spPr bwMode="auto">
          <a:xfrm>
            <a:off x="1316185" y="2660650"/>
            <a:ext cx="2855913" cy="23114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48" y="787"/>
              </a:cxn>
              <a:cxn ang="0">
                <a:pos x="263" y="1178"/>
              </a:cxn>
              <a:cxn ang="0">
                <a:pos x="391" y="1210"/>
              </a:cxn>
              <a:cxn ang="0">
                <a:pos x="628" y="659"/>
              </a:cxn>
              <a:cxn ang="0">
                <a:pos x="743" y="403"/>
              </a:cxn>
              <a:cxn ang="0">
                <a:pos x="871" y="378"/>
              </a:cxn>
              <a:cxn ang="0">
                <a:pos x="1018" y="634"/>
              </a:cxn>
              <a:cxn ang="0">
                <a:pos x="1287" y="1210"/>
              </a:cxn>
            </a:cxnLst>
            <a:rect l="0" t="0" r="r" b="b"/>
            <a:pathLst>
              <a:path w="1287" h="1296">
                <a:moveTo>
                  <a:pt x="0" y="0"/>
                </a:moveTo>
                <a:cubicBezTo>
                  <a:pt x="52" y="295"/>
                  <a:pt x="104" y="591"/>
                  <a:pt x="148" y="787"/>
                </a:cubicBezTo>
                <a:cubicBezTo>
                  <a:pt x="192" y="983"/>
                  <a:pt x="222" y="1107"/>
                  <a:pt x="263" y="1178"/>
                </a:cubicBezTo>
                <a:cubicBezTo>
                  <a:pt x="304" y="1249"/>
                  <a:pt x="330" y="1296"/>
                  <a:pt x="391" y="1210"/>
                </a:cubicBezTo>
                <a:cubicBezTo>
                  <a:pt x="452" y="1124"/>
                  <a:pt x="569" y="794"/>
                  <a:pt x="628" y="659"/>
                </a:cubicBezTo>
                <a:cubicBezTo>
                  <a:pt x="687" y="524"/>
                  <a:pt x="703" y="450"/>
                  <a:pt x="743" y="403"/>
                </a:cubicBezTo>
                <a:cubicBezTo>
                  <a:pt x="783" y="356"/>
                  <a:pt x="825" y="340"/>
                  <a:pt x="871" y="378"/>
                </a:cubicBezTo>
                <a:cubicBezTo>
                  <a:pt x="917" y="416"/>
                  <a:pt x="949" y="495"/>
                  <a:pt x="1018" y="634"/>
                </a:cubicBezTo>
                <a:cubicBezTo>
                  <a:pt x="1087" y="773"/>
                  <a:pt x="1241" y="1114"/>
                  <a:pt x="1287" y="121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79219" name="Line 2067"/>
          <p:cNvSpPr>
            <a:spLocks noChangeShapeType="1"/>
          </p:cNvSpPr>
          <p:nvPr/>
        </p:nvSpPr>
        <p:spPr bwMode="auto">
          <a:xfrm flipH="1" flipV="1">
            <a:off x="1019323" y="1562100"/>
            <a:ext cx="7937" cy="3017838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79221" name="Rectangle 2069"/>
          <p:cNvSpPr>
            <a:spLocks noChangeArrowheads="1"/>
          </p:cNvSpPr>
          <p:nvPr/>
        </p:nvSpPr>
        <p:spPr bwMode="auto">
          <a:xfrm>
            <a:off x="3413568" y="1183266"/>
            <a:ext cx="4788323" cy="895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buFontTx/>
              <a:buChar char="•"/>
            </a:pP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Two-step process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90000"/>
              </a:lnSpc>
              <a:spcBef>
                <a:spcPct val="5000"/>
              </a:spcBef>
              <a:buFontTx/>
              <a:buChar char="•"/>
            </a:pP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10 </a:t>
            </a:r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cases know 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(region around uranium)</a:t>
            </a:r>
          </a:p>
          <a:p>
            <a:pPr algn="just">
              <a:lnSpc>
                <a:spcPct val="90000"/>
              </a:lnSpc>
              <a:spcBef>
                <a:spcPct val="5000"/>
              </a:spcBef>
              <a:buFontTx/>
              <a:buChar char="•"/>
            </a:pP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Rare process: probability 10</a:t>
            </a:r>
            <a:r>
              <a:rPr lang="en-US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-4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to 10</a:t>
            </a:r>
            <a:r>
              <a:rPr lang="en-US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-6</a:t>
            </a:r>
            <a:endParaRPr lang="en-US" baseline="30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2070"/>
          <p:cNvGrpSpPr>
            <a:grpSpLocks/>
          </p:cNvGrpSpPr>
          <p:nvPr/>
        </p:nvGrpSpPr>
        <p:grpSpPr bwMode="auto">
          <a:xfrm>
            <a:off x="1270148" y="1570038"/>
            <a:ext cx="4376737" cy="2989262"/>
            <a:chOff x="739" y="933"/>
            <a:chExt cx="2757" cy="1883"/>
          </a:xfrm>
        </p:grpSpPr>
        <p:sp>
          <p:nvSpPr>
            <p:cNvPr id="179223" name="Line 2071"/>
            <p:cNvSpPr>
              <a:spLocks noChangeShapeType="1"/>
            </p:cNvSpPr>
            <p:nvPr/>
          </p:nvSpPr>
          <p:spPr bwMode="auto">
            <a:xfrm>
              <a:off x="739" y="933"/>
              <a:ext cx="403" cy="92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79224" name="Line 2072"/>
            <p:cNvSpPr>
              <a:spLocks noChangeShapeType="1"/>
            </p:cNvSpPr>
            <p:nvPr/>
          </p:nvSpPr>
          <p:spPr bwMode="auto">
            <a:xfrm flipV="1">
              <a:off x="1365" y="1864"/>
              <a:ext cx="1093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79225" name="Line 2073"/>
            <p:cNvSpPr>
              <a:spLocks noChangeShapeType="1"/>
            </p:cNvSpPr>
            <p:nvPr/>
          </p:nvSpPr>
          <p:spPr bwMode="auto">
            <a:xfrm>
              <a:off x="1181" y="2815"/>
              <a:ext cx="156" cy="1"/>
            </a:xfrm>
            <a:prstGeom prst="line">
              <a:avLst/>
            </a:prstGeom>
            <a:noFill/>
            <a:ln w="38100">
              <a:solidFill>
                <a:srgbClr val="00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79226" name="Line 2074"/>
            <p:cNvSpPr>
              <a:spLocks noChangeShapeType="1"/>
            </p:cNvSpPr>
            <p:nvPr/>
          </p:nvSpPr>
          <p:spPr bwMode="auto">
            <a:xfrm>
              <a:off x="1175" y="2531"/>
              <a:ext cx="153" cy="1"/>
            </a:xfrm>
            <a:prstGeom prst="line">
              <a:avLst/>
            </a:prstGeom>
            <a:noFill/>
            <a:ln w="25400">
              <a:solidFill>
                <a:srgbClr val="00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79227" name="Line 2075"/>
            <p:cNvSpPr>
              <a:spLocks noChangeShapeType="1"/>
            </p:cNvSpPr>
            <p:nvPr/>
          </p:nvSpPr>
          <p:spPr bwMode="auto">
            <a:xfrm>
              <a:off x="1173" y="2193"/>
              <a:ext cx="153" cy="1"/>
            </a:xfrm>
            <a:prstGeom prst="line">
              <a:avLst/>
            </a:prstGeom>
            <a:noFill/>
            <a:ln w="25400">
              <a:solidFill>
                <a:srgbClr val="00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79228" name="Line 2076"/>
            <p:cNvSpPr>
              <a:spLocks noChangeShapeType="1"/>
            </p:cNvSpPr>
            <p:nvPr/>
          </p:nvSpPr>
          <p:spPr bwMode="auto">
            <a:xfrm>
              <a:off x="1175" y="1863"/>
              <a:ext cx="155" cy="1"/>
            </a:xfrm>
            <a:prstGeom prst="line">
              <a:avLst/>
            </a:prstGeom>
            <a:noFill/>
            <a:ln w="25400">
              <a:solidFill>
                <a:srgbClr val="00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79229" name="Line 2077"/>
            <p:cNvSpPr>
              <a:spLocks noChangeShapeType="1"/>
            </p:cNvSpPr>
            <p:nvPr/>
          </p:nvSpPr>
          <p:spPr bwMode="auto">
            <a:xfrm>
              <a:off x="1259" y="2525"/>
              <a:ext cx="1" cy="286"/>
            </a:xfrm>
            <a:prstGeom prst="line">
              <a:avLst/>
            </a:prstGeom>
            <a:noFill/>
            <a:ln w="9525">
              <a:solidFill>
                <a:srgbClr val="003366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79230" name="Line 2078"/>
            <p:cNvSpPr>
              <a:spLocks noChangeShapeType="1"/>
            </p:cNvSpPr>
            <p:nvPr/>
          </p:nvSpPr>
          <p:spPr bwMode="auto">
            <a:xfrm flipH="1">
              <a:off x="1257" y="2200"/>
              <a:ext cx="3" cy="329"/>
            </a:xfrm>
            <a:prstGeom prst="line">
              <a:avLst/>
            </a:prstGeom>
            <a:noFill/>
            <a:ln w="9525">
              <a:solidFill>
                <a:srgbClr val="003366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79231" name="Line 2079"/>
            <p:cNvSpPr>
              <a:spLocks noChangeShapeType="1"/>
            </p:cNvSpPr>
            <p:nvPr/>
          </p:nvSpPr>
          <p:spPr bwMode="auto">
            <a:xfrm>
              <a:off x="1255" y="1866"/>
              <a:ext cx="4" cy="317"/>
            </a:xfrm>
            <a:prstGeom prst="line">
              <a:avLst/>
            </a:prstGeom>
            <a:noFill/>
            <a:ln w="9525">
              <a:solidFill>
                <a:srgbClr val="003366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79232" name="Line 2080"/>
            <p:cNvSpPr>
              <a:spLocks noChangeShapeType="1"/>
            </p:cNvSpPr>
            <p:nvPr/>
          </p:nvSpPr>
          <p:spPr bwMode="auto">
            <a:xfrm>
              <a:off x="1397" y="2193"/>
              <a:ext cx="1050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79233" name="Line 2081"/>
            <p:cNvSpPr>
              <a:spLocks noChangeShapeType="1"/>
            </p:cNvSpPr>
            <p:nvPr/>
          </p:nvSpPr>
          <p:spPr bwMode="auto">
            <a:xfrm>
              <a:off x="744" y="942"/>
              <a:ext cx="342" cy="117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79234" name="Text Box 2082"/>
            <p:cNvSpPr txBox="1">
              <a:spLocks noChangeArrowheads="1"/>
            </p:cNvSpPr>
            <p:nvPr/>
          </p:nvSpPr>
          <p:spPr bwMode="auto">
            <a:xfrm>
              <a:off x="1090" y="2521"/>
              <a:ext cx="16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003366"/>
                  </a:solidFill>
                  <a:latin typeface="Symbol" pitchFamily="18" charset="2"/>
                </a:rPr>
                <a:t>g</a:t>
              </a:r>
            </a:p>
          </p:txBody>
        </p:sp>
        <p:sp>
          <p:nvSpPr>
            <p:cNvPr id="179235" name="Text Box 2083"/>
            <p:cNvSpPr txBox="1">
              <a:spLocks noChangeArrowheads="1"/>
            </p:cNvSpPr>
            <p:nvPr/>
          </p:nvSpPr>
          <p:spPr bwMode="auto">
            <a:xfrm>
              <a:off x="1103" y="2238"/>
              <a:ext cx="16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003366"/>
                  </a:solidFill>
                  <a:latin typeface="Symbol" pitchFamily="18" charset="2"/>
                </a:rPr>
                <a:t>g</a:t>
              </a:r>
            </a:p>
          </p:txBody>
        </p:sp>
        <p:sp>
          <p:nvSpPr>
            <p:cNvPr id="179236" name="Text Box 2084"/>
            <p:cNvSpPr txBox="1">
              <a:spLocks noChangeArrowheads="1"/>
            </p:cNvSpPr>
            <p:nvPr/>
          </p:nvSpPr>
          <p:spPr bwMode="auto">
            <a:xfrm>
              <a:off x="1116" y="1895"/>
              <a:ext cx="16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003366"/>
                  </a:solidFill>
                  <a:latin typeface="Symbol" pitchFamily="18" charset="2"/>
                </a:rPr>
                <a:t>g</a:t>
              </a:r>
            </a:p>
          </p:txBody>
        </p:sp>
        <p:sp>
          <p:nvSpPr>
            <p:cNvPr id="179237" name="Text Box 2085"/>
            <p:cNvSpPr txBox="1">
              <a:spLocks noChangeArrowheads="1"/>
            </p:cNvSpPr>
            <p:nvPr/>
          </p:nvSpPr>
          <p:spPr bwMode="auto">
            <a:xfrm>
              <a:off x="845" y="1005"/>
              <a:ext cx="67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 dirty="0">
                  <a:latin typeface="Symbol" pitchFamily="18" charset="2"/>
                </a:rPr>
                <a:t>b</a:t>
              </a:r>
              <a:r>
                <a:rPr lang="en-US" sz="2400" baseline="30000" dirty="0" smtClean="0"/>
                <a:t>+</a:t>
              </a:r>
              <a:r>
                <a:rPr lang="en-US" sz="2400" dirty="0" smtClean="0"/>
                <a:t>/EC</a:t>
              </a:r>
              <a:endParaRPr lang="en-US" sz="2400" baseline="-25000" dirty="0">
                <a:latin typeface="Symbol" pitchFamily="18" charset="2"/>
              </a:endParaRPr>
            </a:p>
          </p:txBody>
        </p:sp>
        <p:sp>
          <p:nvSpPr>
            <p:cNvPr id="179238" name="Text Box 2086"/>
            <p:cNvSpPr txBox="1">
              <a:spLocks noChangeArrowheads="1"/>
            </p:cNvSpPr>
            <p:nvPr/>
          </p:nvSpPr>
          <p:spPr bwMode="auto">
            <a:xfrm>
              <a:off x="2464" y="1882"/>
              <a:ext cx="103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2400" dirty="0" smtClean="0">
                  <a:latin typeface="Symbol" pitchFamily="18" charset="2"/>
                </a:rPr>
                <a:t>b</a:t>
              </a:r>
              <a:r>
                <a:rPr lang="en-US" sz="2400" baseline="30000" dirty="0" smtClean="0"/>
                <a:t>+</a:t>
              </a:r>
              <a:r>
                <a:rPr lang="en-US" sz="2400" dirty="0" smtClean="0"/>
                <a:t>/EC DF</a:t>
              </a:r>
              <a:endParaRPr lang="en-US" sz="2400" baseline="-25000" dirty="0">
                <a:latin typeface="Symbol" pitchFamily="18" charset="2"/>
              </a:endParaRP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2105877" y="55413"/>
            <a:ext cx="5851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Symbol" pitchFamily="18" charset="2"/>
                <a:cs typeface="Arial" pitchFamily="34" charset="0"/>
              </a:rPr>
              <a:t>b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-delayed fission of </a:t>
            </a:r>
            <a:r>
              <a:rPr lang="en-US" sz="2000" baseline="30000" dirty="0" smtClean="0">
                <a:latin typeface="Arial" pitchFamily="34" charset="0"/>
                <a:cs typeface="Arial" pitchFamily="34" charset="0"/>
              </a:rPr>
              <a:t>180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Tl: an exotic decay process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91693" y="5624947"/>
            <a:ext cx="8375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180</a:t>
            </a:r>
            <a:r>
              <a:rPr 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Tl: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T</a:t>
            </a:r>
            <a:r>
              <a:rPr lang="en-US" baseline="-25000" dirty="0" smtClean="0">
                <a:latin typeface="Arial" pitchFamily="34" charset="0"/>
                <a:cs typeface="Arial" pitchFamily="34" charset="0"/>
              </a:rPr>
              <a:t>1/2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= 1.1 s, 150 atoms/second, </a:t>
            </a:r>
            <a:r>
              <a:rPr lang="en-US" dirty="0" smtClean="0">
                <a:latin typeface="Symbol" pitchFamily="18" charset="2"/>
                <a:cs typeface="Arial" pitchFamily="34" charset="0"/>
              </a:rPr>
              <a:t>b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-delayed fission probability is 10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-6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180</a:t>
            </a:r>
            <a:r>
              <a:rPr 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Hg (Z=80, N=100):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expected to split into two 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90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Zr(Z=40, N=50): 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→ symmetric mass split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12620" y="1108361"/>
            <a:ext cx="782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180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Tl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37311" y="4571998"/>
            <a:ext cx="920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180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Hg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527964" y="2493818"/>
            <a:ext cx="3394363" cy="23829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/>
          <p:cNvSpPr/>
          <p:nvPr/>
        </p:nvSpPr>
        <p:spPr>
          <a:xfrm>
            <a:off x="5112327" y="4890655"/>
            <a:ext cx="1440873" cy="355600"/>
          </a:xfrm>
          <a:custGeom>
            <a:avLst/>
            <a:gdLst>
              <a:gd name="connsiteX0" fmla="*/ 0 w 1440873"/>
              <a:gd name="connsiteY0" fmla="*/ 304800 h 355600"/>
              <a:gd name="connsiteX1" fmla="*/ 720437 w 1440873"/>
              <a:gd name="connsiteY1" fmla="*/ 304800 h 355600"/>
              <a:gd name="connsiteX2" fmla="*/ 1440873 w 1440873"/>
              <a:gd name="connsiteY2" fmla="*/ 0 h 35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40873" h="355600">
                <a:moveTo>
                  <a:pt x="0" y="304800"/>
                </a:moveTo>
                <a:cubicBezTo>
                  <a:pt x="240146" y="330200"/>
                  <a:pt x="480292" y="355600"/>
                  <a:pt x="720437" y="304800"/>
                </a:cubicBezTo>
                <a:cubicBezTo>
                  <a:pt x="960582" y="254000"/>
                  <a:pt x="1200727" y="127000"/>
                  <a:pt x="1440873" y="0"/>
                </a:cubicBezTo>
              </a:path>
            </a:pathLst>
          </a:cu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9" name="Rectangle 7"/>
          <p:cNvSpPr>
            <a:spLocks noChangeArrowheads="1"/>
          </p:cNvSpPr>
          <p:nvPr/>
        </p:nvSpPr>
        <p:spPr bwMode="auto">
          <a:xfrm>
            <a:off x="741504" y="5485245"/>
            <a:ext cx="7670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"/>
              </a:spcBef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aseline="30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180</a:t>
            </a:r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Hg fission asymmetrically centered around </a:t>
            </a:r>
            <a:r>
              <a:rPr lang="en-US" sz="2000" baseline="30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100</a:t>
            </a:r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Ru and </a:t>
            </a:r>
            <a:r>
              <a:rPr lang="en-US" sz="2000" baseline="30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80</a:t>
            </a:r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Kr</a:t>
            </a:r>
            <a:endParaRPr lang="en-US" sz="20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7645" name="Rectangle 13"/>
          <p:cNvSpPr>
            <a:spLocks noChangeArrowheads="1"/>
          </p:cNvSpPr>
          <p:nvPr/>
        </p:nvSpPr>
        <p:spPr bwMode="auto">
          <a:xfrm>
            <a:off x="8396288" y="5616575"/>
            <a:ext cx="152400" cy="1825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pic>
        <p:nvPicPr>
          <p:cNvPr id="197650" name="Picture 18" descr="D:\NeueHoheTatr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5543" y="821745"/>
            <a:ext cx="5430838" cy="4460875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6550223"/>
            <a:ext cx="35905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latin typeface="Arial" pitchFamily="34" charset="0"/>
                <a:cs typeface="Arial" pitchFamily="34" charset="0"/>
              </a:rPr>
              <a:t>A. Andreyev et al., PRL 105 (2010) 252502</a:t>
            </a:r>
            <a:endParaRPr lang="en-GB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05877" y="55413"/>
            <a:ext cx="54521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Symbol" pitchFamily="18" charset="2"/>
                <a:cs typeface="Arial" pitchFamily="34" charset="0"/>
              </a:rPr>
              <a:t>b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-delayed fission of </a:t>
            </a:r>
            <a:r>
              <a:rPr lang="en-US" sz="2000" baseline="30000" dirty="0" smtClean="0">
                <a:latin typeface="Arial" pitchFamily="34" charset="0"/>
                <a:cs typeface="Arial" pitchFamily="34" charset="0"/>
              </a:rPr>
              <a:t>180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Tl: the mass distribution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newPES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482" y="653143"/>
            <a:ext cx="8288976" cy="6204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6939155" y="3441881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aseline="30000" dirty="0" smtClean="0">
                <a:latin typeface="Arial" pitchFamily="34" charset="0"/>
                <a:cs typeface="Arial" pitchFamily="34" charset="0"/>
              </a:rPr>
              <a:t>80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Kr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756573" y="3819912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aseline="30000" dirty="0" smtClean="0">
                <a:latin typeface="Arial" pitchFamily="34" charset="0"/>
                <a:cs typeface="Arial" pitchFamily="34" charset="0"/>
              </a:rPr>
              <a:t>100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Ru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981955" y="5433471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aseline="30000" dirty="0" smtClean="0">
                <a:latin typeface="Arial" pitchFamily="34" charset="0"/>
                <a:cs typeface="Arial" pitchFamily="34" charset="0"/>
              </a:rPr>
              <a:t>90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Zr+</a:t>
            </a:r>
            <a:r>
              <a:rPr lang="en-GB" baseline="30000" dirty="0" smtClean="0">
                <a:latin typeface="Arial" pitchFamily="34" charset="0"/>
                <a:cs typeface="Arial" pitchFamily="34" charset="0"/>
              </a:rPr>
              <a:t>90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Zr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870870" y="5599850"/>
            <a:ext cx="666750" cy="4286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71715" y="728240"/>
            <a:ext cx="84674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Calculations according to 5 dimensional fission model by P. Moller et al. </a:t>
            </a:r>
            <a:endParaRPr lang="en-GB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77353" y="42864"/>
            <a:ext cx="39869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Potential Energy Surface of </a:t>
            </a:r>
            <a:r>
              <a:rPr lang="en-US" sz="2000" baseline="30000" dirty="0" smtClean="0">
                <a:latin typeface="Arial" pitchFamily="34" charset="0"/>
                <a:cs typeface="Arial" pitchFamily="34" charset="0"/>
              </a:rPr>
              <a:t>180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Hg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1456995" y="0"/>
            <a:ext cx="67283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pitchFamily="34" charset="0"/>
                <a:cs typeface="Arial" pitchFamily="34" charset="0"/>
              </a:rPr>
              <a:t>Coulomb excitation at REX-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ISOLDE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Freeform 2"/>
          <p:cNvSpPr>
            <a:spLocks/>
          </p:cNvSpPr>
          <p:nvPr/>
        </p:nvSpPr>
        <p:spPr bwMode="auto">
          <a:xfrm rot="8400000">
            <a:off x="4454185" y="4648200"/>
            <a:ext cx="923925" cy="269875"/>
          </a:xfrm>
          <a:custGeom>
            <a:avLst/>
            <a:gdLst>
              <a:gd name="T0" fmla="*/ 0 w 622"/>
              <a:gd name="T1" fmla="*/ 41 h 74"/>
              <a:gd name="T2" fmla="*/ 91 w 622"/>
              <a:gd name="T3" fmla="*/ 64 h 74"/>
              <a:gd name="T4" fmla="*/ 144 w 622"/>
              <a:gd name="T5" fmla="*/ 11 h 74"/>
              <a:gd name="T6" fmla="*/ 189 w 622"/>
              <a:gd name="T7" fmla="*/ 72 h 74"/>
              <a:gd name="T8" fmla="*/ 231 w 622"/>
              <a:gd name="T9" fmla="*/ 0 h 74"/>
              <a:gd name="T10" fmla="*/ 253 w 622"/>
              <a:gd name="T11" fmla="*/ 71 h 74"/>
              <a:gd name="T12" fmla="*/ 302 w 622"/>
              <a:gd name="T13" fmla="*/ 11 h 74"/>
              <a:gd name="T14" fmla="*/ 334 w 622"/>
              <a:gd name="T15" fmla="*/ 63 h 74"/>
              <a:gd name="T16" fmla="*/ 372 w 622"/>
              <a:gd name="T17" fmla="*/ 11 h 74"/>
              <a:gd name="T18" fmla="*/ 425 w 622"/>
              <a:gd name="T19" fmla="*/ 64 h 74"/>
              <a:gd name="T20" fmla="*/ 485 w 622"/>
              <a:gd name="T21" fmla="*/ 26 h 74"/>
              <a:gd name="T22" fmla="*/ 561 w 622"/>
              <a:gd name="T23" fmla="*/ 41 h 74"/>
              <a:gd name="T24" fmla="*/ 622 w 622"/>
              <a:gd name="T25" fmla="*/ 41 h 7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622"/>
              <a:gd name="T40" fmla="*/ 0 h 74"/>
              <a:gd name="T41" fmla="*/ 622 w 622"/>
              <a:gd name="T42" fmla="*/ 74 h 7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622" h="74">
                <a:moveTo>
                  <a:pt x="0" y="41"/>
                </a:moveTo>
                <a:cubicBezTo>
                  <a:pt x="14" y="45"/>
                  <a:pt x="67" y="69"/>
                  <a:pt x="91" y="64"/>
                </a:cubicBezTo>
                <a:cubicBezTo>
                  <a:pt x="115" y="59"/>
                  <a:pt x="128" y="10"/>
                  <a:pt x="144" y="11"/>
                </a:cubicBezTo>
                <a:cubicBezTo>
                  <a:pt x="160" y="12"/>
                  <a:pt x="175" y="74"/>
                  <a:pt x="189" y="72"/>
                </a:cubicBezTo>
                <a:cubicBezTo>
                  <a:pt x="203" y="70"/>
                  <a:pt x="221" y="0"/>
                  <a:pt x="231" y="0"/>
                </a:cubicBezTo>
                <a:cubicBezTo>
                  <a:pt x="243" y="0"/>
                  <a:pt x="241" y="70"/>
                  <a:pt x="253" y="71"/>
                </a:cubicBezTo>
                <a:cubicBezTo>
                  <a:pt x="264" y="73"/>
                  <a:pt x="289" y="12"/>
                  <a:pt x="302" y="11"/>
                </a:cubicBezTo>
                <a:cubicBezTo>
                  <a:pt x="315" y="10"/>
                  <a:pt x="322" y="63"/>
                  <a:pt x="334" y="63"/>
                </a:cubicBezTo>
                <a:cubicBezTo>
                  <a:pt x="346" y="63"/>
                  <a:pt x="357" y="11"/>
                  <a:pt x="372" y="11"/>
                </a:cubicBezTo>
                <a:cubicBezTo>
                  <a:pt x="387" y="11"/>
                  <a:pt x="406" y="62"/>
                  <a:pt x="425" y="64"/>
                </a:cubicBezTo>
                <a:cubicBezTo>
                  <a:pt x="444" y="66"/>
                  <a:pt x="462" y="30"/>
                  <a:pt x="485" y="26"/>
                </a:cubicBezTo>
                <a:cubicBezTo>
                  <a:pt x="508" y="22"/>
                  <a:pt x="538" y="38"/>
                  <a:pt x="561" y="41"/>
                </a:cubicBezTo>
                <a:cubicBezTo>
                  <a:pt x="584" y="44"/>
                  <a:pt x="609" y="41"/>
                  <a:pt x="622" y="41"/>
                </a:cubicBezTo>
              </a:path>
            </a:pathLst>
          </a:custGeom>
          <a:noFill/>
          <a:ln w="2540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nl-BE"/>
          </a:p>
        </p:txBody>
      </p:sp>
      <p:sp>
        <p:nvSpPr>
          <p:cNvPr id="4" name="Freeform 3"/>
          <p:cNvSpPr>
            <a:spLocks/>
          </p:cNvSpPr>
          <p:nvPr/>
        </p:nvSpPr>
        <p:spPr bwMode="auto">
          <a:xfrm rot="12900000">
            <a:off x="4230348" y="2420938"/>
            <a:ext cx="923925" cy="269875"/>
          </a:xfrm>
          <a:custGeom>
            <a:avLst/>
            <a:gdLst>
              <a:gd name="T0" fmla="*/ 0 w 622"/>
              <a:gd name="T1" fmla="*/ 41 h 74"/>
              <a:gd name="T2" fmla="*/ 91 w 622"/>
              <a:gd name="T3" fmla="*/ 64 h 74"/>
              <a:gd name="T4" fmla="*/ 144 w 622"/>
              <a:gd name="T5" fmla="*/ 11 h 74"/>
              <a:gd name="T6" fmla="*/ 189 w 622"/>
              <a:gd name="T7" fmla="*/ 72 h 74"/>
              <a:gd name="T8" fmla="*/ 231 w 622"/>
              <a:gd name="T9" fmla="*/ 0 h 74"/>
              <a:gd name="T10" fmla="*/ 253 w 622"/>
              <a:gd name="T11" fmla="*/ 71 h 74"/>
              <a:gd name="T12" fmla="*/ 302 w 622"/>
              <a:gd name="T13" fmla="*/ 11 h 74"/>
              <a:gd name="T14" fmla="*/ 334 w 622"/>
              <a:gd name="T15" fmla="*/ 63 h 74"/>
              <a:gd name="T16" fmla="*/ 372 w 622"/>
              <a:gd name="T17" fmla="*/ 11 h 74"/>
              <a:gd name="T18" fmla="*/ 425 w 622"/>
              <a:gd name="T19" fmla="*/ 64 h 74"/>
              <a:gd name="T20" fmla="*/ 485 w 622"/>
              <a:gd name="T21" fmla="*/ 26 h 74"/>
              <a:gd name="T22" fmla="*/ 561 w 622"/>
              <a:gd name="T23" fmla="*/ 41 h 74"/>
              <a:gd name="T24" fmla="*/ 622 w 622"/>
              <a:gd name="T25" fmla="*/ 41 h 7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622"/>
              <a:gd name="T40" fmla="*/ 0 h 74"/>
              <a:gd name="T41" fmla="*/ 622 w 622"/>
              <a:gd name="T42" fmla="*/ 74 h 7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622" h="74">
                <a:moveTo>
                  <a:pt x="0" y="41"/>
                </a:moveTo>
                <a:cubicBezTo>
                  <a:pt x="14" y="45"/>
                  <a:pt x="67" y="69"/>
                  <a:pt x="91" y="64"/>
                </a:cubicBezTo>
                <a:cubicBezTo>
                  <a:pt x="115" y="59"/>
                  <a:pt x="128" y="10"/>
                  <a:pt x="144" y="11"/>
                </a:cubicBezTo>
                <a:cubicBezTo>
                  <a:pt x="160" y="12"/>
                  <a:pt x="175" y="74"/>
                  <a:pt x="189" y="72"/>
                </a:cubicBezTo>
                <a:cubicBezTo>
                  <a:pt x="203" y="70"/>
                  <a:pt x="221" y="0"/>
                  <a:pt x="231" y="0"/>
                </a:cubicBezTo>
                <a:cubicBezTo>
                  <a:pt x="243" y="0"/>
                  <a:pt x="241" y="70"/>
                  <a:pt x="253" y="71"/>
                </a:cubicBezTo>
                <a:cubicBezTo>
                  <a:pt x="264" y="73"/>
                  <a:pt x="289" y="12"/>
                  <a:pt x="302" y="11"/>
                </a:cubicBezTo>
                <a:cubicBezTo>
                  <a:pt x="315" y="10"/>
                  <a:pt x="322" y="63"/>
                  <a:pt x="334" y="63"/>
                </a:cubicBezTo>
                <a:cubicBezTo>
                  <a:pt x="346" y="63"/>
                  <a:pt x="357" y="11"/>
                  <a:pt x="372" y="11"/>
                </a:cubicBezTo>
                <a:cubicBezTo>
                  <a:pt x="387" y="11"/>
                  <a:pt x="406" y="62"/>
                  <a:pt x="425" y="64"/>
                </a:cubicBezTo>
                <a:cubicBezTo>
                  <a:pt x="444" y="66"/>
                  <a:pt x="462" y="30"/>
                  <a:pt x="485" y="26"/>
                </a:cubicBezTo>
                <a:cubicBezTo>
                  <a:pt x="508" y="22"/>
                  <a:pt x="538" y="38"/>
                  <a:pt x="561" y="41"/>
                </a:cubicBezTo>
                <a:cubicBezTo>
                  <a:pt x="584" y="44"/>
                  <a:pt x="609" y="41"/>
                  <a:pt x="622" y="41"/>
                </a:cubicBezTo>
              </a:path>
            </a:pathLst>
          </a:custGeom>
          <a:noFill/>
          <a:ln w="25400" cap="flat" cmpd="sng">
            <a:solidFill>
              <a:srgbClr val="007033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nl-BE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57225" y="738188"/>
            <a:ext cx="3868359" cy="1905000"/>
            <a:chOff x="1184" y="480"/>
            <a:chExt cx="2173" cy="960"/>
          </a:xfrm>
        </p:grpSpPr>
        <p:pic>
          <p:nvPicPr>
            <p:cNvPr id="6" name="Picture 5" descr="MB_det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00" y="480"/>
              <a:ext cx="957" cy="9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1184" y="612"/>
              <a:ext cx="155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2400" dirty="0" err="1">
                  <a:latin typeface="Calibri" pitchFamily="34" charset="0"/>
                </a:rPr>
                <a:t>Miniball</a:t>
              </a:r>
              <a:r>
                <a:rPr lang="en-US" sz="2400" dirty="0">
                  <a:latin typeface="Calibri" pitchFamily="34" charset="0"/>
                </a:rPr>
                <a:t> Ge </a:t>
              </a:r>
              <a:r>
                <a:rPr lang="en-US" sz="2400" dirty="0" smtClean="0">
                  <a:latin typeface="Calibri" pitchFamily="34" charset="0"/>
                </a:rPr>
                <a:t>detector</a:t>
              </a:r>
              <a:endParaRPr lang="en-GB" sz="2400" dirty="0">
                <a:latin typeface="Calibri" pitchFamily="34" charset="0"/>
              </a:endParaRPr>
            </a:p>
          </p:txBody>
        </p:sp>
      </p:grpSp>
      <p:sp>
        <p:nvSpPr>
          <p:cNvPr id="8" name="Line 11"/>
          <p:cNvSpPr>
            <a:spLocks noChangeShapeType="1"/>
          </p:cNvSpPr>
          <p:nvPr/>
        </p:nvSpPr>
        <p:spPr bwMode="auto">
          <a:xfrm>
            <a:off x="3996985" y="3733800"/>
            <a:ext cx="1676400" cy="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9" name="Oval 12"/>
          <p:cNvSpPr>
            <a:spLocks noChangeArrowheads="1"/>
          </p:cNvSpPr>
          <p:nvPr/>
        </p:nvSpPr>
        <p:spPr bwMode="auto">
          <a:xfrm>
            <a:off x="5749585" y="609600"/>
            <a:ext cx="1600200" cy="6248400"/>
          </a:xfrm>
          <a:prstGeom prst="ellipse">
            <a:avLst/>
          </a:prstGeom>
          <a:solidFill>
            <a:schemeClr val="tx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0" name="Oval 13"/>
          <p:cNvSpPr>
            <a:spLocks noChangeArrowheads="1"/>
          </p:cNvSpPr>
          <p:nvPr/>
        </p:nvSpPr>
        <p:spPr bwMode="auto">
          <a:xfrm>
            <a:off x="5597185" y="609600"/>
            <a:ext cx="1600200" cy="62484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1" name="Oval 14"/>
          <p:cNvSpPr>
            <a:spLocks noChangeArrowheads="1"/>
          </p:cNvSpPr>
          <p:nvPr/>
        </p:nvSpPr>
        <p:spPr bwMode="auto">
          <a:xfrm>
            <a:off x="5749585" y="1524000"/>
            <a:ext cx="1122363" cy="4371975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6054385" y="3200400"/>
            <a:ext cx="393700" cy="935038"/>
            <a:chOff x="2112" y="1488"/>
            <a:chExt cx="248" cy="589"/>
          </a:xfrm>
        </p:grpSpPr>
        <p:sp>
          <p:nvSpPr>
            <p:cNvPr id="13" name="Oval 16"/>
            <p:cNvSpPr>
              <a:spLocks noChangeArrowheads="1"/>
            </p:cNvSpPr>
            <p:nvPr/>
          </p:nvSpPr>
          <p:spPr bwMode="auto">
            <a:xfrm>
              <a:off x="2112" y="1488"/>
              <a:ext cx="152" cy="589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Oval 17"/>
            <p:cNvSpPr>
              <a:spLocks noChangeArrowheads="1"/>
            </p:cNvSpPr>
            <p:nvPr/>
          </p:nvSpPr>
          <p:spPr bwMode="auto">
            <a:xfrm>
              <a:off x="2208" y="1488"/>
              <a:ext cx="152" cy="589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5" name="Oval 18"/>
            <p:cNvSpPr>
              <a:spLocks noChangeArrowheads="1"/>
            </p:cNvSpPr>
            <p:nvPr/>
          </p:nvSpPr>
          <p:spPr bwMode="auto">
            <a:xfrm>
              <a:off x="2112" y="1488"/>
              <a:ext cx="152" cy="589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sp>
        <p:nvSpPr>
          <p:cNvPr id="16" name="Oval 19"/>
          <p:cNvSpPr>
            <a:spLocks noChangeArrowheads="1"/>
          </p:cNvSpPr>
          <p:nvPr/>
        </p:nvSpPr>
        <p:spPr bwMode="auto">
          <a:xfrm>
            <a:off x="5978185" y="2743200"/>
            <a:ext cx="482600" cy="1874838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" name="AutoShape 20"/>
          <p:cNvSpPr>
            <a:spLocks noChangeArrowheads="1"/>
          </p:cNvSpPr>
          <p:nvPr/>
        </p:nvSpPr>
        <p:spPr bwMode="auto">
          <a:xfrm rot="5400000">
            <a:off x="6590960" y="3232151"/>
            <a:ext cx="409575" cy="939800"/>
          </a:xfrm>
          <a:custGeom>
            <a:avLst/>
            <a:gdLst>
              <a:gd name="T0" fmla="*/ 327907 w 21600"/>
              <a:gd name="T1" fmla="*/ 469900 h 21600"/>
              <a:gd name="T2" fmla="*/ 204788 w 21600"/>
              <a:gd name="T3" fmla="*/ 939800 h 21600"/>
              <a:gd name="T4" fmla="*/ 81669 w 21600"/>
              <a:gd name="T5" fmla="*/ 469900 h 21600"/>
              <a:gd name="T6" fmla="*/ 204788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6107 w 21600"/>
              <a:gd name="T13" fmla="*/ 6107 h 21600"/>
              <a:gd name="T14" fmla="*/ 15493 w 21600"/>
              <a:gd name="T15" fmla="*/ 1549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8614" y="21600"/>
                </a:lnTo>
                <a:lnTo>
                  <a:pt x="12986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tx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BE"/>
          </a:p>
        </p:txBody>
      </p:sp>
      <p:sp>
        <p:nvSpPr>
          <p:cNvPr id="18" name="AutoShape 21"/>
          <p:cNvSpPr>
            <a:spLocks noChangeArrowheads="1"/>
          </p:cNvSpPr>
          <p:nvPr/>
        </p:nvSpPr>
        <p:spPr bwMode="auto">
          <a:xfrm rot="16200000">
            <a:off x="5773397" y="3481388"/>
            <a:ext cx="104775" cy="457200"/>
          </a:xfrm>
          <a:custGeom>
            <a:avLst/>
            <a:gdLst>
              <a:gd name="T0" fmla="*/ 83883 w 21600"/>
              <a:gd name="T1" fmla="*/ 228600 h 21600"/>
              <a:gd name="T2" fmla="*/ 52388 w 21600"/>
              <a:gd name="T3" fmla="*/ 457200 h 21600"/>
              <a:gd name="T4" fmla="*/ 20892 w 21600"/>
              <a:gd name="T5" fmla="*/ 228600 h 21600"/>
              <a:gd name="T6" fmla="*/ 52388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6107 w 21600"/>
              <a:gd name="T13" fmla="*/ 6107 h 21600"/>
              <a:gd name="T14" fmla="*/ 15493 w 21600"/>
              <a:gd name="T15" fmla="*/ 1549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8614" y="21600"/>
                </a:lnTo>
                <a:lnTo>
                  <a:pt x="12986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tx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BE"/>
          </a:p>
        </p:txBody>
      </p:sp>
      <p:sp>
        <p:nvSpPr>
          <p:cNvPr id="19" name="AutoShape 22"/>
          <p:cNvSpPr>
            <a:spLocks noChangeArrowheads="1"/>
          </p:cNvSpPr>
          <p:nvPr/>
        </p:nvSpPr>
        <p:spPr bwMode="auto">
          <a:xfrm rot="10440000" flipH="1">
            <a:off x="6194085" y="4114800"/>
            <a:ext cx="217488" cy="2667000"/>
          </a:xfrm>
          <a:custGeom>
            <a:avLst/>
            <a:gdLst>
              <a:gd name="T0" fmla="*/ 177021 w 21600"/>
              <a:gd name="T1" fmla="*/ 1333500 h 21600"/>
              <a:gd name="T2" fmla="*/ 108744 w 21600"/>
              <a:gd name="T3" fmla="*/ 2667000 h 21600"/>
              <a:gd name="T4" fmla="*/ 40467 w 21600"/>
              <a:gd name="T5" fmla="*/ 1333500 h 21600"/>
              <a:gd name="T6" fmla="*/ 108744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5819 w 21600"/>
              <a:gd name="T13" fmla="*/ 5819 h 21600"/>
              <a:gd name="T14" fmla="*/ 15781 w 21600"/>
              <a:gd name="T15" fmla="*/ 1578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8038" y="21600"/>
                </a:lnTo>
                <a:lnTo>
                  <a:pt x="13562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tx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BE"/>
          </a:p>
        </p:txBody>
      </p:sp>
      <p:sp>
        <p:nvSpPr>
          <p:cNvPr id="20" name="AutoShape 23"/>
          <p:cNvSpPr>
            <a:spLocks noChangeArrowheads="1"/>
          </p:cNvSpPr>
          <p:nvPr/>
        </p:nvSpPr>
        <p:spPr bwMode="auto">
          <a:xfrm rot="10800000" flipH="1">
            <a:off x="6341723" y="6770688"/>
            <a:ext cx="379412" cy="76200"/>
          </a:xfrm>
          <a:prstGeom prst="rtTriangle">
            <a:avLst/>
          </a:prstGeom>
          <a:solidFill>
            <a:schemeClr val="tx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1" name="Freeform 24"/>
          <p:cNvSpPr>
            <a:spLocks/>
          </p:cNvSpPr>
          <p:nvPr/>
        </p:nvSpPr>
        <p:spPr bwMode="auto">
          <a:xfrm>
            <a:off x="2168185" y="3429000"/>
            <a:ext cx="2851150" cy="342900"/>
          </a:xfrm>
          <a:custGeom>
            <a:avLst/>
            <a:gdLst>
              <a:gd name="T0" fmla="*/ 0 w 1796"/>
              <a:gd name="T1" fmla="*/ 201 h 216"/>
              <a:gd name="T2" fmla="*/ 1508 w 1796"/>
              <a:gd name="T3" fmla="*/ 183 h 216"/>
              <a:gd name="T4" fmla="*/ 1730 w 1796"/>
              <a:gd name="T5" fmla="*/ 0 h 216"/>
              <a:gd name="T6" fmla="*/ 0 60000 65536"/>
              <a:gd name="T7" fmla="*/ 0 60000 65536"/>
              <a:gd name="T8" fmla="*/ 0 60000 65536"/>
              <a:gd name="T9" fmla="*/ 0 w 1796"/>
              <a:gd name="T10" fmla="*/ 0 h 216"/>
              <a:gd name="T11" fmla="*/ 1796 w 1796"/>
              <a:gd name="T12" fmla="*/ 216 h 21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96" h="216">
                <a:moveTo>
                  <a:pt x="0" y="201"/>
                </a:moveTo>
                <a:cubicBezTo>
                  <a:pt x="251" y="198"/>
                  <a:pt x="1220" y="216"/>
                  <a:pt x="1508" y="183"/>
                </a:cubicBezTo>
                <a:cubicBezTo>
                  <a:pt x="1796" y="150"/>
                  <a:pt x="1684" y="38"/>
                  <a:pt x="1730" y="0"/>
                </a:cubicBezTo>
              </a:path>
            </a:pathLst>
          </a:custGeom>
          <a:noFill/>
          <a:ln w="38100" cap="flat" cmpd="sng">
            <a:solidFill>
              <a:srgbClr val="007033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nl-BE"/>
          </a:p>
        </p:txBody>
      </p:sp>
      <p:sp>
        <p:nvSpPr>
          <p:cNvPr id="22" name="Rectangle 25"/>
          <p:cNvSpPr>
            <a:spLocks noChangeArrowheads="1"/>
          </p:cNvSpPr>
          <p:nvPr/>
        </p:nvSpPr>
        <p:spPr bwMode="auto">
          <a:xfrm>
            <a:off x="2168185" y="3505200"/>
            <a:ext cx="152400" cy="457200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graphicFrame>
        <p:nvGraphicFramePr>
          <p:cNvPr id="24" name="Object 2"/>
          <p:cNvGraphicFramePr>
            <a:graphicFrameLocks noChangeAspect="1"/>
          </p:cNvGraphicFramePr>
          <p:nvPr/>
        </p:nvGraphicFramePr>
        <p:xfrm>
          <a:off x="6359185" y="5029200"/>
          <a:ext cx="228600" cy="21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6" name="Bitmap Image" r:id="rId4" imgW="5877745" imgH="5095238" progId="PBrush">
                  <p:embed/>
                </p:oleObj>
              </mc:Choice>
              <mc:Fallback>
                <p:oleObj name="Bitmap Image" r:id="rId4" imgW="5877745" imgH="5095238" progId="PBrush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9185" y="5029200"/>
                        <a:ext cx="228600" cy="219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Oval 27"/>
          <p:cNvSpPr>
            <a:spLocks noChangeArrowheads="1"/>
          </p:cNvSpPr>
          <p:nvPr/>
        </p:nvSpPr>
        <p:spPr bwMode="auto">
          <a:xfrm>
            <a:off x="5673385" y="1066800"/>
            <a:ext cx="1360488" cy="531177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6" name="AutoShape 28"/>
          <p:cNvSpPr>
            <a:spLocks noChangeArrowheads="1"/>
          </p:cNvSpPr>
          <p:nvPr/>
        </p:nvSpPr>
        <p:spPr bwMode="auto">
          <a:xfrm rot="21000000" flipV="1">
            <a:off x="5901985" y="1600200"/>
            <a:ext cx="228600" cy="457200"/>
          </a:xfrm>
          <a:prstGeom prst="lightningBolt">
            <a:avLst/>
          </a:prstGeom>
          <a:solidFill>
            <a:srgbClr val="FF9900"/>
          </a:solidFill>
          <a:ln w="2540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7" name="AutoShape 29"/>
          <p:cNvSpPr>
            <a:spLocks noChangeArrowheads="1"/>
          </p:cNvSpPr>
          <p:nvPr/>
        </p:nvSpPr>
        <p:spPr bwMode="auto">
          <a:xfrm>
            <a:off x="5673385" y="914400"/>
            <a:ext cx="304800" cy="381000"/>
          </a:xfrm>
          <a:prstGeom prst="lightningBolt">
            <a:avLst/>
          </a:prstGeom>
          <a:solidFill>
            <a:srgbClr val="FF9900"/>
          </a:solidFill>
          <a:ln w="2540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28" name="Picture 30" descr="uranium"/>
          <p:cNvPicPr>
            <a:picLocks noChangeAspect="1" noChangeArrowheads="1"/>
          </p:cNvPicPr>
          <p:nvPr/>
        </p:nvPicPr>
        <p:blipFill>
          <a:blip r:embed="rId6" cstate="print"/>
          <a:srcRect l="14865" t="15437" r="68628" b="18950"/>
          <a:stretch>
            <a:fillRect/>
          </a:stretch>
        </p:blipFill>
        <p:spPr bwMode="auto">
          <a:xfrm>
            <a:off x="5978185" y="1219200"/>
            <a:ext cx="3048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Oval 31"/>
          <p:cNvSpPr>
            <a:spLocks noChangeArrowheads="1"/>
          </p:cNvSpPr>
          <p:nvPr/>
        </p:nvSpPr>
        <p:spPr bwMode="auto">
          <a:xfrm>
            <a:off x="5901985" y="2286000"/>
            <a:ext cx="719138" cy="2811463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0" name="Oval 32"/>
          <p:cNvSpPr>
            <a:spLocks noChangeArrowheads="1"/>
          </p:cNvSpPr>
          <p:nvPr/>
        </p:nvSpPr>
        <p:spPr bwMode="auto">
          <a:xfrm>
            <a:off x="5825785" y="1828800"/>
            <a:ext cx="960438" cy="374967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1" name="AutoShape 33"/>
          <p:cNvSpPr>
            <a:spLocks noChangeArrowheads="1"/>
          </p:cNvSpPr>
          <p:nvPr/>
        </p:nvSpPr>
        <p:spPr bwMode="auto">
          <a:xfrm rot="21000000" flipV="1">
            <a:off x="6206785" y="5334000"/>
            <a:ext cx="228600" cy="457200"/>
          </a:xfrm>
          <a:prstGeom prst="lightningBolt">
            <a:avLst/>
          </a:prstGeom>
          <a:solidFill>
            <a:srgbClr val="FF9900"/>
          </a:solidFill>
          <a:ln w="2540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2" name="AutoShape 34"/>
          <p:cNvSpPr>
            <a:spLocks noChangeArrowheads="1"/>
          </p:cNvSpPr>
          <p:nvPr/>
        </p:nvSpPr>
        <p:spPr bwMode="auto">
          <a:xfrm flipH="1" flipV="1">
            <a:off x="6740185" y="5181600"/>
            <a:ext cx="381000" cy="304800"/>
          </a:xfrm>
          <a:prstGeom prst="lightningBolt">
            <a:avLst/>
          </a:prstGeom>
          <a:solidFill>
            <a:srgbClr val="FF9900"/>
          </a:solidFill>
          <a:ln w="2540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3" name="AutoShape 35"/>
          <p:cNvSpPr>
            <a:spLocks noChangeArrowheads="1"/>
          </p:cNvSpPr>
          <p:nvPr/>
        </p:nvSpPr>
        <p:spPr bwMode="auto">
          <a:xfrm flipH="1">
            <a:off x="6587785" y="4495800"/>
            <a:ext cx="152400" cy="381000"/>
          </a:xfrm>
          <a:prstGeom prst="lightningBolt">
            <a:avLst/>
          </a:prstGeom>
          <a:solidFill>
            <a:srgbClr val="FF9900"/>
          </a:solidFill>
          <a:ln w="2540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4" name="Rectangle 36"/>
          <p:cNvSpPr>
            <a:spLocks noChangeArrowheads="1"/>
          </p:cNvSpPr>
          <p:nvPr/>
        </p:nvSpPr>
        <p:spPr bwMode="auto">
          <a:xfrm>
            <a:off x="4835185" y="3352800"/>
            <a:ext cx="76200" cy="684213"/>
          </a:xfrm>
          <a:prstGeom prst="rect">
            <a:avLst/>
          </a:prstGeom>
          <a:solidFill>
            <a:srgbClr val="0000FF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5" name="Line 37"/>
          <p:cNvSpPr>
            <a:spLocks noChangeShapeType="1"/>
          </p:cNvSpPr>
          <p:nvPr/>
        </p:nvSpPr>
        <p:spPr bwMode="auto">
          <a:xfrm>
            <a:off x="4911385" y="3810000"/>
            <a:ext cx="1447800" cy="1219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36" name="AutoShape 38"/>
          <p:cNvSpPr>
            <a:spLocks noChangeArrowheads="1"/>
          </p:cNvSpPr>
          <p:nvPr/>
        </p:nvSpPr>
        <p:spPr bwMode="auto">
          <a:xfrm>
            <a:off x="5978185" y="4572000"/>
            <a:ext cx="304800" cy="381000"/>
          </a:xfrm>
          <a:prstGeom prst="lightningBolt">
            <a:avLst/>
          </a:prstGeom>
          <a:solidFill>
            <a:srgbClr val="FF9900"/>
          </a:solidFill>
          <a:ln w="2540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7" name="Line 39"/>
          <p:cNvSpPr>
            <a:spLocks noChangeShapeType="1"/>
          </p:cNvSpPr>
          <p:nvPr/>
        </p:nvSpPr>
        <p:spPr bwMode="auto">
          <a:xfrm flipV="1">
            <a:off x="4911385" y="1524000"/>
            <a:ext cx="1143000" cy="2057400"/>
          </a:xfrm>
          <a:prstGeom prst="line">
            <a:avLst/>
          </a:prstGeom>
          <a:noFill/>
          <a:ln w="38100">
            <a:solidFill>
              <a:srgbClr val="007033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graphicFrame>
        <p:nvGraphicFramePr>
          <p:cNvPr id="38" name="Object 3"/>
          <p:cNvGraphicFramePr>
            <a:graphicFrameLocks noChangeAspect="1"/>
          </p:cNvGraphicFramePr>
          <p:nvPr/>
        </p:nvGraphicFramePr>
        <p:xfrm>
          <a:off x="5292385" y="4114800"/>
          <a:ext cx="228600" cy="21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7" name="Bitmap Image" r:id="rId7" imgW="5877745" imgH="5095238" progId="PBrush">
                  <p:embed/>
                </p:oleObj>
              </mc:Choice>
              <mc:Fallback>
                <p:oleObj name="Bitmap Image" r:id="rId7" imgW="5877745" imgH="5095238" progId="PBrush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385" y="4114800"/>
                        <a:ext cx="228600" cy="219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 41"/>
          <p:cNvGrpSpPr>
            <a:grpSpLocks/>
          </p:cNvGrpSpPr>
          <p:nvPr/>
        </p:nvGrpSpPr>
        <p:grpSpPr bwMode="auto">
          <a:xfrm>
            <a:off x="6206785" y="620713"/>
            <a:ext cx="519113" cy="2579687"/>
            <a:chOff x="4224" y="151"/>
            <a:chExt cx="327" cy="1625"/>
          </a:xfrm>
        </p:grpSpPr>
        <p:sp>
          <p:nvSpPr>
            <p:cNvPr id="40" name="AutoShape 42"/>
            <p:cNvSpPr>
              <a:spLocks noChangeArrowheads="1"/>
            </p:cNvSpPr>
            <p:nvPr/>
          </p:nvSpPr>
          <p:spPr bwMode="auto">
            <a:xfrm rot="360000">
              <a:off x="4224" y="192"/>
              <a:ext cx="137" cy="1584"/>
            </a:xfrm>
            <a:custGeom>
              <a:avLst/>
              <a:gdLst>
                <a:gd name="T0" fmla="*/ 112 w 21600"/>
                <a:gd name="T1" fmla="*/ 792 h 21600"/>
                <a:gd name="T2" fmla="*/ 69 w 21600"/>
                <a:gd name="T3" fmla="*/ 1584 h 21600"/>
                <a:gd name="T4" fmla="*/ 25 w 21600"/>
                <a:gd name="T5" fmla="*/ 792 h 21600"/>
                <a:gd name="T6" fmla="*/ 69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5834 w 21600"/>
                <a:gd name="T13" fmla="*/ 5823 h 21600"/>
                <a:gd name="T14" fmla="*/ 15766 w 21600"/>
                <a:gd name="T15" fmla="*/ 1577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8038" y="21600"/>
                  </a:lnTo>
                  <a:lnTo>
                    <a:pt x="13562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nl-BE"/>
            </a:p>
          </p:txBody>
        </p:sp>
        <p:sp>
          <p:nvSpPr>
            <p:cNvPr id="41" name="AutoShape 43"/>
            <p:cNvSpPr>
              <a:spLocks noChangeArrowheads="1"/>
            </p:cNvSpPr>
            <p:nvPr/>
          </p:nvSpPr>
          <p:spPr bwMode="auto">
            <a:xfrm>
              <a:off x="4311" y="151"/>
              <a:ext cx="240" cy="48"/>
            </a:xfrm>
            <a:prstGeom prst="rtTriangle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sp>
        <p:nvSpPr>
          <p:cNvPr id="42" name="AutoShape 44"/>
          <p:cNvSpPr>
            <a:spLocks noChangeArrowheads="1"/>
          </p:cNvSpPr>
          <p:nvPr/>
        </p:nvSpPr>
        <p:spPr bwMode="auto">
          <a:xfrm flipH="1" flipV="1">
            <a:off x="6359185" y="1524000"/>
            <a:ext cx="381000" cy="304800"/>
          </a:xfrm>
          <a:prstGeom prst="lightningBolt">
            <a:avLst/>
          </a:prstGeom>
          <a:solidFill>
            <a:srgbClr val="FF9900"/>
          </a:solidFill>
          <a:ln w="2540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3" name="AutoShape 45"/>
          <p:cNvSpPr>
            <a:spLocks noChangeArrowheads="1"/>
          </p:cNvSpPr>
          <p:nvPr/>
        </p:nvSpPr>
        <p:spPr bwMode="auto">
          <a:xfrm flipH="1">
            <a:off x="6282985" y="838200"/>
            <a:ext cx="152400" cy="381000"/>
          </a:xfrm>
          <a:prstGeom prst="lightningBolt">
            <a:avLst/>
          </a:prstGeom>
          <a:solidFill>
            <a:srgbClr val="FF9900"/>
          </a:solidFill>
          <a:ln w="2540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4" name="Freeform 46"/>
          <p:cNvSpPr>
            <a:spLocks/>
          </p:cNvSpPr>
          <p:nvPr/>
        </p:nvSpPr>
        <p:spPr bwMode="auto">
          <a:xfrm rot="20400000">
            <a:off x="4987585" y="3505200"/>
            <a:ext cx="107950" cy="228600"/>
          </a:xfrm>
          <a:custGeom>
            <a:avLst/>
            <a:gdLst>
              <a:gd name="T0" fmla="*/ 0 w 68"/>
              <a:gd name="T1" fmla="*/ 0 h 144"/>
              <a:gd name="T2" fmla="*/ 60 w 68"/>
              <a:gd name="T3" fmla="*/ 57 h 144"/>
              <a:gd name="T4" fmla="*/ 48 w 68"/>
              <a:gd name="T5" fmla="*/ 144 h 144"/>
              <a:gd name="T6" fmla="*/ 0 60000 65536"/>
              <a:gd name="T7" fmla="*/ 0 60000 65536"/>
              <a:gd name="T8" fmla="*/ 0 60000 65536"/>
              <a:gd name="T9" fmla="*/ 0 w 68"/>
              <a:gd name="T10" fmla="*/ 0 h 144"/>
              <a:gd name="T11" fmla="*/ 68 w 68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8" h="144">
                <a:moveTo>
                  <a:pt x="0" y="0"/>
                </a:moveTo>
                <a:cubicBezTo>
                  <a:pt x="10" y="9"/>
                  <a:pt x="52" y="33"/>
                  <a:pt x="60" y="57"/>
                </a:cubicBezTo>
                <a:cubicBezTo>
                  <a:pt x="68" y="81"/>
                  <a:pt x="50" y="126"/>
                  <a:pt x="48" y="144"/>
                </a:cubicBezTo>
              </a:path>
            </a:pathLst>
          </a:custGeom>
          <a:noFill/>
          <a:ln w="9525">
            <a:solidFill>
              <a:srgbClr val="969696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45" name="Text Box 47"/>
          <p:cNvSpPr txBox="1">
            <a:spLocks noChangeArrowheads="1"/>
          </p:cNvSpPr>
          <p:nvPr/>
        </p:nvSpPr>
        <p:spPr bwMode="auto">
          <a:xfrm>
            <a:off x="5063785" y="3276600"/>
            <a:ext cx="53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rgbClr val="969696"/>
                </a:solidFill>
                <a:latin typeface="Tahoma" pitchFamily="34" charset="0"/>
                <a:cs typeface="Times New Roman" pitchFamily="18" charset="0"/>
                <a:sym typeface="Symbol" pitchFamily="18" charset="2"/>
              </a:rPr>
              <a:t>θ</a:t>
            </a:r>
            <a:r>
              <a:rPr lang="en-US" baseline="-25000">
                <a:solidFill>
                  <a:srgbClr val="969696"/>
                </a:solidFill>
                <a:latin typeface="Tahoma" pitchFamily="34" charset="0"/>
                <a:sym typeface="Symbol" pitchFamily="18" charset="2"/>
              </a:rPr>
              <a:t>P</a:t>
            </a:r>
            <a:endParaRPr lang="en-GB">
              <a:solidFill>
                <a:srgbClr val="969696"/>
              </a:solidFill>
              <a:latin typeface="Tahoma" pitchFamily="34" charset="0"/>
              <a:sym typeface="Symbol" pitchFamily="18" charset="2"/>
            </a:endParaRPr>
          </a:p>
        </p:txBody>
      </p:sp>
      <p:sp>
        <p:nvSpPr>
          <p:cNvPr id="46" name="Text Box 48"/>
          <p:cNvSpPr txBox="1">
            <a:spLocks noChangeArrowheads="1"/>
          </p:cNvSpPr>
          <p:nvPr/>
        </p:nvSpPr>
        <p:spPr bwMode="auto">
          <a:xfrm>
            <a:off x="5444785" y="1066800"/>
            <a:ext cx="533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9900"/>
                </a:solidFill>
                <a:latin typeface="Tahoma" pitchFamily="34" charset="0"/>
                <a:cs typeface="Times New Roman" pitchFamily="18" charset="0"/>
                <a:sym typeface="Symbol" pitchFamily="18" charset="2"/>
              </a:rPr>
              <a:t>E</a:t>
            </a:r>
            <a:r>
              <a:rPr lang="en-US" baseline="-25000">
                <a:solidFill>
                  <a:srgbClr val="FF9900"/>
                </a:solidFill>
                <a:latin typeface="Tahoma" pitchFamily="34" charset="0"/>
                <a:sym typeface="Symbol" pitchFamily="18" charset="2"/>
              </a:rPr>
              <a:t>P</a:t>
            </a:r>
            <a:endParaRPr lang="en-GB">
              <a:solidFill>
                <a:srgbClr val="FF9900"/>
              </a:solidFill>
              <a:latin typeface="Tahoma" pitchFamily="34" charset="0"/>
              <a:sym typeface="Symbol" pitchFamily="18" charset="2"/>
            </a:endParaRPr>
          </a:p>
        </p:txBody>
      </p:sp>
      <p:sp>
        <p:nvSpPr>
          <p:cNvPr id="47" name="Line 49"/>
          <p:cNvSpPr>
            <a:spLocks noChangeShapeType="1"/>
          </p:cNvSpPr>
          <p:nvPr/>
        </p:nvSpPr>
        <p:spPr bwMode="auto">
          <a:xfrm>
            <a:off x="2396785" y="3751263"/>
            <a:ext cx="381000" cy="0"/>
          </a:xfrm>
          <a:prstGeom prst="line">
            <a:avLst/>
          </a:prstGeom>
          <a:noFill/>
          <a:ln w="25400">
            <a:solidFill>
              <a:srgbClr val="96969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l-BE"/>
          </a:p>
        </p:txBody>
      </p:sp>
      <p:sp>
        <p:nvSpPr>
          <p:cNvPr id="48" name="Text Box 50"/>
          <p:cNvSpPr txBox="1">
            <a:spLocks noChangeArrowheads="1"/>
          </p:cNvSpPr>
          <p:nvPr/>
        </p:nvSpPr>
        <p:spPr bwMode="auto">
          <a:xfrm>
            <a:off x="7116423" y="5715000"/>
            <a:ext cx="533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9900"/>
                </a:solidFill>
                <a:latin typeface="Tahoma" pitchFamily="34" charset="0"/>
                <a:cs typeface="Times New Roman" pitchFamily="18" charset="0"/>
                <a:sym typeface="Symbol" pitchFamily="18" charset="2"/>
              </a:rPr>
              <a:t>E</a:t>
            </a:r>
            <a:r>
              <a:rPr lang="en-US" baseline="-25000">
                <a:solidFill>
                  <a:srgbClr val="FF9900"/>
                </a:solidFill>
                <a:latin typeface="Tahoma" pitchFamily="34" charset="0"/>
                <a:sym typeface="Symbol" pitchFamily="18" charset="2"/>
              </a:rPr>
              <a:t>T</a:t>
            </a:r>
            <a:endParaRPr lang="en-GB">
              <a:solidFill>
                <a:srgbClr val="FF9900"/>
              </a:solidFill>
              <a:latin typeface="Tahoma" pitchFamily="34" charset="0"/>
              <a:sym typeface="Symbol" pitchFamily="18" charset="2"/>
            </a:endParaRPr>
          </a:p>
        </p:txBody>
      </p:sp>
      <p:sp>
        <p:nvSpPr>
          <p:cNvPr id="49" name="Text Box 51"/>
          <p:cNvSpPr txBox="1">
            <a:spLocks noChangeArrowheads="1"/>
          </p:cNvSpPr>
          <p:nvPr/>
        </p:nvSpPr>
        <p:spPr bwMode="auto">
          <a:xfrm>
            <a:off x="3710128" y="5370107"/>
            <a:ext cx="1981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400" dirty="0">
                <a:latin typeface="Calibri" pitchFamily="34" charset="0"/>
              </a:rPr>
              <a:t>Double sided silicon strip detector</a:t>
            </a:r>
            <a:endParaRPr lang="en-GB" sz="2400" dirty="0">
              <a:latin typeface="Calibri" pitchFamily="34" charset="0"/>
            </a:endParaRPr>
          </a:p>
        </p:txBody>
      </p:sp>
      <p:sp>
        <p:nvSpPr>
          <p:cNvPr id="50" name="Text Box 53"/>
          <p:cNvSpPr txBox="1">
            <a:spLocks noChangeArrowheads="1"/>
          </p:cNvSpPr>
          <p:nvPr/>
        </p:nvSpPr>
        <p:spPr bwMode="auto">
          <a:xfrm>
            <a:off x="3111160" y="3886200"/>
            <a:ext cx="198596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rgbClr val="0000FF"/>
                </a:solidFill>
                <a:latin typeface="Calibri" pitchFamily="34" charset="0"/>
              </a:rPr>
              <a:t>target </a:t>
            </a:r>
            <a:r>
              <a:rPr lang="en-US" sz="2400" baseline="30000" dirty="0" smtClean="0">
                <a:solidFill>
                  <a:srgbClr val="0000FF"/>
                </a:solidFill>
                <a:latin typeface="Calibri" pitchFamily="34" charset="0"/>
              </a:rPr>
              <a:t>112</a:t>
            </a:r>
            <a:r>
              <a:rPr lang="en-US" sz="2400" dirty="0" smtClean="0">
                <a:solidFill>
                  <a:srgbClr val="0000FF"/>
                </a:solidFill>
                <a:latin typeface="Calibri" pitchFamily="34" charset="0"/>
              </a:rPr>
              <a:t>Cd</a:t>
            </a:r>
            <a:endParaRPr lang="en-US" sz="2400" dirty="0">
              <a:solidFill>
                <a:srgbClr val="0000FF"/>
              </a:solidFill>
              <a:latin typeface="Calibri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rgbClr val="0000FF"/>
                </a:solidFill>
                <a:latin typeface="Calibri" pitchFamily="34" charset="0"/>
              </a:rPr>
              <a:t>2 mg/</a:t>
            </a:r>
            <a:r>
              <a:rPr lang="en-US" sz="2400" dirty="0" err="1">
                <a:solidFill>
                  <a:srgbClr val="0000FF"/>
                </a:solidFill>
                <a:latin typeface="Calibri" pitchFamily="34" charset="0"/>
              </a:rPr>
              <a:t>cm</a:t>
            </a:r>
            <a:r>
              <a:rPr lang="en-US" sz="2400" baseline="30000" dirty="0" err="1">
                <a:solidFill>
                  <a:srgbClr val="0000FF"/>
                </a:solidFill>
                <a:latin typeface="Calibri" pitchFamily="34" charset="0"/>
              </a:rPr>
              <a:t>2</a:t>
            </a:r>
            <a:endParaRPr lang="en-GB" sz="2400" baseline="30000" dirty="0">
              <a:solidFill>
                <a:srgbClr val="0000FF"/>
              </a:solidFill>
              <a:latin typeface="Calibri" pitchFamily="34" charset="0"/>
            </a:endParaRPr>
          </a:p>
        </p:txBody>
      </p:sp>
      <p:pic>
        <p:nvPicPr>
          <p:cNvPr id="51" name="Picture 54" descr="uranium"/>
          <p:cNvPicPr>
            <a:picLocks noChangeAspect="1" noChangeArrowheads="1"/>
          </p:cNvPicPr>
          <p:nvPr/>
        </p:nvPicPr>
        <p:blipFill>
          <a:blip r:embed="rId6" cstate="print"/>
          <a:srcRect l="14865" t="15437" r="68628" b="18950"/>
          <a:stretch>
            <a:fillRect/>
          </a:stretch>
        </p:blipFill>
        <p:spPr bwMode="auto">
          <a:xfrm>
            <a:off x="5063785" y="2819400"/>
            <a:ext cx="3048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57" descr="uranium"/>
          <p:cNvPicPr>
            <a:picLocks noChangeAspect="1" noChangeArrowheads="1"/>
          </p:cNvPicPr>
          <p:nvPr/>
        </p:nvPicPr>
        <p:blipFill>
          <a:blip r:embed="rId6" cstate="print"/>
          <a:srcRect l="14865" t="15437" r="68628" b="18950"/>
          <a:stretch>
            <a:fillRect/>
          </a:stretch>
        </p:blipFill>
        <p:spPr bwMode="auto">
          <a:xfrm>
            <a:off x="2015785" y="3581400"/>
            <a:ext cx="3048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Rectangle 159"/>
          <p:cNvSpPr>
            <a:spLocks noChangeArrowheads="1"/>
          </p:cNvSpPr>
          <p:nvPr/>
        </p:nvSpPr>
        <p:spPr bwMode="auto">
          <a:xfrm>
            <a:off x="0" y="4114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n-GB">
              <a:latin typeface="Calibri" pitchFamily="34" charset="0"/>
            </a:endParaRPr>
          </a:p>
        </p:txBody>
      </p:sp>
      <p:pic>
        <p:nvPicPr>
          <p:cNvPr id="57" name="Picture 5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9738" y="4714875"/>
            <a:ext cx="2703512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57" descr="miniball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4313" y="4214813"/>
            <a:ext cx="3214687" cy="240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" name="Text Box 52"/>
          <p:cNvSpPr txBox="1">
            <a:spLocks noChangeArrowheads="1"/>
          </p:cNvSpPr>
          <p:nvPr/>
        </p:nvSpPr>
        <p:spPr bwMode="auto">
          <a:xfrm>
            <a:off x="314851" y="2623272"/>
            <a:ext cx="16637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400" baseline="30000" dirty="0" smtClean="0">
                <a:solidFill>
                  <a:srgbClr val="007033"/>
                </a:solidFill>
                <a:latin typeface="Calibri" pitchFamily="34" charset="0"/>
              </a:rPr>
              <a:t>182</a:t>
            </a:r>
            <a:r>
              <a:rPr lang="en-US" sz="2400" dirty="0" smtClean="0">
                <a:solidFill>
                  <a:srgbClr val="007033"/>
                </a:solidFill>
                <a:latin typeface="Calibri" pitchFamily="34" charset="0"/>
              </a:rPr>
              <a:t>Hg </a:t>
            </a:r>
            <a:r>
              <a:rPr lang="en-US" sz="2400" dirty="0">
                <a:solidFill>
                  <a:srgbClr val="007033"/>
                </a:solidFill>
                <a:latin typeface="Calibri" pitchFamily="34" charset="0"/>
              </a:rPr>
              <a:t/>
            </a:r>
            <a:br>
              <a:rPr lang="en-US" sz="2400" dirty="0">
                <a:solidFill>
                  <a:srgbClr val="007033"/>
                </a:solidFill>
                <a:latin typeface="Calibri" pitchFamily="34" charset="0"/>
              </a:rPr>
            </a:br>
            <a:r>
              <a:rPr lang="en-US" sz="2400" dirty="0">
                <a:solidFill>
                  <a:srgbClr val="007033"/>
                </a:solidFill>
                <a:latin typeface="Calibri" pitchFamily="34" charset="0"/>
              </a:rPr>
              <a:t>2.85 </a:t>
            </a:r>
            <a:r>
              <a:rPr lang="en-US" sz="2400" dirty="0" err="1" smtClean="0">
                <a:solidFill>
                  <a:srgbClr val="007033"/>
                </a:solidFill>
                <a:latin typeface="Calibri" pitchFamily="34" charset="0"/>
              </a:rPr>
              <a:t>MeV</a:t>
            </a:r>
            <a:r>
              <a:rPr lang="en-US" sz="2400" dirty="0" smtClean="0">
                <a:solidFill>
                  <a:srgbClr val="007033"/>
                </a:solidFill>
                <a:latin typeface="Calibri" pitchFamily="34" charset="0"/>
              </a:rPr>
              <a:t>/u</a:t>
            </a:r>
          </a:p>
          <a:p>
            <a:pPr algn="r">
              <a:spcBef>
                <a:spcPct val="50000"/>
              </a:spcBef>
            </a:pPr>
            <a:r>
              <a:rPr lang="en-US" sz="2400" dirty="0" smtClean="0">
                <a:solidFill>
                  <a:srgbClr val="007033"/>
                </a:solidFill>
                <a:latin typeface="Calibri" pitchFamily="34" charset="0"/>
              </a:rPr>
              <a:t>10</a:t>
            </a:r>
            <a:r>
              <a:rPr lang="en-US" sz="2400" baseline="30000" dirty="0" smtClean="0">
                <a:solidFill>
                  <a:srgbClr val="007033"/>
                </a:solidFill>
                <a:latin typeface="Calibri" pitchFamily="34" charset="0"/>
              </a:rPr>
              <a:t>4</a:t>
            </a:r>
            <a:r>
              <a:rPr lang="en-US" sz="2400" dirty="0" smtClean="0">
                <a:solidFill>
                  <a:srgbClr val="007033"/>
                </a:solidFill>
                <a:latin typeface="Calibri" pitchFamily="34" charset="0"/>
              </a:rPr>
              <a:t> atoms/s</a:t>
            </a:r>
            <a:endParaRPr lang="en-GB" sz="2400" dirty="0">
              <a:solidFill>
                <a:srgbClr val="007033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1678675" y="0"/>
            <a:ext cx="6728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Analysis–Two particle events </a:t>
            </a:r>
          </a:p>
        </p:txBody>
      </p:sp>
      <p:pic>
        <p:nvPicPr>
          <p:cNvPr id="3" name="Picture 16" descr="ppgamm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1538" y="1593850"/>
            <a:ext cx="7486650" cy="476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274638"/>
            <a:ext cx="9144000" cy="582612"/>
          </a:xfrm>
          <a:prstGeom prst="rect">
            <a:avLst/>
          </a:prstGeom>
        </p:spPr>
        <p:txBody>
          <a:bodyPr bIns="91440" anchor="b"/>
          <a:lstStyle/>
          <a:p>
            <a:pPr fontAlgn="auto">
              <a:spcAft>
                <a:spcPts val="0"/>
              </a:spcAft>
              <a:defRPr/>
            </a:pPr>
            <a:endParaRPr lang="en-US" sz="36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1812925" y="704850"/>
            <a:ext cx="5537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Particle-particle-gamma 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events </a:t>
            </a:r>
          </a:p>
          <a:p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separate projectile and target</a:t>
            </a:r>
          </a:p>
        </p:txBody>
      </p:sp>
      <p:sp>
        <p:nvSpPr>
          <p:cNvPr id="7" name="Text Box 49"/>
          <p:cNvSpPr txBox="1">
            <a:spLocks noChangeArrowheads="1"/>
          </p:cNvSpPr>
          <p:nvPr/>
        </p:nvSpPr>
        <p:spPr bwMode="auto">
          <a:xfrm>
            <a:off x="3429000" y="6286500"/>
            <a:ext cx="2133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/>
              <a:t>Strip Number</a:t>
            </a:r>
          </a:p>
        </p:txBody>
      </p:sp>
      <p:sp>
        <p:nvSpPr>
          <p:cNvPr id="8" name="Text Box 50"/>
          <p:cNvSpPr txBox="1">
            <a:spLocks noChangeArrowheads="1"/>
          </p:cNvSpPr>
          <p:nvPr/>
        </p:nvSpPr>
        <p:spPr bwMode="auto">
          <a:xfrm rot="16200000">
            <a:off x="-513556" y="3328194"/>
            <a:ext cx="24844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/>
              <a:t>Energy (MeV)</a:t>
            </a:r>
          </a:p>
        </p:txBody>
      </p:sp>
      <p:sp>
        <p:nvSpPr>
          <p:cNvPr id="9" name="Text Box 51"/>
          <p:cNvSpPr txBox="1">
            <a:spLocks noChangeArrowheads="1"/>
          </p:cNvSpPr>
          <p:nvPr/>
        </p:nvSpPr>
        <p:spPr bwMode="auto">
          <a:xfrm>
            <a:off x="2954338" y="5521325"/>
            <a:ext cx="2570162" cy="400110"/>
          </a:xfrm>
          <a:prstGeom prst="rect">
            <a:avLst/>
          </a:prstGeom>
          <a:solidFill>
            <a:schemeClr val="bg1">
              <a:alpha val="57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/>
              <a:t>projectile (e.g. </a:t>
            </a:r>
            <a:r>
              <a:rPr lang="en-US" sz="2000" b="1" baseline="30000" dirty="0" smtClean="0"/>
              <a:t>184</a:t>
            </a:r>
            <a:r>
              <a:rPr lang="en-US" sz="2000" b="1" dirty="0" smtClean="0"/>
              <a:t>Hg )</a:t>
            </a:r>
            <a:endParaRPr lang="en-US" sz="2000" b="1" dirty="0"/>
          </a:p>
        </p:txBody>
      </p:sp>
      <p:sp>
        <p:nvSpPr>
          <p:cNvPr id="10" name="Text Box 52"/>
          <p:cNvSpPr txBox="1">
            <a:spLocks noChangeArrowheads="1"/>
          </p:cNvSpPr>
          <p:nvPr/>
        </p:nvSpPr>
        <p:spPr bwMode="auto">
          <a:xfrm>
            <a:off x="1706562" y="4033838"/>
            <a:ext cx="2205037" cy="400110"/>
          </a:xfrm>
          <a:prstGeom prst="rect">
            <a:avLst/>
          </a:prstGeom>
          <a:solidFill>
            <a:schemeClr val="bg1">
              <a:alpha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/>
              <a:t>target (e.g. </a:t>
            </a:r>
            <a:r>
              <a:rPr lang="en-US" sz="2000" b="1" baseline="30000" dirty="0" smtClean="0"/>
              <a:t>104</a:t>
            </a:r>
            <a:r>
              <a:rPr lang="en-US" sz="2000" b="1" dirty="0" smtClean="0"/>
              <a:t>Pd)</a:t>
            </a:r>
            <a:endParaRPr lang="en-US" sz="2000" b="1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114550" y="3429000"/>
            <a:ext cx="4672013" cy="178593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urved Connector 11"/>
          <p:cNvCxnSpPr/>
          <p:nvPr/>
        </p:nvCxnSpPr>
        <p:spPr>
          <a:xfrm>
            <a:off x="5595938" y="4630738"/>
            <a:ext cx="1047750" cy="1084262"/>
          </a:xfrm>
          <a:prstGeom prst="curvedConnector3">
            <a:avLst>
              <a:gd name="adj1" fmla="val -36458"/>
            </a:avLst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5524500" y="4429125"/>
            <a:ext cx="1071563" cy="21431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50"/>
          <p:cNvSpPr txBox="1">
            <a:spLocks noChangeArrowheads="1"/>
          </p:cNvSpPr>
          <p:nvPr/>
        </p:nvSpPr>
        <p:spPr bwMode="auto">
          <a:xfrm rot="5400000">
            <a:off x="7058819" y="3987007"/>
            <a:ext cx="27701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/>
              <a:t>Counts /MeV/strip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8763" y="1052945"/>
            <a:ext cx="7802563" cy="520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4973782" y="942109"/>
            <a:ext cx="3581400" cy="285403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Line 5"/>
          <p:cNvSpPr>
            <a:spLocks noChangeShapeType="1"/>
          </p:cNvSpPr>
          <p:nvPr/>
        </p:nvSpPr>
        <p:spPr bwMode="auto">
          <a:xfrm>
            <a:off x="5616720" y="3237634"/>
            <a:ext cx="936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" name="Line 6"/>
          <p:cNvSpPr>
            <a:spLocks noChangeShapeType="1"/>
          </p:cNvSpPr>
          <p:nvPr/>
        </p:nvSpPr>
        <p:spPr bwMode="auto">
          <a:xfrm>
            <a:off x="5616720" y="2734397"/>
            <a:ext cx="936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" name="Line 7"/>
          <p:cNvSpPr>
            <a:spLocks noChangeShapeType="1"/>
          </p:cNvSpPr>
          <p:nvPr/>
        </p:nvSpPr>
        <p:spPr bwMode="auto">
          <a:xfrm>
            <a:off x="5621482" y="1158009"/>
            <a:ext cx="936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" name="Line 8"/>
          <p:cNvSpPr>
            <a:spLocks noChangeShapeType="1"/>
          </p:cNvSpPr>
          <p:nvPr/>
        </p:nvSpPr>
        <p:spPr bwMode="auto">
          <a:xfrm>
            <a:off x="7335982" y="2669309"/>
            <a:ext cx="936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" name="Line 9"/>
          <p:cNvSpPr>
            <a:spLocks noChangeShapeType="1"/>
          </p:cNvSpPr>
          <p:nvPr/>
        </p:nvSpPr>
        <p:spPr bwMode="auto">
          <a:xfrm>
            <a:off x="7335982" y="2212109"/>
            <a:ext cx="936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" name="Line 10"/>
          <p:cNvSpPr>
            <a:spLocks noChangeShapeType="1"/>
          </p:cNvSpPr>
          <p:nvPr/>
        </p:nvSpPr>
        <p:spPr bwMode="auto">
          <a:xfrm>
            <a:off x="7335982" y="1983509"/>
            <a:ext cx="936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6481907" y="3021734"/>
            <a:ext cx="431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latin typeface="Arial" charset="0"/>
              </a:rPr>
              <a:t>0</a:t>
            </a:r>
            <a:r>
              <a:rPr lang="en-US" sz="1800" b="1" baseline="30000">
                <a:latin typeface="Arial" charset="0"/>
              </a:rPr>
              <a:t>+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6481907" y="2518497"/>
            <a:ext cx="431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latin typeface="Arial" charset="0"/>
              </a:rPr>
              <a:t>2</a:t>
            </a:r>
            <a:r>
              <a:rPr lang="en-US" sz="1800" b="1" baseline="30000">
                <a:latin typeface="Arial" charset="0"/>
              </a:rPr>
              <a:t>+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6485082" y="942109"/>
            <a:ext cx="431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latin typeface="Arial" charset="0"/>
              </a:rPr>
              <a:t>4</a:t>
            </a:r>
            <a:r>
              <a:rPr lang="en-US" sz="1800" b="1" baseline="30000">
                <a:latin typeface="Arial" charset="0"/>
              </a:rPr>
              <a:t>+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5257945" y="3021734"/>
            <a:ext cx="431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800" b="1">
                <a:latin typeface="Arial" charset="0"/>
              </a:rPr>
              <a:t>0</a:t>
            </a:r>
            <a:endParaRPr lang="en-US" sz="1800" b="1" baseline="30000">
              <a:latin typeface="Arial" charset="0"/>
            </a:endParaRP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5040457" y="2518497"/>
            <a:ext cx="6492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800" b="1">
                <a:latin typeface="Arial" charset="0"/>
              </a:rPr>
              <a:t>367</a:t>
            </a:r>
            <a:endParaRPr lang="en-US" sz="1800" b="1" baseline="30000">
              <a:latin typeface="Arial" charset="0"/>
            </a:endParaRP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4973782" y="942109"/>
            <a:ext cx="7191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800" b="1">
                <a:latin typeface="Arial" charset="0"/>
              </a:rPr>
              <a:t>1089</a:t>
            </a:r>
            <a:endParaRPr lang="en-US" sz="1800" b="1" baseline="30000">
              <a:latin typeface="Arial" charset="0"/>
            </a:endParaRP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6831157" y="2453409"/>
            <a:ext cx="5762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800" b="1">
                <a:latin typeface="Arial" charset="0"/>
              </a:rPr>
              <a:t>375</a:t>
            </a:r>
            <a:endParaRPr lang="en-US" sz="1800" b="1" baseline="30000">
              <a:latin typeface="Arial" charset="0"/>
            </a:endParaRP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6759720" y="1996209"/>
            <a:ext cx="6477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800" b="1">
                <a:latin typeface="Arial" charset="0"/>
              </a:rPr>
              <a:t>534</a:t>
            </a:r>
            <a:endParaRPr lang="en-US" sz="1800" b="1" baseline="30000">
              <a:latin typeface="Arial" charset="0"/>
            </a:endParaRP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6688282" y="1767609"/>
            <a:ext cx="7191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800" b="1">
                <a:latin typeface="Arial" charset="0"/>
              </a:rPr>
              <a:t>653</a:t>
            </a:r>
            <a:endParaRPr lang="en-US" sz="1800" b="1" baseline="30000">
              <a:latin typeface="Arial" charset="0"/>
            </a:endParaRPr>
          </a:p>
        </p:txBody>
      </p:sp>
      <p:grpSp>
        <p:nvGrpSpPr>
          <p:cNvPr id="6" name="Group 23"/>
          <p:cNvGrpSpPr>
            <a:grpSpLocks/>
          </p:cNvGrpSpPr>
          <p:nvPr/>
        </p:nvGrpSpPr>
        <p:grpSpPr bwMode="auto">
          <a:xfrm>
            <a:off x="8199582" y="1767609"/>
            <a:ext cx="431800" cy="1052513"/>
            <a:chOff x="5488" y="1576"/>
            <a:chExt cx="272" cy="663"/>
          </a:xfrm>
        </p:grpSpPr>
        <p:sp>
          <p:nvSpPr>
            <p:cNvPr id="7" name="Text Box 24"/>
            <p:cNvSpPr txBox="1">
              <a:spLocks noChangeArrowheads="1"/>
            </p:cNvSpPr>
            <p:nvPr/>
          </p:nvSpPr>
          <p:spPr bwMode="auto">
            <a:xfrm>
              <a:off x="5488" y="2008"/>
              <a:ext cx="27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b="1">
                  <a:latin typeface="Arial" charset="0"/>
                </a:rPr>
                <a:t>0</a:t>
              </a:r>
              <a:r>
                <a:rPr lang="en-US" sz="1800" b="1" baseline="30000">
                  <a:latin typeface="Arial" charset="0"/>
                </a:rPr>
                <a:t>+</a:t>
              </a:r>
            </a:p>
          </p:txBody>
        </p:sp>
        <p:sp>
          <p:nvSpPr>
            <p:cNvPr id="8" name="Text Box 25"/>
            <p:cNvSpPr txBox="1">
              <a:spLocks noChangeArrowheads="1"/>
            </p:cNvSpPr>
            <p:nvPr/>
          </p:nvSpPr>
          <p:spPr bwMode="auto">
            <a:xfrm>
              <a:off x="5488" y="1720"/>
              <a:ext cx="27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b="1">
                  <a:latin typeface="Arial" charset="0"/>
                </a:rPr>
                <a:t>2</a:t>
              </a:r>
              <a:r>
                <a:rPr lang="en-US" sz="1800" b="1" baseline="30000">
                  <a:latin typeface="Arial" charset="0"/>
                </a:rPr>
                <a:t>+</a:t>
              </a:r>
            </a:p>
          </p:txBody>
        </p:sp>
        <p:sp>
          <p:nvSpPr>
            <p:cNvPr id="9" name="Text Box 26"/>
            <p:cNvSpPr txBox="1">
              <a:spLocks noChangeArrowheads="1"/>
            </p:cNvSpPr>
            <p:nvPr/>
          </p:nvSpPr>
          <p:spPr bwMode="auto">
            <a:xfrm>
              <a:off x="5488" y="1576"/>
              <a:ext cx="27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b="1">
                  <a:latin typeface="Arial" charset="0"/>
                </a:rPr>
                <a:t>4</a:t>
              </a:r>
              <a:r>
                <a:rPr lang="en-US" sz="1800" b="1" baseline="30000">
                  <a:latin typeface="Arial" charset="0"/>
                </a:rPr>
                <a:t>+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2396833" y="41565"/>
            <a:ext cx="43572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Coulomb excitation of </a:t>
            </a:r>
            <a:r>
              <a:rPr lang="en-US" sz="2000" baseline="30000" dirty="0" smtClean="0">
                <a:latin typeface="Arial" pitchFamily="34" charset="0"/>
                <a:cs typeface="Arial" pitchFamily="34" charset="0"/>
              </a:rPr>
              <a:t>184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Hg on </a:t>
            </a:r>
            <a:r>
              <a:rPr lang="en-US" sz="2000" baseline="30000" dirty="0" smtClean="0">
                <a:latin typeface="Arial" pitchFamily="34" charset="0"/>
                <a:cs typeface="Arial" pitchFamily="34" charset="0"/>
              </a:rPr>
              <a:t>120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Sn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611088" y="3325087"/>
            <a:ext cx="920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184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Hg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505199" y="6123705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Energy (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keV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32" name="TextBox 31"/>
          <p:cNvSpPr txBox="1"/>
          <p:nvPr/>
        </p:nvSpPr>
        <p:spPr>
          <a:xfrm rot="16200000">
            <a:off x="207800" y="3532905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Counts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29491" y="831273"/>
            <a:ext cx="1704109" cy="6650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5" name="Object 34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14" name="Bitmap Image" r:id="rId4" imgW="0" imgH="0" progId="PBrush">
                  <p:embed/>
                </p:oleObj>
              </mc:Choice>
              <mc:Fallback>
                <p:oleObj name="Bitmap Image" r:id="rId4" imgW="0" imgH="0" progId="PBrush">
                  <p:embed/>
                  <p:pic>
                    <p:nvPicPr>
                      <p:cNvPr id="0" name="Rectangle 2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1" name="Group 50"/>
          <p:cNvGrpSpPr/>
          <p:nvPr/>
        </p:nvGrpSpPr>
        <p:grpSpPr>
          <a:xfrm>
            <a:off x="2411413" y="1288473"/>
            <a:ext cx="5091257" cy="4343977"/>
            <a:chOff x="2411413" y="1288473"/>
            <a:chExt cx="5091257" cy="4343977"/>
          </a:xfrm>
        </p:grpSpPr>
        <p:sp>
          <p:nvSpPr>
            <p:cNvPr id="26" name="Line 20"/>
            <p:cNvSpPr>
              <a:spLocks noChangeShapeType="1"/>
            </p:cNvSpPr>
            <p:nvPr/>
          </p:nvSpPr>
          <p:spPr bwMode="auto">
            <a:xfrm>
              <a:off x="6040582" y="2715492"/>
              <a:ext cx="0" cy="54032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21"/>
            <p:cNvSpPr>
              <a:spLocks noChangeShapeType="1"/>
            </p:cNvSpPr>
            <p:nvPr/>
          </p:nvSpPr>
          <p:spPr bwMode="auto">
            <a:xfrm flipH="1">
              <a:off x="6120390" y="2231882"/>
              <a:ext cx="1368425" cy="1008063"/>
            </a:xfrm>
            <a:prstGeom prst="line">
              <a:avLst/>
            </a:prstGeom>
            <a:noFill/>
            <a:ln w="38100">
              <a:solidFill>
                <a:srgbClr val="007033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22"/>
            <p:cNvSpPr>
              <a:spLocks noChangeShapeType="1"/>
            </p:cNvSpPr>
            <p:nvPr/>
          </p:nvSpPr>
          <p:spPr bwMode="auto">
            <a:xfrm flipH="1">
              <a:off x="6062807" y="1988272"/>
              <a:ext cx="1439863" cy="720725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36" name="Object 35"/>
            <p:cNvGraphicFramePr>
              <a:graphicFrameLocks noChangeAspect="1"/>
            </p:cNvGraphicFramePr>
            <p:nvPr/>
          </p:nvGraphicFramePr>
          <p:xfrm>
            <a:off x="3089564" y="1288473"/>
            <a:ext cx="947882" cy="4739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5415" name="Equation" r:id="rId5" imgW="482400" imgH="241200" progId="Equation.DSMT4">
                    <p:embed/>
                  </p:oleObj>
                </mc:Choice>
                <mc:Fallback>
                  <p:oleObj name="Equation" r:id="rId5" imgW="482400" imgH="241200" progId="Equation.DSMT4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89564" y="1288473"/>
                          <a:ext cx="947882" cy="47394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7" name="Freeform 36"/>
            <p:cNvSpPr/>
            <p:nvPr/>
          </p:nvSpPr>
          <p:spPr>
            <a:xfrm>
              <a:off x="3489960" y="1757680"/>
              <a:ext cx="152400" cy="3804920"/>
            </a:xfrm>
            <a:custGeom>
              <a:avLst/>
              <a:gdLst>
                <a:gd name="connsiteX0" fmla="*/ 0 w 152400"/>
                <a:gd name="connsiteY0" fmla="*/ 3660140 h 3804920"/>
                <a:gd name="connsiteX1" fmla="*/ 15240 w 152400"/>
                <a:gd name="connsiteY1" fmla="*/ 3599180 h 3804920"/>
                <a:gd name="connsiteX2" fmla="*/ 22860 w 152400"/>
                <a:gd name="connsiteY2" fmla="*/ 3492500 h 3804920"/>
                <a:gd name="connsiteX3" fmla="*/ 22860 w 152400"/>
                <a:gd name="connsiteY3" fmla="*/ 3446780 h 3804920"/>
                <a:gd name="connsiteX4" fmla="*/ 30480 w 152400"/>
                <a:gd name="connsiteY4" fmla="*/ 3423920 h 3804920"/>
                <a:gd name="connsiteX5" fmla="*/ 38100 w 152400"/>
                <a:gd name="connsiteY5" fmla="*/ 3302000 h 3804920"/>
                <a:gd name="connsiteX6" fmla="*/ 38100 w 152400"/>
                <a:gd name="connsiteY6" fmla="*/ 3027680 h 3804920"/>
                <a:gd name="connsiteX7" fmla="*/ 38100 w 152400"/>
                <a:gd name="connsiteY7" fmla="*/ 2631440 h 3804920"/>
                <a:gd name="connsiteX8" fmla="*/ 53340 w 152400"/>
                <a:gd name="connsiteY8" fmla="*/ 2120900 h 3804920"/>
                <a:gd name="connsiteX9" fmla="*/ 60960 w 152400"/>
                <a:gd name="connsiteY9" fmla="*/ 1275080 h 3804920"/>
                <a:gd name="connsiteX10" fmla="*/ 60960 w 152400"/>
                <a:gd name="connsiteY10" fmla="*/ 665480 h 3804920"/>
                <a:gd name="connsiteX11" fmla="*/ 60960 w 152400"/>
                <a:gd name="connsiteY11" fmla="*/ 170180 h 3804920"/>
                <a:gd name="connsiteX12" fmla="*/ 76200 w 152400"/>
                <a:gd name="connsiteY12" fmla="*/ 33020 h 3804920"/>
                <a:gd name="connsiteX13" fmla="*/ 76200 w 152400"/>
                <a:gd name="connsiteY13" fmla="*/ 368300 h 3804920"/>
                <a:gd name="connsiteX14" fmla="*/ 91440 w 152400"/>
                <a:gd name="connsiteY14" fmla="*/ 1008380 h 3804920"/>
                <a:gd name="connsiteX15" fmla="*/ 106680 w 152400"/>
                <a:gd name="connsiteY15" fmla="*/ 1854200 h 3804920"/>
                <a:gd name="connsiteX16" fmla="*/ 99060 w 152400"/>
                <a:gd name="connsiteY16" fmla="*/ 2631440 h 3804920"/>
                <a:gd name="connsiteX17" fmla="*/ 121920 w 152400"/>
                <a:gd name="connsiteY17" fmla="*/ 3027680 h 3804920"/>
                <a:gd name="connsiteX18" fmla="*/ 114300 w 152400"/>
                <a:gd name="connsiteY18" fmla="*/ 3355340 h 3804920"/>
                <a:gd name="connsiteX19" fmla="*/ 114300 w 152400"/>
                <a:gd name="connsiteY19" fmla="*/ 3507740 h 3804920"/>
                <a:gd name="connsiteX20" fmla="*/ 129540 w 152400"/>
                <a:gd name="connsiteY20" fmla="*/ 3713480 h 3804920"/>
                <a:gd name="connsiteX21" fmla="*/ 152400 w 152400"/>
                <a:gd name="connsiteY21" fmla="*/ 3804920 h 380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2400" h="3804920">
                  <a:moveTo>
                    <a:pt x="0" y="3660140"/>
                  </a:moveTo>
                  <a:cubicBezTo>
                    <a:pt x="5715" y="3643630"/>
                    <a:pt x="11430" y="3627120"/>
                    <a:pt x="15240" y="3599180"/>
                  </a:cubicBezTo>
                  <a:cubicBezTo>
                    <a:pt x="19050" y="3571240"/>
                    <a:pt x="21590" y="3517900"/>
                    <a:pt x="22860" y="3492500"/>
                  </a:cubicBezTo>
                  <a:cubicBezTo>
                    <a:pt x="24130" y="3467100"/>
                    <a:pt x="21590" y="3458210"/>
                    <a:pt x="22860" y="3446780"/>
                  </a:cubicBezTo>
                  <a:cubicBezTo>
                    <a:pt x="24130" y="3435350"/>
                    <a:pt x="27940" y="3448050"/>
                    <a:pt x="30480" y="3423920"/>
                  </a:cubicBezTo>
                  <a:cubicBezTo>
                    <a:pt x="33020" y="3399790"/>
                    <a:pt x="36830" y="3368040"/>
                    <a:pt x="38100" y="3302000"/>
                  </a:cubicBezTo>
                  <a:cubicBezTo>
                    <a:pt x="39370" y="3235960"/>
                    <a:pt x="38100" y="3027680"/>
                    <a:pt x="38100" y="3027680"/>
                  </a:cubicBezTo>
                  <a:cubicBezTo>
                    <a:pt x="38100" y="2915920"/>
                    <a:pt x="35560" y="2782570"/>
                    <a:pt x="38100" y="2631440"/>
                  </a:cubicBezTo>
                  <a:cubicBezTo>
                    <a:pt x="40640" y="2480310"/>
                    <a:pt x="49530" y="2346960"/>
                    <a:pt x="53340" y="2120900"/>
                  </a:cubicBezTo>
                  <a:cubicBezTo>
                    <a:pt x="57150" y="1894840"/>
                    <a:pt x="59690" y="1517650"/>
                    <a:pt x="60960" y="1275080"/>
                  </a:cubicBezTo>
                  <a:cubicBezTo>
                    <a:pt x="62230" y="1032510"/>
                    <a:pt x="60960" y="665480"/>
                    <a:pt x="60960" y="665480"/>
                  </a:cubicBezTo>
                  <a:cubicBezTo>
                    <a:pt x="60960" y="481330"/>
                    <a:pt x="58420" y="275590"/>
                    <a:pt x="60960" y="170180"/>
                  </a:cubicBezTo>
                  <a:cubicBezTo>
                    <a:pt x="63500" y="64770"/>
                    <a:pt x="73660" y="0"/>
                    <a:pt x="76200" y="33020"/>
                  </a:cubicBezTo>
                  <a:cubicBezTo>
                    <a:pt x="78740" y="66040"/>
                    <a:pt x="73660" y="205740"/>
                    <a:pt x="76200" y="368300"/>
                  </a:cubicBezTo>
                  <a:cubicBezTo>
                    <a:pt x="78740" y="530860"/>
                    <a:pt x="86360" y="760730"/>
                    <a:pt x="91440" y="1008380"/>
                  </a:cubicBezTo>
                  <a:cubicBezTo>
                    <a:pt x="96520" y="1256030"/>
                    <a:pt x="105410" y="1583690"/>
                    <a:pt x="106680" y="1854200"/>
                  </a:cubicBezTo>
                  <a:cubicBezTo>
                    <a:pt x="107950" y="2124710"/>
                    <a:pt x="96520" y="2435860"/>
                    <a:pt x="99060" y="2631440"/>
                  </a:cubicBezTo>
                  <a:cubicBezTo>
                    <a:pt x="101600" y="2827020"/>
                    <a:pt x="119380" y="2907030"/>
                    <a:pt x="121920" y="3027680"/>
                  </a:cubicBezTo>
                  <a:cubicBezTo>
                    <a:pt x="124460" y="3148330"/>
                    <a:pt x="115570" y="3275330"/>
                    <a:pt x="114300" y="3355340"/>
                  </a:cubicBezTo>
                  <a:cubicBezTo>
                    <a:pt x="113030" y="3435350"/>
                    <a:pt x="111760" y="3448050"/>
                    <a:pt x="114300" y="3507740"/>
                  </a:cubicBezTo>
                  <a:cubicBezTo>
                    <a:pt x="116840" y="3567430"/>
                    <a:pt x="123190" y="3663950"/>
                    <a:pt x="129540" y="3713480"/>
                  </a:cubicBezTo>
                  <a:cubicBezTo>
                    <a:pt x="135890" y="3763010"/>
                    <a:pt x="144145" y="3783965"/>
                    <a:pt x="152400" y="3804920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 37"/>
            <p:cNvSpPr/>
            <p:nvPr/>
          </p:nvSpPr>
          <p:spPr>
            <a:xfrm>
              <a:off x="3040592" y="5255683"/>
              <a:ext cx="64558" cy="262467"/>
            </a:xfrm>
            <a:custGeom>
              <a:avLst/>
              <a:gdLst>
                <a:gd name="connsiteX0" fmla="*/ 1058 w 64558"/>
                <a:gd name="connsiteY0" fmla="*/ 243417 h 262467"/>
                <a:gd name="connsiteX1" fmla="*/ 1058 w 64558"/>
                <a:gd name="connsiteY1" fmla="*/ 122767 h 262467"/>
                <a:gd name="connsiteX2" fmla="*/ 7408 w 64558"/>
                <a:gd name="connsiteY2" fmla="*/ 65617 h 262467"/>
                <a:gd name="connsiteX3" fmla="*/ 26458 w 64558"/>
                <a:gd name="connsiteY3" fmla="*/ 46567 h 262467"/>
                <a:gd name="connsiteX4" fmla="*/ 26458 w 64558"/>
                <a:gd name="connsiteY4" fmla="*/ 2117 h 262467"/>
                <a:gd name="connsiteX5" fmla="*/ 45508 w 64558"/>
                <a:gd name="connsiteY5" fmla="*/ 33867 h 262467"/>
                <a:gd name="connsiteX6" fmla="*/ 39158 w 64558"/>
                <a:gd name="connsiteY6" fmla="*/ 122767 h 262467"/>
                <a:gd name="connsiteX7" fmla="*/ 51858 w 64558"/>
                <a:gd name="connsiteY7" fmla="*/ 224367 h 262467"/>
                <a:gd name="connsiteX8" fmla="*/ 51858 w 64558"/>
                <a:gd name="connsiteY8" fmla="*/ 186267 h 262467"/>
                <a:gd name="connsiteX9" fmla="*/ 64558 w 64558"/>
                <a:gd name="connsiteY9" fmla="*/ 262467 h 262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558" h="262467">
                  <a:moveTo>
                    <a:pt x="1058" y="243417"/>
                  </a:moveTo>
                  <a:cubicBezTo>
                    <a:pt x="1058" y="203200"/>
                    <a:pt x="0" y="152400"/>
                    <a:pt x="1058" y="122767"/>
                  </a:cubicBezTo>
                  <a:cubicBezTo>
                    <a:pt x="2116" y="93134"/>
                    <a:pt x="3175" y="78317"/>
                    <a:pt x="7408" y="65617"/>
                  </a:cubicBezTo>
                  <a:cubicBezTo>
                    <a:pt x="11641" y="52917"/>
                    <a:pt x="23283" y="57150"/>
                    <a:pt x="26458" y="46567"/>
                  </a:cubicBezTo>
                  <a:cubicBezTo>
                    <a:pt x="29633" y="35984"/>
                    <a:pt x="23283" y="4234"/>
                    <a:pt x="26458" y="2117"/>
                  </a:cubicBezTo>
                  <a:cubicBezTo>
                    <a:pt x="29633" y="0"/>
                    <a:pt x="43391" y="13759"/>
                    <a:pt x="45508" y="33867"/>
                  </a:cubicBezTo>
                  <a:cubicBezTo>
                    <a:pt x="47625" y="53975"/>
                    <a:pt x="38100" y="91017"/>
                    <a:pt x="39158" y="122767"/>
                  </a:cubicBezTo>
                  <a:cubicBezTo>
                    <a:pt x="40216" y="154517"/>
                    <a:pt x="49741" y="213784"/>
                    <a:pt x="51858" y="224367"/>
                  </a:cubicBezTo>
                  <a:cubicBezTo>
                    <a:pt x="53975" y="234950"/>
                    <a:pt x="49741" y="179917"/>
                    <a:pt x="51858" y="186267"/>
                  </a:cubicBezTo>
                  <a:cubicBezTo>
                    <a:pt x="53975" y="192617"/>
                    <a:pt x="59266" y="227542"/>
                    <a:pt x="64558" y="262467"/>
                  </a:cubicBezTo>
                </a:path>
              </a:pathLst>
            </a:cu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 38"/>
            <p:cNvSpPr/>
            <p:nvPr/>
          </p:nvSpPr>
          <p:spPr>
            <a:xfrm>
              <a:off x="4559300" y="5501217"/>
              <a:ext cx="114300" cy="131233"/>
            </a:xfrm>
            <a:custGeom>
              <a:avLst/>
              <a:gdLst>
                <a:gd name="connsiteX0" fmla="*/ 0 w 114300"/>
                <a:gd name="connsiteY0" fmla="*/ 131233 h 131233"/>
                <a:gd name="connsiteX1" fmla="*/ 31750 w 114300"/>
                <a:gd name="connsiteY1" fmla="*/ 67733 h 131233"/>
                <a:gd name="connsiteX2" fmla="*/ 38100 w 114300"/>
                <a:gd name="connsiteY2" fmla="*/ 10583 h 131233"/>
                <a:gd name="connsiteX3" fmla="*/ 57150 w 114300"/>
                <a:gd name="connsiteY3" fmla="*/ 4233 h 131233"/>
                <a:gd name="connsiteX4" fmla="*/ 82550 w 114300"/>
                <a:gd name="connsiteY4" fmla="*/ 10583 h 131233"/>
                <a:gd name="connsiteX5" fmla="*/ 82550 w 114300"/>
                <a:gd name="connsiteY5" fmla="*/ 23283 h 131233"/>
                <a:gd name="connsiteX6" fmla="*/ 95250 w 114300"/>
                <a:gd name="connsiteY6" fmla="*/ 74083 h 131233"/>
                <a:gd name="connsiteX7" fmla="*/ 101600 w 114300"/>
                <a:gd name="connsiteY7" fmla="*/ 99483 h 131233"/>
                <a:gd name="connsiteX8" fmla="*/ 114300 w 114300"/>
                <a:gd name="connsiteY8" fmla="*/ 118533 h 131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31233">
                  <a:moveTo>
                    <a:pt x="0" y="131233"/>
                  </a:moveTo>
                  <a:cubicBezTo>
                    <a:pt x="12700" y="109537"/>
                    <a:pt x="25400" y="87841"/>
                    <a:pt x="31750" y="67733"/>
                  </a:cubicBezTo>
                  <a:cubicBezTo>
                    <a:pt x="38100" y="47625"/>
                    <a:pt x="33867" y="21166"/>
                    <a:pt x="38100" y="10583"/>
                  </a:cubicBezTo>
                  <a:cubicBezTo>
                    <a:pt x="42333" y="0"/>
                    <a:pt x="49742" y="4233"/>
                    <a:pt x="57150" y="4233"/>
                  </a:cubicBezTo>
                  <a:cubicBezTo>
                    <a:pt x="64558" y="4233"/>
                    <a:pt x="78317" y="7408"/>
                    <a:pt x="82550" y="10583"/>
                  </a:cubicBezTo>
                  <a:cubicBezTo>
                    <a:pt x="86783" y="13758"/>
                    <a:pt x="80433" y="12700"/>
                    <a:pt x="82550" y="23283"/>
                  </a:cubicBezTo>
                  <a:cubicBezTo>
                    <a:pt x="84667" y="33866"/>
                    <a:pt x="95250" y="74083"/>
                    <a:pt x="95250" y="74083"/>
                  </a:cubicBezTo>
                  <a:cubicBezTo>
                    <a:pt x="98425" y="86783"/>
                    <a:pt x="98425" y="92075"/>
                    <a:pt x="101600" y="99483"/>
                  </a:cubicBezTo>
                  <a:cubicBezTo>
                    <a:pt x="104775" y="106891"/>
                    <a:pt x="109537" y="112712"/>
                    <a:pt x="114300" y="118533"/>
                  </a:cubicBezTo>
                </a:path>
              </a:pathLst>
            </a:custGeom>
            <a:ln w="28575">
              <a:solidFill>
                <a:srgbClr val="007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40" name="Object 39"/>
            <p:cNvGraphicFramePr>
              <a:graphicFrameLocks noChangeAspect="1"/>
            </p:cNvGraphicFramePr>
            <p:nvPr/>
          </p:nvGraphicFramePr>
          <p:xfrm>
            <a:off x="2411413" y="4545013"/>
            <a:ext cx="973137" cy="4730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5416" name="Equation" r:id="rId7" imgW="495000" imgH="241200" progId="Equation.DSMT4">
                    <p:embed/>
                  </p:oleObj>
                </mc:Choice>
                <mc:Fallback>
                  <p:oleObj name="Equation" r:id="rId7" imgW="495000" imgH="241200" progId="Equation.DSMT4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11413" y="4545013"/>
                          <a:ext cx="973137" cy="4730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1" name="Object 40"/>
            <p:cNvGraphicFramePr>
              <a:graphicFrameLocks noChangeAspect="1"/>
            </p:cNvGraphicFramePr>
            <p:nvPr/>
          </p:nvGraphicFramePr>
          <p:xfrm>
            <a:off x="4100946" y="4946073"/>
            <a:ext cx="947882" cy="4739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5417" name="Equation" r:id="rId9" imgW="482400" imgH="241200" progId="Equation.DSMT4">
                    <p:embed/>
                  </p:oleObj>
                </mc:Choice>
                <mc:Fallback>
                  <p:oleObj name="Equation" r:id="rId9" imgW="482400" imgH="241200" progId="Equation.DSMT4">
                    <p:embed/>
                    <p:pic>
                      <p:nvPicPr>
                        <p:cNvPr id="0" name="Picture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00946" y="4946073"/>
                          <a:ext cx="947882" cy="47394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2" name="TextBox 41"/>
          <p:cNvSpPr txBox="1"/>
          <p:nvPr/>
        </p:nvSpPr>
        <p:spPr>
          <a:xfrm>
            <a:off x="1413160" y="3616028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Hg X-rays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5763491" y="1995055"/>
            <a:ext cx="2299854" cy="1246910"/>
            <a:chOff x="5763491" y="1995055"/>
            <a:chExt cx="2299854" cy="1246910"/>
          </a:xfrm>
        </p:grpSpPr>
        <p:cxnSp>
          <p:nvCxnSpPr>
            <p:cNvPr id="44" name="Straight Arrow Connector 43"/>
            <p:cNvCxnSpPr/>
            <p:nvPr/>
          </p:nvCxnSpPr>
          <p:spPr>
            <a:xfrm flipV="1">
              <a:off x="5763491" y="2729345"/>
              <a:ext cx="0" cy="512619"/>
            </a:xfrm>
            <a:prstGeom prst="straightConnector1">
              <a:avLst/>
            </a:prstGeom>
            <a:ln w="76200" cmpd="tri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flipV="1">
              <a:off x="6511636" y="2230582"/>
              <a:ext cx="1551709" cy="1011383"/>
            </a:xfrm>
            <a:prstGeom prst="straightConnector1">
              <a:avLst/>
            </a:prstGeom>
            <a:ln w="76200" cmpd="tri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flipV="1">
              <a:off x="6525491" y="1995055"/>
              <a:ext cx="1260764" cy="748147"/>
            </a:xfrm>
            <a:prstGeom prst="straightConnector1">
              <a:avLst/>
            </a:prstGeom>
            <a:ln w="76200" cmpd="tri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TextBox 51"/>
          <p:cNvSpPr txBox="1"/>
          <p:nvPr/>
        </p:nvSpPr>
        <p:spPr>
          <a:xfrm>
            <a:off x="7647710" y="2909454"/>
            <a:ext cx="115929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Coulomb</a:t>
            </a:r>
          </a:p>
          <a:p>
            <a:r>
              <a:rPr lang="en-US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excitation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572001" y="2022763"/>
            <a:ext cx="149271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de-</a:t>
            </a:r>
            <a:r>
              <a:rPr lang="en-US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excit</a:t>
            </a:r>
            <a:r>
              <a:rPr lang="en-US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ation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381958" y="4045527"/>
            <a:ext cx="447109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Extract energies, transition probabilities (B(E2) values), electrical moments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3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3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1" animBg="1"/>
      <p:bldP spid="5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2322" y="27710"/>
            <a:ext cx="6509982" cy="500066"/>
          </a:xfrm>
        </p:spPr>
        <p:txBody>
          <a:bodyPr/>
          <a:lstStyle/>
          <a:p>
            <a:r>
              <a:rPr lang="en-US" sz="2000" b="0" dirty="0" smtClean="0"/>
              <a:t>Comparison with theory</a:t>
            </a:r>
            <a:endParaRPr lang="en-US" sz="2000" b="0" dirty="0"/>
          </a:p>
        </p:txBody>
      </p:sp>
      <p:pic>
        <p:nvPicPr>
          <p:cNvPr id="3379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8" y="533110"/>
            <a:ext cx="8201025" cy="581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/>
        </p:nvCxnSpPr>
        <p:spPr>
          <a:xfrm>
            <a:off x="2541494" y="5004830"/>
            <a:ext cx="49081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2111187" y="4964476"/>
            <a:ext cx="134471" cy="3899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478755" y="5029464"/>
            <a:ext cx="134471" cy="3899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494430" y="4877070"/>
            <a:ext cx="558056" cy="87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16200000">
            <a:off x="4269444" y="5011541"/>
            <a:ext cx="510989" cy="87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16200000">
            <a:off x="4612345" y="5038435"/>
            <a:ext cx="510989" cy="87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1909970">
            <a:off x="3158873" y="4682027"/>
            <a:ext cx="77906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1.53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41594" y="5448516"/>
            <a:ext cx="89891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0.33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012141" y="5018264"/>
            <a:ext cx="484094" cy="295836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1909970">
            <a:off x="2721846" y="5139222"/>
            <a:ext cx="779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1.91</a:t>
            </a:r>
          </a:p>
        </p:txBody>
      </p:sp>
      <p:sp>
        <p:nvSpPr>
          <p:cNvPr id="17" name="Freeform 16"/>
          <p:cNvSpPr/>
          <p:nvPr/>
        </p:nvSpPr>
        <p:spPr>
          <a:xfrm>
            <a:off x="3913094" y="4580115"/>
            <a:ext cx="571500" cy="760879"/>
          </a:xfrm>
          <a:custGeom>
            <a:avLst/>
            <a:gdLst>
              <a:gd name="connsiteX0" fmla="*/ 0 w 571500"/>
              <a:gd name="connsiteY0" fmla="*/ 713814 h 760879"/>
              <a:gd name="connsiteX1" fmla="*/ 168088 w 571500"/>
              <a:gd name="connsiteY1" fmla="*/ 7844 h 760879"/>
              <a:gd name="connsiteX2" fmla="*/ 571500 w 571500"/>
              <a:gd name="connsiteY2" fmla="*/ 760879 h 760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1500" h="760879">
                <a:moveTo>
                  <a:pt x="0" y="713814"/>
                </a:moveTo>
                <a:cubicBezTo>
                  <a:pt x="36419" y="356907"/>
                  <a:pt x="72838" y="0"/>
                  <a:pt x="168088" y="7844"/>
                </a:cubicBezTo>
                <a:cubicBezTo>
                  <a:pt x="263338" y="15688"/>
                  <a:pt x="417419" y="388283"/>
                  <a:pt x="571500" y="760879"/>
                </a:cubicBezTo>
              </a:path>
            </a:pathLst>
          </a:cu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637419" y="4292071"/>
            <a:ext cx="898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1.36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554941" y="5024988"/>
            <a:ext cx="927847" cy="968188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 rot="2721778">
            <a:off x="2459628" y="5361091"/>
            <a:ext cx="779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0.09</a:t>
            </a:r>
          </a:p>
        </p:txBody>
      </p:sp>
      <p:sp>
        <p:nvSpPr>
          <p:cNvPr id="22" name="Rectangle 21"/>
          <p:cNvSpPr/>
          <p:nvPr/>
        </p:nvSpPr>
        <p:spPr>
          <a:xfrm rot="19345930">
            <a:off x="3017859" y="2100268"/>
            <a:ext cx="35077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5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preliminary</a:t>
            </a:r>
            <a:endParaRPr lang="en-US" sz="54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821868" y="6303817"/>
            <a:ext cx="63674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a number of discrepancies: energies, transition rates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23871" y="41554"/>
            <a:ext cx="14558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Conclusion</a:t>
            </a:r>
          </a:p>
        </p:txBody>
      </p:sp>
      <p:grpSp>
        <p:nvGrpSpPr>
          <p:cNvPr id="5" name="Group 12"/>
          <p:cNvGrpSpPr/>
          <p:nvPr/>
        </p:nvGrpSpPr>
        <p:grpSpPr>
          <a:xfrm>
            <a:off x="1229299" y="2632366"/>
            <a:ext cx="7000297" cy="4294909"/>
            <a:chOff x="1" y="1553689"/>
            <a:chExt cx="9144000" cy="5301135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" y="1553689"/>
              <a:ext cx="9144000" cy="5301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296412" y="1651000"/>
              <a:ext cx="2847588" cy="5156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TextBox 7"/>
          <p:cNvSpPr txBox="1"/>
          <p:nvPr/>
        </p:nvSpPr>
        <p:spPr>
          <a:xfrm>
            <a:off x="2064322" y="3546693"/>
            <a:ext cx="33409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66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Ni(</a:t>
            </a:r>
            <a:r>
              <a:rPr lang="en-US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d,p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en-US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67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Ni (with 10</a:t>
            </a:r>
            <a:r>
              <a:rPr lang="en-US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atoms/s)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0945" y="581887"/>
            <a:ext cx="8686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The study of 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exotic nuclei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with their unusual proton-to-neutron ratio is essential to solve the 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nuclear many-body problem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(examples were focused on the lead region).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The combination of different 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experimental probes/techniques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were/are essential for the production and study of new, pure and more intense 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radioactive ion beams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Post-acceleration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allows reaction studies with exotic nuclei (nuclear structure, reaction dynamics and stellar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nucleosynthesis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 descr="nuclchar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5235" y="1301049"/>
            <a:ext cx="6916601" cy="4961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119762" y="41565"/>
            <a:ext cx="58096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Outlook – Future Exploration of the Nuclear Chart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4433164" y="655789"/>
            <a:ext cx="4449330" cy="3098790"/>
            <a:chOff x="4433164" y="655789"/>
            <a:chExt cx="4449330" cy="3098790"/>
          </a:xfrm>
        </p:grpSpPr>
        <p:pic>
          <p:nvPicPr>
            <p:cNvPr id="18022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61160" y="1837025"/>
              <a:ext cx="1972504" cy="1834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215900" dist="1270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022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33164" y="655789"/>
              <a:ext cx="3437948" cy="10509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215900" dist="1270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0229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148078" y="1820542"/>
              <a:ext cx="1734416" cy="1934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215900" dist="1270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3" name="Group 32"/>
          <p:cNvGrpSpPr/>
          <p:nvPr/>
        </p:nvGrpSpPr>
        <p:grpSpPr>
          <a:xfrm>
            <a:off x="303057" y="715242"/>
            <a:ext cx="3017795" cy="2817665"/>
            <a:chOff x="303057" y="715242"/>
            <a:chExt cx="3017795" cy="2817665"/>
          </a:xfrm>
        </p:grpSpPr>
        <p:grpSp>
          <p:nvGrpSpPr>
            <p:cNvPr id="19" name="Group 18"/>
            <p:cNvGrpSpPr/>
            <p:nvPr/>
          </p:nvGrpSpPr>
          <p:grpSpPr>
            <a:xfrm>
              <a:off x="346366" y="715242"/>
              <a:ext cx="2974486" cy="794904"/>
              <a:chOff x="435553" y="2266951"/>
              <a:chExt cx="2974486" cy="794904"/>
            </a:xfrm>
            <a:effectLst>
              <a:outerShdw blurRad="215900" dist="1143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147461" name="Picture 5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297690" y="2266951"/>
                <a:ext cx="1112349" cy="7949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7462" name="Picture 6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435553" y="2341419"/>
                <a:ext cx="1729207" cy="5818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80230" name="Picture 6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03057" y="1618701"/>
              <a:ext cx="2649124" cy="1914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254000" dist="1270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2" name="TextBox 31"/>
          <p:cNvSpPr txBox="1"/>
          <p:nvPr/>
        </p:nvSpPr>
        <p:spPr>
          <a:xfrm>
            <a:off x="3454104" y="648124"/>
            <a:ext cx="50755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To answer 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fundamental questions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in 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nuclear physics, nuclear astrophysics and atomic physics (e.g. atomic properties of the heaviest elements)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Applications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(e.g. radioisotopes, trace analysis, ...)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071563" y="4371975"/>
            <a:ext cx="500062" cy="671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0" y="3783261"/>
            <a:ext cx="3323310" cy="3074739"/>
            <a:chOff x="202189" y="1954462"/>
            <a:chExt cx="3323310" cy="3074739"/>
          </a:xfrm>
        </p:grpSpPr>
        <p:pic>
          <p:nvPicPr>
            <p:cNvPr id="147460" name="Picture 4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02189" y="4073239"/>
              <a:ext cx="3314522" cy="955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215900" dist="1143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7464" name="Picture 8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61504" y="2992582"/>
              <a:ext cx="2211641" cy="803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215900" dist="1143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7467" name="Picture 11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49381" y="1954462"/>
              <a:ext cx="3276118" cy="771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215900" dist="1143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5" name="Rectangle 34"/>
          <p:cNvSpPr/>
          <p:nvPr/>
        </p:nvSpPr>
        <p:spPr>
          <a:xfrm>
            <a:off x="2843213" y="5343525"/>
            <a:ext cx="500062" cy="671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2270956" y="4153514"/>
            <a:ext cx="6737693" cy="2164159"/>
            <a:chOff x="2270956" y="4153514"/>
            <a:chExt cx="6737693" cy="2164159"/>
          </a:xfrm>
        </p:grpSpPr>
        <p:pic>
          <p:nvPicPr>
            <p:cNvPr id="147470" name="Picture 14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883850" y="4153514"/>
              <a:ext cx="3124799" cy="2164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279400" dist="1397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21" name="Group 20"/>
            <p:cNvGrpSpPr/>
            <p:nvPr/>
          </p:nvGrpSpPr>
          <p:grpSpPr>
            <a:xfrm>
              <a:off x="2948902" y="4882747"/>
              <a:ext cx="2875635" cy="714490"/>
              <a:chOff x="5931911" y="5603183"/>
              <a:chExt cx="2879580" cy="714490"/>
            </a:xfrm>
            <a:effectLst>
              <a:outerShdw blurRad="215900" dist="1143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147459" name="Picture 3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5931911" y="5603183"/>
                <a:ext cx="2865726" cy="7144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" name="Rectangle 19"/>
              <p:cNvSpPr/>
              <p:nvPr/>
            </p:nvSpPr>
            <p:spPr>
              <a:xfrm>
                <a:off x="5957455" y="6026727"/>
                <a:ext cx="2854036" cy="27709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6" name="Straight Arrow Connector 25"/>
            <p:cNvCxnSpPr/>
            <p:nvPr/>
          </p:nvCxnSpPr>
          <p:spPr>
            <a:xfrm>
              <a:off x="2919068" y="4585854"/>
              <a:ext cx="415067" cy="26323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147464" idx="3"/>
              <a:endCxn id="147459" idx="1"/>
            </p:cNvCxnSpPr>
            <p:nvPr/>
          </p:nvCxnSpPr>
          <p:spPr>
            <a:xfrm>
              <a:off x="2270956" y="5223163"/>
              <a:ext cx="677946" cy="1682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2358836" y="5597235"/>
              <a:ext cx="864615" cy="27709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 animBg="1"/>
      <p:bldP spid="3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38"/>
          <p:cNvGrpSpPr/>
          <p:nvPr/>
        </p:nvGrpSpPr>
        <p:grpSpPr>
          <a:xfrm>
            <a:off x="4911725" y="2822575"/>
            <a:ext cx="4003675" cy="1079500"/>
            <a:chOff x="4911725" y="2822575"/>
            <a:chExt cx="4003675" cy="1079500"/>
          </a:xfrm>
        </p:grpSpPr>
        <p:grpSp>
          <p:nvGrpSpPr>
            <p:cNvPr id="7" name="Group 127"/>
            <p:cNvGrpSpPr/>
            <p:nvPr/>
          </p:nvGrpSpPr>
          <p:grpSpPr>
            <a:xfrm>
              <a:off x="4911725" y="2822575"/>
              <a:ext cx="2198688" cy="1079500"/>
              <a:chOff x="4911725" y="2822575"/>
              <a:chExt cx="2198688" cy="1079500"/>
            </a:xfrm>
          </p:grpSpPr>
          <p:sp>
            <p:nvSpPr>
              <p:cNvPr id="5" name="Oval 7"/>
              <p:cNvSpPr>
                <a:spLocks noChangeArrowheads="1"/>
              </p:cNvSpPr>
              <p:nvPr/>
            </p:nvSpPr>
            <p:spPr bwMode="auto">
              <a:xfrm>
                <a:off x="6030913" y="2822575"/>
                <a:ext cx="1079500" cy="1079500"/>
              </a:xfrm>
              <a:prstGeom prst="ellipse">
                <a:avLst/>
              </a:prstGeom>
              <a:solidFill>
                <a:srgbClr val="FFCC00"/>
              </a:solidFill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BE"/>
              </a:p>
            </p:txBody>
          </p:sp>
          <p:sp>
            <p:nvSpPr>
              <p:cNvPr id="78" name="Text Box 80"/>
              <p:cNvSpPr txBox="1">
                <a:spLocks noChangeArrowheads="1"/>
              </p:cNvSpPr>
              <p:nvPr/>
            </p:nvSpPr>
            <p:spPr bwMode="auto">
              <a:xfrm>
                <a:off x="4911725" y="3179763"/>
                <a:ext cx="1011238" cy="228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900" b="0">
                    <a:latin typeface="Arial" pitchFamily="34" charset="0"/>
                    <a:cs typeface="Arial" pitchFamily="34" charset="0"/>
                  </a:rPr>
                  <a:t>Nuclei &lt;10</a:t>
                </a:r>
                <a:r>
                  <a:rPr lang="en-US" sz="900" b="0" baseline="30000">
                    <a:latin typeface="Arial" pitchFamily="34" charset="0"/>
                    <a:cs typeface="Arial" pitchFamily="34" charset="0"/>
                  </a:rPr>
                  <a:t>-12 </a:t>
                </a:r>
                <a:r>
                  <a:rPr lang="en-US" sz="900" b="0">
                    <a:latin typeface="Arial" pitchFamily="34" charset="0"/>
                    <a:cs typeface="Arial" pitchFamily="34" charset="0"/>
                  </a:rPr>
                  <a:t>cm</a:t>
                </a:r>
              </a:p>
            </p:txBody>
          </p:sp>
          <p:pic>
            <p:nvPicPr>
              <p:cNvPr id="111" name="Picture 113" descr="Fission">
                <a:hlinkClick r:id="rId3"/>
              </p:cNvPr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229350" y="3135313"/>
                <a:ext cx="723900" cy="5064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14" name="Text Box 116"/>
            <p:cNvSpPr txBox="1">
              <a:spLocks noChangeArrowheads="1"/>
            </p:cNvSpPr>
            <p:nvPr/>
          </p:nvSpPr>
          <p:spPr bwMode="auto">
            <a:xfrm>
              <a:off x="7118350" y="3157538"/>
              <a:ext cx="17970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b="0" dirty="0">
                  <a:latin typeface="Arial" pitchFamily="34" charset="0"/>
                  <a:cs typeface="Arial" pitchFamily="34" charset="0"/>
                </a:rPr>
                <a:t>Nuclear physics</a:t>
              </a:r>
            </a:p>
          </p:txBody>
        </p:sp>
      </p:grpSp>
      <p:grpSp>
        <p:nvGrpSpPr>
          <p:cNvPr id="8" name="Group 139"/>
          <p:cNvGrpSpPr/>
          <p:nvPr/>
        </p:nvGrpSpPr>
        <p:grpSpPr>
          <a:xfrm>
            <a:off x="4518025" y="3636963"/>
            <a:ext cx="4095750" cy="1312862"/>
            <a:chOff x="4518025" y="3636963"/>
            <a:chExt cx="4095750" cy="1312862"/>
          </a:xfrm>
        </p:grpSpPr>
        <p:grpSp>
          <p:nvGrpSpPr>
            <p:cNvPr id="9" name="Group 128"/>
            <p:cNvGrpSpPr/>
            <p:nvPr/>
          </p:nvGrpSpPr>
          <p:grpSpPr>
            <a:xfrm>
              <a:off x="4518025" y="3636963"/>
              <a:ext cx="2376488" cy="1312862"/>
              <a:chOff x="4518025" y="3636963"/>
              <a:chExt cx="2376488" cy="1312862"/>
            </a:xfrm>
          </p:grpSpPr>
          <p:sp>
            <p:nvSpPr>
              <p:cNvPr id="68" name="Oval 70"/>
              <p:cNvSpPr>
                <a:spLocks noChangeArrowheads="1"/>
              </p:cNvSpPr>
              <p:nvPr/>
            </p:nvSpPr>
            <p:spPr bwMode="auto">
              <a:xfrm>
                <a:off x="5815013" y="3870325"/>
                <a:ext cx="1079500" cy="1079500"/>
              </a:xfrm>
              <a:prstGeom prst="ellipse">
                <a:avLst/>
              </a:prstGeom>
              <a:solidFill>
                <a:srgbClr val="CCCCFF"/>
              </a:solidFill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BE"/>
              </a:p>
            </p:txBody>
          </p:sp>
          <p:sp>
            <p:nvSpPr>
              <p:cNvPr id="79" name="Text Box 81"/>
              <p:cNvSpPr txBox="1">
                <a:spLocks noChangeArrowheads="1"/>
              </p:cNvSpPr>
              <p:nvPr/>
            </p:nvSpPr>
            <p:spPr bwMode="auto">
              <a:xfrm rot="1759727">
                <a:off x="4518025" y="3636963"/>
                <a:ext cx="1352550" cy="228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900" b="0">
                    <a:latin typeface="Arial" pitchFamily="34" charset="0"/>
                    <a:cs typeface="Arial" pitchFamily="34" charset="0"/>
                  </a:rPr>
                  <a:t>Trapped atoms 10</a:t>
                </a:r>
                <a:r>
                  <a:rPr lang="en-US" sz="900" b="0" baseline="30000">
                    <a:latin typeface="Arial" pitchFamily="34" charset="0"/>
                    <a:cs typeface="Arial" pitchFamily="34" charset="0"/>
                  </a:rPr>
                  <a:t>-8 </a:t>
                </a:r>
                <a:r>
                  <a:rPr lang="en-US" sz="900" b="0">
                    <a:latin typeface="Arial" pitchFamily="34" charset="0"/>
                    <a:cs typeface="Arial" pitchFamily="34" charset="0"/>
                  </a:rPr>
                  <a:t>cm</a:t>
                </a:r>
              </a:p>
            </p:txBody>
          </p:sp>
          <p:pic>
            <p:nvPicPr>
              <p:cNvPr id="112" name="Picture 114" descr="falle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954713" y="4086225"/>
                <a:ext cx="823912" cy="6731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15" name="Text Box 117"/>
            <p:cNvSpPr txBox="1">
              <a:spLocks noChangeArrowheads="1"/>
            </p:cNvSpPr>
            <p:nvPr/>
          </p:nvSpPr>
          <p:spPr bwMode="auto">
            <a:xfrm>
              <a:off x="6905625" y="4376738"/>
              <a:ext cx="17081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b="0" dirty="0">
                  <a:latin typeface="Arial" pitchFamily="34" charset="0"/>
                  <a:cs typeface="Arial" pitchFamily="34" charset="0"/>
                </a:rPr>
                <a:t>Atomic physics</a:t>
              </a:r>
            </a:p>
          </p:txBody>
        </p:sp>
      </p:grpSp>
      <p:grpSp>
        <p:nvGrpSpPr>
          <p:cNvPr id="10" name="Group 141"/>
          <p:cNvGrpSpPr/>
          <p:nvPr/>
        </p:nvGrpSpPr>
        <p:grpSpPr>
          <a:xfrm>
            <a:off x="1304925" y="2967038"/>
            <a:ext cx="2913063" cy="2665412"/>
            <a:chOff x="1304925" y="2967038"/>
            <a:chExt cx="2913063" cy="2665412"/>
          </a:xfrm>
        </p:grpSpPr>
        <p:grpSp>
          <p:nvGrpSpPr>
            <p:cNvPr id="11" name="Group 131"/>
            <p:cNvGrpSpPr/>
            <p:nvPr/>
          </p:nvGrpSpPr>
          <p:grpSpPr>
            <a:xfrm>
              <a:off x="2811463" y="2967038"/>
              <a:ext cx="1406525" cy="2632075"/>
              <a:chOff x="2811463" y="2967038"/>
              <a:chExt cx="1406525" cy="2632075"/>
            </a:xfrm>
          </p:grpSpPr>
          <p:sp>
            <p:nvSpPr>
              <p:cNvPr id="71" name="Oval 73"/>
              <p:cNvSpPr>
                <a:spLocks noChangeArrowheads="1"/>
              </p:cNvSpPr>
              <p:nvPr/>
            </p:nvSpPr>
            <p:spPr bwMode="auto">
              <a:xfrm>
                <a:off x="2811463" y="4500563"/>
                <a:ext cx="1104900" cy="1098550"/>
              </a:xfrm>
              <a:prstGeom prst="ellipse">
                <a:avLst/>
              </a:prstGeom>
              <a:solidFill>
                <a:srgbClr val="666699"/>
              </a:solidFill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BE"/>
              </a:p>
            </p:txBody>
          </p:sp>
          <p:sp>
            <p:nvSpPr>
              <p:cNvPr id="82" name="Text Box 84"/>
              <p:cNvSpPr txBox="1">
                <a:spLocks noChangeArrowheads="1"/>
              </p:cNvSpPr>
              <p:nvPr/>
            </p:nvSpPr>
            <p:spPr bwMode="auto">
              <a:xfrm rot="18165286">
                <a:off x="3149601" y="3638550"/>
                <a:ext cx="1739900" cy="396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900" b="0" dirty="0">
                    <a:latin typeface="Arial" pitchFamily="34" charset="0"/>
                    <a:cs typeface="Arial" pitchFamily="34" charset="0"/>
                  </a:rPr>
                  <a:t>10</a:t>
                </a:r>
                <a:r>
                  <a:rPr lang="en-US" sz="900" b="0" baseline="30000" dirty="0">
                    <a:latin typeface="Arial" pitchFamily="34" charset="0"/>
                    <a:cs typeface="Arial" pitchFamily="34" charset="0"/>
                  </a:rPr>
                  <a:t>2 </a:t>
                </a:r>
                <a:r>
                  <a:rPr lang="en-US" sz="900" b="0" dirty="0">
                    <a:latin typeface="Arial" pitchFamily="34" charset="0"/>
                    <a:cs typeface="Arial" pitchFamily="34" charset="0"/>
                  </a:rPr>
                  <a:t>cm Diagnostics &amp; therapy</a:t>
                </a:r>
                <a:r>
                  <a:rPr lang="en-US" sz="2000" b="0" dirty="0">
                    <a:latin typeface="Arial" pitchFamily="34" charset="0"/>
                    <a:cs typeface="Arial" pitchFamily="34" charset="0"/>
                  </a:rPr>
                  <a:t> </a:t>
                </a:r>
              </a:p>
            </p:txBody>
          </p:sp>
          <p:pic>
            <p:nvPicPr>
              <p:cNvPr id="109" name="Picture 111" descr="man-entering-ct-scan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949575" y="4781550"/>
                <a:ext cx="844550" cy="5603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17" name="Text Box 119"/>
            <p:cNvSpPr txBox="1">
              <a:spLocks noChangeArrowheads="1"/>
            </p:cNvSpPr>
            <p:nvPr/>
          </p:nvSpPr>
          <p:spPr bwMode="auto">
            <a:xfrm>
              <a:off x="1304925" y="5265738"/>
              <a:ext cx="10985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b="0">
                  <a:latin typeface="Arial" pitchFamily="34" charset="0"/>
                  <a:cs typeface="Arial" pitchFamily="34" charset="0"/>
                </a:rPr>
                <a:t>Medicine</a:t>
              </a:r>
            </a:p>
          </p:txBody>
        </p:sp>
      </p:grpSp>
      <p:grpSp>
        <p:nvGrpSpPr>
          <p:cNvPr id="12" name="Group 142"/>
          <p:cNvGrpSpPr/>
          <p:nvPr/>
        </p:nvGrpSpPr>
        <p:grpSpPr>
          <a:xfrm>
            <a:off x="695325" y="3367088"/>
            <a:ext cx="3787775" cy="1463675"/>
            <a:chOff x="695325" y="3367088"/>
            <a:chExt cx="3787775" cy="1463675"/>
          </a:xfrm>
        </p:grpSpPr>
        <p:grpSp>
          <p:nvGrpSpPr>
            <p:cNvPr id="13" name="Group 132"/>
            <p:cNvGrpSpPr/>
            <p:nvPr/>
          </p:nvGrpSpPr>
          <p:grpSpPr>
            <a:xfrm>
              <a:off x="2030413" y="3367088"/>
              <a:ext cx="2452687" cy="1463675"/>
              <a:chOff x="2030413" y="3367088"/>
              <a:chExt cx="2452687" cy="1463675"/>
            </a:xfrm>
          </p:grpSpPr>
          <p:sp>
            <p:nvSpPr>
              <p:cNvPr id="72" name="Oval 74"/>
              <p:cNvSpPr>
                <a:spLocks noChangeArrowheads="1"/>
              </p:cNvSpPr>
              <p:nvPr/>
            </p:nvSpPr>
            <p:spPr bwMode="auto">
              <a:xfrm>
                <a:off x="2030413" y="3751263"/>
                <a:ext cx="1079500" cy="1079500"/>
              </a:xfrm>
              <a:prstGeom prst="ellipse">
                <a:avLst/>
              </a:prstGeom>
              <a:solidFill>
                <a:srgbClr val="333333"/>
              </a:solidFill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BE"/>
              </a:p>
            </p:txBody>
          </p:sp>
          <p:sp>
            <p:nvSpPr>
              <p:cNvPr id="84" name="Text Box 86"/>
              <p:cNvSpPr txBox="1">
                <a:spLocks noChangeArrowheads="1"/>
              </p:cNvSpPr>
              <p:nvPr/>
            </p:nvSpPr>
            <p:spPr bwMode="auto">
              <a:xfrm rot="20062203">
                <a:off x="2901950" y="3367088"/>
                <a:ext cx="1581150" cy="396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900" b="0" dirty="0">
                    <a:latin typeface="Arial" pitchFamily="34" charset="0"/>
                    <a:cs typeface="Arial" pitchFamily="34" charset="0"/>
                  </a:rPr>
                  <a:t>10</a:t>
                </a:r>
                <a:r>
                  <a:rPr lang="en-US" sz="900" b="0" baseline="30000" dirty="0">
                    <a:latin typeface="Arial" pitchFamily="34" charset="0"/>
                    <a:cs typeface="Arial" pitchFamily="34" charset="0"/>
                  </a:rPr>
                  <a:t>6 </a:t>
                </a:r>
                <a:r>
                  <a:rPr lang="en-US" sz="900" b="0" dirty="0">
                    <a:latin typeface="Arial" pitchFamily="34" charset="0"/>
                    <a:cs typeface="Arial" pitchFamily="34" charset="0"/>
                  </a:rPr>
                  <a:t>cm AMS in the climate</a:t>
                </a:r>
                <a:r>
                  <a:rPr lang="en-US" sz="2000" b="0" dirty="0">
                    <a:latin typeface="Arial" pitchFamily="34" charset="0"/>
                    <a:cs typeface="Arial" pitchFamily="34" charset="0"/>
                  </a:rPr>
                  <a:t> </a:t>
                </a:r>
              </a:p>
            </p:txBody>
          </p:sp>
          <p:pic>
            <p:nvPicPr>
              <p:cNvPr id="102" name="Picture 104" descr="See Explanation.  Clicking on the picture will download&#10; the highest resolution version available.">
                <a:hlinkClick r:id="rId7"/>
              </p:cNvPr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2214563" y="3938588"/>
                <a:ext cx="715962" cy="7080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18" name="Text Box 120"/>
            <p:cNvSpPr txBox="1">
              <a:spLocks noChangeArrowheads="1"/>
            </p:cNvSpPr>
            <p:nvPr/>
          </p:nvSpPr>
          <p:spPr bwMode="auto">
            <a:xfrm>
              <a:off x="695325" y="4249738"/>
              <a:ext cx="9588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b="0">
                  <a:latin typeface="Arial" pitchFamily="34" charset="0"/>
                  <a:cs typeface="Arial" pitchFamily="34" charset="0"/>
                </a:rPr>
                <a:t>Climate</a:t>
              </a:r>
            </a:p>
          </p:txBody>
        </p:sp>
      </p:grpSp>
      <p:grpSp>
        <p:nvGrpSpPr>
          <p:cNvPr id="14" name="Group 143"/>
          <p:cNvGrpSpPr/>
          <p:nvPr/>
        </p:nvGrpSpPr>
        <p:grpSpPr>
          <a:xfrm>
            <a:off x="581025" y="2722563"/>
            <a:ext cx="3335338" cy="1079500"/>
            <a:chOff x="581025" y="2722563"/>
            <a:chExt cx="3335338" cy="1079500"/>
          </a:xfrm>
        </p:grpSpPr>
        <p:grpSp>
          <p:nvGrpSpPr>
            <p:cNvPr id="15" name="Group 133"/>
            <p:cNvGrpSpPr/>
            <p:nvPr/>
          </p:nvGrpSpPr>
          <p:grpSpPr>
            <a:xfrm>
              <a:off x="1757363" y="2722563"/>
              <a:ext cx="2159000" cy="1079500"/>
              <a:chOff x="1757363" y="2722563"/>
              <a:chExt cx="2159000" cy="1079500"/>
            </a:xfrm>
          </p:grpSpPr>
          <p:sp>
            <p:nvSpPr>
              <p:cNvPr id="83" name="Oval 85"/>
              <p:cNvSpPr>
                <a:spLocks noChangeArrowheads="1"/>
              </p:cNvSpPr>
              <p:nvPr/>
            </p:nvSpPr>
            <p:spPr bwMode="auto">
              <a:xfrm>
                <a:off x="1757363" y="2722563"/>
                <a:ext cx="1079500" cy="1079500"/>
              </a:xfrm>
              <a:prstGeom prst="ellipse">
                <a:avLst/>
              </a:prstGeom>
              <a:solidFill>
                <a:srgbClr val="2A1300"/>
              </a:solidFill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BE"/>
              </a:p>
            </p:txBody>
          </p:sp>
          <p:sp>
            <p:nvSpPr>
              <p:cNvPr id="85" name="Text Box 87"/>
              <p:cNvSpPr txBox="1">
                <a:spLocks noChangeArrowheads="1"/>
              </p:cNvSpPr>
              <p:nvPr/>
            </p:nvSpPr>
            <p:spPr bwMode="auto">
              <a:xfrm>
                <a:off x="2832100" y="3017838"/>
                <a:ext cx="1084263" cy="396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900" b="0" dirty="0">
                    <a:latin typeface="Arial" pitchFamily="34" charset="0"/>
                    <a:cs typeface="Arial" pitchFamily="34" charset="0"/>
                  </a:rPr>
                  <a:t>10</a:t>
                </a:r>
                <a:r>
                  <a:rPr lang="en-US" sz="900" b="0" baseline="30000" dirty="0">
                    <a:latin typeface="Arial" pitchFamily="34" charset="0"/>
                    <a:cs typeface="Arial" pitchFamily="34" charset="0"/>
                  </a:rPr>
                  <a:t>11 </a:t>
                </a:r>
                <a:r>
                  <a:rPr lang="en-US" sz="900" b="0" dirty="0">
                    <a:latin typeface="Arial" pitchFamily="34" charset="0"/>
                    <a:cs typeface="Arial" pitchFamily="34" charset="0"/>
                  </a:rPr>
                  <a:t>cm The sun</a:t>
                </a:r>
                <a:r>
                  <a:rPr lang="en-US" sz="2000" b="0" dirty="0">
                    <a:latin typeface="Arial" pitchFamily="34" charset="0"/>
                    <a:cs typeface="Arial" pitchFamily="34" charset="0"/>
                  </a:rPr>
                  <a:t> </a:t>
                </a:r>
              </a:p>
            </p:txBody>
          </p:sp>
          <p:pic>
            <p:nvPicPr>
              <p:cNvPr id="108" name="Picture 110" descr="Our Sun Picture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952625" y="2944813"/>
                <a:ext cx="695325" cy="6953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19" name="Text Box 121"/>
            <p:cNvSpPr txBox="1">
              <a:spLocks noChangeArrowheads="1"/>
            </p:cNvSpPr>
            <p:nvPr/>
          </p:nvSpPr>
          <p:spPr bwMode="auto">
            <a:xfrm>
              <a:off x="581025" y="3119438"/>
              <a:ext cx="9080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b="0">
                  <a:latin typeface="Arial" pitchFamily="34" charset="0"/>
                  <a:cs typeface="Arial" pitchFamily="34" charset="0"/>
                </a:rPr>
                <a:t>Energy</a:t>
              </a:r>
            </a:p>
          </p:txBody>
        </p:sp>
      </p:grpSp>
      <p:grpSp>
        <p:nvGrpSpPr>
          <p:cNvPr id="16" name="Group 144"/>
          <p:cNvGrpSpPr/>
          <p:nvPr/>
        </p:nvGrpSpPr>
        <p:grpSpPr>
          <a:xfrm>
            <a:off x="581025" y="1687513"/>
            <a:ext cx="3719513" cy="1296987"/>
            <a:chOff x="581025" y="1687513"/>
            <a:chExt cx="3719513" cy="1296987"/>
          </a:xfrm>
        </p:grpSpPr>
        <p:grpSp>
          <p:nvGrpSpPr>
            <p:cNvPr id="17" name="Group 134"/>
            <p:cNvGrpSpPr/>
            <p:nvPr/>
          </p:nvGrpSpPr>
          <p:grpSpPr>
            <a:xfrm>
              <a:off x="2036763" y="1687513"/>
              <a:ext cx="2263775" cy="1296987"/>
              <a:chOff x="2036763" y="1687513"/>
              <a:chExt cx="2263775" cy="1296987"/>
            </a:xfrm>
          </p:grpSpPr>
          <p:sp>
            <p:nvSpPr>
              <p:cNvPr id="73" name="Oval 75"/>
              <p:cNvSpPr>
                <a:spLocks noChangeArrowheads="1"/>
              </p:cNvSpPr>
              <p:nvPr/>
            </p:nvSpPr>
            <p:spPr bwMode="auto">
              <a:xfrm>
                <a:off x="2036763" y="1687513"/>
                <a:ext cx="1079500" cy="1079500"/>
              </a:xfrm>
              <a:prstGeom prst="ellipse">
                <a:avLst/>
              </a:prstGeom>
              <a:solidFill>
                <a:srgbClr val="261300"/>
              </a:solidFill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endParaRPr lang="nl-BE" b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6" name="Text Box 88"/>
              <p:cNvSpPr txBox="1">
                <a:spLocks noChangeArrowheads="1"/>
              </p:cNvSpPr>
              <p:nvPr/>
            </p:nvSpPr>
            <p:spPr bwMode="auto">
              <a:xfrm rot="1773794">
                <a:off x="3076575" y="2587625"/>
                <a:ext cx="1223963" cy="396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900" b="0">
                    <a:latin typeface="Arial" pitchFamily="34" charset="0"/>
                    <a:cs typeface="Arial" pitchFamily="34" charset="0"/>
                  </a:rPr>
                  <a:t>10</a:t>
                </a:r>
                <a:r>
                  <a:rPr lang="en-US" sz="900" b="0" baseline="30000">
                    <a:latin typeface="Arial" pitchFamily="34" charset="0"/>
                    <a:cs typeface="Arial" pitchFamily="34" charset="0"/>
                  </a:rPr>
                  <a:t>18 </a:t>
                </a:r>
                <a:r>
                  <a:rPr lang="en-US" sz="900" b="0">
                    <a:latin typeface="Arial" pitchFamily="34" charset="0"/>
                    <a:cs typeface="Arial" pitchFamily="34" charset="0"/>
                  </a:rPr>
                  <a:t>cm Supernova</a:t>
                </a:r>
                <a:r>
                  <a:rPr lang="en-US" sz="2000" b="0">
                    <a:latin typeface="Arial" pitchFamily="34" charset="0"/>
                    <a:cs typeface="Arial" pitchFamily="34" charset="0"/>
                  </a:rPr>
                  <a:t> </a:t>
                </a:r>
              </a:p>
            </p:txBody>
          </p:sp>
          <p:pic>
            <p:nvPicPr>
              <p:cNvPr id="110" name="Picture 112" descr="Supernova">
                <a:hlinkClick r:id="rId10"/>
              </p:cNvPr>
              <p:cNvPicPr>
                <a:picLocks noChangeAspect="1" noChangeArrowheads="1" noCrop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2151063" y="1930400"/>
                <a:ext cx="820737" cy="6159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20" name="Text Box 122"/>
            <p:cNvSpPr txBox="1">
              <a:spLocks noChangeArrowheads="1"/>
            </p:cNvSpPr>
            <p:nvPr/>
          </p:nvSpPr>
          <p:spPr bwMode="auto">
            <a:xfrm>
              <a:off x="581025" y="1963738"/>
              <a:ext cx="14795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b="0">
                  <a:latin typeface="Arial" pitchFamily="34" charset="0"/>
                  <a:cs typeface="Arial" pitchFamily="34" charset="0"/>
                </a:rPr>
                <a:t>Astrophysics</a:t>
              </a:r>
            </a:p>
          </p:txBody>
        </p:sp>
      </p:grpSp>
      <p:grpSp>
        <p:nvGrpSpPr>
          <p:cNvPr id="18" name="Group 137"/>
          <p:cNvGrpSpPr/>
          <p:nvPr/>
        </p:nvGrpSpPr>
        <p:grpSpPr>
          <a:xfrm>
            <a:off x="4637850" y="923925"/>
            <a:ext cx="4196588" cy="2432749"/>
            <a:chOff x="4637850" y="923925"/>
            <a:chExt cx="4196588" cy="2432749"/>
          </a:xfrm>
        </p:grpSpPr>
        <p:grpSp>
          <p:nvGrpSpPr>
            <p:cNvPr id="19" name="Group 126"/>
            <p:cNvGrpSpPr/>
            <p:nvPr/>
          </p:nvGrpSpPr>
          <p:grpSpPr>
            <a:xfrm>
              <a:off x="4637850" y="1792288"/>
              <a:ext cx="2072513" cy="1200848"/>
              <a:chOff x="4637850" y="1792288"/>
              <a:chExt cx="2072513" cy="1200848"/>
            </a:xfrm>
          </p:grpSpPr>
          <p:sp>
            <p:nvSpPr>
              <p:cNvPr id="4" name="Oval 6"/>
              <p:cNvSpPr>
                <a:spLocks noChangeArrowheads="1"/>
              </p:cNvSpPr>
              <p:nvPr/>
            </p:nvSpPr>
            <p:spPr bwMode="auto">
              <a:xfrm>
                <a:off x="5630863" y="1792288"/>
                <a:ext cx="1079500" cy="1079500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BE"/>
              </a:p>
            </p:txBody>
          </p:sp>
          <p:sp>
            <p:nvSpPr>
              <p:cNvPr id="77" name="Text Box 79"/>
              <p:cNvSpPr txBox="1">
                <a:spLocks noChangeArrowheads="1"/>
              </p:cNvSpPr>
              <p:nvPr/>
            </p:nvSpPr>
            <p:spPr bwMode="auto">
              <a:xfrm rot="20075607">
                <a:off x="4637850" y="2764536"/>
                <a:ext cx="1125537" cy="228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900" b="0" dirty="0">
                    <a:latin typeface="Arial" pitchFamily="34" charset="0"/>
                    <a:cs typeface="Arial" pitchFamily="34" charset="0"/>
                  </a:rPr>
                  <a:t>Hadrons &lt;10</a:t>
                </a:r>
                <a:r>
                  <a:rPr lang="en-US" sz="900" b="0" baseline="30000" dirty="0">
                    <a:latin typeface="Arial" pitchFamily="34" charset="0"/>
                    <a:cs typeface="Arial" pitchFamily="34" charset="0"/>
                  </a:rPr>
                  <a:t>-13 </a:t>
                </a:r>
                <a:r>
                  <a:rPr lang="en-US" sz="900" b="0" dirty="0">
                    <a:latin typeface="Arial" pitchFamily="34" charset="0"/>
                    <a:cs typeface="Arial" pitchFamily="34" charset="0"/>
                  </a:rPr>
                  <a:t>cm</a:t>
                </a:r>
              </a:p>
            </p:txBody>
          </p:sp>
          <p:grpSp>
            <p:nvGrpSpPr>
              <p:cNvPr id="20" name="Group 89"/>
              <p:cNvGrpSpPr>
                <a:grpSpLocks/>
              </p:cNvGrpSpPr>
              <p:nvPr/>
            </p:nvGrpSpPr>
            <p:grpSpPr bwMode="auto">
              <a:xfrm>
                <a:off x="5911850" y="2089150"/>
                <a:ext cx="317500" cy="317500"/>
                <a:chOff x="3760" y="1326"/>
                <a:chExt cx="376" cy="376"/>
              </a:xfrm>
            </p:grpSpPr>
            <p:sp>
              <p:nvSpPr>
                <p:cNvPr id="88" name="Oval 90"/>
                <p:cNvSpPr>
                  <a:spLocks noChangeArrowheads="1"/>
                </p:cNvSpPr>
                <p:nvPr/>
              </p:nvSpPr>
              <p:spPr bwMode="auto">
                <a:xfrm>
                  <a:off x="3760" y="1326"/>
                  <a:ext cx="376" cy="376"/>
                </a:xfrm>
                <a:prstGeom prst="ellipse">
                  <a:avLst/>
                </a:prstGeom>
                <a:solidFill>
                  <a:srgbClr val="FFCC00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BE"/>
                </a:p>
              </p:txBody>
            </p:sp>
            <p:sp>
              <p:nvSpPr>
                <p:cNvPr id="89" name="Oval 91"/>
                <p:cNvSpPr>
                  <a:spLocks noChangeArrowheads="1"/>
                </p:cNvSpPr>
                <p:nvPr/>
              </p:nvSpPr>
              <p:spPr bwMode="auto">
                <a:xfrm>
                  <a:off x="3808" y="1374"/>
                  <a:ext cx="136" cy="280"/>
                </a:xfrm>
                <a:prstGeom prst="ellipse">
                  <a:avLst/>
                </a:prstGeom>
                <a:noFill/>
                <a:ln w="12700">
                  <a:solidFill>
                    <a:srgbClr val="0099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BE"/>
                </a:p>
              </p:txBody>
            </p:sp>
            <p:sp>
              <p:nvSpPr>
                <p:cNvPr id="90" name="Oval 92"/>
                <p:cNvSpPr>
                  <a:spLocks noChangeArrowheads="1"/>
                </p:cNvSpPr>
                <p:nvPr/>
              </p:nvSpPr>
              <p:spPr bwMode="auto">
                <a:xfrm rot="4260000">
                  <a:off x="3856" y="1326"/>
                  <a:ext cx="136" cy="280"/>
                </a:xfrm>
                <a:prstGeom prst="ellipse">
                  <a:avLst/>
                </a:prstGeom>
                <a:noFill/>
                <a:ln w="12700">
                  <a:solidFill>
                    <a:srgbClr val="009900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endParaRPr lang="nl-BE"/>
                </a:p>
              </p:txBody>
            </p:sp>
            <p:sp>
              <p:nvSpPr>
                <p:cNvPr id="91" name="Oval 93"/>
                <p:cNvSpPr>
                  <a:spLocks noChangeArrowheads="1"/>
                </p:cNvSpPr>
                <p:nvPr/>
              </p:nvSpPr>
              <p:spPr bwMode="auto">
                <a:xfrm rot="6120000">
                  <a:off x="3903" y="1422"/>
                  <a:ext cx="138" cy="280"/>
                </a:xfrm>
                <a:prstGeom prst="ellipse">
                  <a:avLst/>
                </a:prstGeom>
                <a:noFill/>
                <a:ln w="12700">
                  <a:solidFill>
                    <a:srgbClr val="FF0033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endParaRPr lang="nl-BE"/>
                </a:p>
              </p:txBody>
            </p:sp>
            <p:sp>
              <p:nvSpPr>
                <p:cNvPr id="92" name="Oval 94"/>
                <p:cNvSpPr>
                  <a:spLocks noChangeArrowheads="1"/>
                </p:cNvSpPr>
                <p:nvPr/>
              </p:nvSpPr>
              <p:spPr bwMode="auto">
                <a:xfrm>
                  <a:off x="4000" y="1374"/>
                  <a:ext cx="40" cy="40"/>
                </a:xfrm>
                <a:prstGeom prst="ellipse">
                  <a:avLst/>
                </a:prstGeom>
                <a:solidFill>
                  <a:srgbClr val="009900"/>
                </a:solidFill>
                <a:ln w="12700">
                  <a:solidFill>
                    <a:srgbClr val="0099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BE"/>
                </a:p>
              </p:txBody>
            </p:sp>
            <p:sp>
              <p:nvSpPr>
                <p:cNvPr id="93" name="Oval 95"/>
                <p:cNvSpPr>
                  <a:spLocks noChangeArrowheads="1"/>
                </p:cNvSpPr>
                <p:nvPr/>
              </p:nvSpPr>
              <p:spPr bwMode="auto">
                <a:xfrm>
                  <a:off x="3883" y="1620"/>
                  <a:ext cx="40" cy="40"/>
                </a:xfrm>
                <a:prstGeom prst="ellipse">
                  <a:avLst/>
                </a:prstGeom>
                <a:solidFill>
                  <a:srgbClr val="009900"/>
                </a:solidFill>
                <a:ln w="12700">
                  <a:solidFill>
                    <a:srgbClr val="0099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BE"/>
                </a:p>
              </p:txBody>
            </p:sp>
            <p:sp>
              <p:nvSpPr>
                <p:cNvPr id="94" name="Oval 96"/>
                <p:cNvSpPr>
                  <a:spLocks noChangeArrowheads="1"/>
                </p:cNvSpPr>
                <p:nvPr/>
              </p:nvSpPr>
              <p:spPr bwMode="auto">
                <a:xfrm>
                  <a:off x="4024" y="1608"/>
                  <a:ext cx="40" cy="40"/>
                </a:xfrm>
                <a:prstGeom prst="ellipse">
                  <a:avLst/>
                </a:prstGeom>
                <a:solidFill>
                  <a:srgbClr val="FF0033"/>
                </a:solidFill>
                <a:ln w="12700">
                  <a:solidFill>
                    <a:srgbClr val="FF00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BE"/>
                </a:p>
              </p:txBody>
            </p:sp>
          </p:grpSp>
          <p:grpSp>
            <p:nvGrpSpPr>
              <p:cNvPr id="21" name="Group 97"/>
              <p:cNvGrpSpPr>
                <a:grpSpLocks/>
              </p:cNvGrpSpPr>
              <p:nvPr/>
            </p:nvGrpSpPr>
            <p:grpSpPr bwMode="auto">
              <a:xfrm>
                <a:off x="6184900" y="2476500"/>
                <a:ext cx="228600" cy="222250"/>
                <a:chOff x="4568" y="1146"/>
                <a:chExt cx="376" cy="376"/>
              </a:xfrm>
            </p:grpSpPr>
            <p:sp>
              <p:nvSpPr>
                <p:cNvPr id="96" name="Oval 98"/>
                <p:cNvSpPr>
                  <a:spLocks noChangeArrowheads="1"/>
                </p:cNvSpPr>
                <p:nvPr/>
              </p:nvSpPr>
              <p:spPr bwMode="auto">
                <a:xfrm>
                  <a:off x="4568" y="1146"/>
                  <a:ext cx="376" cy="376"/>
                </a:xfrm>
                <a:prstGeom prst="ellipse">
                  <a:avLst/>
                </a:prstGeom>
                <a:solidFill>
                  <a:srgbClr val="FFCC00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BE"/>
                </a:p>
              </p:txBody>
            </p:sp>
            <p:sp>
              <p:nvSpPr>
                <p:cNvPr id="97" name="Oval 99"/>
                <p:cNvSpPr>
                  <a:spLocks noChangeArrowheads="1"/>
                </p:cNvSpPr>
                <p:nvPr/>
              </p:nvSpPr>
              <p:spPr bwMode="auto">
                <a:xfrm>
                  <a:off x="4616" y="1194"/>
                  <a:ext cx="136" cy="280"/>
                </a:xfrm>
                <a:prstGeom prst="ellipse">
                  <a:avLst/>
                </a:prstGeom>
                <a:noFill/>
                <a:ln w="12700">
                  <a:solidFill>
                    <a:srgbClr val="0099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BE"/>
                </a:p>
              </p:txBody>
            </p:sp>
            <p:sp>
              <p:nvSpPr>
                <p:cNvPr id="98" name="Oval 100"/>
                <p:cNvSpPr>
                  <a:spLocks noChangeArrowheads="1"/>
                </p:cNvSpPr>
                <p:nvPr/>
              </p:nvSpPr>
              <p:spPr bwMode="auto">
                <a:xfrm rot="8593472">
                  <a:off x="4711" y="1194"/>
                  <a:ext cx="138" cy="280"/>
                </a:xfrm>
                <a:prstGeom prst="ellipse">
                  <a:avLst/>
                </a:prstGeom>
                <a:noFill/>
                <a:ln w="12700">
                  <a:solidFill>
                    <a:srgbClr val="FF0033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endParaRPr lang="nl-BE"/>
                </a:p>
              </p:txBody>
            </p:sp>
            <p:sp>
              <p:nvSpPr>
                <p:cNvPr id="99" name="Oval 101"/>
                <p:cNvSpPr>
                  <a:spLocks noChangeArrowheads="1"/>
                </p:cNvSpPr>
                <p:nvPr/>
              </p:nvSpPr>
              <p:spPr bwMode="auto">
                <a:xfrm>
                  <a:off x="4691" y="1440"/>
                  <a:ext cx="40" cy="40"/>
                </a:xfrm>
                <a:prstGeom prst="ellipse">
                  <a:avLst/>
                </a:prstGeom>
                <a:solidFill>
                  <a:srgbClr val="009900"/>
                </a:solidFill>
                <a:ln w="12700">
                  <a:solidFill>
                    <a:srgbClr val="0099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BE"/>
                </a:p>
              </p:txBody>
            </p:sp>
            <p:sp>
              <p:nvSpPr>
                <p:cNvPr id="100" name="Oval 102"/>
                <p:cNvSpPr>
                  <a:spLocks noChangeArrowheads="1"/>
                </p:cNvSpPr>
                <p:nvPr/>
              </p:nvSpPr>
              <p:spPr bwMode="auto">
                <a:xfrm>
                  <a:off x="4832" y="1428"/>
                  <a:ext cx="40" cy="40"/>
                </a:xfrm>
                <a:prstGeom prst="ellipse">
                  <a:avLst/>
                </a:prstGeom>
                <a:solidFill>
                  <a:srgbClr val="FF0033"/>
                </a:solidFill>
                <a:ln w="12700">
                  <a:solidFill>
                    <a:srgbClr val="FF00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BE"/>
                </a:p>
              </p:txBody>
            </p:sp>
          </p:grpSp>
        </p:grpSp>
        <p:grpSp>
          <p:nvGrpSpPr>
            <p:cNvPr id="22" name="Group 125"/>
            <p:cNvGrpSpPr/>
            <p:nvPr/>
          </p:nvGrpSpPr>
          <p:grpSpPr>
            <a:xfrm>
              <a:off x="4698937" y="990600"/>
              <a:ext cx="1306576" cy="2366074"/>
              <a:chOff x="4698937" y="990600"/>
              <a:chExt cx="1306576" cy="2366074"/>
            </a:xfrm>
          </p:grpSpPr>
          <p:sp>
            <p:nvSpPr>
              <p:cNvPr id="3" name="Oval 5"/>
              <p:cNvSpPr>
                <a:spLocks noChangeArrowheads="1"/>
              </p:cNvSpPr>
              <p:nvPr/>
            </p:nvSpPr>
            <p:spPr bwMode="auto">
              <a:xfrm>
                <a:off x="4926013" y="990600"/>
                <a:ext cx="1079500" cy="10795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BE"/>
              </a:p>
            </p:txBody>
          </p:sp>
          <p:sp>
            <p:nvSpPr>
              <p:cNvPr id="76" name="Text Box 78"/>
              <p:cNvSpPr txBox="1">
                <a:spLocks noChangeArrowheads="1"/>
              </p:cNvSpPr>
              <p:nvPr/>
            </p:nvSpPr>
            <p:spPr bwMode="auto">
              <a:xfrm rot="18135670">
                <a:off x="4066318" y="2495455"/>
                <a:ext cx="1493838" cy="228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900" b="0" dirty="0">
                    <a:latin typeface="Arial" pitchFamily="34" charset="0"/>
                    <a:cs typeface="Arial" pitchFamily="34" charset="0"/>
                  </a:rPr>
                  <a:t>Quarks, leptons &lt;10</a:t>
                </a:r>
                <a:r>
                  <a:rPr lang="en-US" sz="900" b="0" baseline="30000" dirty="0">
                    <a:latin typeface="Arial" pitchFamily="34" charset="0"/>
                    <a:cs typeface="Arial" pitchFamily="34" charset="0"/>
                  </a:rPr>
                  <a:t>-19 </a:t>
                </a:r>
                <a:r>
                  <a:rPr lang="en-US" sz="900" b="0" dirty="0">
                    <a:latin typeface="Arial" pitchFamily="34" charset="0"/>
                    <a:cs typeface="Arial" pitchFamily="34" charset="0"/>
                  </a:rPr>
                  <a:t>cm</a:t>
                </a:r>
              </a:p>
            </p:txBody>
          </p:sp>
          <p:pic>
            <p:nvPicPr>
              <p:cNvPr id="105" name="Picture 107" descr="6quarks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5060950" y="1289050"/>
                <a:ext cx="838200" cy="4683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13" name="Text Box 115"/>
            <p:cNvSpPr txBox="1">
              <a:spLocks noChangeArrowheads="1"/>
            </p:cNvSpPr>
            <p:nvPr/>
          </p:nvSpPr>
          <p:spPr bwMode="auto">
            <a:xfrm>
              <a:off x="6708775" y="923925"/>
              <a:ext cx="2125663" cy="611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b="0">
                  <a:latin typeface="Arial" pitchFamily="34" charset="0"/>
                  <a:cs typeface="Arial" pitchFamily="34" charset="0"/>
                </a:rPr>
                <a:t>Particle physics</a:t>
              </a:r>
              <a:endParaRPr lang="en-US" sz="1600" b="0">
                <a:latin typeface="Arial" pitchFamily="34" charset="0"/>
                <a:cs typeface="Arial" pitchFamily="34" charset="0"/>
              </a:endParaRPr>
            </a:p>
            <a:p>
              <a:pPr eaLnBrk="1" hangingPunct="1"/>
              <a:r>
                <a:rPr lang="en-US" sz="1600" b="0" i="1">
                  <a:latin typeface="Arial" pitchFamily="34" charset="0"/>
                  <a:cs typeface="Arial" pitchFamily="34" charset="0"/>
                </a:rPr>
                <a:t>(high-energy physics)</a:t>
              </a:r>
            </a:p>
          </p:txBody>
        </p:sp>
        <p:sp>
          <p:nvSpPr>
            <p:cNvPr id="122" name="Arc 124"/>
            <p:cNvSpPr>
              <a:spLocks/>
            </p:cNvSpPr>
            <p:nvPr/>
          </p:nvSpPr>
          <p:spPr bwMode="auto">
            <a:xfrm>
              <a:off x="6159500" y="1076325"/>
              <a:ext cx="850900" cy="990600"/>
            </a:xfrm>
            <a:custGeom>
              <a:avLst/>
              <a:gdLst>
                <a:gd name="T0" fmla="*/ 0 w 21595"/>
                <a:gd name="T1" fmla="*/ 0 h 21600"/>
                <a:gd name="T2" fmla="*/ 2147483647 w 21595"/>
                <a:gd name="T3" fmla="*/ 2147483647 h 21600"/>
                <a:gd name="T4" fmla="*/ 0 w 21595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595"/>
                <a:gd name="T10" fmla="*/ 0 h 21600"/>
                <a:gd name="T11" fmla="*/ 21595 w 2159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5" h="21600" fill="none" extrusionOk="0">
                  <a:moveTo>
                    <a:pt x="-1" y="0"/>
                  </a:moveTo>
                  <a:cubicBezTo>
                    <a:pt x="11746" y="0"/>
                    <a:pt x="21340" y="9387"/>
                    <a:pt x="21594" y="21132"/>
                  </a:cubicBezTo>
                </a:path>
                <a:path w="21595" h="21600" stroke="0" extrusionOk="0">
                  <a:moveTo>
                    <a:pt x="-1" y="0"/>
                  </a:moveTo>
                  <a:cubicBezTo>
                    <a:pt x="11746" y="0"/>
                    <a:pt x="21340" y="9387"/>
                    <a:pt x="21594" y="21132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3" name="Group 140"/>
          <p:cNvGrpSpPr/>
          <p:nvPr/>
        </p:nvGrpSpPr>
        <p:grpSpPr>
          <a:xfrm>
            <a:off x="3884613" y="3348927"/>
            <a:ext cx="4970462" cy="2940748"/>
            <a:chOff x="3884613" y="3348927"/>
            <a:chExt cx="4970462" cy="2940748"/>
          </a:xfrm>
        </p:grpSpPr>
        <p:grpSp>
          <p:nvGrpSpPr>
            <p:cNvPr id="24" name="Group 129"/>
            <p:cNvGrpSpPr/>
            <p:nvPr/>
          </p:nvGrpSpPr>
          <p:grpSpPr>
            <a:xfrm>
              <a:off x="4788789" y="3348927"/>
              <a:ext cx="1296099" cy="2335911"/>
              <a:chOff x="4788789" y="3348927"/>
              <a:chExt cx="1296099" cy="2335911"/>
            </a:xfrm>
          </p:grpSpPr>
          <p:sp>
            <p:nvSpPr>
              <p:cNvPr id="69" name="Oval 71"/>
              <p:cNvSpPr>
                <a:spLocks noChangeArrowheads="1"/>
              </p:cNvSpPr>
              <p:nvPr/>
            </p:nvSpPr>
            <p:spPr bwMode="auto">
              <a:xfrm>
                <a:off x="5005388" y="4605338"/>
                <a:ext cx="1079500" cy="1079500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r>
                  <a:rPr lang="en-US" sz="1800" b="0">
                    <a:latin typeface="Arial" pitchFamily="34" charset="0"/>
                    <a:cs typeface="Arial" pitchFamily="34" charset="0"/>
                  </a:rPr>
                  <a:t>v</a:t>
                </a:r>
              </a:p>
            </p:txBody>
          </p:sp>
          <p:pic>
            <p:nvPicPr>
              <p:cNvPr id="70" name="Picture 72" descr="FEATURE-NMR-protein-240_tcm18-52760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5149850" y="4824413"/>
                <a:ext cx="711200" cy="711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1" name="Text Box 83"/>
              <p:cNvSpPr txBox="1">
                <a:spLocks noChangeArrowheads="1"/>
              </p:cNvSpPr>
              <p:nvPr/>
            </p:nvSpPr>
            <p:spPr bwMode="auto">
              <a:xfrm rot="3463688">
                <a:off x="4198239" y="3939477"/>
                <a:ext cx="1409700" cy="228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900" b="0" dirty="0">
                    <a:latin typeface="Arial" pitchFamily="34" charset="0"/>
                    <a:cs typeface="Arial" pitchFamily="34" charset="0"/>
                  </a:rPr>
                  <a:t>NMR of proteins 10</a:t>
                </a:r>
                <a:r>
                  <a:rPr lang="en-US" sz="900" b="0" baseline="30000" dirty="0">
                    <a:latin typeface="Arial" pitchFamily="34" charset="0"/>
                    <a:cs typeface="Arial" pitchFamily="34" charset="0"/>
                  </a:rPr>
                  <a:t>-6 </a:t>
                </a:r>
                <a:r>
                  <a:rPr lang="en-US" sz="900" b="0" dirty="0">
                    <a:latin typeface="Arial" pitchFamily="34" charset="0"/>
                    <a:cs typeface="Arial" pitchFamily="34" charset="0"/>
                  </a:rPr>
                  <a:t>cm</a:t>
                </a:r>
              </a:p>
            </p:txBody>
          </p:sp>
        </p:grpSp>
        <p:grpSp>
          <p:nvGrpSpPr>
            <p:cNvPr id="25" name="Group 130"/>
            <p:cNvGrpSpPr/>
            <p:nvPr/>
          </p:nvGrpSpPr>
          <p:grpSpPr>
            <a:xfrm>
              <a:off x="3884613" y="3508629"/>
              <a:ext cx="1079500" cy="2376234"/>
              <a:chOff x="3884613" y="3508629"/>
              <a:chExt cx="1079500" cy="2376234"/>
            </a:xfrm>
          </p:grpSpPr>
          <p:sp>
            <p:nvSpPr>
              <p:cNvPr id="2" name="Oval 4"/>
              <p:cNvSpPr>
                <a:spLocks noChangeArrowheads="1"/>
              </p:cNvSpPr>
              <p:nvPr/>
            </p:nvSpPr>
            <p:spPr bwMode="auto">
              <a:xfrm>
                <a:off x="3884613" y="4805363"/>
                <a:ext cx="1079500" cy="1079500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BE"/>
              </a:p>
            </p:txBody>
          </p:sp>
          <p:sp>
            <p:nvSpPr>
              <p:cNvPr id="80" name="Text Box 82"/>
              <p:cNvSpPr txBox="1">
                <a:spLocks noChangeArrowheads="1"/>
              </p:cNvSpPr>
              <p:nvPr/>
            </p:nvSpPr>
            <p:spPr bwMode="auto">
              <a:xfrm rot="16200000">
                <a:off x="3711576" y="3970591"/>
                <a:ext cx="1320800" cy="396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900" b="0" dirty="0">
                    <a:latin typeface="Arial" pitchFamily="34" charset="0"/>
                    <a:cs typeface="Arial" pitchFamily="34" charset="0"/>
                  </a:rPr>
                  <a:t>10</a:t>
                </a:r>
                <a:r>
                  <a:rPr lang="en-US" sz="900" b="0" baseline="30000" dirty="0">
                    <a:latin typeface="Arial" pitchFamily="34" charset="0"/>
                    <a:cs typeface="Arial" pitchFamily="34" charset="0"/>
                  </a:rPr>
                  <a:t>-3 </a:t>
                </a:r>
                <a:r>
                  <a:rPr lang="en-US" sz="900" b="0" dirty="0">
                    <a:latin typeface="Arial" pitchFamily="34" charset="0"/>
                    <a:cs typeface="Arial" pitchFamily="34" charset="0"/>
                  </a:rPr>
                  <a:t>cm Labeled cells</a:t>
                </a:r>
                <a:r>
                  <a:rPr lang="en-US" sz="2000" b="0" dirty="0">
                    <a:latin typeface="Arial" pitchFamily="34" charset="0"/>
                    <a:cs typeface="Arial" pitchFamily="34" charset="0"/>
                  </a:rPr>
                  <a:t> </a:t>
                </a:r>
              </a:p>
            </p:txBody>
          </p:sp>
          <p:pic>
            <p:nvPicPr>
              <p:cNvPr id="101" name="Picture 103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4121150" y="5067300"/>
                <a:ext cx="682625" cy="620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16" name="Text Box 118"/>
            <p:cNvSpPr txBox="1">
              <a:spLocks noChangeArrowheads="1"/>
            </p:cNvSpPr>
            <p:nvPr/>
          </p:nvSpPr>
          <p:spPr bwMode="auto">
            <a:xfrm>
              <a:off x="5559425" y="5876925"/>
              <a:ext cx="32956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b="0" dirty="0">
                  <a:latin typeface="Arial" pitchFamily="34" charset="0"/>
                  <a:cs typeface="Arial" pitchFamily="34" charset="0"/>
                </a:rPr>
                <a:t>Solid-state physics, biology, …</a:t>
              </a:r>
            </a:p>
          </p:txBody>
        </p:sp>
        <p:sp>
          <p:nvSpPr>
            <p:cNvPr id="123" name="Arc 125"/>
            <p:cNvSpPr>
              <a:spLocks/>
            </p:cNvSpPr>
            <p:nvPr/>
          </p:nvSpPr>
          <p:spPr bwMode="auto">
            <a:xfrm rot="7175429">
              <a:off x="4749800" y="5368925"/>
              <a:ext cx="850900" cy="990600"/>
            </a:xfrm>
            <a:custGeom>
              <a:avLst/>
              <a:gdLst>
                <a:gd name="T0" fmla="*/ 0 w 21595"/>
                <a:gd name="T1" fmla="*/ 0 h 21600"/>
                <a:gd name="T2" fmla="*/ 2147483647 w 21595"/>
                <a:gd name="T3" fmla="*/ 2147483647 h 21600"/>
                <a:gd name="T4" fmla="*/ 0 w 21595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595"/>
                <a:gd name="T10" fmla="*/ 0 h 21600"/>
                <a:gd name="T11" fmla="*/ 21595 w 2159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5" h="21600" fill="none" extrusionOk="0">
                  <a:moveTo>
                    <a:pt x="-1" y="0"/>
                  </a:moveTo>
                  <a:cubicBezTo>
                    <a:pt x="11746" y="0"/>
                    <a:pt x="21340" y="9387"/>
                    <a:pt x="21594" y="21132"/>
                  </a:cubicBezTo>
                </a:path>
                <a:path w="21595" h="21600" stroke="0" extrusionOk="0">
                  <a:moveTo>
                    <a:pt x="-1" y="0"/>
                  </a:moveTo>
                  <a:cubicBezTo>
                    <a:pt x="11746" y="0"/>
                    <a:pt x="21340" y="9387"/>
                    <a:pt x="21594" y="21132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6" name="Group 145"/>
          <p:cNvGrpSpPr/>
          <p:nvPr/>
        </p:nvGrpSpPr>
        <p:grpSpPr>
          <a:xfrm>
            <a:off x="1317625" y="549275"/>
            <a:ext cx="3652838" cy="2632075"/>
            <a:chOff x="1317625" y="549275"/>
            <a:chExt cx="3652838" cy="2632075"/>
          </a:xfrm>
        </p:grpSpPr>
        <p:grpSp>
          <p:nvGrpSpPr>
            <p:cNvPr id="27" name="Group 135"/>
            <p:cNvGrpSpPr/>
            <p:nvPr/>
          </p:nvGrpSpPr>
          <p:grpSpPr>
            <a:xfrm>
              <a:off x="2836863" y="969963"/>
              <a:ext cx="1357312" cy="2085975"/>
              <a:chOff x="2836863" y="969963"/>
              <a:chExt cx="1357312" cy="2085975"/>
            </a:xfrm>
          </p:grpSpPr>
          <p:sp>
            <p:nvSpPr>
              <p:cNvPr id="74" name="Oval 76"/>
              <p:cNvSpPr>
                <a:spLocks noChangeArrowheads="1"/>
              </p:cNvSpPr>
              <p:nvPr/>
            </p:nvSpPr>
            <p:spPr bwMode="auto">
              <a:xfrm>
                <a:off x="2836863" y="969963"/>
                <a:ext cx="1079500" cy="1079500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BE"/>
              </a:p>
            </p:txBody>
          </p:sp>
          <p:pic>
            <p:nvPicPr>
              <p:cNvPr id="103" name="Picture 105" descr="n10b-n-andromeda-galaxy-495BG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2974975" y="1250950"/>
                <a:ext cx="777875" cy="5159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6" name="Text Box 108"/>
              <p:cNvSpPr txBox="1">
                <a:spLocks noChangeArrowheads="1"/>
              </p:cNvSpPr>
              <p:nvPr/>
            </p:nvSpPr>
            <p:spPr bwMode="auto">
              <a:xfrm rot="3502200">
                <a:off x="3437731" y="2299494"/>
                <a:ext cx="1116013" cy="396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900" b="0">
                    <a:latin typeface="Arial" pitchFamily="34" charset="0"/>
                    <a:cs typeface="Arial" pitchFamily="34" charset="0"/>
                  </a:rPr>
                  <a:t>10</a:t>
                </a:r>
                <a:r>
                  <a:rPr lang="en-US" sz="900" b="0" baseline="30000">
                    <a:latin typeface="Arial" pitchFamily="34" charset="0"/>
                    <a:cs typeface="Arial" pitchFamily="34" charset="0"/>
                  </a:rPr>
                  <a:t>22 </a:t>
                </a:r>
                <a:r>
                  <a:rPr lang="en-US" sz="900" b="0">
                    <a:latin typeface="Arial" pitchFamily="34" charset="0"/>
                    <a:cs typeface="Arial" pitchFamily="34" charset="0"/>
                  </a:rPr>
                  <a:t>cm Galaxies</a:t>
                </a:r>
                <a:r>
                  <a:rPr lang="en-US" sz="2000" b="0">
                    <a:latin typeface="Arial" pitchFamily="34" charset="0"/>
                    <a:cs typeface="Arial" pitchFamily="34" charset="0"/>
                  </a:rPr>
                  <a:t> </a:t>
                </a:r>
              </a:p>
            </p:txBody>
          </p:sp>
        </p:grpSp>
        <p:grpSp>
          <p:nvGrpSpPr>
            <p:cNvPr id="28" name="Group 136"/>
            <p:cNvGrpSpPr/>
            <p:nvPr/>
          </p:nvGrpSpPr>
          <p:grpSpPr>
            <a:xfrm>
              <a:off x="3890963" y="703263"/>
              <a:ext cx="1079500" cy="2478087"/>
              <a:chOff x="3890963" y="703263"/>
              <a:chExt cx="1079500" cy="2478087"/>
            </a:xfrm>
          </p:grpSpPr>
          <p:sp>
            <p:nvSpPr>
              <p:cNvPr id="75" name="Oval 77"/>
              <p:cNvSpPr>
                <a:spLocks noChangeArrowheads="1"/>
              </p:cNvSpPr>
              <p:nvPr/>
            </p:nvSpPr>
            <p:spPr bwMode="auto">
              <a:xfrm>
                <a:off x="3890963" y="703263"/>
                <a:ext cx="1079500" cy="1079500"/>
              </a:xfrm>
              <a:prstGeom prst="ellipse">
                <a:avLst/>
              </a:prstGeom>
              <a:solidFill>
                <a:srgbClr val="502800"/>
              </a:solidFill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BE"/>
              </a:p>
            </p:txBody>
          </p:sp>
          <p:pic>
            <p:nvPicPr>
              <p:cNvPr id="104" name="Picture 106" descr="Big-Bang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4073525" y="917575"/>
                <a:ext cx="725488" cy="654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7" name="Text Box 109"/>
              <p:cNvSpPr txBox="1">
                <a:spLocks noChangeArrowheads="1"/>
              </p:cNvSpPr>
              <p:nvPr/>
            </p:nvSpPr>
            <p:spPr bwMode="auto">
              <a:xfrm rot="5400000">
                <a:off x="3815557" y="2316956"/>
                <a:ext cx="1331912" cy="396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900" b="0">
                    <a:latin typeface="Arial" pitchFamily="34" charset="0"/>
                    <a:cs typeface="Arial" pitchFamily="34" charset="0"/>
                  </a:rPr>
                  <a:t>0=&gt;10</a:t>
                </a:r>
                <a:r>
                  <a:rPr lang="en-US" sz="900" b="0" baseline="30000">
                    <a:latin typeface="Arial" pitchFamily="34" charset="0"/>
                    <a:cs typeface="Arial" pitchFamily="34" charset="0"/>
                  </a:rPr>
                  <a:t>28 </a:t>
                </a:r>
                <a:r>
                  <a:rPr lang="en-US" sz="900" b="0">
                    <a:latin typeface="Arial" pitchFamily="34" charset="0"/>
                    <a:cs typeface="Arial" pitchFamily="34" charset="0"/>
                  </a:rPr>
                  <a:t>cm Big Bang</a:t>
                </a:r>
                <a:r>
                  <a:rPr lang="en-US" sz="2000" b="0">
                    <a:latin typeface="Arial" pitchFamily="34" charset="0"/>
                    <a:cs typeface="Arial" pitchFamily="34" charset="0"/>
                  </a:rPr>
                  <a:t> </a:t>
                </a:r>
              </a:p>
            </p:txBody>
          </p:sp>
        </p:grpSp>
        <p:sp>
          <p:nvSpPr>
            <p:cNvPr id="121" name="Text Box 123"/>
            <p:cNvSpPr txBox="1">
              <a:spLocks noChangeArrowheads="1"/>
            </p:cNvSpPr>
            <p:nvPr/>
          </p:nvSpPr>
          <p:spPr bwMode="auto">
            <a:xfrm>
              <a:off x="1317625" y="858838"/>
              <a:ext cx="13271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b="0" dirty="0">
                  <a:latin typeface="Arial" pitchFamily="34" charset="0"/>
                  <a:cs typeface="Arial" pitchFamily="34" charset="0"/>
                </a:rPr>
                <a:t>Cosmology</a:t>
              </a:r>
            </a:p>
          </p:txBody>
        </p:sp>
        <p:sp>
          <p:nvSpPr>
            <p:cNvPr id="124" name="Arc 126"/>
            <p:cNvSpPr>
              <a:spLocks/>
            </p:cNvSpPr>
            <p:nvPr/>
          </p:nvSpPr>
          <p:spPr bwMode="auto">
            <a:xfrm rot="17257266">
              <a:off x="2946400" y="479425"/>
              <a:ext cx="850900" cy="990600"/>
            </a:xfrm>
            <a:custGeom>
              <a:avLst/>
              <a:gdLst>
                <a:gd name="T0" fmla="*/ 0 w 21595"/>
                <a:gd name="T1" fmla="*/ 0 h 21600"/>
                <a:gd name="T2" fmla="*/ 2147483647 w 21595"/>
                <a:gd name="T3" fmla="*/ 2147483647 h 21600"/>
                <a:gd name="T4" fmla="*/ 0 w 21595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595"/>
                <a:gd name="T10" fmla="*/ 0 h 21600"/>
                <a:gd name="T11" fmla="*/ 21595 w 2159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5" h="21600" fill="none" extrusionOk="0">
                  <a:moveTo>
                    <a:pt x="-1" y="0"/>
                  </a:moveTo>
                  <a:cubicBezTo>
                    <a:pt x="11746" y="0"/>
                    <a:pt x="21340" y="9387"/>
                    <a:pt x="21594" y="21132"/>
                  </a:cubicBezTo>
                </a:path>
                <a:path w="21595" h="21600" stroke="0" extrusionOk="0">
                  <a:moveTo>
                    <a:pt x="-1" y="0"/>
                  </a:moveTo>
                  <a:cubicBezTo>
                    <a:pt x="11746" y="0"/>
                    <a:pt x="21340" y="9387"/>
                    <a:pt x="21594" y="21132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5" name="TextBox 124"/>
          <p:cNvSpPr txBox="1"/>
          <p:nvPr/>
        </p:nvSpPr>
        <p:spPr>
          <a:xfrm>
            <a:off x="1645920" y="73152"/>
            <a:ext cx="6866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Nucleus  Physics – “The Core of the Matter, the Fuel of the Stars”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19481" y="6093714"/>
            <a:ext cx="12763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>
            <a:off x="419481" y="2664714"/>
            <a:ext cx="12763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" name="Line 10"/>
          <p:cNvSpPr>
            <a:spLocks noChangeShapeType="1"/>
          </p:cNvSpPr>
          <p:nvPr/>
        </p:nvSpPr>
        <p:spPr bwMode="auto">
          <a:xfrm flipV="1">
            <a:off x="676656" y="2664714"/>
            <a:ext cx="0" cy="3429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419481" y="4120452"/>
            <a:ext cx="1266693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/>
              <a:t>E=52.1 </a:t>
            </a:r>
            <a:r>
              <a:rPr lang="en-US" dirty="0" err="1"/>
              <a:t>GeV</a:t>
            </a:r>
            <a:endParaRPr lang="en-GB" dirty="0"/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91440" y="1955610"/>
            <a:ext cx="268236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/>
              <a:t>ground </a:t>
            </a:r>
            <a:r>
              <a:rPr lang="en-US" dirty="0" smtClean="0"/>
              <a:t>and </a:t>
            </a:r>
            <a:r>
              <a:rPr lang="en-US" dirty="0"/>
              <a:t>excited states of </a:t>
            </a:r>
            <a:r>
              <a:rPr lang="en-US" baseline="30000" dirty="0" smtClean="0"/>
              <a:t>56</a:t>
            </a:r>
            <a:r>
              <a:rPr lang="en-US" dirty="0" smtClean="0"/>
              <a:t>Fe </a:t>
            </a:r>
            <a:r>
              <a:rPr lang="en-US" dirty="0"/>
              <a:t>(Z=26, </a:t>
            </a:r>
            <a:r>
              <a:rPr lang="en-US" dirty="0" smtClean="0"/>
              <a:t>N=30)</a:t>
            </a:r>
            <a:endParaRPr lang="en-GB" dirty="0"/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1638681" y="5911152"/>
            <a:ext cx="9890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E=mc</a:t>
            </a:r>
            <a:r>
              <a:rPr lang="en-US" baseline="30000"/>
              <a:t>2</a:t>
            </a:r>
            <a:r>
              <a:rPr lang="en-US"/>
              <a:t>=0</a:t>
            </a:r>
            <a:endParaRPr lang="en-GB"/>
          </a:p>
        </p:txBody>
      </p:sp>
      <p:sp>
        <p:nvSpPr>
          <p:cNvPr id="11" name="Line 14"/>
          <p:cNvSpPr>
            <a:spLocks noChangeShapeType="1"/>
          </p:cNvSpPr>
          <p:nvPr/>
        </p:nvSpPr>
        <p:spPr bwMode="auto">
          <a:xfrm>
            <a:off x="2654681" y="6081014"/>
            <a:ext cx="12763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" name="Line 15"/>
          <p:cNvSpPr>
            <a:spLocks noChangeShapeType="1"/>
          </p:cNvSpPr>
          <p:nvPr/>
        </p:nvSpPr>
        <p:spPr bwMode="auto">
          <a:xfrm>
            <a:off x="2654681" y="6025134"/>
            <a:ext cx="127635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" name="Line 17"/>
          <p:cNvSpPr>
            <a:spLocks noChangeShapeType="1"/>
          </p:cNvSpPr>
          <p:nvPr/>
        </p:nvSpPr>
        <p:spPr bwMode="auto">
          <a:xfrm flipV="1">
            <a:off x="2807081" y="6074664"/>
            <a:ext cx="3175" cy="203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2556256" y="6254052"/>
            <a:ext cx="8739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>
                <a:sym typeface="Symbol"/>
              </a:rPr>
              <a:t></a:t>
            </a:r>
            <a:r>
              <a:rPr lang="en-US" dirty="0" smtClean="0"/>
              <a:t>1 </a:t>
            </a:r>
            <a:r>
              <a:rPr lang="en-US" dirty="0" err="1"/>
              <a:t>GeV</a:t>
            </a:r>
            <a:endParaRPr lang="en-GB" dirty="0"/>
          </a:p>
        </p:txBody>
      </p:sp>
      <p:sp>
        <p:nvSpPr>
          <p:cNvPr id="16" name="Rectangle 21" descr="Large checker board"/>
          <p:cNvSpPr>
            <a:spLocks noChangeArrowheads="1"/>
          </p:cNvSpPr>
          <p:nvPr/>
        </p:nvSpPr>
        <p:spPr bwMode="auto">
          <a:xfrm>
            <a:off x="2657856" y="5856859"/>
            <a:ext cx="1276350" cy="161925"/>
          </a:xfrm>
          <a:prstGeom prst="rect">
            <a:avLst/>
          </a:prstGeom>
          <a:pattFill prst="lgCheck">
            <a:fgClr>
              <a:schemeClr val="folHlink"/>
            </a:fgClr>
            <a:bgClr>
              <a:srgbClr val="FFFFFF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Line 16"/>
          <p:cNvSpPr>
            <a:spLocks noChangeShapeType="1"/>
          </p:cNvSpPr>
          <p:nvPr/>
        </p:nvSpPr>
        <p:spPr bwMode="auto">
          <a:xfrm>
            <a:off x="2810256" y="5807964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" name="Line 22"/>
          <p:cNvSpPr>
            <a:spLocks noChangeShapeType="1"/>
          </p:cNvSpPr>
          <p:nvPr/>
        </p:nvSpPr>
        <p:spPr bwMode="auto">
          <a:xfrm flipV="1">
            <a:off x="3705606" y="5512689"/>
            <a:ext cx="66675" cy="3524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" name="Text Box 23"/>
          <p:cNvSpPr txBox="1">
            <a:spLocks noChangeArrowheads="1"/>
          </p:cNvSpPr>
          <p:nvPr/>
        </p:nvSpPr>
        <p:spPr bwMode="auto">
          <a:xfrm>
            <a:off x="2613406" y="5215827"/>
            <a:ext cx="15668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excited states</a:t>
            </a:r>
            <a:endParaRPr lang="en-GB"/>
          </a:p>
        </p:txBody>
      </p:sp>
      <p:sp>
        <p:nvSpPr>
          <p:cNvPr id="28" name="TextBox 27"/>
          <p:cNvSpPr txBox="1"/>
          <p:nvPr/>
        </p:nvSpPr>
        <p:spPr>
          <a:xfrm>
            <a:off x="128016" y="640080"/>
            <a:ext cx="1124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Energy:</a:t>
            </a:r>
          </a:p>
        </p:txBody>
      </p:sp>
      <p:grpSp>
        <p:nvGrpSpPr>
          <p:cNvPr id="74" name="Group 73"/>
          <p:cNvGrpSpPr/>
          <p:nvPr/>
        </p:nvGrpSpPr>
        <p:grpSpPr>
          <a:xfrm>
            <a:off x="3962400" y="3843528"/>
            <a:ext cx="2351074" cy="2403952"/>
            <a:chOff x="3962400" y="3843528"/>
            <a:chExt cx="2351074" cy="2403952"/>
          </a:xfrm>
        </p:grpSpPr>
        <p:grpSp>
          <p:nvGrpSpPr>
            <p:cNvPr id="94" name="Group 93"/>
            <p:cNvGrpSpPr/>
            <p:nvPr/>
          </p:nvGrpSpPr>
          <p:grpSpPr>
            <a:xfrm>
              <a:off x="5028873" y="3843528"/>
              <a:ext cx="1284601" cy="2403952"/>
              <a:chOff x="4937433" y="3084576"/>
              <a:chExt cx="1284601" cy="2403952"/>
            </a:xfrm>
          </p:grpSpPr>
          <p:sp>
            <p:nvSpPr>
              <p:cNvPr id="24" name="Text Box 27"/>
              <p:cNvSpPr txBox="1">
                <a:spLocks noChangeArrowheads="1"/>
              </p:cNvSpPr>
              <p:nvPr/>
            </p:nvSpPr>
            <p:spPr bwMode="auto">
              <a:xfrm>
                <a:off x="4937433" y="5119196"/>
                <a:ext cx="992579" cy="36933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0000FF"/>
                    </a:solidFill>
                    <a:latin typeface="Arial" pitchFamily="34" charset="0"/>
                    <a:cs typeface="Arial" pitchFamily="34" charset="0"/>
                  </a:rPr>
                  <a:t>nucleon</a:t>
                </a:r>
                <a:endParaRPr lang="en-GB" dirty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50" name="Straight Connector 49"/>
              <p:cNvCxnSpPr/>
              <p:nvPr/>
            </p:nvCxnSpPr>
            <p:spPr>
              <a:xfrm>
                <a:off x="5097018" y="5111496"/>
                <a:ext cx="504825" cy="2858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5116068" y="4657154"/>
                <a:ext cx="487680" cy="952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flipV="1">
                <a:off x="5104638" y="4357116"/>
                <a:ext cx="506730" cy="381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flipV="1">
                <a:off x="5089398" y="4265676"/>
                <a:ext cx="506730" cy="381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flipV="1">
                <a:off x="5089398" y="4231386"/>
                <a:ext cx="506730" cy="381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flipV="1">
                <a:off x="5081778" y="4109466"/>
                <a:ext cx="506730" cy="381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flipV="1">
                <a:off x="5081778" y="4086606"/>
                <a:ext cx="506730" cy="381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flipV="1">
                <a:off x="5081778" y="4063746"/>
                <a:ext cx="506730" cy="381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flipV="1">
                <a:off x="5081778" y="4029456"/>
                <a:ext cx="506730" cy="381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flipV="1">
                <a:off x="5093208" y="3934206"/>
                <a:ext cx="506730" cy="381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flipV="1">
                <a:off x="5093208" y="3846576"/>
                <a:ext cx="506730" cy="381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 flipV="1">
                <a:off x="5089398" y="3789426"/>
                <a:ext cx="506730" cy="381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 flipV="1">
                <a:off x="5089398" y="3747516"/>
                <a:ext cx="506730" cy="381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 flipV="1">
                <a:off x="5089398" y="3705606"/>
                <a:ext cx="506730" cy="381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 flipV="1">
                <a:off x="5093208" y="3652266"/>
                <a:ext cx="506730" cy="381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 flipV="1">
                <a:off x="5108448" y="3576066"/>
                <a:ext cx="491490" cy="127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 flipV="1">
                <a:off x="5097018" y="3385566"/>
                <a:ext cx="506730" cy="381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 flipV="1">
                <a:off x="5097018" y="3084576"/>
                <a:ext cx="506730" cy="381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 flipV="1">
                <a:off x="5699760" y="5107686"/>
                <a:ext cx="506730" cy="381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>
                <a:off x="5726430" y="3770376"/>
                <a:ext cx="4953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Arrow Connector 71"/>
              <p:cNvCxnSpPr/>
              <p:nvPr/>
            </p:nvCxnSpPr>
            <p:spPr>
              <a:xfrm flipH="1" flipV="1">
                <a:off x="5905500" y="3774186"/>
                <a:ext cx="7620" cy="134112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 Box 24"/>
              <p:cNvSpPr txBox="1">
                <a:spLocks noChangeArrowheads="1"/>
              </p:cNvSpPr>
              <p:nvPr/>
            </p:nvSpPr>
            <p:spPr bwMode="auto">
              <a:xfrm>
                <a:off x="5599748" y="4214241"/>
                <a:ext cx="622286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400" dirty="0">
                    <a:solidFill>
                      <a:srgbClr val="0000FF"/>
                    </a:solidFill>
                  </a:rPr>
                  <a:t>1 </a:t>
                </a:r>
                <a:r>
                  <a:rPr lang="en-US" sz="1400" dirty="0" err="1">
                    <a:solidFill>
                      <a:srgbClr val="0000FF"/>
                    </a:solidFill>
                  </a:rPr>
                  <a:t>GeV</a:t>
                </a:r>
                <a:endParaRPr lang="en-GB" sz="1400" dirty="0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95" name="Line 19"/>
            <p:cNvSpPr>
              <a:spLocks noChangeShapeType="1"/>
            </p:cNvSpPr>
            <p:nvPr/>
          </p:nvSpPr>
          <p:spPr bwMode="auto">
            <a:xfrm flipV="1">
              <a:off x="3962400" y="4498845"/>
              <a:ext cx="1139952" cy="1470154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19"/>
            <p:cNvSpPr>
              <a:spLocks noChangeShapeType="1"/>
            </p:cNvSpPr>
            <p:nvPr/>
          </p:nvSpPr>
          <p:spPr bwMode="auto">
            <a:xfrm flipV="1">
              <a:off x="3967480" y="5897879"/>
              <a:ext cx="1162304" cy="11684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1713356" y="1837945"/>
            <a:ext cx="2560695" cy="2794269"/>
            <a:chOff x="1713356" y="1837945"/>
            <a:chExt cx="2560695" cy="2794269"/>
          </a:xfrm>
        </p:grpSpPr>
        <p:grpSp>
          <p:nvGrpSpPr>
            <p:cNvPr id="93" name="Group 92"/>
            <p:cNvGrpSpPr/>
            <p:nvPr/>
          </p:nvGrpSpPr>
          <p:grpSpPr>
            <a:xfrm>
              <a:off x="2892552" y="1860804"/>
              <a:ext cx="1381499" cy="2771410"/>
              <a:chOff x="4968240" y="736092"/>
              <a:chExt cx="1381499" cy="2771410"/>
            </a:xfrm>
          </p:grpSpPr>
          <p:sp>
            <p:nvSpPr>
              <p:cNvPr id="23" name="Rectangle 26"/>
              <p:cNvSpPr>
                <a:spLocks noChangeArrowheads="1"/>
              </p:cNvSpPr>
              <p:nvPr/>
            </p:nvSpPr>
            <p:spPr bwMode="auto">
              <a:xfrm>
                <a:off x="5034534" y="3138170"/>
                <a:ext cx="559577" cy="36933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baseline="30000" dirty="0" smtClean="0">
                    <a:solidFill>
                      <a:srgbClr val="0000FF"/>
                    </a:solidFill>
                  </a:rPr>
                  <a:t>56</a:t>
                </a:r>
                <a:r>
                  <a:rPr lang="en-US" dirty="0" smtClean="0">
                    <a:solidFill>
                      <a:srgbClr val="0000FF"/>
                    </a:solidFill>
                  </a:rPr>
                  <a:t>Fe</a:t>
                </a:r>
                <a:endParaRPr lang="en-GB" dirty="0">
                  <a:solidFill>
                    <a:srgbClr val="0000FF"/>
                  </a:solidFill>
                </a:endParaRPr>
              </a:p>
            </p:txBody>
          </p:sp>
          <p:grpSp>
            <p:nvGrpSpPr>
              <p:cNvPr id="82" name="Group 81"/>
              <p:cNvGrpSpPr/>
              <p:nvPr/>
            </p:nvGrpSpPr>
            <p:grpSpPr>
              <a:xfrm>
                <a:off x="4968240" y="736092"/>
                <a:ext cx="1381499" cy="2513005"/>
                <a:chOff x="4968240" y="736092"/>
                <a:chExt cx="1381499" cy="2513005"/>
              </a:xfrm>
            </p:grpSpPr>
            <p:grpSp>
              <p:nvGrpSpPr>
                <p:cNvPr id="48" name="Group 47"/>
                <p:cNvGrpSpPr/>
                <p:nvPr/>
              </p:nvGrpSpPr>
              <p:grpSpPr>
                <a:xfrm>
                  <a:off x="4968240" y="736092"/>
                  <a:ext cx="1170452" cy="2513005"/>
                  <a:chOff x="4968240" y="736092"/>
                  <a:chExt cx="1170452" cy="2513005"/>
                </a:xfrm>
              </p:grpSpPr>
              <p:cxnSp>
                <p:nvCxnSpPr>
                  <p:cNvPr id="32" name="Straight Connector 31"/>
                  <p:cNvCxnSpPr/>
                  <p:nvPr/>
                </p:nvCxnSpPr>
                <p:spPr>
                  <a:xfrm>
                    <a:off x="5059680" y="3097530"/>
                    <a:ext cx="541020" cy="0"/>
                  </a:xfrm>
                  <a:prstGeom prst="line">
                    <a:avLst/>
                  </a:prstGeom>
                  <a:ln w="28575"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Straight Connector 32"/>
                  <p:cNvCxnSpPr/>
                  <p:nvPr/>
                </p:nvCxnSpPr>
                <p:spPr>
                  <a:xfrm>
                    <a:off x="5059680" y="2487930"/>
                    <a:ext cx="541020" cy="0"/>
                  </a:xfrm>
                  <a:prstGeom prst="line">
                    <a:avLst/>
                  </a:prstGeom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Straight Connector 33"/>
                  <p:cNvCxnSpPr/>
                  <p:nvPr/>
                </p:nvCxnSpPr>
                <p:spPr>
                  <a:xfrm>
                    <a:off x="5059680" y="1596390"/>
                    <a:ext cx="541020" cy="0"/>
                  </a:xfrm>
                  <a:prstGeom prst="line">
                    <a:avLst/>
                  </a:prstGeom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Connector 34"/>
                  <p:cNvCxnSpPr/>
                  <p:nvPr/>
                </p:nvCxnSpPr>
                <p:spPr>
                  <a:xfrm>
                    <a:off x="5055870" y="1181100"/>
                    <a:ext cx="541020" cy="0"/>
                  </a:xfrm>
                  <a:prstGeom prst="line">
                    <a:avLst/>
                  </a:prstGeom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Connector 35"/>
                  <p:cNvCxnSpPr/>
                  <p:nvPr/>
                </p:nvCxnSpPr>
                <p:spPr>
                  <a:xfrm>
                    <a:off x="5059680" y="982980"/>
                    <a:ext cx="541020" cy="0"/>
                  </a:xfrm>
                  <a:prstGeom prst="line">
                    <a:avLst/>
                  </a:prstGeom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Straight Connector 36"/>
                  <p:cNvCxnSpPr/>
                  <p:nvPr/>
                </p:nvCxnSpPr>
                <p:spPr>
                  <a:xfrm>
                    <a:off x="5059680" y="967740"/>
                    <a:ext cx="541020" cy="0"/>
                  </a:xfrm>
                  <a:prstGeom prst="line">
                    <a:avLst/>
                  </a:prstGeom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Straight Connector 37"/>
                  <p:cNvCxnSpPr/>
                  <p:nvPr/>
                </p:nvCxnSpPr>
                <p:spPr>
                  <a:xfrm>
                    <a:off x="5059680" y="880110"/>
                    <a:ext cx="541020" cy="0"/>
                  </a:xfrm>
                  <a:prstGeom prst="line">
                    <a:avLst/>
                  </a:prstGeom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9" name="TextBox 38"/>
                  <p:cNvSpPr txBox="1"/>
                  <p:nvPr/>
                </p:nvSpPr>
                <p:spPr>
                  <a:xfrm>
                    <a:off x="4968240" y="2846070"/>
                    <a:ext cx="404278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 smtClean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rPr>
                      <a:t>0</a:t>
                    </a:r>
                    <a:r>
                      <a:rPr lang="en-US" sz="1400" baseline="30000" dirty="0" smtClean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rPr>
                      <a:t>+</a:t>
                    </a:r>
                    <a:r>
                      <a:rPr lang="en-US" sz="1400" dirty="0" smtClean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rPr>
                      <a:t> </a:t>
                    </a:r>
                  </a:p>
                </p:txBody>
              </p:sp>
              <p:sp>
                <p:nvSpPr>
                  <p:cNvPr id="40" name="TextBox 39"/>
                  <p:cNvSpPr txBox="1"/>
                  <p:nvPr/>
                </p:nvSpPr>
                <p:spPr>
                  <a:xfrm>
                    <a:off x="4968240" y="2240280"/>
                    <a:ext cx="404278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 smtClean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rPr>
                      <a:t>2</a:t>
                    </a:r>
                    <a:r>
                      <a:rPr lang="en-US" sz="1400" baseline="30000" dirty="0" smtClean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rPr>
                      <a:t>+</a:t>
                    </a:r>
                    <a:r>
                      <a:rPr lang="en-US" sz="1400" dirty="0" smtClean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rPr>
                      <a:t> </a:t>
                    </a:r>
                  </a:p>
                </p:txBody>
              </p:sp>
              <p:sp>
                <p:nvSpPr>
                  <p:cNvPr id="41" name="TextBox 40"/>
                  <p:cNvSpPr txBox="1"/>
                  <p:nvPr/>
                </p:nvSpPr>
                <p:spPr>
                  <a:xfrm>
                    <a:off x="4968240" y="1352550"/>
                    <a:ext cx="404278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 smtClean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rPr>
                      <a:t>4</a:t>
                    </a:r>
                    <a:r>
                      <a:rPr lang="en-US" sz="1400" baseline="30000" dirty="0" smtClean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rPr>
                      <a:t>+</a:t>
                    </a:r>
                    <a:r>
                      <a:rPr lang="en-US" sz="1400" dirty="0" smtClean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rPr>
                      <a:t> </a:t>
                    </a:r>
                  </a:p>
                </p:txBody>
              </p:sp>
              <p:sp>
                <p:nvSpPr>
                  <p:cNvPr id="42" name="TextBox 41"/>
                  <p:cNvSpPr txBox="1"/>
                  <p:nvPr/>
                </p:nvSpPr>
                <p:spPr>
                  <a:xfrm>
                    <a:off x="4975860" y="937260"/>
                    <a:ext cx="404278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 smtClean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rPr>
                      <a:t>2</a:t>
                    </a:r>
                    <a:r>
                      <a:rPr lang="en-US" sz="1400" baseline="30000" dirty="0" smtClean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rPr>
                      <a:t>+</a:t>
                    </a:r>
                    <a:r>
                      <a:rPr lang="en-US" sz="1400" dirty="0" smtClean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rPr>
                      <a:t> </a:t>
                    </a:r>
                  </a:p>
                </p:txBody>
              </p:sp>
              <p:sp>
                <p:nvSpPr>
                  <p:cNvPr id="43" name="TextBox 42"/>
                  <p:cNvSpPr txBox="1"/>
                  <p:nvPr/>
                </p:nvSpPr>
                <p:spPr>
                  <a:xfrm>
                    <a:off x="5520690" y="2327910"/>
                    <a:ext cx="482824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 smtClean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rPr>
                      <a:t>847</a:t>
                    </a:r>
                  </a:p>
                </p:txBody>
              </p:sp>
              <p:sp>
                <p:nvSpPr>
                  <p:cNvPr id="44" name="TextBox 43"/>
                  <p:cNvSpPr txBox="1"/>
                  <p:nvPr/>
                </p:nvSpPr>
                <p:spPr>
                  <a:xfrm>
                    <a:off x="5532120" y="2941320"/>
                    <a:ext cx="284052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 smtClean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rPr>
                      <a:t>0</a:t>
                    </a:r>
                  </a:p>
                </p:txBody>
              </p:sp>
              <p:sp>
                <p:nvSpPr>
                  <p:cNvPr id="45" name="TextBox 44"/>
                  <p:cNvSpPr txBox="1"/>
                  <p:nvPr/>
                </p:nvSpPr>
                <p:spPr>
                  <a:xfrm>
                    <a:off x="5524500" y="1432560"/>
                    <a:ext cx="582211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 smtClean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rPr>
                      <a:t>2085</a:t>
                    </a:r>
                  </a:p>
                </p:txBody>
              </p:sp>
              <p:sp>
                <p:nvSpPr>
                  <p:cNvPr id="46" name="TextBox 45"/>
                  <p:cNvSpPr txBox="1"/>
                  <p:nvPr/>
                </p:nvSpPr>
                <p:spPr>
                  <a:xfrm>
                    <a:off x="5516880" y="1028700"/>
                    <a:ext cx="582211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 smtClean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rPr>
                      <a:t>2657</a:t>
                    </a:r>
                  </a:p>
                </p:txBody>
              </p:sp>
              <p:sp>
                <p:nvSpPr>
                  <p:cNvPr id="98" name="TextBox 97"/>
                  <p:cNvSpPr txBox="1"/>
                  <p:nvPr/>
                </p:nvSpPr>
                <p:spPr>
                  <a:xfrm>
                    <a:off x="5526024" y="736092"/>
                    <a:ext cx="612668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 smtClean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rPr>
                      <a:t>(</a:t>
                    </a:r>
                    <a:r>
                      <a:rPr lang="en-US" sz="1400" dirty="0" err="1" smtClean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rPr>
                      <a:t>keV</a:t>
                    </a:r>
                    <a:r>
                      <a:rPr lang="en-US" sz="1400" dirty="0" smtClean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rPr>
                      <a:t>)</a:t>
                    </a:r>
                  </a:p>
                </p:txBody>
              </p:sp>
            </p:grpSp>
            <p:cxnSp>
              <p:nvCxnSpPr>
                <p:cNvPr id="76" name="Straight Connector 75"/>
                <p:cNvCxnSpPr/>
                <p:nvPr/>
              </p:nvCxnSpPr>
              <p:spPr>
                <a:xfrm flipV="1">
                  <a:off x="5791200" y="3082290"/>
                  <a:ext cx="506730" cy="381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/>
                <p:nvPr/>
              </p:nvCxnSpPr>
              <p:spPr>
                <a:xfrm>
                  <a:off x="5775960" y="2320290"/>
                  <a:ext cx="4953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Arrow Connector 77"/>
                <p:cNvCxnSpPr/>
                <p:nvPr/>
              </p:nvCxnSpPr>
              <p:spPr>
                <a:xfrm flipH="1" flipV="1">
                  <a:off x="6000750" y="2324100"/>
                  <a:ext cx="3810" cy="765810"/>
                </a:xfrm>
                <a:prstGeom prst="straightConnector1">
                  <a:avLst/>
                </a:prstGeom>
                <a:ln>
                  <a:solidFill>
                    <a:srgbClr val="0000FF"/>
                  </a:solidFill>
                  <a:headEnd type="arrow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9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5687378" y="2585085"/>
                  <a:ext cx="662361" cy="30777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1400" dirty="0">
                      <a:solidFill>
                        <a:srgbClr val="0000FF"/>
                      </a:solidFill>
                    </a:rPr>
                    <a:t>1 </a:t>
                  </a:r>
                  <a:r>
                    <a:rPr lang="en-US" sz="1400" dirty="0" err="1" smtClean="0">
                      <a:solidFill>
                        <a:srgbClr val="0000FF"/>
                      </a:solidFill>
                    </a:rPr>
                    <a:t>MeV</a:t>
                  </a:r>
                  <a:endParaRPr lang="en-GB" sz="1400" dirty="0">
                    <a:solidFill>
                      <a:srgbClr val="0000FF"/>
                    </a:solidFill>
                  </a:endParaRPr>
                </a:p>
              </p:txBody>
            </p:sp>
            <p:sp>
              <p:nvSpPr>
                <p:cNvPr id="81" name="Right Arrow 80"/>
                <p:cNvSpPr/>
                <p:nvPr/>
              </p:nvSpPr>
              <p:spPr>
                <a:xfrm rot="16200000">
                  <a:off x="5250180" y="689610"/>
                  <a:ext cx="209550" cy="358140"/>
                </a:xfrm>
                <a:prstGeom prst="rightArrow">
                  <a:avLst>
                    <a:gd name="adj1" fmla="val 50000"/>
                    <a:gd name="adj2" fmla="val 60909"/>
                  </a:avLst>
                </a:prstGeom>
                <a:solidFill>
                  <a:schemeClr val="bg1"/>
                </a:solidFill>
                <a:ln w="19050">
                  <a:solidFill>
                    <a:srgbClr val="0000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96" name="Line 19"/>
            <p:cNvSpPr>
              <a:spLocks noChangeShapeType="1"/>
            </p:cNvSpPr>
            <p:nvPr/>
          </p:nvSpPr>
          <p:spPr bwMode="auto">
            <a:xfrm>
              <a:off x="1713356" y="2678048"/>
              <a:ext cx="1231012" cy="1546479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Line 19"/>
            <p:cNvSpPr>
              <a:spLocks noChangeShapeType="1"/>
            </p:cNvSpPr>
            <p:nvPr/>
          </p:nvSpPr>
          <p:spPr bwMode="auto">
            <a:xfrm flipV="1">
              <a:off x="1719072" y="1837945"/>
              <a:ext cx="1207008" cy="822959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5" name="Title 1"/>
          <p:cNvSpPr txBox="1">
            <a:spLocks/>
          </p:cNvSpPr>
          <p:nvPr/>
        </p:nvSpPr>
        <p:spPr>
          <a:xfrm>
            <a:off x="1664890" y="9144"/>
            <a:ext cx="6509982" cy="50006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The atom: building blocks, interactions and energy (Ii)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33644" y="648946"/>
            <a:ext cx="4928616" cy="31393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Atomic Nucleus is a many-body strongly interacting open quantum system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Single-particle and collective degrees of freedom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0" name="Picture 50" descr="D:\My Documents\Power point\Kernmodellen\Ingescande figuren\Macroscopisch microscopisch Heyde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49732" y="1910919"/>
            <a:ext cx="3733800" cy="1698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8144" y="549275"/>
            <a:ext cx="3821113" cy="6308725"/>
          </a:xfrm>
          <a:prstGeom prst="rect">
            <a:avLst/>
          </a:prstGeom>
          <a:noFill/>
        </p:spPr>
      </p:pic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6058184" y="2462784"/>
            <a:ext cx="2974976" cy="4267200"/>
            <a:chOff x="2664" y="1808"/>
            <a:chExt cx="1874" cy="2304"/>
          </a:xfrm>
        </p:grpSpPr>
        <p:sp>
          <p:nvSpPr>
            <p:cNvPr id="4" name="AutoShape 7"/>
            <p:cNvSpPr>
              <a:spLocks/>
            </p:cNvSpPr>
            <p:nvPr/>
          </p:nvSpPr>
          <p:spPr bwMode="auto">
            <a:xfrm>
              <a:off x="2664" y="1808"/>
              <a:ext cx="384" cy="2304"/>
            </a:xfrm>
            <a:prstGeom prst="rightBrace">
              <a:avLst>
                <a:gd name="adj1" fmla="val 50000"/>
                <a:gd name="adj2" fmla="val 50000"/>
              </a:avLst>
            </a:prstGeom>
            <a:noFill/>
            <a:ln w="38100">
              <a:solidFill>
                <a:srgbClr val="004080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Text Box 10"/>
            <p:cNvSpPr txBox="1">
              <a:spLocks noChangeArrowheads="1"/>
            </p:cNvSpPr>
            <p:nvPr/>
          </p:nvSpPr>
          <p:spPr bwMode="auto">
            <a:xfrm>
              <a:off x="3166" y="2816"/>
              <a:ext cx="1372" cy="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Nuclear Structure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092028" y="55420"/>
            <a:ext cx="58368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Sub-Atomic Physics: degrees of freedom - energy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13855" y="6516378"/>
            <a:ext cx="24768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Courtesy: W. Nazarewicz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51025" y="69275"/>
            <a:ext cx="39757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The Nuclear Many-Body Problem</a:t>
            </a:r>
          </a:p>
        </p:txBody>
      </p:sp>
      <p:graphicFrame>
        <p:nvGraphicFramePr>
          <p:cNvPr id="73730" name="Object 54"/>
          <p:cNvGraphicFramePr>
            <a:graphicFrameLocks noChangeAspect="1"/>
          </p:cNvGraphicFramePr>
          <p:nvPr/>
        </p:nvGraphicFramePr>
        <p:xfrm>
          <a:off x="2785342" y="897082"/>
          <a:ext cx="3661567" cy="17352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33" name="Equation" r:id="rId3" imgW="1498320" imgH="711000" progId="Equation.DSMT4">
                  <p:embed/>
                </p:oleObj>
              </mc:Choice>
              <mc:Fallback>
                <p:oleObj name="Equation" r:id="rId3" imgW="1498320" imgH="711000" progId="Equation.DSMT4">
                  <p:embed/>
                  <p:pic>
                    <p:nvPicPr>
                      <p:cNvPr id="0" name="Object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5342" y="897082"/>
                        <a:ext cx="3661567" cy="1735282"/>
                      </a:xfrm>
                      <a:prstGeom prst="rect">
                        <a:avLst/>
                      </a:prstGeom>
                      <a:solidFill>
                        <a:srgbClr val="F8F8F8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0" y="6273225"/>
            <a:ext cx="1120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Courtesy: </a:t>
            </a: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K. Heyde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623421" y="3089562"/>
            <a:ext cx="5913452" cy="3713018"/>
            <a:chOff x="1623421" y="3172692"/>
            <a:chExt cx="5913452" cy="3713018"/>
          </a:xfrm>
        </p:grpSpPr>
        <p:pic>
          <p:nvPicPr>
            <p:cNvPr id="5" name="Picture 2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623421" y="3172692"/>
              <a:ext cx="5913452" cy="37130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Text Box 3"/>
            <p:cNvSpPr txBox="1">
              <a:spLocks noChangeArrowheads="1"/>
            </p:cNvSpPr>
            <p:nvPr/>
          </p:nvSpPr>
          <p:spPr bwMode="auto">
            <a:xfrm>
              <a:off x="2712028" y="4909432"/>
              <a:ext cx="301686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dirty="0">
                  <a:solidFill>
                    <a:srgbClr val="0000FF"/>
                  </a:solidFill>
                </a:rPr>
                <a:t>1</a:t>
              </a:r>
              <a:endParaRPr lang="en-GB" dirty="0">
                <a:solidFill>
                  <a:srgbClr val="0000FF"/>
                </a:solidFill>
              </a:endParaRPr>
            </a:p>
          </p:txBody>
        </p:sp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>
              <a:off x="3045693" y="4908277"/>
              <a:ext cx="301686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dirty="0">
                  <a:solidFill>
                    <a:srgbClr val="0000FF"/>
                  </a:solidFill>
                </a:rPr>
                <a:t>2</a:t>
              </a:r>
              <a:endParaRPr lang="en-GB" dirty="0">
                <a:solidFill>
                  <a:srgbClr val="0000FF"/>
                </a:solidFill>
              </a:endParaRPr>
            </a:p>
          </p:txBody>
        </p:sp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3308496" y="4910297"/>
              <a:ext cx="439544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dirty="0">
                  <a:solidFill>
                    <a:srgbClr val="0000FF"/>
                  </a:solidFill>
                </a:rPr>
                <a:t>fm</a:t>
              </a:r>
              <a:endParaRPr lang="en-GB" dirty="0">
                <a:solidFill>
                  <a:srgbClr val="0000FF"/>
                </a:solidFill>
              </a:endParaRPr>
            </a:p>
          </p:txBody>
        </p:sp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6461995" y="4825581"/>
              <a:ext cx="726481" cy="369332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  <a:ln w="12700">
              <a:solidFill>
                <a:srgbClr val="663300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dirty="0">
                  <a:solidFill>
                    <a:srgbClr val="663300"/>
                  </a:solidFill>
                </a:rPr>
                <a:t>10 fm</a:t>
              </a:r>
              <a:endParaRPr lang="en-GB" dirty="0">
                <a:solidFill>
                  <a:srgbClr val="663300"/>
                </a:solidFill>
              </a:endParaRPr>
            </a:p>
          </p:txBody>
        </p:sp>
        <p:graphicFrame>
          <p:nvGraphicFramePr>
            <p:cNvPr id="4" name="Object 54"/>
            <p:cNvGraphicFramePr>
              <a:graphicFrameLocks noChangeAspect="1"/>
            </p:cNvGraphicFramePr>
            <p:nvPr/>
          </p:nvGraphicFramePr>
          <p:xfrm>
            <a:off x="2827338" y="3408363"/>
            <a:ext cx="3635375" cy="8223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734" name="Equation" r:id="rId6" imgW="1904760" imgH="431640" progId="Equation.DSMT4">
                    <p:embed/>
                  </p:oleObj>
                </mc:Choice>
                <mc:Fallback>
                  <p:oleObj name="Equation" r:id="rId6" imgW="1904760" imgH="431640" progId="Equation.DSMT4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27338" y="3408363"/>
                          <a:ext cx="3635375" cy="822325"/>
                        </a:xfrm>
                        <a:prstGeom prst="rect">
                          <a:avLst/>
                        </a:prstGeom>
                        <a:solidFill>
                          <a:srgbClr val="F8F8F8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Freeform 15"/>
            <p:cNvSpPr/>
            <p:nvPr/>
          </p:nvSpPr>
          <p:spPr>
            <a:xfrm>
              <a:off x="2426855" y="4622800"/>
              <a:ext cx="1740958" cy="1340908"/>
            </a:xfrm>
            <a:custGeom>
              <a:avLst/>
              <a:gdLst>
                <a:gd name="connsiteX0" fmla="*/ 0 w 1740958"/>
                <a:gd name="connsiteY0" fmla="*/ 0 h 1340908"/>
                <a:gd name="connsiteX1" fmla="*/ 31750 w 1740958"/>
                <a:gd name="connsiteY1" fmla="*/ 273050 h 1340908"/>
                <a:gd name="connsiteX2" fmla="*/ 76200 w 1740958"/>
                <a:gd name="connsiteY2" fmla="*/ 584200 h 1340908"/>
                <a:gd name="connsiteX3" fmla="*/ 190500 w 1740958"/>
                <a:gd name="connsiteY3" fmla="*/ 990600 h 1340908"/>
                <a:gd name="connsiteX4" fmla="*/ 279400 w 1740958"/>
                <a:gd name="connsiteY4" fmla="*/ 1187450 h 1340908"/>
                <a:gd name="connsiteX5" fmla="*/ 361950 w 1740958"/>
                <a:gd name="connsiteY5" fmla="*/ 1289050 h 1340908"/>
                <a:gd name="connsiteX6" fmla="*/ 476250 w 1740958"/>
                <a:gd name="connsiteY6" fmla="*/ 1327150 h 1340908"/>
                <a:gd name="connsiteX7" fmla="*/ 628650 w 1740958"/>
                <a:gd name="connsiteY7" fmla="*/ 1320800 h 1340908"/>
                <a:gd name="connsiteX8" fmla="*/ 863600 w 1740958"/>
                <a:gd name="connsiteY8" fmla="*/ 1206500 h 1340908"/>
                <a:gd name="connsiteX9" fmla="*/ 1022350 w 1740958"/>
                <a:gd name="connsiteY9" fmla="*/ 1054100 h 1340908"/>
                <a:gd name="connsiteX10" fmla="*/ 1231900 w 1740958"/>
                <a:gd name="connsiteY10" fmla="*/ 895350 h 1340908"/>
                <a:gd name="connsiteX11" fmla="*/ 1466850 w 1740958"/>
                <a:gd name="connsiteY11" fmla="*/ 793750 h 1340908"/>
                <a:gd name="connsiteX12" fmla="*/ 1695450 w 1740958"/>
                <a:gd name="connsiteY12" fmla="*/ 730250 h 1340908"/>
                <a:gd name="connsiteX13" fmla="*/ 1739900 w 1740958"/>
                <a:gd name="connsiteY13" fmla="*/ 723900 h 1340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40958" h="1340908">
                  <a:moveTo>
                    <a:pt x="0" y="0"/>
                  </a:moveTo>
                  <a:cubicBezTo>
                    <a:pt x="9525" y="87841"/>
                    <a:pt x="19050" y="175683"/>
                    <a:pt x="31750" y="273050"/>
                  </a:cubicBezTo>
                  <a:cubicBezTo>
                    <a:pt x="44450" y="370417"/>
                    <a:pt x="49742" y="464608"/>
                    <a:pt x="76200" y="584200"/>
                  </a:cubicBezTo>
                  <a:cubicBezTo>
                    <a:pt x="102658" y="703792"/>
                    <a:pt x="156633" y="890058"/>
                    <a:pt x="190500" y="990600"/>
                  </a:cubicBezTo>
                  <a:cubicBezTo>
                    <a:pt x="224367" y="1091142"/>
                    <a:pt x="250825" y="1137708"/>
                    <a:pt x="279400" y="1187450"/>
                  </a:cubicBezTo>
                  <a:cubicBezTo>
                    <a:pt x="307975" y="1237192"/>
                    <a:pt x="329142" y="1265767"/>
                    <a:pt x="361950" y="1289050"/>
                  </a:cubicBezTo>
                  <a:cubicBezTo>
                    <a:pt x="394758" y="1312333"/>
                    <a:pt x="431800" y="1321858"/>
                    <a:pt x="476250" y="1327150"/>
                  </a:cubicBezTo>
                  <a:cubicBezTo>
                    <a:pt x="520700" y="1332442"/>
                    <a:pt x="564092" y="1340908"/>
                    <a:pt x="628650" y="1320800"/>
                  </a:cubicBezTo>
                  <a:cubicBezTo>
                    <a:pt x="693208" y="1300692"/>
                    <a:pt x="797983" y="1250950"/>
                    <a:pt x="863600" y="1206500"/>
                  </a:cubicBezTo>
                  <a:cubicBezTo>
                    <a:pt x="929217" y="1162050"/>
                    <a:pt x="960967" y="1105958"/>
                    <a:pt x="1022350" y="1054100"/>
                  </a:cubicBezTo>
                  <a:cubicBezTo>
                    <a:pt x="1083733" y="1002242"/>
                    <a:pt x="1157817" y="938742"/>
                    <a:pt x="1231900" y="895350"/>
                  </a:cubicBezTo>
                  <a:cubicBezTo>
                    <a:pt x="1305983" y="851958"/>
                    <a:pt x="1389592" y="821267"/>
                    <a:pt x="1466850" y="793750"/>
                  </a:cubicBezTo>
                  <a:cubicBezTo>
                    <a:pt x="1544108" y="766233"/>
                    <a:pt x="1649942" y="741892"/>
                    <a:pt x="1695450" y="730250"/>
                  </a:cubicBezTo>
                  <a:cubicBezTo>
                    <a:pt x="1740958" y="718608"/>
                    <a:pt x="1740429" y="721254"/>
                    <a:pt x="1739900" y="723900"/>
                  </a:cubicBezTo>
                </a:path>
              </a:pathLst>
            </a:cu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5125605" y="5237692"/>
              <a:ext cx="1670050" cy="971550"/>
            </a:xfrm>
            <a:custGeom>
              <a:avLst/>
              <a:gdLst>
                <a:gd name="connsiteX0" fmla="*/ 0 w 1670050"/>
                <a:gd name="connsiteY0" fmla="*/ 877358 h 971550"/>
                <a:gd name="connsiteX1" fmla="*/ 63500 w 1670050"/>
                <a:gd name="connsiteY1" fmla="*/ 871008 h 971550"/>
                <a:gd name="connsiteX2" fmla="*/ 120650 w 1670050"/>
                <a:gd name="connsiteY2" fmla="*/ 871008 h 971550"/>
                <a:gd name="connsiteX3" fmla="*/ 165100 w 1670050"/>
                <a:gd name="connsiteY3" fmla="*/ 890058 h 971550"/>
                <a:gd name="connsiteX4" fmla="*/ 241300 w 1670050"/>
                <a:gd name="connsiteY4" fmla="*/ 953558 h 971550"/>
                <a:gd name="connsiteX5" fmla="*/ 412750 w 1670050"/>
                <a:gd name="connsiteY5" fmla="*/ 966258 h 971550"/>
                <a:gd name="connsiteX6" fmla="*/ 577850 w 1670050"/>
                <a:gd name="connsiteY6" fmla="*/ 921808 h 971550"/>
                <a:gd name="connsiteX7" fmla="*/ 723900 w 1670050"/>
                <a:gd name="connsiteY7" fmla="*/ 794808 h 971550"/>
                <a:gd name="connsiteX8" fmla="*/ 819150 w 1670050"/>
                <a:gd name="connsiteY8" fmla="*/ 591608 h 971550"/>
                <a:gd name="connsiteX9" fmla="*/ 901700 w 1670050"/>
                <a:gd name="connsiteY9" fmla="*/ 343958 h 971550"/>
                <a:gd name="connsiteX10" fmla="*/ 952500 w 1670050"/>
                <a:gd name="connsiteY10" fmla="*/ 166158 h 971550"/>
                <a:gd name="connsiteX11" fmla="*/ 1022350 w 1670050"/>
                <a:gd name="connsiteY11" fmla="*/ 51858 h 971550"/>
                <a:gd name="connsiteX12" fmla="*/ 1098550 w 1670050"/>
                <a:gd name="connsiteY12" fmla="*/ 7408 h 971550"/>
                <a:gd name="connsiteX13" fmla="*/ 1504950 w 1670050"/>
                <a:gd name="connsiteY13" fmla="*/ 7408 h 971550"/>
                <a:gd name="connsiteX14" fmla="*/ 1670050 w 1670050"/>
                <a:gd name="connsiteY14" fmla="*/ 1058 h 971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70050" h="971550">
                  <a:moveTo>
                    <a:pt x="0" y="877358"/>
                  </a:moveTo>
                  <a:cubicBezTo>
                    <a:pt x="23283" y="875241"/>
                    <a:pt x="43392" y="872066"/>
                    <a:pt x="63500" y="871008"/>
                  </a:cubicBezTo>
                  <a:cubicBezTo>
                    <a:pt x="83608" y="869950"/>
                    <a:pt x="103717" y="867833"/>
                    <a:pt x="120650" y="871008"/>
                  </a:cubicBezTo>
                  <a:cubicBezTo>
                    <a:pt x="137583" y="874183"/>
                    <a:pt x="144992" y="876300"/>
                    <a:pt x="165100" y="890058"/>
                  </a:cubicBezTo>
                  <a:cubicBezTo>
                    <a:pt x="185208" y="903816"/>
                    <a:pt x="200025" y="940858"/>
                    <a:pt x="241300" y="953558"/>
                  </a:cubicBezTo>
                  <a:cubicBezTo>
                    <a:pt x="282575" y="966258"/>
                    <a:pt x="356658" y="971550"/>
                    <a:pt x="412750" y="966258"/>
                  </a:cubicBezTo>
                  <a:cubicBezTo>
                    <a:pt x="468842" y="960966"/>
                    <a:pt x="525992" y="950383"/>
                    <a:pt x="577850" y="921808"/>
                  </a:cubicBezTo>
                  <a:cubicBezTo>
                    <a:pt x="629708" y="893233"/>
                    <a:pt x="683683" y="849841"/>
                    <a:pt x="723900" y="794808"/>
                  </a:cubicBezTo>
                  <a:cubicBezTo>
                    <a:pt x="764117" y="739775"/>
                    <a:pt x="789517" y="666750"/>
                    <a:pt x="819150" y="591608"/>
                  </a:cubicBezTo>
                  <a:cubicBezTo>
                    <a:pt x="848783" y="516466"/>
                    <a:pt x="879475" y="414866"/>
                    <a:pt x="901700" y="343958"/>
                  </a:cubicBezTo>
                  <a:cubicBezTo>
                    <a:pt x="923925" y="273050"/>
                    <a:pt x="932392" y="214841"/>
                    <a:pt x="952500" y="166158"/>
                  </a:cubicBezTo>
                  <a:cubicBezTo>
                    <a:pt x="972608" y="117475"/>
                    <a:pt x="998008" y="78316"/>
                    <a:pt x="1022350" y="51858"/>
                  </a:cubicBezTo>
                  <a:cubicBezTo>
                    <a:pt x="1046692" y="25400"/>
                    <a:pt x="1018117" y="14816"/>
                    <a:pt x="1098550" y="7408"/>
                  </a:cubicBezTo>
                  <a:cubicBezTo>
                    <a:pt x="1178983" y="0"/>
                    <a:pt x="1409700" y="8466"/>
                    <a:pt x="1504950" y="7408"/>
                  </a:cubicBezTo>
                  <a:cubicBezTo>
                    <a:pt x="1600200" y="6350"/>
                    <a:pt x="1635125" y="3704"/>
                    <a:pt x="1670050" y="1058"/>
                  </a:cubicBezTo>
                </a:path>
              </a:pathLst>
            </a:custGeom>
            <a:ln w="28575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9" name="Object 54"/>
          <p:cNvGraphicFramePr>
            <a:graphicFrameLocks noChangeAspect="1"/>
          </p:cNvGraphicFramePr>
          <p:nvPr/>
        </p:nvGraphicFramePr>
        <p:xfrm>
          <a:off x="277665" y="1423552"/>
          <a:ext cx="2260241" cy="6684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35" name="Equation" r:id="rId8" imgW="685800" imgH="203040" progId="Equation.DSMT4">
                  <p:embed/>
                </p:oleObj>
              </mc:Choice>
              <mc:Fallback>
                <p:oleObj name="Equation" r:id="rId8" imgW="685800" imgH="20304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665" y="1423552"/>
                        <a:ext cx="2260241" cy="668483"/>
                      </a:xfrm>
                      <a:prstGeom prst="rect">
                        <a:avLst/>
                      </a:prstGeom>
                      <a:solidFill>
                        <a:srgbClr val="F8F8F8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580910" y="1260764"/>
            <a:ext cx="23551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Challenges: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strong interaction 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number of nucleons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5127171" y="5203371"/>
            <a:ext cx="2369956" cy="307777"/>
            <a:chOff x="5127171" y="5203371"/>
            <a:chExt cx="2369956" cy="307777"/>
          </a:xfrm>
        </p:grpSpPr>
        <p:sp>
          <p:nvSpPr>
            <p:cNvPr id="20" name="Freeform 19"/>
            <p:cNvSpPr/>
            <p:nvPr/>
          </p:nvSpPr>
          <p:spPr>
            <a:xfrm>
              <a:off x="5127171" y="5322207"/>
              <a:ext cx="930729" cy="34471"/>
            </a:xfrm>
            <a:custGeom>
              <a:avLst/>
              <a:gdLst>
                <a:gd name="connsiteX0" fmla="*/ 0 w 930729"/>
                <a:gd name="connsiteY0" fmla="*/ 33564 h 34471"/>
                <a:gd name="connsiteX1" fmla="*/ 43543 w 930729"/>
                <a:gd name="connsiteY1" fmla="*/ 907 h 34471"/>
                <a:gd name="connsiteX2" fmla="*/ 130629 w 930729"/>
                <a:gd name="connsiteY2" fmla="*/ 33564 h 34471"/>
                <a:gd name="connsiteX3" fmla="*/ 190500 w 930729"/>
                <a:gd name="connsiteY3" fmla="*/ 6350 h 34471"/>
                <a:gd name="connsiteX4" fmla="*/ 250372 w 930729"/>
                <a:gd name="connsiteY4" fmla="*/ 28122 h 34471"/>
                <a:gd name="connsiteX5" fmla="*/ 299358 w 930729"/>
                <a:gd name="connsiteY5" fmla="*/ 6350 h 34471"/>
                <a:gd name="connsiteX6" fmla="*/ 386443 w 930729"/>
                <a:gd name="connsiteY6" fmla="*/ 28122 h 34471"/>
                <a:gd name="connsiteX7" fmla="*/ 446315 w 930729"/>
                <a:gd name="connsiteY7" fmla="*/ 6350 h 34471"/>
                <a:gd name="connsiteX8" fmla="*/ 484415 w 930729"/>
                <a:gd name="connsiteY8" fmla="*/ 28122 h 34471"/>
                <a:gd name="connsiteX9" fmla="*/ 549729 w 930729"/>
                <a:gd name="connsiteY9" fmla="*/ 6350 h 34471"/>
                <a:gd name="connsiteX10" fmla="*/ 598715 w 930729"/>
                <a:gd name="connsiteY10" fmla="*/ 33564 h 34471"/>
                <a:gd name="connsiteX11" fmla="*/ 647700 w 930729"/>
                <a:gd name="connsiteY11" fmla="*/ 907 h 34471"/>
                <a:gd name="connsiteX12" fmla="*/ 718458 w 930729"/>
                <a:gd name="connsiteY12" fmla="*/ 28122 h 34471"/>
                <a:gd name="connsiteX13" fmla="*/ 767443 w 930729"/>
                <a:gd name="connsiteY13" fmla="*/ 11793 h 34471"/>
                <a:gd name="connsiteX14" fmla="*/ 821872 w 930729"/>
                <a:gd name="connsiteY14" fmla="*/ 28122 h 34471"/>
                <a:gd name="connsiteX15" fmla="*/ 859972 w 930729"/>
                <a:gd name="connsiteY15" fmla="*/ 6350 h 34471"/>
                <a:gd name="connsiteX16" fmla="*/ 930729 w 930729"/>
                <a:gd name="connsiteY16" fmla="*/ 17236 h 34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30729" h="34471">
                  <a:moveTo>
                    <a:pt x="0" y="33564"/>
                  </a:moveTo>
                  <a:cubicBezTo>
                    <a:pt x="10886" y="17235"/>
                    <a:pt x="21772" y="907"/>
                    <a:pt x="43543" y="907"/>
                  </a:cubicBezTo>
                  <a:cubicBezTo>
                    <a:pt x="65314" y="907"/>
                    <a:pt x="106136" y="32657"/>
                    <a:pt x="130629" y="33564"/>
                  </a:cubicBezTo>
                  <a:cubicBezTo>
                    <a:pt x="155122" y="34471"/>
                    <a:pt x="170543" y="7257"/>
                    <a:pt x="190500" y="6350"/>
                  </a:cubicBezTo>
                  <a:cubicBezTo>
                    <a:pt x="210457" y="5443"/>
                    <a:pt x="232229" y="28122"/>
                    <a:pt x="250372" y="28122"/>
                  </a:cubicBezTo>
                  <a:cubicBezTo>
                    <a:pt x="268515" y="28122"/>
                    <a:pt x="276680" y="6350"/>
                    <a:pt x="299358" y="6350"/>
                  </a:cubicBezTo>
                  <a:cubicBezTo>
                    <a:pt x="322036" y="6350"/>
                    <a:pt x="361950" y="28122"/>
                    <a:pt x="386443" y="28122"/>
                  </a:cubicBezTo>
                  <a:cubicBezTo>
                    <a:pt x="410936" y="28122"/>
                    <a:pt x="429986" y="6350"/>
                    <a:pt x="446315" y="6350"/>
                  </a:cubicBezTo>
                  <a:cubicBezTo>
                    <a:pt x="462644" y="6350"/>
                    <a:pt x="467179" y="28122"/>
                    <a:pt x="484415" y="28122"/>
                  </a:cubicBezTo>
                  <a:cubicBezTo>
                    <a:pt x="501651" y="28122"/>
                    <a:pt x="530679" y="5443"/>
                    <a:pt x="549729" y="6350"/>
                  </a:cubicBezTo>
                  <a:cubicBezTo>
                    <a:pt x="568779" y="7257"/>
                    <a:pt x="582387" y="34471"/>
                    <a:pt x="598715" y="33564"/>
                  </a:cubicBezTo>
                  <a:cubicBezTo>
                    <a:pt x="615043" y="32657"/>
                    <a:pt x="627743" y="1814"/>
                    <a:pt x="647700" y="907"/>
                  </a:cubicBezTo>
                  <a:cubicBezTo>
                    <a:pt x="667657" y="0"/>
                    <a:pt x="698501" y="26308"/>
                    <a:pt x="718458" y="28122"/>
                  </a:cubicBezTo>
                  <a:cubicBezTo>
                    <a:pt x="738415" y="29936"/>
                    <a:pt x="750207" y="11793"/>
                    <a:pt x="767443" y="11793"/>
                  </a:cubicBezTo>
                  <a:cubicBezTo>
                    <a:pt x="784679" y="11793"/>
                    <a:pt x="806451" y="29029"/>
                    <a:pt x="821872" y="28122"/>
                  </a:cubicBezTo>
                  <a:cubicBezTo>
                    <a:pt x="837293" y="27215"/>
                    <a:pt x="841829" y="8164"/>
                    <a:pt x="859972" y="6350"/>
                  </a:cubicBezTo>
                  <a:cubicBezTo>
                    <a:pt x="878115" y="4536"/>
                    <a:pt x="904422" y="10886"/>
                    <a:pt x="930729" y="17236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259288" y="5203371"/>
              <a:ext cx="1237839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Fermi energy</a:t>
              </a:r>
            </a:p>
          </p:txBody>
        </p:sp>
        <p:cxnSp>
          <p:nvCxnSpPr>
            <p:cNvPr id="24" name="Straight Arrow Connector 23"/>
            <p:cNvCxnSpPr>
              <a:endCxn id="22" idx="1"/>
            </p:cNvCxnSpPr>
            <p:nvPr/>
          </p:nvCxnSpPr>
          <p:spPr>
            <a:xfrm>
              <a:off x="6063343" y="5339443"/>
              <a:ext cx="195945" cy="1781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1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532" y="899544"/>
            <a:ext cx="8900110" cy="5220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b="0" dirty="0" err="1" smtClean="0"/>
              <a:t>Mendelejev’s</a:t>
            </a:r>
            <a:r>
              <a:rPr lang="en-US" sz="2000" b="0" dirty="0" smtClean="0"/>
              <a:t> Table: the Chemical Elements</a:t>
            </a:r>
            <a:endParaRPr lang="en-US" sz="2000" b="0" dirty="0"/>
          </a:p>
        </p:txBody>
      </p:sp>
      <p:sp>
        <p:nvSpPr>
          <p:cNvPr id="6" name="TextBox 5"/>
          <p:cNvSpPr txBox="1"/>
          <p:nvPr/>
        </p:nvSpPr>
        <p:spPr>
          <a:xfrm>
            <a:off x="7272169" y="6550223"/>
            <a:ext cx="9220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wikipedia</a:t>
            </a:r>
            <a:endParaRPr lang="en-US" sz="1400" dirty="0" smtClean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4715741" y="4019550"/>
            <a:ext cx="4114306" cy="1044741"/>
            <a:chOff x="4715741" y="4019550"/>
            <a:chExt cx="4114306" cy="1044741"/>
          </a:xfrm>
        </p:grpSpPr>
        <p:sp>
          <p:nvSpPr>
            <p:cNvPr id="5" name="TextBox 4"/>
            <p:cNvSpPr txBox="1"/>
            <p:nvPr/>
          </p:nvSpPr>
          <p:spPr>
            <a:xfrm>
              <a:off x="6760441" y="4694959"/>
              <a:ext cx="2069606" cy="369332"/>
            </a:xfrm>
            <a:prstGeom prst="rect">
              <a:avLst/>
            </a:prstGeom>
            <a:solidFill>
              <a:srgbClr val="FFCC66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aseline="-250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116</a:t>
              </a:r>
              <a:r>
                <a:rPr lang="en-US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Lv: </a:t>
              </a:r>
              <a:r>
                <a:rPr lang="en-US" dirty="0" err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Livermorium</a:t>
              </a:r>
              <a:endPara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715741" y="4688609"/>
              <a:ext cx="1761829" cy="369332"/>
            </a:xfrm>
            <a:prstGeom prst="rect">
              <a:avLst/>
            </a:prstGeom>
            <a:solidFill>
              <a:srgbClr val="FFCC66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aseline="-250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114</a:t>
              </a:r>
              <a:r>
                <a:rPr lang="en-US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Fl: </a:t>
              </a:r>
              <a:r>
                <a:rPr lang="en-US" dirty="0" err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Flerovium</a:t>
              </a:r>
              <a:endPara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451600" y="4019550"/>
              <a:ext cx="476250" cy="46355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7397750" y="4019550"/>
              <a:ext cx="476250" cy="46355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>
              <a:off x="6064250" y="4483100"/>
              <a:ext cx="374650" cy="19685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>
              <a:off x="7029450" y="4489450"/>
              <a:ext cx="374650" cy="19685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734483" y="1140884"/>
            <a:ext cx="8164162" cy="2927651"/>
            <a:chOff x="734483" y="1140884"/>
            <a:chExt cx="8164162" cy="2927651"/>
          </a:xfrm>
        </p:grpSpPr>
        <p:sp>
          <p:nvSpPr>
            <p:cNvPr id="13" name="Rectangle 12"/>
            <p:cNvSpPr/>
            <p:nvPr/>
          </p:nvSpPr>
          <p:spPr>
            <a:xfrm>
              <a:off x="8345247" y="1622713"/>
              <a:ext cx="476250" cy="2395105"/>
            </a:xfrm>
            <a:prstGeom prst="rect">
              <a:avLst/>
            </a:prstGeom>
            <a:noFill/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34483" y="1140884"/>
              <a:ext cx="476250" cy="463550"/>
            </a:xfrm>
            <a:prstGeom prst="rect">
              <a:avLst/>
            </a:prstGeom>
            <a:noFill/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44878" y="1288467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451269" y="1787233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10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457499" y="2272153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18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457494" y="2743218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36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457489" y="3228138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54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449864" y="3699203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86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734298" y="762003"/>
            <a:ext cx="7045518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Noble gases (helium, neon, argon, ...): “magic” number of electrons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2869970" y="1197726"/>
            <a:ext cx="3089564" cy="3297382"/>
            <a:chOff x="2869970" y="1197726"/>
            <a:chExt cx="3089564" cy="3297382"/>
          </a:xfrm>
        </p:grpSpPr>
        <p:sp>
          <p:nvSpPr>
            <p:cNvPr id="24" name="Rectangle 23"/>
            <p:cNvSpPr/>
            <p:nvPr/>
          </p:nvSpPr>
          <p:spPr>
            <a:xfrm>
              <a:off x="2869970" y="1197726"/>
              <a:ext cx="3089564" cy="32973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4066772" y="3447820"/>
              <a:ext cx="124690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4071852" y="3310660"/>
              <a:ext cx="124690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4066772" y="3842790"/>
              <a:ext cx="124690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3869460" y="2033155"/>
              <a:ext cx="0" cy="184785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3190010" y="1682636"/>
              <a:ext cx="9588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 pitchFamily="34" charset="0"/>
                  <a:cs typeface="Arial" pitchFamily="34" charset="0"/>
                </a:rPr>
                <a:t>Energy</a:t>
              </a:r>
            </a:p>
          </p:txBody>
        </p:sp>
        <p:sp>
          <p:nvSpPr>
            <p:cNvPr id="38" name="Oval 37"/>
            <p:cNvSpPr/>
            <p:nvPr/>
          </p:nvSpPr>
          <p:spPr>
            <a:xfrm>
              <a:off x="4777510" y="3792105"/>
              <a:ext cx="152400" cy="1397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064000" y="2622550"/>
              <a:ext cx="1257300" cy="24765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6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4061692" y="2867430"/>
              <a:ext cx="124690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Arc 46"/>
            <p:cNvSpPr/>
            <p:nvPr/>
          </p:nvSpPr>
          <p:spPr>
            <a:xfrm>
              <a:off x="4381500" y="2871354"/>
              <a:ext cx="920750" cy="970395"/>
            </a:xfrm>
            <a:prstGeom prst="arc">
              <a:avLst>
                <a:gd name="adj1" fmla="val 16200000"/>
                <a:gd name="adj2" fmla="val 5428647"/>
              </a:avLst>
            </a:prstGeom>
            <a:ln w="28575">
              <a:solidFill>
                <a:srgbClr val="0000FF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2" name="Straight Connector 51"/>
            <p:cNvCxnSpPr/>
            <p:nvPr/>
          </p:nvCxnSpPr>
          <p:spPr>
            <a:xfrm>
              <a:off x="4054072" y="3695470"/>
              <a:ext cx="124690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4071852" y="2961410"/>
              <a:ext cx="124690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3803650" y="2870200"/>
              <a:ext cx="635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H="1" flipV="1">
              <a:off x="3803650" y="3835400"/>
              <a:ext cx="63500" cy="635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3594100" y="3670300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0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921000" y="2616200"/>
              <a:ext cx="94128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ionization</a:t>
              </a:r>
            </a:p>
            <a:p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potential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4813299" y="3878115"/>
              <a:ext cx="8210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electron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nuclchar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9080" y="696818"/>
            <a:ext cx="8153400" cy="584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51" name="Group 250"/>
          <p:cNvGrpSpPr/>
          <p:nvPr/>
        </p:nvGrpSpPr>
        <p:grpSpPr>
          <a:xfrm>
            <a:off x="208236" y="1119116"/>
            <a:ext cx="2698737" cy="3161940"/>
            <a:chOff x="208236" y="1119116"/>
            <a:chExt cx="2698737" cy="3161940"/>
          </a:xfrm>
        </p:grpSpPr>
        <p:sp>
          <p:nvSpPr>
            <p:cNvPr id="15" name="TextBox 171"/>
            <p:cNvSpPr txBox="1">
              <a:spLocks noChangeArrowheads="1"/>
            </p:cNvSpPr>
            <p:nvPr/>
          </p:nvSpPr>
          <p:spPr bwMode="auto">
            <a:xfrm>
              <a:off x="942480" y="2277968"/>
              <a:ext cx="4191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Calibri" pitchFamily="34" charset="0"/>
                </a:rPr>
                <a:t>82</a:t>
              </a:r>
            </a:p>
          </p:txBody>
        </p:sp>
        <p:grpSp>
          <p:nvGrpSpPr>
            <p:cNvPr id="20" name="Group 156"/>
            <p:cNvGrpSpPr/>
            <p:nvPr/>
          </p:nvGrpSpPr>
          <p:grpSpPr>
            <a:xfrm>
              <a:off x="208236" y="1119117"/>
              <a:ext cx="2698737" cy="2683585"/>
              <a:chOff x="467544" y="655093"/>
              <a:chExt cx="7262435" cy="4826283"/>
            </a:xfrm>
          </p:grpSpPr>
          <p:cxnSp>
            <p:nvCxnSpPr>
              <p:cNvPr id="158" name="Straight Connector 157"/>
              <p:cNvCxnSpPr/>
              <p:nvPr/>
            </p:nvCxnSpPr>
            <p:spPr>
              <a:xfrm>
                <a:off x="2195736" y="2708920"/>
                <a:ext cx="146107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/>
              <p:cNvCxnSpPr/>
              <p:nvPr/>
            </p:nvCxnSpPr>
            <p:spPr>
              <a:xfrm>
                <a:off x="2195736" y="2861320"/>
                <a:ext cx="146107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/>
              <p:cNvCxnSpPr/>
              <p:nvPr/>
            </p:nvCxnSpPr>
            <p:spPr>
              <a:xfrm>
                <a:off x="2182089" y="2646791"/>
                <a:ext cx="146107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/>
              <p:cNvCxnSpPr/>
              <p:nvPr/>
            </p:nvCxnSpPr>
            <p:spPr>
              <a:xfrm>
                <a:off x="2167452" y="2584661"/>
                <a:ext cx="1494482" cy="252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/>
              <p:cNvCxnSpPr/>
              <p:nvPr/>
            </p:nvCxnSpPr>
            <p:spPr>
              <a:xfrm flipV="1">
                <a:off x="2244830" y="3070896"/>
                <a:ext cx="1426418" cy="166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/>
              <p:cNvCxnSpPr/>
              <p:nvPr/>
            </p:nvCxnSpPr>
            <p:spPr>
              <a:xfrm>
                <a:off x="3657600" y="2247542"/>
                <a:ext cx="2452845" cy="162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/>
              <p:cNvCxnSpPr/>
              <p:nvPr/>
            </p:nvCxnSpPr>
            <p:spPr>
              <a:xfrm>
                <a:off x="3635896" y="2708920"/>
                <a:ext cx="158417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5" name="Freeform 164"/>
              <p:cNvSpPr/>
              <p:nvPr/>
            </p:nvSpPr>
            <p:spPr>
              <a:xfrm>
                <a:off x="709684" y="655093"/>
                <a:ext cx="7014949" cy="1596788"/>
              </a:xfrm>
              <a:custGeom>
                <a:avLst/>
                <a:gdLst>
                  <a:gd name="connsiteX0" fmla="*/ 600501 w 7219665"/>
                  <a:gd name="connsiteY0" fmla="*/ 750626 h 1596788"/>
                  <a:gd name="connsiteX1" fmla="*/ 846161 w 7219665"/>
                  <a:gd name="connsiteY1" fmla="*/ 777922 h 1596788"/>
                  <a:gd name="connsiteX2" fmla="*/ 1105468 w 7219665"/>
                  <a:gd name="connsiteY2" fmla="*/ 1009934 h 1596788"/>
                  <a:gd name="connsiteX3" fmla="*/ 1282889 w 7219665"/>
                  <a:gd name="connsiteY3" fmla="*/ 1351128 h 1596788"/>
                  <a:gd name="connsiteX4" fmla="*/ 1364776 w 7219665"/>
                  <a:gd name="connsiteY4" fmla="*/ 1596788 h 1596788"/>
                  <a:gd name="connsiteX5" fmla="*/ 7219665 w 7219665"/>
                  <a:gd name="connsiteY5" fmla="*/ 1583140 h 1596788"/>
                  <a:gd name="connsiteX6" fmla="*/ 7206017 w 7219665"/>
                  <a:gd name="connsiteY6" fmla="*/ 13647 h 1596788"/>
                  <a:gd name="connsiteX7" fmla="*/ 0 w 7219665"/>
                  <a:gd name="connsiteY7" fmla="*/ 0 h 1596788"/>
                  <a:gd name="connsiteX8" fmla="*/ 13647 w 7219665"/>
                  <a:gd name="connsiteY8" fmla="*/ 777922 h 1596788"/>
                  <a:gd name="connsiteX9" fmla="*/ 600501 w 7219665"/>
                  <a:gd name="connsiteY9" fmla="*/ 750626 h 1596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219665" h="1596788">
                    <a:moveTo>
                      <a:pt x="600501" y="750626"/>
                    </a:moveTo>
                    <a:lnTo>
                      <a:pt x="846161" y="777922"/>
                    </a:lnTo>
                    <a:lnTo>
                      <a:pt x="1105468" y="1009934"/>
                    </a:lnTo>
                    <a:lnTo>
                      <a:pt x="1282889" y="1351128"/>
                    </a:lnTo>
                    <a:lnTo>
                      <a:pt x="1364776" y="1596788"/>
                    </a:lnTo>
                    <a:lnTo>
                      <a:pt x="7219665" y="1583140"/>
                    </a:lnTo>
                    <a:lnTo>
                      <a:pt x="7206017" y="13647"/>
                    </a:lnTo>
                    <a:lnTo>
                      <a:pt x="0" y="0"/>
                    </a:lnTo>
                    <a:lnTo>
                      <a:pt x="13647" y="777922"/>
                    </a:lnTo>
                    <a:lnTo>
                      <a:pt x="600501" y="75062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  <a:shade val="30000"/>
                      <a:satMod val="115000"/>
                    </a:schemeClr>
                  </a:gs>
                  <a:gs pos="50000">
                    <a:schemeClr val="accent1">
                      <a:lumMod val="20000"/>
                      <a:lumOff val="80000"/>
                      <a:shade val="67500"/>
                      <a:satMod val="115000"/>
                    </a:schemeClr>
                  </a:gs>
                  <a:gs pos="100000">
                    <a:schemeClr val="accent1">
                      <a:lumMod val="20000"/>
                      <a:lumOff val="80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6" name="Straight Connector 165"/>
              <p:cNvCxnSpPr>
                <a:endCxn id="194" idx="4"/>
              </p:cNvCxnSpPr>
              <p:nvPr/>
            </p:nvCxnSpPr>
            <p:spPr>
              <a:xfrm>
                <a:off x="3648933" y="2630525"/>
                <a:ext cx="1605455" cy="349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/>
              <p:cNvCxnSpPr/>
              <p:nvPr/>
            </p:nvCxnSpPr>
            <p:spPr>
              <a:xfrm flipV="1">
                <a:off x="2264769" y="3245903"/>
                <a:ext cx="1392831" cy="241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/>
              <p:cNvCxnSpPr/>
              <p:nvPr/>
            </p:nvCxnSpPr>
            <p:spPr>
              <a:xfrm>
                <a:off x="2163119" y="2528323"/>
                <a:ext cx="1494482" cy="252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/>
              <p:cNvCxnSpPr/>
              <p:nvPr/>
            </p:nvCxnSpPr>
            <p:spPr>
              <a:xfrm flipV="1">
                <a:off x="2141451" y="2470180"/>
                <a:ext cx="1520483" cy="180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/>
              <p:cNvCxnSpPr/>
              <p:nvPr/>
            </p:nvCxnSpPr>
            <p:spPr>
              <a:xfrm flipV="1">
                <a:off x="2128450" y="2431178"/>
                <a:ext cx="1520483" cy="180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>
              <a:xfrm flipV="1">
                <a:off x="2124117" y="2387841"/>
                <a:ext cx="1520483" cy="180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/>
            </p:nvCxnSpPr>
            <p:spPr>
              <a:xfrm flipV="1">
                <a:off x="2089448" y="2314169"/>
                <a:ext cx="1559485" cy="180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/>
              <p:cNvCxnSpPr/>
              <p:nvPr/>
            </p:nvCxnSpPr>
            <p:spPr>
              <a:xfrm flipV="1">
                <a:off x="2093781" y="2353172"/>
                <a:ext cx="1559485" cy="180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/>
              <p:cNvCxnSpPr/>
              <p:nvPr/>
            </p:nvCxnSpPr>
            <p:spPr>
              <a:xfrm flipV="1">
                <a:off x="2085114" y="2279500"/>
                <a:ext cx="1559485" cy="180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/>
            </p:nvCxnSpPr>
            <p:spPr>
              <a:xfrm flipV="1">
                <a:off x="2072113" y="2236163"/>
                <a:ext cx="1581153" cy="1047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/>
              <p:cNvCxnSpPr/>
              <p:nvPr/>
            </p:nvCxnSpPr>
            <p:spPr>
              <a:xfrm flipV="1">
                <a:off x="2050445" y="2192827"/>
                <a:ext cx="1602821" cy="180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/>
              <p:cNvCxnSpPr/>
              <p:nvPr/>
            </p:nvCxnSpPr>
            <p:spPr>
              <a:xfrm>
                <a:off x="1868432" y="1791603"/>
                <a:ext cx="1784834" cy="2527"/>
              </a:xfrm>
              <a:prstGeom prst="line">
                <a:avLst/>
              </a:prstGeom>
              <a:ln w="762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/>
              <p:cNvCxnSpPr/>
              <p:nvPr/>
            </p:nvCxnSpPr>
            <p:spPr>
              <a:xfrm>
                <a:off x="3657565" y="2297223"/>
                <a:ext cx="1963178" cy="39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/>
              <p:cNvCxnSpPr>
                <a:endCxn id="194" idx="3"/>
              </p:cNvCxnSpPr>
              <p:nvPr/>
            </p:nvCxnSpPr>
            <p:spPr>
              <a:xfrm flipV="1">
                <a:off x="3670601" y="2361063"/>
                <a:ext cx="1774856" cy="51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/>
              <p:cNvCxnSpPr/>
              <p:nvPr/>
            </p:nvCxnSpPr>
            <p:spPr>
              <a:xfrm>
                <a:off x="3661934" y="2457179"/>
                <a:ext cx="169445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/>
              <p:cNvCxnSpPr/>
              <p:nvPr/>
            </p:nvCxnSpPr>
            <p:spPr>
              <a:xfrm>
                <a:off x="3657600" y="2539518"/>
                <a:ext cx="1640125" cy="782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/>
              <p:cNvCxnSpPr/>
              <p:nvPr/>
            </p:nvCxnSpPr>
            <p:spPr>
              <a:xfrm>
                <a:off x="3661934" y="2591522"/>
                <a:ext cx="159911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/>
              <p:cNvCxnSpPr/>
              <p:nvPr/>
            </p:nvCxnSpPr>
            <p:spPr>
              <a:xfrm>
                <a:off x="3653028" y="2761488"/>
                <a:ext cx="1548756" cy="229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/>
              <p:cNvCxnSpPr/>
              <p:nvPr/>
            </p:nvCxnSpPr>
            <p:spPr>
              <a:xfrm>
                <a:off x="3662172" y="2830068"/>
                <a:ext cx="1521324" cy="229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/>
            </p:nvCxnSpPr>
            <p:spPr>
              <a:xfrm>
                <a:off x="3662172" y="2916936"/>
                <a:ext cx="1507608" cy="686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/>
              <p:cNvCxnSpPr/>
              <p:nvPr/>
            </p:nvCxnSpPr>
            <p:spPr>
              <a:xfrm>
                <a:off x="3662172" y="3017520"/>
                <a:ext cx="1484748" cy="1144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/>
              <p:cNvCxnSpPr/>
              <p:nvPr/>
            </p:nvCxnSpPr>
            <p:spPr>
              <a:xfrm>
                <a:off x="3653028" y="3127248"/>
                <a:ext cx="1484748" cy="1144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/>
              <p:cNvCxnSpPr/>
              <p:nvPr/>
            </p:nvCxnSpPr>
            <p:spPr>
              <a:xfrm>
                <a:off x="3648456" y="3182112"/>
                <a:ext cx="1484748" cy="1144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/>
              <p:cNvCxnSpPr/>
              <p:nvPr/>
            </p:nvCxnSpPr>
            <p:spPr>
              <a:xfrm flipV="1">
                <a:off x="3662172" y="2402315"/>
                <a:ext cx="1735367" cy="712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/>
              <p:cNvCxnSpPr/>
              <p:nvPr/>
            </p:nvCxnSpPr>
            <p:spPr>
              <a:xfrm>
                <a:off x="3653028" y="2491740"/>
                <a:ext cx="1667557" cy="988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Arrow Connector 190"/>
              <p:cNvCxnSpPr>
                <a:endCxn id="165" idx="5"/>
              </p:cNvCxnSpPr>
              <p:nvPr/>
            </p:nvCxnSpPr>
            <p:spPr>
              <a:xfrm>
                <a:off x="467544" y="2238233"/>
                <a:ext cx="7257089" cy="15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2" name="Freeform 191"/>
              <p:cNvSpPr/>
              <p:nvPr/>
            </p:nvSpPr>
            <p:spPr>
              <a:xfrm>
                <a:off x="2306097" y="3315956"/>
                <a:ext cx="1356527" cy="1748413"/>
              </a:xfrm>
              <a:custGeom>
                <a:avLst/>
                <a:gdLst>
                  <a:gd name="connsiteX0" fmla="*/ 0 w 1356527"/>
                  <a:gd name="connsiteY0" fmla="*/ 0 h 1748413"/>
                  <a:gd name="connsiteX1" fmla="*/ 155749 w 1356527"/>
                  <a:gd name="connsiteY1" fmla="*/ 1019908 h 1748413"/>
                  <a:gd name="connsiteX2" fmla="*/ 160773 w 1356527"/>
                  <a:gd name="connsiteY2" fmla="*/ 1361552 h 1748413"/>
                  <a:gd name="connsiteX3" fmla="*/ 251208 w 1356527"/>
                  <a:gd name="connsiteY3" fmla="*/ 1587640 h 1748413"/>
                  <a:gd name="connsiteX4" fmla="*/ 406958 w 1356527"/>
                  <a:gd name="connsiteY4" fmla="*/ 1693147 h 1748413"/>
                  <a:gd name="connsiteX5" fmla="*/ 597877 w 1356527"/>
                  <a:gd name="connsiteY5" fmla="*/ 1748413 h 1748413"/>
                  <a:gd name="connsiteX6" fmla="*/ 803868 w 1356527"/>
                  <a:gd name="connsiteY6" fmla="*/ 1713244 h 1748413"/>
                  <a:gd name="connsiteX7" fmla="*/ 969666 w 1356527"/>
                  <a:gd name="connsiteY7" fmla="*/ 1597688 h 1748413"/>
                  <a:gd name="connsiteX8" fmla="*/ 1170633 w 1356527"/>
                  <a:gd name="connsiteY8" fmla="*/ 1552470 h 1748413"/>
                  <a:gd name="connsiteX9" fmla="*/ 1356527 w 1356527"/>
                  <a:gd name="connsiteY9" fmla="*/ 1517301 h 1748413"/>
                  <a:gd name="connsiteX10" fmla="*/ 1356527 w 1356527"/>
                  <a:gd name="connsiteY10" fmla="*/ 5024 h 1748413"/>
                  <a:gd name="connsiteX11" fmla="*/ 0 w 1356527"/>
                  <a:gd name="connsiteY11" fmla="*/ 0 h 1748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56527" h="1748413">
                    <a:moveTo>
                      <a:pt x="0" y="0"/>
                    </a:moveTo>
                    <a:lnTo>
                      <a:pt x="155749" y="1019908"/>
                    </a:lnTo>
                    <a:cubicBezTo>
                      <a:pt x="157424" y="1133789"/>
                      <a:pt x="159098" y="1247671"/>
                      <a:pt x="160773" y="1361552"/>
                    </a:cubicBezTo>
                    <a:lnTo>
                      <a:pt x="251208" y="1587640"/>
                    </a:lnTo>
                    <a:lnTo>
                      <a:pt x="406958" y="1693147"/>
                    </a:lnTo>
                    <a:lnTo>
                      <a:pt x="597877" y="1748413"/>
                    </a:lnTo>
                    <a:lnTo>
                      <a:pt x="803868" y="1713244"/>
                    </a:lnTo>
                    <a:lnTo>
                      <a:pt x="969666" y="1597688"/>
                    </a:lnTo>
                    <a:lnTo>
                      <a:pt x="1170633" y="1552470"/>
                    </a:lnTo>
                    <a:lnTo>
                      <a:pt x="1356527" y="1517301"/>
                    </a:lnTo>
                    <a:lnTo>
                      <a:pt x="1356527" y="5024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3" name="Freeform 192"/>
              <p:cNvSpPr/>
              <p:nvPr/>
            </p:nvSpPr>
            <p:spPr>
              <a:xfrm>
                <a:off x="3657600" y="3315956"/>
                <a:ext cx="1462035" cy="2074985"/>
              </a:xfrm>
              <a:custGeom>
                <a:avLst/>
                <a:gdLst>
                  <a:gd name="connsiteX0" fmla="*/ 0 w 1462035"/>
                  <a:gd name="connsiteY0" fmla="*/ 0 h 2074985"/>
                  <a:gd name="connsiteX1" fmla="*/ 1462035 w 1462035"/>
                  <a:gd name="connsiteY1" fmla="*/ 5024 h 2074985"/>
                  <a:gd name="connsiteX2" fmla="*/ 1371600 w 1462035"/>
                  <a:gd name="connsiteY2" fmla="*/ 668215 h 2074985"/>
                  <a:gd name="connsiteX3" fmla="*/ 1276141 w 1462035"/>
                  <a:gd name="connsiteY3" fmla="*/ 1301262 h 2074985"/>
                  <a:gd name="connsiteX4" fmla="*/ 1220875 w 1462035"/>
                  <a:gd name="connsiteY4" fmla="*/ 1663002 h 2074985"/>
                  <a:gd name="connsiteX5" fmla="*/ 1070149 w 1462035"/>
                  <a:gd name="connsiteY5" fmla="*/ 1949380 h 2074985"/>
                  <a:gd name="connsiteX6" fmla="*/ 854110 w 1462035"/>
                  <a:gd name="connsiteY6" fmla="*/ 2074985 h 2074985"/>
                  <a:gd name="connsiteX7" fmla="*/ 612949 w 1462035"/>
                  <a:gd name="connsiteY7" fmla="*/ 2059912 h 2074985"/>
                  <a:gd name="connsiteX8" fmla="*/ 432079 w 1462035"/>
                  <a:gd name="connsiteY8" fmla="*/ 1924259 h 2074985"/>
                  <a:gd name="connsiteX9" fmla="*/ 236136 w 1462035"/>
                  <a:gd name="connsiteY9" fmla="*/ 1858945 h 2074985"/>
                  <a:gd name="connsiteX10" fmla="*/ 75363 w 1462035"/>
                  <a:gd name="connsiteY10" fmla="*/ 1843873 h 2074985"/>
                  <a:gd name="connsiteX11" fmla="*/ 5024 w 1462035"/>
                  <a:gd name="connsiteY11" fmla="*/ 1858945 h 2074985"/>
                  <a:gd name="connsiteX12" fmla="*/ 0 w 1462035"/>
                  <a:gd name="connsiteY12" fmla="*/ 0 h 2074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62035" h="2074985">
                    <a:moveTo>
                      <a:pt x="0" y="0"/>
                    </a:moveTo>
                    <a:lnTo>
                      <a:pt x="1462035" y="5024"/>
                    </a:lnTo>
                    <a:lnTo>
                      <a:pt x="1371600" y="668215"/>
                    </a:lnTo>
                    <a:lnTo>
                      <a:pt x="1276141" y="1301262"/>
                    </a:lnTo>
                    <a:lnTo>
                      <a:pt x="1220875" y="1663002"/>
                    </a:lnTo>
                    <a:lnTo>
                      <a:pt x="1070149" y="1949380"/>
                    </a:lnTo>
                    <a:lnTo>
                      <a:pt x="854110" y="2074985"/>
                    </a:lnTo>
                    <a:lnTo>
                      <a:pt x="612949" y="2059912"/>
                    </a:lnTo>
                    <a:lnTo>
                      <a:pt x="432079" y="1924259"/>
                    </a:lnTo>
                    <a:lnTo>
                      <a:pt x="236136" y="1858945"/>
                    </a:lnTo>
                    <a:lnTo>
                      <a:pt x="75363" y="1843873"/>
                    </a:lnTo>
                    <a:lnTo>
                      <a:pt x="5024" y="1858945"/>
                    </a:lnTo>
                    <a:cubicBezTo>
                      <a:pt x="3349" y="1239297"/>
                      <a:pt x="1675" y="619648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tx2">
                      <a:lumMod val="60000"/>
                      <a:lumOff val="40000"/>
                      <a:shade val="30000"/>
                      <a:satMod val="115000"/>
                    </a:schemeClr>
                  </a:gs>
                  <a:gs pos="50000">
                    <a:schemeClr val="tx2">
                      <a:lumMod val="60000"/>
                      <a:lumOff val="40000"/>
                      <a:shade val="67500"/>
                      <a:satMod val="115000"/>
                    </a:schemeClr>
                  </a:gs>
                  <a:gs pos="100000">
                    <a:schemeClr val="tx2">
                      <a:lumMod val="60000"/>
                      <a:lumOff val="40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4" name="Freeform 193"/>
              <p:cNvSpPr/>
              <p:nvPr/>
            </p:nvSpPr>
            <p:spPr>
              <a:xfrm>
                <a:off x="3671248" y="2238233"/>
                <a:ext cx="2961564" cy="3168555"/>
              </a:xfrm>
              <a:custGeom>
                <a:avLst/>
                <a:gdLst>
                  <a:gd name="connsiteX0" fmla="*/ 2961564 w 2961564"/>
                  <a:gd name="connsiteY0" fmla="*/ 0 h 3168555"/>
                  <a:gd name="connsiteX1" fmla="*/ 2402006 w 2961564"/>
                  <a:gd name="connsiteY1" fmla="*/ 13648 h 3168555"/>
                  <a:gd name="connsiteX2" fmla="*/ 2074459 w 2961564"/>
                  <a:gd name="connsiteY2" fmla="*/ 40943 h 3168555"/>
                  <a:gd name="connsiteX3" fmla="*/ 1774209 w 2961564"/>
                  <a:gd name="connsiteY3" fmla="*/ 122830 h 3168555"/>
                  <a:gd name="connsiteX4" fmla="*/ 1583140 w 2961564"/>
                  <a:gd name="connsiteY4" fmla="*/ 395785 h 3168555"/>
                  <a:gd name="connsiteX5" fmla="*/ 1487606 w 2961564"/>
                  <a:gd name="connsiteY5" fmla="*/ 736979 h 3168555"/>
                  <a:gd name="connsiteX6" fmla="*/ 1419367 w 2961564"/>
                  <a:gd name="connsiteY6" fmla="*/ 1296537 h 3168555"/>
                  <a:gd name="connsiteX7" fmla="*/ 1310185 w 2961564"/>
                  <a:gd name="connsiteY7" fmla="*/ 1978925 h 3168555"/>
                  <a:gd name="connsiteX8" fmla="*/ 1241946 w 2961564"/>
                  <a:gd name="connsiteY8" fmla="*/ 2511188 h 3168555"/>
                  <a:gd name="connsiteX9" fmla="*/ 1160059 w 2961564"/>
                  <a:gd name="connsiteY9" fmla="*/ 2852382 h 3168555"/>
                  <a:gd name="connsiteX10" fmla="*/ 982639 w 2961564"/>
                  <a:gd name="connsiteY10" fmla="*/ 3084394 h 3168555"/>
                  <a:gd name="connsiteX11" fmla="*/ 736979 w 2961564"/>
                  <a:gd name="connsiteY11" fmla="*/ 3166280 h 3168555"/>
                  <a:gd name="connsiteX12" fmla="*/ 532262 w 2961564"/>
                  <a:gd name="connsiteY12" fmla="*/ 3098042 h 3168555"/>
                  <a:gd name="connsiteX13" fmla="*/ 368489 w 2961564"/>
                  <a:gd name="connsiteY13" fmla="*/ 2975212 h 3168555"/>
                  <a:gd name="connsiteX14" fmla="*/ 122830 w 2961564"/>
                  <a:gd name="connsiteY14" fmla="*/ 2920621 h 3168555"/>
                  <a:gd name="connsiteX15" fmla="*/ 0 w 2961564"/>
                  <a:gd name="connsiteY15" fmla="*/ 2934268 h 3168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961564" h="3168555">
                    <a:moveTo>
                      <a:pt x="2961564" y="0"/>
                    </a:moveTo>
                    <a:lnTo>
                      <a:pt x="2402006" y="13648"/>
                    </a:lnTo>
                    <a:cubicBezTo>
                      <a:pt x="2254155" y="20472"/>
                      <a:pt x="2179092" y="22746"/>
                      <a:pt x="2074459" y="40943"/>
                    </a:cubicBezTo>
                    <a:cubicBezTo>
                      <a:pt x="1969826" y="59140"/>
                      <a:pt x="1856096" y="63690"/>
                      <a:pt x="1774209" y="122830"/>
                    </a:cubicBezTo>
                    <a:cubicBezTo>
                      <a:pt x="1692323" y="181970"/>
                      <a:pt x="1630907" y="293427"/>
                      <a:pt x="1583140" y="395785"/>
                    </a:cubicBezTo>
                    <a:cubicBezTo>
                      <a:pt x="1535373" y="498143"/>
                      <a:pt x="1514902" y="586854"/>
                      <a:pt x="1487606" y="736979"/>
                    </a:cubicBezTo>
                    <a:cubicBezTo>
                      <a:pt x="1460310" y="887104"/>
                      <a:pt x="1448937" y="1089546"/>
                      <a:pt x="1419367" y="1296537"/>
                    </a:cubicBezTo>
                    <a:cubicBezTo>
                      <a:pt x="1389797" y="1503528"/>
                      <a:pt x="1339755" y="1776483"/>
                      <a:pt x="1310185" y="1978925"/>
                    </a:cubicBezTo>
                    <a:cubicBezTo>
                      <a:pt x="1280615" y="2181367"/>
                      <a:pt x="1266967" y="2365612"/>
                      <a:pt x="1241946" y="2511188"/>
                    </a:cubicBezTo>
                    <a:cubicBezTo>
                      <a:pt x="1216925" y="2656764"/>
                      <a:pt x="1203277" y="2756848"/>
                      <a:pt x="1160059" y="2852382"/>
                    </a:cubicBezTo>
                    <a:cubicBezTo>
                      <a:pt x="1116841" y="2947916"/>
                      <a:pt x="1053152" y="3032078"/>
                      <a:pt x="982639" y="3084394"/>
                    </a:cubicBezTo>
                    <a:cubicBezTo>
                      <a:pt x="912126" y="3136710"/>
                      <a:pt x="812042" y="3164005"/>
                      <a:pt x="736979" y="3166280"/>
                    </a:cubicBezTo>
                    <a:cubicBezTo>
                      <a:pt x="661916" y="3168555"/>
                      <a:pt x="593677" y="3129887"/>
                      <a:pt x="532262" y="3098042"/>
                    </a:cubicBezTo>
                    <a:cubicBezTo>
                      <a:pt x="470847" y="3066197"/>
                      <a:pt x="436728" y="3004782"/>
                      <a:pt x="368489" y="2975212"/>
                    </a:cubicBezTo>
                    <a:cubicBezTo>
                      <a:pt x="300250" y="2945642"/>
                      <a:pt x="184245" y="2927445"/>
                      <a:pt x="122830" y="2920621"/>
                    </a:cubicBezTo>
                    <a:cubicBezTo>
                      <a:pt x="61415" y="2913797"/>
                      <a:pt x="30707" y="2924032"/>
                      <a:pt x="0" y="2934268"/>
                    </a:cubicBezTo>
                  </a:path>
                </a:pathLst>
              </a:custGeom>
              <a:ln w="571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5" name="Rectangle 194"/>
              <p:cNvSpPr/>
              <p:nvPr/>
            </p:nvSpPr>
            <p:spPr>
              <a:xfrm>
                <a:off x="1871221" y="1758099"/>
                <a:ext cx="1781666" cy="61274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50000"/>
                      <a:shade val="30000"/>
                      <a:satMod val="115000"/>
                    </a:schemeClr>
                  </a:gs>
                  <a:gs pos="50000">
                    <a:schemeClr val="bg1">
                      <a:lumMod val="50000"/>
                      <a:shade val="67500"/>
                      <a:satMod val="115000"/>
                    </a:schemeClr>
                  </a:gs>
                  <a:gs pos="100000">
                    <a:schemeClr val="bg1">
                      <a:lumMod val="50000"/>
                      <a:shade val="100000"/>
                      <a:satMod val="115000"/>
                    </a:schemeClr>
                  </a:gs>
                </a:gsLst>
                <a:lin ang="1890000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6" name="Rectangle 195"/>
              <p:cNvSpPr/>
              <p:nvPr/>
            </p:nvSpPr>
            <p:spPr>
              <a:xfrm>
                <a:off x="1970202" y="2017336"/>
                <a:ext cx="1687398" cy="47134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50000"/>
                      <a:shade val="30000"/>
                      <a:satMod val="115000"/>
                    </a:schemeClr>
                  </a:gs>
                  <a:gs pos="50000">
                    <a:schemeClr val="bg1">
                      <a:lumMod val="50000"/>
                      <a:shade val="67500"/>
                      <a:satMod val="115000"/>
                    </a:schemeClr>
                  </a:gs>
                  <a:gs pos="100000">
                    <a:schemeClr val="bg1">
                      <a:lumMod val="50000"/>
                      <a:shade val="100000"/>
                      <a:satMod val="115000"/>
                    </a:schemeClr>
                  </a:gs>
                </a:gsLst>
                <a:lin ang="1890000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Rectangle 196"/>
              <p:cNvSpPr/>
              <p:nvPr/>
            </p:nvSpPr>
            <p:spPr>
              <a:xfrm>
                <a:off x="3657599" y="1583703"/>
                <a:ext cx="4062954" cy="122548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50000"/>
                      <a:shade val="30000"/>
                      <a:satMod val="115000"/>
                    </a:schemeClr>
                  </a:gs>
                  <a:gs pos="50000">
                    <a:schemeClr val="bg1">
                      <a:lumMod val="50000"/>
                      <a:shade val="67500"/>
                      <a:satMod val="115000"/>
                    </a:schemeClr>
                  </a:gs>
                  <a:gs pos="100000">
                    <a:schemeClr val="bg1">
                      <a:lumMod val="50000"/>
                      <a:shade val="100000"/>
                      <a:satMod val="11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8" name="Rectangle 197"/>
              <p:cNvSpPr/>
              <p:nvPr/>
            </p:nvSpPr>
            <p:spPr>
              <a:xfrm>
                <a:off x="3681166" y="2003196"/>
                <a:ext cx="4048813" cy="122548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50000"/>
                      <a:shade val="30000"/>
                      <a:satMod val="115000"/>
                    </a:schemeClr>
                  </a:gs>
                  <a:gs pos="50000">
                    <a:schemeClr val="bg1">
                      <a:lumMod val="50000"/>
                      <a:shade val="67500"/>
                      <a:satMod val="115000"/>
                    </a:schemeClr>
                  </a:gs>
                  <a:gs pos="100000">
                    <a:schemeClr val="bg1">
                      <a:lumMod val="50000"/>
                      <a:shade val="100000"/>
                      <a:satMod val="11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9" name="Freeform 198"/>
              <p:cNvSpPr/>
              <p:nvPr/>
            </p:nvSpPr>
            <p:spPr>
              <a:xfrm>
                <a:off x="2019300" y="2146300"/>
                <a:ext cx="1644650" cy="2927350"/>
              </a:xfrm>
              <a:custGeom>
                <a:avLst/>
                <a:gdLst>
                  <a:gd name="connsiteX0" fmla="*/ 0 w 1644650"/>
                  <a:gd name="connsiteY0" fmla="*/ 0 h 2927350"/>
                  <a:gd name="connsiteX1" fmla="*/ 1644650 w 1644650"/>
                  <a:gd name="connsiteY1" fmla="*/ 0 h 2927350"/>
                  <a:gd name="connsiteX2" fmla="*/ 1644650 w 1644650"/>
                  <a:gd name="connsiteY2" fmla="*/ 2705100 h 2927350"/>
                  <a:gd name="connsiteX3" fmla="*/ 1435100 w 1644650"/>
                  <a:gd name="connsiteY3" fmla="*/ 2711450 h 2927350"/>
                  <a:gd name="connsiteX4" fmla="*/ 1257300 w 1644650"/>
                  <a:gd name="connsiteY4" fmla="*/ 2774950 h 2927350"/>
                  <a:gd name="connsiteX5" fmla="*/ 1117600 w 1644650"/>
                  <a:gd name="connsiteY5" fmla="*/ 2870200 h 2927350"/>
                  <a:gd name="connsiteX6" fmla="*/ 939800 w 1644650"/>
                  <a:gd name="connsiteY6" fmla="*/ 2927350 h 2927350"/>
                  <a:gd name="connsiteX7" fmla="*/ 698500 w 1644650"/>
                  <a:gd name="connsiteY7" fmla="*/ 2857500 h 2927350"/>
                  <a:gd name="connsiteX8" fmla="*/ 527050 w 1644650"/>
                  <a:gd name="connsiteY8" fmla="*/ 2724150 h 2927350"/>
                  <a:gd name="connsiteX9" fmla="*/ 444500 w 1644650"/>
                  <a:gd name="connsiteY9" fmla="*/ 2559050 h 2927350"/>
                  <a:gd name="connsiteX10" fmla="*/ 438150 w 1644650"/>
                  <a:gd name="connsiteY10" fmla="*/ 2330450 h 2927350"/>
                  <a:gd name="connsiteX11" fmla="*/ 400050 w 1644650"/>
                  <a:gd name="connsiteY11" fmla="*/ 2032000 h 2927350"/>
                  <a:gd name="connsiteX12" fmla="*/ 304800 w 1644650"/>
                  <a:gd name="connsiteY12" fmla="*/ 1498600 h 2927350"/>
                  <a:gd name="connsiteX13" fmla="*/ 215900 w 1644650"/>
                  <a:gd name="connsiteY13" fmla="*/ 863600 h 2927350"/>
                  <a:gd name="connsiteX14" fmla="*/ 158750 w 1644650"/>
                  <a:gd name="connsiteY14" fmla="*/ 482600 h 2927350"/>
                  <a:gd name="connsiteX15" fmla="*/ 57150 w 1644650"/>
                  <a:gd name="connsiteY15" fmla="*/ 127000 h 2927350"/>
                  <a:gd name="connsiteX16" fmla="*/ 0 w 1644650"/>
                  <a:gd name="connsiteY16" fmla="*/ 0 h 2927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644650" h="2927350">
                    <a:moveTo>
                      <a:pt x="0" y="0"/>
                    </a:moveTo>
                    <a:lnTo>
                      <a:pt x="1644650" y="0"/>
                    </a:lnTo>
                    <a:lnTo>
                      <a:pt x="1644650" y="2705100"/>
                    </a:lnTo>
                    <a:lnTo>
                      <a:pt x="1435100" y="2711450"/>
                    </a:lnTo>
                    <a:lnTo>
                      <a:pt x="1257300" y="2774950"/>
                    </a:lnTo>
                    <a:lnTo>
                      <a:pt x="1117600" y="2870200"/>
                    </a:lnTo>
                    <a:lnTo>
                      <a:pt x="939800" y="2927350"/>
                    </a:lnTo>
                    <a:lnTo>
                      <a:pt x="698500" y="2857500"/>
                    </a:lnTo>
                    <a:lnTo>
                      <a:pt x="527050" y="2724150"/>
                    </a:lnTo>
                    <a:lnTo>
                      <a:pt x="444500" y="2559050"/>
                    </a:lnTo>
                    <a:lnTo>
                      <a:pt x="438150" y="2330450"/>
                    </a:lnTo>
                    <a:lnTo>
                      <a:pt x="400050" y="2032000"/>
                    </a:lnTo>
                    <a:lnTo>
                      <a:pt x="304800" y="1498600"/>
                    </a:lnTo>
                    <a:lnTo>
                      <a:pt x="215900" y="863600"/>
                    </a:lnTo>
                    <a:lnTo>
                      <a:pt x="158750" y="482600"/>
                    </a:lnTo>
                    <a:lnTo>
                      <a:pt x="57150" y="127000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0" name="Freeform 199"/>
              <p:cNvSpPr/>
              <p:nvPr/>
            </p:nvSpPr>
            <p:spPr>
              <a:xfrm>
                <a:off x="928048" y="1385248"/>
                <a:ext cx="2729552" cy="3696268"/>
              </a:xfrm>
              <a:custGeom>
                <a:avLst/>
                <a:gdLst>
                  <a:gd name="connsiteX0" fmla="*/ 0 w 2729552"/>
                  <a:gd name="connsiteY0" fmla="*/ 348018 h 3696268"/>
                  <a:gd name="connsiteX1" fmla="*/ 218364 w 2729552"/>
                  <a:gd name="connsiteY1" fmla="*/ 129653 h 3696268"/>
                  <a:gd name="connsiteX2" fmla="*/ 341194 w 2729552"/>
                  <a:gd name="connsiteY2" fmla="*/ 20471 h 3696268"/>
                  <a:gd name="connsiteX3" fmla="*/ 464024 w 2729552"/>
                  <a:gd name="connsiteY3" fmla="*/ 6824 h 3696268"/>
                  <a:gd name="connsiteX4" fmla="*/ 655092 w 2729552"/>
                  <a:gd name="connsiteY4" fmla="*/ 47767 h 3696268"/>
                  <a:gd name="connsiteX5" fmla="*/ 873456 w 2729552"/>
                  <a:gd name="connsiteY5" fmla="*/ 279779 h 3696268"/>
                  <a:gd name="connsiteX6" fmla="*/ 1105468 w 2729552"/>
                  <a:gd name="connsiteY6" fmla="*/ 798394 h 3696268"/>
                  <a:gd name="connsiteX7" fmla="*/ 1241946 w 2729552"/>
                  <a:gd name="connsiteY7" fmla="*/ 1194179 h 3696268"/>
                  <a:gd name="connsiteX8" fmla="*/ 1351128 w 2729552"/>
                  <a:gd name="connsiteY8" fmla="*/ 1944806 h 3696268"/>
                  <a:gd name="connsiteX9" fmla="*/ 1501253 w 2729552"/>
                  <a:gd name="connsiteY9" fmla="*/ 2900149 h 3696268"/>
                  <a:gd name="connsiteX10" fmla="*/ 1542197 w 2729552"/>
                  <a:gd name="connsiteY10" fmla="*/ 3350525 h 3696268"/>
                  <a:gd name="connsiteX11" fmla="*/ 1692322 w 2729552"/>
                  <a:gd name="connsiteY11" fmla="*/ 3555242 h 3696268"/>
                  <a:gd name="connsiteX12" fmla="*/ 1951630 w 2729552"/>
                  <a:gd name="connsiteY12" fmla="*/ 3678071 h 3696268"/>
                  <a:gd name="connsiteX13" fmla="*/ 2129051 w 2729552"/>
                  <a:gd name="connsiteY13" fmla="*/ 3664424 h 3696268"/>
                  <a:gd name="connsiteX14" fmla="*/ 2320119 w 2729552"/>
                  <a:gd name="connsiteY14" fmla="*/ 3541594 h 3696268"/>
                  <a:gd name="connsiteX15" fmla="*/ 2593074 w 2729552"/>
                  <a:gd name="connsiteY15" fmla="*/ 3459707 h 3696268"/>
                  <a:gd name="connsiteX16" fmla="*/ 2729552 w 2729552"/>
                  <a:gd name="connsiteY16" fmla="*/ 3459707 h 369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729552" h="3696268">
                    <a:moveTo>
                      <a:pt x="0" y="348018"/>
                    </a:moveTo>
                    <a:cubicBezTo>
                      <a:pt x="83024" y="264994"/>
                      <a:pt x="161498" y="184244"/>
                      <a:pt x="218364" y="129653"/>
                    </a:cubicBezTo>
                    <a:cubicBezTo>
                      <a:pt x="275230" y="75062"/>
                      <a:pt x="300251" y="40942"/>
                      <a:pt x="341194" y="20471"/>
                    </a:cubicBezTo>
                    <a:cubicBezTo>
                      <a:pt x="382137" y="0"/>
                      <a:pt x="411708" y="2275"/>
                      <a:pt x="464024" y="6824"/>
                    </a:cubicBezTo>
                    <a:cubicBezTo>
                      <a:pt x="516340" y="11373"/>
                      <a:pt x="586853" y="2275"/>
                      <a:pt x="655092" y="47767"/>
                    </a:cubicBezTo>
                    <a:cubicBezTo>
                      <a:pt x="723331" y="93260"/>
                      <a:pt x="798393" y="154675"/>
                      <a:pt x="873456" y="279779"/>
                    </a:cubicBezTo>
                    <a:cubicBezTo>
                      <a:pt x="948519" y="404884"/>
                      <a:pt x="1044053" y="645994"/>
                      <a:pt x="1105468" y="798394"/>
                    </a:cubicBezTo>
                    <a:cubicBezTo>
                      <a:pt x="1166883" y="950794"/>
                      <a:pt x="1201003" y="1003110"/>
                      <a:pt x="1241946" y="1194179"/>
                    </a:cubicBezTo>
                    <a:cubicBezTo>
                      <a:pt x="1282889" y="1385248"/>
                      <a:pt x="1307910" y="1660478"/>
                      <a:pt x="1351128" y="1944806"/>
                    </a:cubicBezTo>
                    <a:cubicBezTo>
                      <a:pt x="1394346" y="2229134"/>
                      <a:pt x="1469408" y="2665863"/>
                      <a:pt x="1501253" y="2900149"/>
                    </a:cubicBezTo>
                    <a:cubicBezTo>
                      <a:pt x="1533098" y="3134435"/>
                      <a:pt x="1510352" y="3241343"/>
                      <a:pt x="1542197" y="3350525"/>
                    </a:cubicBezTo>
                    <a:cubicBezTo>
                      <a:pt x="1574042" y="3459707"/>
                      <a:pt x="1624083" y="3500651"/>
                      <a:pt x="1692322" y="3555242"/>
                    </a:cubicBezTo>
                    <a:cubicBezTo>
                      <a:pt x="1760561" y="3609833"/>
                      <a:pt x="1878842" y="3659874"/>
                      <a:pt x="1951630" y="3678071"/>
                    </a:cubicBezTo>
                    <a:cubicBezTo>
                      <a:pt x="2024418" y="3696268"/>
                      <a:pt x="2067636" y="3687170"/>
                      <a:pt x="2129051" y="3664424"/>
                    </a:cubicBezTo>
                    <a:cubicBezTo>
                      <a:pt x="2190466" y="3641678"/>
                      <a:pt x="2242782" y="3575714"/>
                      <a:pt x="2320119" y="3541594"/>
                    </a:cubicBezTo>
                    <a:cubicBezTo>
                      <a:pt x="2397456" y="3507475"/>
                      <a:pt x="2524835" y="3473355"/>
                      <a:pt x="2593074" y="3459707"/>
                    </a:cubicBezTo>
                    <a:cubicBezTo>
                      <a:pt x="2661313" y="3446059"/>
                      <a:pt x="2695432" y="3452883"/>
                      <a:pt x="2729552" y="3459707"/>
                    </a:cubicBezTo>
                  </a:path>
                </a:pathLst>
              </a:custGeom>
              <a:ln w="571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1" name="Straight Arrow Connector 200"/>
              <p:cNvCxnSpPr/>
              <p:nvPr/>
            </p:nvCxnSpPr>
            <p:spPr>
              <a:xfrm rot="16200000" flipV="1">
                <a:off x="1482590" y="3301342"/>
                <a:ext cx="4355838" cy="423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05" name="Straight Arrow Connector 204"/>
            <p:cNvCxnSpPr/>
            <p:nvPr/>
          </p:nvCxnSpPr>
          <p:spPr>
            <a:xfrm flipH="1" flipV="1">
              <a:off x="1995055" y="3532909"/>
              <a:ext cx="831272" cy="74814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1" name="TextBox 210"/>
            <p:cNvSpPr txBox="1"/>
            <p:nvPr/>
          </p:nvSpPr>
          <p:spPr>
            <a:xfrm>
              <a:off x="627798" y="1119116"/>
              <a:ext cx="19543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proton-rich nuclei</a:t>
              </a:r>
            </a:p>
          </p:txBody>
        </p:sp>
        <p:sp>
          <p:nvSpPr>
            <p:cNvPr id="227" name="TextBox 226"/>
            <p:cNvSpPr txBox="1"/>
            <p:nvPr/>
          </p:nvSpPr>
          <p:spPr>
            <a:xfrm>
              <a:off x="969817" y="2687781"/>
              <a:ext cx="38183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chemeClr val="bg1"/>
                  </a:solidFill>
                  <a:latin typeface="Symbol" pitchFamily="18" charset="2"/>
                  <a:cs typeface="Arial" pitchFamily="34" charset="0"/>
                </a:rPr>
                <a:t>p</a:t>
              </a:r>
            </a:p>
          </p:txBody>
        </p:sp>
        <p:sp>
          <p:nvSpPr>
            <p:cNvPr id="228" name="TextBox 227"/>
            <p:cNvSpPr txBox="1"/>
            <p:nvPr/>
          </p:nvSpPr>
          <p:spPr>
            <a:xfrm>
              <a:off x="1468572" y="2687781"/>
              <a:ext cx="37221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chemeClr val="bg1"/>
                  </a:solidFill>
                  <a:latin typeface="Symbol" pitchFamily="18" charset="2"/>
                  <a:cs typeface="Arial" pitchFamily="34" charset="0"/>
                </a:rPr>
                <a:t>n</a:t>
              </a:r>
            </a:p>
          </p:txBody>
        </p:sp>
      </p:grpSp>
      <p:grpSp>
        <p:nvGrpSpPr>
          <p:cNvPr id="238" name="Group 237"/>
          <p:cNvGrpSpPr/>
          <p:nvPr/>
        </p:nvGrpSpPr>
        <p:grpSpPr>
          <a:xfrm>
            <a:off x="2798618" y="4052348"/>
            <a:ext cx="3573025" cy="2805652"/>
            <a:chOff x="2798618" y="4052348"/>
            <a:chExt cx="3573025" cy="2805652"/>
          </a:xfrm>
        </p:grpSpPr>
        <p:grpSp>
          <p:nvGrpSpPr>
            <p:cNvPr id="19" name="Group 106"/>
            <p:cNvGrpSpPr/>
            <p:nvPr/>
          </p:nvGrpSpPr>
          <p:grpSpPr>
            <a:xfrm>
              <a:off x="3591020" y="4101153"/>
              <a:ext cx="2780623" cy="2756847"/>
              <a:chOff x="467544" y="655093"/>
              <a:chExt cx="7262435" cy="4826283"/>
            </a:xfrm>
          </p:grpSpPr>
          <p:cxnSp>
            <p:nvCxnSpPr>
              <p:cNvPr id="108" name="Straight Connector 107"/>
              <p:cNvCxnSpPr/>
              <p:nvPr/>
            </p:nvCxnSpPr>
            <p:spPr>
              <a:xfrm>
                <a:off x="2195736" y="2708920"/>
                <a:ext cx="146107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/>
              <p:cNvCxnSpPr/>
              <p:nvPr/>
            </p:nvCxnSpPr>
            <p:spPr>
              <a:xfrm>
                <a:off x="2195736" y="2861320"/>
                <a:ext cx="146107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/>
              <p:cNvCxnSpPr/>
              <p:nvPr/>
            </p:nvCxnSpPr>
            <p:spPr>
              <a:xfrm>
                <a:off x="2182089" y="2646791"/>
                <a:ext cx="146107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/>
              <p:cNvCxnSpPr/>
              <p:nvPr/>
            </p:nvCxnSpPr>
            <p:spPr>
              <a:xfrm>
                <a:off x="2167452" y="2584661"/>
                <a:ext cx="1494482" cy="252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/>
              <p:nvPr/>
            </p:nvCxnSpPr>
            <p:spPr>
              <a:xfrm flipV="1">
                <a:off x="2244830" y="3070896"/>
                <a:ext cx="1426418" cy="166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/>
              <p:nvPr/>
            </p:nvCxnSpPr>
            <p:spPr>
              <a:xfrm>
                <a:off x="3657600" y="2247542"/>
                <a:ext cx="2452845" cy="162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/>
            </p:nvCxnSpPr>
            <p:spPr>
              <a:xfrm>
                <a:off x="3635896" y="2708920"/>
                <a:ext cx="158417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1" name="Freeform 120"/>
              <p:cNvSpPr/>
              <p:nvPr/>
            </p:nvSpPr>
            <p:spPr>
              <a:xfrm>
                <a:off x="709684" y="655093"/>
                <a:ext cx="7014949" cy="1596788"/>
              </a:xfrm>
              <a:custGeom>
                <a:avLst/>
                <a:gdLst>
                  <a:gd name="connsiteX0" fmla="*/ 600501 w 7219665"/>
                  <a:gd name="connsiteY0" fmla="*/ 750626 h 1596788"/>
                  <a:gd name="connsiteX1" fmla="*/ 846161 w 7219665"/>
                  <a:gd name="connsiteY1" fmla="*/ 777922 h 1596788"/>
                  <a:gd name="connsiteX2" fmla="*/ 1105468 w 7219665"/>
                  <a:gd name="connsiteY2" fmla="*/ 1009934 h 1596788"/>
                  <a:gd name="connsiteX3" fmla="*/ 1282889 w 7219665"/>
                  <a:gd name="connsiteY3" fmla="*/ 1351128 h 1596788"/>
                  <a:gd name="connsiteX4" fmla="*/ 1364776 w 7219665"/>
                  <a:gd name="connsiteY4" fmla="*/ 1596788 h 1596788"/>
                  <a:gd name="connsiteX5" fmla="*/ 7219665 w 7219665"/>
                  <a:gd name="connsiteY5" fmla="*/ 1583140 h 1596788"/>
                  <a:gd name="connsiteX6" fmla="*/ 7206017 w 7219665"/>
                  <a:gd name="connsiteY6" fmla="*/ 13647 h 1596788"/>
                  <a:gd name="connsiteX7" fmla="*/ 0 w 7219665"/>
                  <a:gd name="connsiteY7" fmla="*/ 0 h 1596788"/>
                  <a:gd name="connsiteX8" fmla="*/ 13647 w 7219665"/>
                  <a:gd name="connsiteY8" fmla="*/ 777922 h 1596788"/>
                  <a:gd name="connsiteX9" fmla="*/ 600501 w 7219665"/>
                  <a:gd name="connsiteY9" fmla="*/ 750626 h 1596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219665" h="1596788">
                    <a:moveTo>
                      <a:pt x="600501" y="750626"/>
                    </a:moveTo>
                    <a:lnTo>
                      <a:pt x="846161" y="777922"/>
                    </a:lnTo>
                    <a:lnTo>
                      <a:pt x="1105468" y="1009934"/>
                    </a:lnTo>
                    <a:lnTo>
                      <a:pt x="1282889" y="1351128"/>
                    </a:lnTo>
                    <a:lnTo>
                      <a:pt x="1364776" y="1596788"/>
                    </a:lnTo>
                    <a:lnTo>
                      <a:pt x="7219665" y="1583140"/>
                    </a:lnTo>
                    <a:lnTo>
                      <a:pt x="7206017" y="13647"/>
                    </a:lnTo>
                    <a:lnTo>
                      <a:pt x="0" y="0"/>
                    </a:lnTo>
                    <a:lnTo>
                      <a:pt x="13647" y="777922"/>
                    </a:lnTo>
                    <a:lnTo>
                      <a:pt x="600501" y="75062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  <a:shade val="30000"/>
                      <a:satMod val="115000"/>
                    </a:schemeClr>
                  </a:gs>
                  <a:gs pos="50000">
                    <a:schemeClr val="accent1">
                      <a:lumMod val="20000"/>
                      <a:lumOff val="80000"/>
                      <a:shade val="67500"/>
                      <a:satMod val="115000"/>
                    </a:schemeClr>
                  </a:gs>
                  <a:gs pos="100000">
                    <a:schemeClr val="accent1">
                      <a:lumMod val="20000"/>
                      <a:lumOff val="80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2" name="Straight Connector 121"/>
              <p:cNvCxnSpPr>
                <a:endCxn id="155" idx="4"/>
              </p:cNvCxnSpPr>
              <p:nvPr/>
            </p:nvCxnSpPr>
            <p:spPr>
              <a:xfrm>
                <a:off x="3648933" y="2630525"/>
                <a:ext cx="1605455" cy="349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/>
            </p:nvCxnSpPr>
            <p:spPr>
              <a:xfrm flipV="1">
                <a:off x="2264769" y="3245903"/>
                <a:ext cx="1392831" cy="241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/>
              <p:nvPr/>
            </p:nvCxnSpPr>
            <p:spPr>
              <a:xfrm>
                <a:off x="2163119" y="2528323"/>
                <a:ext cx="1494482" cy="252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/>
              <p:nvPr/>
            </p:nvCxnSpPr>
            <p:spPr>
              <a:xfrm flipV="1">
                <a:off x="2141451" y="2470180"/>
                <a:ext cx="1520483" cy="180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/>
              <p:cNvCxnSpPr/>
              <p:nvPr/>
            </p:nvCxnSpPr>
            <p:spPr>
              <a:xfrm flipV="1">
                <a:off x="2128450" y="2431178"/>
                <a:ext cx="1520483" cy="180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/>
              <p:cNvCxnSpPr/>
              <p:nvPr/>
            </p:nvCxnSpPr>
            <p:spPr>
              <a:xfrm flipV="1">
                <a:off x="2124117" y="2387841"/>
                <a:ext cx="1520483" cy="180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/>
              <p:cNvCxnSpPr/>
              <p:nvPr/>
            </p:nvCxnSpPr>
            <p:spPr>
              <a:xfrm flipV="1">
                <a:off x="2089448" y="2314169"/>
                <a:ext cx="1559485" cy="180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/>
              <p:cNvCxnSpPr/>
              <p:nvPr/>
            </p:nvCxnSpPr>
            <p:spPr>
              <a:xfrm flipV="1">
                <a:off x="2093781" y="2353172"/>
                <a:ext cx="1559485" cy="180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/>
              <p:cNvCxnSpPr/>
              <p:nvPr/>
            </p:nvCxnSpPr>
            <p:spPr>
              <a:xfrm flipV="1">
                <a:off x="2085114" y="2279500"/>
                <a:ext cx="1559485" cy="180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/>
              <p:cNvCxnSpPr/>
              <p:nvPr/>
            </p:nvCxnSpPr>
            <p:spPr>
              <a:xfrm flipV="1">
                <a:off x="2072113" y="2236163"/>
                <a:ext cx="1581153" cy="1047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/>
              <p:cNvCxnSpPr/>
              <p:nvPr/>
            </p:nvCxnSpPr>
            <p:spPr>
              <a:xfrm flipV="1">
                <a:off x="2050445" y="2192827"/>
                <a:ext cx="1602821" cy="180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/>
              <p:cNvCxnSpPr/>
              <p:nvPr/>
            </p:nvCxnSpPr>
            <p:spPr>
              <a:xfrm>
                <a:off x="1868432" y="1791603"/>
                <a:ext cx="1784834" cy="2527"/>
              </a:xfrm>
              <a:prstGeom prst="line">
                <a:avLst/>
              </a:prstGeom>
              <a:ln w="762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>
                <a:off x="3657565" y="2297223"/>
                <a:ext cx="1963178" cy="39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>
                <a:endCxn id="155" idx="3"/>
              </p:cNvCxnSpPr>
              <p:nvPr/>
            </p:nvCxnSpPr>
            <p:spPr>
              <a:xfrm flipV="1">
                <a:off x="3670601" y="2361063"/>
                <a:ext cx="1774856" cy="51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/>
              <p:nvPr/>
            </p:nvCxnSpPr>
            <p:spPr>
              <a:xfrm>
                <a:off x="3661934" y="2457179"/>
                <a:ext cx="169445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/>
              <p:nvPr/>
            </p:nvCxnSpPr>
            <p:spPr>
              <a:xfrm>
                <a:off x="3657600" y="2539518"/>
                <a:ext cx="1640125" cy="782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/>
              <p:cNvCxnSpPr/>
              <p:nvPr/>
            </p:nvCxnSpPr>
            <p:spPr>
              <a:xfrm>
                <a:off x="3661934" y="2591522"/>
                <a:ext cx="159911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/>
              <p:cNvCxnSpPr/>
              <p:nvPr/>
            </p:nvCxnSpPr>
            <p:spPr>
              <a:xfrm>
                <a:off x="3653028" y="2761488"/>
                <a:ext cx="1548756" cy="229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/>
              <p:cNvCxnSpPr/>
              <p:nvPr/>
            </p:nvCxnSpPr>
            <p:spPr>
              <a:xfrm>
                <a:off x="3662172" y="2830068"/>
                <a:ext cx="1521324" cy="229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/>
              <p:cNvCxnSpPr/>
              <p:nvPr/>
            </p:nvCxnSpPr>
            <p:spPr>
              <a:xfrm>
                <a:off x="3662172" y="2916936"/>
                <a:ext cx="1507608" cy="686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/>
              <p:cNvCxnSpPr/>
              <p:nvPr/>
            </p:nvCxnSpPr>
            <p:spPr>
              <a:xfrm>
                <a:off x="3662172" y="3017520"/>
                <a:ext cx="1484748" cy="1144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/>
              <p:cNvCxnSpPr/>
              <p:nvPr/>
            </p:nvCxnSpPr>
            <p:spPr>
              <a:xfrm>
                <a:off x="3653028" y="3127248"/>
                <a:ext cx="1484748" cy="1144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/>
              <p:cNvCxnSpPr/>
              <p:nvPr/>
            </p:nvCxnSpPr>
            <p:spPr>
              <a:xfrm>
                <a:off x="3648456" y="3182112"/>
                <a:ext cx="1484748" cy="1144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/>
              <p:cNvCxnSpPr/>
              <p:nvPr/>
            </p:nvCxnSpPr>
            <p:spPr>
              <a:xfrm flipV="1">
                <a:off x="3662172" y="2402315"/>
                <a:ext cx="1735367" cy="712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/>
              <p:cNvCxnSpPr/>
              <p:nvPr/>
            </p:nvCxnSpPr>
            <p:spPr>
              <a:xfrm>
                <a:off x="3653028" y="2491740"/>
                <a:ext cx="1667557" cy="988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Arrow Connector 146"/>
              <p:cNvCxnSpPr/>
              <p:nvPr/>
            </p:nvCxnSpPr>
            <p:spPr>
              <a:xfrm>
                <a:off x="467544" y="2238233"/>
                <a:ext cx="6329041" cy="2729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8" name="Freeform 147"/>
              <p:cNvSpPr/>
              <p:nvPr/>
            </p:nvSpPr>
            <p:spPr>
              <a:xfrm>
                <a:off x="2306097" y="3315956"/>
                <a:ext cx="1356527" cy="1748413"/>
              </a:xfrm>
              <a:custGeom>
                <a:avLst/>
                <a:gdLst>
                  <a:gd name="connsiteX0" fmla="*/ 0 w 1356527"/>
                  <a:gd name="connsiteY0" fmla="*/ 0 h 1748413"/>
                  <a:gd name="connsiteX1" fmla="*/ 155749 w 1356527"/>
                  <a:gd name="connsiteY1" fmla="*/ 1019908 h 1748413"/>
                  <a:gd name="connsiteX2" fmla="*/ 160773 w 1356527"/>
                  <a:gd name="connsiteY2" fmla="*/ 1361552 h 1748413"/>
                  <a:gd name="connsiteX3" fmla="*/ 251208 w 1356527"/>
                  <a:gd name="connsiteY3" fmla="*/ 1587640 h 1748413"/>
                  <a:gd name="connsiteX4" fmla="*/ 406958 w 1356527"/>
                  <a:gd name="connsiteY4" fmla="*/ 1693147 h 1748413"/>
                  <a:gd name="connsiteX5" fmla="*/ 597877 w 1356527"/>
                  <a:gd name="connsiteY5" fmla="*/ 1748413 h 1748413"/>
                  <a:gd name="connsiteX6" fmla="*/ 803868 w 1356527"/>
                  <a:gd name="connsiteY6" fmla="*/ 1713244 h 1748413"/>
                  <a:gd name="connsiteX7" fmla="*/ 969666 w 1356527"/>
                  <a:gd name="connsiteY7" fmla="*/ 1597688 h 1748413"/>
                  <a:gd name="connsiteX8" fmla="*/ 1170633 w 1356527"/>
                  <a:gd name="connsiteY8" fmla="*/ 1552470 h 1748413"/>
                  <a:gd name="connsiteX9" fmla="*/ 1356527 w 1356527"/>
                  <a:gd name="connsiteY9" fmla="*/ 1517301 h 1748413"/>
                  <a:gd name="connsiteX10" fmla="*/ 1356527 w 1356527"/>
                  <a:gd name="connsiteY10" fmla="*/ 5024 h 1748413"/>
                  <a:gd name="connsiteX11" fmla="*/ 0 w 1356527"/>
                  <a:gd name="connsiteY11" fmla="*/ 0 h 1748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56527" h="1748413">
                    <a:moveTo>
                      <a:pt x="0" y="0"/>
                    </a:moveTo>
                    <a:lnTo>
                      <a:pt x="155749" y="1019908"/>
                    </a:lnTo>
                    <a:cubicBezTo>
                      <a:pt x="157424" y="1133789"/>
                      <a:pt x="159098" y="1247671"/>
                      <a:pt x="160773" y="1361552"/>
                    </a:cubicBezTo>
                    <a:lnTo>
                      <a:pt x="251208" y="1587640"/>
                    </a:lnTo>
                    <a:lnTo>
                      <a:pt x="406958" y="1693147"/>
                    </a:lnTo>
                    <a:lnTo>
                      <a:pt x="597877" y="1748413"/>
                    </a:lnTo>
                    <a:lnTo>
                      <a:pt x="803868" y="1713244"/>
                    </a:lnTo>
                    <a:lnTo>
                      <a:pt x="969666" y="1597688"/>
                    </a:lnTo>
                    <a:lnTo>
                      <a:pt x="1170633" y="1552470"/>
                    </a:lnTo>
                    <a:lnTo>
                      <a:pt x="1356527" y="1517301"/>
                    </a:lnTo>
                    <a:lnTo>
                      <a:pt x="1356527" y="5024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Rectangle 148"/>
              <p:cNvSpPr/>
              <p:nvPr/>
            </p:nvSpPr>
            <p:spPr>
              <a:xfrm>
                <a:off x="1871221" y="1758099"/>
                <a:ext cx="1781666" cy="61274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50000"/>
                      <a:shade val="30000"/>
                      <a:satMod val="115000"/>
                    </a:schemeClr>
                  </a:gs>
                  <a:gs pos="50000">
                    <a:schemeClr val="bg1">
                      <a:lumMod val="50000"/>
                      <a:shade val="67500"/>
                      <a:satMod val="115000"/>
                    </a:schemeClr>
                  </a:gs>
                  <a:gs pos="100000">
                    <a:schemeClr val="bg1">
                      <a:lumMod val="50000"/>
                      <a:shade val="100000"/>
                      <a:satMod val="115000"/>
                    </a:schemeClr>
                  </a:gs>
                </a:gsLst>
                <a:lin ang="1890000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Rectangle 149"/>
              <p:cNvSpPr/>
              <p:nvPr/>
            </p:nvSpPr>
            <p:spPr>
              <a:xfrm>
                <a:off x="1970202" y="2017336"/>
                <a:ext cx="1687398" cy="47134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50000"/>
                      <a:shade val="30000"/>
                      <a:satMod val="115000"/>
                    </a:schemeClr>
                  </a:gs>
                  <a:gs pos="50000">
                    <a:schemeClr val="bg1">
                      <a:lumMod val="50000"/>
                      <a:shade val="67500"/>
                      <a:satMod val="115000"/>
                    </a:schemeClr>
                  </a:gs>
                  <a:gs pos="100000">
                    <a:schemeClr val="bg1">
                      <a:lumMod val="50000"/>
                      <a:shade val="100000"/>
                      <a:satMod val="115000"/>
                    </a:schemeClr>
                  </a:gs>
                </a:gsLst>
                <a:lin ang="1890000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Rectangle 150"/>
              <p:cNvSpPr/>
              <p:nvPr/>
            </p:nvSpPr>
            <p:spPr>
              <a:xfrm>
                <a:off x="3657599" y="1583703"/>
                <a:ext cx="4062954" cy="122548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50000"/>
                      <a:shade val="30000"/>
                      <a:satMod val="115000"/>
                    </a:schemeClr>
                  </a:gs>
                  <a:gs pos="50000">
                    <a:schemeClr val="bg1">
                      <a:lumMod val="50000"/>
                      <a:shade val="67500"/>
                      <a:satMod val="115000"/>
                    </a:schemeClr>
                  </a:gs>
                  <a:gs pos="100000">
                    <a:schemeClr val="bg1">
                      <a:lumMod val="50000"/>
                      <a:shade val="100000"/>
                      <a:satMod val="11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Rectangle 151"/>
              <p:cNvSpPr/>
              <p:nvPr/>
            </p:nvSpPr>
            <p:spPr>
              <a:xfrm>
                <a:off x="3681166" y="2003196"/>
                <a:ext cx="4048813" cy="122548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50000"/>
                      <a:shade val="30000"/>
                      <a:satMod val="115000"/>
                    </a:schemeClr>
                  </a:gs>
                  <a:gs pos="50000">
                    <a:schemeClr val="bg1">
                      <a:lumMod val="50000"/>
                      <a:shade val="67500"/>
                      <a:satMod val="115000"/>
                    </a:schemeClr>
                  </a:gs>
                  <a:gs pos="100000">
                    <a:schemeClr val="bg1">
                      <a:lumMod val="50000"/>
                      <a:shade val="100000"/>
                      <a:satMod val="11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Freeform 152"/>
              <p:cNvSpPr/>
              <p:nvPr/>
            </p:nvSpPr>
            <p:spPr>
              <a:xfrm>
                <a:off x="928048" y="1385248"/>
                <a:ext cx="2729552" cy="3696268"/>
              </a:xfrm>
              <a:custGeom>
                <a:avLst/>
                <a:gdLst>
                  <a:gd name="connsiteX0" fmla="*/ 0 w 2729552"/>
                  <a:gd name="connsiteY0" fmla="*/ 348018 h 3696268"/>
                  <a:gd name="connsiteX1" fmla="*/ 218364 w 2729552"/>
                  <a:gd name="connsiteY1" fmla="*/ 129653 h 3696268"/>
                  <a:gd name="connsiteX2" fmla="*/ 341194 w 2729552"/>
                  <a:gd name="connsiteY2" fmla="*/ 20471 h 3696268"/>
                  <a:gd name="connsiteX3" fmla="*/ 464024 w 2729552"/>
                  <a:gd name="connsiteY3" fmla="*/ 6824 h 3696268"/>
                  <a:gd name="connsiteX4" fmla="*/ 655092 w 2729552"/>
                  <a:gd name="connsiteY4" fmla="*/ 47767 h 3696268"/>
                  <a:gd name="connsiteX5" fmla="*/ 873456 w 2729552"/>
                  <a:gd name="connsiteY5" fmla="*/ 279779 h 3696268"/>
                  <a:gd name="connsiteX6" fmla="*/ 1105468 w 2729552"/>
                  <a:gd name="connsiteY6" fmla="*/ 798394 h 3696268"/>
                  <a:gd name="connsiteX7" fmla="*/ 1241946 w 2729552"/>
                  <a:gd name="connsiteY7" fmla="*/ 1194179 h 3696268"/>
                  <a:gd name="connsiteX8" fmla="*/ 1351128 w 2729552"/>
                  <a:gd name="connsiteY8" fmla="*/ 1944806 h 3696268"/>
                  <a:gd name="connsiteX9" fmla="*/ 1501253 w 2729552"/>
                  <a:gd name="connsiteY9" fmla="*/ 2900149 h 3696268"/>
                  <a:gd name="connsiteX10" fmla="*/ 1542197 w 2729552"/>
                  <a:gd name="connsiteY10" fmla="*/ 3350525 h 3696268"/>
                  <a:gd name="connsiteX11" fmla="*/ 1692322 w 2729552"/>
                  <a:gd name="connsiteY11" fmla="*/ 3555242 h 3696268"/>
                  <a:gd name="connsiteX12" fmla="*/ 1951630 w 2729552"/>
                  <a:gd name="connsiteY12" fmla="*/ 3678071 h 3696268"/>
                  <a:gd name="connsiteX13" fmla="*/ 2129051 w 2729552"/>
                  <a:gd name="connsiteY13" fmla="*/ 3664424 h 3696268"/>
                  <a:gd name="connsiteX14" fmla="*/ 2320119 w 2729552"/>
                  <a:gd name="connsiteY14" fmla="*/ 3541594 h 3696268"/>
                  <a:gd name="connsiteX15" fmla="*/ 2593074 w 2729552"/>
                  <a:gd name="connsiteY15" fmla="*/ 3459707 h 3696268"/>
                  <a:gd name="connsiteX16" fmla="*/ 2729552 w 2729552"/>
                  <a:gd name="connsiteY16" fmla="*/ 3459707 h 369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729552" h="3696268">
                    <a:moveTo>
                      <a:pt x="0" y="348018"/>
                    </a:moveTo>
                    <a:cubicBezTo>
                      <a:pt x="83024" y="264994"/>
                      <a:pt x="161498" y="184244"/>
                      <a:pt x="218364" y="129653"/>
                    </a:cubicBezTo>
                    <a:cubicBezTo>
                      <a:pt x="275230" y="75062"/>
                      <a:pt x="300251" y="40942"/>
                      <a:pt x="341194" y="20471"/>
                    </a:cubicBezTo>
                    <a:cubicBezTo>
                      <a:pt x="382137" y="0"/>
                      <a:pt x="411708" y="2275"/>
                      <a:pt x="464024" y="6824"/>
                    </a:cubicBezTo>
                    <a:cubicBezTo>
                      <a:pt x="516340" y="11373"/>
                      <a:pt x="586853" y="2275"/>
                      <a:pt x="655092" y="47767"/>
                    </a:cubicBezTo>
                    <a:cubicBezTo>
                      <a:pt x="723331" y="93260"/>
                      <a:pt x="798393" y="154675"/>
                      <a:pt x="873456" y="279779"/>
                    </a:cubicBezTo>
                    <a:cubicBezTo>
                      <a:pt x="948519" y="404884"/>
                      <a:pt x="1044053" y="645994"/>
                      <a:pt x="1105468" y="798394"/>
                    </a:cubicBezTo>
                    <a:cubicBezTo>
                      <a:pt x="1166883" y="950794"/>
                      <a:pt x="1201003" y="1003110"/>
                      <a:pt x="1241946" y="1194179"/>
                    </a:cubicBezTo>
                    <a:cubicBezTo>
                      <a:pt x="1282889" y="1385248"/>
                      <a:pt x="1307910" y="1660478"/>
                      <a:pt x="1351128" y="1944806"/>
                    </a:cubicBezTo>
                    <a:cubicBezTo>
                      <a:pt x="1394346" y="2229134"/>
                      <a:pt x="1469408" y="2665863"/>
                      <a:pt x="1501253" y="2900149"/>
                    </a:cubicBezTo>
                    <a:cubicBezTo>
                      <a:pt x="1533098" y="3134435"/>
                      <a:pt x="1510352" y="3241343"/>
                      <a:pt x="1542197" y="3350525"/>
                    </a:cubicBezTo>
                    <a:cubicBezTo>
                      <a:pt x="1574042" y="3459707"/>
                      <a:pt x="1624083" y="3500651"/>
                      <a:pt x="1692322" y="3555242"/>
                    </a:cubicBezTo>
                    <a:cubicBezTo>
                      <a:pt x="1760561" y="3609833"/>
                      <a:pt x="1878842" y="3659874"/>
                      <a:pt x="1951630" y="3678071"/>
                    </a:cubicBezTo>
                    <a:cubicBezTo>
                      <a:pt x="2024418" y="3696268"/>
                      <a:pt x="2067636" y="3687170"/>
                      <a:pt x="2129051" y="3664424"/>
                    </a:cubicBezTo>
                    <a:cubicBezTo>
                      <a:pt x="2190466" y="3641678"/>
                      <a:pt x="2242782" y="3575714"/>
                      <a:pt x="2320119" y="3541594"/>
                    </a:cubicBezTo>
                    <a:cubicBezTo>
                      <a:pt x="2397456" y="3507475"/>
                      <a:pt x="2524835" y="3473355"/>
                      <a:pt x="2593074" y="3459707"/>
                    </a:cubicBezTo>
                    <a:cubicBezTo>
                      <a:pt x="2661313" y="3446059"/>
                      <a:pt x="2695432" y="3452883"/>
                      <a:pt x="2729552" y="3459707"/>
                    </a:cubicBezTo>
                  </a:path>
                </a:pathLst>
              </a:custGeom>
              <a:ln w="571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Freeform 153"/>
              <p:cNvSpPr/>
              <p:nvPr/>
            </p:nvSpPr>
            <p:spPr>
              <a:xfrm>
                <a:off x="3663950" y="2425700"/>
                <a:ext cx="1714500" cy="2971800"/>
              </a:xfrm>
              <a:custGeom>
                <a:avLst/>
                <a:gdLst>
                  <a:gd name="connsiteX0" fmla="*/ 0 w 1714500"/>
                  <a:gd name="connsiteY0" fmla="*/ 0 h 2971800"/>
                  <a:gd name="connsiteX1" fmla="*/ 1714500 w 1714500"/>
                  <a:gd name="connsiteY1" fmla="*/ 6350 h 2971800"/>
                  <a:gd name="connsiteX2" fmla="*/ 1606550 w 1714500"/>
                  <a:gd name="connsiteY2" fmla="*/ 190500 h 2971800"/>
                  <a:gd name="connsiteX3" fmla="*/ 1524000 w 1714500"/>
                  <a:gd name="connsiteY3" fmla="*/ 444500 h 2971800"/>
                  <a:gd name="connsiteX4" fmla="*/ 1454150 w 1714500"/>
                  <a:gd name="connsiteY4" fmla="*/ 869950 h 2971800"/>
                  <a:gd name="connsiteX5" fmla="*/ 1365250 w 1714500"/>
                  <a:gd name="connsiteY5" fmla="*/ 1504950 h 2971800"/>
                  <a:gd name="connsiteX6" fmla="*/ 1295400 w 1714500"/>
                  <a:gd name="connsiteY6" fmla="*/ 1987550 h 2971800"/>
                  <a:gd name="connsiteX7" fmla="*/ 1238250 w 1714500"/>
                  <a:gd name="connsiteY7" fmla="*/ 2425700 h 2971800"/>
                  <a:gd name="connsiteX8" fmla="*/ 1162050 w 1714500"/>
                  <a:gd name="connsiteY8" fmla="*/ 2698750 h 2971800"/>
                  <a:gd name="connsiteX9" fmla="*/ 1041400 w 1714500"/>
                  <a:gd name="connsiteY9" fmla="*/ 2857500 h 2971800"/>
                  <a:gd name="connsiteX10" fmla="*/ 882650 w 1714500"/>
                  <a:gd name="connsiteY10" fmla="*/ 2959100 h 2971800"/>
                  <a:gd name="connsiteX11" fmla="*/ 711200 w 1714500"/>
                  <a:gd name="connsiteY11" fmla="*/ 2971800 h 2971800"/>
                  <a:gd name="connsiteX12" fmla="*/ 533400 w 1714500"/>
                  <a:gd name="connsiteY12" fmla="*/ 2895600 h 2971800"/>
                  <a:gd name="connsiteX13" fmla="*/ 381000 w 1714500"/>
                  <a:gd name="connsiteY13" fmla="*/ 2787650 h 2971800"/>
                  <a:gd name="connsiteX14" fmla="*/ 146050 w 1714500"/>
                  <a:gd name="connsiteY14" fmla="*/ 2743200 h 2971800"/>
                  <a:gd name="connsiteX15" fmla="*/ 6350 w 1714500"/>
                  <a:gd name="connsiteY15" fmla="*/ 2730500 h 2971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714500" h="2971800">
                    <a:moveTo>
                      <a:pt x="0" y="0"/>
                    </a:moveTo>
                    <a:lnTo>
                      <a:pt x="1714500" y="6350"/>
                    </a:lnTo>
                    <a:lnTo>
                      <a:pt x="1606550" y="190500"/>
                    </a:lnTo>
                    <a:lnTo>
                      <a:pt x="1524000" y="444500"/>
                    </a:lnTo>
                    <a:lnTo>
                      <a:pt x="1454150" y="869950"/>
                    </a:lnTo>
                    <a:lnTo>
                      <a:pt x="1365250" y="1504950"/>
                    </a:lnTo>
                    <a:lnTo>
                      <a:pt x="1295400" y="1987550"/>
                    </a:lnTo>
                    <a:lnTo>
                      <a:pt x="1238250" y="2425700"/>
                    </a:lnTo>
                    <a:lnTo>
                      <a:pt x="1162050" y="2698750"/>
                    </a:lnTo>
                    <a:lnTo>
                      <a:pt x="1041400" y="2857500"/>
                    </a:lnTo>
                    <a:lnTo>
                      <a:pt x="882650" y="2959100"/>
                    </a:lnTo>
                    <a:lnTo>
                      <a:pt x="711200" y="2971800"/>
                    </a:lnTo>
                    <a:lnTo>
                      <a:pt x="533400" y="2895600"/>
                    </a:lnTo>
                    <a:lnTo>
                      <a:pt x="381000" y="2787650"/>
                    </a:lnTo>
                    <a:lnTo>
                      <a:pt x="146050" y="2743200"/>
                    </a:lnTo>
                    <a:lnTo>
                      <a:pt x="6350" y="2730500"/>
                    </a:lnTo>
                  </a:path>
                </a:pathLst>
              </a:custGeom>
              <a:gradFill flip="none" rotWithShape="1">
                <a:gsLst>
                  <a:gs pos="0">
                    <a:schemeClr val="tx2">
                      <a:lumMod val="60000"/>
                      <a:lumOff val="40000"/>
                      <a:shade val="30000"/>
                      <a:satMod val="115000"/>
                    </a:schemeClr>
                  </a:gs>
                  <a:gs pos="50000">
                    <a:schemeClr val="tx2">
                      <a:lumMod val="60000"/>
                      <a:lumOff val="40000"/>
                      <a:shade val="67500"/>
                      <a:satMod val="115000"/>
                    </a:schemeClr>
                  </a:gs>
                  <a:gs pos="100000">
                    <a:schemeClr val="tx2">
                      <a:lumMod val="60000"/>
                      <a:lumOff val="40000"/>
                      <a:shade val="100000"/>
                      <a:satMod val="115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Freeform 154"/>
              <p:cNvSpPr/>
              <p:nvPr/>
            </p:nvSpPr>
            <p:spPr>
              <a:xfrm>
                <a:off x="3671248" y="2238233"/>
                <a:ext cx="2961564" cy="3168555"/>
              </a:xfrm>
              <a:custGeom>
                <a:avLst/>
                <a:gdLst>
                  <a:gd name="connsiteX0" fmla="*/ 2961564 w 2961564"/>
                  <a:gd name="connsiteY0" fmla="*/ 0 h 3168555"/>
                  <a:gd name="connsiteX1" fmla="*/ 2402006 w 2961564"/>
                  <a:gd name="connsiteY1" fmla="*/ 13648 h 3168555"/>
                  <a:gd name="connsiteX2" fmla="*/ 2074459 w 2961564"/>
                  <a:gd name="connsiteY2" fmla="*/ 40943 h 3168555"/>
                  <a:gd name="connsiteX3" fmla="*/ 1774209 w 2961564"/>
                  <a:gd name="connsiteY3" fmla="*/ 122830 h 3168555"/>
                  <a:gd name="connsiteX4" fmla="*/ 1583140 w 2961564"/>
                  <a:gd name="connsiteY4" fmla="*/ 395785 h 3168555"/>
                  <a:gd name="connsiteX5" fmla="*/ 1487606 w 2961564"/>
                  <a:gd name="connsiteY5" fmla="*/ 736979 h 3168555"/>
                  <a:gd name="connsiteX6" fmla="*/ 1419367 w 2961564"/>
                  <a:gd name="connsiteY6" fmla="*/ 1296537 h 3168555"/>
                  <a:gd name="connsiteX7" fmla="*/ 1310185 w 2961564"/>
                  <a:gd name="connsiteY7" fmla="*/ 1978925 h 3168555"/>
                  <a:gd name="connsiteX8" fmla="*/ 1241946 w 2961564"/>
                  <a:gd name="connsiteY8" fmla="*/ 2511188 h 3168555"/>
                  <a:gd name="connsiteX9" fmla="*/ 1160059 w 2961564"/>
                  <a:gd name="connsiteY9" fmla="*/ 2852382 h 3168555"/>
                  <a:gd name="connsiteX10" fmla="*/ 982639 w 2961564"/>
                  <a:gd name="connsiteY10" fmla="*/ 3084394 h 3168555"/>
                  <a:gd name="connsiteX11" fmla="*/ 736979 w 2961564"/>
                  <a:gd name="connsiteY11" fmla="*/ 3166280 h 3168555"/>
                  <a:gd name="connsiteX12" fmla="*/ 532262 w 2961564"/>
                  <a:gd name="connsiteY12" fmla="*/ 3098042 h 3168555"/>
                  <a:gd name="connsiteX13" fmla="*/ 368489 w 2961564"/>
                  <a:gd name="connsiteY13" fmla="*/ 2975212 h 3168555"/>
                  <a:gd name="connsiteX14" fmla="*/ 122830 w 2961564"/>
                  <a:gd name="connsiteY14" fmla="*/ 2920621 h 3168555"/>
                  <a:gd name="connsiteX15" fmla="*/ 0 w 2961564"/>
                  <a:gd name="connsiteY15" fmla="*/ 2934268 h 3168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961564" h="3168555">
                    <a:moveTo>
                      <a:pt x="2961564" y="0"/>
                    </a:moveTo>
                    <a:lnTo>
                      <a:pt x="2402006" y="13648"/>
                    </a:lnTo>
                    <a:cubicBezTo>
                      <a:pt x="2254155" y="20472"/>
                      <a:pt x="2179092" y="22746"/>
                      <a:pt x="2074459" y="40943"/>
                    </a:cubicBezTo>
                    <a:cubicBezTo>
                      <a:pt x="1969826" y="59140"/>
                      <a:pt x="1856096" y="63690"/>
                      <a:pt x="1774209" y="122830"/>
                    </a:cubicBezTo>
                    <a:cubicBezTo>
                      <a:pt x="1692323" y="181970"/>
                      <a:pt x="1630907" y="293427"/>
                      <a:pt x="1583140" y="395785"/>
                    </a:cubicBezTo>
                    <a:cubicBezTo>
                      <a:pt x="1535373" y="498143"/>
                      <a:pt x="1514902" y="586854"/>
                      <a:pt x="1487606" y="736979"/>
                    </a:cubicBezTo>
                    <a:cubicBezTo>
                      <a:pt x="1460310" y="887104"/>
                      <a:pt x="1448937" y="1089546"/>
                      <a:pt x="1419367" y="1296537"/>
                    </a:cubicBezTo>
                    <a:cubicBezTo>
                      <a:pt x="1389797" y="1503528"/>
                      <a:pt x="1339755" y="1776483"/>
                      <a:pt x="1310185" y="1978925"/>
                    </a:cubicBezTo>
                    <a:cubicBezTo>
                      <a:pt x="1280615" y="2181367"/>
                      <a:pt x="1266967" y="2365612"/>
                      <a:pt x="1241946" y="2511188"/>
                    </a:cubicBezTo>
                    <a:cubicBezTo>
                      <a:pt x="1216925" y="2656764"/>
                      <a:pt x="1203277" y="2756848"/>
                      <a:pt x="1160059" y="2852382"/>
                    </a:cubicBezTo>
                    <a:cubicBezTo>
                      <a:pt x="1116841" y="2947916"/>
                      <a:pt x="1053152" y="3032078"/>
                      <a:pt x="982639" y="3084394"/>
                    </a:cubicBezTo>
                    <a:cubicBezTo>
                      <a:pt x="912126" y="3136710"/>
                      <a:pt x="812042" y="3164005"/>
                      <a:pt x="736979" y="3166280"/>
                    </a:cubicBezTo>
                    <a:cubicBezTo>
                      <a:pt x="661916" y="3168555"/>
                      <a:pt x="593677" y="3129887"/>
                      <a:pt x="532262" y="3098042"/>
                    </a:cubicBezTo>
                    <a:cubicBezTo>
                      <a:pt x="470847" y="3066197"/>
                      <a:pt x="436728" y="3004782"/>
                      <a:pt x="368489" y="2975212"/>
                    </a:cubicBezTo>
                    <a:cubicBezTo>
                      <a:pt x="300250" y="2945642"/>
                      <a:pt x="184245" y="2927445"/>
                      <a:pt x="122830" y="2920621"/>
                    </a:cubicBezTo>
                    <a:cubicBezTo>
                      <a:pt x="61415" y="2913797"/>
                      <a:pt x="30707" y="2924032"/>
                      <a:pt x="0" y="2934268"/>
                    </a:cubicBezTo>
                  </a:path>
                </a:pathLst>
              </a:custGeom>
              <a:ln w="571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6" name="Straight Arrow Connector 155"/>
              <p:cNvCxnSpPr/>
              <p:nvPr/>
            </p:nvCxnSpPr>
            <p:spPr>
              <a:xfrm rot="16200000" flipV="1">
                <a:off x="1482590" y="3301342"/>
                <a:ext cx="4355838" cy="423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07" name="Straight Arrow Connector 206"/>
            <p:cNvCxnSpPr/>
            <p:nvPr/>
          </p:nvCxnSpPr>
          <p:spPr>
            <a:xfrm>
              <a:off x="2798618" y="4779818"/>
              <a:ext cx="1288473" cy="581891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2" name="TextBox 211"/>
            <p:cNvSpPr txBox="1"/>
            <p:nvPr/>
          </p:nvSpPr>
          <p:spPr>
            <a:xfrm>
              <a:off x="3882776" y="4052348"/>
              <a:ext cx="20826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neutron-rich nuclei</a:t>
              </a:r>
            </a:p>
          </p:txBody>
        </p:sp>
        <p:sp>
          <p:nvSpPr>
            <p:cNvPr id="229" name="TextBox 228"/>
            <p:cNvSpPr txBox="1"/>
            <p:nvPr/>
          </p:nvSpPr>
          <p:spPr>
            <a:xfrm>
              <a:off x="4378035" y="5846618"/>
              <a:ext cx="38183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chemeClr val="bg1"/>
                  </a:solidFill>
                  <a:latin typeface="Symbol" pitchFamily="18" charset="2"/>
                  <a:cs typeface="Arial" pitchFamily="34" charset="0"/>
                </a:rPr>
                <a:t>p</a:t>
              </a:r>
            </a:p>
          </p:txBody>
        </p:sp>
        <p:sp>
          <p:nvSpPr>
            <p:cNvPr id="230" name="TextBox 229"/>
            <p:cNvSpPr txBox="1"/>
            <p:nvPr/>
          </p:nvSpPr>
          <p:spPr>
            <a:xfrm>
              <a:off x="4876790" y="5846618"/>
              <a:ext cx="37221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chemeClr val="bg1"/>
                  </a:solidFill>
                  <a:latin typeface="Symbol" pitchFamily="18" charset="2"/>
                  <a:cs typeface="Arial" pitchFamily="34" charset="0"/>
                </a:rPr>
                <a:t>n</a:t>
              </a:r>
            </a:p>
          </p:txBody>
        </p:sp>
      </p:grpSp>
      <p:grpSp>
        <p:nvGrpSpPr>
          <p:cNvPr id="261" name="Group 260"/>
          <p:cNvGrpSpPr/>
          <p:nvPr/>
        </p:nvGrpSpPr>
        <p:grpSpPr>
          <a:xfrm>
            <a:off x="4367283" y="2731209"/>
            <a:ext cx="4334406" cy="2811438"/>
            <a:chOff x="4367283" y="2731209"/>
            <a:chExt cx="4334406" cy="2811438"/>
          </a:xfrm>
        </p:grpSpPr>
        <p:grpSp>
          <p:nvGrpSpPr>
            <p:cNvPr id="6" name="Group 68"/>
            <p:cNvGrpSpPr/>
            <p:nvPr/>
          </p:nvGrpSpPr>
          <p:grpSpPr>
            <a:xfrm>
              <a:off x="6043895" y="2731209"/>
              <a:ext cx="2657794" cy="2811438"/>
              <a:chOff x="467544" y="655093"/>
              <a:chExt cx="7262435" cy="4826283"/>
            </a:xfrm>
          </p:grpSpPr>
          <p:cxnSp>
            <p:nvCxnSpPr>
              <p:cNvPr id="70" name="Straight Connector 69"/>
              <p:cNvCxnSpPr/>
              <p:nvPr/>
            </p:nvCxnSpPr>
            <p:spPr>
              <a:xfrm>
                <a:off x="2195736" y="2708920"/>
                <a:ext cx="146107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>
                <a:off x="2195736" y="2861320"/>
                <a:ext cx="146107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>
                <a:off x="2182089" y="2646791"/>
                <a:ext cx="146107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>
                <a:off x="2167452" y="2584661"/>
                <a:ext cx="1494482" cy="252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 flipV="1">
                <a:off x="2244830" y="3070896"/>
                <a:ext cx="1426418" cy="166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>
                <a:off x="3657600" y="2247542"/>
                <a:ext cx="2452845" cy="162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>
                <a:off x="3635896" y="2708920"/>
                <a:ext cx="158417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Freeform 76"/>
              <p:cNvSpPr/>
              <p:nvPr/>
            </p:nvSpPr>
            <p:spPr>
              <a:xfrm>
                <a:off x="709684" y="655093"/>
                <a:ext cx="7014949" cy="1596788"/>
              </a:xfrm>
              <a:custGeom>
                <a:avLst/>
                <a:gdLst>
                  <a:gd name="connsiteX0" fmla="*/ 600501 w 7219665"/>
                  <a:gd name="connsiteY0" fmla="*/ 750626 h 1596788"/>
                  <a:gd name="connsiteX1" fmla="*/ 846161 w 7219665"/>
                  <a:gd name="connsiteY1" fmla="*/ 777922 h 1596788"/>
                  <a:gd name="connsiteX2" fmla="*/ 1105468 w 7219665"/>
                  <a:gd name="connsiteY2" fmla="*/ 1009934 h 1596788"/>
                  <a:gd name="connsiteX3" fmla="*/ 1282889 w 7219665"/>
                  <a:gd name="connsiteY3" fmla="*/ 1351128 h 1596788"/>
                  <a:gd name="connsiteX4" fmla="*/ 1364776 w 7219665"/>
                  <a:gd name="connsiteY4" fmla="*/ 1596788 h 1596788"/>
                  <a:gd name="connsiteX5" fmla="*/ 7219665 w 7219665"/>
                  <a:gd name="connsiteY5" fmla="*/ 1583140 h 1596788"/>
                  <a:gd name="connsiteX6" fmla="*/ 7206017 w 7219665"/>
                  <a:gd name="connsiteY6" fmla="*/ 13647 h 1596788"/>
                  <a:gd name="connsiteX7" fmla="*/ 0 w 7219665"/>
                  <a:gd name="connsiteY7" fmla="*/ 0 h 1596788"/>
                  <a:gd name="connsiteX8" fmla="*/ 13647 w 7219665"/>
                  <a:gd name="connsiteY8" fmla="*/ 777922 h 1596788"/>
                  <a:gd name="connsiteX9" fmla="*/ 600501 w 7219665"/>
                  <a:gd name="connsiteY9" fmla="*/ 750626 h 1596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219665" h="1596788">
                    <a:moveTo>
                      <a:pt x="600501" y="750626"/>
                    </a:moveTo>
                    <a:lnTo>
                      <a:pt x="846161" y="777922"/>
                    </a:lnTo>
                    <a:lnTo>
                      <a:pt x="1105468" y="1009934"/>
                    </a:lnTo>
                    <a:lnTo>
                      <a:pt x="1282889" y="1351128"/>
                    </a:lnTo>
                    <a:lnTo>
                      <a:pt x="1364776" y="1596788"/>
                    </a:lnTo>
                    <a:lnTo>
                      <a:pt x="7219665" y="1583140"/>
                    </a:lnTo>
                    <a:lnTo>
                      <a:pt x="7206017" y="13647"/>
                    </a:lnTo>
                    <a:lnTo>
                      <a:pt x="0" y="0"/>
                    </a:lnTo>
                    <a:lnTo>
                      <a:pt x="13647" y="777922"/>
                    </a:lnTo>
                    <a:lnTo>
                      <a:pt x="600501" y="75062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  <a:shade val="30000"/>
                      <a:satMod val="115000"/>
                    </a:schemeClr>
                  </a:gs>
                  <a:gs pos="50000">
                    <a:schemeClr val="accent1">
                      <a:lumMod val="20000"/>
                      <a:lumOff val="80000"/>
                      <a:shade val="67500"/>
                      <a:satMod val="115000"/>
                    </a:schemeClr>
                  </a:gs>
                  <a:gs pos="100000">
                    <a:schemeClr val="accent1">
                      <a:lumMod val="20000"/>
                      <a:lumOff val="80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78" name="Straight Connector 77"/>
              <p:cNvCxnSpPr>
                <a:endCxn id="106" idx="4"/>
              </p:cNvCxnSpPr>
              <p:nvPr/>
            </p:nvCxnSpPr>
            <p:spPr>
              <a:xfrm>
                <a:off x="3648933" y="2630525"/>
                <a:ext cx="1605455" cy="349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 flipV="1">
                <a:off x="2264769" y="3245903"/>
                <a:ext cx="1392831" cy="241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2163119" y="2528323"/>
                <a:ext cx="1494482" cy="252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 flipV="1">
                <a:off x="2141451" y="2470180"/>
                <a:ext cx="1520483" cy="180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 flipV="1">
                <a:off x="2128450" y="2431178"/>
                <a:ext cx="1520483" cy="180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 flipV="1">
                <a:off x="2124117" y="2387841"/>
                <a:ext cx="1520483" cy="180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 flipV="1">
                <a:off x="2089448" y="2314169"/>
                <a:ext cx="1559485" cy="180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 flipV="1">
                <a:off x="2093781" y="2353172"/>
                <a:ext cx="1559485" cy="180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 flipV="1">
                <a:off x="2085114" y="2279500"/>
                <a:ext cx="1559485" cy="180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 flipV="1">
                <a:off x="2072113" y="2236163"/>
                <a:ext cx="1581153" cy="1047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 flipV="1">
                <a:off x="2050445" y="2192827"/>
                <a:ext cx="1602821" cy="180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>
                <a:off x="1868432" y="1791603"/>
                <a:ext cx="1784834" cy="2527"/>
              </a:xfrm>
              <a:prstGeom prst="line">
                <a:avLst/>
              </a:prstGeom>
              <a:ln w="762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3657565" y="2297223"/>
                <a:ext cx="1963178" cy="39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>
                <a:endCxn id="106" idx="3"/>
              </p:cNvCxnSpPr>
              <p:nvPr/>
            </p:nvCxnSpPr>
            <p:spPr>
              <a:xfrm flipV="1">
                <a:off x="3670601" y="2361063"/>
                <a:ext cx="1774856" cy="51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>
                <a:off x="3661934" y="2457179"/>
                <a:ext cx="169445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>
              <a:xfrm>
                <a:off x="3657600" y="2539518"/>
                <a:ext cx="1640125" cy="782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/>
              <p:cNvCxnSpPr/>
              <p:nvPr/>
            </p:nvCxnSpPr>
            <p:spPr>
              <a:xfrm>
                <a:off x="3661934" y="2591522"/>
                <a:ext cx="159911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/>
              <p:cNvCxnSpPr/>
              <p:nvPr/>
            </p:nvCxnSpPr>
            <p:spPr>
              <a:xfrm>
                <a:off x="3653028" y="2761488"/>
                <a:ext cx="1548756" cy="229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/>
              <p:nvPr/>
            </p:nvCxnSpPr>
            <p:spPr>
              <a:xfrm>
                <a:off x="3662172" y="2830068"/>
                <a:ext cx="1521324" cy="229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/>
              <p:nvPr/>
            </p:nvCxnSpPr>
            <p:spPr>
              <a:xfrm>
                <a:off x="3662172" y="2916936"/>
                <a:ext cx="1507608" cy="686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/>
              <p:nvPr/>
            </p:nvCxnSpPr>
            <p:spPr>
              <a:xfrm>
                <a:off x="3662172" y="3017520"/>
                <a:ext cx="1484748" cy="1144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/>
              <p:cNvCxnSpPr/>
              <p:nvPr/>
            </p:nvCxnSpPr>
            <p:spPr>
              <a:xfrm>
                <a:off x="3653028" y="3127248"/>
                <a:ext cx="1484748" cy="1144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/>
              <p:cNvCxnSpPr/>
              <p:nvPr/>
            </p:nvCxnSpPr>
            <p:spPr>
              <a:xfrm>
                <a:off x="3648456" y="3182112"/>
                <a:ext cx="1484748" cy="1144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/>
              <p:nvPr/>
            </p:nvCxnSpPr>
            <p:spPr>
              <a:xfrm flipV="1">
                <a:off x="3662172" y="2402315"/>
                <a:ext cx="1735367" cy="712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/>
              <p:nvPr/>
            </p:nvCxnSpPr>
            <p:spPr>
              <a:xfrm>
                <a:off x="3653028" y="2491740"/>
                <a:ext cx="1667557" cy="988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Arrow Connector 102"/>
              <p:cNvCxnSpPr/>
              <p:nvPr/>
            </p:nvCxnSpPr>
            <p:spPr>
              <a:xfrm>
                <a:off x="467544" y="2238233"/>
                <a:ext cx="6329041" cy="2729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" name="Freeform 103"/>
              <p:cNvSpPr/>
              <p:nvPr/>
            </p:nvSpPr>
            <p:spPr>
              <a:xfrm>
                <a:off x="2306097" y="3315956"/>
                <a:ext cx="1356527" cy="1748413"/>
              </a:xfrm>
              <a:custGeom>
                <a:avLst/>
                <a:gdLst>
                  <a:gd name="connsiteX0" fmla="*/ 0 w 1356527"/>
                  <a:gd name="connsiteY0" fmla="*/ 0 h 1748413"/>
                  <a:gd name="connsiteX1" fmla="*/ 155749 w 1356527"/>
                  <a:gd name="connsiteY1" fmla="*/ 1019908 h 1748413"/>
                  <a:gd name="connsiteX2" fmla="*/ 160773 w 1356527"/>
                  <a:gd name="connsiteY2" fmla="*/ 1361552 h 1748413"/>
                  <a:gd name="connsiteX3" fmla="*/ 251208 w 1356527"/>
                  <a:gd name="connsiteY3" fmla="*/ 1587640 h 1748413"/>
                  <a:gd name="connsiteX4" fmla="*/ 406958 w 1356527"/>
                  <a:gd name="connsiteY4" fmla="*/ 1693147 h 1748413"/>
                  <a:gd name="connsiteX5" fmla="*/ 597877 w 1356527"/>
                  <a:gd name="connsiteY5" fmla="*/ 1748413 h 1748413"/>
                  <a:gd name="connsiteX6" fmla="*/ 803868 w 1356527"/>
                  <a:gd name="connsiteY6" fmla="*/ 1713244 h 1748413"/>
                  <a:gd name="connsiteX7" fmla="*/ 969666 w 1356527"/>
                  <a:gd name="connsiteY7" fmla="*/ 1597688 h 1748413"/>
                  <a:gd name="connsiteX8" fmla="*/ 1170633 w 1356527"/>
                  <a:gd name="connsiteY8" fmla="*/ 1552470 h 1748413"/>
                  <a:gd name="connsiteX9" fmla="*/ 1356527 w 1356527"/>
                  <a:gd name="connsiteY9" fmla="*/ 1517301 h 1748413"/>
                  <a:gd name="connsiteX10" fmla="*/ 1356527 w 1356527"/>
                  <a:gd name="connsiteY10" fmla="*/ 5024 h 1748413"/>
                  <a:gd name="connsiteX11" fmla="*/ 0 w 1356527"/>
                  <a:gd name="connsiteY11" fmla="*/ 0 h 1748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56527" h="1748413">
                    <a:moveTo>
                      <a:pt x="0" y="0"/>
                    </a:moveTo>
                    <a:lnTo>
                      <a:pt x="155749" y="1019908"/>
                    </a:lnTo>
                    <a:cubicBezTo>
                      <a:pt x="157424" y="1133789"/>
                      <a:pt x="159098" y="1247671"/>
                      <a:pt x="160773" y="1361552"/>
                    </a:cubicBezTo>
                    <a:lnTo>
                      <a:pt x="251208" y="1587640"/>
                    </a:lnTo>
                    <a:lnTo>
                      <a:pt x="406958" y="1693147"/>
                    </a:lnTo>
                    <a:lnTo>
                      <a:pt x="597877" y="1748413"/>
                    </a:lnTo>
                    <a:lnTo>
                      <a:pt x="803868" y="1713244"/>
                    </a:lnTo>
                    <a:lnTo>
                      <a:pt x="969666" y="1597688"/>
                    </a:lnTo>
                    <a:lnTo>
                      <a:pt x="1170633" y="1552470"/>
                    </a:lnTo>
                    <a:lnTo>
                      <a:pt x="1356527" y="1517301"/>
                    </a:lnTo>
                    <a:lnTo>
                      <a:pt x="1356527" y="5024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Freeform 104"/>
              <p:cNvSpPr/>
              <p:nvPr/>
            </p:nvSpPr>
            <p:spPr>
              <a:xfrm>
                <a:off x="3657600" y="3315956"/>
                <a:ext cx="1462035" cy="2074985"/>
              </a:xfrm>
              <a:custGeom>
                <a:avLst/>
                <a:gdLst>
                  <a:gd name="connsiteX0" fmla="*/ 0 w 1462035"/>
                  <a:gd name="connsiteY0" fmla="*/ 0 h 2074985"/>
                  <a:gd name="connsiteX1" fmla="*/ 1462035 w 1462035"/>
                  <a:gd name="connsiteY1" fmla="*/ 5024 h 2074985"/>
                  <a:gd name="connsiteX2" fmla="*/ 1371600 w 1462035"/>
                  <a:gd name="connsiteY2" fmla="*/ 668215 h 2074985"/>
                  <a:gd name="connsiteX3" fmla="*/ 1276141 w 1462035"/>
                  <a:gd name="connsiteY3" fmla="*/ 1301262 h 2074985"/>
                  <a:gd name="connsiteX4" fmla="*/ 1220875 w 1462035"/>
                  <a:gd name="connsiteY4" fmla="*/ 1663002 h 2074985"/>
                  <a:gd name="connsiteX5" fmla="*/ 1070149 w 1462035"/>
                  <a:gd name="connsiteY5" fmla="*/ 1949380 h 2074985"/>
                  <a:gd name="connsiteX6" fmla="*/ 854110 w 1462035"/>
                  <a:gd name="connsiteY6" fmla="*/ 2074985 h 2074985"/>
                  <a:gd name="connsiteX7" fmla="*/ 612949 w 1462035"/>
                  <a:gd name="connsiteY7" fmla="*/ 2059912 h 2074985"/>
                  <a:gd name="connsiteX8" fmla="*/ 432079 w 1462035"/>
                  <a:gd name="connsiteY8" fmla="*/ 1924259 h 2074985"/>
                  <a:gd name="connsiteX9" fmla="*/ 236136 w 1462035"/>
                  <a:gd name="connsiteY9" fmla="*/ 1858945 h 2074985"/>
                  <a:gd name="connsiteX10" fmla="*/ 75363 w 1462035"/>
                  <a:gd name="connsiteY10" fmla="*/ 1843873 h 2074985"/>
                  <a:gd name="connsiteX11" fmla="*/ 5024 w 1462035"/>
                  <a:gd name="connsiteY11" fmla="*/ 1858945 h 2074985"/>
                  <a:gd name="connsiteX12" fmla="*/ 0 w 1462035"/>
                  <a:gd name="connsiteY12" fmla="*/ 0 h 2074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62035" h="2074985">
                    <a:moveTo>
                      <a:pt x="0" y="0"/>
                    </a:moveTo>
                    <a:lnTo>
                      <a:pt x="1462035" y="5024"/>
                    </a:lnTo>
                    <a:lnTo>
                      <a:pt x="1371600" y="668215"/>
                    </a:lnTo>
                    <a:lnTo>
                      <a:pt x="1276141" y="1301262"/>
                    </a:lnTo>
                    <a:lnTo>
                      <a:pt x="1220875" y="1663002"/>
                    </a:lnTo>
                    <a:lnTo>
                      <a:pt x="1070149" y="1949380"/>
                    </a:lnTo>
                    <a:lnTo>
                      <a:pt x="854110" y="2074985"/>
                    </a:lnTo>
                    <a:lnTo>
                      <a:pt x="612949" y="2059912"/>
                    </a:lnTo>
                    <a:lnTo>
                      <a:pt x="432079" y="1924259"/>
                    </a:lnTo>
                    <a:lnTo>
                      <a:pt x="236136" y="1858945"/>
                    </a:lnTo>
                    <a:lnTo>
                      <a:pt x="75363" y="1843873"/>
                    </a:lnTo>
                    <a:lnTo>
                      <a:pt x="5024" y="1858945"/>
                    </a:lnTo>
                    <a:cubicBezTo>
                      <a:pt x="3349" y="1239297"/>
                      <a:pt x="1675" y="619648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tx2">
                      <a:lumMod val="60000"/>
                      <a:lumOff val="40000"/>
                      <a:shade val="30000"/>
                      <a:satMod val="115000"/>
                    </a:schemeClr>
                  </a:gs>
                  <a:gs pos="50000">
                    <a:schemeClr val="tx2">
                      <a:lumMod val="60000"/>
                      <a:lumOff val="40000"/>
                      <a:shade val="67500"/>
                      <a:satMod val="115000"/>
                    </a:schemeClr>
                  </a:gs>
                  <a:gs pos="100000">
                    <a:schemeClr val="tx2">
                      <a:lumMod val="60000"/>
                      <a:lumOff val="40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Freeform 105"/>
              <p:cNvSpPr/>
              <p:nvPr/>
            </p:nvSpPr>
            <p:spPr>
              <a:xfrm>
                <a:off x="3671248" y="2238233"/>
                <a:ext cx="2961564" cy="3168555"/>
              </a:xfrm>
              <a:custGeom>
                <a:avLst/>
                <a:gdLst>
                  <a:gd name="connsiteX0" fmla="*/ 2961564 w 2961564"/>
                  <a:gd name="connsiteY0" fmla="*/ 0 h 3168555"/>
                  <a:gd name="connsiteX1" fmla="*/ 2402006 w 2961564"/>
                  <a:gd name="connsiteY1" fmla="*/ 13648 h 3168555"/>
                  <a:gd name="connsiteX2" fmla="*/ 2074459 w 2961564"/>
                  <a:gd name="connsiteY2" fmla="*/ 40943 h 3168555"/>
                  <a:gd name="connsiteX3" fmla="*/ 1774209 w 2961564"/>
                  <a:gd name="connsiteY3" fmla="*/ 122830 h 3168555"/>
                  <a:gd name="connsiteX4" fmla="*/ 1583140 w 2961564"/>
                  <a:gd name="connsiteY4" fmla="*/ 395785 h 3168555"/>
                  <a:gd name="connsiteX5" fmla="*/ 1487606 w 2961564"/>
                  <a:gd name="connsiteY5" fmla="*/ 736979 h 3168555"/>
                  <a:gd name="connsiteX6" fmla="*/ 1419367 w 2961564"/>
                  <a:gd name="connsiteY6" fmla="*/ 1296537 h 3168555"/>
                  <a:gd name="connsiteX7" fmla="*/ 1310185 w 2961564"/>
                  <a:gd name="connsiteY7" fmla="*/ 1978925 h 3168555"/>
                  <a:gd name="connsiteX8" fmla="*/ 1241946 w 2961564"/>
                  <a:gd name="connsiteY8" fmla="*/ 2511188 h 3168555"/>
                  <a:gd name="connsiteX9" fmla="*/ 1160059 w 2961564"/>
                  <a:gd name="connsiteY9" fmla="*/ 2852382 h 3168555"/>
                  <a:gd name="connsiteX10" fmla="*/ 982639 w 2961564"/>
                  <a:gd name="connsiteY10" fmla="*/ 3084394 h 3168555"/>
                  <a:gd name="connsiteX11" fmla="*/ 736979 w 2961564"/>
                  <a:gd name="connsiteY11" fmla="*/ 3166280 h 3168555"/>
                  <a:gd name="connsiteX12" fmla="*/ 532262 w 2961564"/>
                  <a:gd name="connsiteY12" fmla="*/ 3098042 h 3168555"/>
                  <a:gd name="connsiteX13" fmla="*/ 368489 w 2961564"/>
                  <a:gd name="connsiteY13" fmla="*/ 2975212 h 3168555"/>
                  <a:gd name="connsiteX14" fmla="*/ 122830 w 2961564"/>
                  <a:gd name="connsiteY14" fmla="*/ 2920621 h 3168555"/>
                  <a:gd name="connsiteX15" fmla="*/ 0 w 2961564"/>
                  <a:gd name="connsiteY15" fmla="*/ 2934268 h 3168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961564" h="3168555">
                    <a:moveTo>
                      <a:pt x="2961564" y="0"/>
                    </a:moveTo>
                    <a:lnTo>
                      <a:pt x="2402006" y="13648"/>
                    </a:lnTo>
                    <a:cubicBezTo>
                      <a:pt x="2254155" y="20472"/>
                      <a:pt x="2179092" y="22746"/>
                      <a:pt x="2074459" y="40943"/>
                    </a:cubicBezTo>
                    <a:cubicBezTo>
                      <a:pt x="1969826" y="59140"/>
                      <a:pt x="1856096" y="63690"/>
                      <a:pt x="1774209" y="122830"/>
                    </a:cubicBezTo>
                    <a:cubicBezTo>
                      <a:pt x="1692323" y="181970"/>
                      <a:pt x="1630907" y="293427"/>
                      <a:pt x="1583140" y="395785"/>
                    </a:cubicBezTo>
                    <a:cubicBezTo>
                      <a:pt x="1535373" y="498143"/>
                      <a:pt x="1514902" y="586854"/>
                      <a:pt x="1487606" y="736979"/>
                    </a:cubicBezTo>
                    <a:cubicBezTo>
                      <a:pt x="1460310" y="887104"/>
                      <a:pt x="1448937" y="1089546"/>
                      <a:pt x="1419367" y="1296537"/>
                    </a:cubicBezTo>
                    <a:cubicBezTo>
                      <a:pt x="1389797" y="1503528"/>
                      <a:pt x="1339755" y="1776483"/>
                      <a:pt x="1310185" y="1978925"/>
                    </a:cubicBezTo>
                    <a:cubicBezTo>
                      <a:pt x="1280615" y="2181367"/>
                      <a:pt x="1266967" y="2365612"/>
                      <a:pt x="1241946" y="2511188"/>
                    </a:cubicBezTo>
                    <a:cubicBezTo>
                      <a:pt x="1216925" y="2656764"/>
                      <a:pt x="1203277" y="2756848"/>
                      <a:pt x="1160059" y="2852382"/>
                    </a:cubicBezTo>
                    <a:cubicBezTo>
                      <a:pt x="1116841" y="2947916"/>
                      <a:pt x="1053152" y="3032078"/>
                      <a:pt x="982639" y="3084394"/>
                    </a:cubicBezTo>
                    <a:cubicBezTo>
                      <a:pt x="912126" y="3136710"/>
                      <a:pt x="812042" y="3164005"/>
                      <a:pt x="736979" y="3166280"/>
                    </a:cubicBezTo>
                    <a:cubicBezTo>
                      <a:pt x="661916" y="3168555"/>
                      <a:pt x="593677" y="3129887"/>
                      <a:pt x="532262" y="3098042"/>
                    </a:cubicBezTo>
                    <a:cubicBezTo>
                      <a:pt x="470847" y="3066197"/>
                      <a:pt x="436728" y="3004782"/>
                      <a:pt x="368489" y="2975212"/>
                    </a:cubicBezTo>
                    <a:cubicBezTo>
                      <a:pt x="300250" y="2945642"/>
                      <a:pt x="184245" y="2927445"/>
                      <a:pt x="122830" y="2920621"/>
                    </a:cubicBezTo>
                    <a:cubicBezTo>
                      <a:pt x="61415" y="2913797"/>
                      <a:pt x="30707" y="2924032"/>
                      <a:pt x="0" y="2934268"/>
                    </a:cubicBezTo>
                  </a:path>
                </a:pathLst>
              </a:custGeom>
              <a:ln w="571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Rectangle 109"/>
              <p:cNvSpPr/>
              <p:nvPr/>
            </p:nvSpPr>
            <p:spPr>
              <a:xfrm>
                <a:off x="1871221" y="1758099"/>
                <a:ext cx="1781666" cy="61274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50000"/>
                      <a:shade val="30000"/>
                      <a:satMod val="115000"/>
                    </a:schemeClr>
                  </a:gs>
                  <a:gs pos="50000">
                    <a:schemeClr val="bg1">
                      <a:lumMod val="50000"/>
                      <a:shade val="67500"/>
                      <a:satMod val="115000"/>
                    </a:schemeClr>
                  </a:gs>
                  <a:gs pos="100000">
                    <a:schemeClr val="bg1">
                      <a:lumMod val="50000"/>
                      <a:shade val="100000"/>
                      <a:satMod val="115000"/>
                    </a:schemeClr>
                  </a:gs>
                </a:gsLst>
                <a:lin ang="1890000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Rectangle 110"/>
              <p:cNvSpPr/>
              <p:nvPr/>
            </p:nvSpPr>
            <p:spPr>
              <a:xfrm>
                <a:off x="1970202" y="2017336"/>
                <a:ext cx="1687398" cy="47134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50000"/>
                      <a:shade val="30000"/>
                      <a:satMod val="115000"/>
                    </a:schemeClr>
                  </a:gs>
                  <a:gs pos="50000">
                    <a:schemeClr val="bg1">
                      <a:lumMod val="50000"/>
                      <a:shade val="67500"/>
                      <a:satMod val="115000"/>
                    </a:schemeClr>
                  </a:gs>
                  <a:gs pos="100000">
                    <a:schemeClr val="bg1">
                      <a:lumMod val="50000"/>
                      <a:shade val="100000"/>
                      <a:satMod val="115000"/>
                    </a:schemeClr>
                  </a:gs>
                </a:gsLst>
                <a:lin ang="1890000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Rectangle 111"/>
              <p:cNvSpPr/>
              <p:nvPr/>
            </p:nvSpPr>
            <p:spPr>
              <a:xfrm>
                <a:off x="3657599" y="1583703"/>
                <a:ext cx="4062954" cy="122548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50000"/>
                      <a:shade val="30000"/>
                      <a:satMod val="115000"/>
                    </a:schemeClr>
                  </a:gs>
                  <a:gs pos="50000">
                    <a:schemeClr val="bg1">
                      <a:lumMod val="50000"/>
                      <a:shade val="67500"/>
                      <a:satMod val="115000"/>
                    </a:schemeClr>
                  </a:gs>
                  <a:gs pos="100000">
                    <a:schemeClr val="bg1">
                      <a:lumMod val="50000"/>
                      <a:shade val="100000"/>
                      <a:satMod val="11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Rectangle 112"/>
              <p:cNvSpPr/>
              <p:nvPr/>
            </p:nvSpPr>
            <p:spPr>
              <a:xfrm>
                <a:off x="3681166" y="2003196"/>
                <a:ext cx="4048813" cy="122548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50000"/>
                      <a:shade val="30000"/>
                      <a:satMod val="115000"/>
                    </a:schemeClr>
                  </a:gs>
                  <a:gs pos="50000">
                    <a:schemeClr val="bg1">
                      <a:lumMod val="50000"/>
                      <a:shade val="67500"/>
                      <a:satMod val="115000"/>
                    </a:schemeClr>
                  </a:gs>
                  <a:gs pos="100000">
                    <a:schemeClr val="bg1">
                      <a:lumMod val="50000"/>
                      <a:shade val="100000"/>
                      <a:satMod val="11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9" name="Straight Arrow Connector 118"/>
              <p:cNvCxnSpPr/>
              <p:nvPr/>
            </p:nvCxnSpPr>
            <p:spPr>
              <a:xfrm rot="16200000" flipV="1">
                <a:off x="1482590" y="3301342"/>
                <a:ext cx="4355838" cy="423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0" name="Freeform 119"/>
              <p:cNvSpPr/>
              <p:nvPr/>
            </p:nvSpPr>
            <p:spPr>
              <a:xfrm>
                <a:off x="928048" y="1385248"/>
                <a:ext cx="2729552" cy="3696268"/>
              </a:xfrm>
              <a:custGeom>
                <a:avLst/>
                <a:gdLst>
                  <a:gd name="connsiteX0" fmla="*/ 0 w 2729552"/>
                  <a:gd name="connsiteY0" fmla="*/ 348018 h 3696268"/>
                  <a:gd name="connsiteX1" fmla="*/ 218364 w 2729552"/>
                  <a:gd name="connsiteY1" fmla="*/ 129653 h 3696268"/>
                  <a:gd name="connsiteX2" fmla="*/ 341194 w 2729552"/>
                  <a:gd name="connsiteY2" fmla="*/ 20471 h 3696268"/>
                  <a:gd name="connsiteX3" fmla="*/ 464024 w 2729552"/>
                  <a:gd name="connsiteY3" fmla="*/ 6824 h 3696268"/>
                  <a:gd name="connsiteX4" fmla="*/ 655092 w 2729552"/>
                  <a:gd name="connsiteY4" fmla="*/ 47767 h 3696268"/>
                  <a:gd name="connsiteX5" fmla="*/ 873456 w 2729552"/>
                  <a:gd name="connsiteY5" fmla="*/ 279779 h 3696268"/>
                  <a:gd name="connsiteX6" fmla="*/ 1105468 w 2729552"/>
                  <a:gd name="connsiteY6" fmla="*/ 798394 h 3696268"/>
                  <a:gd name="connsiteX7" fmla="*/ 1241946 w 2729552"/>
                  <a:gd name="connsiteY7" fmla="*/ 1194179 h 3696268"/>
                  <a:gd name="connsiteX8" fmla="*/ 1351128 w 2729552"/>
                  <a:gd name="connsiteY8" fmla="*/ 1944806 h 3696268"/>
                  <a:gd name="connsiteX9" fmla="*/ 1501253 w 2729552"/>
                  <a:gd name="connsiteY9" fmla="*/ 2900149 h 3696268"/>
                  <a:gd name="connsiteX10" fmla="*/ 1542197 w 2729552"/>
                  <a:gd name="connsiteY10" fmla="*/ 3350525 h 3696268"/>
                  <a:gd name="connsiteX11" fmla="*/ 1692322 w 2729552"/>
                  <a:gd name="connsiteY11" fmla="*/ 3555242 h 3696268"/>
                  <a:gd name="connsiteX12" fmla="*/ 1951630 w 2729552"/>
                  <a:gd name="connsiteY12" fmla="*/ 3678071 h 3696268"/>
                  <a:gd name="connsiteX13" fmla="*/ 2129051 w 2729552"/>
                  <a:gd name="connsiteY13" fmla="*/ 3664424 h 3696268"/>
                  <a:gd name="connsiteX14" fmla="*/ 2320119 w 2729552"/>
                  <a:gd name="connsiteY14" fmla="*/ 3541594 h 3696268"/>
                  <a:gd name="connsiteX15" fmla="*/ 2593074 w 2729552"/>
                  <a:gd name="connsiteY15" fmla="*/ 3459707 h 3696268"/>
                  <a:gd name="connsiteX16" fmla="*/ 2729552 w 2729552"/>
                  <a:gd name="connsiteY16" fmla="*/ 3459707 h 369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729552" h="3696268">
                    <a:moveTo>
                      <a:pt x="0" y="348018"/>
                    </a:moveTo>
                    <a:cubicBezTo>
                      <a:pt x="83024" y="264994"/>
                      <a:pt x="161498" y="184244"/>
                      <a:pt x="218364" y="129653"/>
                    </a:cubicBezTo>
                    <a:cubicBezTo>
                      <a:pt x="275230" y="75062"/>
                      <a:pt x="300251" y="40942"/>
                      <a:pt x="341194" y="20471"/>
                    </a:cubicBezTo>
                    <a:cubicBezTo>
                      <a:pt x="382137" y="0"/>
                      <a:pt x="411708" y="2275"/>
                      <a:pt x="464024" y="6824"/>
                    </a:cubicBezTo>
                    <a:cubicBezTo>
                      <a:pt x="516340" y="11373"/>
                      <a:pt x="586853" y="2275"/>
                      <a:pt x="655092" y="47767"/>
                    </a:cubicBezTo>
                    <a:cubicBezTo>
                      <a:pt x="723331" y="93260"/>
                      <a:pt x="798393" y="154675"/>
                      <a:pt x="873456" y="279779"/>
                    </a:cubicBezTo>
                    <a:cubicBezTo>
                      <a:pt x="948519" y="404884"/>
                      <a:pt x="1044053" y="645994"/>
                      <a:pt x="1105468" y="798394"/>
                    </a:cubicBezTo>
                    <a:cubicBezTo>
                      <a:pt x="1166883" y="950794"/>
                      <a:pt x="1201003" y="1003110"/>
                      <a:pt x="1241946" y="1194179"/>
                    </a:cubicBezTo>
                    <a:cubicBezTo>
                      <a:pt x="1282889" y="1385248"/>
                      <a:pt x="1307910" y="1660478"/>
                      <a:pt x="1351128" y="1944806"/>
                    </a:cubicBezTo>
                    <a:cubicBezTo>
                      <a:pt x="1394346" y="2229134"/>
                      <a:pt x="1469408" y="2665863"/>
                      <a:pt x="1501253" y="2900149"/>
                    </a:cubicBezTo>
                    <a:cubicBezTo>
                      <a:pt x="1533098" y="3134435"/>
                      <a:pt x="1510352" y="3241343"/>
                      <a:pt x="1542197" y="3350525"/>
                    </a:cubicBezTo>
                    <a:cubicBezTo>
                      <a:pt x="1574042" y="3459707"/>
                      <a:pt x="1624083" y="3500651"/>
                      <a:pt x="1692322" y="3555242"/>
                    </a:cubicBezTo>
                    <a:cubicBezTo>
                      <a:pt x="1760561" y="3609833"/>
                      <a:pt x="1878842" y="3659874"/>
                      <a:pt x="1951630" y="3678071"/>
                    </a:cubicBezTo>
                    <a:cubicBezTo>
                      <a:pt x="2024418" y="3696268"/>
                      <a:pt x="2067636" y="3687170"/>
                      <a:pt x="2129051" y="3664424"/>
                    </a:cubicBezTo>
                    <a:cubicBezTo>
                      <a:pt x="2190466" y="3641678"/>
                      <a:pt x="2242782" y="3575714"/>
                      <a:pt x="2320119" y="3541594"/>
                    </a:cubicBezTo>
                    <a:cubicBezTo>
                      <a:pt x="2397456" y="3507475"/>
                      <a:pt x="2524835" y="3473355"/>
                      <a:pt x="2593074" y="3459707"/>
                    </a:cubicBezTo>
                    <a:cubicBezTo>
                      <a:pt x="2661313" y="3446059"/>
                      <a:pt x="2695432" y="3452883"/>
                      <a:pt x="2729552" y="3459707"/>
                    </a:cubicBezTo>
                  </a:path>
                </a:pathLst>
              </a:custGeom>
              <a:ln w="571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03" name="Straight Arrow Connector 202"/>
            <p:cNvCxnSpPr/>
            <p:nvPr/>
          </p:nvCxnSpPr>
          <p:spPr>
            <a:xfrm flipV="1">
              <a:off x="4367283" y="2937164"/>
              <a:ext cx="2421444" cy="58395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5" name="TextBox 214"/>
            <p:cNvSpPr txBox="1"/>
            <p:nvPr/>
          </p:nvSpPr>
          <p:spPr>
            <a:xfrm>
              <a:off x="6750058" y="2738031"/>
              <a:ext cx="1467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stable nuclei</a:t>
              </a:r>
            </a:p>
          </p:txBody>
        </p:sp>
        <p:sp>
          <p:nvSpPr>
            <p:cNvPr id="231" name="TextBox 230"/>
            <p:cNvSpPr txBox="1"/>
            <p:nvPr/>
          </p:nvSpPr>
          <p:spPr>
            <a:xfrm>
              <a:off x="6788726" y="4641272"/>
              <a:ext cx="38183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chemeClr val="bg1"/>
                  </a:solidFill>
                  <a:latin typeface="Symbol" pitchFamily="18" charset="2"/>
                  <a:cs typeface="Arial" pitchFamily="34" charset="0"/>
                </a:rPr>
                <a:t>p</a:t>
              </a:r>
            </a:p>
          </p:txBody>
        </p:sp>
        <p:sp>
          <p:nvSpPr>
            <p:cNvPr id="232" name="TextBox 231"/>
            <p:cNvSpPr txBox="1"/>
            <p:nvPr/>
          </p:nvSpPr>
          <p:spPr>
            <a:xfrm>
              <a:off x="7287481" y="4641272"/>
              <a:ext cx="37221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chemeClr val="bg1"/>
                  </a:solidFill>
                  <a:latin typeface="Symbol" pitchFamily="18" charset="2"/>
                  <a:cs typeface="Arial" pitchFamily="34" charset="0"/>
                </a:rPr>
                <a:t>n</a:t>
              </a:r>
            </a:p>
          </p:txBody>
        </p:sp>
      </p:grpSp>
      <p:grpSp>
        <p:nvGrpSpPr>
          <p:cNvPr id="237" name="Group 236"/>
          <p:cNvGrpSpPr/>
          <p:nvPr/>
        </p:nvGrpSpPr>
        <p:grpSpPr>
          <a:xfrm>
            <a:off x="4585855" y="5098473"/>
            <a:ext cx="3366621" cy="1237761"/>
            <a:chOff x="4585855" y="5098473"/>
            <a:chExt cx="3366621" cy="1237761"/>
          </a:xfrm>
        </p:grpSpPr>
        <p:cxnSp>
          <p:nvCxnSpPr>
            <p:cNvPr id="234" name="Straight Arrow Connector 233"/>
            <p:cNvCxnSpPr/>
            <p:nvPr/>
          </p:nvCxnSpPr>
          <p:spPr>
            <a:xfrm flipH="1">
              <a:off x="4585855" y="5098473"/>
              <a:ext cx="512618" cy="471054"/>
            </a:xfrm>
            <a:prstGeom prst="straightConnector1">
              <a:avLst/>
            </a:prstGeom>
            <a:ln w="762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5" name="TextBox 234"/>
            <p:cNvSpPr txBox="1"/>
            <p:nvPr/>
          </p:nvSpPr>
          <p:spPr>
            <a:xfrm>
              <a:off x="5444835" y="5486388"/>
              <a:ext cx="14574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0000FF"/>
                  </a:solidFill>
                  <a:latin typeface="Symbol" pitchFamily="18" charset="2"/>
                  <a:cs typeface="Arial" pitchFamily="34" charset="0"/>
                </a:rPr>
                <a:t>b</a:t>
              </a:r>
              <a:r>
                <a:rPr lang="en-US" sz="2400" baseline="30000" dirty="0" smtClean="0">
                  <a:solidFill>
                    <a:srgbClr val="0000FF"/>
                  </a:solidFill>
                  <a:latin typeface="Symbol" pitchFamily="18" charset="2"/>
                  <a:cs typeface="Arial" pitchFamily="34" charset="0"/>
                </a:rPr>
                <a:t>-</a:t>
              </a:r>
              <a:r>
                <a:rPr lang="en-US" sz="2400" dirty="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 decay:</a:t>
              </a:r>
            </a:p>
          </p:txBody>
        </p:sp>
        <p:graphicFrame>
          <p:nvGraphicFramePr>
            <p:cNvPr id="236" name="Object 235"/>
            <p:cNvGraphicFramePr>
              <a:graphicFrameLocks noChangeAspect="1"/>
            </p:cNvGraphicFramePr>
            <p:nvPr/>
          </p:nvGraphicFramePr>
          <p:xfrm>
            <a:off x="5498491" y="5760608"/>
            <a:ext cx="2453985" cy="5756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7284" name="Equation" r:id="rId4" imgW="1028520" imgH="241200" progId="Equation.DSMT4">
                    <p:embed/>
                  </p:oleObj>
                </mc:Choice>
                <mc:Fallback>
                  <p:oleObj name="Equation" r:id="rId4" imgW="1028520" imgH="241200" progId="Equation.DSMT4">
                    <p:embed/>
                    <p:pic>
                      <p:nvPicPr>
                        <p:cNvPr id="0" name="Picture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98491" y="5760608"/>
                          <a:ext cx="2453985" cy="57562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52" name="Group 251"/>
          <p:cNvGrpSpPr/>
          <p:nvPr/>
        </p:nvGrpSpPr>
        <p:grpSpPr>
          <a:xfrm>
            <a:off x="1108364" y="2036618"/>
            <a:ext cx="3408185" cy="1071507"/>
            <a:chOff x="1108364" y="2036618"/>
            <a:chExt cx="3408185" cy="1071507"/>
          </a:xfrm>
        </p:grpSpPr>
        <p:cxnSp>
          <p:nvCxnSpPr>
            <p:cNvPr id="241" name="Straight Arrow Connector 240"/>
            <p:cNvCxnSpPr/>
            <p:nvPr/>
          </p:nvCxnSpPr>
          <p:spPr>
            <a:xfrm>
              <a:off x="1108364" y="2036618"/>
              <a:ext cx="623454" cy="581891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2" name="TextBox 241"/>
            <p:cNvSpPr txBox="1"/>
            <p:nvPr/>
          </p:nvSpPr>
          <p:spPr>
            <a:xfrm>
              <a:off x="2008908" y="2258279"/>
              <a:ext cx="151355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  <a:latin typeface="Symbol" pitchFamily="18" charset="2"/>
                  <a:cs typeface="Arial" pitchFamily="34" charset="0"/>
                </a:rPr>
                <a:t>b</a:t>
              </a:r>
              <a:r>
                <a:rPr lang="en-US" sz="2400" baseline="30000" dirty="0" smtClean="0">
                  <a:solidFill>
                    <a:srgbClr val="FF0000"/>
                  </a:solidFill>
                  <a:latin typeface="Symbol" pitchFamily="18" charset="2"/>
                  <a:cs typeface="Arial" pitchFamily="34" charset="0"/>
                </a:rPr>
                <a:t>+</a:t>
              </a:r>
              <a:r>
                <a:rPr lang="en-US" sz="24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decay:</a:t>
              </a:r>
            </a:p>
          </p:txBody>
        </p:sp>
        <p:graphicFrame>
          <p:nvGraphicFramePr>
            <p:cNvPr id="243" name="Object 242"/>
            <p:cNvGraphicFramePr>
              <a:graphicFrameLocks noChangeAspect="1"/>
            </p:cNvGraphicFramePr>
            <p:nvPr/>
          </p:nvGraphicFramePr>
          <p:xfrm>
            <a:off x="2062564" y="2532499"/>
            <a:ext cx="2453985" cy="5756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7285" name="Equation" r:id="rId6" imgW="1028520" imgH="241200" progId="Equation.DSMT4">
                    <p:embed/>
                  </p:oleObj>
                </mc:Choice>
                <mc:Fallback>
                  <p:oleObj name="Equation" r:id="rId6" imgW="1028520" imgH="241200" progId="Equation.DSMT4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62564" y="2532499"/>
                          <a:ext cx="2453985" cy="57562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58" name="Group 257"/>
          <p:cNvGrpSpPr/>
          <p:nvPr/>
        </p:nvGrpSpPr>
        <p:grpSpPr>
          <a:xfrm>
            <a:off x="2978701" y="969807"/>
            <a:ext cx="3507798" cy="969830"/>
            <a:chOff x="4045527" y="692715"/>
            <a:chExt cx="3507798" cy="969830"/>
          </a:xfrm>
        </p:grpSpPr>
        <p:sp>
          <p:nvSpPr>
            <p:cNvPr id="257" name="Rectangle 256"/>
            <p:cNvSpPr/>
            <p:nvPr/>
          </p:nvSpPr>
          <p:spPr>
            <a:xfrm>
              <a:off x="4045527" y="692727"/>
              <a:ext cx="3491346" cy="969818"/>
            </a:xfrm>
            <a:prstGeom prst="rect">
              <a:avLst/>
            </a:prstGeom>
            <a:solidFill>
              <a:srgbClr val="C00000"/>
            </a:solidFill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TextBox 254"/>
            <p:cNvSpPr txBox="1"/>
            <p:nvPr/>
          </p:nvSpPr>
          <p:spPr>
            <a:xfrm>
              <a:off x="4059383" y="692715"/>
              <a:ext cx="13708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FFF00"/>
                  </a:solidFill>
                  <a:latin typeface="Symbol" pitchFamily="18" charset="2"/>
                  <a:cs typeface="Arial" pitchFamily="34" charset="0"/>
                </a:rPr>
                <a:t>a</a:t>
              </a:r>
              <a:r>
                <a:rPr lang="en-US" sz="2400" dirty="0" smtClean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 decay:</a:t>
              </a:r>
            </a:p>
          </p:txBody>
        </p:sp>
        <p:graphicFrame>
          <p:nvGraphicFramePr>
            <p:cNvPr id="256" name="Object 255"/>
            <p:cNvGraphicFramePr>
              <a:graphicFrameLocks noChangeAspect="1"/>
            </p:cNvGraphicFramePr>
            <p:nvPr/>
          </p:nvGraphicFramePr>
          <p:xfrm>
            <a:off x="4070350" y="1063625"/>
            <a:ext cx="3482975" cy="5762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7286" name="Equation" r:id="rId8" imgW="1460160" imgH="241200" progId="Equation.DSMT4">
                    <p:embed/>
                  </p:oleObj>
                </mc:Choice>
                <mc:Fallback>
                  <p:oleObj name="Equation" r:id="rId8" imgW="1460160" imgH="241200" progId="Equation.DSMT4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70350" y="1063625"/>
                          <a:ext cx="3482975" cy="5762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59" name="TextBox 258"/>
          <p:cNvSpPr txBox="1"/>
          <p:nvPr/>
        </p:nvSpPr>
        <p:spPr>
          <a:xfrm>
            <a:off x="6101405" y="789714"/>
            <a:ext cx="2959465" cy="461665"/>
          </a:xfrm>
          <a:prstGeom prst="rect">
            <a:avLst/>
          </a:prstGeom>
          <a:solidFill>
            <a:srgbClr val="C00000"/>
          </a:solidFill>
          <a:ln w="28575">
            <a:solidFill>
              <a:srgbClr val="00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Spontaneous fission</a:t>
            </a:r>
          </a:p>
        </p:txBody>
      </p:sp>
      <p:sp>
        <p:nvSpPr>
          <p:cNvPr id="262" name="TextBox 261"/>
          <p:cNvSpPr txBox="1"/>
          <p:nvPr/>
        </p:nvSpPr>
        <p:spPr>
          <a:xfrm>
            <a:off x="2230602" y="69271"/>
            <a:ext cx="53575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The Nuclear Chart: Radioactive Decay Modes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nuclchar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9080" y="696818"/>
            <a:ext cx="8153400" cy="584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2" name="TextBox 261"/>
          <p:cNvSpPr txBox="1"/>
          <p:nvPr/>
        </p:nvSpPr>
        <p:spPr>
          <a:xfrm>
            <a:off x="3422095" y="69275"/>
            <a:ext cx="22797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The Nuclear Chart</a:t>
            </a:r>
          </a:p>
        </p:txBody>
      </p:sp>
      <p:grpSp>
        <p:nvGrpSpPr>
          <p:cNvPr id="244" name="Group 243"/>
          <p:cNvGrpSpPr/>
          <p:nvPr/>
        </p:nvGrpSpPr>
        <p:grpSpPr>
          <a:xfrm>
            <a:off x="880131" y="2190656"/>
            <a:ext cx="6545905" cy="3900055"/>
            <a:chOff x="880131" y="2190656"/>
            <a:chExt cx="6545905" cy="3900055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2687781" y="3865420"/>
              <a:ext cx="3907353" cy="7411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 flipV="1">
              <a:off x="1399680" y="4655127"/>
              <a:ext cx="2271775" cy="4091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 bwMode="auto">
            <a:xfrm>
              <a:off x="3172691" y="3325094"/>
              <a:ext cx="6578" cy="1750049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endCxn id="213" idx="0"/>
            </p:cNvCxnSpPr>
            <p:nvPr/>
          </p:nvCxnSpPr>
          <p:spPr bwMode="auto">
            <a:xfrm>
              <a:off x="1925782" y="4475018"/>
              <a:ext cx="26348" cy="1245805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160"/>
            <p:cNvSpPr txBox="1">
              <a:spLocks noChangeArrowheads="1"/>
            </p:cNvSpPr>
            <p:nvPr/>
          </p:nvSpPr>
          <p:spPr bwMode="auto">
            <a:xfrm>
              <a:off x="1018680" y="4498881"/>
              <a:ext cx="41910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latin typeface="Calibri" pitchFamily="34" charset="0"/>
                </a:rPr>
                <a:t>28</a:t>
              </a:r>
            </a:p>
          </p:txBody>
        </p:sp>
        <p:sp>
          <p:nvSpPr>
            <p:cNvPr id="11" name="TextBox 161"/>
            <p:cNvSpPr txBox="1">
              <a:spLocks noChangeArrowheads="1"/>
            </p:cNvSpPr>
            <p:nvPr/>
          </p:nvSpPr>
          <p:spPr bwMode="auto">
            <a:xfrm>
              <a:off x="2251734" y="3594150"/>
              <a:ext cx="4191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latin typeface="Calibri" pitchFamily="34" charset="0"/>
                </a:rPr>
                <a:t>50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 rot="5400000" flipH="1" flipV="1">
              <a:off x="2993454" y="3596387"/>
              <a:ext cx="2678112" cy="1905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4170212" y="2590805"/>
              <a:ext cx="3255824" cy="1385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78"/>
            <p:cNvSpPr txBox="1">
              <a:spLocks noChangeArrowheads="1"/>
            </p:cNvSpPr>
            <p:nvPr/>
          </p:nvSpPr>
          <p:spPr bwMode="auto">
            <a:xfrm>
              <a:off x="2975635" y="5041951"/>
              <a:ext cx="4191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latin typeface="Calibri" pitchFamily="34" charset="0"/>
                </a:rPr>
                <a:t>50</a:t>
              </a:r>
            </a:p>
          </p:txBody>
        </p:sp>
        <p:sp>
          <p:nvSpPr>
            <p:cNvPr id="18" name="TextBox 179"/>
            <p:cNvSpPr txBox="1">
              <a:spLocks noChangeArrowheads="1"/>
            </p:cNvSpPr>
            <p:nvPr/>
          </p:nvSpPr>
          <p:spPr bwMode="auto">
            <a:xfrm>
              <a:off x="4174051" y="4875695"/>
              <a:ext cx="4191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latin typeface="Calibri" pitchFamily="34" charset="0"/>
                </a:rPr>
                <a:t>82</a:t>
              </a:r>
            </a:p>
          </p:txBody>
        </p:sp>
        <p:cxnSp>
          <p:nvCxnSpPr>
            <p:cNvPr id="43" name="Straight Connector 42"/>
            <p:cNvCxnSpPr/>
            <p:nvPr/>
          </p:nvCxnSpPr>
          <p:spPr>
            <a:xfrm flipV="1">
              <a:off x="6096000" y="2190656"/>
              <a:ext cx="7218" cy="1799453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179"/>
            <p:cNvSpPr txBox="1">
              <a:spLocks noChangeArrowheads="1"/>
            </p:cNvSpPr>
            <p:nvPr/>
          </p:nvSpPr>
          <p:spPr bwMode="auto">
            <a:xfrm>
              <a:off x="5865409" y="4012875"/>
              <a:ext cx="53572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Calibri" pitchFamily="34" charset="0"/>
                </a:rPr>
                <a:t>126</a:t>
              </a: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4" name="TextBox 179"/>
            <p:cNvSpPr txBox="1">
              <a:spLocks noChangeArrowheads="1"/>
            </p:cNvSpPr>
            <p:nvPr/>
          </p:nvSpPr>
          <p:spPr bwMode="auto">
            <a:xfrm>
              <a:off x="3758413" y="2395736"/>
              <a:ext cx="4191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latin typeface="Calibri" pitchFamily="34" charset="0"/>
                </a:rPr>
                <a:t>82</a:t>
              </a:r>
            </a:p>
          </p:txBody>
        </p:sp>
        <p:cxnSp>
          <p:nvCxnSpPr>
            <p:cNvPr id="206" name="Straight Connector 205"/>
            <p:cNvCxnSpPr/>
            <p:nvPr/>
          </p:nvCxnSpPr>
          <p:spPr>
            <a:xfrm>
              <a:off x="2521527" y="4100945"/>
              <a:ext cx="2244437" cy="1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3" name="TextBox 162"/>
            <p:cNvSpPr txBox="1">
              <a:spLocks noChangeArrowheads="1"/>
            </p:cNvSpPr>
            <p:nvPr/>
          </p:nvSpPr>
          <p:spPr bwMode="auto">
            <a:xfrm>
              <a:off x="1742580" y="5720823"/>
              <a:ext cx="4191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latin typeface="Calibri" pitchFamily="34" charset="0"/>
                </a:rPr>
                <a:t>20</a:t>
              </a:r>
            </a:p>
          </p:txBody>
        </p:sp>
        <p:sp>
          <p:nvSpPr>
            <p:cNvPr id="214" name="TextBox 177"/>
            <p:cNvSpPr txBox="1">
              <a:spLocks noChangeArrowheads="1"/>
            </p:cNvSpPr>
            <p:nvPr/>
          </p:nvSpPr>
          <p:spPr bwMode="auto">
            <a:xfrm>
              <a:off x="2085480" y="3905878"/>
              <a:ext cx="4191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latin typeface="Calibri" pitchFamily="34" charset="0"/>
                </a:rPr>
                <a:t>40</a:t>
              </a:r>
            </a:p>
          </p:txBody>
        </p:sp>
        <p:cxnSp>
          <p:nvCxnSpPr>
            <p:cNvPr id="220" name="Straight Connector 219"/>
            <p:cNvCxnSpPr/>
            <p:nvPr/>
          </p:nvCxnSpPr>
          <p:spPr>
            <a:xfrm flipV="1">
              <a:off x="1247280" y="5084618"/>
              <a:ext cx="2160938" cy="4091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3" name="TextBox 160"/>
            <p:cNvSpPr txBox="1">
              <a:spLocks noChangeArrowheads="1"/>
            </p:cNvSpPr>
            <p:nvPr/>
          </p:nvSpPr>
          <p:spPr bwMode="auto">
            <a:xfrm>
              <a:off x="880131" y="4886809"/>
              <a:ext cx="41870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Calibri" pitchFamily="34" charset="0"/>
                </a:rPr>
                <a:t>20</a:t>
              </a: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202" name="Straight Connector 201"/>
            <p:cNvCxnSpPr/>
            <p:nvPr/>
          </p:nvCxnSpPr>
          <p:spPr bwMode="auto">
            <a:xfrm>
              <a:off x="2410702" y="4253333"/>
              <a:ext cx="5712" cy="142880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0" name="TextBox 162"/>
            <p:cNvSpPr txBox="1">
              <a:spLocks noChangeArrowheads="1"/>
            </p:cNvSpPr>
            <p:nvPr/>
          </p:nvSpPr>
          <p:spPr bwMode="auto">
            <a:xfrm>
              <a:off x="2199780" y="5720823"/>
              <a:ext cx="4191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Calibri" pitchFamily="34" charset="0"/>
                </a:rPr>
                <a:t>28</a:t>
              </a: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17" name="TextBox 216"/>
          <p:cNvSpPr txBox="1"/>
          <p:nvPr/>
        </p:nvSpPr>
        <p:spPr>
          <a:xfrm>
            <a:off x="457200" y="720437"/>
            <a:ext cx="495840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Exotic Nuclei: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unusual proton-to-neutron ratio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Magic Numbers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Examples: around the Z=82 (lead) isotopes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9" name="TextBox 218"/>
          <p:cNvSpPr txBox="1"/>
          <p:nvPr/>
        </p:nvSpPr>
        <p:spPr>
          <a:xfrm>
            <a:off x="2064327" y="2535381"/>
            <a:ext cx="1710725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7033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proton drip line</a:t>
            </a:r>
          </a:p>
        </p:txBody>
      </p:sp>
      <p:cxnSp>
        <p:nvCxnSpPr>
          <p:cNvPr id="222" name="Straight Arrow Connector 221"/>
          <p:cNvCxnSpPr/>
          <p:nvPr/>
        </p:nvCxnSpPr>
        <p:spPr>
          <a:xfrm>
            <a:off x="3172691" y="2923309"/>
            <a:ext cx="498764" cy="429491"/>
          </a:xfrm>
          <a:prstGeom prst="straightConnector1">
            <a:avLst/>
          </a:prstGeom>
          <a:ln>
            <a:solidFill>
              <a:srgbClr val="0070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4" name="TextBox 223"/>
          <p:cNvSpPr txBox="1"/>
          <p:nvPr/>
        </p:nvSpPr>
        <p:spPr>
          <a:xfrm>
            <a:off x="5043055" y="4724399"/>
            <a:ext cx="1838965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7033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neutron drip line</a:t>
            </a:r>
          </a:p>
        </p:txBody>
      </p:sp>
      <p:cxnSp>
        <p:nvCxnSpPr>
          <p:cNvPr id="225" name="Straight Arrow Connector 224"/>
          <p:cNvCxnSpPr/>
          <p:nvPr/>
        </p:nvCxnSpPr>
        <p:spPr>
          <a:xfrm flipH="1" flipV="1">
            <a:off x="4558145" y="4267200"/>
            <a:ext cx="498765" cy="498764"/>
          </a:xfrm>
          <a:prstGeom prst="straightConnector1">
            <a:avLst/>
          </a:prstGeom>
          <a:ln>
            <a:solidFill>
              <a:srgbClr val="0070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3" name="TextBox 232"/>
          <p:cNvSpPr txBox="1"/>
          <p:nvPr/>
        </p:nvSpPr>
        <p:spPr>
          <a:xfrm>
            <a:off x="6816436" y="3172692"/>
            <a:ext cx="2031325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unknown territory</a:t>
            </a:r>
          </a:p>
        </p:txBody>
      </p:sp>
      <p:sp>
        <p:nvSpPr>
          <p:cNvPr id="245" name="Oval 244"/>
          <p:cNvSpPr/>
          <p:nvPr/>
        </p:nvSpPr>
        <p:spPr>
          <a:xfrm>
            <a:off x="4682839" y="2369126"/>
            <a:ext cx="1551709" cy="429490"/>
          </a:xfrm>
          <a:prstGeom prst="ellipse">
            <a:avLst/>
          </a:prstGeom>
          <a:solidFill>
            <a:schemeClr val="accent2">
              <a:lumMod val="40000"/>
              <a:lumOff val="60000"/>
              <a:alpha val="58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4336473" y="2129445"/>
            <a:ext cx="4475018" cy="2507089"/>
            <a:chOff x="4336473" y="2129445"/>
            <a:chExt cx="4475018" cy="2507089"/>
          </a:xfrm>
        </p:grpSpPr>
        <p:sp>
          <p:nvSpPr>
            <p:cNvPr id="32" name="TextBox 31"/>
            <p:cNvSpPr txBox="1"/>
            <p:nvPr/>
          </p:nvSpPr>
          <p:spPr>
            <a:xfrm>
              <a:off x="6442364" y="2687783"/>
              <a:ext cx="2286203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aseline="30000" dirty="0" smtClean="0">
                  <a:latin typeface="Arial" pitchFamily="34" charset="0"/>
                  <a:cs typeface="Arial" pitchFamily="34" charset="0"/>
                </a:rPr>
                <a:t>208</a:t>
              </a:r>
              <a:r>
                <a:rPr lang="en-US" dirty="0" smtClean="0">
                  <a:latin typeface="Arial" pitchFamily="34" charset="0"/>
                  <a:cs typeface="Arial" pitchFamily="34" charset="0"/>
                </a:rPr>
                <a:t>Pb (Z=82, N=132)</a:t>
              </a: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 flipH="1" flipV="1">
              <a:off x="6109855" y="2604655"/>
              <a:ext cx="332509" cy="9698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5015346" y="4267202"/>
              <a:ext cx="2157963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aseline="30000" dirty="0" smtClean="0">
                  <a:latin typeface="Arial" pitchFamily="34" charset="0"/>
                  <a:cs typeface="Arial" pitchFamily="34" charset="0"/>
                </a:rPr>
                <a:t>132</a:t>
              </a:r>
              <a:r>
                <a:rPr lang="en-US" dirty="0" smtClean="0">
                  <a:latin typeface="Arial" pitchFamily="34" charset="0"/>
                  <a:cs typeface="Arial" pitchFamily="34" charset="0"/>
                </a:rPr>
                <a:t>Sn (Z=50, N=82)</a:t>
              </a: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 flipH="1" flipV="1">
              <a:off x="4336473" y="3893127"/>
              <a:ext cx="692726" cy="38792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 flipH="1">
              <a:off x="6252556" y="2129445"/>
              <a:ext cx="2558935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Doubly magic nuclei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" grpId="0" uiExpand="1" build="p"/>
      <p:bldP spid="24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RICCARDO@AWIPJKMFUVWYY57I" val="3690"/>
  <p:tag name="PREVIOUS_ACTIVE_SLIDE" val="55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|20.7|20.7"/>
</p:tagLst>
</file>

<file path=ppt/theme/theme1.xml><?xml version="1.0" encoding="utf-8"?>
<a:theme xmlns:a="http://schemas.openxmlformats.org/drawingml/2006/main" name="Presentation general K.U.Leuve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23267</TotalTime>
  <Words>1700</Words>
  <Application>Microsoft Office PowerPoint</Application>
  <PresentationFormat>Presentazione su schermo (4:3)</PresentationFormat>
  <Paragraphs>478</Paragraphs>
  <Slides>40</Slides>
  <Notes>8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3</vt:i4>
      </vt:variant>
      <vt:variant>
        <vt:lpstr>Titoli diapositive</vt:lpstr>
      </vt:variant>
      <vt:variant>
        <vt:i4>40</vt:i4>
      </vt:variant>
    </vt:vector>
  </HeadingPairs>
  <TitlesOfParts>
    <vt:vector size="44" baseType="lpstr">
      <vt:lpstr>Presentation general K.U.Leuven</vt:lpstr>
      <vt:lpstr>Equation</vt:lpstr>
      <vt:lpstr>Photo Editor Photo</vt:lpstr>
      <vt:lpstr>Bitmap Image</vt:lpstr>
      <vt:lpstr>Presentazione standard di PowerPoint</vt:lpstr>
      <vt:lpstr>Presentazione standard di PowerPoint</vt:lpstr>
      <vt:lpstr>The atom: building blocks, interactions and energy (I)</vt:lpstr>
      <vt:lpstr>Presentazione standard di PowerPoint</vt:lpstr>
      <vt:lpstr>Presentazione standard di PowerPoint</vt:lpstr>
      <vt:lpstr>Presentazione standard di PowerPoint</vt:lpstr>
      <vt:lpstr>Mendelejev’s Table: the Chemical Elements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REX-ISOLDE: post accelerator</vt:lpstr>
      <vt:lpstr>Presentazione standard di PowerPoint</vt:lpstr>
      <vt:lpstr>Presentazione standard di PowerPoint</vt:lpstr>
      <vt:lpstr>Presentazione standard di PowerPoint</vt:lpstr>
      <vt:lpstr>In-source laser spectroscopy: sensitivity</vt:lpstr>
      <vt:lpstr>In-source laser spectroscopy: Pb (Z=82) and Po (Z=84) </vt:lpstr>
      <vt:lpstr>Presentazione standard di PowerPoint</vt:lpstr>
      <vt:lpstr>Comparison with beyond-mean field theory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Comparison with theory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Riccardo Raabe</dc:creator>
  <cp:lastModifiedBy>zanzani</cp:lastModifiedBy>
  <cp:revision>1289</cp:revision>
  <dcterms:created xsi:type="dcterms:W3CDTF">2010-02-01T10:11:27Z</dcterms:created>
  <dcterms:modified xsi:type="dcterms:W3CDTF">2012-10-11T08:45:00Z</dcterms:modified>
</cp:coreProperties>
</file>