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handoutMasterIdLst>
    <p:handoutMasterId r:id="rId21"/>
  </p:handoutMasterIdLst>
  <p:sldIdLst>
    <p:sldId id="256" r:id="rId2"/>
    <p:sldId id="281" r:id="rId3"/>
    <p:sldId id="257" r:id="rId4"/>
    <p:sldId id="275" r:id="rId5"/>
    <p:sldId id="258" r:id="rId6"/>
    <p:sldId id="260" r:id="rId7"/>
    <p:sldId id="273" r:id="rId8"/>
    <p:sldId id="259" r:id="rId9"/>
    <p:sldId id="264" r:id="rId10"/>
    <p:sldId id="278" r:id="rId11"/>
    <p:sldId id="262" r:id="rId12"/>
    <p:sldId id="277" r:id="rId13"/>
    <p:sldId id="279" r:id="rId14"/>
    <p:sldId id="267" r:id="rId15"/>
    <p:sldId id="280" r:id="rId16"/>
    <p:sldId id="268" r:id="rId17"/>
    <p:sldId id="276" r:id="rId18"/>
    <p:sldId id="282"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84380"/>
    <p:restoredTop sz="96790" autoAdjust="0"/>
  </p:normalViewPr>
  <p:slideViewPr>
    <p:cSldViewPr>
      <p:cViewPr>
        <p:scale>
          <a:sx n="50" d="100"/>
          <a:sy n="50" d="100"/>
        </p:scale>
        <p:origin x="-4116" y="-15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45D09AA-ED0A-4067-AD23-96CE7F33F238}" type="datetime1">
              <a:rPr lang="en-US" smtClean="0"/>
              <a:pPr/>
              <a:t>10/11/2013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802262EB-4FC7-4163-9284-FC4DA2A1C0A7}" type="slidenum">
              <a:rPr lang="fa-IR" smtClean="0"/>
              <a:pPr/>
              <a:t>‹N›</a:t>
            </a:fld>
            <a:endParaRPr lang="fa-IR"/>
          </a:p>
        </p:txBody>
      </p:sp>
    </p:spTree>
    <p:extLst>
      <p:ext uri="{BB962C8B-B14F-4D97-AF65-F5344CB8AC3E}">
        <p14:creationId xmlns:p14="http://schemas.microsoft.com/office/powerpoint/2010/main" val="3151821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EDEE3D-3D35-4FBC-82BA-AE3BD98AD63B}" type="datetime1">
              <a:rPr lang="en-US" smtClean="0"/>
              <a:pPr/>
              <a:t>10/11/2013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31EC1F4-5156-46D2-ADA6-B0E469337B5C}" type="slidenum">
              <a:rPr lang="fa-IR" smtClean="0"/>
              <a:pPr/>
              <a:t>‹N›</a:t>
            </a:fld>
            <a:endParaRPr lang="fa-IR"/>
          </a:p>
        </p:txBody>
      </p:sp>
    </p:spTree>
    <p:extLst>
      <p:ext uri="{BB962C8B-B14F-4D97-AF65-F5344CB8AC3E}">
        <p14:creationId xmlns:p14="http://schemas.microsoft.com/office/powerpoint/2010/main" val="142126380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hdev.physics.harvard.edu/qptweb/chap1.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unizar.es/magmanet/magmanet-eu/index.php?/short_history_of_molecular_magnetism.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noscience.de/nanojoom/index.php/en/news/82-news-12.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dirty="0" smtClean="0"/>
              <a:t>Good afternoon , ladies and</a:t>
            </a:r>
            <a:r>
              <a:rPr lang="en-US" baseline="0" dirty="0" smtClean="0"/>
              <a:t> gentleman , my name is </a:t>
            </a:r>
            <a:r>
              <a:rPr lang="en-US" baseline="0" dirty="0" err="1" smtClean="0"/>
              <a:t>fa</a:t>
            </a:r>
            <a:r>
              <a:rPr lang="en-US" baseline="0" dirty="0" smtClean="0"/>
              <a:t> ad ! Today I am here to introduce our experimental results of spin dynamic and magnet properties probing on AF Molecular rings as a subgroup of MNMS By H </a:t>
            </a:r>
            <a:r>
              <a:rPr lang="en-US" baseline="0" dirty="0" err="1" smtClean="0"/>
              <a:t>NmR</a:t>
            </a:r>
            <a:r>
              <a:rPr lang="en-US" baseline="0" dirty="0" smtClean="0"/>
              <a:t> which is investigating  in our collaboration between universities of Milan and Pavia </a:t>
            </a:r>
          </a:p>
          <a:p>
            <a:pPr algn="l" rtl="0"/>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1</a:t>
            </a:fld>
            <a:endParaRPr lang="fa-IR"/>
          </a:p>
        </p:txBody>
      </p:sp>
    </p:spTree>
    <p:extLst>
      <p:ext uri="{BB962C8B-B14F-4D97-AF65-F5344CB8AC3E}">
        <p14:creationId xmlns:p14="http://schemas.microsoft.com/office/powerpoint/2010/main" val="3566869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lgn="l" rtl="0"/>
            <a:r>
              <a:rPr lang="en-US" sz="1200" b="0" i="0" u="none" strike="noStrike" kern="1200" baseline="0" dirty="0" smtClean="0">
                <a:solidFill>
                  <a:schemeClr val="tx1"/>
                </a:solidFill>
                <a:latin typeface="+mn-lt"/>
                <a:ea typeface="+mn-ea"/>
                <a:cs typeface="+mn-cs"/>
              </a:rPr>
              <a:t>As you can see The temperature dependence of the spin lattice relaxation rate is shown in this Figure for different values of the external magnetic field. The main feature is</a:t>
            </a:r>
          </a:p>
          <a:p>
            <a:pPr algn="l" rtl="0"/>
            <a:r>
              <a:rPr lang="en-US" sz="1200" b="0" i="0" u="none" strike="noStrike" kern="1200" baseline="0" dirty="0" smtClean="0">
                <a:solidFill>
                  <a:schemeClr val="tx1"/>
                </a:solidFill>
                <a:latin typeface="+mn-lt"/>
                <a:ea typeface="+mn-ea"/>
                <a:cs typeface="+mn-cs"/>
              </a:rPr>
              <a:t>the presence of a field-dependent peak at low temperature. This peak is typical behavior of all molecular magnetic </a:t>
            </a:r>
            <a:r>
              <a:rPr lang="en-US" sz="1200" b="0" i="0" u="none" strike="noStrike" kern="1200" baseline="0" dirty="0" err="1" smtClean="0">
                <a:solidFill>
                  <a:schemeClr val="tx1"/>
                </a:solidFill>
                <a:latin typeface="+mn-lt"/>
                <a:ea typeface="+mn-ea"/>
                <a:cs typeface="+mn-cs"/>
              </a:rPr>
              <a:t>homometallic</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heterometallic</a:t>
            </a:r>
            <a:r>
              <a:rPr lang="en-US" sz="1200" b="0" i="0" u="none" strike="noStrike" kern="1200" baseline="0" dirty="0" smtClean="0">
                <a:solidFill>
                  <a:schemeClr val="tx1"/>
                </a:solidFill>
                <a:latin typeface="+mn-lt"/>
                <a:ea typeface="+mn-ea"/>
                <a:cs typeface="+mn-cs"/>
              </a:rPr>
              <a:t> rings and clusters. A quantitative theoretical explanation of the peak was given before in terms of the magnetization relaxation due to spin-phonon interactions. It has provided an explanation for the origin of the universal behavior when the magnetization fluctuation is slowing down which is responsible for the observed peak. </a:t>
            </a:r>
            <a:r>
              <a:rPr lang="en-US" sz="1200" b="0" i="0" u="none" strike="noStrike" kern="1200" baseline="0" dirty="0" err="1" smtClean="0">
                <a:solidFill>
                  <a:schemeClr val="tx1"/>
                </a:solidFill>
                <a:latin typeface="+mn-lt"/>
                <a:ea typeface="+mn-ea"/>
                <a:cs typeface="+mn-cs"/>
              </a:rPr>
              <a:t>Wc</a:t>
            </a:r>
            <a:r>
              <a:rPr lang="en-US" sz="1200" b="0" i="0" u="none" strike="noStrike" kern="1200" baseline="0" dirty="0" smtClean="0">
                <a:solidFill>
                  <a:schemeClr val="tx1"/>
                </a:solidFill>
                <a:latin typeface="+mn-lt"/>
                <a:ea typeface="+mn-ea"/>
                <a:cs typeface="+mn-cs"/>
              </a:rPr>
              <a:t> is an important parameter which is called correlation frequency and it is proportional to correlation time, please take in to account </a:t>
            </a:r>
            <a:r>
              <a:rPr lang="en-US" sz="1200" b="0" i="0" u="none" strike="noStrike" kern="1200" baseline="0" dirty="0" err="1" smtClean="0">
                <a:solidFill>
                  <a:schemeClr val="tx1"/>
                </a:solidFill>
                <a:latin typeface="+mn-lt"/>
                <a:ea typeface="+mn-ea"/>
                <a:cs typeface="+mn-cs"/>
              </a:rPr>
              <a:t>wc</a:t>
            </a:r>
            <a:r>
              <a:rPr lang="en-US" sz="1200" b="0" i="0" u="none" strike="noStrike" kern="1200" baseline="0" dirty="0" smtClean="0">
                <a:solidFill>
                  <a:schemeClr val="tx1"/>
                </a:solidFill>
                <a:latin typeface="+mn-lt"/>
                <a:ea typeface="+mn-ea"/>
                <a:cs typeface="+mn-cs"/>
              </a:rPr>
              <a:t> is strictly related to oscillation frequency of electron spins!!</a:t>
            </a:r>
          </a:p>
          <a:p>
            <a:pPr algn="l" rtl="0"/>
            <a:r>
              <a:rPr lang="en-US" sz="1200" b="0" i="0" u="none" strike="noStrike" kern="1200" baseline="0" dirty="0" err="1" smtClean="0">
                <a:solidFill>
                  <a:schemeClr val="tx1"/>
                </a:solidFill>
                <a:latin typeface="+mn-lt"/>
                <a:ea typeface="+mn-ea"/>
                <a:cs typeface="+mn-cs"/>
              </a:rPr>
              <a:t>Wc</a:t>
            </a:r>
            <a:r>
              <a:rPr lang="en-US" sz="1200" b="0" i="0" u="none" strike="noStrike" kern="1200" baseline="0" dirty="0" smtClean="0">
                <a:solidFill>
                  <a:schemeClr val="tx1"/>
                </a:solidFill>
                <a:latin typeface="+mn-lt"/>
                <a:ea typeface="+mn-ea"/>
                <a:cs typeface="+mn-cs"/>
              </a:rPr>
              <a:t> is a mathematical equation but it seems to come from a physical phenomena regarding to electron spin- phonon interaction    </a:t>
            </a:r>
          </a:p>
        </p:txBody>
      </p:sp>
      <p:sp>
        <p:nvSpPr>
          <p:cNvPr id="4" name="Slide Number Placeholder 3"/>
          <p:cNvSpPr>
            <a:spLocks noGrp="1"/>
          </p:cNvSpPr>
          <p:nvPr>
            <p:ph type="sldNum" sz="quarter" idx="10"/>
          </p:nvPr>
        </p:nvSpPr>
        <p:spPr/>
        <p:txBody>
          <a:bodyPr/>
          <a:lstStyle/>
          <a:p>
            <a:pPr>
              <a:defRPr/>
            </a:pPr>
            <a:fld id="{C675A43E-E4DD-4E07-BDCC-418FA918599B}" type="slidenum">
              <a:rPr lang="it-IT" smtClean="0"/>
              <a:pPr>
                <a:defRPr/>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In order to analysis data by fitting of this equation; magnetic susceptibility measurement, have been performed with a superconducting quantum interference device SQUID magnetometer on Cr8Zn at two different external magnetic fields </a:t>
            </a:r>
            <a:r>
              <a:rPr lang="en-US" sz="1200" b="0" i="1" u="none" strike="noStrike" kern="1200" baseline="0" dirty="0" smtClean="0">
                <a:solidFill>
                  <a:schemeClr val="tx1"/>
                </a:solidFill>
                <a:latin typeface="+mn-lt"/>
                <a:ea typeface="+mn-ea"/>
                <a:cs typeface="+mn-cs"/>
              </a:rPr>
              <a:t>H</a:t>
            </a:r>
            <a:r>
              <a:rPr lang="en-US" sz="1200" b="0" i="0" u="none" strike="noStrike" kern="1200" baseline="0" dirty="0" smtClean="0">
                <a:solidFill>
                  <a:schemeClr val="tx1"/>
                </a:solidFill>
                <a:latin typeface="+mn-lt"/>
                <a:ea typeface="+mn-ea"/>
                <a:cs typeface="+mn-cs"/>
              </a:rPr>
              <a:t>=0.5 and 1.5T, applied perpendicular to the molecular </a:t>
            </a:r>
            <a:r>
              <a:rPr lang="en-US" sz="1200" b="0" i="1" u="none" strike="noStrike" kern="1200" baseline="0" dirty="0" smtClean="0">
                <a:solidFill>
                  <a:schemeClr val="tx1"/>
                </a:solidFill>
                <a:latin typeface="+mn-lt"/>
                <a:ea typeface="+mn-ea"/>
                <a:cs typeface="+mn-cs"/>
              </a:rPr>
              <a:t>c </a:t>
            </a:r>
            <a:r>
              <a:rPr lang="en-US" sz="1200" b="0" i="0" u="none" strike="noStrike" kern="1200" baseline="0" dirty="0" smtClean="0">
                <a:solidFill>
                  <a:schemeClr val="tx1"/>
                </a:solidFill>
                <a:latin typeface="+mn-lt"/>
                <a:ea typeface="+mn-ea"/>
                <a:cs typeface="+mn-cs"/>
              </a:rPr>
              <a:t>axis.</a:t>
            </a:r>
          </a:p>
          <a:p>
            <a:pPr algn="l" rtl="0"/>
            <a:r>
              <a:rPr lang="en-US" sz="1200" b="0" i="0" u="none" strike="noStrike" kern="1200" baseline="0" dirty="0" smtClean="0">
                <a:solidFill>
                  <a:schemeClr val="tx1"/>
                </a:solidFill>
                <a:latin typeface="+mn-lt"/>
                <a:ea typeface="+mn-ea"/>
                <a:cs typeface="+mn-cs"/>
              </a:rPr>
              <a:t>The mathematical results emphasize on a paramagnetic behavior for Cr8Zn molecular </a:t>
            </a:r>
            <a:r>
              <a:rPr lang="en-US" sz="1200" b="0" i="0" u="none" strike="noStrike" kern="1200" baseline="0" dirty="0" err="1" smtClean="0">
                <a:solidFill>
                  <a:schemeClr val="tx1"/>
                </a:solidFill>
                <a:latin typeface="+mn-lt"/>
                <a:ea typeface="+mn-ea"/>
                <a:cs typeface="+mn-cs"/>
              </a:rPr>
              <a:t>nanaomagnet</a:t>
            </a:r>
            <a:r>
              <a:rPr lang="en-US" sz="1200" b="0" i="0" u="none" strike="noStrike" kern="1200" baseline="0" dirty="0" smtClean="0">
                <a:solidFill>
                  <a:schemeClr val="tx1"/>
                </a:solidFill>
                <a:latin typeface="+mn-lt"/>
                <a:ea typeface="+mn-ea"/>
                <a:cs typeface="+mn-cs"/>
              </a:rPr>
              <a:t> in high temperature region (more than 40k) , which is correspond to other AF rings such as Cr8 . It seems in low temperature due to spin freezing, system fluctuation will decrease so they  have more tendency to stay in ground state so the system behave such as quasi paramagnet not a perfect paramagnet </a:t>
            </a:r>
          </a:p>
          <a:p>
            <a:pPr algn="l" rtl="0"/>
            <a:r>
              <a:rPr lang="en-US" sz="1200" b="0" i="0" u="none" strike="noStrike" kern="1200" baseline="0" dirty="0" err="1" smtClean="0">
                <a:solidFill>
                  <a:schemeClr val="tx1"/>
                </a:solidFill>
                <a:latin typeface="+mn-lt"/>
                <a:ea typeface="+mn-ea"/>
                <a:cs typeface="+mn-cs"/>
              </a:rPr>
              <a:t>A’z</a:t>
            </a:r>
            <a:r>
              <a:rPr lang="en-US" sz="1200" b="0" i="0" u="none" strike="noStrike" kern="1200" baseline="0" dirty="0" smtClean="0">
                <a:solidFill>
                  <a:schemeClr val="tx1"/>
                </a:solidFill>
                <a:latin typeface="+mn-lt"/>
                <a:ea typeface="+mn-ea"/>
                <a:cs typeface="+mn-cs"/>
              </a:rPr>
              <a:t> as a dipolar coupling constant averaged over all protons and all orientations is ???????????????????? </a:t>
            </a:r>
          </a:p>
          <a:p>
            <a:pPr algn="l" rtl="0"/>
            <a:endParaRPr lang="it-IT" sz="1200" b="0" i="0" u="none" strike="noStrike" kern="1200" baseline="0" dirty="0" smtClean="0">
              <a:solidFill>
                <a:schemeClr val="tx1"/>
              </a:solidFill>
              <a:latin typeface="+mn-lt"/>
              <a:ea typeface="+mn-ea"/>
              <a:cs typeface="+mn-cs"/>
            </a:endParaRPr>
          </a:p>
          <a:p>
            <a:pPr algn="l" rtl="0"/>
            <a:endParaRPr lang="it-IT" sz="1200" b="0" i="0" u="none" strike="noStrike" kern="1200" baseline="0" dirty="0" smtClean="0">
              <a:solidFill>
                <a:schemeClr val="tx1"/>
              </a:solidFill>
              <a:latin typeface="+mn-lt"/>
              <a:ea typeface="+mn-ea"/>
              <a:cs typeface="+mn-cs"/>
            </a:endParaRPr>
          </a:p>
          <a:p>
            <a:pPr algn="l" rtl="0"/>
            <a:r>
              <a:rPr lang="it-IT" sz="1200" b="0" i="0" u="none" strike="noStrike" kern="1200" baseline="0" dirty="0" smtClean="0">
                <a:solidFill>
                  <a:schemeClr val="tx1"/>
                </a:solidFill>
                <a:latin typeface="+mn-lt"/>
                <a:ea typeface="+mn-ea"/>
                <a:cs typeface="+mn-cs"/>
              </a:rPr>
              <a:t>you can see a linear relation,in high temperature rigen pridected by this equation which obvioused in other case of moulecular nano magnet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31EC1F4-5156-46D2-ADA6-B0E469337B5C}" type="slidenum">
              <a:rPr lang="fa-IR" smtClean="0"/>
              <a:pPr/>
              <a:t>12</a:t>
            </a:fld>
            <a:endParaRPr lang="fa-IR"/>
          </a:p>
        </p:txBody>
      </p:sp>
    </p:spTree>
    <p:extLst>
      <p:ext uri="{BB962C8B-B14F-4D97-AF65-F5344CB8AC3E}">
        <p14:creationId xmlns:p14="http://schemas.microsoft.com/office/powerpoint/2010/main" val="2848255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http://sachdev.physics.harvard.edu/qptweb/chap1.html</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15</a:t>
            </a:fld>
            <a:endParaRPr lang="fa-IR"/>
          </a:p>
        </p:txBody>
      </p:sp>
    </p:spTree>
    <p:extLst>
      <p:ext uri="{BB962C8B-B14F-4D97-AF65-F5344CB8AC3E}">
        <p14:creationId xmlns:p14="http://schemas.microsoft.com/office/powerpoint/2010/main" val="2293120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16</a:t>
            </a:fld>
            <a:endParaRPr lang="fa-IR"/>
          </a:p>
        </p:txBody>
      </p:sp>
    </p:spTree>
    <p:extLst>
      <p:ext uri="{BB962C8B-B14F-4D97-AF65-F5344CB8AC3E}">
        <p14:creationId xmlns:p14="http://schemas.microsoft.com/office/powerpoint/2010/main" val="2293120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Proton NMR measurements including nuclear-spin-lattice relaxation time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1 and spin-spin relaxation time </a:t>
            </a:r>
            <a:r>
              <a:rPr lang="en-US" sz="1200" b="0" i="1" u="none" strike="noStrike" kern="1200" baseline="0" dirty="0" smtClean="0">
                <a:solidFill>
                  <a:schemeClr val="tx1"/>
                </a:solidFill>
                <a:latin typeface="+mn-lt"/>
                <a:ea typeface="+mn-ea"/>
                <a:cs typeface="+mn-cs"/>
              </a:rPr>
              <a:t>T</a:t>
            </a:r>
            <a:r>
              <a:rPr lang="en-US" sz="1200" b="0" i="0" u="none" strike="noStrike" kern="1200" baseline="0" dirty="0" smtClean="0">
                <a:solidFill>
                  <a:schemeClr val="tx1"/>
                </a:solidFill>
                <a:latin typeface="+mn-lt"/>
                <a:ea typeface="+mn-ea"/>
                <a:cs typeface="+mn-cs"/>
              </a:rPr>
              <a:t>2 were performed with </a:t>
            </a:r>
            <a:r>
              <a:rPr lang="el-GR" sz="1200" b="0" i="0" u="none" strike="noStrike" kern="1200" baseline="0" dirty="0" smtClean="0">
                <a:solidFill>
                  <a:schemeClr val="tx1"/>
                </a:solidFill>
                <a:latin typeface="+mn-lt"/>
                <a:ea typeface="+mn-ea"/>
                <a:cs typeface="+mn-cs"/>
              </a:rPr>
              <a:t>π</a:t>
            </a:r>
            <a:r>
              <a:rPr lang="en-US" sz="1200" b="0" i="0" u="none" strike="noStrike" kern="1200" baseline="0" dirty="0" smtClean="0">
                <a:solidFill>
                  <a:schemeClr val="tx1"/>
                </a:solidFill>
                <a:latin typeface="+mn-lt"/>
                <a:ea typeface="+mn-ea"/>
                <a:cs typeface="+mn-cs"/>
              </a:rPr>
              <a:t>/ 2-</a:t>
            </a:r>
            <a:r>
              <a:rPr lang="el-GR" sz="1200" b="0" i="0" u="none" strike="noStrike" kern="1200" baseline="0" dirty="0" smtClean="0">
                <a:solidFill>
                  <a:schemeClr val="tx1"/>
                </a:solidFill>
                <a:latin typeface="+mn-lt"/>
                <a:ea typeface="+mn-ea"/>
                <a:cs typeface="+mn-cs"/>
              </a:rPr>
              <a:t>π</a:t>
            </a:r>
            <a:r>
              <a:rPr lang="en-US" sz="1200" b="0" i="0" u="none" strike="noStrike" kern="1200" baseline="0" dirty="0" smtClean="0">
                <a:solidFill>
                  <a:schemeClr val="tx1"/>
                </a:solidFill>
                <a:latin typeface="+mn-lt"/>
                <a:ea typeface="+mn-ea"/>
                <a:cs typeface="+mn-cs"/>
              </a:rPr>
              <a:t> radio frequency </a:t>
            </a:r>
            <a:r>
              <a:rPr lang="en-US" sz="1200" b="0" i="0" u="none" strike="noStrike" kern="1200" baseline="0" dirty="0" err="1" smtClean="0">
                <a:solidFill>
                  <a:schemeClr val="tx1"/>
                </a:solidFill>
                <a:latin typeface="+mn-lt"/>
                <a:ea typeface="+mn-ea"/>
                <a:cs typeface="+mn-cs"/>
              </a:rPr>
              <a:t>rf</a:t>
            </a:r>
            <a:r>
              <a:rPr lang="en-US" sz="1200" b="0" i="0" u="none" strike="noStrike" kern="1200" baseline="0" dirty="0" smtClean="0">
                <a:solidFill>
                  <a:schemeClr val="tx1"/>
                </a:solidFill>
                <a:latin typeface="+mn-lt"/>
                <a:ea typeface="+mn-ea"/>
                <a:cs typeface="+mn-cs"/>
              </a:rPr>
              <a:t> pulses in the temperature range 4.2&lt;</a:t>
            </a:r>
            <a:r>
              <a:rPr lang="en-US" sz="1200" b="0" i="1" u="none" strike="noStrike" kern="1200" baseline="0" dirty="0" smtClean="0">
                <a:solidFill>
                  <a:schemeClr val="tx1"/>
                </a:solidFill>
                <a:latin typeface="+mn-lt"/>
                <a:ea typeface="+mn-ea"/>
                <a:cs typeface="+mn-cs"/>
              </a:rPr>
              <a:t>T &lt;</a:t>
            </a:r>
            <a:r>
              <a:rPr lang="en-US" sz="1200" b="0" i="0" u="none" strike="noStrike" kern="1200" baseline="0" dirty="0" smtClean="0">
                <a:solidFill>
                  <a:schemeClr val="tx1"/>
                </a:solidFill>
                <a:latin typeface="+mn-lt"/>
                <a:ea typeface="+mn-ea"/>
                <a:cs typeface="+mn-cs"/>
              </a:rPr>
              <a:t>300 K in different external magnetic field . Fourier transform FT of half of the echo spin signal yields the NMR spectrum in the case where the whole line could be irradiated with one </a:t>
            </a:r>
            <a:r>
              <a:rPr lang="en-US" sz="1200" b="0" i="0" u="none" strike="noStrike" kern="1200" baseline="0" dirty="0" err="1" smtClean="0">
                <a:solidFill>
                  <a:schemeClr val="tx1"/>
                </a:solidFill>
                <a:latin typeface="+mn-lt"/>
                <a:ea typeface="+mn-ea"/>
                <a:cs typeface="+mn-cs"/>
              </a:rPr>
              <a:t>rf</a:t>
            </a:r>
            <a:r>
              <a:rPr lang="en-US" sz="1200" b="0" i="0" u="none" strike="noStrike" kern="1200" baseline="0" dirty="0" smtClean="0">
                <a:solidFill>
                  <a:schemeClr val="tx1"/>
                </a:solidFill>
                <a:latin typeface="+mn-lt"/>
                <a:ea typeface="+mn-ea"/>
                <a:cs typeface="+mn-cs"/>
              </a:rPr>
              <a:t> pulse.</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18</a:t>
            </a:fld>
            <a:endParaRPr lang="fa-IR"/>
          </a:p>
        </p:txBody>
      </p:sp>
    </p:spTree>
    <p:extLst>
      <p:ext uri="{BB962C8B-B14F-4D97-AF65-F5344CB8AC3E}">
        <p14:creationId xmlns:p14="http://schemas.microsoft.com/office/powerpoint/2010/main" val="2118740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2</a:t>
            </a:fld>
            <a:endParaRPr lang="fa-IR"/>
          </a:p>
        </p:txBody>
      </p:sp>
    </p:spTree>
    <p:extLst>
      <p:ext uri="{BB962C8B-B14F-4D97-AF65-F5344CB8AC3E}">
        <p14:creationId xmlns:p14="http://schemas.microsoft.com/office/powerpoint/2010/main" val="229312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you can see Molecular </a:t>
            </a:r>
            <a:r>
              <a:rPr lang="en-GB" sz="1200" kern="1200" dirty="0" err="1" smtClean="0">
                <a:solidFill>
                  <a:schemeClr val="tx1"/>
                </a:solidFill>
                <a:effectLst/>
                <a:latin typeface="+mn-lt"/>
                <a:ea typeface="+mn-ea"/>
                <a:cs typeface="+mn-cs"/>
              </a:rPr>
              <a:t>nano</a:t>
            </a:r>
            <a:r>
              <a:rPr lang="en-GB" sz="1200" kern="1200" dirty="0" smtClean="0">
                <a:solidFill>
                  <a:schemeClr val="tx1"/>
                </a:solidFill>
                <a:effectLst/>
                <a:latin typeface="+mn-lt"/>
                <a:ea typeface="+mn-ea"/>
                <a:cs typeface="+mn-cs"/>
              </a:rPr>
              <a:t> magnets</a:t>
            </a:r>
            <a:r>
              <a:rPr lang="en-GB" sz="1200" kern="1200" baseline="0" dirty="0" smtClean="0">
                <a:solidFill>
                  <a:schemeClr val="tx1"/>
                </a:solidFill>
                <a:effectLst/>
                <a:latin typeface="+mn-lt"/>
                <a:ea typeface="+mn-ea"/>
                <a:cs typeface="+mn-cs"/>
              </a:rPr>
              <a:t> are intermediate between quantum and classical world as a practical zero dimensional magnet ,so this field of material has attracted a lot of attention , in fact they have existed this </a:t>
            </a:r>
            <a:r>
              <a:rPr lang="en-GB" sz="1200" kern="1200" dirty="0" smtClean="0">
                <a:solidFill>
                  <a:schemeClr val="tx1"/>
                </a:solidFill>
                <a:effectLst/>
                <a:latin typeface="+mn-lt"/>
                <a:ea typeface="+mn-ea"/>
                <a:cs typeface="+mn-cs"/>
              </a:rPr>
              <a:t> possibility</a:t>
            </a:r>
            <a:r>
              <a:rPr lang="en-GB" sz="1200" kern="1200" baseline="0" dirty="0" smtClean="0">
                <a:solidFill>
                  <a:schemeClr val="tx1"/>
                </a:solidFill>
                <a:effectLst/>
                <a:latin typeface="+mn-lt"/>
                <a:ea typeface="+mn-ea"/>
                <a:cs typeface="+mn-cs"/>
              </a:rPr>
              <a:t> to investigate fundamental phenomena in physics such as quantum tunnelling , quantum information </a:t>
            </a:r>
            <a:r>
              <a:rPr lang="en-GB" sz="1200" kern="1200" baseline="0" dirty="0" err="1" smtClean="0">
                <a:solidFill>
                  <a:schemeClr val="tx1"/>
                </a:solidFill>
                <a:effectLst/>
                <a:latin typeface="+mn-lt"/>
                <a:ea typeface="+mn-ea"/>
                <a:cs typeface="+mn-cs"/>
              </a:rPr>
              <a:t>prossecing</a:t>
            </a:r>
            <a:r>
              <a:rPr lang="en-GB" sz="1200" kern="1200" baseline="0" dirty="0" smtClean="0">
                <a:solidFill>
                  <a:schemeClr val="tx1"/>
                </a:solidFill>
                <a:effectLst/>
                <a:latin typeface="+mn-lt"/>
                <a:ea typeface="+mn-ea"/>
                <a:cs typeface="+mn-cs"/>
              </a:rPr>
              <a:t>, finite size effects in </a:t>
            </a:r>
            <a:r>
              <a:rPr lang="en-GB" sz="1200" kern="1200" dirty="0" smtClean="0">
                <a:solidFill>
                  <a:schemeClr val="tx1"/>
                </a:solidFill>
                <a:effectLst/>
                <a:latin typeface="+mn-lt"/>
                <a:ea typeface="+mn-ea"/>
                <a:cs typeface="+mn-cs"/>
              </a:rPr>
              <a:t>Heisenberg spin chains. As you know These phenomena are interesting to expound the transition from classic to quantum behaviour. In addition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MNMs are promising candidates for applications in magnetic storage, </a:t>
            </a:r>
            <a:r>
              <a:rPr lang="en-GB" sz="1200" kern="1200" dirty="0" err="1" smtClean="0">
                <a:solidFill>
                  <a:schemeClr val="tx1"/>
                </a:solidFill>
                <a:effectLst/>
                <a:latin typeface="+mn-lt"/>
                <a:ea typeface="+mn-ea"/>
                <a:cs typeface="+mn-cs"/>
              </a:rPr>
              <a:t>magnetoelectronics</a:t>
            </a:r>
            <a:r>
              <a:rPr lang="en-GB" sz="1200" kern="1200" dirty="0" smtClean="0">
                <a:solidFill>
                  <a:schemeClr val="tx1"/>
                </a:solidFill>
                <a:effectLst/>
                <a:latin typeface="+mn-lt"/>
                <a:ea typeface="+mn-ea"/>
                <a:cs typeface="+mn-cs"/>
              </a:rPr>
              <a:t> and quantum computing.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t>
            </a:r>
          </a:p>
          <a:p>
            <a:pPr algn="l" rtl="0"/>
            <a:endParaRPr lang="en-GB" sz="1200" kern="1200" baseline="0" dirty="0" smtClean="0">
              <a:solidFill>
                <a:schemeClr val="tx1"/>
              </a:solidFill>
              <a:effectLst/>
              <a:latin typeface="+mn-lt"/>
              <a:ea typeface="+mn-ea"/>
              <a:cs typeface="+mn-cs"/>
            </a:endParaRPr>
          </a:p>
          <a:p>
            <a:pPr algn="l" rtl="0"/>
            <a:r>
              <a:rPr lang="en-GB" sz="1200" kern="1200" dirty="0" smtClean="0">
                <a:solidFill>
                  <a:srgbClr val="FFC000"/>
                </a:solidFill>
                <a:effectLst/>
                <a:latin typeface="+mn-lt"/>
                <a:ea typeface="+mn-ea"/>
                <a:cs typeface="+mj-cs"/>
              </a:rPr>
              <a:t>(last decade Molecular </a:t>
            </a:r>
            <a:r>
              <a:rPr lang="en-GB" sz="1200" kern="1200" dirty="0" err="1" smtClean="0">
                <a:solidFill>
                  <a:srgbClr val="FFC000"/>
                </a:solidFill>
                <a:effectLst/>
                <a:latin typeface="+mn-lt"/>
                <a:ea typeface="+mn-ea"/>
                <a:cs typeface="+mj-cs"/>
              </a:rPr>
              <a:t>NanoMagnets</a:t>
            </a:r>
            <a:r>
              <a:rPr lang="en-GB" sz="1200" kern="1200" dirty="0" smtClean="0">
                <a:solidFill>
                  <a:srgbClr val="FFC000"/>
                </a:solidFill>
                <a:effectLst/>
                <a:latin typeface="+mn-lt"/>
                <a:ea typeface="+mn-ea"/>
                <a:cs typeface="+mj-cs"/>
              </a:rPr>
              <a:t> (MNMs) have attracted the attention of many scientific communities in the chemistry and physics worlds. Due to their fascinating spin dynamics properties, MNMs are known as an excellent platform to investigate magnetic and quantum phenomena such as zero-dimensional-magnetism, finite-size effects in Heisenberg spin chains, tunnelling of the magnetization and so on. In addition, MNMs are promising candidates for applications in magnetic storage, </a:t>
            </a:r>
            <a:r>
              <a:rPr lang="en-GB" sz="1200" kern="1200" dirty="0" err="1" smtClean="0">
                <a:solidFill>
                  <a:srgbClr val="FFC000"/>
                </a:solidFill>
                <a:effectLst/>
                <a:latin typeface="+mn-lt"/>
                <a:ea typeface="+mn-ea"/>
                <a:cs typeface="+mj-cs"/>
              </a:rPr>
              <a:t>magnetoelectronics</a:t>
            </a:r>
            <a:r>
              <a:rPr lang="en-GB" sz="1200" kern="1200" dirty="0" smtClean="0">
                <a:solidFill>
                  <a:srgbClr val="FFC000"/>
                </a:solidFill>
                <a:effectLst/>
                <a:latin typeface="+mn-lt"/>
                <a:ea typeface="+mn-ea"/>
                <a:cs typeface="+mj-cs"/>
              </a:rPr>
              <a:t> and quantum computing. )</a:t>
            </a:r>
          </a:p>
          <a:p>
            <a:pPr algn="l" rtl="0"/>
            <a:r>
              <a:rPr lang="en-US" dirty="0" smtClean="0">
                <a:hlinkClick r:id="rId3"/>
              </a:rPr>
              <a:t>http://www.unizar.es/magmanet/magmanet-eu/index.php?/short_history_of_molecular_magnetism.html</a:t>
            </a:r>
            <a:endParaRPr lang="en-GB" sz="1200" kern="1200" dirty="0" smtClean="0">
              <a:solidFill>
                <a:srgbClr val="FFC000"/>
              </a:solidFill>
              <a:effectLst/>
              <a:latin typeface="+mn-lt"/>
              <a:ea typeface="+mn-ea"/>
              <a:cs typeface="+mj-cs"/>
            </a:endParaRPr>
          </a:p>
        </p:txBody>
      </p:sp>
      <p:sp>
        <p:nvSpPr>
          <p:cNvPr id="4" name="Slide Number Placeholder 3"/>
          <p:cNvSpPr>
            <a:spLocks noGrp="1"/>
          </p:cNvSpPr>
          <p:nvPr>
            <p:ph type="sldNum" sz="quarter" idx="10"/>
          </p:nvPr>
        </p:nvSpPr>
        <p:spPr/>
        <p:txBody>
          <a:bodyPr/>
          <a:lstStyle/>
          <a:p>
            <a:fld id="{F31EC1F4-5156-46D2-ADA6-B0E469337B5C}" type="slidenum">
              <a:rPr lang="fa-IR" smtClean="0"/>
              <a:pPr/>
              <a:t>3</a:t>
            </a:fld>
            <a:endParaRPr lang="fa-IR"/>
          </a:p>
        </p:txBody>
      </p:sp>
    </p:spTree>
    <p:extLst>
      <p:ext uri="{BB962C8B-B14F-4D97-AF65-F5344CB8AC3E}">
        <p14:creationId xmlns:p14="http://schemas.microsoft.com/office/powerpoint/2010/main" val="3240962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http://www.nanoscience.de/nanojoom/index.php/en/news/82-news-12.html</a:t>
            </a:r>
            <a:endParaRPr lang="en-US"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4</a:t>
            </a:fld>
            <a:endParaRPr lang="fa-IR"/>
          </a:p>
        </p:txBody>
      </p:sp>
    </p:spTree>
    <p:extLst>
      <p:ext uri="{BB962C8B-B14F-4D97-AF65-F5344CB8AC3E}">
        <p14:creationId xmlns:p14="http://schemas.microsoft.com/office/powerpoint/2010/main" val="277634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sz="1200" b="0" i="0" u="none" strike="noStrike" kern="1200" baseline="0" dirty="0" smtClean="0">
                <a:solidFill>
                  <a:schemeClr val="tx1"/>
                </a:solidFill>
                <a:latin typeface="+mn-lt"/>
                <a:ea typeface="+mn-ea"/>
                <a:cs typeface="+mn-cs"/>
              </a:rPr>
              <a:t>The antiferromagnetic AF ring systems, which are the target of our collaboration and also the object of this presentation, are a particularly interesting subgroup of molecular </a:t>
            </a:r>
            <a:r>
              <a:rPr lang="en-US" sz="1200" b="0" i="0" u="none" strike="noStrike" kern="1200" baseline="0" dirty="0" err="1" smtClean="0">
                <a:solidFill>
                  <a:schemeClr val="tx1"/>
                </a:solidFill>
                <a:latin typeface="+mn-lt"/>
                <a:ea typeface="+mn-ea"/>
                <a:cs typeface="+mn-cs"/>
              </a:rPr>
              <a:t>nanomagnets</a:t>
            </a:r>
            <a:r>
              <a:rPr lang="en-US" sz="1200" b="0" i="0" u="none" strike="noStrike" kern="1200" baseline="0" dirty="0" smtClean="0">
                <a:solidFill>
                  <a:schemeClr val="tx1"/>
                </a:solidFill>
                <a:latin typeface="+mn-lt"/>
                <a:ea typeface="+mn-ea"/>
                <a:cs typeface="+mn-cs"/>
              </a:rPr>
              <a:t>. These molecules can be prepared with a variable even or odd number of magnetic ions arranged in the form of coplanar “</a:t>
            </a:r>
            <a:r>
              <a:rPr lang="en-US" sz="1200" b="0" i="0" u="none" strike="noStrike" kern="1200" baseline="0" dirty="0" err="1" smtClean="0">
                <a:solidFill>
                  <a:schemeClr val="tx1"/>
                </a:solidFill>
                <a:latin typeface="+mn-lt"/>
                <a:ea typeface="+mn-ea"/>
                <a:cs typeface="+mn-cs"/>
              </a:rPr>
              <a:t>highsymmetry</a:t>
            </a:r>
            <a:r>
              <a:rPr lang="en-US" sz="1200" b="0" i="0" u="none" strike="noStrike" kern="1200" baseline="0" dirty="0" smtClean="0">
                <a:solidFill>
                  <a:schemeClr val="tx1"/>
                </a:solidFill>
                <a:latin typeface="+mn-lt"/>
                <a:ea typeface="+mn-ea"/>
                <a:cs typeface="+mn-cs"/>
              </a:rPr>
              <a:t>” rings of metal ions connected by </a:t>
            </a:r>
            <a:r>
              <a:rPr lang="en-US" sz="1200" b="0" i="0" u="none" strike="noStrike" kern="1200" baseline="0" dirty="0" err="1" smtClean="0">
                <a:solidFill>
                  <a:schemeClr val="tx1"/>
                </a:solidFill>
                <a:latin typeface="+mn-lt"/>
                <a:ea typeface="+mn-ea"/>
                <a:cs typeface="+mn-cs"/>
              </a:rPr>
              <a:t>oxo</a:t>
            </a:r>
            <a:r>
              <a:rPr lang="en-US" sz="1200" b="0" i="0" u="none" strike="noStrike" kern="1200" baseline="0" dirty="0" smtClean="0">
                <a:solidFill>
                  <a:schemeClr val="tx1"/>
                </a:solidFill>
                <a:latin typeface="+mn-lt"/>
                <a:ea typeface="+mn-ea"/>
                <a:cs typeface="+mn-cs"/>
              </a:rPr>
              <a:t> or </a:t>
            </a:r>
            <a:r>
              <a:rPr lang="en-US" sz="1200" b="0" i="0" u="none" strike="noStrike" kern="1200" baseline="0" dirty="0" err="1" smtClean="0">
                <a:solidFill>
                  <a:schemeClr val="tx1"/>
                </a:solidFill>
                <a:latin typeface="+mn-lt"/>
                <a:ea typeface="+mn-ea"/>
                <a:cs typeface="+mn-cs"/>
              </a:rPr>
              <a:t>hydroxo</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bridges.Other</a:t>
            </a:r>
            <a:r>
              <a:rPr lang="en-US" sz="1200" b="0" i="0" u="none" strike="noStrike" kern="1200" baseline="0" dirty="0" smtClean="0">
                <a:solidFill>
                  <a:schemeClr val="tx1"/>
                </a:solidFill>
                <a:latin typeface="+mn-lt"/>
                <a:ea typeface="+mn-ea"/>
                <a:cs typeface="+mn-cs"/>
              </a:rPr>
              <a:t> interesting point about this structures; </a:t>
            </a:r>
            <a:r>
              <a:rPr lang="it-IT" baseline="0" dirty="0" smtClean="0"/>
              <a:t>One of the magnetic sites can be substituted for a different magnetic or non-magnetic ion to modify the level structure and the total spin of the molecule. </a:t>
            </a:r>
          </a:p>
          <a:p>
            <a:pPr algn="l" rtl="0"/>
            <a:r>
              <a:rPr lang="en-US" sz="1200" b="0" i="0" u="none" strike="noStrike" kern="1200" baseline="0" dirty="0" smtClean="0">
                <a:solidFill>
                  <a:schemeClr val="tx1"/>
                </a:solidFill>
                <a:latin typeface="+mn-lt"/>
                <a:ea typeface="+mn-ea"/>
                <a:cs typeface="+mn-cs"/>
              </a:rPr>
              <a:t>The individual molecules are shielded from each other by a shell of bulky ligands so that the magnetic interactions between neighboring molecules are very small and the observed magnetic properties of bulk samples are very nearly </a:t>
            </a:r>
            <a:r>
              <a:rPr lang="en-US" sz="1200" b="0" i="0" u="none" strike="noStrike" kern="1200" baseline="0" dirty="0" err="1" smtClean="0">
                <a:solidFill>
                  <a:schemeClr val="tx1"/>
                </a:solidFill>
                <a:latin typeface="+mn-lt"/>
                <a:ea typeface="+mn-ea"/>
                <a:cs typeface="+mn-cs"/>
              </a:rPr>
              <a:t>intramolecular</a:t>
            </a:r>
            <a:r>
              <a:rPr lang="en-US" sz="1200" b="0" i="0" u="none" strike="noStrike" kern="1200" baseline="0" dirty="0" smtClean="0">
                <a:solidFill>
                  <a:schemeClr val="tx1"/>
                </a:solidFill>
                <a:latin typeface="+mn-lt"/>
                <a:ea typeface="+mn-ea"/>
                <a:cs typeface="+mn-cs"/>
              </a:rPr>
              <a:t> in origin.</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Since the intramolecular exchange couplings are way stronger than intermolecular interaction we are able to perform a measurement on the crystal bulk and the response would be that of the single molecule but magnified by the number of rings in the crystal.</a:t>
            </a:r>
          </a:p>
          <a:p>
            <a:pPr algn="l" rtl="0"/>
            <a:endParaRPr lang="it-IT" baseline="0" dirty="0" smtClean="0"/>
          </a:p>
        </p:txBody>
      </p:sp>
      <p:sp>
        <p:nvSpPr>
          <p:cNvPr id="4" name="Slide Number Placeholder 3"/>
          <p:cNvSpPr>
            <a:spLocks noGrp="1"/>
          </p:cNvSpPr>
          <p:nvPr>
            <p:ph type="sldNum" sz="quarter" idx="10"/>
          </p:nvPr>
        </p:nvSpPr>
        <p:spPr/>
        <p:txBody>
          <a:bodyPr/>
          <a:lstStyle/>
          <a:p>
            <a:fld id="{F31EC1F4-5156-46D2-ADA6-B0E469337B5C}" type="slidenum">
              <a:rPr lang="fa-IR" smtClean="0"/>
              <a:pPr/>
              <a:t>5</a:t>
            </a:fld>
            <a:endParaRPr lang="fa-IR"/>
          </a:p>
        </p:txBody>
      </p:sp>
    </p:spTree>
    <p:extLst>
      <p:ext uri="{BB962C8B-B14F-4D97-AF65-F5344CB8AC3E}">
        <p14:creationId xmlns:p14="http://schemas.microsoft.com/office/powerpoint/2010/main" val="1016495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it-IT" sz="1200" kern="1200" baseline="0" dirty="0" smtClean="0">
                <a:solidFill>
                  <a:schemeClr val="tx1"/>
                </a:solidFill>
                <a:effectLst/>
                <a:latin typeface="+mn-lt"/>
                <a:ea typeface="+mn-ea"/>
                <a:cs typeface="+mn-cs"/>
              </a:rPr>
              <a:t>Between this family Our collaboration is intrested about antiferromagnetic open ring such as Cr8zn and cr8Cd !!!</a:t>
            </a:r>
          </a:p>
          <a:p>
            <a:pPr algn="l"/>
            <a:r>
              <a:rPr lang="en-GB" sz="1200" kern="1200" dirty="0" smtClean="0">
                <a:solidFill>
                  <a:schemeClr val="tx1"/>
                </a:solidFill>
                <a:effectLst/>
                <a:latin typeface="+mn-lt"/>
                <a:ea typeface="+mn-ea"/>
                <a:cs typeface="+mn-cs"/>
              </a:rPr>
              <a:t>Cr</a:t>
            </a:r>
            <a:r>
              <a:rPr lang="en-GB" sz="1200" kern="1200" baseline="-25000" dirty="0" smtClean="0">
                <a:solidFill>
                  <a:schemeClr val="tx1"/>
                </a:solidFill>
                <a:effectLst/>
                <a:latin typeface="+mn-lt"/>
                <a:ea typeface="+mn-ea"/>
                <a:cs typeface="+mn-cs"/>
              </a:rPr>
              <a:t>8</a:t>
            </a:r>
            <a:r>
              <a:rPr lang="en-GB" sz="1200" kern="1200" dirty="0" smtClean="0">
                <a:solidFill>
                  <a:schemeClr val="tx1"/>
                </a:solidFill>
                <a:effectLst/>
                <a:latin typeface="+mn-lt"/>
                <a:ea typeface="+mn-ea"/>
                <a:cs typeface="+mn-cs"/>
              </a:rPr>
              <a:t>Zn is an antiferromagnetic molecular ring composed by eight Cr</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s=3/2, ions and one Zn</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diamagnetic ion (i.e. Cr</a:t>
            </a:r>
            <a:r>
              <a:rPr lang="en-GB" sz="1200" kern="1200" baseline="-25000" dirty="0" smtClean="0">
                <a:solidFill>
                  <a:schemeClr val="tx1"/>
                </a:solidFill>
                <a:effectLst/>
                <a:latin typeface="+mn-lt"/>
                <a:ea typeface="+mn-ea"/>
                <a:cs typeface="+mn-cs"/>
              </a:rPr>
              <a:t>8</a:t>
            </a:r>
            <a:r>
              <a:rPr lang="en-GB" sz="1200" kern="1200" dirty="0" smtClean="0">
                <a:solidFill>
                  <a:schemeClr val="tx1"/>
                </a:solidFill>
                <a:effectLst/>
                <a:latin typeface="+mn-lt"/>
                <a:ea typeface="+mn-ea"/>
                <a:cs typeface="+mn-cs"/>
              </a:rPr>
              <a:t>Zn can be considered as an open ring), with nearest-neighbour exchange constant J~17K, and a S</a:t>
            </a:r>
            <a:r>
              <a:rPr lang="en-GB" sz="1200" kern="1200" baseline="-250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=0 ground state. The distinctive spin dynamics expected from an open ring with an even number of magnetic ions and the possibility of inducing a ground state crossing among S</a:t>
            </a:r>
            <a:r>
              <a:rPr lang="en-GB" sz="1200" kern="1200" baseline="-250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=0 and S</a:t>
            </a:r>
            <a:r>
              <a:rPr lang="en-GB" sz="1200" kern="1200" baseline="-250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=1 by applying a </a:t>
            </a:r>
            <a:endParaRPr lang="fa-IR" sz="1200" kern="1200" dirty="0" smtClean="0">
              <a:solidFill>
                <a:schemeClr val="tx1"/>
              </a:solidFill>
              <a:effectLst/>
              <a:latin typeface="+mn-lt"/>
              <a:ea typeface="+mn-ea"/>
              <a:cs typeface="+mn-cs"/>
            </a:endParaRPr>
          </a:p>
          <a:p>
            <a:pPr algn="l" rtl="0"/>
            <a:r>
              <a:rPr lang="en-GB" sz="1200" kern="1200" dirty="0" smtClean="0">
                <a:solidFill>
                  <a:schemeClr val="tx1"/>
                </a:solidFill>
                <a:effectLst/>
                <a:latin typeface="+mn-lt"/>
                <a:ea typeface="+mn-ea"/>
                <a:cs typeface="+mn-cs"/>
              </a:rPr>
              <a:t>field of few Tesla, induced us to perform a </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H NMR investigation.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1" kern="1200" baseline="0" dirty="0" smtClean="0">
                <a:solidFill>
                  <a:schemeClr val="tx1"/>
                </a:solidFill>
                <a:latin typeface="+mn-lt"/>
                <a:ea typeface="+mn-ea"/>
                <a:cs typeface="+mn-cs"/>
              </a:rPr>
              <a:t>In order to investigate the fundamental magnetic properties and the spin dynamics of these structures, is suggested different techniques , the main techniqe that can be utilized is nuclear magnetic Resonance , to continue I wish to explain why NMR</a:t>
            </a:r>
            <a:r>
              <a:rPr lang="en-US" sz="1200" b="1" kern="1200" baseline="0" dirty="0" smtClean="0">
                <a:solidFill>
                  <a:schemeClr val="tx1"/>
                </a:solidFill>
                <a:latin typeface="+mn-lt"/>
                <a:ea typeface="+mn-ea"/>
                <a:cs typeface="+mn-cs"/>
              </a:rPr>
              <a:t>?</a:t>
            </a:r>
            <a:endParaRPr lang="it-IT" b="1" dirty="0" smtClean="0"/>
          </a:p>
          <a:p>
            <a:pPr algn="l" rtl="0"/>
            <a:r>
              <a:rPr lang="en-US" dirty="0" smtClean="0"/>
              <a:t>In the big family of AFM</a:t>
            </a:r>
            <a:r>
              <a:rPr lang="en-US" baseline="0" dirty="0" smtClean="0"/>
              <a:t> molecular rings we have focused on AFM open rings </a:t>
            </a:r>
          </a:p>
          <a:p>
            <a:pPr algn="l" rtl="0"/>
            <a:r>
              <a:rPr lang="en-US" baseline="0" dirty="0" smtClean="0"/>
              <a:t>1)Special expected spin dynamic behavior and2) </a:t>
            </a:r>
            <a:r>
              <a:rPr lang="en-US" baseline="0" dirty="0" err="1" smtClean="0"/>
              <a:t>studyind</a:t>
            </a:r>
            <a:r>
              <a:rPr lang="en-US" baseline="0" dirty="0" smtClean="0"/>
              <a:t> of real and anti crossing level in cr8zn we decided to study cr8zn </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6</a:t>
            </a:fld>
            <a:endParaRPr lang="fa-IR"/>
          </a:p>
        </p:txBody>
      </p:sp>
    </p:spTree>
    <p:extLst>
      <p:ext uri="{BB962C8B-B14F-4D97-AF65-F5344CB8AC3E}">
        <p14:creationId xmlns:p14="http://schemas.microsoft.com/office/powerpoint/2010/main" val="3223804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it-IT" dirty="0" smtClean="0"/>
              <a:t>As</a:t>
            </a:r>
            <a:r>
              <a:rPr lang="it-IT" baseline="0" dirty="0" smtClean="0"/>
              <a:t> you know there are two intrinsic contributions for magnetic properties  in all matterial , 1) nuclear spin 2) electron spin </a:t>
            </a:r>
          </a:p>
          <a:p>
            <a:pPr algn="l" rtl="0"/>
            <a:r>
              <a:rPr lang="it-IT" baseline="0" dirty="0" smtClean="0"/>
              <a:t> In addition the magnetic properties of MNMs in ordinery temperature (let say above 1 k) come from electron spins but why NMR,  </a:t>
            </a:r>
          </a:p>
          <a:p>
            <a:pPr algn="l" rtl="0"/>
            <a:r>
              <a:rPr lang="it-IT" baseline="0" dirty="0" smtClean="0"/>
              <a:t>This is the most fascinating point about this techniqe , in fact in this method , by using nuclear resonance we will abserve electronic phenomenaan !!!  </a:t>
            </a:r>
          </a:p>
          <a:p>
            <a:pPr algn="l" rtl="0"/>
            <a:r>
              <a:rPr lang="en-US" sz="1200" b="0" i="0" u="none" strike="noStrike" kern="1200" baseline="0" dirty="0" smtClean="0">
                <a:solidFill>
                  <a:schemeClr val="tx1"/>
                </a:solidFill>
                <a:latin typeface="+mn-lt"/>
                <a:ea typeface="+mn-ea"/>
                <a:cs typeface="+mn-cs"/>
              </a:rPr>
              <a:t>((Nuclear magnetic resonance NMR has been proved to be an efficient local probe of both static and dynamic properties of magnetic molecules9 and used in combination with thermodynamic magnetization measurements can give a good characterization of the magnetic properties and the spin dynamics in the AF rings.))</a:t>
            </a:r>
            <a:endParaRPr lang="it-IT" baseline="0" dirty="0" smtClean="0"/>
          </a:p>
          <a:p>
            <a:pPr algn="l" rtl="0"/>
            <a:r>
              <a:rPr lang="it-IT" baseline="0" dirty="0" smtClean="0"/>
              <a:t>Please consider an AF Ring such as this shape, you can see differnt kind of nuclear in side of the weel which they can be considered as an observable quantity , so we can use of different resonance ferequency regarding to different nuclear to irradiate nuclear spins</a:t>
            </a:r>
          </a:p>
          <a:p>
            <a:pPr algn="l" rtl="0"/>
            <a:r>
              <a:rPr lang="it-IT" baseline="0" dirty="0" smtClean="0"/>
              <a:t>According to this object , to study spin dynamic have been introduce H NMR , Fl NMR , Cr NMR in the case of this sample </a:t>
            </a:r>
          </a:p>
          <a:p>
            <a:pPr algn="l" rtl="0"/>
            <a:endParaRPr lang="it-IT" baseline="0" dirty="0" smtClean="0"/>
          </a:p>
          <a:p>
            <a:pPr algn="l" rtl="0"/>
            <a:endParaRPr lang="it-IT" baseline="0" dirty="0" smtClean="0"/>
          </a:p>
          <a:p>
            <a:pPr algn="l" rtl="0"/>
            <a:endParaRPr lang="it-IT" baseline="0" dirty="0" smtClean="0"/>
          </a:p>
          <a:p>
            <a:pPr algn="l" rtl="0"/>
            <a:r>
              <a:rPr lang="it-IT" dirty="0" smtClean="0"/>
              <a:t>(In order to study AFM wheels with</a:t>
            </a:r>
            <a:r>
              <a:rPr lang="it-IT" baseline="0" dirty="0" smtClean="0"/>
              <a:t> nmr we were faced with two obvious choices. On one side there is chromium nmr, which can sense the locla magnetic moment via a direct hyperfine interaction, however signal is difficult to find because of low sensitivity and high local fields. Despite these issues, we had our share of success on Cr7Cd and Cr7Ni in the past.</a:t>
            </a:r>
          </a:p>
          <a:p>
            <a:pPr algn="l" rtl="0"/>
            <a:r>
              <a:rPr lang="it-IT" baseline="0" dirty="0" smtClean="0"/>
              <a:t>The other choice is fluorine nmr.  This probe can sense the transferred hyperfine interaction with neighboring moments, but the strenght of this interaction is low. Overall the fluorine NMR spectra are more structured than chromium NMR spectra and analysis is more challinging but the NMR signal is also higher, as a compensation. So we decided to try Fluorine.)</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8</a:t>
            </a:fld>
            <a:endParaRPr lang="fa-IR"/>
          </a:p>
        </p:txBody>
      </p:sp>
    </p:spTree>
    <p:extLst>
      <p:ext uri="{BB962C8B-B14F-4D97-AF65-F5344CB8AC3E}">
        <p14:creationId xmlns:p14="http://schemas.microsoft.com/office/powerpoint/2010/main" val="1283645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dirty="0" smtClean="0"/>
              <a:t>First</a:t>
            </a:r>
            <a:r>
              <a:rPr lang="en-US" baseline="0" dirty="0" smtClean="0"/>
              <a:t> of all proton NMR spectra, </a:t>
            </a:r>
            <a:r>
              <a:rPr lang="en-US" sz="1200" b="0" i="0" u="none" strike="noStrike" kern="1200" baseline="0" dirty="0" smtClean="0">
                <a:solidFill>
                  <a:schemeClr val="tx1"/>
                </a:solidFill>
                <a:latin typeface="+mn-lt"/>
                <a:ea typeface="+mn-ea"/>
                <a:cs typeface="+mn-cs"/>
              </a:rPr>
              <a:t>The proton NMR </a:t>
            </a:r>
            <a:r>
              <a:rPr lang="en-US" sz="1200" b="0" i="0" u="none" strike="noStrike" kern="1200" baseline="0" dirty="0" err="1" smtClean="0">
                <a:solidFill>
                  <a:schemeClr val="tx1"/>
                </a:solidFill>
                <a:latin typeface="+mn-lt"/>
                <a:ea typeface="+mn-ea"/>
                <a:cs typeface="+mn-cs"/>
              </a:rPr>
              <a:t>linewidth</a:t>
            </a:r>
            <a:r>
              <a:rPr lang="en-US" sz="1200" b="0" i="0" u="none" strike="noStrike" kern="1200" baseline="0" dirty="0" smtClean="0">
                <a:solidFill>
                  <a:schemeClr val="tx1"/>
                </a:solidFill>
                <a:latin typeface="+mn-lt"/>
                <a:ea typeface="+mn-ea"/>
                <a:cs typeface="+mn-cs"/>
              </a:rPr>
              <a:t> full width at half maximum FWHM or  for all the rings is shown in Figure as a function of temperature at three  values of the external magnetic field.</a:t>
            </a:r>
          </a:p>
          <a:p>
            <a:pPr algn="l" rtl="0"/>
            <a:r>
              <a:rPr lang="en-US" sz="1200" b="0" i="0" u="none" strike="noStrike" kern="1200" baseline="0" dirty="0" smtClean="0">
                <a:solidFill>
                  <a:schemeClr val="tx1"/>
                </a:solidFill>
                <a:latin typeface="+mn-lt"/>
                <a:ea typeface="+mn-ea"/>
                <a:cs typeface="+mn-cs"/>
              </a:rPr>
              <a:t>The temperature and magnetic field dependence of the line width in the case of Cr8Zn as you can see are  similar to other kind of AF rings such as Cr8 </a:t>
            </a:r>
            <a:endParaRPr lang="en-US" baseline="0" dirty="0" smtClean="0"/>
          </a:p>
          <a:p>
            <a:pPr algn="l" rtl="0"/>
            <a:r>
              <a:rPr lang="en-US" sz="1200" b="0" i="0" u="none" strike="noStrike" kern="1200" baseline="0" dirty="0" smtClean="0">
                <a:solidFill>
                  <a:schemeClr val="tx1"/>
                </a:solidFill>
                <a:latin typeface="+mn-lt"/>
                <a:ea typeface="+mn-ea"/>
                <a:cs typeface="+mn-cs"/>
              </a:rPr>
              <a:t>In fact the shape and width of the proton NMR spectrum is determined by two main interactions: 1) the nuclear-nuclear dipolar</a:t>
            </a:r>
          </a:p>
          <a:p>
            <a:pPr algn="l" rtl="0"/>
            <a:r>
              <a:rPr lang="en-US" sz="1200" b="0" i="0" u="none" strike="noStrike" kern="1200" baseline="0" dirty="0" smtClean="0">
                <a:solidFill>
                  <a:schemeClr val="tx1"/>
                </a:solidFill>
                <a:latin typeface="+mn-lt"/>
                <a:ea typeface="+mn-ea"/>
                <a:cs typeface="+mn-cs"/>
              </a:rPr>
              <a:t>interaction and 2) the hyperfine interaction of the proton with the neighboring magnetic ions. The first interaction generates a temperature- and field-independent broadening</a:t>
            </a:r>
          </a:p>
          <a:p>
            <a:pPr algn="l" rtl="0"/>
            <a:r>
              <a:rPr lang="en-US" sz="1200" b="0" i="0" u="none" strike="noStrike" kern="1200" baseline="0" dirty="0" smtClean="0">
                <a:solidFill>
                  <a:schemeClr val="tx1"/>
                </a:solidFill>
                <a:latin typeface="+mn-lt"/>
                <a:ea typeface="+mn-ea"/>
                <a:cs typeface="+mn-cs"/>
              </a:rPr>
              <a:t>which depends on the hydrogen distribution in the molecule and is thus the same in all molecular magnets independently of their magnetic properties.</a:t>
            </a:r>
          </a:p>
          <a:p>
            <a:pPr algn="l" rtl="0"/>
            <a:r>
              <a:rPr lang="en-US" sz="1200" b="0" i="0" u="none" strike="noStrike" kern="1200" baseline="0" dirty="0" smtClean="0">
                <a:solidFill>
                  <a:schemeClr val="tx1"/>
                </a:solidFill>
                <a:latin typeface="+mn-lt"/>
                <a:ea typeface="+mn-ea"/>
                <a:cs typeface="+mn-cs"/>
              </a:rPr>
              <a:t>But about the hyperfine interaction !!!!</a:t>
            </a:r>
          </a:p>
          <a:p>
            <a:pPr algn="l" rtl="0"/>
            <a:r>
              <a:rPr lang="en-US" sz="1200" b="0" i="0" u="none" strike="noStrike" kern="1200" baseline="0" dirty="0" smtClean="0">
                <a:solidFill>
                  <a:schemeClr val="tx1"/>
                </a:solidFill>
                <a:latin typeface="+mn-lt"/>
                <a:ea typeface="+mn-ea"/>
                <a:cs typeface="+mn-cs"/>
              </a:rPr>
              <a:t>The hyperfine field resulting from the interaction of protons with local magnetic moments of Cr3+ may contain contributions from both the classical dipolar interaction and from a direct contact term due to the hybridization of proton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-wave function with the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-wave function of magnetic ions.</a:t>
            </a:r>
          </a:p>
          <a:p>
            <a:pPr algn="l" rtl="0"/>
            <a:r>
              <a:rPr lang="en-US" sz="1200" b="0" i="0" u="none" strike="noStrike" kern="1200" baseline="0" dirty="0" smtClean="0">
                <a:solidFill>
                  <a:schemeClr val="tx1"/>
                </a:solidFill>
                <a:latin typeface="+mn-lt"/>
                <a:ea typeface="+mn-ea"/>
                <a:cs typeface="+mn-cs"/>
              </a:rPr>
              <a:t>In order to more investigation of FWHM, I introduce the usual simple Gaussian approximation for the NMR line shape, which is proportional to the square root of the Second moment, the first part is due to nuclear </a:t>
            </a:r>
            <a:r>
              <a:rPr lang="en-US" sz="1200" b="0" i="0" u="none" strike="noStrike" kern="1200" baseline="0" dirty="0" err="1" smtClean="0">
                <a:solidFill>
                  <a:schemeClr val="tx1"/>
                </a:solidFill>
                <a:latin typeface="+mn-lt"/>
                <a:ea typeface="+mn-ea"/>
                <a:cs typeface="+mn-cs"/>
              </a:rPr>
              <a:t>nuclear</a:t>
            </a:r>
            <a:r>
              <a:rPr lang="en-US" sz="1200" b="0" i="0" u="none" strike="noStrike" kern="1200" baseline="0" dirty="0" smtClean="0">
                <a:solidFill>
                  <a:schemeClr val="tx1"/>
                </a:solidFill>
                <a:latin typeface="+mn-lt"/>
                <a:ea typeface="+mn-ea"/>
                <a:cs typeface="+mn-cs"/>
              </a:rPr>
              <a:t> interaction and the second part is due to nearby electronic moment </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9</a:t>
            </a:fld>
            <a:endParaRPr lang="fa-IR"/>
          </a:p>
        </p:txBody>
      </p:sp>
    </p:spTree>
    <p:extLst>
      <p:ext uri="{BB962C8B-B14F-4D97-AF65-F5344CB8AC3E}">
        <p14:creationId xmlns:p14="http://schemas.microsoft.com/office/powerpoint/2010/main" val="91653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rtl="0"/>
            <a:r>
              <a:rPr lang="en-US" dirty="0" smtClean="0"/>
              <a:t>First</a:t>
            </a:r>
            <a:r>
              <a:rPr lang="en-US" baseline="0" dirty="0" smtClean="0"/>
              <a:t> of all proton NMR spectra, </a:t>
            </a:r>
            <a:r>
              <a:rPr lang="en-US" sz="1200" b="0" i="0" u="none" strike="noStrike" kern="1200" baseline="0" dirty="0" smtClean="0">
                <a:solidFill>
                  <a:schemeClr val="tx1"/>
                </a:solidFill>
                <a:latin typeface="+mn-lt"/>
                <a:ea typeface="+mn-ea"/>
                <a:cs typeface="+mn-cs"/>
              </a:rPr>
              <a:t>The proton NMR </a:t>
            </a:r>
            <a:r>
              <a:rPr lang="en-US" sz="1200" b="0" i="0" u="none" strike="noStrike" kern="1200" baseline="0" dirty="0" err="1" smtClean="0">
                <a:solidFill>
                  <a:schemeClr val="tx1"/>
                </a:solidFill>
                <a:latin typeface="+mn-lt"/>
                <a:ea typeface="+mn-ea"/>
                <a:cs typeface="+mn-cs"/>
              </a:rPr>
              <a:t>linewidth</a:t>
            </a:r>
            <a:r>
              <a:rPr lang="en-US" sz="1200" b="0" i="0" u="none" strike="noStrike" kern="1200" baseline="0" dirty="0" smtClean="0">
                <a:solidFill>
                  <a:schemeClr val="tx1"/>
                </a:solidFill>
                <a:latin typeface="+mn-lt"/>
                <a:ea typeface="+mn-ea"/>
                <a:cs typeface="+mn-cs"/>
              </a:rPr>
              <a:t> full width at half maximum FWHM or  for all the rings is shown in Figure as a function of temperature at three  values of the external magnetic field.</a:t>
            </a:r>
          </a:p>
          <a:p>
            <a:pPr algn="l" rtl="0"/>
            <a:r>
              <a:rPr lang="en-US" sz="1200" b="0" i="0" u="none" strike="noStrike" kern="1200" baseline="0" dirty="0" smtClean="0">
                <a:solidFill>
                  <a:schemeClr val="tx1"/>
                </a:solidFill>
                <a:latin typeface="+mn-lt"/>
                <a:ea typeface="+mn-ea"/>
                <a:cs typeface="+mn-cs"/>
              </a:rPr>
              <a:t>The temperature and magnetic field dependence of the line width in the case of Cr8Zn as you can see are  similar to other kind of AF rings such as Cr8 </a:t>
            </a:r>
            <a:endParaRPr lang="en-US" baseline="0" dirty="0" smtClean="0"/>
          </a:p>
          <a:p>
            <a:pPr algn="l" rtl="0"/>
            <a:r>
              <a:rPr lang="en-US" sz="1200" b="0" i="0" u="none" strike="noStrike" kern="1200" baseline="0" dirty="0" smtClean="0">
                <a:solidFill>
                  <a:schemeClr val="tx1"/>
                </a:solidFill>
                <a:latin typeface="+mn-lt"/>
                <a:ea typeface="+mn-ea"/>
                <a:cs typeface="+mn-cs"/>
              </a:rPr>
              <a:t>In fact the shape and width of the proton NMR spectrum is determined by two main interactions: 1) the nuclear-nuclear dipolar</a:t>
            </a:r>
          </a:p>
          <a:p>
            <a:pPr algn="l" rtl="0"/>
            <a:r>
              <a:rPr lang="en-US" sz="1200" b="0" i="0" u="none" strike="noStrike" kern="1200" baseline="0" dirty="0" smtClean="0">
                <a:solidFill>
                  <a:schemeClr val="tx1"/>
                </a:solidFill>
                <a:latin typeface="+mn-lt"/>
                <a:ea typeface="+mn-ea"/>
                <a:cs typeface="+mn-cs"/>
              </a:rPr>
              <a:t>interaction and 2) the hyperfine interaction of the proton with the neighboring magnetic ions. The first interaction generates a temperature- and field-independent broadening</a:t>
            </a:r>
          </a:p>
          <a:p>
            <a:pPr algn="l" rtl="0"/>
            <a:r>
              <a:rPr lang="en-US" sz="1200" b="0" i="0" u="none" strike="noStrike" kern="1200" baseline="0" dirty="0" smtClean="0">
                <a:solidFill>
                  <a:schemeClr val="tx1"/>
                </a:solidFill>
                <a:latin typeface="+mn-lt"/>
                <a:ea typeface="+mn-ea"/>
                <a:cs typeface="+mn-cs"/>
              </a:rPr>
              <a:t>which depends on the hydrogen distribution in the molecule and is thus the same in all molecular magnets independently of their magnetic properties.</a:t>
            </a:r>
          </a:p>
          <a:p>
            <a:pPr algn="l" rtl="0"/>
            <a:r>
              <a:rPr lang="en-US" sz="1200" b="0" i="0" u="none" strike="noStrike" kern="1200" baseline="0" dirty="0" smtClean="0">
                <a:solidFill>
                  <a:schemeClr val="tx1"/>
                </a:solidFill>
                <a:latin typeface="+mn-lt"/>
                <a:ea typeface="+mn-ea"/>
                <a:cs typeface="+mn-cs"/>
              </a:rPr>
              <a:t>But about the hyperfine interaction !!!!</a:t>
            </a:r>
          </a:p>
          <a:p>
            <a:pPr algn="l" rtl="0"/>
            <a:r>
              <a:rPr lang="en-US" sz="1200" b="0" i="0" u="none" strike="noStrike" kern="1200" baseline="0" dirty="0" smtClean="0">
                <a:solidFill>
                  <a:schemeClr val="tx1"/>
                </a:solidFill>
                <a:latin typeface="+mn-lt"/>
                <a:ea typeface="+mn-ea"/>
                <a:cs typeface="+mn-cs"/>
              </a:rPr>
              <a:t>The hyperfine field resulting from the interaction of protons with local magnetic moments of Cr3+ may contain contributions from both the classical dipolar interaction and from a direct contact term due to the hybridization of proton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-wave function with the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-wave function of magnetic ions.</a:t>
            </a:r>
          </a:p>
          <a:p>
            <a:pPr algn="l" rtl="0"/>
            <a:r>
              <a:rPr lang="en-US" sz="1200" b="0" i="0" u="none" strike="noStrike" kern="1200" baseline="0" dirty="0" smtClean="0">
                <a:solidFill>
                  <a:schemeClr val="tx1"/>
                </a:solidFill>
                <a:latin typeface="+mn-lt"/>
                <a:ea typeface="+mn-ea"/>
                <a:cs typeface="+mn-cs"/>
              </a:rPr>
              <a:t>In order to more investigation of FWHM, I introduce the usual simple Gaussian approximation for the NMR line shape, which is proportional to the square root of the Second moment, the first part is due to nuclear </a:t>
            </a:r>
            <a:r>
              <a:rPr lang="en-US" sz="1200" b="0" i="0" u="none" strike="noStrike" kern="1200" baseline="0" dirty="0" err="1" smtClean="0">
                <a:solidFill>
                  <a:schemeClr val="tx1"/>
                </a:solidFill>
                <a:latin typeface="+mn-lt"/>
                <a:ea typeface="+mn-ea"/>
                <a:cs typeface="+mn-cs"/>
              </a:rPr>
              <a:t>nuclear</a:t>
            </a:r>
            <a:r>
              <a:rPr lang="en-US" sz="1200" b="0" i="0" u="none" strike="noStrike" kern="1200" baseline="0" dirty="0" smtClean="0">
                <a:solidFill>
                  <a:schemeClr val="tx1"/>
                </a:solidFill>
                <a:latin typeface="+mn-lt"/>
                <a:ea typeface="+mn-ea"/>
                <a:cs typeface="+mn-cs"/>
              </a:rPr>
              <a:t> interaction and the second part is due to nearby electronic moment </a:t>
            </a:r>
            <a:endParaRPr lang="fa-IR" dirty="0"/>
          </a:p>
        </p:txBody>
      </p:sp>
      <p:sp>
        <p:nvSpPr>
          <p:cNvPr id="4" name="Slide Number Placeholder 3"/>
          <p:cNvSpPr>
            <a:spLocks noGrp="1"/>
          </p:cNvSpPr>
          <p:nvPr>
            <p:ph type="sldNum" sz="quarter" idx="10"/>
          </p:nvPr>
        </p:nvSpPr>
        <p:spPr/>
        <p:txBody>
          <a:bodyPr/>
          <a:lstStyle/>
          <a:p>
            <a:fld id="{F31EC1F4-5156-46D2-ADA6-B0E469337B5C}" type="slidenum">
              <a:rPr lang="fa-IR" smtClean="0"/>
              <a:pPr/>
              <a:t>10</a:t>
            </a:fld>
            <a:endParaRPr lang="fa-IR"/>
          </a:p>
        </p:txBody>
      </p:sp>
    </p:spTree>
    <p:extLst>
      <p:ext uri="{BB962C8B-B14F-4D97-AF65-F5344CB8AC3E}">
        <p14:creationId xmlns:p14="http://schemas.microsoft.com/office/powerpoint/2010/main" val="91653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A589B3A-F3A0-404A-8552-6F47D4C291E4}" type="datetime1">
              <a:rPr lang="en-US" smtClean="0"/>
              <a:pPr/>
              <a:t>10/11/2013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313693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4C2C32-4B37-4D03-B5AA-883EC778C467}" type="datetime1">
              <a:rPr lang="en-US" smtClean="0"/>
              <a:pPr/>
              <a:t>10/11/2013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293408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74FA18D-462F-485B-8D51-4307C7E4FBDD}" type="datetime1">
              <a:rPr lang="en-US" smtClean="0"/>
              <a:pPr/>
              <a:t>10/11/2013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91833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A29EBDD-21AD-42A4-B301-76F7B502F2A6}" type="datetime1">
              <a:rPr lang="en-US" smtClean="0"/>
              <a:pPr/>
              <a:t>10/11/2013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811131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CBC0EC-A13E-4905-A0DD-EB245E77294C}" type="datetime1">
              <a:rPr lang="en-US" smtClean="0"/>
              <a:pPr/>
              <a:t>10/11/2013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239543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4118829-B025-4A7D-9BBF-69A02EC617B6}" type="datetime1">
              <a:rPr lang="en-US" smtClean="0"/>
              <a:pPr/>
              <a:t>10/11/2013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1587862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3C75CB0-7D39-4CC7-BB2E-B14011F4E46D}" type="datetime1">
              <a:rPr lang="en-US" smtClean="0"/>
              <a:pPr/>
              <a:t>10/11/2013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10829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5AF945A5-2038-4267-8AB2-4329B04414C8}" type="datetime1">
              <a:rPr lang="en-US" smtClean="0"/>
              <a:pPr/>
              <a:t>10/11/2013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241285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568394-847B-422C-8FF8-34034410DD27}" type="datetime1">
              <a:rPr lang="en-US" smtClean="0"/>
              <a:pPr/>
              <a:t>10/11/2013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230107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6FFE69-5845-43BA-AAA7-D056FE18B178}" type="datetime1">
              <a:rPr lang="en-US" smtClean="0"/>
              <a:pPr/>
              <a:t>10/11/2013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27672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B981-0ECC-456C-B5CB-47227D41D609}" type="datetime1">
              <a:rPr lang="en-US" smtClean="0"/>
              <a:pPr/>
              <a:t>10/11/2013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B4FEF8-A96B-4D7C-B6E1-1A8FC78B137B}" type="slidenum">
              <a:rPr lang="fa-IR" smtClean="0"/>
              <a:pPr/>
              <a:t>‹N›</a:t>
            </a:fld>
            <a:endParaRPr lang="fa-IR"/>
          </a:p>
        </p:txBody>
      </p:sp>
    </p:spTree>
    <p:extLst>
      <p:ext uri="{BB962C8B-B14F-4D97-AF65-F5344CB8AC3E}">
        <p14:creationId xmlns:p14="http://schemas.microsoft.com/office/powerpoint/2010/main" val="3570414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E3E09B6-FB1F-4242-B426-53521EC6085B}" type="datetime1">
              <a:rPr lang="en-US" smtClean="0"/>
              <a:pPr/>
              <a:t>10/11/2013</a:t>
            </a:fld>
            <a:endParaRPr lang="fa-I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B4FEF8-A96B-4D7C-B6E1-1A8FC78B137B}" type="slidenum">
              <a:rPr lang="fa-IR" smtClean="0"/>
              <a:pPr/>
              <a:t>‹N›</a:t>
            </a:fld>
            <a:endParaRPr lang="fa-IR"/>
          </a:p>
        </p:txBody>
      </p:sp>
    </p:spTree>
    <p:extLst>
      <p:ext uri="{BB962C8B-B14F-4D97-AF65-F5344CB8AC3E}">
        <p14:creationId xmlns:p14="http://schemas.microsoft.com/office/powerpoint/2010/main" val="1293514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4.emf"/><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5" Type="http://schemas.openxmlformats.org/officeDocument/2006/relationships/image" Target="../media/image11.png"/><Relationship Id="rId10" Type="http://schemas.openxmlformats.org/officeDocument/2006/relationships/image" Target="../media/image7.emf"/><Relationship Id="rId4" Type="http://schemas.microsoft.com/office/2007/relationships/hdphoto" Target="../media/hdphoto1.wdp"/><Relationship Id="rId9" Type="http://schemas.openxmlformats.org/officeDocument/2006/relationships/image" Target="../media/image6.emf"/><Relationship Id="rId1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46.png"/><Relationship Id="rId12"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image" Target="../media/image48.png"/><Relationship Id="rId5" Type="http://schemas.openxmlformats.org/officeDocument/2006/relationships/oleObject" Target="../embeddings/oleObject5.bin"/><Relationship Id="rId10" Type="http://schemas.openxmlformats.org/officeDocument/2006/relationships/image" Target="../media/image40.png"/><Relationship Id="rId4" Type="http://schemas.openxmlformats.org/officeDocument/2006/relationships/image" Target="../media/image45.png"/><Relationship Id="rId9" Type="http://schemas.openxmlformats.org/officeDocument/2006/relationships/image" Target="../media/image35.wmf"/></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7.png"/><Relationship Id="rId3" Type="http://schemas.openxmlformats.org/officeDocument/2006/relationships/notesSlide" Target="../notesSlides/notesSlide10.xml"/><Relationship Id="rId7" Type="http://schemas.openxmlformats.org/officeDocument/2006/relationships/image" Target="../media/image53.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52.png"/><Relationship Id="rId11" Type="http://schemas.openxmlformats.org/officeDocument/2006/relationships/image" Target="../media/image55.png"/><Relationship Id="rId5" Type="http://schemas.openxmlformats.org/officeDocument/2006/relationships/image" Target="../media/image36.wmf"/><Relationship Id="rId10" Type="http://schemas.openxmlformats.org/officeDocument/2006/relationships/image" Target="../media/image37.wmf"/><Relationship Id="rId4" Type="http://schemas.openxmlformats.org/officeDocument/2006/relationships/oleObject" Target="../embeddings/oleObject7.bin"/><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71.png"/><Relationship Id="rId3" Type="http://schemas.openxmlformats.org/officeDocument/2006/relationships/oleObject" Target="../embeddings/oleObject9.bin"/><Relationship Id="rId7" Type="http://schemas.openxmlformats.org/officeDocument/2006/relationships/image" Target="../media/image40.wmf"/><Relationship Id="rId12"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image" Target="../media/image58.png"/><Relationship Id="rId5" Type="http://schemas.openxmlformats.org/officeDocument/2006/relationships/image" Target="../media/image24.png"/><Relationship Id="rId15" Type="http://schemas.openxmlformats.org/officeDocument/2006/relationships/image" Target="../media/image65.png"/><Relationship Id="rId10" Type="http://schemas.openxmlformats.org/officeDocument/2006/relationships/image" Target="../media/image57.png"/><Relationship Id="rId4" Type="http://schemas.openxmlformats.org/officeDocument/2006/relationships/image" Target="../media/image39.wmf"/><Relationship Id="rId9" Type="http://schemas.openxmlformats.org/officeDocument/2006/relationships/image" Target="../media/image41.wmf"/><Relationship Id="rId1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9.jpeg"/><Relationship Id="rId5" Type="http://schemas.microsoft.com/office/2007/relationships/hdphoto" Target="../media/hdphoto8.wdp"/><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50.jpeg"/><Relationship Id="rId7"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380.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gif"/><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gif"/><Relationship Id="rId5" Type="http://schemas.openxmlformats.org/officeDocument/2006/relationships/image" Target="../media/image15.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19.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6.gif"/><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png"/><Relationship Id="rId4" Type="http://schemas.openxmlformats.org/officeDocument/2006/relationships/image" Target="../media/image240.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31.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7.png"/><Relationship Id="rId3" Type="http://schemas.openxmlformats.org/officeDocument/2006/relationships/notesSlide" Target="../notesSlides/notesSlide8.xml"/><Relationship Id="rId7" Type="http://schemas.openxmlformats.org/officeDocument/2006/relationships/oleObject" Target="../embeddings/oleObject3.bin"/><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2.bin"/><Relationship Id="rId10" Type="http://schemas.openxmlformats.org/officeDocument/2006/relationships/oleObject" Target="../embeddings/oleObject4.bin"/><Relationship Id="rId4" Type="http://schemas.openxmlformats.org/officeDocument/2006/relationships/image" Target="../media/image42.png"/><Relationship Id="rId9" Type="http://schemas.openxmlformats.org/officeDocument/2006/relationships/image" Target="../media/image43.png"/><Relationship Id="rId1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7664"/>
          <a:stretch/>
        </p:blipFill>
        <p:spPr bwMode="auto">
          <a:xfrm>
            <a:off x="0" y="3462833"/>
            <a:ext cx="2627784" cy="189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2908242"/>
            <a:ext cx="4266047" cy="404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09" y="4887244"/>
            <a:ext cx="5200217" cy="273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0045" y="4872497"/>
            <a:ext cx="5848179" cy="2228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95736" y="6237550"/>
            <a:ext cx="4652123" cy="79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2856" y="6237550"/>
            <a:ext cx="8496943" cy="100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88640" y="5986952"/>
            <a:ext cx="5116091" cy="109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5536" y="4505229"/>
            <a:ext cx="4822144" cy="25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34480" y="188641"/>
            <a:ext cx="4572000" cy="769441"/>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rtl="0"/>
            <a:r>
              <a:rPr lang="en-GB" sz="2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Scuola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Di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dottorato</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in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astrofisica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e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applicate</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endParaRPr lang="en-US" sz="2200" b="1" i="1" cap="all" dirty="0" smtClean="0">
              <a:ln w="0"/>
              <a:solidFill>
                <a:srgbClr val="7030A0"/>
              </a:solidFill>
              <a:effectLst>
                <a:reflection blurRad="12700" stA="50000" endPos="50000" dist="5000" dir="5400000" sy="-100000" rotWithShape="0"/>
              </a:effectLst>
              <a:cs typeface="+mj-cs"/>
            </a:endParaRPr>
          </a:p>
        </p:txBody>
      </p:sp>
      <p:sp>
        <p:nvSpPr>
          <p:cNvPr id="12" name="Rectangle 11"/>
          <p:cNvSpPr/>
          <p:nvPr/>
        </p:nvSpPr>
        <p:spPr>
          <a:xfrm>
            <a:off x="5940152" y="1268760"/>
            <a:ext cx="3203848" cy="307777"/>
          </a:xfrm>
          <a:prstGeom prst="rect">
            <a:avLst/>
          </a:prstGeom>
        </p:spPr>
        <p:txBody>
          <a:bodyPr wrap="square">
            <a:spAutoFit/>
          </a:bodyPr>
          <a:lstStyle/>
          <a:p>
            <a:pPr algn="ctr"/>
            <a:r>
              <a:rPr lang="it-IT"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UNIVERSITÀ </a:t>
            </a:r>
            <a:r>
              <a:rPr lang="it-IT"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DEGLI </a:t>
            </a:r>
            <a:r>
              <a:rPr lang="it-IT" sz="1400" b="1" i="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STUDI DI </a:t>
            </a:r>
            <a:r>
              <a:rPr lang="it-IT" sz="1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MILANO</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3" name="Picture 22"/>
          <p:cNvPicPr>
            <a:picLocks noChangeAspect="1"/>
          </p:cNvPicPr>
          <p:nvPr/>
        </p:nvPicPr>
        <p:blipFill rotWithShape="1">
          <a:blip r:embed="rId12" cstate="print">
            <a:duotone>
              <a:schemeClr val="accent4">
                <a:shade val="45000"/>
                <a:satMod val="135000"/>
              </a:schemeClr>
              <a:prstClr val="white"/>
            </a:duotone>
            <a:extLst>
              <a:ext uri="{28A0092B-C50C-407E-A947-70E740481C1C}">
                <a14:useLocalDpi xmlns:a14="http://schemas.microsoft.com/office/drawing/2010/main" val="0"/>
              </a:ext>
            </a:extLst>
          </a:blip>
          <a:srcRect l="-13328" t="-9713" r="-10292" b="-9193"/>
          <a:stretch/>
        </p:blipFill>
        <p:spPr>
          <a:xfrm>
            <a:off x="7184935" y="-171400"/>
            <a:ext cx="1563529" cy="1532786"/>
          </a:xfrm>
          <a:prstGeom prst="ellipse">
            <a:avLst/>
          </a:prstGeom>
          <a:ln>
            <a:noFill/>
          </a:ln>
          <a:effectLst>
            <a:softEdge rad="112500"/>
          </a:effectLst>
        </p:spPr>
      </p:pic>
      <p:sp>
        <p:nvSpPr>
          <p:cNvPr id="13" name="Rectangle 12"/>
          <p:cNvSpPr/>
          <p:nvPr/>
        </p:nvSpPr>
        <p:spPr>
          <a:xfrm>
            <a:off x="179512" y="1844824"/>
            <a:ext cx="8784976" cy="861774"/>
          </a:xfrm>
          <a:prstGeom prst="rect">
            <a:avLst/>
          </a:prstGeom>
        </p:spPr>
        <p:txBody>
          <a:bodyPr wrap="square">
            <a:spAutoFit/>
          </a:bodyPr>
          <a:lstStyle/>
          <a:p>
            <a:pPr algn="ctr"/>
            <a:r>
              <a:rPr lang="en-GB" sz="2500" b="1" i="1" cap="all" dirty="0" smtClean="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Magnetic </a:t>
            </a:r>
            <a:r>
              <a:rPr lang="en-GB" sz="2500" b="1" i="1" cap="all"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Properties </a:t>
            </a:r>
            <a:r>
              <a:rPr lang="en-GB" sz="2500" b="1" i="1" cap="all" dirty="0" smtClean="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and spin dynamics in  </a:t>
            </a:r>
            <a:r>
              <a:rPr lang="en-GB" sz="2500" b="1" i="1" cap="all"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Antiferromagnetic Molecular </a:t>
            </a:r>
            <a:r>
              <a:rPr lang="en-GB" sz="2500" b="1" i="1" cap="all" dirty="0" err="1" smtClean="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RingS</a:t>
            </a:r>
            <a:r>
              <a:rPr lang="en-GB" sz="2500" b="1" i="1" cap="all" dirty="0" smtClean="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r>
              <a:rPr lang="en-GB" sz="2500" b="1" i="1" cap="all"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by </a:t>
            </a:r>
            <a:r>
              <a:rPr lang="en-GB" sz="2500" b="1" i="1" cap="all" baseline="30000"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1</a:t>
            </a:r>
            <a:r>
              <a:rPr lang="en-GB" sz="2500" b="1" i="1" cap="all"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H NMR</a:t>
            </a:r>
            <a:endParaRPr lang="en-US" sz="2500" b="1" i="1" cap="all" dirty="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endParaRPr>
          </a:p>
        </p:txBody>
      </p:sp>
      <p:sp>
        <p:nvSpPr>
          <p:cNvPr id="25" name="Rectangle 24"/>
          <p:cNvSpPr/>
          <p:nvPr/>
        </p:nvSpPr>
        <p:spPr>
          <a:xfrm>
            <a:off x="5675490" y="4005065"/>
            <a:ext cx="3384377" cy="1785104"/>
          </a:xfrm>
          <a:prstGeom prst="rect">
            <a:avLst/>
          </a:prstGeom>
        </p:spPr>
        <p:txBody>
          <a:bodyPr wrap="square">
            <a:spAutoFit/>
          </a:bodyPr>
          <a:lstStyle/>
          <a:p>
            <a:pPr algn="r" rtl="0"/>
            <a:r>
              <a:rPr lang="it-IT"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Fatemeh Adelnia</a:t>
            </a:r>
          </a:p>
          <a:p>
            <a:pPr algn="ctr"/>
            <a:r>
              <a:rPr lang="fa-IR"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it-IT"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it-IT" sz="16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Universita’</a:t>
            </a:r>
            <a:r>
              <a:rPr lang="it-IT" sz="16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degli studi di Milano</a:t>
            </a:r>
          </a:p>
          <a:p>
            <a:pPr algn="l" rtl="0"/>
            <a:endParaRPr lang="it-IT" sz="1600" b="1"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l" rtl="0"/>
            <a:endParaRPr lang="it-IT" sz="1600" b="1"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l" rtl="0"/>
            <a:r>
              <a:rPr lang="it-IT" sz="13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sz="1300" i="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Experiments</a:t>
            </a:r>
            <a:r>
              <a:rPr lang="it-IT" sz="13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it-IT" sz="1300" i="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performed</a:t>
            </a:r>
            <a:r>
              <a:rPr lang="it-IT" sz="13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t>
            </a:r>
          </a:p>
          <a:p>
            <a:pPr algn="l" rtl="0"/>
            <a:r>
              <a:rPr lang="it-IT" sz="13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UNIVERSITA’ DEGLI STUDI </a:t>
            </a:r>
            <a:r>
              <a:rPr lang="it-IT" sz="1300" i="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t>
            </a:r>
            <a:r>
              <a:rPr lang="it-IT" sz="1300" i="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PAVIA</a:t>
            </a:r>
          </a:p>
        </p:txBody>
      </p:sp>
      <p:sp>
        <p:nvSpPr>
          <p:cNvPr id="2" name="Slide Number Placeholder 1"/>
          <p:cNvSpPr>
            <a:spLocks noGrp="1"/>
          </p:cNvSpPr>
          <p:nvPr>
            <p:ph type="sldNum" sz="quarter" idx="12"/>
          </p:nvPr>
        </p:nvSpPr>
        <p:spPr/>
        <p:txBody>
          <a:bodyPr/>
          <a:lstStyle/>
          <a:p>
            <a:fld id="{EBB4FEF8-A96B-4D7C-B6E1-1A8FC78B137B}" type="slidenum">
              <a:rPr lang="fa-IR" smtClean="0"/>
              <a:pPr/>
              <a:t>1</a:t>
            </a:fld>
            <a:endParaRPr lang="fa-IR"/>
          </a:p>
        </p:txBody>
      </p:sp>
      <p:pic>
        <p:nvPicPr>
          <p:cNvPr id="20" name="Picture 2"/>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r="15680"/>
          <a:stretch/>
        </p:blipFill>
        <p:spPr bwMode="auto">
          <a:xfrm>
            <a:off x="3275857" y="4200094"/>
            <a:ext cx="2399634" cy="189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21798" y="2996952"/>
            <a:ext cx="1571717" cy="1505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58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0"/>
                                        <p:tgtEl>
                                          <p:spTgt spid="20"/>
                                        </p:tgtEl>
                                      </p:cBhvr>
                                    </p:animEffect>
                                  </p:childTnLst>
                                </p:cTn>
                              </p:par>
                            </p:childTnLst>
                          </p:cTn>
                        </p:par>
                        <p:par>
                          <p:cTn id="8" fill="hold">
                            <p:stCondLst>
                              <p:cond delay="5000"/>
                            </p:stCondLst>
                            <p:childTnLst>
                              <p:par>
                                <p:cTn id="9" presetID="21" presetClass="entr" presetSubtype="1"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12000"/>
                                        <p:tgtEl>
                                          <p:spTgt spid="30"/>
                                        </p:tgtEl>
                                      </p:cBhvr>
                                    </p:animEffect>
                                  </p:childTnLst>
                                </p:cTn>
                              </p:par>
                            </p:childTnLst>
                          </p:cTn>
                        </p:par>
                        <p:par>
                          <p:cTn id="12" fill="hold">
                            <p:stCondLst>
                              <p:cond delay="17000"/>
                            </p:stCondLst>
                            <p:childTnLst>
                              <p:par>
                                <p:cTn id="13" presetID="21" presetClass="entr" presetSubtype="1"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wheel(1)">
                                      <p:cBhvr>
                                        <p:cTn id="15" dur="3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76763" y="386040"/>
                <a:ext cx="7464992" cy="532966"/>
              </a:xfrm>
              <a:prstGeom prst="rect">
                <a:avLst/>
              </a:prstGeom>
              <a:ln>
                <a:noFill/>
              </a:ln>
            </p:spPr>
            <p:txBody>
              <a:bodyPr wrap="none">
                <a:spAutoFit/>
              </a:bodyPr>
              <a:lstStyle/>
              <a:p>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Spin dynamics </a:t>
                </a:r>
                <a:r>
                  <a:rPr lang="en-GB" sz="2800" b="1" i="1" dirty="0" err="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vs</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temperature: </a:t>
                </a:r>
                <a14:m>
                  <m:oMath xmlns:m="http://schemas.openxmlformats.org/officeDocument/2006/math">
                    <m:sPre>
                      <m:sPrePr>
                        <m:ctrlPr>
                          <a:rPr lang="en-GB"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ctrlPr>
                      </m:sPrePr>
                      <m:sub/>
                      <m:sup>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𝟏</m:t>
                        </m:r>
                      </m:sup>
                      <m:e>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𝑯</m:t>
                        </m:r>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 </m:t>
                        </m:r>
                      </m:e>
                    </m:sPre>
                  </m:oMath>
                </a14:m>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NMR spectra</a:t>
                </a:r>
                <a:endParaRPr lang="fa-IR" sz="2800" dirty="0">
                  <a:ln w="10541" cmpd="sng">
                    <a:solidFill>
                      <a:schemeClr val="accent4">
                        <a:lumMod val="50000"/>
                      </a:schemeClr>
                    </a:solidFill>
                    <a:prstDash val="solid"/>
                  </a:ln>
                </a:endParaRPr>
              </a:p>
            </p:txBody>
          </p:sp>
        </mc:Choice>
        <mc:Fallback xmlns="">
          <p:sp>
            <p:nvSpPr>
              <p:cNvPr id="3" name="Rectangle 2"/>
              <p:cNvSpPr>
                <a:spLocks noRot="1" noChangeAspect="1" noMove="1" noResize="1" noEditPoints="1" noAdjustHandles="1" noChangeArrowheads="1" noChangeShapeType="1" noTextEdit="1"/>
              </p:cNvSpPr>
              <p:nvPr/>
            </p:nvSpPr>
            <p:spPr>
              <a:xfrm>
                <a:off x="776763" y="386040"/>
                <a:ext cx="7464992" cy="532966"/>
              </a:xfrm>
              <a:prstGeom prst="rect">
                <a:avLst/>
              </a:prstGeom>
              <a:blipFill rotWithShape="1">
                <a:blip r:embed="rId4" cstate="print"/>
                <a:stretch>
                  <a:fillRect t="-7955" r="-1796" b="-46591"/>
                </a:stretch>
              </a:blipFill>
              <a:ln>
                <a:noFill/>
              </a:ln>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613258550"/>
              </p:ext>
            </p:extLst>
          </p:nvPr>
        </p:nvGraphicFramePr>
        <p:xfrm>
          <a:off x="-319229" y="1196752"/>
          <a:ext cx="4819221" cy="3384376"/>
        </p:xfrm>
        <a:graphic>
          <a:graphicData uri="http://schemas.openxmlformats.org/presentationml/2006/ole">
            <mc:AlternateContent xmlns:mc="http://schemas.openxmlformats.org/markup-compatibility/2006">
              <mc:Choice xmlns:v="urn:schemas-microsoft-com:vml" Requires="v">
                <p:oleObj spid="_x0000_s16674" name="Graph" r:id="rId5" imgW="4132440" imgH="2901600" progId="">
                  <p:embed/>
                </p:oleObj>
              </mc:Choice>
              <mc:Fallback>
                <p:oleObj name="Graph" r:id="rId5" imgW="4132440" imgH="2901600" progId="">
                  <p:embed/>
                  <p:pic>
                    <p:nvPicPr>
                      <p:cNvPr id="0" name="Picture 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229" y="1196752"/>
                        <a:ext cx="4819221" cy="33843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fld id="{EBB4FEF8-A96B-4D7C-B6E1-1A8FC78B137B}" type="slidenum">
              <a:rPr lang="fa-IR" smtClean="0"/>
              <a:pPr/>
              <a:t>10</a:t>
            </a:fld>
            <a:endParaRPr lang="fa-IR"/>
          </a:p>
        </p:txBody>
      </p:sp>
      <mc:AlternateContent xmlns:mc="http://schemas.openxmlformats.org/markup-compatibility/2006" xmlns:a14="http://schemas.microsoft.com/office/drawing/2010/main">
        <mc:Choice Requires="a14">
          <p:sp>
            <p:nvSpPr>
              <p:cNvPr id="15" name="Rectangle 14"/>
              <p:cNvSpPr/>
              <p:nvPr/>
            </p:nvSpPr>
            <p:spPr>
              <a:xfrm>
                <a:off x="506116" y="5876498"/>
                <a:ext cx="3499370" cy="65601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it-IT" b="0" i="1" dirty="0">
                          <a:solidFill>
                            <a:schemeClr val="accent4">
                              <a:lumMod val="50000"/>
                            </a:schemeClr>
                          </a:solidFill>
                          <a:latin typeface="Cambria Math"/>
                          <a:ea typeface="CMU Serif" pitchFamily="2" charset="0"/>
                        </a:rPr>
                        <m:t>𝐹𝑊𝐻𝑀</m:t>
                      </m:r>
                      <m:r>
                        <a:rPr lang="it-IT" b="0" i="1" dirty="0">
                          <a:solidFill>
                            <a:schemeClr val="accent4">
                              <a:lumMod val="50000"/>
                            </a:schemeClr>
                          </a:solidFill>
                          <a:latin typeface="Cambria Math"/>
                          <a:ea typeface="Cambria Math"/>
                        </a:rPr>
                        <m:t>∝</m:t>
                      </m:r>
                      <m:rad>
                        <m:radPr>
                          <m:degHide m:val="on"/>
                          <m:ctrlPr>
                            <a:rPr lang="it-IT" i="1" dirty="0">
                              <a:solidFill>
                                <a:schemeClr val="accent4">
                                  <a:lumMod val="50000"/>
                                </a:schemeClr>
                              </a:solidFill>
                              <a:latin typeface="Cambria Math"/>
                              <a:ea typeface="Cambria Math"/>
                            </a:rPr>
                          </m:ctrlPr>
                        </m:radPr>
                        <m:deg/>
                        <m:e>
                          <m:sSubSup>
                            <m:sSubSupPr>
                              <m:ctrlPr>
                                <a:rPr lang="it-IT" i="1" dirty="0">
                                  <a:solidFill>
                                    <a:schemeClr val="accent4">
                                      <a:lumMod val="50000"/>
                                    </a:schemeClr>
                                  </a:solidFill>
                                  <a:latin typeface="Cambria Math"/>
                                  <a:ea typeface="Cambria Math"/>
                                </a:rPr>
                              </m:ctrlPr>
                            </m:sSubSupPr>
                            <m:e>
                              <m:r>
                                <a:rPr lang="it-IT" b="0" i="1" dirty="0">
                                  <a:solidFill>
                                    <a:schemeClr val="accent4">
                                      <a:lumMod val="50000"/>
                                    </a:schemeClr>
                                  </a:solidFill>
                                  <a:latin typeface="Cambria Math"/>
                                  <a:ea typeface="Cambria Math"/>
                                </a:rPr>
                                <m:t>&lt;</m:t>
                              </m:r>
                              <m:sSup>
                                <m:sSupPr>
                                  <m:ctrlPr>
                                    <a:rPr lang="it-IT" i="1" dirty="0">
                                      <a:solidFill>
                                        <a:schemeClr val="accent4">
                                          <a:lumMod val="50000"/>
                                        </a:schemeClr>
                                      </a:solidFill>
                                      <a:latin typeface="Cambria Math"/>
                                      <a:ea typeface="Cambria Math"/>
                                    </a:rPr>
                                  </m:ctrlPr>
                                </m:sSupPr>
                                <m:e>
                                  <m:r>
                                    <a:rPr lang="it-IT"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𝜗</m:t>
                                  </m:r>
                                </m:e>
                                <m:sup>
                                  <m:r>
                                    <a:rPr lang="it-IT" b="0" i="1" dirty="0">
                                      <a:solidFill>
                                        <a:schemeClr val="accent4">
                                          <a:lumMod val="50000"/>
                                        </a:schemeClr>
                                      </a:solidFill>
                                      <a:latin typeface="Cambria Math"/>
                                      <a:ea typeface="Cambria Math"/>
                                    </a:rPr>
                                    <m:t>2</m:t>
                                  </m:r>
                                </m:sup>
                              </m:sSup>
                              <m:r>
                                <a:rPr lang="it-IT" b="0" i="1" dirty="0">
                                  <a:solidFill>
                                    <a:schemeClr val="accent4">
                                      <a:lumMod val="50000"/>
                                    </a:schemeClr>
                                  </a:solidFill>
                                  <a:latin typeface="Cambria Math"/>
                                  <a:ea typeface="Cambria Math"/>
                                </a:rPr>
                                <m:t>&gt;</m:t>
                              </m:r>
                            </m:e>
                            <m:sub>
                              <m:r>
                                <a:rPr lang="it-IT" b="0" i="1" dirty="0">
                                  <a:solidFill>
                                    <a:schemeClr val="accent4">
                                      <a:lumMod val="50000"/>
                                    </a:schemeClr>
                                  </a:solidFill>
                                  <a:latin typeface="Cambria Math"/>
                                  <a:ea typeface="Cambria Math"/>
                                </a:rPr>
                                <m:t>𝑑</m:t>
                              </m:r>
                            </m:sub>
                            <m:sup/>
                          </m:sSubSup>
                          <m:r>
                            <a:rPr lang="en-US"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&lt;</m:t>
                          </m:r>
                          <m:sSup>
                            <m:sSupPr>
                              <m:ctrlPr>
                                <a:rPr lang="it-IT" i="1" dirty="0">
                                  <a:solidFill>
                                    <a:schemeClr val="accent4">
                                      <a:lumMod val="50000"/>
                                    </a:schemeClr>
                                  </a:solidFill>
                                  <a:latin typeface="Cambria Math"/>
                                  <a:ea typeface="Cambria Math"/>
                                </a:rPr>
                              </m:ctrlPr>
                            </m:sSupPr>
                            <m:e>
                              <m:r>
                                <a:rPr lang="it-IT"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𝜗</m:t>
                              </m:r>
                            </m:e>
                            <m:sup>
                              <m:r>
                                <a:rPr lang="it-IT" b="0" i="1" dirty="0">
                                  <a:solidFill>
                                    <a:schemeClr val="accent4">
                                      <a:lumMod val="50000"/>
                                    </a:schemeClr>
                                  </a:solidFill>
                                  <a:latin typeface="Cambria Math"/>
                                  <a:ea typeface="Cambria Math"/>
                                </a:rPr>
                                <m:t>2</m:t>
                              </m:r>
                            </m:sup>
                          </m:sSup>
                          <m:sSub>
                            <m:sSubPr>
                              <m:ctrlPr>
                                <a:rPr lang="it-IT" i="1" dirty="0">
                                  <a:solidFill>
                                    <a:schemeClr val="accent4">
                                      <a:lumMod val="50000"/>
                                    </a:schemeClr>
                                  </a:solidFill>
                                  <a:latin typeface="Cambria Math"/>
                                  <a:ea typeface="Cambria Math"/>
                                </a:rPr>
                              </m:ctrlPr>
                            </m:sSubPr>
                            <m:e>
                              <m:r>
                                <a:rPr lang="it-IT" b="0" i="1" dirty="0">
                                  <a:solidFill>
                                    <a:schemeClr val="accent4">
                                      <a:lumMod val="50000"/>
                                    </a:schemeClr>
                                  </a:solidFill>
                                  <a:latin typeface="Cambria Math"/>
                                  <a:ea typeface="Cambria Math"/>
                                </a:rPr>
                                <m:t>&gt;</m:t>
                              </m:r>
                            </m:e>
                            <m:sub>
                              <m:r>
                                <a:rPr lang="it-IT" b="0" i="1" dirty="0">
                                  <a:solidFill>
                                    <a:schemeClr val="accent4">
                                      <a:lumMod val="50000"/>
                                    </a:schemeClr>
                                  </a:solidFill>
                                  <a:latin typeface="Cambria Math"/>
                                  <a:ea typeface="Cambria Math"/>
                                </a:rPr>
                                <m:t>𝑚</m:t>
                              </m:r>
                            </m:sub>
                          </m:sSub>
                        </m:e>
                      </m:rad>
                    </m:oMath>
                  </m:oMathPara>
                </a14:m>
                <a:endParaRPr lang="fa-IR" dirty="0"/>
              </a:p>
            </p:txBody>
          </p:sp>
        </mc:Choice>
        <mc:Fallback xmlns="">
          <p:sp>
            <p:nvSpPr>
              <p:cNvPr id="15" name="Rectangle 14"/>
              <p:cNvSpPr>
                <a:spLocks noRot="1" noChangeAspect="1" noMove="1" noResize="1" noEditPoints="1" noAdjustHandles="1" noChangeArrowheads="1" noChangeShapeType="1" noTextEdit="1"/>
              </p:cNvSpPr>
              <p:nvPr/>
            </p:nvSpPr>
            <p:spPr>
              <a:xfrm>
                <a:off x="506116" y="5876498"/>
                <a:ext cx="3499370" cy="656013"/>
              </a:xfrm>
              <a:prstGeom prst="rect">
                <a:avLst/>
              </a:prstGeom>
              <a:blipFill rotWithShape="1">
                <a:blip r:embed="rId7" cstate="print"/>
                <a:stretch>
                  <a:fillRect/>
                </a:stretch>
              </a:blipFill>
            </p:spPr>
            <p:txBody>
              <a:bodyPr/>
              <a:lstStyle/>
              <a:p>
                <a:r>
                  <a:rPr lang="en-US">
                    <a:noFill/>
                  </a:rPr>
                  <a:t> </a:t>
                </a:r>
              </a:p>
            </p:txBody>
          </p:sp>
        </mc:Fallback>
      </mc:AlternateContent>
      <p:sp>
        <p:nvSpPr>
          <p:cNvPr id="16" name="Rectangle 15"/>
          <p:cNvSpPr/>
          <p:nvPr/>
        </p:nvSpPr>
        <p:spPr>
          <a:xfrm>
            <a:off x="-100674" y="5398700"/>
            <a:ext cx="4572000" cy="400110"/>
          </a:xfrm>
          <a:prstGeom prst="rect">
            <a:avLst/>
          </a:prstGeom>
        </p:spPr>
        <p:txBody>
          <a:bodyPr>
            <a:spAutoFit/>
          </a:bodyPr>
          <a:lstStyle/>
          <a:p>
            <a:pPr algn="ctr" rtl="0"/>
            <a:r>
              <a:rPr lang="it-IT" sz="2000" b="1" i="1" dirty="0" err="1" smtClean="0">
                <a:solidFill>
                  <a:schemeClr val="accent4">
                    <a:lumMod val="50000"/>
                  </a:schemeClr>
                </a:solidFill>
                <a:latin typeface="Calisto MT" pitchFamily="18" charset="0"/>
                <a:cs typeface="Times New Roman" pitchFamily="18" charset="0"/>
              </a:rPr>
              <a:t>For</a:t>
            </a:r>
            <a:r>
              <a:rPr lang="it-IT" sz="2000" b="1" i="1" dirty="0" smtClean="0">
                <a:solidFill>
                  <a:schemeClr val="accent4">
                    <a:lumMod val="50000"/>
                  </a:schemeClr>
                </a:solidFill>
                <a:latin typeface="Calisto MT" pitchFamily="18" charset="0"/>
                <a:cs typeface="Times New Roman" pitchFamily="18" charset="0"/>
              </a:rPr>
              <a:t> T&lt;20K, condensation in the G.S.</a:t>
            </a:r>
            <a:endParaRPr lang="it-IT" sz="2000" b="1" i="1" dirty="0">
              <a:solidFill>
                <a:schemeClr val="accent4">
                  <a:lumMod val="50000"/>
                </a:schemeClr>
              </a:solidFill>
              <a:latin typeface="Calisto MT" pitchFamily="18" charset="0"/>
              <a:cs typeface="Times New Roman" pitchFamily="18" charset="0"/>
            </a:endParaRPr>
          </a:p>
        </p:txBody>
      </p:sp>
      <p:sp>
        <p:nvSpPr>
          <p:cNvPr id="17" name="Down Arrow 16"/>
          <p:cNvSpPr/>
          <p:nvPr/>
        </p:nvSpPr>
        <p:spPr>
          <a:xfrm>
            <a:off x="1694096" y="4674858"/>
            <a:ext cx="1258821" cy="338318"/>
          </a:xfrm>
          <a:prstGeom prst="downArrow">
            <a:avLst/>
          </a:prstGeom>
          <a:gradFill flip="none" rotWithShape="1">
            <a:gsLst>
              <a:gs pos="26000">
                <a:schemeClr val="accent4">
                  <a:lumMod val="69000"/>
                </a:schemeClr>
              </a:gs>
              <a:gs pos="52000">
                <a:schemeClr val="accent4">
                  <a:tint val="37000"/>
                  <a:satMod val="300000"/>
                  <a:lumMod val="86000"/>
                  <a:lumOff val="14000"/>
                </a:schemeClr>
              </a:gs>
              <a:gs pos="79000">
                <a:schemeClr val="accent4">
                  <a:tint val="15000"/>
                  <a:satMod val="350000"/>
                </a:scheme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467544" y="1772816"/>
            <a:ext cx="1130814" cy="523220"/>
          </a:xfrm>
          <a:prstGeom prst="rect">
            <a:avLst/>
          </a:prstGeom>
        </p:spPr>
        <p:txBody>
          <a:bodyPr wrap="square">
            <a:spAutoFit/>
          </a:bodyPr>
          <a:lstStyle/>
          <a:p>
            <a:r>
              <a:rPr lang="it-IT" sz="1400" b="1" i="1" dirty="0" smtClean="0">
                <a:solidFill>
                  <a:srgbClr val="FF0000"/>
                </a:solidFill>
                <a:latin typeface="Calisto MT" pitchFamily="18" charset="0"/>
                <a:cs typeface="Times New Roman" pitchFamily="18" charset="0"/>
              </a:rPr>
              <a:t>Dramatic Increase!!!</a:t>
            </a:r>
            <a:endParaRPr lang="en-US" sz="1400" dirty="0">
              <a:solidFill>
                <a:srgbClr val="FF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9524931"/>
              </p:ext>
            </p:extLst>
          </p:nvPr>
        </p:nvGraphicFramePr>
        <p:xfrm>
          <a:off x="3913791" y="3233905"/>
          <a:ext cx="5050697" cy="3503062"/>
        </p:xfrm>
        <a:graphic>
          <a:graphicData uri="http://schemas.openxmlformats.org/presentationml/2006/ole">
            <mc:AlternateContent xmlns:mc="http://schemas.openxmlformats.org/markup-compatibility/2006">
              <mc:Choice xmlns:v="urn:schemas-microsoft-com:vml" Requires="v">
                <p:oleObj spid="_x0000_s16675" name="Graph" r:id="rId8" imgW="4191000" imgH="2946400" progId="">
                  <p:embed/>
                </p:oleObj>
              </mc:Choice>
              <mc:Fallback>
                <p:oleObj name="Graph" r:id="rId8" imgW="4191000" imgH="2946400" progId="">
                  <p:embed/>
                  <p:pic>
                    <p:nvPicPr>
                      <p:cNvPr id="0" name="Picture 2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13791" y="3233905"/>
                        <a:ext cx="5050697" cy="3503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Arrow Connector 6"/>
          <p:cNvCxnSpPr/>
          <p:nvPr/>
        </p:nvCxnSpPr>
        <p:spPr>
          <a:xfrm flipH="1" flipV="1">
            <a:off x="1694097" y="2116886"/>
            <a:ext cx="2877903" cy="32679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056259" y="2276872"/>
            <a:ext cx="288032" cy="2569495"/>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995936" y="1772816"/>
                <a:ext cx="5148064"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i="1" dirty="0" smtClean="0">
                    <a:latin typeface="Aparajita" pitchFamily="34" charset="0"/>
                    <a:cs typeface="Aparajita" pitchFamily="34" charset="0"/>
                  </a:rPr>
                  <a:t>At relatively high fields, the gap is reduced </a:t>
                </a:r>
              </a:p>
              <a:p>
                <a:pPr algn="ctr"/>
                <a:r>
                  <a:rPr lang="en-US" sz="2400" b="1" i="1" dirty="0" smtClean="0">
                    <a:latin typeface="Aparajita" pitchFamily="34" charset="0"/>
                    <a:cs typeface="Aparajita" pitchFamily="34" charset="0"/>
                  </a:rPr>
                  <a:t>and </a:t>
                </a:r>
                <a14:m>
                  <m:oMath xmlns:m="http://schemas.openxmlformats.org/officeDocument/2006/math">
                    <m:sSub>
                      <m:sSubPr>
                        <m:ctrlPr>
                          <a:rPr lang="en-US" sz="2400" b="1" i="1" smtClean="0">
                            <a:latin typeface="Cambria Math"/>
                          </a:rPr>
                        </m:ctrlPr>
                      </m:sSubPr>
                      <m:e>
                        <m:r>
                          <a:rPr lang="en-US" sz="2400" b="1" i="1" smtClean="0">
                            <a:latin typeface="Cambria Math"/>
                          </a:rPr>
                          <m:t>𝑺</m:t>
                        </m:r>
                      </m:e>
                      <m:sub>
                        <m:r>
                          <a:rPr lang="en-US" sz="2400" b="1" i="1" smtClean="0">
                            <a:latin typeface="Cambria Math"/>
                          </a:rPr>
                          <m:t>𝑻</m:t>
                        </m:r>
                      </m:sub>
                    </m:sSub>
                    <m:r>
                      <a:rPr lang="en-US" sz="2400" b="1" i="1" smtClean="0">
                        <a:latin typeface="Cambria Math"/>
                      </a:rPr>
                      <m:t>=</m:t>
                    </m:r>
                  </m:oMath>
                </a14:m>
                <a:r>
                  <a:rPr lang="en-US" sz="2400" b="1" i="1" dirty="0" smtClean="0">
                    <a:latin typeface="Aparajita" pitchFamily="34" charset="0"/>
                    <a:cs typeface="Aparajita" pitchFamily="34" charset="0"/>
                  </a:rPr>
                  <a:t>0 and </a:t>
                </a:r>
                <a14:m>
                  <m:oMath xmlns:m="http://schemas.openxmlformats.org/officeDocument/2006/math">
                    <m:sSub>
                      <m:sSubPr>
                        <m:ctrlPr>
                          <a:rPr lang="en-US" sz="2400" b="1" i="1">
                            <a:latin typeface="Cambria Math"/>
                          </a:rPr>
                        </m:ctrlPr>
                      </m:sSubPr>
                      <m:e>
                        <m:r>
                          <a:rPr lang="en-US" sz="2400" b="1" i="1">
                            <a:latin typeface="Cambria Math"/>
                          </a:rPr>
                          <m:t>𝑺</m:t>
                        </m:r>
                      </m:e>
                      <m:sub>
                        <m:r>
                          <a:rPr lang="en-US" sz="2400" b="1" i="1">
                            <a:latin typeface="Cambria Math"/>
                          </a:rPr>
                          <m:t>𝑻</m:t>
                        </m:r>
                      </m:sub>
                    </m:sSub>
                    <m:r>
                      <a:rPr lang="en-US" sz="2400" b="1" i="1">
                        <a:latin typeface="Cambria Math"/>
                      </a:rPr>
                      <m:t>= </m:t>
                    </m:r>
                  </m:oMath>
                </a14:m>
                <a:r>
                  <a:rPr lang="en-US" sz="2400" b="1" i="1" dirty="0" smtClean="0">
                    <a:latin typeface="Aparajita" pitchFamily="34" charset="0"/>
                    <a:cs typeface="Aparajita" pitchFamily="34" charset="0"/>
                  </a:rPr>
                  <a:t>1 states  </a:t>
                </a:r>
              </a:p>
              <a:p>
                <a:pPr algn="ctr"/>
                <a:r>
                  <a:rPr lang="en-US" sz="2400" b="1" i="1" dirty="0" smtClean="0">
                    <a:latin typeface="Aparajita" pitchFamily="34" charset="0"/>
                    <a:cs typeface="Aparajita" pitchFamily="34" charset="0"/>
                  </a:rPr>
                  <a:t>are  populated equally</a:t>
                </a:r>
                <a:endParaRPr lang="en-US" sz="2400" b="1" i="1" dirty="0">
                  <a:latin typeface="Aparajita" pitchFamily="34" charset="0"/>
                  <a:cs typeface="Aparajita"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995936" y="1772816"/>
                <a:ext cx="5148064" cy="1200329"/>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90770" y="3501008"/>
                <a:ext cx="3853230" cy="849528"/>
              </a:xfrm>
              <a:prstGeom prst="rect">
                <a:avLst/>
              </a:prstGeom>
            </p:spPr>
            <p:txBody>
              <a:bodyPr wrap="square">
                <a:spAutoFit/>
              </a:bodyPr>
              <a:lstStyle/>
              <a:p>
                <a:pPr algn="ctr"/>
                <a14:m>
                  <m:oMath xmlns:m="http://schemas.openxmlformats.org/officeDocument/2006/math">
                    <m:r>
                      <a:rPr lang="en-US" sz="2200" b="1" i="1" smtClean="0">
                        <a:solidFill>
                          <a:schemeClr val="accent4">
                            <a:lumMod val="50000"/>
                          </a:schemeClr>
                        </a:solidFill>
                        <a:latin typeface="Cambria Math"/>
                        <a:ea typeface="Cambria Math"/>
                      </a:rPr>
                      <m:t> </m:t>
                    </m:r>
                    <m:r>
                      <a:rPr lang="en-US" sz="2200" b="0" i="1" smtClean="0">
                        <a:solidFill>
                          <a:schemeClr val="accent4">
                            <a:lumMod val="50000"/>
                          </a:schemeClr>
                        </a:solidFill>
                        <a:latin typeface="Cambria Math"/>
                        <a:ea typeface="Cambria Math"/>
                      </a:rPr>
                      <m:t>𝐵𝑜𝑙𝑡𝑧𝑚𝑎𝑛𝑛</m:t>
                    </m:r>
                    <m:r>
                      <a:rPr lang="en-US" sz="2200" b="0" i="1" smtClean="0">
                        <a:solidFill>
                          <a:schemeClr val="accent4">
                            <a:lumMod val="50000"/>
                          </a:schemeClr>
                        </a:solidFill>
                        <a:latin typeface="Cambria Math"/>
                        <a:ea typeface="Cambria Math"/>
                      </a:rPr>
                      <m:t> </m:t>
                    </m:r>
                    <m:r>
                      <a:rPr lang="en-US" sz="2200" b="0" i="1" smtClean="0">
                        <a:solidFill>
                          <a:schemeClr val="accent4">
                            <a:lumMod val="50000"/>
                          </a:schemeClr>
                        </a:solidFill>
                        <a:latin typeface="Cambria Math"/>
                        <a:ea typeface="Cambria Math"/>
                      </a:rPr>
                      <m:t>𝑟𝑢𝑙𝑒</m:t>
                    </m:r>
                    <m:r>
                      <a:rPr lang="en-US" sz="2200" b="0" i="1" smtClean="0">
                        <a:solidFill>
                          <a:schemeClr val="accent4">
                            <a:lumMod val="50000"/>
                          </a:schemeClr>
                        </a:solidFill>
                        <a:latin typeface="Cambria Math"/>
                        <a:ea typeface="Cambria Math"/>
                      </a:rPr>
                      <m:t> </m:t>
                    </m:r>
                  </m:oMath>
                </a14:m>
                <a:r>
                  <a:rPr lang="en-US" sz="2200" i="1" dirty="0" smtClean="0">
                    <a:solidFill>
                      <a:schemeClr val="accent4">
                        <a:lumMod val="50000"/>
                      </a:schemeClr>
                    </a:solidFill>
                    <a:latin typeface="Cambria Math"/>
                    <a:ea typeface="Cambria Math"/>
                  </a:rPr>
                  <a:t>;</a:t>
                </a:r>
              </a:p>
              <a:p>
                <a:pPr algn="ctr"/>
                <a14:m>
                  <m:oMathPara xmlns:m="http://schemas.openxmlformats.org/officeDocument/2006/math">
                    <m:oMathParaPr>
                      <m:jc m:val="centerGroup"/>
                    </m:oMathParaPr>
                    <m:oMath xmlns:m="http://schemas.openxmlformats.org/officeDocument/2006/math">
                      <m:sSub>
                        <m:sSubPr>
                          <m:ctrlPr>
                            <a:rPr lang="it-IT" sz="2200" b="1" i="1" smtClean="0">
                              <a:solidFill>
                                <a:schemeClr val="accent4">
                                  <a:lumMod val="50000"/>
                                </a:schemeClr>
                              </a:solidFill>
                              <a:latin typeface="Cambria Math"/>
                              <a:ea typeface="Cambria Math"/>
                            </a:rPr>
                          </m:ctrlPr>
                        </m:sSubPr>
                        <m:e>
                          <m:r>
                            <a:rPr lang="it-IT" sz="2200" b="1" i="1">
                              <a:solidFill>
                                <a:schemeClr val="accent4">
                                  <a:lumMod val="50000"/>
                                </a:schemeClr>
                              </a:solidFill>
                              <a:latin typeface="Cambria Math"/>
                              <a:ea typeface="Cambria Math"/>
                            </a:rPr>
                            <m:t>𝑵</m:t>
                          </m:r>
                        </m:e>
                        <m:sub>
                          <m:sSub>
                            <m:sSubPr>
                              <m:ctrlPr>
                                <a:rPr lang="it-IT" sz="2200" b="1" i="1">
                                  <a:solidFill>
                                    <a:schemeClr val="accent4">
                                      <a:lumMod val="50000"/>
                                    </a:schemeClr>
                                  </a:solidFill>
                                  <a:latin typeface="Cambria Math"/>
                                  <a:ea typeface="Cambria Math"/>
                                </a:rPr>
                              </m:ctrlPr>
                            </m:sSubPr>
                            <m:e>
                              <m:r>
                                <a:rPr lang="it-IT" sz="2200" b="1" i="1">
                                  <a:solidFill>
                                    <a:schemeClr val="accent4">
                                      <a:lumMod val="50000"/>
                                    </a:schemeClr>
                                  </a:solidFill>
                                  <a:latin typeface="Cambria Math"/>
                                  <a:ea typeface="Cambria Math"/>
                                </a:rPr>
                                <m:t>𝑺</m:t>
                              </m:r>
                            </m:e>
                            <m:sub>
                              <m:r>
                                <a:rPr lang="it-IT" sz="2200" b="1" i="1">
                                  <a:solidFill>
                                    <a:schemeClr val="accent4">
                                      <a:lumMod val="50000"/>
                                    </a:schemeClr>
                                  </a:solidFill>
                                  <a:latin typeface="Cambria Math"/>
                                  <a:ea typeface="Cambria Math"/>
                                </a:rPr>
                                <m:t>𝑻</m:t>
                              </m:r>
                              <m:r>
                                <a:rPr lang="it-IT" sz="2200" b="1" i="1">
                                  <a:solidFill>
                                    <a:schemeClr val="accent4">
                                      <a:lumMod val="50000"/>
                                    </a:schemeClr>
                                  </a:solidFill>
                                  <a:latin typeface="Cambria Math"/>
                                  <a:ea typeface="Cambria Math"/>
                                </a:rPr>
                                <m:t>=</m:t>
                              </m:r>
                              <m:r>
                                <a:rPr lang="it-IT" sz="2200" b="1" i="1" smtClean="0">
                                  <a:solidFill>
                                    <a:schemeClr val="accent4">
                                      <a:lumMod val="50000"/>
                                    </a:schemeClr>
                                  </a:solidFill>
                                  <a:latin typeface="Cambria Math"/>
                                  <a:ea typeface="Cambria Math"/>
                                </a:rPr>
                                <m:t>𝟏</m:t>
                              </m:r>
                            </m:sub>
                          </m:sSub>
                        </m:sub>
                      </m:sSub>
                      <m:r>
                        <a:rPr lang="it-IT" sz="2200" b="1" i="1" smtClean="0">
                          <a:solidFill>
                            <a:schemeClr val="accent4">
                              <a:lumMod val="50000"/>
                            </a:schemeClr>
                          </a:solidFill>
                          <a:latin typeface="Cambria Math"/>
                          <a:ea typeface="Cambria Math"/>
                        </a:rPr>
                        <m:t>=</m:t>
                      </m:r>
                      <m:sSub>
                        <m:sSubPr>
                          <m:ctrlPr>
                            <a:rPr lang="it-IT" sz="2200" b="1" i="1" smtClean="0">
                              <a:solidFill>
                                <a:schemeClr val="accent4">
                                  <a:lumMod val="50000"/>
                                </a:schemeClr>
                              </a:solidFill>
                              <a:latin typeface="Cambria Math"/>
                              <a:ea typeface="Cambria Math"/>
                            </a:rPr>
                          </m:ctrlPr>
                        </m:sSubPr>
                        <m:e>
                          <m:r>
                            <a:rPr lang="it-IT" sz="2200" b="1" i="1" smtClean="0">
                              <a:solidFill>
                                <a:schemeClr val="accent4">
                                  <a:lumMod val="50000"/>
                                </a:schemeClr>
                              </a:solidFill>
                              <a:latin typeface="Cambria Math"/>
                              <a:ea typeface="Cambria Math"/>
                            </a:rPr>
                            <m:t>𝑵</m:t>
                          </m:r>
                        </m:e>
                        <m:sub>
                          <m:sSub>
                            <m:sSubPr>
                              <m:ctrlPr>
                                <a:rPr lang="it-IT" sz="2200" b="1" i="1" smtClean="0">
                                  <a:solidFill>
                                    <a:schemeClr val="accent4">
                                      <a:lumMod val="50000"/>
                                    </a:schemeClr>
                                  </a:solidFill>
                                  <a:latin typeface="Cambria Math"/>
                                  <a:ea typeface="Cambria Math"/>
                                </a:rPr>
                              </m:ctrlPr>
                            </m:sSubPr>
                            <m:e>
                              <m:r>
                                <a:rPr lang="it-IT" sz="2200" b="1" i="1" smtClean="0">
                                  <a:solidFill>
                                    <a:schemeClr val="accent4">
                                      <a:lumMod val="50000"/>
                                    </a:schemeClr>
                                  </a:solidFill>
                                  <a:latin typeface="Cambria Math"/>
                                  <a:ea typeface="Cambria Math"/>
                                </a:rPr>
                                <m:t>𝑺</m:t>
                              </m:r>
                            </m:e>
                            <m:sub>
                              <m:r>
                                <a:rPr lang="it-IT" sz="2200" b="1" i="1" smtClean="0">
                                  <a:solidFill>
                                    <a:schemeClr val="accent4">
                                      <a:lumMod val="50000"/>
                                    </a:schemeClr>
                                  </a:solidFill>
                                  <a:latin typeface="Cambria Math"/>
                                  <a:ea typeface="Cambria Math"/>
                                </a:rPr>
                                <m:t>𝑻</m:t>
                              </m:r>
                              <m:r>
                                <a:rPr lang="it-IT" sz="2200" b="1" i="1" smtClean="0">
                                  <a:solidFill>
                                    <a:schemeClr val="accent4">
                                      <a:lumMod val="50000"/>
                                    </a:schemeClr>
                                  </a:solidFill>
                                  <a:latin typeface="Cambria Math"/>
                                  <a:ea typeface="Cambria Math"/>
                                </a:rPr>
                                <m:t>=</m:t>
                              </m:r>
                              <m:r>
                                <a:rPr lang="it-IT" sz="2200" b="1" i="1" smtClean="0">
                                  <a:solidFill>
                                    <a:schemeClr val="accent4">
                                      <a:lumMod val="50000"/>
                                    </a:schemeClr>
                                  </a:solidFill>
                                  <a:latin typeface="Cambria Math"/>
                                  <a:ea typeface="Cambria Math"/>
                                </a:rPr>
                                <m:t>𝟎</m:t>
                              </m:r>
                            </m:sub>
                          </m:sSub>
                        </m:sub>
                      </m:sSub>
                      <m:sSup>
                        <m:sSupPr>
                          <m:ctrlPr>
                            <a:rPr lang="it-IT" sz="2200" b="1" i="1" smtClean="0">
                              <a:solidFill>
                                <a:schemeClr val="accent4">
                                  <a:lumMod val="50000"/>
                                </a:schemeClr>
                              </a:solidFill>
                              <a:latin typeface="Cambria Math"/>
                              <a:ea typeface="Cambria Math"/>
                            </a:rPr>
                          </m:ctrlPr>
                        </m:sSupPr>
                        <m:e>
                          <m:r>
                            <a:rPr lang="it-IT" sz="2200" b="1" i="1" smtClean="0">
                              <a:solidFill>
                                <a:schemeClr val="accent4">
                                  <a:lumMod val="50000"/>
                                </a:schemeClr>
                              </a:solidFill>
                              <a:latin typeface="Cambria Math"/>
                              <a:ea typeface="Cambria Math"/>
                            </a:rPr>
                            <m:t>𝒆</m:t>
                          </m:r>
                        </m:e>
                        <m:sup>
                          <m:r>
                            <a:rPr lang="it-IT" sz="2200" b="1" i="1" smtClean="0">
                              <a:solidFill>
                                <a:schemeClr val="accent4">
                                  <a:lumMod val="50000"/>
                                </a:schemeClr>
                              </a:solidFill>
                              <a:latin typeface="Cambria Math"/>
                              <a:ea typeface="Cambria Math"/>
                            </a:rPr>
                            <m:t>−∆</m:t>
                          </m:r>
                          <m:r>
                            <a:rPr lang="it-IT" sz="2200" b="1" i="1" smtClean="0">
                              <a:solidFill>
                                <a:schemeClr val="accent4">
                                  <a:lumMod val="50000"/>
                                </a:schemeClr>
                              </a:solidFill>
                              <a:latin typeface="Cambria Math"/>
                              <a:ea typeface="Cambria Math"/>
                            </a:rPr>
                            <m:t>𝑬</m:t>
                          </m:r>
                          <m:r>
                            <a:rPr lang="en-US" sz="2200" b="1" i="1" smtClean="0">
                              <a:solidFill>
                                <a:schemeClr val="accent4">
                                  <a:lumMod val="50000"/>
                                </a:schemeClr>
                              </a:solidFill>
                              <a:latin typeface="Cambria Math"/>
                              <a:ea typeface="Cambria Math"/>
                            </a:rPr>
                            <m:t>/</m:t>
                          </m:r>
                          <m:sSub>
                            <m:sSubPr>
                              <m:ctrlPr>
                                <a:rPr lang="en-US" sz="2200" b="1" i="1" smtClean="0">
                                  <a:solidFill>
                                    <a:schemeClr val="accent4">
                                      <a:lumMod val="50000"/>
                                    </a:schemeClr>
                                  </a:solidFill>
                                  <a:latin typeface="Cambria Math"/>
                                  <a:ea typeface="Cambria Math"/>
                                </a:rPr>
                              </m:ctrlPr>
                            </m:sSubPr>
                            <m:e>
                              <m:r>
                                <a:rPr lang="en-US" sz="2200" b="1" i="1" smtClean="0">
                                  <a:solidFill>
                                    <a:schemeClr val="accent4">
                                      <a:lumMod val="50000"/>
                                    </a:schemeClr>
                                  </a:solidFill>
                                  <a:latin typeface="Cambria Math"/>
                                  <a:ea typeface="Cambria Math"/>
                                </a:rPr>
                                <m:t>𝒌</m:t>
                              </m:r>
                            </m:e>
                            <m:sub>
                              <m:r>
                                <a:rPr lang="en-US" sz="2200" b="1" i="1" smtClean="0">
                                  <a:solidFill>
                                    <a:schemeClr val="accent4">
                                      <a:lumMod val="50000"/>
                                    </a:schemeClr>
                                  </a:solidFill>
                                  <a:latin typeface="Cambria Math"/>
                                  <a:ea typeface="Cambria Math"/>
                                </a:rPr>
                                <m:t>𝑩</m:t>
                              </m:r>
                            </m:sub>
                          </m:sSub>
                          <m:r>
                            <a:rPr lang="it-IT" sz="2200" b="1" i="1" smtClean="0">
                              <a:solidFill>
                                <a:schemeClr val="accent4">
                                  <a:lumMod val="50000"/>
                                </a:schemeClr>
                              </a:solidFill>
                              <a:latin typeface="Cambria Math"/>
                              <a:ea typeface="Cambria Math"/>
                            </a:rPr>
                            <m:t>𝑻</m:t>
                          </m:r>
                        </m:sup>
                      </m:sSup>
                    </m:oMath>
                  </m:oMathPara>
                </a14:m>
                <a:endParaRPr lang="fa-IR" sz="2200" b="1" dirty="0"/>
              </a:p>
            </p:txBody>
          </p:sp>
        </mc:Choice>
        <mc:Fallback xmlns="">
          <p:sp>
            <p:nvSpPr>
              <p:cNvPr id="12" name="Rectangle 11"/>
              <p:cNvSpPr>
                <a:spLocks noRot="1" noChangeAspect="1" noMove="1" noResize="1" noEditPoints="1" noAdjustHandles="1" noChangeArrowheads="1" noChangeShapeType="1" noTextEdit="1"/>
              </p:cNvSpPr>
              <p:nvPr/>
            </p:nvSpPr>
            <p:spPr>
              <a:xfrm>
                <a:off x="5290770" y="3501008"/>
                <a:ext cx="3853230" cy="849528"/>
              </a:xfrm>
              <a:prstGeom prst="rect">
                <a:avLst/>
              </a:prstGeom>
              <a:blipFill rotWithShape="1">
                <a:blip r:embed="rId11" cstate="print"/>
                <a:stretch>
                  <a:fillRect t="-4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529410" y="4604538"/>
                <a:ext cx="4600789" cy="40863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it-IT" sz="2000" b="1" i="1" smtClean="0">
                              <a:solidFill>
                                <a:schemeClr val="accent4">
                                  <a:lumMod val="50000"/>
                                </a:schemeClr>
                              </a:solidFill>
                              <a:latin typeface="Cambria Math"/>
                              <a:ea typeface="Cambria Math"/>
                            </a:rPr>
                          </m:ctrlPr>
                        </m:sSubPr>
                        <m:e>
                          <m:r>
                            <a:rPr lang="it-IT" sz="2000" b="1" i="1" smtClean="0">
                              <a:solidFill>
                                <a:schemeClr val="accent4">
                                  <a:lumMod val="50000"/>
                                </a:schemeClr>
                              </a:solidFill>
                              <a:latin typeface="Cambria Math"/>
                              <a:ea typeface="Cambria Math"/>
                            </a:rPr>
                            <m:t>𝑯</m:t>
                          </m:r>
                        </m:e>
                        <m:sub>
                          <m:r>
                            <a:rPr lang="it-IT" sz="2000" b="1" i="1" smtClean="0">
                              <a:solidFill>
                                <a:schemeClr val="accent4">
                                  <a:lumMod val="50000"/>
                                </a:schemeClr>
                              </a:solidFill>
                              <a:latin typeface="Cambria Math"/>
                              <a:ea typeface="Cambria Math"/>
                            </a:rPr>
                            <m:t>𝒍𝒐𝒄𝒂𝒍</m:t>
                          </m:r>
                        </m:sub>
                      </m:sSub>
                      <m:r>
                        <a:rPr lang="it-IT" sz="2000" b="1" i="1" smtClean="0">
                          <a:solidFill>
                            <a:schemeClr val="accent4">
                              <a:lumMod val="50000"/>
                            </a:schemeClr>
                          </a:solidFill>
                          <a:latin typeface="Cambria Math"/>
                          <a:ea typeface="Cambria Math"/>
                        </a:rPr>
                        <m:t>=</m:t>
                      </m:r>
                      <m:sSub>
                        <m:sSubPr>
                          <m:ctrlPr>
                            <a:rPr lang="it-IT" sz="2000" b="1" i="1" smtClean="0">
                              <a:solidFill>
                                <a:schemeClr val="accent4">
                                  <a:lumMod val="50000"/>
                                </a:schemeClr>
                              </a:solidFill>
                              <a:latin typeface="Cambria Math"/>
                              <a:ea typeface="Cambria Math"/>
                            </a:rPr>
                          </m:ctrlPr>
                        </m:sSubPr>
                        <m:e>
                          <m:r>
                            <a:rPr lang="it-IT" sz="2000" b="1" i="1" smtClean="0">
                              <a:solidFill>
                                <a:schemeClr val="accent4">
                                  <a:lumMod val="50000"/>
                                </a:schemeClr>
                              </a:solidFill>
                              <a:latin typeface="Cambria Math"/>
                              <a:ea typeface="Cambria Math"/>
                            </a:rPr>
                            <m:t>𝑯</m:t>
                          </m:r>
                        </m:e>
                        <m:sub>
                          <m:r>
                            <a:rPr lang="it-IT" sz="2000" b="1" i="1" smtClean="0">
                              <a:solidFill>
                                <a:schemeClr val="accent4">
                                  <a:lumMod val="50000"/>
                                </a:schemeClr>
                              </a:solidFill>
                              <a:latin typeface="Cambria Math"/>
                              <a:ea typeface="Cambria Math"/>
                            </a:rPr>
                            <m:t>𝟎</m:t>
                          </m:r>
                        </m:sub>
                      </m:sSub>
                      <m:r>
                        <a:rPr lang="it-IT" sz="2000" b="1" i="1" smtClean="0">
                          <a:solidFill>
                            <a:schemeClr val="accent4">
                              <a:lumMod val="50000"/>
                            </a:schemeClr>
                          </a:solidFill>
                          <a:latin typeface="Cambria Math"/>
                          <a:ea typeface="Cambria Math"/>
                        </a:rPr>
                        <m:t>+</m:t>
                      </m:r>
                      <m:sSup>
                        <m:sSupPr>
                          <m:ctrlPr>
                            <a:rPr lang="it-IT" sz="2000" b="1" i="1" smtClean="0">
                              <a:solidFill>
                                <a:schemeClr val="accent4">
                                  <a:lumMod val="50000"/>
                                </a:schemeClr>
                              </a:solidFill>
                              <a:latin typeface="Cambria Math"/>
                              <a:ea typeface="Cambria Math"/>
                            </a:rPr>
                          </m:ctrlPr>
                        </m:sSupPr>
                        <m:e>
                          <m:r>
                            <a:rPr lang="it-IT" sz="2000" b="1" i="1" smtClean="0">
                              <a:solidFill>
                                <a:schemeClr val="accent4">
                                  <a:lumMod val="50000"/>
                                </a:schemeClr>
                              </a:solidFill>
                              <a:latin typeface="Cambria Math"/>
                              <a:ea typeface="Cambria Math"/>
                            </a:rPr>
                            <m:t>𝑯</m:t>
                          </m:r>
                        </m:e>
                        <m:sup>
                          <m:r>
                            <a:rPr lang="it-IT" sz="2000" b="1" i="1" smtClean="0">
                              <a:solidFill>
                                <a:schemeClr val="accent4">
                                  <a:lumMod val="50000"/>
                                </a:schemeClr>
                              </a:solidFill>
                              <a:latin typeface="Cambria Math"/>
                              <a:ea typeface="Cambria Math"/>
                            </a:rPr>
                            <m:t>𝒆𝒇𝒇𝒆𝒄𝒕</m:t>
                          </m:r>
                        </m:sup>
                      </m:sSup>
                    </m:oMath>
                  </m:oMathPara>
                </a14:m>
                <a:endParaRPr lang="fa-IR" sz="2000" b="1" i="1" dirty="0"/>
              </a:p>
            </p:txBody>
          </p:sp>
        </mc:Choice>
        <mc:Fallback xmlns="">
          <p:sp>
            <p:nvSpPr>
              <p:cNvPr id="22" name="Rectangle 21"/>
              <p:cNvSpPr>
                <a:spLocks noRot="1" noChangeAspect="1" noMove="1" noResize="1" noEditPoints="1" noAdjustHandles="1" noChangeArrowheads="1" noChangeShapeType="1" noTextEdit="1"/>
              </p:cNvSpPr>
              <p:nvPr/>
            </p:nvSpPr>
            <p:spPr>
              <a:xfrm>
                <a:off x="5529410" y="4604538"/>
                <a:ext cx="4600789" cy="408638"/>
              </a:xfrm>
              <a:prstGeom prst="rect">
                <a:avLst/>
              </a:prstGeom>
              <a:blipFill rotWithShape="1">
                <a:blip r:embed="rId12"/>
                <a:stretch>
                  <a:fillRect b="-5970"/>
                </a:stretch>
              </a:blipFill>
            </p:spPr>
            <p:txBody>
              <a:bodyPr/>
              <a:lstStyle/>
              <a:p>
                <a:r>
                  <a:rPr lang="en-US">
                    <a:noFill/>
                  </a:rPr>
                  <a:t> </a:t>
                </a:r>
              </a:p>
            </p:txBody>
          </p:sp>
        </mc:Fallback>
      </mc:AlternateContent>
      <p:sp>
        <p:nvSpPr>
          <p:cNvPr id="19" name="CasellaDiTesto 18"/>
          <p:cNvSpPr txBox="1"/>
          <p:nvPr/>
        </p:nvSpPr>
        <p:spPr>
          <a:xfrm>
            <a:off x="9828584" y="1988840"/>
            <a:ext cx="1316899" cy="369332"/>
          </a:xfrm>
          <a:prstGeom prst="rect">
            <a:avLst/>
          </a:prstGeom>
          <a:noFill/>
        </p:spPr>
        <p:txBody>
          <a:bodyPr wrap="none" rtlCol="0">
            <a:spAutoFit/>
          </a:bodyPr>
          <a:lstStyle/>
          <a:p>
            <a:r>
              <a:rPr lang="it-IT" dirty="0" smtClean="0"/>
              <a:t>… the </a:t>
            </a:r>
            <a:r>
              <a:rPr lang="it-IT" dirty="0" err="1" smtClean="0"/>
              <a:t>gap…</a:t>
            </a:r>
            <a:r>
              <a:rPr lang="it-IT" dirty="0" smtClean="0"/>
              <a:t>.</a:t>
            </a:r>
            <a:endParaRPr lang="it-IT" dirty="0"/>
          </a:p>
        </p:txBody>
      </p:sp>
      <p:sp>
        <p:nvSpPr>
          <p:cNvPr id="6" name="Oval 5"/>
          <p:cNvSpPr/>
          <p:nvPr/>
        </p:nvSpPr>
        <p:spPr>
          <a:xfrm>
            <a:off x="4912243" y="5013176"/>
            <a:ext cx="1171925" cy="2474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p:cNvSpPr txBox="1"/>
          <p:nvPr/>
        </p:nvSpPr>
        <p:spPr>
          <a:xfrm>
            <a:off x="4819355" y="4813925"/>
            <a:ext cx="1721625" cy="553998"/>
          </a:xfrm>
          <a:prstGeom prst="rect">
            <a:avLst/>
          </a:prstGeom>
          <a:noFill/>
        </p:spPr>
        <p:txBody>
          <a:bodyPr wrap="none" rtlCol="0">
            <a:spAutoFit/>
          </a:bodyPr>
          <a:lstStyle/>
          <a:p>
            <a:pPr algn="ctr" rtl="0"/>
            <a:r>
              <a:rPr lang="it-IT" sz="1500" b="1" dirty="0" smtClean="0">
                <a:solidFill>
                  <a:srgbClr val="0070C0"/>
                </a:solidFill>
                <a:latin typeface="Calisto MT" pitchFamily="18" charset="0"/>
              </a:rPr>
              <a:t>First excited state </a:t>
            </a:r>
          </a:p>
          <a:p>
            <a:pPr algn="ctr" rtl="0"/>
            <a:r>
              <a:rPr lang="it-IT" sz="1500" b="1" dirty="0" smtClean="0">
                <a:solidFill>
                  <a:srgbClr val="0070C0"/>
                </a:solidFill>
                <a:latin typeface="Calisto MT" pitchFamily="18" charset="0"/>
              </a:rPr>
              <a:t>S</a:t>
            </a:r>
            <a:r>
              <a:rPr lang="it-IT" sz="1500" b="1" baseline="-25000" dirty="0" smtClean="0">
                <a:solidFill>
                  <a:srgbClr val="0070C0"/>
                </a:solidFill>
                <a:latin typeface="Calisto MT" pitchFamily="18" charset="0"/>
              </a:rPr>
              <a:t>T</a:t>
            </a:r>
            <a:r>
              <a:rPr lang="it-IT" sz="1500" b="1" dirty="0" smtClean="0">
                <a:solidFill>
                  <a:srgbClr val="0070C0"/>
                </a:solidFill>
                <a:latin typeface="Calisto MT" pitchFamily="18" charset="0"/>
              </a:rPr>
              <a:t>=1, M</a:t>
            </a:r>
            <a:r>
              <a:rPr lang="it-IT" sz="1500" b="1" baseline="-25000" dirty="0" smtClean="0">
                <a:solidFill>
                  <a:srgbClr val="0070C0"/>
                </a:solidFill>
                <a:latin typeface="Calisto MT" pitchFamily="18" charset="0"/>
              </a:rPr>
              <a:t>s</a:t>
            </a:r>
            <a:r>
              <a:rPr lang="it-IT" sz="1500" b="1" dirty="0" smtClean="0">
                <a:solidFill>
                  <a:srgbClr val="0070C0"/>
                </a:solidFill>
                <a:latin typeface="Calisto MT" pitchFamily="18" charset="0"/>
              </a:rPr>
              <a:t>=+1</a:t>
            </a:r>
            <a:endParaRPr lang="it-IT" sz="1500" b="1" dirty="0">
              <a:solidFill>
                <a:srgbClr val="0070C0"/>
              </a:solidFill>
              <a:latin typeface="Calisto MT" pitchFamily="18" charset="0"/>
            </a:endParaRPr>
          </a:p>
        </p:txBody>
      </p:sp>
    </p:spTree>
    <p:extLst>
      <p:ext uri="{BB962C8B-B14F-4D97-AF65-F5344CB8AC3E}">
        <p14:creationId xmlns:p14="http://schemas.microsoft.com/office/powerpoint/2010/main" val="34169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1000"/>
                                        <p:tgtEl>
                                          <p:spTgt spid="17"/>
                                        </p:tgtEl>
                                      </p:cBhvr>
                                    </p:animEffect>
                                    <p:anim calcmode="lin" valueType="num">
                                      <p:cBhvr>
                                        <p:cTn id="10" dur="1000" fill="hold"/>
                                        <p:tgtEl>
                                          <p:spTgt spid="17"/>
                                        </p:tgtEl>
                                        <p:attrNameLst>
                                          <p:attrName>ppt_x</p:attrName>
                                        </p:attrNameLst>
                                      </p:cBhvr>
                                      <p:tavLst>
                                        <p:tav tm="0">
                                          <p:val>
                                            <p:strVal val="#ppt_x"/>
                                          </p:val>
                                        </p:tav>
                                        <p:tav tm="100000">
                                          <p:val>
                                            <p:strVal val="#ppt_x"/>
                                          </p:val>
                                        </p:tav>
                                      </p:tavLst>
                                    </p:anim>
                                    <p:anim calcmode="lin" valueType="num">
                                      <p:cBhvr>
                                        <p:cTn id="11" dur="1000" fill="hold"/>
                                        <p:tgtEl>
                                          <p:spTgt spid="1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anim calcmode="lin" valueType="num">
                                      <p:cBhvr>
                                        <p:cTn id="1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par>
                          <p:cTn id="24" fill="hold">
                            <p:stCondLst>
                              <p:cond delay="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5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1"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par>
                          <p:cTn id="38" fill="hold">
                            <p:stCondLst>
                              <p:cond delay="1500"/>
                            </p:stCondLst>
                            <p:childTnLst>
                              <p:par>
                                <p:cTn id="39" presetID="1" presetClass="entr" presetSubtype="0" fill="hold" nodeType="afterEffect">
                                  <p:stCondLst>
                                    <p:cond delay="0"/>
                                  </p:stCondLst>
                                  <p:childTnLst>
                                    <p:set>
                                      <p:cBhvr>
                                        <p:cTn id="40" dur="1" fill="hold">
                                          <p:stCondLst>
                                            <p:cond delay="0"/>
                                          </p:stCondLst>
                                        </p:cTn>
                                        <p:tgtEl>
                                          <p:spTgt spid="12">
                                            <p:txEl>
                                              <p:pRg st="0" end="0"/>
                                            </p:txEl>
                                          </p:spTgt>
                                        </p:tgtEl>
                                        <p:attrNameLst>
                                          <p:attrName>style.visibility</p:attrName>
                                        </p:attrNameLst>
                                      </p:cBhvr>
                                      <p:to>
                                        <p:strVal val="visible"/>
                                      </p:to>
                                    </p:set>
                                  </p:childTnLst>
                                </p:cTn>
                              </p:par>
                            </p:childTnLst>
                          </p:cTn>
                        </p:par>
                        <p:par>
                          <p:cTn id="41" fill="hold">
                            <p:stCondLst>
                              <p:cond delay="1500"/>
                            </p:stCondLst>
                            <p:childTnLst>
                              <p:par>
                                <p:cTn id="42" presetID="1" presetClass="entr" presetSubtype="0" fill="hold" nodeType="afterEffect">
                                  <p:stCondLst>
                                    <p:cond delay="0"/>
                                  </p:stCondLst>
                                  <p:childTnLst>
                                    <p:set>
                                      <p:cBhvr>
                                        <p:cTn id="43" dur="1" fill="hold">
                                          <p:stCondLst>
                                            <p:cond delay="0"/>
                                          </p:stCondLst>
                                        </p:cTn>
                                        <p:tgtEl>
                                          <p:spTgt spid="12">
                                            <p:txEl>
                                              <p:pRg st="1" end="1"/>
                                            </p:txEl>
                                          </p:spTgt>
                                        </p:tgtEl>
                                        <p:attrNameLst>
                                          <p:attrName>style.visibility</p:attrName>
                                        </p:attrNameLst>
                                      </p:cBhvr>
                                      <p:to>
                                        <p:strVal val="visible"/>
                                      </p:to>
                                    </p:se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22">
                                            <p:txEl>
                                              <p:pRg st="0" end="0"/>
                                            </p:txEl>
                                          </p:spTgt>
                                        </p:tgtEl>
                                        <p:attrNameLst>
                                          <p:attrName>style.visibility</p:attrName>
                                        </p:attrNameLst>
                                      </p:cBhvr>
                                      <p:to>
                                        <p:strVal val="visible"/>
                                      </p:to>
                                    </p:set>
                                    <p:animEffect transition="in" filter="fade">
                                      <p:cBhvr>
                                        <p:cTn id="4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794283" y="79778"/>
            <a:ext cx="5555432" cy="954107"/>
          </a:xfrm>
          <a:prstGeom prst="rect">
            <a:avLst/>
          </a:prstGeom>
        </p:spPr>
        <p:txBody>
          <a:bodyPr wrap="none">
            <a:spAutoFit/>
          </a:bodyPr>
          <a:lstStyle/>
          <a:p>
            <a:pPr algn="ct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Spin dynamics </a:t>
            </a:r>
            <a:r>
              <a:rPr lang="en-GB" sz="2800" b="1" i="1" dirty="0" err="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vs</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temperature</a:t>
            </a:r>
            <a:r>
              <a:rPr lang="en-US"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a:t>
            </a:r>
          </a:p>
          <a:p>
            <a:pPr algn="ctr"/>
            <a:r>
              <a:rPr lang="en-US"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Spin-</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lattice Relaxation Rate (1/T</a:t>
            </a:r>
            <a:r>
              <a:rPr lang="en-GB" sz="2800" b="1" i="1" baseline="-25000"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1</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a:t>
            </a:r>
            <a:endParaRPr lang="fa-IR" sz="2800" dirty="0">
              <a:ln w="10541" cmpd="sng">
                <a:solidFill>
                  <a:schemeClr val="accent4">
                    <a:lumMod val="50000"/>
                  </a:schemeClr>
                </a:solidFill>
                <a:prstDash val="solid"/>
              </a:ln>
              <a:solidFill>
                <a:schemeClr val="accent4">
                  <a:lumMod val="75000"/>
                </a:schemeClr>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703397665"/>
              </p:ext>
            </p:extLst>
          </p:nvPr>
        </p:nvGraphicFramePr>
        <p:xfrm>
          <a:off x="-311830" y="1375476"/>
          <a:ext cx="5650135" cy="3967900"/>
        </p:xfrm>
        <a:graphic>
          <a:graphicData uri="http://schemas.openxmlformats.org/presentationml/2006/ole">
            <mc:AlternateContent xmlns:mc="http://schemas.openxmlformats.org/markup-compatibility/2006">
              <mc:Choice xmlns:v="urn:schemas-microsoft-com:vml" Requires="v">
                <p:oleObj spid="_x0000_s8836" name="Graph" r:id="rId4" imgW="4132440" imgH="2901600" progId="">
                  <p:embed/>
                </p:oleObj>
              </mc:Choice>
              <mc:Fallback>
                <p:oleObj name="Graph" r:id="rId4" imgW="4132440" imgH="2901600" progId="">
                  <p:embed/>
                  <p:pic>
                    <p:nvPicPr>
                      <p:cNvPr id="0" name="Picture 5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30" y="1375476"/>
                        <a:ext cx="5650135" cy="396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Rectangle 4"/>
              <p:cNvSpPr/>
              <p:nvPr/>
            </p:nvSpPr>
            <p:spPr>
              <a:xfrm>
                <a:off x="304067" y="4843160"/>
                <a:ext cx="3929730" cy="2186240"/>
              </a:xfrm>
              <a:prstGeom prst="rect">
                <a:avLst/>
              </a:prstGeom>
            </p:spPr>
            <p:txBody>
              <a:bodyPr wrap="none">
                <a:spAutoFit/>
              </a:bodyPr>
              <a:lstStyle/>
              <a:p>
                <a:pPr algn="l" rtl="0"/>
                <a:endParaRPr lang="it-IT" sz="2000" b="1" i="1" dirty="0" smtClean="0">
                  <a:solidFill>
                    <a:srgbClr val="0070C0"/>
                  </a:solidFill>
                  <a:latin typeface="Calisto MT" pitchFamily="18" charset="0"/>
                  <a:ea typeface="CMU Serif" pitchFamily="2" charset="0"/>
                </a:endParaRPr>
              </a:p>
              <a:p>
                <a:pPr algn="l" rtl="0"/>
                <a:r>
                  <a:rPr lang="it-IT" sz="2000" b="1" i="1" dirty="0" smtClean="0">
                    <a:solidFill>
                      <a:schemeClr val="accent4">
                        <a:lumMod val="50000"/>
                      </a:schemeClr>
                    </a:solidFill>
                    <a:latin typeface="Calisto MT" pitchFamily="18" charset="0"/>
                    <a:ea typeface="CMU Serif" pitchFamily="2" charset="0"/>
                  </a:rPr>
                  <a:t>Current case (heterometallic Cr8Zn)</a:t>
                </a:r>
                <a:r>
                  <a:rPr lang="en-US" sz="2000" b="1" i="1" dirty="0">
                    <a:solidFill>
                      <a:schemeClr val="accent4">
                        <a:lumMod val="50000"/>
                      </a:schemeClr>
                    </a:solidFill>
                    <a:latin typeface="Calisto MT" pitchFamily="18" charset="0"/>
                    <a:ea typeface="CMU Serif" pitchFamily="2" charset="0"/>
                  </a:rPr>
                  <a:t>:</a:t>
                </a:r>
                <a:endParaRPr lang="en-US" sz="2000" b="1" i="1" dirty="0" smtClean="0">
                  <a:solidFill>
                    <a:schemeClr val="accent4">
                      <a:lumMod val="50000"/>
                    </a:schemeClr>
                  </a:solidFill>
                  <a:latin typeface="Calisto MT" pitchFamily="18" charset="0"/>
                  <a:ea typeface="CMU Serif" pitchFamily="2" charset="0"/>
                </a:endParaRPr>
              </a:p>
              <a:p>
                <a:pPr algn="l" rtl="0"/>
                <a:r>
                  <a:rPr lang="it-IT" sz="2000" b="1" dirty="0" smtClean="0">
                    <a:solidFill>
                      <a:srgbClr val="0070C0"/>
                    </a:solidFill>
                    <a:ea typeface="CMU Serif" pitchFamily="2" charset="0"/>
                  </a:rPr>
                  <a:t>         </a:t>
                </a:r>
                <a14:m>
                  <m:oMath xmlns:m="http://schemas.openxmlformats.org/officeDocument/2006/math">
                    <m:r>
                      <a:rPr lang="it-IT" sz="2000" b="1" i="1" smtClean="0">
                        <a:solidFill>
                          <a:schemeClr val="accent4">
                            <a:lumMod val="75000"/>
                          </a:schemeClr>
                        </a:solidFill>
                        <a:latin typeface="Cambria Math"/>
                        <a:ea typeface="CMU Serif" pitchFamily="2" charset="0"/>
                      </a:rPr>
                      <m:t>𝑹</m:t>
                    </m:r>
                    <m:d>
                      <m:dPr>
                        <m:ctrlPr>
                          <a:rPr lang="it-IT" sz="2000" b="1" i="1">
                            <a:solidFill>
                              <a:schemeClr val="accent4">
                                <a:lumMod val="75000"/>
                              </a:schemeClr>
                            </a:solidFill>
                            <a:latin typeface="Cambria Math"/>
                            <a:ea typeface="CMU Serif" pitchFamily="2" charset="0"/>
                          </a:rPr>
                        </m:ctrlPr>
                      </m:dPr>
                      <m:e>
                        <m:r>
                          <a:rPr lang="it-IT" sz="2000" b="1" i="1">
                            <a:solidFill>
                              <a:schemeClr val="accent4">
                                <a:lumMod val="75000"/>
                              </a:schemeClr>
                            </a:solidFill>
                            <a:latin typeface="Cambria Math"/>
                            <a:ea typeface="CMU Serif" pitchFamily="2" charset="0"/>
                          </a:rPr>
                          <m:t>𝑯</m:t>
                        </m:r>
                        <m:r>
                          <a:rPr lang="it-IT" sz="2000" b="1" i="1">
                            <a:solidFill>
                              <a:schemeClr val="accent4">
                                <a:lumMod val="75000"/>
                              </a:schemeClr>
                            </a:solidFill>
                            <a:latin typeface="Cambria Math"/>
                            <a:ea typeface="CMU Serif" pitchFamily="2" charset="0"/>
                          </a:rPr>
                          <m:t>,</m:t>
                        </m:r>
                        <m:r>
                          <a:rPr lang="it-IT" sz="2000" b="1" i="1">
                            <a:solidFill>
                              <a:schemeClr val="accent4">
                                <a:lumMod val="75000"/>
                              </a:schemeClr>
                            </a:solidFill>
                            <a:latin typeface="Cambria Math"/>
                            <a:ea typeface="CMU Serif" pitchFamily="2" charset="0"/>
                          </a:rPr>
                          <m:t>𝑻</m:t>
                        </m:r>
                      </m:e>
                    </m:d>
                    <m:r>
                      <a:rPr lang="it-IT" sz="2000" b="1" i="1">
                        <a:solidFill>
                          <a:schemeClr val="accent4">
                            <a:lumMod val="75000"/>
                          </a:schemeClr>
                        </a:solidFill>
                        <a:latin typeface="Cambria Math"/>
                        <a:ea typeface="CMU Serif" pitchFamily="2" charset="0"/>
                      </a:rPr>
                      <m:t>=</m:t>
                    </m:r>
                    <m:f>
                      <m:fPr>
                        <m:ctrlPr>
                          <a:rPr lang="it-IT" sz="2000" b="1" i="1">
                            <a:solidFill>
                              <a:schemeClr val="accent4">
                                <a:lumMod val="75000"/>
                              </a:schemeClr>
                            </a:solidFill>
                            <a:latin typeface="Cambria Math"/>
                          </a:rPr>
                        </m:ctrlPr>
                      </m:fPr>
                      <m:num>
                        <m:r>
                          <a:rPr lang="it-IT" sz="2000" b="1" i="1">
                            <a:solidFill>
                              <a:schemeClr val="accent4">
                                <a:lumMod val="75000"/>
                              </a:schemeClr>
                            </a:solidFill>
                            <a:latin typeface="Cambria Math"/>
                          </a:rPr>
                          <m:t>𝟏</m:t>
                        </m:r>
                      </m:num>
                      <m:den>
                        <m:sSub>
                          <m:sSubPr>
                            <m:ctrlPr>
                              <a:rPr lang="it-IT" sz="2000" b="1" i="1">
                                <a:solidFill>
                                  <a:schemeClr val="accent4">
                                    <a:lumMod val="75000"/>
                                  </a:schemeClr>
                                </a:solidFill>
                                <a:latin typeface="Cambria Math"/>
                              </a:rPr>
                            </m:ctrlPr>
                          </m:sSubPr>
                          <m:e>
                            <m:r>
                              <a:rPr lang="it-IT" sz="2000" b="1" i="1">
                                <a:solidFill>
                                  <a:schemeClr val="accent4">
                                    <a:lumMod val="75000"/>
                                  </a:schemeClr>
                                </a:solidFill>
                                <a:latin typeface="Cambria Math"/>
                              </a:rPr>
                              <m:t>𝑻</m:t>
                            </m:r>
                          </m:e>
                          <m:sub>
                            <m:r>
                              <a:rPr lang="it-IT" sz="2000" b="1" i="1">
                                <a:solidFill>
                                  <a:schemeClr val="accent4">
                                    <a:lumMod val="75000"/>
                                  </a:schemeClr>
                                </a:solidFill>
                                <a:latin typeface="Cambria Math"/>
                              </a:rPr>
                              <m:t>𝟏</m:t>
                            </m:r>
                          </m:sub>
                        </m:sSub>
                        <m:r>
                          <a:rPr lang="it-IT" sz="2000" b="1" i="1">
                            <a:solidFill>
                              <a:schemeClr val="accent4">
                                <a:lumMod val="75000"/>
                              </a:schemeClr>
                            </a:solidFill>
                            <a:latin typeface="Cambria Math"/>
                          </a:rPr>
                          <m:t>𝒙𝑻</m:t>
                        </m:r>
                      </m:den>
                    </m:f>
                  </m:oMath>
                </a14:m>
                <a:endParaRPr lang="en-US" sz="2000" b="1" i="1" dirty="0" smtClean="0">
                  <a:solidFill>
                    <a:schemeClr val="accent4">
                      <a:lumMod val="75000"/>
                    </a:schemeClr>
                  </a:solidFill>
                  <a:latin typeface="Cambria Math"/>
                </a:endParaRPr>
              </a:p>
              <a:p>
                <a:pPr algn="l" rtl="0"/>
                <a14:m>
                  <m:oMathPara xmlns:m="http://schemas.openxmlformats.org/officeDocument/2006/math">
                    <m:oMathParaPr>
                      <m:jc m:val="centerGroup"/>
                    </m:oMathParaPr>
                    <m:oMath xmlns:m="http://schemas.openxmlformats.org/officeDocument/2006/math">
                      <m:f>
                        <m:fPr>
                          <m:ctrlPr>
                            <a:rPr lang="en-US" sz="2000" b="1" i="1" smtClean="0">
                              <a:solidFill>
                                <a:schemeClr val="accent4">
                                  <a:lumMod val="75000"/>
                                </a:schemeClr>
                              </a:solidFill>
                              <a:latin typeface="Cambria Math"/>
                            </a:rPr>
                          </m:ctrlPr>
                        </m:fPr>
                        <m:num>
                          <m:r>
                            <a:rPr lang="en-US" sz="2000" b="1" i="1" smtClean="0">
                              <a:solidFill>
                                <a:schemeClr val="accent4">
                                  <a:lumMod val="75000"/>
                                </a:schemeClr>
                              </a:solidFill>
                              <a:latin typeface="Cambria Math"/>
                            </a:rPr>
                            <m:t>𝟏</m:t>
                          </m:r>
                        </m:num>
                        <m:den>
                          <m:sSub>
                            <m:sSubPr>
                              <m:ctrlPr>
                                <a:rPr lang="en-US" sz="2000" b="1" i="1" smtClean="0">
                                  <a:solidFill>
                                    <a:schemeClr val="accent4">
                                      <a:lumMod val="75000"/>
                                    </a:schemeClr>
                                  </a:solidFill>
                                  <a:latin typeface="Cambria Math"/>
                                </a:rPr>
                              </m:ctrlPr>
                            </m:sSubPr>
                            <m:e>
                              <m:r>
                                <a:rPr lang="en-US" sz="2000" b="1" i="1" smtClean="0">
                                  <a:solidFill>
                                    <a:schemeClr val="accent4">
                                      <a:lumMod val="75000"/>
                                    </a:schemeClr>
                                  </a:solidFill>
                                  <a:latin typeface="Cambria Math"/>
                                </a:rPr>
                                <m:t>𝑻</m:t>
                              </m:r>
                            </m:e>
                            <m:sub>
                              <m:r>
                                <a:rPr lang="en-US" sz="2000" b="1" i="1" smtClean="0">
                                  <a:solidFill>
                                    <a:schemeClr val="accent4">
                                      <a:lumMod val="75000"/>
                                    </a:schemeClr>
                                  </a:solidFill>
                                  <a:latin typeface="Cambria Math"/>
                                </a:rPr>
                                <m:t>𝟏</m:t>
                              </m:r>
                            </m:sub>
                          </m:sSub>
                        </m:den>
                      </m:f>
                      <m:r>
                        <a:rPr lang="en-US" sz="2000" b="1" i="1" smtClean="0">
                          <a:solidFill>
                            <a:schemeClr val="accent4">
                              <a:lumMod val="75000"/>
                            </a:schemeClr>
                          </a:solidFill>
                          <a:latin typeface="Cambria Math"/>
                        </a:rPr>
                        <m:t>=</m:t>
                      </m:r>
                      <m:r>
                        <a:rPr lang="en-US" sz="2000" b="1" i="1" smtClean="0">
                          <a:solidFill>
                            <a:srgbClr val="FF0000"/>
                          </a:solidFill>
                          <a:latin typeface="Cambria Math"/>
                        </a:rPr>
                        <m:t>𝑨</m:t>
                      </m:r>
                      <m:r>
                        <a:rPr lang="en-US" sz="2000" b="1" i="1" smtClean="0">
                          <a:solidFill>
                            <a:srgbClr val="FF0000"/>
                          </a:solidFill>
                          <a:latin typeface="Cambria Math"/>
                        </a:rPr>
                        <m:t>′</m:t>
                      </m:r>
                      <m:f>
                        <m:fPr>
                          <m:ctrlPr>
                            <a:rPr lang="en-US" sz="2000" b="1" i="1" smtClean="0">
                              <a:solidFill>
                                <a:schemeClr val="accent4">
                                  <a:lumMod val="75000"/>
                                </a:schemeClr>
                              </a:solidFill>
                              <a:latin typeface="Cambria Math"/>
                            </a:rPr>
                          </m:ctrlPr>
                        </m:fPr>
                        <m:num>
                          <m:sSub>
                            <m:sSubPr>
                              <m:ctrlPr>
                                <a:rPr lang="en-US" sz="2000" b="1" i="1">
                                  <a:solidFill>
                                    <a:schemeClr val="accent4">
                                      <a:lumMod val="75000"/>
                                    </a:schemeClr>
                                  </a:solidFill>
                                  <a:latin typeface="Cambria Math"/>
                                </a:rPr>
                              </m:ctrlPr>
                            </m:sSubPr>
                            <m:e>
                              <m:r>
                                <a:rPr lang="en-US" sz="2000" b="1" i="1">
                                  <a:solidFill>
                                    <a:schemeClr val="accent4">
                                      <a:lumMod val="75000"/>
                                    </a:schemeClr>
                                  </a:solidFill>
                                  <a:latin typeface="Cambria Math"/>
                                  <a:ea typeface="Cambria Math"/>
                                </a:rPr>
                                <m:t>𝝎</m:t>
                              </m:r>
                            </m:e>
                            <m:sub>
                              <m:r>
                                <a:rPr lang="en-US" sz="2000" b="1" i="1">
                                  <a:solidFill>
                                    <a:schemeClr val="accent4">
                                      <a:lumMod val="75000"/>
                                    </a:schemeClr>
                                  </a:solidFill>
                                  <a:latin typeface="Cambria Math"/>
                                </a:rPr>
                                <m:t>𝒄</m:t>
                              </m:r>
                            </m:sub>
                          </m:sSub>
                          <m:d>
                            <m:dPr>
                              <m:ctrlPr>
                                <a:rPr lang="en-US" sz="2000" b="1" i="1">
                                  <a:solidFill>
                                    <a:schemeClr val="accent4">
                                      <a:lumMod val="75000"/>
                                    </a:schemeClr>
                                  </a:solidFill>
                                  <a:latin typeface="Cambria Math"/>
                                </a:rPr>
                              </m:ctrlPr>
                            </m:dPr>
                            <m:e>
                              <m:r>
                                <a:rPr lang="en-US" sz="2000" b="1" i="1">
                                  <a:solidFill>
                                    <a:schemeClr val="accent4">
                                      <a:lumMod val="75000"/>
                                    </a:schemeClr>
                                  </a:solidFill>
                                  <a:latin typeface="Cambria Math"/>
                                </a:rPr>
                                <m:t>𝑻</m:t>
                              </m:r>
                            </m:e>
                          </m:d>
                        </m:num>
                        <m:den>
                          <m:sSubSup>
                            <m:sSubSupPr>
                              <m:ctrlPr>
                                <a:rPr lang="en-US" sz="2000" b="1" i="1">
                                  <a:solidFill>
                                    <a:schemeClr val="accent4">
                                      <a:lumMod val="75000"/>
                                    </a:schemeClr>
                                  </a:solidFill>
                                  <a:latin typeface="Cambria Math"/>
                                </a:rPr>
                              </m:ctrlPr>
                            </m:sSubSupPr>
                            <m:e>
                              <m:sSub>
                                <m:sSubPr>
                                  <m:ctrlPr>
                                    <a:rPr lang="en-US" sz="2000" b="1" i="1">
                                      <a:solidFill>
                                        <a:schemeClr val="accent4">
                                          <a:lumMod val="75000"/>
                                        </a:schemeClr>
                                      </a:solidFill>
                                      <a:latin typeface="Cambria Math"/>
                                      <a:ea typeface="Cambria Math"/>
                                    </a:rPr>
                                  </m:ctrlPr>
                                </m:sSubPr>
                                <m:e>
                                  <m:r>
                                    <a:rPr lang="en-US" sz="2000" b="1" i="1">
                                      <a:solidFill>
                                        <a:schemeClr val="accent4">
                                          <a:lumMod val="75000"/>
                                        </a:schemeClr>
                                      </a:solidFill>
                                      <a:latin typeface="Cambria Math"/>
                                      <a:ea typeface="Cambria Math"/>
                                    </a:rPr>
                                    <m:t>𝝎</m:t>
                                  </m:r>
                                </m:e>
                                <m:sub>
                                  <m:r>
                                    <a:rPr lang="en-US" sz="2000" b="1" i="1">
                                      <a:solidFill>
                                        <a:schemeClr val="accent4">
                                          <a:lumMod val="75000"/>
                                        </a:schemeClr>
                                      </a:solidFill>
                                      <a:latin typeface="Cambria Math"/>
                                      <a:ea typeface="Cambria Math"/>
                                    </a:rPr>
                                    <m:t>𝒄</m:t>
                                  </m:r>
                                </m:sub>
                              </m:sSub>
                            </m:e>
                            <m:sub/>
                            <m:sup>
                              <m:r>
                                <a:rPr lang="en-US" sz="2000" b="1" i="1">
                                  <a:solidFill>
                                    <a:schemeClr val="accent4">
                                      <a:lumMod val="75000"/>
                                    </a:schemeClr>
                                  </a:solidFill>
                                  <a:latin typeface="Cambria Math"/>
                                </a:rPr>
                                <m:t>𝟐</m:t>
                              </m:r>
                            </m:sup>
                          </m:sSubSup>
                          <m:r>
                            <a:rPr lang="en-US" sz="2000" b="1" i="1">
                              <a:solidFill>
                                <a:schemeClr val="accent4">
                                  <a:lumMod val="75000"/>
                                </a:schemeClr>
                              </a:solidFill>
                              <a:latin typeface="Cambria Math"/>
                            </a:rPr>
                            <m:t> </m:t>
                          </m:r>
                          <m:d>
                            <m:dPr>
                              <m:ctrlPr>
                                <a:rPr lang="en-US" sz="2000" b="1" i="1">
                                  <a:solidFill>
                                    <a:schemeClr val="accent4">
                                      <a:lumMod val="75000"/>
                                    </a:schemeClr>
                                  </a:solidFill>
                                  <a:latin typeface="Cambria Math"/>
                                </a:rPr>
                              </m:ctrlPr>
                            </m:dPr>
                            <m:e>
                              <m:r>
                                <a:rPr lang="en-US" sz="2000" b="1" i="1">
                                  <a:solidFill>
                                    <a:schemeClr val="accent4">
                                      <a:lumMod val="75000"/>
                                    </a:schemeClr>
                                  </a:solidFill>
                                  <a:latin typeface="Cambria Math"/>
                                </a:rPr>
                                <m:t>𝑻</m:t>
                              </m:r>
                            </m:e>
                          </m:d>
                          <m:r>
                            <a:rPr lang="en-US" sz="2000" b="1" i="1">
                              <a:solidFill>
                                <a:schemeClr val="accent4">
                                  <a:lumMod val="75000"/>
                                </a:schemeClr>
                              </a:solidFill>
                              <a:latin typeface="Cambria Math"/>
                            </a:rPr>
                            <m:t>+</m:t>
                          </m:r>
                          <m:sSubSup>
                            <m:sSubSupPr>
                              <m:ctrlPr>
                                <a:rPr lang="en-US" sz="2000" b="1" i="1">
                                  <a:solidFill>
                                    <a:schemeClr val="accent4">
                                      <a:lumMod val="75000"/>
                                    </a:schemeClr>
                                  </a:solidFill>
                                  <a:latin typeface="Cambria Math"/>
                                </a:rPr>
                              </m:ctrlPr>
                            </m:sSubSupPr>
                            <m:e>
                              <m:r>
                                <a:rPr lang="en-US" sz="2000" b="1" i="1">
                                  <a:solidFill>
                                    <a:schemeClr val="accent4">
                                      <a:lumMod val="75000"/>
                                    </a:schemeClr>
                                  </a:solidFill>
                                  <a:latin typeface="Cambria Math"/>
                                  <a:ea typeface="Cambria Math"/>
                                </a:rPr>
                                <m:t>𝝎</m:t>
                              </m:r>
                            </m:e>
                            <m:sub/>
                            <m:sup>
                              <m:r>
                                <a:rPr lang="en-US" sz="2000" b="1" i="1">
                                  <a:solidFill>
                                    <a:schemeClr val="accent4">
                                      <a:lumMod val="75000"/>
                                    </a:schemeClr>
                                  </a:solidFill>
                                  <a:latin typeface="Cambria Math"/>
                                </a:rPr>
                                <m:t>𝟐</m:t>
                              </m:r>
                            </m:sup>
                          </m:sSubSup>
                        </m:den>
                      </m:f>
                    </m:oMath>
                  </m:oMathPara>
                </a14:m>
                <a:endParaRPr lang="it-IT" sz="2000" b="1" i="1" dirty="0">
                  <a:solidFill>
                    <a:srgbClr val="0070C0"/>
                  </a:solidFill>
                  <a:latin typeface="Calisto MT" pitchFamily="18" charset="0"/>
                  <a:ea typeface="CMU Serif" pitchFamily="2" charset="0"/>
                </a:endParaRPr>
              </a:p>
              <a:p>
                <a:pPr algn="l" rtl="0"/>
                <a:endParaRPr lang="it-IT" sz="2000" b="1" i="1" dirty="0" smtClean="0">
                  <a:solidFill>
                    <a:srgbClr val="0070C0"/>
                  </a:solidFill>
                  <a:latin typeface="Calisto MT" pitchFamily="18" charset="0"/>
                  <a:ea typeface="CMU Serif" pitchFamily="2"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4067" y="4843160"/>
                <a:ext cx="3929730" cy="2186240"/>
              </a:xfrm>
              <a:prstGeom prst="rect">
                <a:avLst/>
              </a:prstGeom>
              <a:blipFill rotWithShape="1">
                <a:blip r:embed="rId6" cstate="print"/>
                <a:stretch>
                  <a:fillRect l="-1705" r="-9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37963" y="4785813"/>
                <a:ext cx="2078453" cy="659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4">
                                  <a:lumMod val="75000"/>
                                </a:schemeClr>
                              </a:solidFill>
                              <a:latin typeface="Cambria Math"/>
                            </a:rPr>
                          </m:ctrlPr>
                        </m:sSubPr>
                        <m:e>
                          <m:r>
                            <a:rPr lang="en-US" b="1" i="1" smtClean="0">
                              <a:solidFill>
                                <a:schemeClr val="accent4">
                                  <a:lumMod val="75000"/>
                                </a:schemeClr>
                              </a:solidFill>
                              <a:latin typeface="Cambria Math"/>
                              <a:ea typeface="Cambria Math"/>
                            </a:rPr>
                            <m:t>𝝎</m:t>
                          </m:r>
                        </m:e>
                        <m:sub>
                          <m:r>
                            <a:rPr lang="en-US" b="1" i="1" smtClean="0">
                              <a:solidFill>
                                <a:schemeClr val="accent4">
                                  <a:lumMod val="75000"/>
                                </a:schemeClr>
                              </a:solidFill>
                              <a:latin typeface="Cambria Math"/>
                            </a:rPr>
                            <m:t>𝒄</m:t>
                          </m:r>
                        </m:sub>
                      </m:sSub>
                      <m:d>
                        <m:dPr>
                          <m:ctrlPr>
                            <a:rPr lang="en-US" b="1" i="1">
                              <a:solidFill>
                                <a:schemeClr val="accent4">
                                  <a:lumMod val="75000"/>
                                </a:schemeClr>
                              </a:solidFill>
                              <a:latin typeface="Cambria Math"/>
                            </a:rPr>
                          </m:ctrlPr>
                        </m:dPr>
                        <m:e>
                          <m:r>
                            <a:rPr lang="en-US" b="1" i="1">
                              <a:solidFill>
                                <a:schemeClr val="accent4">
                                  <a:lumMod val="75000"/>
                                </a:schemeClr>
                              </a:solidFill>
                              <a:latin typeface="Cambria Math"/>
                            </a:rPr>
                            <m:t>𝑻</m:t>
                          </m:r>
                        </m:e>
                      </m:d>
                      <m:r>
                        <a:rPr lang="en-US" b="1" i="1" smtClean="0">
                          <a:solidFill>
                            <a:schemeClr val="accent4">
                              <a:lumMod val="75000"/>
                            </a:schemeClr>
                          </a:solidFill>
                          <a:latin typeface="Cambria Math"/>
                          <a:ea typeface="Cambria Math"/>
                        </a:rPr>
                        <m:t>∝</m:t>
                      </m:r>
                      <m:f>
                        <m:fPr>
                          <m:ctrlPr>
                            <a:rPr lang="en-US" b="1" i="1" smtClean="0">
                              <a:solidFill>
                                <a:schemeClr val="accent4">
                                  <a:lumMod val="75000"/>
                                </a:schemeClr>
                              </a:solidFill>
                              <a:latin typeface="Cambria Math"/>
                              <a:ea typeface="Cambria Math"/>
                            </a:rPr>
                          </m:ctrlPr>
                        </m:fPr>
                        <m:num>
                          <m:r>
                            <a:rPr lang="en-US" b="1" i="1" smtClean="0">
                              <a:solidFill>
                                <a:schemeClr val="accent4">
                                  <a:lumMod val="75000"/>
                                </a:schemeClr>
                              </a:solidFill>
                              <a:latin typeface="Cambria Math"/>
                              <a:ea typeface="Cambria Math"/>
                            </a:rPr>
                            <m:t>𝟏</m:t>
                          </m:r>
                        </m:num>
                        <m:den>
                          <m:sSub>
                            <m:sSubPr>
                              <m:ctrlPr>
                                <a:rPr lang="en-US" b="1" i="1" smtClean="0">
                                  <a:solidFill>
                                    <a:schemeClr val="accent4">
                                      <a:lumMod val="75000"/>
                                    </a:schemeClr>
                                  </a:solidFill>
                                  <a:latin typeface="Cambria Math"/>
                                  <a:ea typeface="Cambria Math"/>
                                </a:rPr>
                              </m:ctrlPr>
                            </m:sSubPr>
                            <m:e>
                              <m:r>
                                <a:rPr lang="en-US" b="1" i="1" smtClean="0">
                                  <a:solidFill>
                                    <a:schemeClr val="accent4">
                                      <a:lumMod val="75000"/>
                                    </a:schemeClr>
                                  </a:solidFill>
                                  <a:latin typeface="Cambria Math"/>
                                  <a:ea typeface="Cambria Math"/>
                                </a:rPr>
                                <m:t>𝝉</m:t>
                              </m:r>
                            </m:e>
                            <m:sub>
                              <m:r>
                                <a:rPr lang="en-US" b="1" i="1" smtClean="0">
                                  <a:solidFill>
                                    <a:schemeClr val="accent4">
                                      <a:lumMod val="75000"/>
                                    </a:schemeClr>
                                  </a:solidFill>
                                  <a:latin typeface="Cambria Math"/>
                                  <a:ea typeface="Cambria Math"/>
                                </a:rPr>
                                <m:t>𝒄</m:t>
                              </m:r>
                            </m:sub>
                          </m:sSub>
                        </m:den>
                      </m:f>
                      <m:r>
                        <a:rPr lang="en-US" b="1" i="1" smtClean="0">
                          <a:solidFill>
                            <a:schemeClr val="accent4">
                              <a:lumMod val="75000"/>
                            </a:schemeClr>
                          </a:solidFill>
                          <a:latin typeface="Cambria Math"/>
                          <a:ea typeface="Cambria Math"/>
                        </a:rPr>
                        <m:t>=</m:t>
                      </m:r>
                      <m:r>
                        <a:rPr lang="en-US" b="1" i="1" smtClean="0">
                          <a:solidFill>
                            <a:schemeClr val="accent4">
                              <a:lumMod val="75000"/>
                            </a:schemeClr>
                          </a:solidFill>
                          <a:latin typeface="Cambria Math"/>
                          <a:ea typeface="Cambria Math"/>
                        </a:rPr>
                        <m:t>𝑪</m:t>
                      </m:r>
                      <m:sSup>
                        <m:sSupPr>
                          <m:ctrlPr>
                            <a:rPr lang="en-US" b="1" i="1" smtClean="0">
                              <a:solidFill>
                                <a:schemeClr val="accent4">
                                  <a:lumMod val="75000"/>
                                </a:schemeClr>
                              </a:solidFill>
                              <a:latin typeface="Cambria Math"/>
                              <a:ea typeface="Cambria Math"/>
                            </a:rPr>
                          </m:ctrlPr>
                        </m:sSupPr>
                        <m:e>
                          <m:r>
                            <a:rPr lang="en-US" b="1" i="1" smtClean="0">
                              <a:solidFill>
                                <a:schemeClr val="accent4">
                                  <a:lumMod val="75000"/>
                                </a:schemeClr>
                              </a:solidFill>
                              <a:latin typeface="Cambria Math"/>
                              <a:ea typeface="Cambria Math"/>
                            </a:rPr>
                            <m:t>𝑻</m:t>
                          </m:r>
                        </m:e>
                        <m:sup>
                          <m:r>
                            <a:rPr lang="en-US" b="1" i="1" smtClean="0">
                              <a:solidFill>
                                <a:schemeClr val="accent4">
                                  <a:lumMod val="75000"/>
                                </a:schemeClr>
                              </a:solidFill>
                              <a:latin typeface="Cambria Math"/>
                              <a:ea typeface="Cambria Math"/>
                            </a:rPr>
                            <m:t>𝜶</m:t>
                          </m:r>
                        </m:sup>
                      </m:sSup>
                    </m:oMath>
                  </m:oMathPara>
                </a14:m>
                <a:endParaRPr lang="fa-IR" dirty="0"/>
              </a:p>
            </p:txBody>
          </p:sp>
        </mc:Choice>
        <mc:Fallback xmlns="">
          <p:sp>
            <p:nvSpPr>
              <p:cNvPr id="6" name="Rectangle 5"/>
              <p:cNvSpPr>
                <a:spLocks noRot="1" noChangeAspect="1" noMove="1" noResize="1" noEditPoints="1" noAdjustHandles="1" noChangeArrowheads="1" noChangeShapeType="1" noTextEdit="1"/>
              </p:cNvSpPr>
              <p:nvPr/>
            </p:nvSpPr>
            <p:spPr>
              <a:xfrm>
                <a:off x="6237963" y="4785813"/>
                <a:ext cx="2078453" cy="659411"/>
              </a:xfrm>
              <a:prstGeom prst="rect">
                <a:avLst/>
              </a:prstGeom>
              <a:blipFill rotWithShape="1">
                <a:blip r:embed="rId7" cstate="print"/>
                <a:stretch>
                  <a:fillRect/>
                </a:stretch>
              </a:blipFill>
            </p:spPr>
            <p:txBody>
              <a:bodyPr/>
              <a:lstStyle/>
              <a:p>
                <a:r>
                  <a:rPr lang="en-US">
                    <a:noFill/>
                  </a:rPr>
                  <a:t> </a:t>
                </a:r>
              </a:p>
            </p:txBody>
          </p:sp>
        </mc:Fallback>
      </mc:AlternateContent>
      <p:sp>
        <p:nvSpPr>
          <p:cNvPr id="7" name="Rectangle 6"/>
          <p:cNvSpPr/>
          <p:nvPr/>
        </p:nvSpPr>
        <p:spPr>
          <a:xfrm>
            <a:off x="6439078" y="4355812"/>
            <a:ext cx="1781320" cy="369332"/>
          </a:xfrm>
          <a:prstGeom prst="rect">
            <a:avLst/>
          </a:prstGeom>
        </p:spPr>
        <p:txBody>
          <a:bodyPr wrap="none">
            <a:spAutoFit/>
          </a:bodyPr>
          <a:lstStyle/>
          <a:p>
            <a:r>
              <a:rPr lang="it-IT" b="1" i="1" dirty="0" smtClean="0">
                <a:solidFill>
                  <a:schemeClr val="accent4">
                    <a:lumMod val="50000"/>
                  </a:schemeClr>
                </a:solidFill>
                <a:latin typeface="Calisto MT" pitchFamily="18" charset="0"/>
              </a:rPr>
              <a:t>Two alternatives</a:t>
            </a:r>
            <a:r>
              <a:rPr lang="en-US" b="1" i="1" dirty="0" smtClean="0">
                <a:solidFill>
                  <a:schemeClr val="accent4">
                    <a:lumMod val="50000"/>
                  </a:schemeClr>
                </a:solidFill>
                <a:latin typeface="Cambria Math"/>
              </a:rPr>
              <a:t>;</a:t>
            </a:r>
          </a:p>
        </p:txBody>
      </p:sp>
      <mc:AlternateContent xmlns:mc="http://schemas.openxmlformats.org/markup-compatibility/2006" xmlns:a14="http://schemas.microsoft.com/office/drawing/2010/main">
        <mc:Choice Requires="a14">
          <p:sp>
            <p:nvSpPr>
              <p:cNvPr id="8" name="Rectangle 7"/>
              <p:cNvSpPr/>
              <p:nvPr/>
            </p:nvSpPr>
            <p:spPr>
              <a:xfrm>
                <a:off x="5435863" y="5387446"/>
                <a:ext cx="3604255" cy="7643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chemeClr val="accent4">
                                  <a:lumMod val="75000"/>
                                </a:schemeClr>
                              </a:solidFill>
                              <a:latin typeface="Cambria Math"/>
                            </a:rPr>
                          </m:ctrlPr>
                        </m:sSubPr>
                        <m:e>
                          <m:r>
                            <a:rPr lang="en-US" b="1" i="1">
                              <a:solidFill>
                                <a:schemeClr val="accent4">
                                  <a:lumMod val="75000"/>
                                </a:schemeClr>
                              </a:solidFill>
                              <a:latin typeface="Cambria Math"/>
                              <a:ea typeface="Cambria Math"/>
                            </a:rPr>
                            <m:t>𝝎</m:t>
                          </m:r>
                        </m:e>
                        <m:sub>
                          <m:r>
                            <a:rPr lang="en-US" b="1" i="1">
                              <a:solidFill>
                                <a:schemeClr val="accent4">
                                  <a:lumMod val="75000"/>
                                </a:schemeClr>
                              </a:solidFill>
                              <a:latin typeface="Cambria Math"/>
                            </a:rPr>
                            <m:t>𝒄</m:t>
                          </m:r>
                        </m:sub>
                      </m:sSub>
                      <m:d>
                        <m:dPr>
                          <m:ctrlPr>
                            <a:rPr lang="en-US" b="1" i="1">
                              <a:solidFill>
                                <a:schemeClr val="accent4">
                                  <a:lumMod val="75000"/>
                                </a:schemeClr>
                              </a:solidFill>
                              <a:latin typeface="Cambria Math"/>
                            </a:rPr>
                          </m:ctrlPr>
                        </m:dPr>
                        <m:e>
                          <m:r>
                            <a:rPr lang="en-US" b="1" i="1">
                              <a:solidFill>
                                <a:schemeClr val="accent4">
                                  <a:lumMod val="75000"/>
                                </a:schemeClr>
                              </a:solidFill>
                              <a:latin typeface="Cambria Math"/>
                            </a:rPr>
                            <m:t>𝑻</m:t>
                          </m:r>
                        </m:e>
                      </m:d>
                      <m:r>
                        <a:rPr lang="en-US" b="1" i="1" smtClean="0">
                          <a:solidFill>
                            <a:schemeClr val="accent4">
                              <a:lumMod val="75000"/>
                            </a:schemeClr>
                          </a:solidFill>
                          <a:latin typeface="Cambria Math"/>
                        </a:rPr>
                        <m:t>=</m:t>
                      </m:r>
                      <m:nary>
                        <m:naryPr>
                          <m:chr m:val="∑"/>
                          <m:supHide m:val="on"/>
                          <m:ctrlPr>
                            <a:rPr lang="en-US" b="1" i="1" smtClean="0">
                              <a:solidFill>
                                <a:schemeClr val="accent4">
                                  <a:lumMod val="75000"/>
                                </a:schemeClr>
                              </a:solidFill>
                              <a:latin typeface="Cambria Math"/>
                            </a:rPr>
                          </m:ctrlPr>
                        </m:naryPr>
                        <m:sub>
                          <m:r>
                            <m:rPr>
                              <m:brk m:alnAt="7"/>
                            </m:rPr>
                            <a:rPr lang="en-US" b="1" i="1" smtClean="0">
                              <a:solidFill>
                                <a:schemeClr val="accent4">
                                  <a:lumMod val="75000"/>
                                </a:schemeClr>
                              </a:solidFill>
                              <a:latin typeface="Cambria Math"/>
                            </a:rPr>
                            <m:t>𝒊</m:t>
                          </m:r>
                        </m:sub>
                        <m:sup/>
                        <m:e>
                          <m:sSub>
                            <m:sSubPr>
                              <m:ctrlPr>
                                <a:rPr lang="en-US" b="1" i="1" smtClean="0">
                                  <a:solidFill>
                                    <a:schemeClr val="accent4">
                                      <a:lumMod val="75000"/>
                                    </a:schemeClr>
                                  </a:solidFill>
                                  <a:latin typeface="Cambria Math"/>
                                </a:rPr>
                              </m:ctrlPr>
                            </m:sSubPr>
                            <m:e>
                              <m:r>
                                <a:rPr lang="en-US" b="1" i="1" smtClean="0">
                                  <a:solidFill>
                                    <a:schemeClr val="accent4">
                                      <a:lumMod val="75000"/>
                                    </a:schemeClr>
                                  </a:solidFill>
                                  <a:latin typeface="Cambria Math"/>
                                  <a:ea typeface="Cambria Math"/>
                                </a:rPr>
                                <m:t>𝝎</m:t>
                              </m:r>
                            </m:e>
                            <m:sub>
                              <m:r>
                                <a:rPr lang="en-US" b="1" i="1" smtClean="0">
                                  <a:solidFill>
                                    <a:schemeClr val="accent4">
                                      <a:lumMod val="75000"/>
                                    </a:schemeClr>
                                  </a:solidFill>
                                  <a:latin typeface="Cambria Math"/>
                                </a:rPr>
                                <m:t>𝒄𝒊</m:t>
                              </m:r>
                            </m:sub>
                          </m:sSub>
                        </m:e>
                      </m:nary>
                      <m:sSub>
                        <m:sSubPr>
                          <m:ctrlPr>
                            <a:rPr lang="en-US" b="1" i="1" smtClean="0">
                              <a:solidFill>
                                <a:schemeClr val="accent4">
                                  <a:lumMod val="75000"/>
                                </a:schemeClr>
                              </a:solidFill>
                              <a:latin typeface="Cambria Math"/>
                            </a:rPr>
                          </m:ctrlPr>
                        </m:sSubPr>
                        <m:e>
                          <m:r>
                            <a:rPr lang="en-US" b="1" i="1" smtClean="0">
                              <a:solidFill>
                                <a:schemeClr val="accent4">
                                  <a:lumMod val="75000"/>
                                </a:schemeClr>
                              </a:solidFill>
                              <a:latin typeface="Cambria Math"/>
                            </a:rPr>
                            <m:t>,   </m:t>
                          </m:r>
                          <m:r>
                            <a:rPr lang="en-US" b="1" i="1" smtClean="0">
                              <a:solidFill>
                                <a:schemeClr val="accent4">
                                  <a:lumMod val="75000"/>
                                </a:schemeClr>
                              </a:solidFill>
                              <a:latin typeface="Cambria Math"/>
                              <a:ea typeface="Cambria Math"/>
                            </a:rPr>
                            <m:t>𝝎</m:t>
                          </m:r>
                        </m:e>
                        <m:sub>
                          <m:r>
                            <a:rPr lang="en-US" b="1" i="1" smtClean="0">
                              <a:solidFill>
                                <a:schemeClr val="accent4">
                                  <a:lumMod val="75000"/>
                                </a:schemeClr>
                              </a:solidFill>
                              <a:latin typeface="Cambria Math"/>
                            </a:rPr>
                            <m:t>𝒄𝒊</m:t>
                          </m:r>
                        </m:sub>
                      </m:sSub>
                      <m:r>
                        <a:rPr lang="en-US" b="1" i="1" smtClean="0">
                          <a:solidFill>
                            <a:schemeClr val="accent4">
                              <a:lumMod val="75000"/>
                            </a:schemeClr>
                          </a:solidFill>
                          <a:latin typeface="Cambria Math"/>
                          <a:ea typeface="Cambria Math"/>
                        </a:rPr>
                        <m:t>∝</m:t>
                      </m:r>
                      <m:sSup>
                        <m:sSupPr>
                          <m:ctrlPr>
                            <a:rPr lang="en-US" b="1" i="1" smtClean="0">
                              <a:solidFill>
                                <a:schemeClr val="accent4">
                                  <a:lumMod val="75000"/>
                                </a:schemeClr>
                              </a:solidFill>
                              <a:latin typeface="Cambria Math"/>
                              <a:ea typeface="Cambria Math"/>
                            </a:rPr>
                          </m:ctrlPr>
                        </m:sSupPr>
                        <m:e>
                          <m:r>
                            <a:rPr lang="en-US" b="1" i="1" smtClean="0">
                              <a:solidFill>
                                <a:schemeClr val="accent4">
                                  <a:lumMod val="75000"/>
                                </a:schemeClr>
                              </a:solidFill>
                              <a:latin typeface="Cambria Math"/>
                              <a:ea typeface="Cambria Math"/>
                            </a:rPr>
                            <m:t>𝒆</m:t>
                          </m:r>
                        </m:e>
                        <m:sup>
                          <m:r>
                            <a:rPr lang="en-US" b="1" i="1" smtClean="0">
                              <a:solidFill>
                                <a:schemeClr val="accent4">
                                  <a:lumMod val="75000"/>
                                </a:schemeClr>
                              </a:solidFill>
                              <a:latin typeface="Cambria Math"/>
                              <a:ea typeface="Cambria Math"/>
                            </a:rPr>
                            <m:t>−∆/</m:t>
                          </m:r>
                          <m:r>
                            <a:rPr lang="en-US" b="1" i="1" smtClean="0">
                              <a:solidFill>
                                <a:schemeClr val="accent4">
                                  <a:lumMod val="75000"/>
                                </a:schemeClr>
                              </a:solidFill>
                              <a:latin typeface="Cambria Math"/>
                              <a:ea typeface="Cambria Math"/>
                            </a:rPr>
                            <m:t>𝑻</m:t>
                          </m:r>
                        </m:sup>
                      </m:sSup>
                    </m:oMath>
                  </m:oMathPara>
                </a14:m>
                <a:endParaRPr lang="fa-IR" dirty="0"/>
              </a:p>
            </p:txBody>
          </p:sp>
        </mc:Choice>
        <mc:Fallback xmlns="">
          <p:sp>
            <p:nvSpPr>
              <p:cNvPr id="8" name="Rectangle 7"/>
              <p:cNvSpPr>
                <a:spLocks noRot="1" noChangeAspect="1" noMove="1" noResize="1" noEditPoints="1" noAdjustHandles="1" noChangeArrowheads="1" noChangeShapeType="1" noTextEdit="1"/>
              </p:cNvSpPr>
              <p:nvPr/>
            </p:nvSpPr>
            <p:spPr>
              <a:xfrm>
                <a:off x="5435863" y="5387446"/>
                <a:ext cx="3604255" cy="764312"/>
              </a:xfrm>
              <a:prstGeom prst="rect">
                <a:avLst/>
              </a:prstGeom>
              <a:blipFill rotWithShape="1">
                <a:blip r:embed="rId8" cstate="print"/>
                <a:stretch>
                  <a:fillRect/>
                </a:stretch>
              </a:blipFill>
            </p:spPr>
            <p:txBody>
              <a:bodyPr/>
              <a:lstStyle/>
              <a:p>
                <a:r>
                  <a:rPr lang="en-US">
                    <a:noFill/>
                  </a:rPr>
                  <a:t> </a:t>
                </a:r>
              </a:p>
            </p:txBody>
          </p:sp>
        </mc:Fallback>
      </mc:AlternateContent>
      <p:graphicFrame>
        <p:nvGraphicFramePr>
          <p:cNvPr id="9" name="Object 8"/>
          <p:cNvGraphicFramePr>
            <a:graphicFrameLocks noChangeAspect="1"/>
          </p:cNvGraphicFramePr>
          <p:nvPr>
            <p:extLst>
              <p:ext uri="{D42A27DB-BD31-4B8C-83A1-F6EECF244321}">
                <p14:modId xmlns:p14="http://schemas.microsoft.com/office/powerpoint/2010/main" val="1084889993"/>
              </p:ext>
            </p:extLst>
          </p:nvPr>
        </p:nvGraphicFramePr>
        <p:xfrm>
          <a:off x="6695728" y="908720"/>
          <a:ext cx="2448272" cy="2448272"/>
        </p:xfrm>
        <a:graphic>
          <a:graphicData uri="http://schemas.openxmlformats.org/presentationml/2006/ole">
            <mc:AlternateContent xmlns:mc="http://schemas.openxmlformats.org/markup-compatibility/2006">
              <mc:Choice xmlns:v="urn:schemas-microsoft-com:vml" Requires="v">
                <p:oleObj spid="_x0000_s8837" name="Graph" r:id="rId9" imgW="2926080" imgH="2926080" progId="">
                  <p:embed/>
                </p:oleObj>
              </mc:Choice>
              <mc:Fallback>
                <p:oleObj name="Graph" r:id="rId9" imgW="2926080" imgH="2926080" progId="">
                  <p:embed/>
                  <p:pic>
                    <p:nvPicPr>
                      <p:cNvPr id="0" name="Picture 5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5728" y="908720"/>
                        <a:ext cx="2448272" cy="2448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0" name="Rectangle 9"/>
              <p:cNvSpPr/>
              <p:nvPr/>
            </p:nvSpPr>
            <p:spPr>
              <a:xfrm>
                <a:off x="4804453" y="3140968"/>
                <a:ext cx="4572000" cy="1143583"/>
              </a:xfrm>
              <a:prstGeom prst="rect">
                <a:avLst/>
              </a:prstGeom>
            </p:spPr>
            <p:txBody>
              <a:bodyPr>
                <a:spAutoFit/>
              </a:bodyPr>
              <a:lstStyle/>
              <a:p>
                <a:pPr algn="l" rtl="0"/>
                <a:r>
                  <a:rPr lang="it-IT" b="1" i="1" dirty="0" smtClean="0">
                    <a:solidFill>
                      <a:schemeClr val="tx1"/>
                    </a:solidFill>
                    <a:latin typeface="Calisto MT" pitchFamily="18" charset="0"/>
                    <a:ea typeface="CMU Serif" pitchFamily="2" charset="0"/>
                  </a:rPr>
                  <a:t>     </a:t>
                </a:r>
                <a:r>
                  <a:rPr lang="it-IT" b="1" i="1" dirty="0" smtClean="0">
                    <a:solidFill>
                      <a:schemeClr val="accent4">
                        <a:lumMod val="50000"/>
                      </a:schemeClr>
                    </a:solidFill>
                    <a:latin typeface="Calisto MT" pitchFamily="18" charset="0"/>
                    <a:ea typeface="CMU Serif" pitchFamily="2" charset="0"/>
                  </a:rPr>
                  <a:t>Homometallic rings (previous studies): </a:t>
                </a:r>
              </a:p>
              <a:p>
                <a:pPr algn="l" rtl="0"/>
                <a:endParaRPr lang="en-US" sz="1000" b="1" i="1" dirty="0">
                  <a:solidFill>
                    <a:schemeClr val="accent4">
                      <a:lumMod val="50000"/>
                    </a:schemeClr>
                  </a:solidFill>
                  <a:latin typeface="Calisto MT" pitchFamily="18" charset="0"/>
                  <a:ea typeface="CMU Serif" pitchFamily="2" charset="0"/>
                </a:endParaRPr>
              </a:p>
              <a:p>
                <a:pPr algn="l" rtl="0"/>
                <a14:m>
                  <m:oMathPara xmlns:m="http://schemas.openxmlformats.org/officeDocument/2006/math">
                    <m:oMathParaPr>
                      <m:jc m:val="centerGroup"/>
                    </m:oMathParaPr>
                    <m:oMath xmlns:m="http://schemas.openxmlformats.org/officeDocument/2006/math">
                      <m:r>
                        <a:rPr lang="it-IT" b="1" i="1" smtClean="0">
                          <a:solidFill>
                            <a:schemeClr val="accent4">
                              <a:lumMod val="75000"/>
                            </a:schemeClr>
                          </a:solidFill>
                          <a:latin typeface="Cambria Math"/>
                          <a:ea typeface="CMU Serif" pitchFamily="2" charset="0"/>
                        </a:rPr>
                        <m:t>𝑹</m:t>
                      </m:r>
                      <m:d>
                        <m:dPr>
                          <m:ctrlPr>
                            <a:rPr lang="it-IT" b="1" i="1">
                              <a:solidFill>
                                <a:schemeClr val="accent4">
                                  <a:lumMod val="75000"/>
                                </a:schemeClr>
                              </a:solidFill>
                              <a:latin typeface="Cambria Math"/>
                              <a:ea typeface="CMU Serif" pitchFamily="2" charset="0"/>
                            </a:rPr>
                          </m:ctrlPr>
                        </m:dPr>
                        <m:e>
                          <m:r>
                            <a:rPr lang="it-IT" b="1" i="1">
                              <a:solidFill>
                                <a:schemeClr val="accent4">
                                  <a:lumMod val="75000"/>
                                </a:schemeClr>
                              </a:solidFill>
                              <a:latin typeface="Cambria Math"/>
                              <a:ea typeface="CMU Serif" pitchFamily="2" charset="0"/>
                            </a:rPr>
                            <m:t>𝑯</m:t>
                          </m:r>
                          <m:r>
                            <a:rPr lang="it-IT" b="1" i="1">
                              <a:solidFill>
                                <a:schemeClr val="accent4">
                                  <a:lumMod val="75000"/>
                                </a:schemeClr>
                              </a:solidFill>
                              <a:latin typeface="Cambria Math"/>
                              <a:ea typeface="CMU Serif" pitchFamily="2" charset="0"/>
                            </a:rPr>
                            <m:t>,</m:t>
                          </m:r>
                          <m:r>
                            <a:rPr lang="it-IT" b="1" i="1">
                              <a:solidFill>
                                <a:schemeClr val="accent4">
                                  <a:lumMod val="75000"/>
                                </a:schemeClr>
                              </a:solidFill>
                              <a:latin typeface="Cambria Math"/>
                              <a:ea typeface="CMU Serif" pitchFamily="2" charset="0"/>
                            </a:rPr>
                            <m:t>𝑻</m:t>
                          </m:r>
                        </m:e>
                      </m:d>
                      <m:r>
                        <a:rPr lang="it-IT" b="1" i="1">
                          <a:solidFill>
                            <a:schemeClr val="accent4">
                              <a:lumMod val="75000"/>
                            </a:schemeClr>
                          </a:solidFill>
                          <a:latin typeface="Cambria Math"/>
                          <a:ea typeface="CMU Serif" pitchFamily="2" charset="0"/>
                        </a:rPr>
                        <m:t>=</m:t>
                      </m:r>
                      <m:f>
                        <m:fPr>
                          <m:ctrlPr>
                            <a:rPr lang="it-IT" b="1" i="1">
                              <a:solidFill>
                                <a:schemeClr val="accent4">
                                  <a:lumMod val="75000"/>
                                </a:schemeClr>
                              </a:solidFill>
                              <a:latin typeface="Cambria Math"/>
                            </a:rPr>
                          </m:ctrlPr>
                        </m:fPr>
                        <m:num>
                          <m:r>
                            <a:rPr lang="it-IT" b="1" i="1">
                              <a:solidFill>
                                <a:schemeClr val="accent4">
                                  <a:lumMod val="75000"/>
                                </a:schemeClr>
                              </a:solidFill>
                              <a:latin typeface="Cambria Math"/>
                            </a:rPr>
                            <m:t>𝟏</m:t>
                          </m:r>
                        </m:num>
                        <m:den>
                          <m:sSub>
                            <m:sSubPr>
                              <m:ctrlPr>
                                <a:rPr lang="it-IT" b="1" i="1">
                                  <a:solidFill>
                                    <a:schemeClr val="accent4">
                                      <a:lumMod val="75000"/>
                                    </a:schemeClr>
                                  </a:solidFill>
                                  <a:latin typeface="Cambria Math"/>
                                </a:rPr>
                              </m:ctrlPr>
                            </m:sSubPr>
                            <m:e>
                              <m:r>
                                <a:rPr lang="it-IT" b="1" i="1">
                                  <a:solidFill>
                                    <a:schemeClr val="accent4">
                                      <a:lumMod val="75000"/>
                                    </a:schemeClr>
                                  </a:solidFill>
                                  <a:latin typeface="Cambria Math"/>
                                </a:rPr>
                                <m:t>𝑻</m:t>
                              </m:r>
                            </m:e>
                            <m:sub>
                              <m:r>
                                <a:rPr lang="it-IT" b="1" i="1">
                                  <a:solidFill>
                                    <a:schemeClr val="accent4">
                                      <a:lumMod val="75000"/>
                                    </a:schemeClr>
                                  </a:solidFill>
                                  <a:latin typeface="Cambria Math"/>
                                </a:rPr>
                                <m:t>𝟏</m:t>
                              </m:r>
                            </m:sub>
                          </m:sSub>
                          <m:r>
                            <a:rPr lang="it-IT" b="1" i="1">
                              <a:solidFill>
                                <a:schemeClr val="accent4">
                                  <a:lumMod val="75000"/>
                                </a:schemeClr>
                              </a:solidFill>
                              <a:latin typeface="Cambria Math"/>
                            </a:rPr>
                            <m:t>𝒙𝑻</m:t>
                          </m:r>
                        </m:den>
                      </m:f>
                      <m:r>
                        <a:rPr lang="en-US" b="1" i="1">
                          <a:solidFill>
                            <a:schemeClr val="accent4">
                              <a:lumMod val="75000"/>
                            </a:schemeClr>
                          </a:solidFill>
                          <a:latin typeface="Cambria Math"/>
                        </a:rPr>
                        <m:t>=</m:t>
                      </m:r>
                      <m:r>
                        <a:rPr lang="en-US" b="1" i="1">
                          <a:solidFill>
                            <a:schemeClr val="accent4">
                              <a:lumMod val="75000"/>
                            </a:schemeClr>
                          </a:solidFill>
                          <a:latin typeface="Cambria Math"/>
                        </a:rPr>
                        <m:t>𝑨</m:t>
                      </m:r>
                      <m:f>
                        <m:fPr>
                          <m:ctrlPr>
                            <a:rPr lang="en-US" b="1" i="1">
                              <a:solidFill>
                                <a:schemeClr val="accent4">
                                  <a:lumMod val="75000"/>
                                </a:schemeClr>
                              </a:solidFill>
                              <a:latin typeface="Cambria Math"/>
                            </a:rPr>
                          </m:ctrlPr>
                        </m:fPr>
                        <m:num>
                          <m:sSub>
                            <m:sSubPr>
                              <m:ctrlPr>
                                <a:rPr lang="en-US" b="1" i="1">
                                  <a:solidFill>
                                    <a:schemeClr val="accent4">
                                      <a:lumMod val="75000"/>
                                    </a:schemeClr>
                                  </a:solidFill>
                                  <a:latin typeface="Cambria Math"/>
                                </a:rPr>
                              </m:ctrlPr>
                            </m:sSubPr>
                            <m:e>
                              <m:r>
                                <a:rPr lang="en-US" b="1" i="1">
                                  <a:solidFill>
                                    <a:schemeClr val="accent4">
                                      <a:lumMod val="75000"/>
                                    </a:schemeClr>
                                  </a:solidFill>
                                  <a:latin typeface="Cambria Math"/>
                                  <a:ea typeface="Cambria Math"/>
                                </a:rPr>
                                <m:t>𝝎</m:t>
                              </m:r>
                            </m:e>
                            <m:sub>
                              <m:r>
                                <a:rPr lang="en-US" b="1" i="1">
                                  <a:solidFill>
                                    <a:schemeClr val="accent4">
                                      <a:lumMod val="75000"/>
                                    </a:schemeClr>
                                  </a:solidFill>
                                  <a:latin typeface="Cambria Math"/>
                                </a:rPr>
                                <m:t>𝒄</m:t>
                              </m:r>
                            </m:sub>
                          </m:sSub>
                          <m:d>
                            <m:dPr>
                              <m:ctrlPr>
                                <a:rPr lang="en-US" b="1" i="1">
                                  <a:solidFill>
                                    <a:schemeClr val="accent4">
                                      <a:lumMod val="75000"/>
                                    </a:schemeClr>
                                  </a:solidFill>
                                  <a:latin typeface="Cambria Math"/>
                                </a:rPr>
                              </m:ctrlPr>
                            </m:dPr>
                            <m:e>
                              <m:r>
                                <a:rPr lang="en-US" b="1" i="1">
                                  <a:solidFill>
                                    <a:schemeClr val="accent4">
                                      <a:lumMod val="75000"/>
                                    </a:schemeClr>
                                  </a:solidFill>
                                  <a:latin typeface="Cambria Math"/>
                                </a:rPr>
                                <m:t>𝑻</m:t>
                              </m:r>
                            </m:e>
                          </m:d>
                        </m:num>
                        <m:den>
                          <m:sSubSup>
                            <m:sSubSupPr>
                              <m:ctrlPr>
                                <a:rPr lang="en-US" b="1" i="1">
                                  <a:solidFill>
                                    <a:schemeClr val="accent4">
                                      <a:lumMod val="75000"/>
                                    </a:schemeClr>
                                  </a:solidFill>
                                  <a:latin typeface="Cambria Math"/>
                                </a:rPr>
                              </m:ctrlPr>
                            </m:sSubSupPr>
                            <m:e>
                              <m:sSub>
                                <m:sSubPr>
                                  <m:ctrlPr>
                                    <a:rPr lang="en-US" b="1" i="1">
                                      <a:solidFill>
                                        <a:schemeClr val="accent4">
                                          <a:lumMod val="75000"/>
                                        </a:schemeClr>
                                      </a:solidFill>
                                      <a:latin typeface="Cambria Math"/>
                                      <a:ea typeface="Cambria Math"/>
                                    </a:rPr>
                                  </m:ctrlPr>
                                </m:sSubPr>
                                <m:e>
                                  <m:r>
                                    <a:rPr lang="en-US" b="1" i="1">
                                      <a:solidFill>
                                        <a:schemeClr val="accent4">
                                          <a:lumMod val="75000"/>
                                        </a:schemeClr>
                                      </a:solidFill>
                                      <a:latin typeface="Cambria Math"/>
                                      <a:ea typeface="Cambria Math"/>
                                    </a:rPr>
                                    <m:t>𝝎</m:t>
                                  </m:r>
                                </m:e>
                                <m:sub>
                                  <m:r>
                                    <a:rPr lang="en-US" b="1" i="1">
                                      <a:solidFill>
                                        <a:schemeClr val="accent4">
                                          <a:lumMod val="75000"/>
                                        </a:schemeClr>
                                      </a:solidFill>
                                      <a:latin typeface="Cambria Math"/>
                                      <a:ea typeface="Cambria Math"/>
                                    </a:rPr>
                                    <m:t>𝒄</m:t>
                                  </m:r>
                                </m:sub>
                              </m:sSub>
                            </m:e>
                            <m:sub/>
                            <m:sup>
                              <m:r>
                                <a:rPr lang="en-US" b="1" i="1">
                                  <a:solidFill>
                                    <a:schemeClr val="accent4">
                                      <a:lumMod val="75000"/>
                                    </a:schemeClr>
                                  </a:solidFill>
                                  <a:latin typeface="Cambria Math"/>
                                </a:rPr>
                                <m:t>𝟐</m:t>
                              </m:r>
                            </m:sup>
                          </m:sSubSup>
                          <m:r>
                            <a:rPr lang="en-US" b="1" i="1">
                              <a:solidFill>
                                <a:schemeClr val="accent4">
                                  <a:lumMod val="75000"/>
                                </a:schemeClr>
                              </a:solidFill>
                              <a:latin typeface="Cambria Math"/>
                            </a:rPr>
                            <m:t> </m:t>
                          </m:r>
                          <m:d>
                            <m:dPr>
                              <m:ctrlPr>
                                <a:rPr lang="en-US" b="1" i="1">
                                  <a:solidFill>
                                    <a:schemeClr val="accent4">
                                      <a:lumMod val="75000"/>
                                    </a:schemeClr>
                                  </a:solidFill>
                                  <a:latin typeface="Cambria Math"/>
                                </a:rPr>
                              </m:ctrlPr>
                            </m:dPr>
                            <m:e>
                              <m:r>
                                <a:rPr lang="en-US" b="1" i="1">
                                  <a:solidFill>
                                    <a:schemeClr val="accent4">
                                      <a:lumMod val="75000"/>
                                    </a:schemeClr>
                                  </a:solidFill>
                                  <a:latin typeface="Cambria Math"/>
                                </a:rPr>
                                <m:t>𝑻</m:t>
                              </m:r>
                            </m:e>
                          </m:d>
                          <m:r>
                            <a:rPr lang="en-US" b="1" i="1">
                              <a:solidFill>
                                <a:schemeClr val="accent4">
                                  <a:lumMod val="75000"/>
                                </a:schemeClr>
                              </a:solidFill>
                              <a:latin typeface="Cambria Math"/>
                            </a:rPr>
                            <m:t>+</m:t>
                          </m:r>
                          <m:sSubSup>
                            <m:sSubSupPr>
                              <m:ctrlPr>
                                <a:rPr lang="en-US" b="1" i="1">
                                  <a:solidFill>
                                    <a:schemeClr val="accent4">
                                      <a:lumMod val="75000"/>
                                    </a:schemeClr>
                                  </a:solidFill>
                                  <a:latin typeface="Cambria Math"/>
                                </a:rPr>
                              </m:ctrlPr>
                            </m:sSubSupPr>
                            <m:e>
                              <m:r>
                                <a:rPr lang="en-US" b="1" i="1">
                                  <a:solidFill>
                                    <a:schemeClr val="accent4">
                                      <a:lumMod val="75000"/>
                                    </a:schemeClr>
                                  </a:solidFill>
                                  <a:latin typeface="Cambria Math"/>
                                  <a:ea typeface="Cambria Math"/>
                                </a:rPr>
                                <m:t>𝝎</m:t>
                              </m:r>
                            </m:e>
                            <m:sub/>
                            <m:sup>
                              <m:r>
                                <a:rPr lang="en-US" b="1" i="1">
                                  <a:solidFill>
                                    <a:schemeClr val="accent4">
                                      <a:lumMod val="75000"/>
                                    </a:schemeClr>
                                  </a:solidFill>
                                  <a:latin typeface="Cambria Math"/>
                                </a:rPr>
                                <m:t>𝟐</m:t>
                              </m:r>
                            </m:sup>
                          </m:sSubSup>
                        </m:den>
                      </m:f>
                    </m:oMath>
                  </m:oMathPara>
                </a14:m>
                <a:endParaRPr lang="fa-IR" dirty="0">
                  <a:solidFill>
                    <a:schemeClr val="accent4">
                      <a:lumMod val="75000"/>
                    </a:schemeClr>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804453" y="3140968"/>
                <a:ext cx="4572000" cy="1143583"/>
              </a:xfrm>
              <a:prstGeom prst="rect">
                <a:avLst/>
              </a:prstGeom>
              <a:blipFill rotWithShape="1">
                <a:blip r:embed="rId11" cstate="print"/>
                <a:stretch>
                  <a:fillRect t="-2660"/>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EBB4FEF8-A96B-4D7C-B6E1-1A8FC78B137B}" type="slidenum">
              <a:rPr lang="fa-IR" smtClean="0"/>
              <a:pPr/>
              <a:t>11</a:t>
            </a:fld>
            <a:endParaRPr lang="fa-IR"/>
          </a:p>
        </p:txBody>
      </p:sp>
      <p:sp>
        <p:nvSpPr>
          <p:cNvPr id="12" name="Rectangle 11"/>
          <p:cNvSpPr/>
          <p:nvPr/>
        </p:nvSpPr>
        <p:spPr>
          <a:xfrm>
            <a:off x="2555776" y="6310481"/>
            <a:ext cx="6264697" cy="430887"/>
          </a:xfrm>
          <a:prstGeom prst="rect">
            <a:avLst/>
          </a:prstGeom>
        </p:spPr>
        <p:txBody>
          <a:bodyPr wrap="square">
            <a:spAutoFit/>
          </a:bodyPr>
          <a:lstStyle/>
          <a:p>
            <a:pPr algn="ctr" rtl="0"/>
            <a:r>
              <a:rPr lang="en-US" sz="2200" b="1" i="1" dirty="0">
                <a:solidFill>
                  <a:srgbClr val="FF0000"/>
                </a:solidFill>
                <a:latin typeface="Calisto MT" pitchFamily="18" charset="0"/>
                <a:ea typeface="CMU Serif" pitchFamily="2" charset="0"/>
              </a:rPr>
              <a:t>T</a:t>
            </a:r>
            <a:r>
              <a:rPr lang="en-US" sz="2200" b="1" i="1" dirty="0" smtClean="0">
                <a:solidFill>
                  <a:srgbClr val="FF0000"/>
                </a:solidFill>
                <a:latin typeface="Calisto MT" pitchFamily="18" charset="0"/>
                <a:ea typeface="CMU Serif" pitchFamily="2" charset="0"/>
              </a:rPr>
              <a:t>heoretical calculation in progress… </a:t>
            </a:r>
            <a:endParaRPr lang="it-IT" sz="2200" b="1" i="1" dirty="0">
              <a:solidFill>
                <a:srgbClr val="FF0000"/>
              </a:solidFill>
              <a:latin typeface="Calisto MT" pitchFamily="18" charset="0"/>
              <a:ea typeface="CMU Serif" pitchFamily="2" charset="0"/>
            </a:endParaRPr>
          </a:p>
        </p:txBody>
      </p:sp>
      <p:cxnSp>
        <p:nvCxnSpPr>
          <p:cNvPr id="15" name="Straight Connector 14"/>
          <p:cNvCxnSpPr/>
          <p:nvPr/>
        </p:nvCxnSpPr>
        <p:spPr>
          <a:xfrm flipH="1">
            <a:off x="1331640" y="5445224"/>
            <a:ext cx="1296144" cy="50405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87624" y="5387446"/>
            <a:ext cx="1512168" cy="561834"/>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ttangolo 17"/>
              <p:cNvSpPr/>
              <p:nvPr/>
            </p:nvSpPr>
            <p:spPr>
              <a:xfrm>
                <a:off x="1979712" y="1932801"/>
                <a:ext cx="9920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2000" b="1" i="1" smtClean="0">
                              <a:solidFill>
                                <a:srgbClr val="0070C0"/>
                              </a:solidFill>
                              <a:latin typeface="Cambria Math"/>
                            </a:rPr>
                          </m:ctrlPr>
                        </m:sSubPr>
                        <m:e>
                          <m:r>
                            <a:rPr lang="en-US" sz="2000" b="1" i="1" smtClean="0">
                              <a:solidFill>
                                <a:srgbClr val="0070C0"/>
                              </a:solidFill>
                              <a:latin typeface="Cambria Math"/>
                            </a:rPr>
                            <m:t>𝑪𝒓</m:t>
                          </m:r>
                        </m:e>
                        <m:sub>
                          <m:r>
                            <a:rPr lang="en-US" sz="2000" b="1" i="1" smtClean="0">
                              <a:solidFill>
                                <a:srgbClr val="0070C0"/>
                              </a:solidFill>
                              <a:latin typeface="Cambria Math"/>
                            </a:rPr>
                            <m:t>𝟖</m:t>
                          </m:r>
                        </m:sub>
                      </m:sSub>
                      <m:r>
                        <a:rPr lang="en-US" sz="2000" b="1" i="1" smtClean="0">
                          <a:solidFill>
                            <a:srgbClr val="0070C0"/>
                          </a:solidFill>
                          <a:latin typeface="Cambria Math"/>
                        </a:rPr>
                        <m:t>𝒁𝒏</m:t>
                      </m:r>
                    </m:oMath>
                  </m:oMathPara>
                </a14:m>
                <a:endParaRPr lang="it-IT" sz="2000" b="1" dirty="0">
                  <a:solidFill>
                    <a:srgbClr val="0070C0"/>
                  </a:solidFill>
                </a:endParaRPr>
              </a:p>
            </p:txBody>
          </p:sp>
        </mc:Choice>
        <mc:Fallback xmlns="">
          <p:sp>
            <p:nvSpPr>
              <p:cNvPr id="18" name="Rettangolo 17"/>
              <p:cNvSpPr>
                <a:spLocks noRot="1" noChangeAspect="1" noMove="1" noResize="1" noEditPoints="1" noAdjustHandles="1" noChangeArrowheads="1" noChangeShapeType="1" noTextEdit="1"/>
              </p:cNvSpPr>
              <p:nvPr/>
            </p:nvSpPr>
            <p:spPr>
              <a:xfrm>
                <a:off x="1979712" y="1932801"/>
                <a:ext cx="992003"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6952" y="1412776"/>
                <a:ext cx="2124236" cy="384721"/>
              </a:xfrm>
              <a:prstGeom prst="rect">
                <a:avLst/>
              </a:prstGeom>
            </p:spPr>
            <p:txBody>
              <a:bodyPr wrap="none">
                <a:spAutoFit/>
              </a:bodyPr>
              <a:lstStyle/>
              <a:p>
                <a14:m>
                  <m:oMath xmlns:m="http://schemas.openxmlformats.org/officeDocument/2006/math">
                    <m:sSub>
                      <m:sSubPr>
                        <m:ctrlPr>
                          <a:rPr lang="it-IT" sz="1900" b="1" i="1" smtClean="0">
                            <a:solidFill>
                              <a:srgbClr val="0070C0"/>
                            </a:solidFill>
                            <a:latin typeface="Cambria Math"/>
                          </a:rPr>
                        </m:ctrlPr>
                      </m:sSubPr>
                      <m:e>
                        <m:r>
                          <a:rPr lang="en-US" sz="1900" b="1" i="1">
                            <a:solidFill>
                              <a:srgbClr val="0070C0"/>
                            </a:solidFill>
                            <a:latin typeface="Cambria Math"/>
                          </a:rPr>
                          <m:t>𝑪𝒓</m:t>
                        </m:r>
                      </m:e>
                      <m:sub>
                        <m:r>
                          <a:rPr lang="en-US" sz="1900" b="1" i="1">
                            <a:solidFill>
                              <a:srgbClr val="0070C0"/>
                            </a:solidFill>
                            <a:latin typeface="Cambria Math"/>
                          </a:rPr>
                          <m:t>𝟖</m:t>
                        </m:r>
                      </m:sub>
                    </m:sSub>
                  </m:oMath>
                </a14:m>
                <a:r>
                  <a:rPr lang="en-US" sz="1900" b="1" dirty="0" smtClean="0"/>
                  <a:t>  ,</a:t>
                </a:r>
                <a:r>
                  <a:rPr lang="it-IT" sz="1900" b="1" dirty="0">
                    <a:solidFill>
                      <a:srgbClr val="0070C0"/>
                    </a:solidFill>
                  </a:rPr>
                  <a:t> </a:t>
                </a:r>
                <a14:m>
                  <m:oMath xmlns:m="http://schemas.openxmlformats.org/officeDocument/2006/math">
                    <m:sSub>
                      <m:sSubPr>
                        <m:ctrlPr>
                          <a:rPr lang="it-IT" sz="1900" b="1" i="1" smtClean="0">
                            <a:solidFill>
                              <a:srgbClr val="0070C0"/>
                            </a:solidFill>
                            <a:latin typeface="Cambria Math"/>
                          </a:rPr>
                        </m:ctrlPr>
                      </m:sSubPr>
                      <m:e>
                        <m:r>
                          <a:rPr lang="en-US" sz="1900" b="1" i="1" smtClean="0">
                            <a:solidFill>
                              <a:srgbClr val="0070C0"/>
                            </a:solidFill>
                            <a:latin typeface="Cambria Math"/>
                          </a:rPr>
                          <m:t>𝑭𝒆</m:t>
                        </m:r>
                      </m:e>
                      <m:sub>
                        <m:r>
                          <a:rPr lang="en-US" sz="1900" b="1" i="1" smtClean="0">
                            <a:solidFill>
                              <a:srgbClr val="0070C0"/>
                            </a:solidFill>
                            <a:latin typeface="Cambria Math"/>
                          </a:rPr>
                          <m:t>𝟔</m:t>
                        </m:r>
                      </m:sub>
                    </m:sSub>
                  </m:oMath>
                </a14:m>
                <a:r>
                  <a:rPr lang="en-US" sz="1900" b="1" dirty="0" smtClean="0"/>
                  <a:t> , </a:t>
                </a:r>
                <a14:m>
                  <m:oMath xmlns:m="http://schemas.openxmlformats.org/officeDocument/2006/math">
                    <m:sSub>
                      <m:sSubPr>
                        <m:ctrlPr>
                          <a:rPr lang="it-IT" sz="1900" b="1" i="1">
                            <a:solidFill>
                              <a:srgbClr val="0070C0"/>
                            </a:solidFill>
                            <a:latin typeface="Cambria Math"/>
                          </a:rPr>
                        </m:ctrlPr>
                      </m:sSubPr>
                      <m:e>
                        <m:r>
                          <a:rPr lang="en-US" sz="1900" b="1" i="1" smtClean="0">
                            <a:solidFill>
                              <a:srgbClr val="0070C0"/>
                            </a:solidFill>
                            <a:latin typeface="Cambria Math"/>
                          </a:rPr>
                          <m:t>𝑭𝒆</m:t>
                        </m:r>
                      </m:e>
                      <m:sub>
                        <m:r>
                          <a:rPr lang="en-US" sz="1900" b="1" i="1" smtClean="0">
                            <a:solidFill>
                              <a:srgbClr val="0070C0"/>
                            </a:solidFill>
                            <a:latin typeface="Cambria Math"/>
                          </a:rPr>
                          <m:t>𝟏𝟎</m:t>
                        </m:r>
                      </m:sub>
                    </m:sSub>
                  </m:oMath>
                </a14:m>
                <a:r>
                  <a:rPr lang="en-US" sz="1900" b="1" dirty="0" smtClean="0"/>
                  <a:t> …</a:t>
                </a:r>
                <a:endParaRPr lang="en-US" sz="1900" b="1" dirty="0"/>
              </a:p>
            </p:txBody>
          </p:sp>
        </mc:Choice>
        <mc:Fallback xmlns="">
          <p:sp>
            <p:nvSpPr>
              <p:cNvPr id="3" name="Rectangle 2"/>
              <p:cNvSpPr>
                <a:spLocks noRot="1" noChangeAspect="1" noMove="1" noResize="1" noEditPoints="1" noAdjustHandles="1" noChangeArrowheads="1" noChangeShapeType="1" noTextEdit="1"/>
              </p:cNvSpPr>
              <p:nvPr/>
            </p:nvSpPr>
            <p:spPr>
              <a:xfrm>
                <a:off x="4846952" y="1412776"/>
                <a:ext cx="2124236" cy="384721"/>
              </a:xfrm>
              <a:prstGeom prst="rect">
                <a:avLst/>
              </a:prstGeom>
              <a:blipFill rotWithShape="1">
                <a:blip r:embed="rId13"/>
                <a:stretch>
                  <a:fillRect t="-7937" r="-2865" b="-26984"/>
                </a:stretch>
              </a:blipFill>
            </p:spPr>
            <p:txBody>
              <a:bodyPr/>
              <a:lstStyle/>
              <a:p>
                <a:r>
                  <a:rPr lang="en-US">
                    <a:noFill/>
                  </a:rPr>
                  <a:t> </a:t>
                </a:r>
              </a:p>
            </p:txBody>
          </p:sp>
        </mc:Fallback>
      </mc:AlternateContent>
    </p:spTree>
    <p:extLst>
      <p:ext uri="{BB962C8B-B14F-4D97-AF65-F5344CB8AC3E}">
        <p14:creationId xmlns:p14="http://schemas.microsoft.com/office/powerpoint/2010/main" val="242018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53" presetClass="entr" presetSubtype="16" fill="hold"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 calcmode="lin" valueType="num">
                                      <p:cBhvr>
                                        <p:cTn id="1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10">
                                            <p:txEl>
                                              <p:pRg st="2" end="2"/>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
                                            <p:txEl>
                                              <p:pRg st="3" end="3"/>
                                            </p:txEl>
                                          </p:spTgt>
                                        </p:tgtEl>
                                        <p:attrNameLst>
                                          <p:attrName>style.visibility</p:attrName>
                                        </p:attrNameLst>
                                      </p:cBhvr>
                                      <p:to>
                                        <p:strVal val="visible"/>
                                      </p:to>
                                    </p:set>
                                  </p:childTnLst>
                                </p:cTn>
                              </p:par>
                              <p:par>
                                <p:cTn id="60" presetID="6" presetClass="entr" presetSubtype="16"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 name="Rectangle 3"/>
              <p:cNvSpPr/>
              <p:nvPr/>
            </p:nvSpPr>
            <p:spPr>
              <a:xfrm>
                <a:off x="1668911" y="193142"/>
                <a:ext cx="6366037" cy="963854"/>
              </a:xfrm>
              <a:prstGeom prst="rect">
                <a:avLst/>
              </a:prstGeom>
            </p:spPr>
            <p:txBody>
              <a:bodyPr wrap="none">
                <a:spAutoFit/>
              </a:bodyPr>
              <a:lstStyle/>
              <a:p>
                <a:pPr algn="ctr" rtl="0"/>
                <a:r>
                  <a:rPr lang="en-GB" sz="2800" b="1" i="1" dirty="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L</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ow temperature quantum level crossing:</a:t>
                </a:r>
              </a:p>
              <a:p>
                <a:pPr algn="ctr" rtl="0"/>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a:t>
                </a:r>
                <a14:m>
                  <m:oMath xmlns:m="http://schemas.openxmlformats.org/officeDocument/2006/math">
                    <m:sPre>
                      <m:sPrePr>
                        <m:ctrlPr>
                          <a:rPr lang="en-GB"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ctrlPr>
                      </m:sPrePr>
                      <m:sub/>
                      <m:sup>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𝟏</m:t>
                        </m:r>
                      </m:sup>
                      <m:e>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𝑯</m:t>
                        </m:r>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 </m:t>
                        </m:r>
                      </m:e>
                    </m:sPre>
                  </m:oMath>
                </a14:m>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NMR spectra  </a:t>
                </a:r>
                <a:endParaRPr lang="fa-IR" sz="2800" dirty="0">
                  <a:ln w="10541" cmpd="sng">
                    <a:solidFill>
                      <a:schemeClr val="accent4">
                        <a:lumMod val="50000"/>
                      </a:schemeClr>
                    </a:solidFill>
                    <a:prstDash val="solid"/>
                  </a:ln>
                  <a:solidFill>
                    <a:schemeClr val="accent4">
                      <a:lumMod val="75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68911" y="193142"/>
                <a:ext cx="6366037" cy="963854"/>
              </a:xfrm>
              <a:prstGeom prst="rect">
                <a:avLst/>
              </a:prstGeom>
              <a:blipFill rotWithShape="1">
                <a:blip r:embed="rId3" cstate="print"/>
                <a:stretch>
                  <a:fillRect l="-1533" t="-5696" r="-1533" b="-25949"/>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EBB4FEF8-A96B-4D7C-B6E1-1A8FC78B137B}" type="slidenum">
              <a:rPr lang="fa-IR" smtClean="0"/>
              <a:pPr/>
              <a:t>12</a:t>
            </a:fld>
            <a:endParaRPr lang="fa-IR"/>
          </a:p>
        </p:txBody>
      </p:sp>
      <mc:AlternateContent xmlns:mc="http://schemas.openxmlformats.org/markup-compatibility/2006" xmlns:a14="http://schemas.microsoft.com/office/drawing/2010/main">
        <mc:Choice Requires="a14">
          <p:sp>
            <p:nvSpPr>
              <p:cNvPr id="13" name="Rectangle 12"/>
              <p:cNvSpPr/>
              <p:nvPr/>
            </p:nvSpPr>
            <p:spPr>
              <a:xfrm>
                <a:off x="179513" y="1606553"/>
                <a:ext cx="8705244" cy="830997"/>
              </a:xfrm>
              <a:prstGeom prst="rect">
                <a:avLst/>
              </a:prstGeom>
            </p:spPr>
            <p:txBody>
              <a:bodyPr wrap="square">
                <a:spAutoFit/>
              </a:bodyPr>
              <a:lstStyle/>
              <a:p>
                <a:pPr marL="457200" indent="-457200" algn="just" rtl="0">
                  <a:buFont typeface="Wingdings" pitchFamily="2" charset="2"/>
                  <a:buChar char="Ø"/>
                </a:pPr>
                <a:r>
                  <a:rPr lang="en-US" sz="2600" b="1" i="1" dirty="0" smtClean="0">
                    <a:solidFill>
                      <a:schemeClr val="accent4">
                        <a:lumMod val="50000"/>
                      </a:schemeClr>
                    </a:solidFill>
                    <a:latin typeface="Aparajita" pitchFamily="34" charset="0"/>
                    <a:cs typeface="Aparajita" pitchFamily="34" charset="0"/>
                  </a:rPr>
                  <a:t> </a:t>
                </a:r>
                <a:r>
                  <a:rPr lang="en-US" sz="2200" i="1" dirty="0" smtClean="0">
                    <a:solidFill>
                      <a:schemeClr val="accent4">
                        <a:lumMod val="50000"/>
                      </a:schemeClr>
                    </a:solidFill>
                    <a:latin typeface="Calisto MT" pitchFamily="18" charset="0"/>
                    <a:cs typeface="Times New Roman" pitchFamily="18" charset="0"/>
                  </a:rPr>
                  <a:t>At low T (much less than the gap among </a:t>
                </a:r>
                <a14:m>
                  <m:oMath xmlns:m="http://schemas.openxmlformats.org/officeDocument/2006/math">
                    <m:sSub>
                      <m:sSubPr>
                        <m:ctrlPr>
                          <a:rPr lang="en-US" sz="2200" i="1" smtClean="0">
                            <a:solidFill>
                              <a:schemeClr val="accent4">
                                <a:lumMod val="50000"/>
                              </a:schemeClr>
                            </a:solidFill>
                            <a:latin typeface="Cambria Math"/>
                            <a:cs typeface="Times New Roman" pitchFamily="18" charset="0"/>
                          </a:rPr>
                        </m:ctrlPr>
                      </m:sSubPr>
                      <m:e>
                        <m:r>
                          <a:rPr lang="en-US" sz="2200" b="0" i="1" smtClean="0">
                            <a:solidFill>
                              <a:schemeClr val="accent4">
                                <a:lumMod val="50000"/>
                              </a:schemeClr>
                            </a:solidFill>
                            <a:latin typeface="Cambria Math"/>
                            <a:cs typeface="Times New Roman" pitchFamily="18" charset="0"/>
                          </a:rPr>
                          <m:t>𝑆</m:t>
                        </m:r>
                      </m:e>
                      <m:sub>
                        <m:r>
                          <a:rPr lang="en-US" sz="2200" b="0" i="1" smtClean="0">
                            <a:solidFill>
                              <a:schemeClr val="accent4">
                                <a:lumMod val="50000"/>
                              </a:schemeClr>
                            </a:solidFill>
                            <a:latin typeface="Cambria Math"/>
                            <a:cs typeface="Times New Roman" pitchFamily="18" charset="0"/>
                          </a:rPr>
                          <m:t>𝑇</m:t>
                        </m:r>
                      </m:sub>
                    </m:sSub>
                  </m:oMath>
                </a14:m>
                <a:r>
                  <a:rPr lang="en-US" sz="2200" i="1" dirty="0" smtClean="0">
                    <a:solidFill>
                      <a:schemeClr val="accent4">
                        <a:lumMod val="50000"/>
                      </a:schemeClr>
                    </a:solidFill>
                    <a:latin typeface="Calisto MT" pitchFamily="18" charset="0"/>
                    <a:cs typeface="Times New Roman" pitchFamily="18" charset="0"/>
                  </a:rPr>
                  <a:t>=0 and </a:t>
                </a:r>
                <a14:m>
                  <m:oMath xmlns:m="http://schemas.openxmlformats.org/officeDocument/2006/math">
                    <m:sSub>
                      <m:sSubPr>
                        <m:ctrlPr>
                          <a:rPr lang="en-US" sz="2200" i="1" smtClean="0">
                            <a:solidFill>
                              <a:schemeClr val="accent4">
                                <a:lumMod val="50000"/>
                              </a:schemeClr>
                            </a:solidFill>
                            <a:latin typeface="Cambria Math"/>
                            <a:cs typeface="Times New Roman" pitchFamily="18" charset="0"/>
                          </a:rPr>
                        </m:ctrlPr>
                      </m:sSubPr>
                      <m:e>
                        <m:r>
                          <a:rPr lang="en-US" sz="2200" b="0" i="1" smtClean="0">
                            <a:solidFill>
                              <a:schemeClr val="accent4">
                                <a:lumMod val="50000"/>
                              </a:schemeClr>
                            </a:solidFill>
                            <a:latin typeface="Cambria Math"/>
                            <a:cs typeface="Times New Roman" pitchFamily="18" charset="0"/>
                          </a:rPr>
                          <m:t>𝑆</m:t>
                        </m:r>
                      </m:e>
                      <m:sub>
                        <m:r>
                          <a:rPr lang="en-US" sz="2200" b="0" i="1" smtClean="0">
                            <a:solidFill>
                              <a:schemeClr val="accent4">
                                <a:lumMod val="50000"/>
                              </a:schemeClr>
                            </a:solidFill>
                            <a:latin typeface="Cambria Math"/>
                            <a:cs typeface="Times New Roman" pitchFamily="18" charset="0"/>
                          </a:rPr>
                          <m:t>𝑇</m:t>
                        </m:r>
                      </m:sub>
                    </m:sSub>
                  </m:oMath>
                </a14:m>
                <a:r>
                  <a:rPr lang="en-US" sz="2200" i="1" dirty="0" smtClean="0">
                    <a:solidFill>
                      <a:schemeClr val="accent4">
                        <a:lumMod val="50000"/>
                      </a:schemeClr>
                    </a:solidFill>
                    <a:latin typeface="Calisto MT" pitchFamily="18" charset="0"/>
                    <a:cs typeface="Times New Roman" pitchFamily="18" charset="0"/>
                  </a:rPr>
                  <a:t>=1, e.g. T=1.7K) molecular rings populate the ground state  </a:t>
                </a:r>
                <a:endParaRPr lang="fa-IR" sz="2200" i="1" dirty="0">
                  <a:solidFill>
                    <a:schemeClr val="accent4">
                      <a:lumMod val="50000"/>
                    </a:schemeClr>
                  </a:solidFill>
                  <a:latin typeface="Calisto MT" pitchFamily="18" charset="0"/>
                  <a:cs typeface="Times New Roman"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79513" y="1606553"/>
                <a:ext cx="8705244" cy="830997"/>
              </a:xfrm>
              <a:prstGeom prst="rect">
                <a:avLst/>
              </a:prstGeom>
              <a:blipFill rotWithShape="1">
                <a:blip r:embed="rId4"/>
                <a:stretch>
                  <a:fillRect l="-1050" t="-11029" r="-980" b="-13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79513" y="2705938"/>
                <a:ext cx="8568951" cy="769441"/>
              </a:xfrm>
              <a:prstGeom prst="rect">
                <a:avLst/>
              </a:prstGeom>
            </p:spPr>
            <p:txBody>
              <a:bodyPr wrap="square">
                <a:spAutoFit/>
              </a:bodyPr>
              <a:lstStyle/>
              <a:p>
                <a:pPr marL="91440" lvl="1" indent="-342900" algn="just" rtl="0">
                  <a:buFont typeface="Wingdings" pitchFamily="2" charset="2"/>
                  <a:buChar char="Ø"/>
                </a:pPr>
                <a:r>
                  <a:rPr lang="en-US" sz="2200" i="1" dirty="0" smtClean="0">
                    <a:solidFill>
                      <a:schemeClr val="accent4">
                        <a:lumMod val="50000"/>
                      </a:schemeClr>
                    </a:solidFill>
                    <a:latin typeface="Calisto MT" pitchFamily="18" charset="0"/>
                    <a:cs typeface="Times New Roman" pitchFamily="18" charset="0"/>
                  </a:rPr>
                  <a:t>  The local (at </a:t>
                </a:r>
                <a14:m>
                  <m:oMath xmlns:m="http://schemas.openxmlformats.org/officeDocument/2006/math">
                    <m:sPre>
                      <m:sPrePr>
                        <m:ctrlPr>
                          <a:rPr lang="en-US" sz="2200" i="1" smtClean="0">
                            <a:solidFill>
                              <a:schemeClr val="accent4">
                                <a:lumMod val="50000"/>
                              </a:schemeClr>
                            </a:solidFill>
                            <a:latin typeface="Cambria Math"/>
                            <a:cs typeface="Times New Roman" pitchFamily="18" charset="0"/>
                          </a:rPr>
                        </m:ctrlPr>
                      </m:sPrePr>
                      <m:sub/>
                      <m:sup>
                        <m:r>
                          <a:rPr lang="en-US" sz="2200" b="0" i="1" smtClean="0">
                            <a:solidFill>
                              <a:schemeClr val="accent4">
                                <a:lumMod val="50000"/>
                              </a:schemeClr>
                            </a:solidFill>
                            <a:latin typeface="Cambria Math"/>
                            <a:cs typeface="Times New Roman" pitchFamily="18" charset="0"/>
                          </a:rPr>
                          <m:t>1</m:t>
                        </m:r>
                      </m:sup>
                      <m:e>
                        <m:r>
                          <a:rPr lang="en-US" sz="2200" b="0" i="1" smtClean="0">
                            <a:solidFill>
                              <a:schemeClr val="accent4">
                                <a:lumMod val="50000"/>
                              </a:schemeClr>
                            </a:solidFill>
                            <a:latin typeface="Cambria Math"/>
                            <a:cs typeface="Times New Roman" pitchFamily="18" charset="0"/>
                          </a:rPr>
                          <m:t>𝐻</m:t>
                        </m:r>
                      </m:e>
                    </m:sPre>
                  </m:oMath>
                </a14:m>
                <a:r>
                  <a:rPr lang="en-US" sz="2200" i="1" dirty="0" smtClean="0">
                    <a:solidFill>
                      <a:schemeClr val="accent4">
                        <a:lumMod val="50000"/>
                      </a:schemeClr>
                    </a:solidFill>
                    <a:latin typeface="Calisto MT" pitchFamily="18" charset="0"/>
                    <a:cs typeface="Times New Roman" pitchFamily="18" charset="0"/>
                  </a:rPr>
                  <a:t> sites) magnetic field due to the contribution of electronic (molecular) magnetic moments, becomes: </a:t>
                </a:r>
                <a:endParaRPr lang="fa-IR" sz="2200" i="1" dirty="0">
                  <a:solidFill>
                    <a:schemeClr val="accent4">
                      <a:lumMod val="50000"/>
                    </a:schemeClr>
                  </a:solidFill>
                  <a:latin typeface="Calisto MT" pitchFamily="18" charset="0"/>
                  <a:cs typeface="Times New Roman"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79513" y="2705938"/>
                <a:ext cx="8568951" cy="769441"/>
              </a:xfrm>
              <a:prstGeom prst="rect">
                <a:avLst/>
              </a:prstGeom>
              <a:blipFill rotWithShape="1">
                <a:blip r:embed="rId5"/>
                <a:stretch>
                  <a:fillRect l="-711" t="-4762" r="-996" b="-150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53875" y="3496693"/>
                <a:ext cx="4600789" cy="408638"/>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it-IT" sz="2000" b="1" i="1" smtClean="0">
                              <a:solidFill>
                                <a:schemeClr val="accent4">
                                  <a:lumMod val="50000"/>
                                </a:schemeClr>
                              </a:solidFill>
                              <a:latin typeface="Cambria Math"/>
                              <a:ea typeface="Cambria Math"/>
                            </a:rPr>
                          </m:ctrlPr>
                        </m:sSubPr>
                        <m:e>
                          <m:r>
                            <a:rPr lang="it-IT" sz="2000" b="1" i="1" smtClean="0">
                              <a:solidFill>
                                <a:schemeClr val="accent4">
                                  <a:lumMod val="50000"/>
                                </a:schemeClr>
                              </a:solidFill>
                              <a:latin typeface="Cambria Math"/>
                              <a:ea typeface="Cambria Math"/>
                            </a:rPr>
                            <m:t>𝑯</m:t>
                          </m:r>
                        </m:e>
                        <m:sub>
                          <m:r>
                            <a:rPr lang="it-IT" sz="2000" b="1" i="1" smtClean="0">
                              <a:solidFill>
                                <a:schemeClr val="accent4">
                                  <a:lumMod val="50000"/>
                                </a:schemeClr>
                              </a:solidFill>
                              <a:latin typeface="Cambria Math"/>
                              <a:ea typeface="Cambria Math"/>
                            </a:rPr>
                            <m:t>𝒍𝒐𝒄𝒂𝒍</m:t>
                          </m:r>
                        </m:sub>
                      </m:sSub>
                      <m:r>
                        <a:rPr lang="it-IT" sz="2000" b="1" i="1" smtClean="0">
                          <a:solidFill>
                            <a:schemeClr val="accent4">
                              <a:lumMod val="50000"/>
                            </a:schemeClr>
                          </a:solidFill>
                          <a:latin typeface="Cambria Math"/>
                          <a:ea typeface="Cambria Math"/>
                        </a:rPr>
                        <m:t>=</m:t>
                      </m:r>
                      <m:sSub>
                        <m:sSubPr>
                          <m:ctrlPr>
                            <a:rPr lang="it-IT" sz="2000" b="1" i="1" smtClean="0">
                              <a:solidFill>
                                <a:schemeClr val="accent4">
                                  <a:lumMod val="50000"/>
                                </a:schemeClr>
                              </a:solidFill>
                              <a:latin typeface="Cambria Math"/>
                              <a:ea typeface="Cambria Math"/>
                            </a:rPr>
                          </m:ctrlPr>
                        </m:sSubPr>
                        <m:e>
                          <m:r>
                            <a:rPr lang="it-IT" sz="2000" b="1" i="1" smtClean="0">
                              <a:solidFill>
                                <a:schemeClr val="accent4">
                                  <a:lumMod val="50000"/>
                                </a:schemeClr>
                              </a:solidFill>
                              <a:latin typeface="Cambria Math"/>
                              <a:ea typeface="Cambria Math"/>
                            </a:rPr>
                            <m:t>𝑯</m:t>
                          </m:r>
                        </m:e>
                        <m:sub>
                          <m:r>
                            <a:rPr lang="it-IT" sz="2000" b="1" i="1" smtClean="0">
                              <a:solidFill>
                                <a:schemeClr val="accent4">
                                  <a:lumMod val="50000"/>
                                </a:schemeClr>
                              </a:solidFill>
                              <a:latin typeface="Cambria Math"/>
                              <a:ea typeface="Cambria Math"/>
                            </a:rPr>
                            <m:t>𝟎</m:t>
                          </m:r>
                        </m:sub>
                      </m:sSub>
                      <m:r>
                        <a:rPr lang="it-IT" sz="2000" b="1" i="1" smtClean="0">
                          <a:solidFill>
                            <a:schemeClr val="accent4">
                              <a:lumMod val="50000"/>
                            </a:schemeClr>
                          </a:solidFill>
                          <a:latin typeface="Cambria Math"/>
                          <a:ea typeface="Cambria Math"/>
                        </a:rPr>
                        <m:t>+</m:t>
                      </m:r>
                      <m:sSup>
                        <m:sSupPr>
                          <m:ctrlPr>
                            <a:rPr lang="it-IT" sz="2000" b="1" i="1" smtClean="0">
                              <a:solidFill>
                                <a:schemeClr val="accent4">
                                  <a:lumMod val="50000"/>
                                </a:schemeClr>
                              </a:solidFill>
                              <a:latin typeface="Cambria Math"/>
                              <a:ea typeface="Cambria Math"/>
                            </a:rPr>
                          </m:ctrlPr>
                        </m:sSupPr>
                        <m:e>
                          <m:r>
                            <a:rPr lang="it-IT" sz="2000" b="1" i="1" smtClean="0">
                              <a:solidFill>
                                <a:schemeClr val="accent4">
                                  <a:lumMod val="50000"/>
                                </a:schemeClr>
                              </a:solidFill>
                              <a:latin typeface="Cambria Math"/>
                              <a:ea typeface="Cambria Math"/>
                            </a:rPr>
                            <m:t>𝑯</m:t>
                          </m:r>
                        </m:e>
                        <m:sup>
                          <m:r>
                            <a:rPr lang="it-IT" sz="2000" b="1" i="1" smtClean="0">
                              <a:solidFill>
                                <a:schemeClr val="accent4">
                                  <a:lumMod val="50000"/>
                                </a:schemeClr>
                              </a:solidFill>
                              <a:latin typeface="Cambria Math"/>
                              <a:ea typeface="Cambria Math"/>
                            </a:rPr>
                            <m:t>𝒆𝒇𝒇𝒆𝒄𝒕</m:t>
                          </m:r>
                        </m:sup>
                      </m:sSup>
                    </m:oMath>
                  </m:oMathPara>
                </a14:m>
                <a:endParaRPr lang="fa-IR" sz="2000" b="1" i="1" dirty="0"/>
              </a:p>
            </p:txBody>
          </p:sp>
        </mc:Choice>
        <mc:Fallback xmlns="">
          <p:sp>
            <p:nvSpPr>
              <p:cNvPr id="16" name="Rectangle 15"/>
              <p:cNvSpPr>
                <a:spLocks noRot="1" noChangeAspect="1" noMove="1" noResize="1" noEditPoints="1" noAdjustHandles="1" noChangeArrowheads="1" noChangeShapeType="1" noTextEdit="1"/>
              </p:cNvSpPr>
              <p:nvPr/>
            </p:nvSpPr>
            <p:spPr>
              <a:xfrm>
                <a:off x="3653875" y="3496693"/>
                <a:ext cx="4600789" cy="408638"/>
              </a:xfrm>
              <a:prstGeom prst="rect">
                <a:avLst/>
              </a:prstGeom>
              <a:blipFill rotWithShape="1">
                <a:blip r:embed="rId6"/>
                <a:stretch>
                  <a:fillRect b="-59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62009" y="3974381"/>
                <a:ext cx="3888432" cy="656013"/>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it-IT" b="0" i="1" dirty="0">
                          <a:solidFill>
                            <a:schemeClr val="accent4">
                              <a:lumMod val="50000"/>
                            </a:schemeClr>
                          </a:solidFill>
                          <a:latin typeface="Cambria Math"/>
                          <a:ea typeface="CMU Serif" pitchFamily="2" charset="0"/>
                        </a:rPr>
                        <m:t>𝐹𝑊𝐻𝑀</m:t>
                      </m:r>
                      <m:r>
                        <a:rPr lang="it-IT" b="0" i="1" dirty="0">
                          <a:solidFill>
                            <a:schemeClr val="accent4">
                              <a:lumMod val="50000"/>
                            </a:schemeClr>
                          </a:solidFill>
                          <a:latin typeface="Cambria Math"/>
                          <a:ea typeface="Cambria Math"/>
                        </a:rPr>
                        <m:t>∝</m:t>
                      </m:r>
                      <m:rad>
                        <m:radPr>
                          <m:degHide m:val="on"/>
                          <m:ctrlPr>
                            <a:rPr lang="it-IT" i="1" dirty="0">
                              <a:solidFill>
                                <a:schemeClr val="accent4">
                                  <a:lumMod val="50000"/>
                                </a:schemeClr>
                              </a:solidFill>
                              <a:latin typeface="Cambria Math"/>
                              <a:ea typeface="Cambria Math"/>
                            </a:rPr>
                          </m:ctrlPr>
                        </m:radPr>
                        <m:deg/>
                        <m:e>
                          <m:sSubSup>
                            <m:sSubSupPr>
                              <m:ctrlPr>
                                <a:rPr lang="it-IT" i="1" dirty="0">
                                  <a:solidFill>
                                    <a:schemeClr val="accent4">
                                      <a:lumMod val="50000"/>
                                    </a:schemeClr>
                                  </a:solidFill>
                                  <a:latin typeface="Cambria Math"/>
                                  <a:ea typeface="Cambria Math"/>
                                </a:rPr>
                              </m:ctrlPr>
                            </m:sSubSupPr>
                            <m:e>
                              <m:r>
                                <a:rPr lang="it-IT" b="0" i="1" dirty="0">
                                  <a:solidFill>
                                    <a:schemeClr val="accent4">
                                      <a:lumMod val="50000"/>
                                    </a:schemeClr>
                                  </a:solidFill>
                                  <a:latin typeface="Cambria Math"/>
                                  <a:ea typeface="Cambria Math"/>
                                </a:rPr>
                                <m:t>&lt;</m:t>
                              </m:r>
                              <m:sSup>
                                <m:sSupPr>
                                  <m:ctrlPr>
                                    <a:rPr lang="it-IT" i="1" dirty="0">
                                      <a:solidFill>
                                        <a:schemeClr val="accent4">
                                          <a:lumMod val="50000"/>
                                        </a:schemeClr>
                                      </a:solidFill>
                                      <a:latin typeface="Cambria Math"/>
                                      <a:ea typeface="Cambria Math"/>
                                    </a:rPr>
                                  </m:ctrlPr>
                                </m:sSupPr>
                                <m:e>
                                  <m:r>
                                    <a:rPr lang="it-IT"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𝜗</m:t>
                                  </m:r>
                                </m:e>
                                <m:sup>
                                  <m:r>
                                    <a:rPr lang="it-IT" b="0" i="1" dirty="0">
                                      <a:solidFill>
                                        <a:schemeClr val="accent4">
                                          <a:lumMod val="50000"/>
                                        </a:schemeClr>
                                      </a:solidFill>
                                      <a:latin typeface="Cambria Math"/>
                                      <a:ea typeface="Cambria Math"/>
                                    </a:rPr>
                                    <m:t>2</m:t>
                                  </m:r>
                                </m:sup>
                              </m:sSup>
                              <m:r>
                                <a:rPr lang="it-IT" b="0" i="1" dirty="0">
                                  <a:solidFill>
                                    <a:schemeClr val="accent4">
                                      <a:lumMod val="50000"/>
                                    </a:schemeClr>
                                  </a:solidFill>
                                  <a:latin typeface="Cambria Math"/>
                                  <a:ea typeface="Cambria Math"/>
                                </a:rPr>
                                <m:t>&gt;</m:t>
                              </m:r>
                            </m:e>
                            <m:sub>
                              <m:r>
                                <a:rPr lang="it-IT" b="0" i="1" dirty="0">
                                  <a:solidFill>
                                    <a:schemeClr val="accent4">
                                      <a:lumMod val="50000"/>
                                    </a:schemeClr>
                                  </a:solidFill>
                                  <a:latin typeface="Cambria Math"/>
                                  <a:ea typeface="Cambria Math"/>
                                </a:rPr>
                                <m:t>𝑑</m:t>
                              </m:r>
                            </m:sub>
                            <m:sup/>
                          </m:sSubSup>
                          <m:r>
                            <a:rPr lang="en-US"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&lt;</m:t>
                          </m:r>
                          <m:sSup>
                            <m:sSupPr>
                              <m:ctrlPr>
                                <a:rPr lang="it-IT" i="1" dirty="0">
                                  <a:solidFill>
                                    <a:schemeClr val="accent4">
                                      <a:lumMod val="50000"/>
                                    </a:schemeClr>
                                  </a:solidFill>
                                  <a:latin typeface="Cambria Math"/>
                                  <a:ea typeface="Cambria Math"/>
                                </a:rPr>
                              </m:ctrlPr>
                            </m:sSupPr>
                            <m:e>
                              <m:r>
                                <a:rPr lang="it-IT" b="0" i="1" dirty="0">
                                  <a:solidFill>
                                    <a:schemeClr val="accent4">
                                      <a:lumMod val="50000"/>
                                    </a:schemeClr>
                                  </a:solidFill>
                                  <a:latin typeface="Cambria Math"/>
                                  <a:ea typeface="Cambria Math"/>
                                </a:rPr>
                                <m:t>∆</m:t>
                              </m:r>
                              <m:r>
                                <a:rPr lang="it-IT" b="0" i="1" dirty="0">
                                  <a:solidFill>
                                    <a:schemeClr val="accent4">
                                      <a:lumMod val="50000"/>
                                    </a:schemeClr>
                                  </a:solidFill>
                                  <a:latin typeface="Cambria Math"/>
                                  <a:ea typeface="Cambria Math"/>
                                </a:rPr>
                                <m:t>𝜗</m:t>
                              </m:r>
                            </m:e>
                            <m:sup>
                              <m:r>
                                <a:rPr lang="it-IT" b="0" i="1" dirty="0">
                                  <a:solidFill>
                                    <a:schemeClr val="accent4">
                                      <a:lumMod val="50000"/>
                                    </a:schemeClr>
                                  </a:solidFill>
                                  <a:latin typeface="Cambria Math"/>
                                  <a:ea typeface="Cambria Math"/>
                                </a:rPr>
                                <m:t>2</m:t>
                              </m:r>
                            </m:sup>
                          </m:sSup>
                          <m:sSub>
                            <m:sSubPr>
                              <m:ctrlPr>
                                <a:rPr lang="it-IT" i="1" dirty="0">
                                  <a:solidFill>
                                    <a:schemeClr val="accent4">
                                      <a:lumMod val="50000"/>
                                    </a:schemeClr>
                                  </a:solidFill>
                                  <a:latin typeface="Cambria Math"/>
                                  <a:ea typeface="Cambria Math"/>
                                </a:rPr>
                              </m:ctrlPr>
                            </m:sSubPr>
                            <m:e>
                              <m:r>
                                <a:rPr lang="it-IT" b="0" i="1" dirty="0">
                                  <a:solidFill>
                                    <a:schemeClr val="accent4">
                                      <a:lumMod val="50000"/>
                                    </a:schemeClr>
                                  </a:solidFill>
                                  <a:latin typeface="Cambria Math"/>
                                  <a:ea typeface="Cambria Math"/>
                                </a:rPr>
                                <m:t>&gt;</m:t>
                              </m:r>
                            </m:e>
                            <m:sub>
                              <m:r>
                                <a:rPr lang="it-IT" b="0" i="1" dirty="0">
                                  <a:solidFill>
                                    <a:schemeClr val="accent4">
                                      <a:lumMod val="50000"/>
                                    </a:schemeClr>
                                  </a:solidFill>
                                  <a:latin typeface="Cambria Math"/>
                                  <a:ea typeface="Cambria Math"/>
                                </a:rPr>
                                <m:t>𝑚</m:t>
                              </m:r>
                            </m:sub>
                          </m:sSub>
                        </m:e>
                      </m:rad>
                    </m:oMath>
                  </m:oMathPara>
                </a14:m>
                <a:endParaRPr lang="fa-IR" dirty="0"/>
              </a:p>
            </p:txBody>
          </p:sp>
        </mc:Choice>
        <mc:Fallback xmlns="">
          <p:sp>
            <p:nvSpPr>
              <p:cNvPr id="10" name="Rectangle 9"/>
              <p:cNvSpPr>
                <a:spLocks noRot="1" noChangeAspect="1" noMove="1" noResize="1" noEditPoints="1" noAdjustHandles="1" noChangeArrowheads="1" noChangeShapeType="1" noTextEdit="1"/>
              </p:cNvSpPr>
              <p:nvPr/>
            </p:nvSpPr>
            <p:spPr>
              <a:xfrm>
                <a:off x="662009" y="3974381"/>
                <a:ext cx="3888432" cy="656013"/>
              </a:xfrm>
              <a:prstGeom prst="rect">
                <a:avLst/>
              </a:prstGeom>
              <a:blipFill rotWithShape="1">
                <a:blip r:embed="rId7" cstate="print"/>
                <a:stretch>
                  <a:fillRect/>
                </a:stretch>
              </a:blipFill>
            </p:spPr>
            <p:txBody>
              <a:bodyPr/>
              <a:lstStyle/>
              <a:p>
                <a:r>
                  <a:rPr lang="en-US">
                    <a:noFill/>
                  </a:rPr>
                  <a:t> </a:t>
                </a:r>
              </a:p>
            </p:txBody>
          </p:sp>
        </mc:Fallback>
      </mc:AlternateContent>
      <p:sp>
        <p:nvSpPr>
          <p:cNvPr id="2" name="Oval 1"/>
          <p:cNvSpPr/>
          <p:nvPr/>
        </p:nvSpPr>
        <p:spPr>
          <a:xfrm>
            <a:off x="3195836" y="3933056"/>
            <a:ext cx="108012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484186" y="4417948"/>
            <a:ext cx="1747594" cy="523220"/>
          </a:xfrm>
          <a:prstGeom prst="rect">
            <a:avLst/>
          </a:prstGeom>
          <a:noFill/>
        </p:spPr>
        <p:txBody>
          <a:bodyPr wrap="none" rtlCol="0">
            <a:spAutoFit/>
          </a:bodyPr>
          <a:lstStyle/>
          <a:p>
            <a:r>
              <a:rPr lang="en-US" sz="2800" b="1" i="1" dirty="0" smtClean="0">
                <a:solidFill>
                  <a:srgbClr val="FF0000"/>
                </a:solidFill>
                <a:latin typeface="Aparajita" pitchFamily="34" charset="0"/>
                <a:cs typeface="Aparajita" pitchFamily="34" charset="0"/>
                <a:sym typeface="Symbol"/>
              </a:rPr>
              <a:t>approx.  M</a:t>
            </a:r>
            <a:endParaRPr lang="en-US" b="1" i="1" dirty="0">
              <a:solidFill>
                <a:srgbClr val="FF0000"/>
              </a:solidFill>
            </a:endParaRPr>
          </a:p>
        </p:txBody>
      </p:sp>
      <p:cxnSp>
        <p:nvCxnSpPr>
          <p:cNvPr id="6" name="Straight Arrow Connector 5"/>
          <p:cNvCxnSpPr/>
          <p:nvPr/>
        </p:nvCxnSpPr>
        <p:spPr>
          <a:xfrm>
            <a:off x="4333387" y="4523172"/>
            <a:ext cx="1008112" cy="16400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2267068" y="5014935"/>
                <a:ext cx="5723491" cy="526939"/>
              </a:xfrm>
              <a:prstGeom prst="rect">
                <a:avLst/>
              </a:prstGeom>
            </p:spPr>
            <p:txBody>
              <a:bodyPr wrap="square">
                <a:spAutoFit/>
              </a:bodyPr>
              <a:lstStyle/>
              <a:p>
                <a14:m>
                  <m:oMath xmlns:m="http://schemas.openxmlformats.org/officeDocument/2006/math">
                    <m:sSup>
                      <m:sSupPr>
                        <m:ctrlPr>
                          <a:rPr lang="it-IT" sz="2000" i="1" dirty="0">
                            <a:solidFill>
                              <a:schemeClr val="accent4">
                                <a:lumMod val="50000"/>
                              </a:schemeClr>
                            </a:solidFill>
                            <a:latin typeface="Cambria Math"/>
                            <a:ea typeface="Cambria Math"/>
                          </a:rPr>
                        </m:ctrlPr>
                      </m:sSupPr>
                      <m:e>
                        <m:r>
                          <a:rPr lang="it-IT" sz="2000" b="0" i="1" dirty="0">
                            <a:solidFill>
                              <a:schemeClr val="accent4">
                                <a:lumMod val="50000"/>
                              </a:schemeClr>
                            </a:solidFill>
                            <a:latin typeface="Cambria Math"/>
                            <a:ea typeface="Cambria Math"/>
                          </a:rPr>
                          <m:t>&lt;∆</m:t>
                        </m:r>
                        <m:r>
                          <a:rPr lang="it-IT" sz="2000" b="0" i="1" dirty="0">
                            <a:solidFill>
                              <a:schemeClr val="accent4">
                                <a:lumMod val="50000"/>
                              </a:schemeClr>
                            </a:solidFill>
                            <a:latin typeface="Cambria Math"/>
                            <a:ea typeface="Cambria Math"/>
                          </a:rPr>
                          <m:t>𝜗</m:t>
                        </m:r>
                      </m:e>
                      <m:sup>
                        <m:r>
                          <a:rPr lang="it-IT" sz="2000" b="0" i="1" dirty="0">
                            <a:solidFill>
                              <a:schemeClr val="accent4">
                                <a:lumMod val="50000"/>
                              </a:schemeClr>
                            </a:solidFill>
                            <a:latin typeface="Cambria Math"/>
                            <a:ea typeface="Cambria Math"/>
                          </a:rPr>
                          <m:t>2</m:t>
                        </m:r>
                      </m:sup>
                    </m:sSup>
                    <m:sSub>
                      <m:sSubPr>
                        <m:ctrlPr>
                          <a:rPr lang="it-IT" sz="2000" i="1" dirty="0">
                            <a:solidFill>
                              <a:schemeClr val="accent4">
                                <a:lumMod val="50000"/>
                              </a:schemeClr>
                            </a:solidFill>
                            <a:latin typeface="Cambria Math"/>
                            <a:ea typeface="Cambria Math"/>
                          </a:rPr>
                        </m:ctrlPr>
                      </m:sSubPr>
                      <m:e>
                        <m:r>
                          <a:rPr lang="it-IT" sz="2000" b="0" i="1" dirty="0">
                            <a:solidFill>
                              <a:schemeClr val="accent4">
                                <a:lumMod val="50000"/>
                              </a:schemeClr>
                            </a:solidFill>
                            <a:latin typeface="Cambria Math"/>
                            <a:ea typeface="Cambria Math"/>
                          </a:rPr>
                          <m:t>&gt;</m:t>
                        </m:r>
                      </m:e>
                      <m:sub>
                        <m:r>
                          <a:rPr lang="it-IT" sz="2000" b="0" i="1" dirty="0">
                            <a:solidFill>
                              <a:schemeClr val="accent4">
                                <a:lumMod val="50000"/>
                              </a:schemeClr>
                            </a:solidFill>
                            <a:latin typeface="Cambria Math"/>
                            <a:ea typeface="Cambria Math"/>
                          </a:rPr>
                          <m:t>𝑚</m:t>
                        </m:r>
                      </m:sub>
                    </m:sSub>
                  </m:oMath>
                </a14:m>
                <a:r>
                  <a:rPr lang="it-IT" sz="2000" i="1" dirty="0" smtClean="0">
                    <a:solidFill>
                      <a:schemeClr val="accent4">
                        <a:lumMod val="50000"/>
                      </a:schemeClr>
                    </a:solidFill>
                    <a:latin typeface="Times New Roman"/>
                    <a:ea typeface="Cambria Math"/>
                    <a:cs typeface="Times New Roman"/>
                  </a:rPr>
                  <a:t>= </a:t>
                </a:r>
                <a14:m>
                  <m:oMath xmlns:m="http://schemas.openxmlformats.org/officeDocument/2006/math">
                    <m:f>
                      <m:fPr>
                        <m:ctrlPr>
                          <a:rPr lang="it-IT" sz="2000" i="1" dirty="0">
                            <a:solidFill>
                              <a:schemeClr val="accent4">
                                <a:lumMod val="50000"/>
                              </a:schemeClr>
                            </a:solidFill>
                            <a:latin typeface="Cambria Math"/>
                            <a:ea typeface="Cambria Math"/>
                          </a:rPr>
                        </m:ctrlPr>
                      </m:fPr>
                      <m:num>
                        <m:r>
                          <a:rPr lang="it-IT" sz="2000" b="0" i="1" dirty="0">
                            <a:solidFill>
                              <a:schemeClr val="accent4">
                                <a:lumMod val="50000"/>
                              </a:schemeClr>
                            </a:solidFill>
                            <a:latin typeface="Cambria Math"/>
                            <a:ea typeface="Cambria Math"/>
                          </a:rPr>
                          <m:t>1</m:t>
                        </m:r>
                      </m:num>
                      <m:den>
                        <m:r>
                          <a:rPr lang="it-IT" sz="2000" b="0" i="1" dirty="0">
                            <a:solidFill>
                              <a:schemeClr val="accent4">
                                <a:lumMod val="50000"/>
                              </a:schemeClr>
                            </a:solidFill>
                            <a:latin typeface="Cambria Math"/>
                            <a:ea typeface="Cambria Math"/>
                          </a:rPr>
                          <m:t>𝑁</m:t>
                        </m:r>
                      </m:den>
                    </m:f>
                    <m:nary>
                      <m:naryPr>
                        <m:chr m:val="∑"/>
                        <m:supHide m:val="on"/>
                        <m:ctrlPr>
                          <a:rPr lang="it-IT" sz="2000" i="1" dirty="0">
                            <a:solidFill>
                              <a:schemeClr val="accent4">
                                <a:lumMod val="50000"/>
                              </a:schemeClr>
                            </a:solidFill>
                            <a:latin typeface="Cambria Math"/>
                            <a:ea typeface="Cambria Math"/>
                          </a:rPr>
                        </m:ctrlPr>
                      </m:naryPr>
                      <m:sub>
                        <m:r>
                          <m:rPr>
                            <m:brk m:alnAt="7"/>
                          </m:rPr>
                          <a:rPr lang="it-IT" sz="2000" b="0" i="1" dirty="0">
                            <a:solidFill>
                              <a:schemeClr val="accent4">
                                <a:lumMod val="50000"/>
                              </a:schemeClr>
                            </a:solidFill>
                            <a:latin typeface="Cambria Math"/>
                            <a:ea typeface="Cambria Math"/>
                          </a:rPr>
                          <m:t>𝑅</m:t>
                        </m:r>
                      </m:sub>
                      <m:sup/>
                      <m:e>
                        <m:sSup>
                          <m:sSupPr>
                            <m:ctrlPr>
                              <a:rPr lang="it-IT" sz="2000" i="1" dirty="0">
                                <a:solidFill>
                                  <a:schemeClr val="accent4">
                                    <a:lumMod val="50000"/>
                                  </a:schemeClr>
                                </a:solidFill>
                                <a:latin typeface="Cambria Math"/>
                                <a:ea typeface="Cambria Math"/>
                              </a:rPr>
                            </m:ctrlPr>
                          </m:sSupPr>
                          <m:e>
                            <m:r>
                              <a:rPr lang="it-IT" sz="2000" b="0" i="1" dirty="0">
                                <a:solidFill>
                                  <a:schemeClr val="accent4">
                                    <a:lumMod val="50000"/>
                                  </a:schemeClr>
                                </a:solidFill>
                                <a:latin typeface="Cambria Math"/>
                                <a:ea typeface="Cambria Math"/>
                              </a:rPr>
                              <m:t>(</m:t>
                            </m:r>
                            <m:nary>
                              <m:naryPr>
                                <m:chr m:val="∑"/>
                                <m:supHide m:val="on"/>
                                <m:ctrlPr>
                                  <a:rPr lang="it-IT" sz="2000" i="1" dirty="0">
                                    <a:solidFill>
                                      <a:schemeClr val="accent4">
                                        <a:lumMod val="50000"/>
                                      </a:schemeClr>
                                    </a:solidFill>
                                    <a:latin typeface="Cambria Math"/>
                                    <a:ea typeface="Cambria Math"/>
                                  </a:rPr>
                                </m:ctrlPr>
                              </m:naryPr>
                              <m:sub>
                                <m:r>
                                  <m:rPr>
                                    <m:brk m:alnAt="7"/>
                                  </m:rPr>
                                  <a:rPr lang="it-IT" sz="2000" b="0" i="1" dirty="0">
                                    <a:solidFill>
                                      <a:schemeClr val="accent4">
                                        <a:lumMod val="50000"/>
                                      </a:schemeClr>
                                    </a:solidFill>
                                    <a:latin typeface="Cambria Math"/>
                                    <a:ea typeface="Cambria Math"/>
                                  </a:rPr>
                                  <m:t>𝑖</m:t>
                                </m:r>
                                <m:r>
                                  <m:rPr>
                                    <m:brk m:alnAt="7"/>
                                  </m:rPr>
                                  <a:rPr lang="it-IT" sz="2000" b="0" i="1" dirty="0">
                                    <a:solidFill>
                                      <a:schemeClr val="accent4">
                                        <a:lumMod val="50000"/>
                                      </a:schemeClr>
                                    </a:solidFill>
                                    <a:latin typeface="Cambria Math"/>
                                    <a:ea typeface="Cambria Math"/>
                                  </a:rPr>
                                  <m:t>∈</m:t>
                                </m:r>
                                <m:r>
                                  <m:rPr>
                                    <m:brk m:alnAt="7"/>
                                  </m:rPr>
                                  <a:rPr lang="it-IT" sz="2000" b="0" i="1" dirty="0">
                                    <a:solidFill>
                                      <a:schemeClr val="accent4">
                                        <a:lumMod val="50000"/>
                                      </a:schemeClr>
                                    </a:solidFill>
                                    <a:latin typeface="Cambria Math"/>
                                    <a:ea typeface="Cambria Math"/>
                                  </a:rPr>
                                  <m:t>𝑅</m:t>
                                </m:r>
                              </m:sub>
                              <m:sup/>
                              <m:e>
                                <m:sSub>
                                  <m:sSubPr>
                                    <m:ctrlPr>
                                      <a:rPr lang="it-IT" sz="2000" i="1" dirty="0">
                                        <a:solidFill>
                                          <a:schemeClr val="accent4">
                                            <a:lumMod val="50000"/>
                                          </a:schemeClr>
                                        </a:solidFill>
                                        <a:latin typeface="Cambria Math"/>
                                        <a:ea typeface="Cambria Math"/>
                                      </a:rPr>
                                    </m:ctrlPr>
                                  </m:sSubPr>
                                  <m:e>
                                    <m:r>
                                      <a:rPr lang="it-IT" sz="2000" b="0" i="1" dirty="0">
                                        <a:solidFill>
                                          <a:schemeClr val="accent4">
                                            <a:lumMod val="50000"/>
                                          </a:schemeClr>
                                        </a:solidFill>
                                        <a:latin typeface="Cambria Math"/>
                                        <a:ea typeface="Cambria Math"/>
                                      </a:rPr>
                                      <m:t>&lt;</m:t>
                                    </m:r>
                                    <m:sSub>
                                      <m:sSubPr>
                                        <m:ctrlPr>
                                          <a:rPr lang="it-IT" sz="2000" i="1" dirty="0">
                                            <a:solidFill>
                                              <a:schemeClr val="accent4">
                                                <a:lumMod val="50000"/>
                                              </a:schemeClr>
                                            </a:solidFill>
                                            <a:latin typeface="Cambria Math"/>
                                            <a:ea typeface="Cambria Math"/>
                                          </a:rPr>
                                        </m:ctrlPr>
                                      </m:sSubPr>
                                      <m:e>
                                        <m:r>
                                          <a:rPr lang="it-IT" sz="2000" b="0" i="1" dirty="0">
                                            <a:solidFill>
                                              <a:schemeClr val="accent4">
                                                <a:lumMod val="50000"/>
                                              </a:schemeClr>
                                            </a:solidFill>
                                            <a:latin typeface="Cambria Math"/>
                                            <a:ea typeface="Cambria Math"/>
                                          </a:rPr>
                                          <m:t>𝜗</m:t>
                                        </m:r>
                                      </m:e>
                                      <m:sub>
                                        <m:r>
                                          <a:rPr lang="it-IT" sz="2000" b="0" i="1" dirty="0">
                                            <a:solidFill>
                                              <a:schemeClr val="accent4">
                                                <a:lumMod val="50000"/>
                                              </a:schemeClr>
                                            </a:solidFill>
                                            <a:latin typeface="Cambria Math"/>
                                            <a:ea typeface="Cambria Math"/>
                                          </a:rPr>
                                          <m:t>𝑅</m:t>
                                        </m:r>
                                        <m:r>
                                          <a:rPr lang="it-IT" sz="2000" b="0" i="1" dirty="0">
                                            <a:solidFill>
                                              <a:schemeClr val="accent4">
                                                <a:lumMod val="50000"/>
                                              </a:schemeClr>
                                            </a:solidFill>
                                            <a:latin typeface="Cambria Math"/>
                                            <a:ea typeface="Cambria Math"/>
                                          </a:rPr>
                                          <m:t>,</m:t>
                                        </m:r>
                                        <m:r>
                                          <a:rPr lang="it-IT" sz="2000" b="0" i="1" dirty="0">
                                            <a:solidFill>
                                              <a:schemeClr val="accent4">
                                                <a:lumMod val="50000"/>
                                              </a:schemeClr>
                                            </a:solidFill>
                                            <a:latin typeface="Cambria Math"/>
                                            <a:ea typeface="Cambria Math"/>
                                          </a:rPr>
                                          <m:t>𝑖</m:t>
                                        </m:r>
                                      </m:sub>
                                    </m:sSub>
                                    <m:r>
                                      <a:rPr lang="it-IT" sz="2000" b="0" i="1" dirty="0">
                                        <a:solidFill>
                                          <a:schemeClr val="accent4">
                                            <a:lumMod val="50000"/>
                                          </a:schemeClr>
                                        </a:solidFill>
                                        <a:latin typeface="Cambria Math"/>
                                        <a:ea typeface="Cambria Math"/>
                                      </a:rPr>
                                      <m:t>−</m:t>
                                    </m:r>
                                    <m:sSub>
                                      <m:sSubPr>
                                        <m:ctrlPr>
                                          <a:rPr lang="it-IT" sz="2000" i="1" dirty="0">
                                            <a:solidFill>
                                              <a:schemeClr val="accent4">
                                                <a:lumMod val="50000"/>
                                              </a:schemeClr>
                                            </a:solidFill>
                                            <a:latin typeface="Cambria Math"/>
                                            <a:ea typeface="Cambria Math"/>
                                          </a:rPr>
                                        </m:ctrlPr>
                                      </m:sSubPr>
                                      <m:e>
                                        <m:r>
                                          <a:rPr lang="it-IT" sz="2000" b="0" i="1" dirty="0">
                                            <a:solidFill>
                                              <a:schemeClr val="accent4">
                                                <a:lumMod val="50000"/>
                                              </a:schemeClr>
                                            </a:solidFill>
                                            <a:latin typeface="Cambria Math"/>
                                            <a:ea typeface="Cambria Math"/>
                                          </a:rPr>
                                          <m:t>𝜗</m:t>
                                        </m:r>
                                      </m:e>
                                      <m:sub>
                                        <m:r>
                                          <a:rPr lang="it-IT" sz="2000" b="0" i="1" dirty="0">
                                            <a:solidFill>
                                              <a:schemeClr val="accent4">
                                                <a:lumMod val="50000"/>
                                              </a:schemeClr>
                                            </a:solidFill>
                                            <a:latin typeface="Cambria Math"/>
                                            <a:ea typeface="Cambria Math"/>
                                          </a:rPr>
                                          <m:t>0</m:t>
                                        </m:r>
                                      </m:sub>
                                    </m:sSub>
                                    <m:r>
                                      <a:rPr lang="it-IT" sz="2000" b="0" i="1" dirty="0">
                                        <a:solidFill>
                                          <a:schemeClr val="accent4">
                                            <a:lumMod val="50000"/>
                                          </a:schemeClr>
                                        </a:solidFill>
                                        <a:latin typeface="Cambria Math"/>
                                        <a:ea typeface="Cambria Math"/>
                                      </a:rPr>
                                      <m:t>&gt;</m:t>
                                    </m:r>
                                  </m:e>
                                  <m:sub>
                                    <m:r>
                                      <a:rPr lang="it-IT" sz="2000" b="0" i="1" dirty="0">
                                        <a:solidFill>
                                          <a:schemeClr val="accent4">
                                            <a:lumMod val="50000"/>
                                          </a:schemeClr>
                                        </a:solidFill>
                                        <a:latin typeface="Cambria Math"/>
                                        <a:ea typeface="Cambria Math"/>
                                      </a:rPr>
                                      <m:t>∆</m:t>
                                    </m:r>
                                    <m:r>
                                      <a:rPr lang="it-IT" sz="2000" b="0" i="1" dirty="0">
                                        <a:solidFill>
                                          <a:schemeClr val="accent4">
                                            <a:lumMod val="50000"/>
                                          </a:schemeClr>
                                        </a:solidFill>
                                        <a:latin typeface="Cambria Math"/>
                                        <a:ea typeface="Cambria Math"/>
                                      </a:rPr>
                                      <m:t>𝑡</m:t>
                                    </m:r>
                                  </m:sub>
                                </m:sSub>
                                <m:r>
                                  <a:rPr lang="it-IT" sz="2000" b="0" i="1" dirty="0">
                                    <a:solidFill>
                                      <a:schemeClr val="accent4">
                                        <a:lumMod val="50000"/>
                                      </a:schemeClr>
                                    </a:solidFill>
                                    <a:latin typeface="Cambria Math"/>
                                    <a:ea typeface="Cambria Math"/>
                                  </a:rPr>
                                  <m:t>)</m:t>
                                </m:r>
                              </m:e>
                            </m:nary>
                          </m:e>
                          <m:sup>
                            <m:r>
                              <a:rPr lang="it-IT" sz="2000" b="0" i="1" dirty="0">
                                <a:solidFill>
                                  <a:schemeClr val="accent4">
                                    <a:lumMod val="50000"/>
                                  </a:schemeClr>
                                </a:solidFill>
                                <a:latin typeface="Cambria Math"/>
                                <a:ea typeface="Cambria Math"/>
                              </a:rPr>
                              <m:t>2</m:t>
                            </m:r>
                          </m:sup>
                        </m:sSup>
                      </m:e>
                    </m:nary>
                  </m:oMath>
                </a14:m>
                <a:endParaRPr lang="fa-IR" sz="2000" i="1" dirty="0"/>
              </a:p>
            </p:txBody>
          </p:sp>
        </mc:Choice>
        <mc:Fallback xmlns="">
          <p:sp>
            <p:nvSpPr>
              <p:cNvPr id="19" name="Rectangle 18"/>
              <p:cNvSpPr>
                <a:spLocks noRot="1" noChangeAspect="1" noMove="1" noResize="1" noEditPoints="1" noAdjustHandles="1" noChangeArrowheads="1" noChangeShapeType="1" noTextEdit="1"/>
              </p:cNvSpPr>
              <p:nvPr/>
            </p:nvSpPr>
            <p:spPr>
              <a:xfrm>
                <a:off x="2267068" y="5014935"/>
                <a:ext cx="5723491" cy="526939"/>
              </a:xfrm>
              <a:prstGeom prst="rect">
                <a:avLst/>
              </a:prstGeom>
              <a:blipFill rotWithShape="1">
                <a:blip r:embed="rId8" cstate="print"/>
                <a:stretch>
                  <a:fillRect t="-81395" b="-129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99648" y="5639017"/>
                <a:ext cx="6284920" cy="8996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it-IT" sz="2000" b="0" i="1" dirty="0" smtClean="0">
                          <a:solidFill>
                            <a:schemeClr val="accent4">
                              <a:lumMod val="50000"/>
                            </a:schemeClr>
                          </a:solidFill>
                          <a:latin typeface="Cambria Math"/>
                          <a:ea typeface="Cambria Math"/>
                        </a:rPr>
                        <m:t>  </m:t>
                      </m:r>
                      <m:r>
                        <a:rPr lang="en-US" sz="2000" b="0" i="1" dirty="0" smtClean="0">
                          <a:solidFill>
                            <a:schemeClr val="accent4">
                              <a:lumMod val="50000"/>
                            </a:schemeClr>
                          </a:solidFill>
                          <a:latin typeface="Cambria Math"/>
                          <a:ea typeface="Cambria Math"/>
                        </a:rPr>
                        <m:t>=</m:t>
                      </m:r>
                      <m:f>
                        <m:fPr>
                          <m:ctrlPr>
                            <a:rPr lang="en-US" sz="2000" i="1" dirty="0" smtClean="0">
                              <a:solidFill>
                                <a:schemeClr val="accent4">
                                  <a:lumMod val="50000"/>
                                </a:schemeClr>
                              </a:solidFill>
                              <a:latin typeface="Cambria Math"/>
                              <a:ea typeface="Cambria Math"/>
                            </a:rPr>
                          </m:ctrlPr>
                        </m:fPr>
                        <m:num>
                          <m:sSup>
                            <m:sSupPr>
                              <m:ctrlPr>
                                <a:rPr lang="en-US" sz="2000" i="1" dirty="0">
                                  <a:solidFill>
                                    <a:schemeClr val="accent4">
                                      <a:lumMod val="50000"/>
                                    </a:schemeClr>
                                  </a:solidFill>
                                  <a:latin typeface="Cambria Math"/>
                                  <a:ea typeface="Cambria Math"/>
                                </a:rPr>
                              </m:ctrlPr>
                            </m:sSupPr>
                            <m:e>
                              <m:r>
                                <a:rPr lang="en-US" sz="2000" b="0" i="1" dirty="0">
                                  <a:solidFill>
                                    <a:schemeClr val="accent4">
                                      <a:lumMod val="50000"/>
                                    </a:schemeClr>
                                  </a:solidFill>
                                  <a:latin typeface="Cambria Math"/>
                                  <a:ea typeface="Cambria Math"/>
                                </a:rPr>
                                <m:t>𝛾</m:t>
                              </m:r>
                            </m:e>
                            <m:sup>
                              <m:r>
                                <a:rPr lang="en-US" sz="2000" b="0" i="1" dirty="0">
                                  <a:solidFill>
                                    <a:schemeClr val="accent4">
                                      <a:lumMod val="50000"/>
                                    </a:schemeClr>
                                  </a:solidFill>
                                  <a:latin typeface="Cambria Math"/>
                                  <a:ea typeface="Cambria Math"/>
                                </a:rPr>
                                <m:t>2</m:t>
                              </m:r>
                            </m:sup>
                          </m:sSup>
                        </m:num>
                        <m:den>
                          <m:r>
                            <a:rPr lang="en-US" sz="2000" b="0" i="1" dirty="0">
                              <a:solidFill>
                                <a:schemeClr val="accent4">
                                  <a:lumMod val="50000"/>
                                </a:schemeClr>
                              </a:solidFill>
                              <a:latin typeface="Cambria Math"/>
                              <a:ea typeface="Cambria Math"/>
                            </a:rPr>
                            <m:t>𝑁</m:t>
                          </m:r>
                        </m:den>
                      </m:f>
                      <m:nary>
                        <m:naryPr>
                          <m:chr m:val="∑"/>
                          <m:supHide m:val="on"/>
                          <m:ctrlPr>
                            <a:rPr lang="en-US" sz="2000" i="1" dirty="0">
                              <a:solidFill>
                                <a:schemeClr val="accent4">
                                  <a:lumMod val="50000"/>
                                </a:schemeClr>
                              </a:solidFill>
                              <a:latin typeface="Cambria Math"/>
                              <a:ea typeface="Cambria Math"/>
                            </a:rPr>
                          </m:ctrlPr>
                        </m:naryPr>
                        <m:sub>
                          <m:r>
                            <m:rPr>
                              <m:brk m:alnAt="7"/>
                            </m:rPr>
                            <a:rPr lang="en-US" sz="2000" b="0" i="1" dirty="0">
                              <a:solidFill>
                                <a:schemeClr val="accent4">
                                  <a:lumMod val="50000"/>
                                </a:schemeClr>
                              </a:solidFill>
                              <a:latin typeface="Cambria Math"/>
                              <a:ea typeface="Cambria Math"/>
                            </a:rPr>
                            <m:t>𝑅</m:t>
                          </m:r>
                        </m:sub>
                        <m:sup/>
                        <m:e>
                          <m:r>
                            <a:rPr lang="en-US" sz="2000" b="0" i="1" dirty="0">
                              <a:solidFill>
                                <a:schemeClr val="accent4">
                                  <a:lumMod val="50000"/>
                                </a:schemeClr>
                              </a:solidFill>
                              <a:latin typeface="Cambria Math"/>
                              <a:ea typeface="Cambria Math"/>
                            </a:rPr>
                            <m:t>[</m:t>
                          </m:r>
                          <m:nary>
                            <m:naryPr>
                              <m:chr m:val="∑"/>
                              <m:supHide m:val="on"/>
                              <m:ctrlPr>
                                <a:rPr lang="en-US" sz="2000" i="1" dirty="0">
                                  <a:solidFill>
                                    <a:schemeClr val="accent4">
                                      <a:lumMod val="50000"/>
                                    </a:schemeClr>
                                  </a:solidFill>
                                  <a:latin typeface="Cambria Math"/>
                                  <a:ea typeface="Cambria Math"/>
                                </a:rPr>
                              </m:ctrlPr>
                            </m:naryPr>
                            <m:sub>
                              <m:r>
                                <m:rPr>
                                  <m:brk m:alnAt="7"/>
                                </m:rPr>
                                <a:rPr lang="en-US" sz="2000" b="0" i="1" dirty="0">
                                  <a:solidFill>
                                    <a:schemeClr val="accent4">
                                      <a:lumMod val="50000"/>
                                    </a:schemeClr>
                                  </a:solidFill>
                                  <a:latin typeface="Cambria Math"/>
                                  <a:ea typeface="Cambria Math"/>
                                </a:rPr>
                                <m:t>𝑖</m:t>
                              </m:r>
                              <m:r>
                                <m:rPr>
                                  <m:brk m:alnAt="7"/>
                                </m:rPr>
                                <a:rPr lang="en-US" sz="2000" b="0" i="1" dirty="0">
                                  <a:solidFill>
                                    <a:schemeClr val="accent4">
                                      <a:lumMod val="50000"/>
                                    </a:schemeClr>
                                  </a:solidFill>
                                  <a:latin typeface="Cambria Math"/>
                                  <a:ea typeface="Cambria Math"/>
                                </a:rPr>
                                <m:t>∈</m:t>
                              </m:r>
                              <m:r>
                                <m:rPr>
                                  <m:brk m:alnAt="7"/>
                                </m:rPr>
                                <a:rPr lang="en-US" sz="2000" b="0" i="1" dirty="0">
                                  <a:solidFill>
                                    <a:schemeClr val="accent4">
                                      <a:lumMod val="50000"/>
                                    </a:schemeClr>
                                  </a:solidFill>
                                  <a:latin typeface="Cambria Math"/>
                                  <a:ea typeface="Cambria Math"/>
                                </a:rPr>
                                <m:t>𝑅</m:t>
                              </m:r>
                            </m:sub>
                            <m:sup/>
                            <m:e>
                              <m:nary>
                                <m:naryPr>
                                  <m:chr m:val="∑"/>
                                  <m:supHide m:val="on"/>
                                  <m:ctrlPr>
                                    <a:rPr lang="en-US" sz="2000" i="1" dirty="0">
                                      <a:solidFill>
                                        <a:schemeClr val="accent4">
                                          <a:lumMod val="50000"/>
                                        </a:schemeClr>
                                      </a:solidFill>
                                      <a:latin typeface="Cambria Math"/>
                                      <a:ea typeface="Cambria Math"/>
                                    </a:rPr>
                                  </m:ctrlPr>
                                </m:naryPr>
                                <m:sub>
                                  <m:r>
                                    <m:rPr>
                                      <m:brk m:alnAt="7"/>
                                    </m:rPr>
                                    <a:rPr lang="en-US" sz="2000" b="0" i="1" dirty="0">
                                      <a:solidFill>
                                        <a:schemeClr val="accent4">
                                          <a:lumMod val="50000"/>
                                        </a:schemeClr>
                                      </a:solidFill>
                                      <a:latin typeface="Cambria Math"/>
                                      <a:ea typeface="Cambria Math"/>
                                    </a:rPr>
                                    <m:t>𝑗</m:t>
                                  </m:r>
                                  <m:r>
                                    <m:rPr>
                                      <m:brk m:alnAt="7"/>
                                    </m:rPr>
                                    <a:rPr lang="en-US" sz="2000" b="0" i="1" dirty="0">
                                      <a:solidFill>
                                        <a:schemeClr val="accent4">
                                          <a:lumMod val="50000"/>
                                        </a:schemeClr>
                                      </a:solidFill>
                                      <a:latin typeface="Cambria Math"/>
                                      <a:ea typeface="Cambria Math"/>
                                    </a:rPr>
                                    <m:t>∈</m:t>
                                  </m:r>
                                  <m:r>
                                    <m:rPr>
                                      <m:brk m:alnAt="7"/>
                                    </m:rPr>
                                    <a:rPr lang="en-US" sz="2000" b="0" i="1" dirty="0">
                                      <a:solidFill>
                                        <a:schemeClr val="accent4">
                                          <a:lumMod val="50000"/>
                                        </a:schemeClr>
                                      </a:solidFill>
                                      <a:latin typeface="Cambria Math"/>
                                      <a:ea typeface="Cambria Math"/>
                                    </a:rPr>
                                    <m:t>𝑅</m:t>
                                  </m:r>
                                </m:sub>
                                <m:sup/>
                                <m:e>
                                  <m:f>
                                    <m:fPr>
                                      <m:ctrlPr>
                                        <a:rPr lang="en-US" sz="2000" i="1" dirty="0">
                                          <a:solidFill>
                                            <a:schemeClr val="accent4">
                                              <a:lumMod val="50000"/>
                                            </a:schemeClr>
                                          </a:solidFill>
                                          <a:latin typeface="Cambria Math"/>
                                          <a:ea typeface="Cambria Math"/>
                                        </a:rPr>
                                      </m:ctrlPr>
                                    </m:fPr>
                                    <m:num>
                                      <m:r>
                                        <m:rPr>
                                          <m:sty m:val="p"/>
                                        </m:rPr>
                                        <a:rPr lang="en-US" sz="2000" b="0" i="0" dirty="0">
                                          <a:solidFill>
                                            <a:schemeClr val="accent4">
                                              <a:lumMod val="50000"/>
                                            </a:schemeClr>
                                          </a:solidFill>
                                          <a:latin typeface="Cambria Math"/>
                                          <a:ea typeface="Cambria Math"/>
                                        </a:rPr>
                                        <m:t>A</m:t>
                                      </m:r>
                                      <m:r>
                                        <a:rPr lang="en-US" sz="2000" b="0" i="1" dirty="0">
                                          <a:solidFill>
                                            <a:schemeClr val="accent4">
                                              <a:lumMod val="50000"/>
                                            </a:schemeClr>
                                          </a:solidFill>
                                          <a:latin typeface="Cambria Math"/>
                                          <a:ea typeface="Cambria Math"/>
                                        </a:rPr>
                                        <m:t>(</m:t>
                                      </m:r>
                                      <m:sSub>
                                        <m:sSubPr>
                                          <m:ctrlPr>
                                            <a:rPr lang="en-US" sz="2000" i="1" dirty="0">
                                              <a:solidFill>
                                                <a:schemeClr val="accent4">
                                                  <a:lumMod val="50000"/>
                                                </a:schemeClr>
                                              </a:solidFill>
                                              <a:latin typeface="Cambria Math"/>
                                              <a:ea typeface="Cambria Math"/>
                                            </a:rPr>
                                          </m:ctrlPr>
                                        </m:sSubPr>
                                        <m:e>
                                          <m:r>
                                            <a:rPr lang="en-US" sz="2000" b="0" i="1" dirty="0">
                                              <a:solidFill>
                                                <a:schemeClr val="accent4">
                                                  <a:lumMod val="50000"/>
                                                </a:schemeClr>
                                              </a:solidFill>
                                              <a:latin typeface="Cambria Math"/>
                                              <a:ea typeface="Cambria Math"/>
                                            </a:rPr>
                                            <m:t>𝜗</m:t>
                                          </m:r>
                                        </m:e>
                                        <m:sub>
                                          <m:r>
                                            <a:rPr lang="en-US" sz="2000" b="0" i="1" dirty="0">
                                              <a:solidFill>
                                                <a:schemeClr val="accent4">
                                                  <a:lumMod val="50000"/>
                                                </a:schemeClr>
                                              </a:solidFill>
                                              <a:latin typeface="Cambria Math"/>
                                              <a:ea typeface="Cambria Math"/>
                                            </a:rPr>
                                            <m:t>𝑖</m:t>
                                          </m:r>
                                          <m:r>
                                            <a:rPr lang="en-US" sz="2000" b="0" i="1" dirty="0">
                                              <a:solidFill>
                                                <a:schemeClr val="accent4">
                                                  <a:lumMod val="50000"/>
                                                </a:schemeClr>
                                              </a:solidFill>
                                              <a:latin typeface="Cambria Math"/>
                                              <a:ea typeface="Cambria Math"/>
                                            </a:rPr>
                                            <m:t>,</m:t>
                                          </m:r>
                                          <m:r>
                                            <a:rPr lang="en-US" sz="2000" b="0" i="1" dirty="0">
                                              <a:solidFill>
                                                <a:schemeClr val="accent4">
                                                  <a:lumMod val="50000"/>
                                                </a:schemeClr>
                                              </a:solidFill>
                                              <a:latin typeface="Cambria Math"/>
                                              <a:ea typeface="Cambria Math"/>
                                            </a:rPr>
                                            <m:t>𝑗</m:t>
                                          </m:r>
                                        </m:sub>
                                      </m:sSub>
                                      <m:r>
                                        <a:rPr lang="en-US" sz="2000" b="0" i="1" dirty="0">
                                          <a:solidFill>
                                            <a:schemeClr val="accent4">
                                              <a:lumMod val="50000"/>
                                            </a:schemeClr>
                                          </a:solidFill>
                                          <a:latin typeface="Cambria Math"/>
                                          <a:ea typeface="Cambria Math"/>
                                        </a:rPr>
                                        <m:t>)</m:t>
                                      </m:r>
                                    </m:num>
                                    <m:den>
                                      <m:sSubSup>
                                        <m:sSubSupPr>
                                          <m:ctrlPr>
                                            <a:rPr lang="en-US" sz="2000" i="1" dirty="0">
                                              <a:solidFill>
                                                <a:schemeClr val="accent4">
                                                  <a:lumMod val="50000"/>
                                                </a:schemeClr>
                                              </a:solidFill>
                                              <a:latin typeface="Cambria Math"/>
                                              <a:ea typeface="Cambria Math"/>
                                            </a:rPr>
                                          </m:ctrlPr>
                                        </m:sSubSupPr>
                                        <m:e>
                                          <m:r>
                                            <a:rPr lang="en-US" sz="2000" b="0" i="1" dirty="0">
                                              <a:solidFill>
                                                <a:schemeClr val="accent4">
                                                  <a:lumMod val="50000"/>
                                                </a:schemeClr>
                                              </a:solidFill>
                                              <a:latin typeface="Cambria Math"/>
                                              <a:ea typeface="Cambria Math"/>
                                            </a:rPr>
                                            <m:t>𝑟</m:t>
                                          </m:r>
                                        </m:e>
                                        <m:sub>
                                          <m:r>
                                            <a:rPr lang="en-US" sz="2000" b="0" i="1" dirty="0">
                                              <a:solidFill>
                                                <a:schemeClr val="accent4">
                                                  <a:lumMod val="50000"/>
                                                </a:schemeClr>
                                              </a:solidFill>
                                              <a:latin typeface="Cambria Math"/>
                                              <a:ea typeface="Cambria Math"/>
                                            </a:rPr>
                                            <m:t>𝑖</m:t>
                                          </m:r>
                                          <m:r>
                                            <a:rPr lang="en-US" sz="2000" b="0" i="1" dirty="0">
                                              <a:solidFill>
                                                <a:schemeClr val="accent4">
                                                  <a:lumMod val="50000"/>
                                                </a:schemeClr>
                                              </a:solidFill>
                                              <a:latin typeface="Cambria Math"/>
                                              <a:ea typeface="Cambria Math"/>
                                            </a:rPr>
                                            <m:t>,</m:t>
                                          </m:r>
                                          <m:r>
                                            <a:rPr lang="en-US" sz="2000" b="0" i="1" dirty="0">
                                              <a:solidFill>
                                                <a:schemeClr val="accent4">
                                                  <a:lumMod val="50000"/>
                                                </a:schemeClr>
                                              </a:solidFill>
                                              <a:latin typeface="Cambria Math"/>
                                              <a:ea typeface="Cambria Math"/>
                                            </a:rPr>
                                            <m:t>𝑗</m:t>
                                          </m:r>
                                        </m:sub>
                                        <m:sup/>
                                      </m:sSubSup>
                                      <m:r>
                                        <a:rPr lang="en-US" sz="2000" b="0" i="1" dirty="0" smtClean="0">
                                          <a:solidFill>
                                            <a:schemeClr val="accent4">
                                              <a:lumMod val="50000"/>
                                            </a:schemeClr>
                                          </a:solidFill>
                                          <a:latin typeface="Cambria Math"/>
                                          <a:ea typeface="Cambria Math"/>
                                        </a:rPr>
                                        <m:t>3</m:t>
                                      </m:r>
                                    </m:den>
                                  </m:f>
                                </m:e>
                              </m:nary>
                            </m:e>
                          </m:nary>
                        </m:e>
                      </m:nary>
                      <m:r>
                        <a:rPr lang="en-US" sz="2000" b="0" i="1" dirty="0">
                          <a:solidFill>
                            <a:schemeClr val="accent4">
                              <a:lumMod val="50000"/>
                            </a:schemeClr>
                          </a:solidFill>
                          <a:latin typeface="Cambria Math"/>
                          <a:ea typeface="Cambria Math"/>
                        </a:rPr>
                        <m:t>&lt;</m:t>
                      </m:r>
                      <m:sSub>
                        <m:sSubPr>
                          <m:ctrlPr>
                            <a:rPr lang="en-US" sz="2000" i="1" dirty="0">
                              <a:solidFill>
                                <a:schemeClr val="accent4">
                                  <a:lumMod val="50000"/>
                                </a:schemeClr>
                              </a:solidFill>
                              <a:latin typeface="Cambria Math"/>
                              <a:ea typeface="Cambria Math"/>
                            </a:rPr>
                          </m:ctrlPr>
                        </m:sSubPr>
                        <m:e>
                          <m:r>
                            <a:rPr lang="en-US" sz="2000" b="0" i="1" dirty="0">
                              <a:solidFill>
                                <a:schemeClr val="accent4">
                                  <a:lumMod val="50000"/>
                                </a:schemeClr>
                              </a:solidFill>
                              <a:latin typeface="Cambria Math"/>
                              <a:ea typeface="Cambria Math"/>
                            </a:rPr>
                            <m:t>𝑚</m:t>
                          </m:r>
                        </m:e>
                        <m:sub>
                          <m:r>
                            <a:rPr lang="en-US" sz="2000" b="0" i="1" dirty="0">
                              <a:solidFill>
                                <a:schemeClr val="accent4">
                                  <a:lumMod val="50000"/>
                                </a:schemeClr>
                              </a:solidFill>
                              <a:latin typeface="Cambria Math"/>
                              <a:ea typeface="Cambria Math"/>
                            </a:rPr>
                            <m:t>𝑧</m:t>
                          </m:r>
                          <m:r>
                            <a:rPr lang="en-US" sz="2000" b="0" i="1" dirty="0">
                              <a:solidFill>
                                <a:schemeClr val="accent4">
                                  <a:lumMod val="50000"/>
                                </a:schemeClr>
                              </a:solidFill>
                              <a:latin typeface="Cambria Math"/>
                              <a:ea typeface="Cambria Math"/>
                            </a:rPr>
                            <m:t>,</m:t>
                          </m:r>
                          <m:r>
                            <a:rPr lang="en-US" sz="2000" b="0" i="1" dirty="0">
                              <a:solidFill>
                                <a:schemeClr val="accent4">
                                  <a:lumMod val="50000"/>
                                </a:schemeClr>
                              </a:solidFill>
                              <a:latin typeface="Cambria Math"/>
                              <a:ea typeface="Cambria Math"/>
                            </a:rPr>
                            <m:t>𝑗</m:t>
                          </m:r>
                        </m:sub>
                      </m:sSub>
                      <m:sSub>
                        <m:sSubPr>
                          <m:ctrlPr>
                            <a:rPr lang="fa-IR" sz="2000" i="1" dirty="0" smtClean="0">
                              <a:latin typeface="Cambria Math"/>
                              <a:cs typeface="Times New Roman"/>
                            </a:rPr>
                          </m:ctrlPr>
                        </m:sSubPr>
                        <m:e>
                          <m:r>
                            <a:rPr lang="fa-IR" sz="2000" b="0" i="1" dirty="0" smtClean="0">
                              <a:latin typeface="Cambria Math"/>
                              <a:ea typeface="Cambria Math"/>
                              <a:cs typeface="Times New Roman"/>
                            </a:rPr>
                            <m:t>&gt;</m:t>
                          </m:r>
                        </m:e>
                        <m:sub>
                          <m:r>
                            <a:rPr lang="fa-IR" sz="2000" b="0" i="1" dirty="0" smtClean="0">
                              <a:latin typeface="Cambria Math"/>
                              <a:ea typeface="Cambria Math"/>
                              <a:cs typeface="Times New Roman"/>
                            </a:rPr>
                            <m:t>∆</m:t>
                          </m:r>
                          <m:r>
                            <a:rPr lang="fa-IR" sz="2000" b="0" i="1" dirty="0" smtClean="0">
                              <a:latin typeface="Cambria Math"/>
                              <a:ea typeface="Cambria Math"/>
                              <a:cs typeface="Times New Roman"/>
                            </a:rPr>
                            <m:t>𝑡</m:t>
                          </m:r>
                        </m:sub>
                      </m:sSub>
                      <m:sSup>
                        <m:sSupPr>
                          <m:ctrlPr>
                            <a:rPr lang="fa-IR" sz="2000" i="1" dirty="0" smtClean="0">
                              <a:latin typeface="Cambria Math"/>
                              <a:cs typeface="Times New Roman"/>
                            </a:rPr>
                          </m:ctrlPr>
                        </m:sSupPr>
                        <m:e>
                          <m:r>
                            <a:rPr lang="fa-IR" sz="2000" b="0" i="1" dirty="0" smtClean="0">
                              <a:latin typeface="Cambria Math"/>
                              <a:cs typeface="Times New Roman"/>
                            </a:rPr>
                            <m:t>]</m:t>
                          </m:r>
                        </m:e>
                        <m:sup>
                          <m:r>
                            <a:rPr lang="fa-IR" sz="2000" b="0" i="1" dirty="0" smtClean="0">
                              <a:latin typeface="Cambria Math"/>
                              <a:cs typeface="Times New Roman"/>
                            </a:rPr>
                            <m:t>2</m:t>
                          </m:r>
                        </m:sup>
                      </m:sSup>
                    </m:oMath>
                  </m:oMathPara>
                </a14:m>
                <a:endParaRPr lang="fa-IR" sz="2000" i="1" dirty="0"/>
              </a:p>
            </p:txBody>
          </p:sp>
        </mc:Choice>
        <mc:Fallback xmlns="">
          <p:sp>
            <p:nvSpPr>
              <p:cNvPr id="20" name="Rectangle 19"/>
              <p:cNvSpPr>
                <a:spLocks noRot="1" noChangeAspect="1" noMove="1" noResize="1" noEditPoints="1" noAdjustHandles="1" noChangeArrowheads="1" noChangeShapeType="1" noTextEdit="1"/>
              </p:cNvSpPr>
              <p:nvPr/>
            </p:nvSpPr>
            <p:spPr>
              <a:xfrm>
                <a:off x="3399648" y="5639017"/>
                <a:ext cx="6284920" cy="899670"/>
              </a:xfrm>
              <a:prstGeom prst="rect">
                <a:avLst/>
              </a:prstGeom>
              <a:blipFill rotWithShape="1">
                <a:blip r:embed="rId9" cstate="print"/>
                <a:stretch>
                  <a:fillRect/>
                </a:stretch>
              </a:blipFill>
            </p:spPr>
            <p:txBody>
              <a:bodyPr/>
              <a:lstStyle/>
              <a:p>
                <a:r>
                  <a:rPr lang="en-US">
                    <a:noFill/>
                  </a:rPr>
                  <a:t> </a:t>
                </a:r>
              </a:p>
            </p:txBody>
          </p:sp>
        </mc:Fallback>
      </mc:AlternateContent>
      <p:sp>
        <p:nvSpPr>
          <p:cNvPr id="14" name="CasellaDiTesto 13"/>
          <p:cNvSpPr txBox="1"/>
          <p:nvPr/>
        </p:nvSpPr>
        <p:spPr>
          <a:xfrm>
            <a:off x="9334019" y="3140968"/>
            <a:ext cx="5234766" cy="646331"/>
          </a:xfrm>
          <a:prstGeom prst="rect">
            <a:avLst/>
          </a:prstGeom>
          <a:noFill/>
        </p:spPr>
        <p:txBody>
          <a:bodyPr wrap="none" rtlCol="0">
            <a:spAutoFit/>
          </a:bodyPr>
          <a:lstStyle/>
          <a:p>
            <a:r>
              <a:rPr lang="it-IT" dirty="0" smtClean="0"/>
              <a:t>…. </a:t>
            </a:r>
            <a:r>
              <a:rPr lang="it-IT" dirty="0" err="1" smtClean="0"/>
              <a:t>field</a:t>
            </a:r>
            <a:r>
              <a:rPr lang="it-IT" dirty="0" smtClean="0"/>
              <a:t>, due </a:t>
            </a:r>
            <a:r>
              <a:rPr lang="it-IT" dirty="0" err="1" smtClean="0"/>
              <a:t>to</a:t>
            </a:r>
            <a:r>
              <a:rPr lang="it-IT" dirty="0" smtClean="0"/>
              <a:t> the </a:t>
            </a:r>
            <a:r>
              <a:rPr lang="it-IT" dirty="0" err="1" smtClean="0"/>
              <a:t>contribution</a:t>
            </a:r>
            <a:r>
              <a:rPr lang="it-IT" dirty="0" smtClean="0"/>
              <a:t> </a:t>
            </a:r>
            <a:r>
              <a:rPr lang="it-IT" dirty="0" err="1" smtClean="0"/>
              <a:t>of</a:t>
            </a:r>
            <a:r>
              <a:rPr lang="it-IT" dirty="0" smtClean="0"/>
              <a:t> </a:t>
            </a:r>
          </a:p>
          <a:p>
            <a:r>
              <a:rPr lang="it-IT" dirty="0" smtClean="0"/>
              <a:t>electronic (</a:t>
            </a:r>
            <a:r>
              <a:rPr lang="it-IT" dirty="0" err="1" smtClean="0"/>
              <a:t>molecular</a:t>
            </a:r>
            <a:r>
              <a:rPr lang="it-IT" dirty="0" smtClean="0"/>
              <a:t>) </a:t>
            </a:r>
            <a:r>
              <a:rPr lang="it-IT" dirty="0" err="1" smtClean="0"/>
              <a:t>magnetic</a:t>
            </a:r>
            <a:r>
              <a:rPr lang="it-IT" dirty="0" smtClean="0"/>
              <a:t> </a:t>
            </a:r>
            <a:r>
              <a:rPr lang="it-IT" dirty="0" err="1" smtClean="0"/>
              <a:t>moments</a:t>
            </a:r>
            <a:r>
              <a:rPr lang="it-IT" dirty="0" smtClean="0"/>
              <a:t>, </a:t>
            </a:r>
            <a:r>
              <a:rPr lang="it-IT" dirty="0" err="1" smtClean="0"/>
              <a:t>becomes</a:t>
            </a:r>
            <a:r>
              <a:rPr lang="it-IT" dirty="0" smtClean="0"/>
              <a:t>:  </a:t>
            </a:r>
            <a:endParaRPr lang="it-IT" dirty="0"/>
          </a:p>
        </p:txBody>
      </p:sp>
      <p:sp>
        <p:nvSpPr>
          <p:cNvPr id="17" name="CasellaDiTesto 16"/>
          <p:cNvSpPr txBox="1"/>
          <p:nvPr/>
        </p:nvSpPr>
        <p:spPr>
          <a:xfrm>
            <a:off x="9756576" y="1628800"/>
            <a:ext cx="2293448" cy="369332"/>
          </a:xfrm>
          <a:prstGeom prst="rect">
            <a:avLst/>
          </a:prstGeom>
          <a:noFill/>
        </p:spPr>
        <p:txBody>
          <a:bodyPr wrap="none" rtlCol="0">
            <a:spAutoFit/>
          </a:bodyPr>
          <a:lstStyle/>
          <a:p>
            <a:r>
              <a:rPr lang="it-IT" dirty="0" smtClean="0"/>
              <a:t>Put e.g. </a:t>
            </a:r>
            <a:r>
              <a:rPr lang="it-IT" dirty="0" err="1" smtClean="0"/>
              <a:t>instead</a:t>
            </a:r>
            <a:r>
              <a:rPr lang="it-IT" dirty="0" smtClean="0"/>
              <a:t> </a:t>
            </a:r>
            <a:r>
              <a:rPr lang="it-IT" dirty="0" err="1" smtClean="0"/>
              <a:t>of</a:t>
            </a:r>
            <a:r>
              <a:rPr lang="it-IT" dirty="0" smtClean="0"/>
              <a:t> i.e.</a:t>
            </a:r>
            <a:endParaRPr lang="it-IT" dirty="0"/>
          </a:p>
        </p:txBody>
      </p:sp>
    </p:spTree>
    <p:extLst>
      <p:ext uri="{BB962C8B-B14F-4D97-AF65-F5344CB8AC3E}">
        <p14:creationId xmlns:p14="http://schemas.microsoft.com/office/powerpoint/2010/main" val="22514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p:stCondLst>
                              <p:cond delay="1500"/>
                            </p:stCondLst>
                            <p:childTnLst>
                              <p:par>
                                <p:cTn id="32" presetID="42" presetClass="entr" presetSubtype="0" fill="hold" nodeType="afterEffect">
                                  <p:stCondLst>
                                    <p:cond delay="0"/>
                                  </p:stCondLst>
                                  <p:childTnLst>
                                    <p:set>
                                      <p:cBhvr>
                                        <p:cTn id="33" dur="1" fill="hold">
                                          <p:stCondLst>
                                            <p:cond delay="0"/>
                                          </p:stCondLst>
                                        </p:cTn>
                                        <p:tgtEl>
                                          <p:spTgt spid="19">
                                            <p:txEl>
                                              <p:pRg st="0" end="0"/>
                                            </p:txEl>
                                          </p:spTgt>
                                        </p:tgtEl>
                                        <p:attrNameLst>
                                          <p:attrName>style.visibility</p:attrName>
                                        </p:attrNameLst>
                                      </p:cBhvr>
                                      <p:to>
                                        <p:strVal val="visible"/>
                                      </p:to>
                                    </p:set>
                                    <p:animEffect transition="in" filter="fade">
                                      <p:cBhvr>
                                        <p:cTn id="34" dur="1000"/>
                                        <p:tgtEl>
                                          <p:spTgt spid="19">
                                            <p:txEl>
                                              <p:pRg st="0" end="0"/>
                                            </p:txEl>
                                          </p:spTgt>
                                        </p:tgtEl>
                                      </p:cBhvr>
                                    </p:animEffect>
                                    <p:anim calcmode="lin" valueType="num">
                                      <p:cBhvr>
                                        <p:cTn id="35"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19">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3"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Rectangle 4"/>
              <p:cNvSpPr/>
              <p:nvPr/>
            </p:nvSpPr>
            <p:spPr>
              <a:xfrm>
                <a:off x="-47539" y="116632"/>
                <a:ext cx="9191539" cy="1015663"/>
              </a:xfrm>
              <a:prstGeom prst="rect">
                <a:avLst/>
              </a:prstGeom>
            </p:spPr>
            <p:txBody>
              <a:bodyPr wrap="square">
                <a:spAutoFit/>
              </a:bodyPr>
              <a:lstStyle/>
              <a:p>
                <a:pPr algn="ctr"/>
                <a:r>
                  <a:rPr lang="en-GB" sz="2800" b="1" i="1" dirty="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Low temperature quantum level </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crossing:</a:t>
                </a:r>
              </a:p>
              <a:p>
                <a:pPr algn="ct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a:t>
                </a:r>
                <a14:m>
                  <m:oMath xmlns:m="http://schemas.openxmlformats.org/officeDocument/2006/math">
                    <m:sPre>
                      <m:sPrePr>
                        <m:ctrlPr>
                          <a:rPr lang="en-GB"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ctrlPr>
                      </m:sPrePr>
                      <m:sub/>
                      <m:sup>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𝟏</m:t>
                        </m:r>
                      </m:sup>
                      <m:e>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𝑯</m:t>
                        </m:r>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 </m:t>
                        </m:r>
                      </m:e>
                    </m:sPre>
                  </m:oMath>
                </a14:m>
                <a:r>
                  <a:rPr lang="en-GB" sz="2800" b="1" i="1" dirty="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NMR spectra </a:t>
                </a:r>
                <a:r>
                  <a:rPr lang="en-GB" sz="3200" b="1" i="1" dirty="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a:t>
                </a:r>
                <a:endParaRPr lang="fa-IR" sz="3200" dirty="0">
                  <a:ln w="10541" cmpd="sng">
                    <a:solidFill>
                      <a:schemeClr val="accent4">
                        <a:lumMod val="50000"/>
                      </a:schemeClr>
                    </a:solidFill>
                    <a:prstDash val="solid"/>
                  </a:ln>
                  <a:solidFill>
                    <a:schemeClr val="accent4">
                      <a:lumMod val="75000"/>
                    </a:schemeClr>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7539" y="116632"/>
                <a:ext cx="9191539" cy="1015663"/>
              </a:xfrm>
              <a:prstGeom prst="rect">
                <a:avLst/>
              </a:prstGeom>
              <a:blipFill rotWithShape="1">
                <a:blip r:embed="rId2" cstate="print"/>
                <a:stretch>
                  <a:fillRect t="-5389" b="-27545"/>
                </a:stretch>
              </a:blipFill>
            </p:spPr>
            <p:txBody>
              <a:bodyPr/>
              <a:lstStyle/>
              <a:p>
                <a:r>
                  <a:rPr lang="en-US">
                    <a:noFill/>
                  </a:rPr>
                  <a:t> </a:t>
                </a:r>
              </a:p>
            </p:txBody>
          </p:sp>
        </mc:Fallback>
      </mc:AlternateContent>
      <p:pic>
        <p:nvPicPr>
          <p:cNvPr id="9" name="Picture 2"/>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238" t="35690"/>
          <a:stretch/>
        </p:blipFill>
        <p:spPr bwMode="auto">
          <a:xfrm>
            <a:off x="0" y="4427506"/>
            <a:ext cx="3491880" cy="1809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lide Number Placeholder 11"/>
          <p:cNvSpPr>
            <a:spLocks noGrp="1"/>
          </p:cNvSpPr>
          <p:nvPr>
            <p:ph type="sldNum" sz="quarter" idx="12"/>
          </p:nvPr>
        </p:nvSpPr>
        <p:spPr/>
        <p:txBody>
          <a:bodyPr/>
          <a:lstStyle/>
          <a:p>
            <a:fld id="{EBB4FEF8-A96B-4D7C-B6E1-1A8FC78B137B}" type="slidenum">
              <a:rPr lang="fa-IR" smtClean="0"/>
              <a:pPr/>
              <a:t>13</a:t>
            </a:fld>
            <a:endParaRPr lang="fa-IR"/>
          </a:p>
        </p:txBody>
      </p:sp>
      <p:sp>
        <p:nvSpPr>
          <p:cNvPr id="14" name="Rectangle 13"/>
          <p:cNvSpPr/>
          <p:nvPr/>
        </p:nvSpPr>
        <p:spPr>
          <a:xfrm>
            <a:off x="4211960" y="1844824"/>
            <a:ext cx="4688493" cy="646331"/>
          </a:xfrm>
          <a:prstGeom prst="rect">
            <a:avLst/>
          </a:prstGeom>
        </p:spPr>
        <p:txBody>
          <a:bodyPr wrap="square">
            <a:spAutoFit/>
          </a:bodyPr>
          <a:lstStyle/>
          <a:p>
            <a:pPr marL="342900" indent="-342900" algn="ctr" rtl="0">
              <a:buFont typeface="Wingdings" pitchFamily="2" charset="2"/>
              <a:buChar char="ü"/>
            </a:pPr>
            <a:r>
              <a:rPr lang="it-IT" b="1" i="1" dirty="0" smtClean="0">
                <a:solidFill>
                  <a:srgbClr val="FF0000"/>
                </a:solidFill>
                <a:latin typeface="Calisto MT" pitchFamily="18" charset="0"/>
                <a:ea typeface="CMU Serif" pitchFamily="2" charset="0"/>
              </a:rPr>
              <a:t>NMR </a:t>
            </a:r>
            <a:r>
              <a:rPr lang="it-IT" b="1" i="1" dirty="0" err="1" smtClean="0">
                <a:solidFill>
                  <a:srgbClr val="FF0000"/>
                </a:solidFill>
                <a:latin typeface="Calisto MT" pitchFamily="18" charset="0"/>
                <a:ea typeface="CMU Serif" pitchFamily="2" charset="0"/>
              </a:rPr>
              <a:t>spectral</a:t>
            </a:r>
            <a:r>
              <a:rPr lang="it-IT" b="1" i="1" dirty="0" smtClean="0">
                <a:solidFill>
                  <a:srgbClr val="FF0000"/>
                </a:solidFill>
                <a:latin typeface="Calisto MT" pitchFamily="18" charset="0"/>
                <a:ea typeface="CMU Serif" pitchFamily="2" charset="0"/>
              </a:rPr>
              <a:t> broadening due </a:t>
            </a:r>
            <a:r>
              <a:rPr lang="it-IT" b="1" i="1" dirty="0" err="1" smtClean="0">
                <a:solidFill>
                  <a:srgbClr val="FF0000"/>
                </a:solidFill>
                <a:latin typeface="Calisto MT" pitchFamily="18" charset="0"/>
                <a:ea typeface="CMU Serif" pitchFamily="2" charset="0"/>
              </a:rPr>
              <a:t>to</a:t>
            </a:r>
            <a:r>
              <a:rPr lang="it-IT" b="1" i="1" dirty="0" smtClean="0">
                <a:solidFill>
                  <a:srgbClr val="FF0000"/>
                </a:solidFill>
                <a:latin typeface="Calisto MT" pitchFamily="18" charset="0"/>
                <a:ea typeface="CMU Serif" pitchFamily="2" charset="0"/>
              </a:rPr>
              <a:t> the </a:t>
            </a:r>
            <a:r>
              <a:rPr lang="it-IT" b="1" i="1" dirty="0" err="1" smtClean="0">
                <a:solidFill>
                  <a:srgbClr val="FF0000"/>
                </a:solidFill>
                <a:latin typeface="Calisto MT" pitchFamily="18" charset="0"/>
                <a:ea typeface="CMU Serif" pitchFamily="2" charset="0"/>
              </a:rPr>
              <a:t>increase</a:t>
            </a:r>
            <a:r>
              <a:rPr lang="it-IT" b="1" i="1" dirty="0" smtClean="0">
                <a:solidFill>
                  <a:srgbClr val="FF0000"/>
                </a:solidFill>
                <a:latin typeface="Calisto MT" pitchFamily="18" charset="0"/>
                <a:ea typeface="CMU Serif" pitchFamily="2" charset="0"/>
              </a:rPr>
              <a:t> </a:t>
            </a:r>
            <a:r>
              <a:rPr lang="it-IT" b="1" i="1" dirty="0" err="1" smtClean="0">
                <a:solidFill>
                  <a:srgbClr val="FF0000"/>
                </a:solidFill>
                <a:latin typeface="Calisto MT" pitchFamily="18" charset="0"/>
                <a:ea typeface="CMU Serif" pitchFamily="2" charset="0"/>
              </a:rPr>
              <a:t>of</a:t>
            </a:r>
            <a:r>
              <a:rPr lang="it-IT" b="1" i="1" dirty="0" smtClean="0">
                <a:solidFill>
                  <a:srgbClr val="FF0000"/>
                </a:solidFill>
                <a:latin typeface="Calisto MT" pitchFamily="18" charset="0"/>
                <a:ea typeface="CMU Serif" pitchFamily="2" charset="0"/>
              </a:rPr>
              <a:t> the electronic magnetization value   </a:t>
            </a:r>
          </a:p>
        </p:txBody>
      </p:sp>
      <p:sp>
        <p:nvSpPr>
          <p:cNvPr id="15" name="Oval 14"/>
          <p:cNvSpPr/>
          <p:nvPr/>
        </p:nvSpPr>
        <p:spPr>
          <a:xfrm>
            <a:off x="1011464" y="1914821"/>
            <a:ext cx="1152000" cy="1152000"/>
          </a:xfrm>
          <a:prstGeom prst="ellipse">
            <a:avLst/>
          </a:prstGeom>
          <a:gradFill>
            <a:gsLst>
              <a:gs pos="1000">
                <a:schemeClr val="accent4">
                  <a:lumMod val="75000"/>
                  <a:alpha val="44000"/>
                </a:schemeClr>
              </a:gs>
              <a:gs pos="29000">
                <a:schemeClr val="accent4">
                  <a:tint val="37000"/>
                  <a:satMod val="300000"/>
                  <a:lumMod val="86000"/>
                  <a:lumOff val="14000"/>
                </a:schemeClr>
              </a:gs>
              <a:gs pos="62000">
                <a:schemeClr val="accent4">
                  <a:tint val="15000"/>
                  <a:satMod val="350000"/>
                </a:schemeClr>
              </a:gs>
            </a:gsLst>
            <a:lin ang="2700000" scaled="1"/>
          </a:gra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2411760" y="1556792"/>
            <a:ext cx="1643745" cy="707886"/>
          </a:xfrm>
          <a:prstGeom prst="rect">
            <a:avLst/>
          </a:prstGeom>
        </p:spPr>
        <p:txBody>
          <a:bodyPr wrap="square">
            <a:spAutoFit/>
          </a:bodyPr>
          <a:lstStyle/>
          <a:p>
            <a:pPr algn="ctr" rtl="0"/>
            <a:r>
              <a:rPr lang="it-IT" sz="2000" i="1" dirty="0" smtClean="0">
                <a:ln w="3175">
                  <a:solidFill>
                    <a:schemeClr val="tx1"/>
                  </a:solidFill>
                </a:ln>
                <a:solidFill>
                  <a:schemeClr val="accent4">
                    <a:lumMod val="60000"/>
                    <a:lumOff val="40000"/>
                  </a:schemeClr>
                </a:solidFill>
                <a:latin typeface="Aparajita" pitchFamily="34" charset="0"/>
                <a:cs typeface="Aparajita" pitchFamily="34" charset="0"/>
              </a:rPr>
              <a:t>After first GS </a:t>
            </a:r>
            <a:r>
              <a:rPr lang="it-IT" sz="2000" i="1" dirty="0" err="1" smtClean="0">
                <a:ln w="3175">
                  <a:solidFill>
                    <a:schemeClr val="tx1"/>
                  </a:solidFill>
                </a:ln>
                <a:solidFill>
                  <a:schemeClr val="accent4">
                    <a:lumMod val="60000"/>
                    <a:lumOff val="40000"/>
                  </a:schemeClr>
                </a:solidFill>
                <a:latin typeface="Aparajita" pitchFamily="34" charset="0"/>
                <a:cs typeface="Aparajita" pitchFamily="34" charset="0"/>
              </a:rPr>
              <a:t>level</a:t>
            </a:r>
            <a:r>
              <a:rPr lang="it-IT" sz="2000" i="1" dirty="0" smtClean="0">
                <a:ln w="3175">
                  <a:solidFill>
                    <a:schemeClr val="tx1"/>
                  </a:solidFill>
                </a:ln>
                <a:solidFill>
                  <a:schemeClr val="accent4">
                    <a:lumMod val="60000"/>
                    <a:lumOff val="40000"/>
                  </a:schemeClr>
                </a:solidFill>
                <a:latin typeface="Aparajita" pitchFamily="34" charset="0"/>
                <a:cs typeface="Aparajita" pitchFamily="34" charset="0"/>
              </a:rPr>
              <a:t> crossing </a:t>
            </a:r>
            <a:endParaRPr lang="en-US" sz="2000" i="1" dirty="0">
              <a:ln w="3175">
                <a:solidFill>
                  <a:schemeClr val="tx1"/>
                </a:solidFill>
              </a:ln>
              <a:solidFill>
                <a:schemeClr val="accent4">
                  <a:lumMod val="60000"/>
                  <a:lumOff val="40000"/>
                </a:schemeClr>
              </a:solidFill>
              <a:latin typeface="Aparajita" pitchFamily="34" charset="0"/>
              <a:cs typeface="Aparajita" pitchFamily="34" charset="0"/>
            </a:endParaRPr>
          </a:p>
        </p:txBody>
      </p:sp>
      <p:sp>
        <p:nvSpPr>
          <p:cNvPr id="17" name="Rectangle 16"/>
          <p:cNvSpPr/>
          <p:nvPr/>
        </p:nvSpPr>
        <p:spPr>
          <a:xfrm>
            <a:off x="5080757" y="3402887"/>
            <a:ext cx="1725524" cy="707886"/>
          </a:xfrm>
          <a:prstGeom prst="rect">
            <a:avLst/>
          </a:prstGeom>
        </p:spPr>
        <p:txBody>
          <a:bodyPr wrap="square">
            <a:spAutoFit/>
          </a:bodyPr>
          <a:lstStyle/>
          <a:p>
            <a:pPr algn="ctr" rtl="0"/>
            <a:r>
              <a:rPr lang="it-IT" sz="2000" i="1" dirty="0" err="1" smtClean="0">
                <a:ln w="3175">
                  <a:solidFill>
                    <a:schemeClr val="tx1"/>
                  </a:solidFill>
                </a:ln>
                <a:solidFill>
                  <a:schemeClr val="accent4">
                    <a:lumMod val="60000"/>
                    <a:lumOff val="40000"/>
                  </a:schemeClr>
                </a:solidFill>
                <a:latin typeface="Aparajita" pitchFamily="34" charset="0"/>
                <a:cs typeface="Aparajita" pitchFamily="34" charset="0"/>
              </a:rPr>
              <a:t>After</a:t>
            </a:r>
            <a:r>
              <a:rPr lang="it-IT" sz="2000" i="1" dirty="0" smtClean="0">
                <a:ln w="3175">
                  <a:solidFill>
                    <a:schemeClr val="tx1"/>
                  </a:solidFill>
                </a:ln>
                <a:solidFill>
                  <a:schemeClr val="accent4">
                    <a:lumMod val="60000"/>
                    <a:lumOff val="40000"/>
                  </a:schemeClr>
                </a:solidFill>
                <a:latin typeface="Aparajita" pitchFamily="34" charset="0"/>
                <a:cs typeface="Aparajita" pitchFamily="34" charset="0"/>
              </a:rPr>
              <a:t> </a:t>
            </a:r>
            <a:r>
              <a:rPr lang="it-IT" sz="2000" i="1" dirty="0" err="1" smtClean="0">
                <a:ln w="3175">
                  <a:solidFill>
                    <a:schemeClr val="tx1"/>
                  </a:solidFill>
                </a:ln>
                <a:solidFill>
                  <a:schemeClr val="accent4">
                    <a:lumMod val="60000"/>
                    <a:lumOff val="40000"/>
                  </a:schemeClr>
                </a:solidFill>
                <a:latin typeface="Aparajita" pitchFamily="34" charset="0"/>
                <a:cs typeface="Aparajita" pitchFamily="34" charset="0"/>
              </a:rPr>
              <a:t>second</a:t>
            </a:r>
            <a:r>
              <a:rPr lang="it-IT" sz="2000" i="1" dirty="0" smtClean="0">
                <a:ln w="3175">
                  <a:solidFill>
                    <a:schemeClr val="tx1"/>
                  </a:solidFill>
                </a:ln>
                <a:solidFill>
                  <a:schemeClr val="accent4">
                    <a:lumMod val="60000"/>
                    <a:lumOff val="40000"/>
                  </a:schemeClr>
                </a:solidFill>
                <a:latin typeface="Aparajita" pitchFamily="34" charset="0"/>
                <a:cs typeface="Aparajita" pitchFamily="34" charset="0"/>
              </a:rPr>
              <a:t> GS level crossing </a:t>
            </a:r>
            <a:endParaRPr lang="en-US" sz="2000" i="1" dirty="0">
              <a:ln w="3175">
                <a:solidFill>
                  <a:schemeClr val="tx1"/>
                </a:solidFill>
              </a:ln>
              <a:solidFill>
                <a:schemeClr val="accent4">
                  <a:lumMod val="60000"/>
                  <a:lumOff val="40000"/>
                </a:schemeClr>
              </a:solidFill>
              <a:latin typeface="Aparajita" pitchFamily="34" charset="0"/>
              <a:cs typeface="Aparajita" pitchFamily="34" charset="0"/>
            </a:endParaRPr>
          </a:p>
        </p:txBody>
      </p:sp>
      <p:sp>
        <p:nvSpPr>
          <p:cNvPr id="18" name="Curved Left Arrow 17"/>
          <p:cNvSpPr/>
          <p:nvPr/>
        </p:nvSpPr>
        <p:spPr>
          <a:xfrm rot="18371843">
            <a:off x="2860801" y="1958494"/>
            <a:ext cx="504056" cy="1358043"/>
          </a:xfrm>
          <a:prstGeom prst="curvedLeftArrow">
            <a:avLst>
              <a:gd name="adj1" fmla="val 25000"/>
              <a:gd name="adj2" fmla="val 50000"/>
              <a:gd name="adj3" fmla="val 24979"/>
            </a:avLst>
          </a:prstGeom>
          <a:gradFill>
            <a:gsLst>
              <a:gs pos="1000">
                <a:schemeClr val="accent4">
                  <a:lumMod val="75000"/>
                  <a:alpha val="44000"/>
                </a:schemeClr>
              </a:gs>
              <a:gs pos="29000">
                <a:schemeClr val="accent4">
                  <a:tint val="37000"/>
                  <a:satMod val="300000"/>
                  <a:lumMod val="86000"/>
                  <a:lumOff val="14000"/>
                </a:schemeClr>
              </a:gs>
              <a:gs pos="62000">
                <a:schemeClr val="accent4">
                  <a:tint val="15000"/>
                  <a:satMod val="350000"/>
                </a:schemeClr>
              </a:gs>
            </a:gsLst>
            <a:lin ang="2700000" scaled="1"/>
          </a:gra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2" name="Oval 21"/>
          <p:cNvSpPr/>
          <p:nvPr/>
        </p:nvSpPr>
        <p:spPr>
          <a:xfrm>
            <a:off x="3398677" y="3295031"/>
            <a:ext cx="1152000" cy="1152000"/>
          </a:xfrm>
          <a:prstGeom prst="ellipse">
            <a:avLst/>
          </a:prstGeom>
          <a:gradFill>
            <a:gsLst>
              <a:gs pos="1000">
                <a:schemeClr val="accent4">
                  <a:lumMod val="75000"/>
                  <a:alpha val="44000"/>
                </a:schemeClr>
              </a:gs>
              <a:gs pos="29000">
                <a:schemeClr val="accent4">
                  <a:tint val="37000"/>
                  <a:satMod val="300000"/>
                  <a:lumMod val="86000"/>
                  <a:lumOff val="14000"/>
                </a:schemeClr>
              </a:gs>
              <a:gs pos="62000">
                <a:schemeClr val="accent4">
                  <a:tint val="15000"/>
                  <a:satMod val="350000"/>
                </a:schemeClr>
              </a:gs>
            </a:gsLst>
            <a:lin ang="2700000" scaled="1"/>
          </a:gra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Curved Left Arrow 22"/>
          <p:cNvSpPr/>
          <p:nvPr/>
        </p:nvSpPr>
        <p:spPr>
          <a:xfrm rot="18371843">
            <a:off x="5209044" y="3647428"/>
            <a:ext cx="504056" cy="1358043"/>
          </a:xfrm>
          <a:prstGeom prst="curvedLeftArrow">
            <a:avLst>
              <a:gd name="adj1" fmla="val 25000"/>
              <a:gd name="adj2" fmla="val 50000"/>
              <a:gd name="adj3" fmla="val 24979"/>
            </a:avLst>
          </a:prstGeom>
          <a:gradFill>
            <a:gsLst>
              <a:gs pos="1000">
                <a:schemeClr val="accent4">
                  <a:lumMod val="75000"/>
                  <a:alpha val="44000"/>
                </a:schemeClr>
              </a:gs>
              <a:gs pos="29000">
                <a:schemeClr val="accent4">
                  <a:tint val="37000"/>
                  <a:satMod val="300000"/>
                  <a:lumMod val="86000"/>
                  <a:lumOff val="14000"/>
                </a:schemeClr>
              </a:gs>
              <a:gs pos="62000">
                <a:schemeClr val="accent4">
                  <a:tint val="15000"/>
                  <a:satMod val="350000"/>
                </a:schemeClr>
              </a:gs>
            </a:gsLst>
            <a:lin ang="2700000" scaled="1"/>
          </a:gra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24" name="Oval 23"/>
          <p:cNvSpPr/>
          <p:nvPr/>
        </p:nvSpPr>
        <p:spPr>
          <a:xfrm>
            <a:off x="5778683" y="4797151"/>
            <a:ext cx="1152000" cy="1152000"/>
          </a:xfrm>
          <a:prstGeom prst="ellipse">
            <a:avLst/>
          </a:prstGeom>
          <a:gradFill>
            <a:gsLst>
              <a:gs pos="1000">
                <a:schemeClr val="accent4">
                  <a:lumMod val="75000"/>
                  <a:alpha val="44000"/>
                </a:schemeClr>
              </a:gs>
              <a:gs pos="29000">
                <a:schemeClr val="accent4">
                  <a:tint val="37000"/>
                  <a:satMod val="300000"/>
                  <a:lumMod val="86000"/>
                  <a:lumOff val="14000"/>
                </a:schemeClr>
              </a:gs>
              <a:gs pos="62000">
                <a:schemeClr val="accent4">
                  <a:tint val="15000"/>
                  <a:satMod val="350000"/>
                </a:schemeClr>
              </a:gs>
            </a:gsLst>
            <a:lin ang="2700000" scaled="1"/>
          </a:gradFill>
          <a:ln w="3175">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5" name="Picture 24" descr="M_H_2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2860089"/>
            <a:ext cx="2049434" cy="177096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539552" y="6237312"/>
            <a:ext cx="3131840" cy="523220"/>
          </a:xfrm>
          <a:prstGeom prst="rect">
            <a:avLst/>
          </a:prstGeom>
        </p:spPr>
        <p:txBody>
          <a:bodyPr wrap="square">
            <a:spAutoFit/>
          </a:bodyPr>
          <a:lstStyle/>
          <a:p>
            <a:pPr algn="ctr" rtl="0"/>
            <a:r>
              <a:rPr lang="it-IT" sz="1400" i="1" dirty="0">
                <a:solidFill>
                  <a:schemeClr val="accent4">
                    <a:lumMod val="50000"/>
                  </a:schemeClr>
                </a:solidFill>
                <a:latin typeface="Times New Roman" pitchFamily="18" charset="0"/>
                <a:cs typeface="Times New Roman" pitchFamily="18" charset="0"/>
              </a:rPr>
              <a:t>C</a:t>
            </a:r>
            <a:r>
              <a:rPr lang="it-IT" sz="1400" i="1" dirty="0" smtClean="0">
                <a:solidFill>
                  <a:schemeClr val="accent4">
                    <a:lumMod val="50000"/>
                  </a:schemeClr>
                </a:solidFill>
                <a:latin typeface="Times New Roman" pitchFamily="18" charset="0"/>
                <a:cs typeface="Times New Roman" pitchFamily="18" charset="0"/>
              </a:rPr>
              <a:t>alculated energy levels in </a:t>
            </a:r>
          </a:p>
          <a:p>
            <a:pPr algn="ctr" rtl="0"/>
            <a:r>
              <a:rPr lang="it-IT" sz="1400" i="1" dirty="0" err="1" smtClean="0">
                <a:solidFill>
                  <a:schemeClr val="accent4">
                    <a:lumMod val="50000"/>
                  </a:schemeClr>
                </a:solidFill>
                <a:latin typeface="Times New Roman" pitchFamily="18" charset="0"/>
                <a:cs typeface="Times New Roman" pitchFamily="18" charset="0"/>
              </a:rPr>
              <a:t>external</a:t>
            </a:r>
            <a:r>
              <a:rPr lang="it-IT" sz="1400" i="1" dirty="0" smtClean="0">
                <a:solidFill>
                  <a:schemeClr val="accent4">
                    <a:lumMod val="50000"/>
                  </a:schemeClr>
                </a:solidFill>
                <a:latin typeface="Times New Roman" pitchFamily="18" charset="0"/>
                <a:cs typeface="Times New Roman" pitchFamily="18" charset="0"/>
              </a:rPr>
              <a:t> magnetic field </a:t>
            </a:r>
          </a:p>
        </p:txBody>
      </p:sp>
      <p:sp>
        <p:nvSpPr>
          <p:cNvPr id="27" name="Rectangle 26"/>
          <p:cNvSpPr/>
          <p:nvPr/>
        </p:nvSpPr>
        <p:spPr>
          <a:xfrm>
            <a:off x="5828034" y="4647424"/>
            <a:ext cx="4715453" cy="307777"/>
          </a:xfrm>
          <a:prstGeom prst="rect">
            <a:avLst/>
          </a:prstGeom>
        </p:spPr>
        <p:txBody>
          <a:bodyPr wrap="square">
            <a:spAutoFit/>
          </a:bodyPr>
          <a:lstStyle/>
          <a:p>
            <a:pPr algn="ctr" rtl="0"/>
            <a:r>
              <a:rPr lang="it-IT" sz="1400" dirty="0" smtClean="0">
                <a:solidFill>
                  <a:schemeClr val="accent4">
                    <a:lumMod val="50000"/>
                  </a:schemeClr>
                </a:solidFill>
                <a:latin typeface="Times New Roman" pitchFamily="18" charset="0"/>
                <a:cs typeface="Times New Roman" pitchFamily="18" charset="0"/>
              </a:rPr>
              <a:t>M(H) curve at T=2K </a:t>
            </a:r>
          </a:p>
        </p:txBody>
      </p:sp>
      <p:cxnSp>
        <p:nvCxnSpPr>
          <p:cNvPr id="3" name="Straight Arrow Connector 2"/>
          <p:cNvCxnSpPr/>
          <p:nvPr/>
        </p:nvCxnSpPr>
        <p:spPr>
          <a:xfrm flipV="1">
            <a:off x="4139952" y="3219832"/>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77311" y="4309871"/>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98677" y="3802752"/>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499992" y="3795896"/>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372671" y="3487296"/>
            <a:ext cx="182880" cy="182880"/>
          </a:xfrm>
          <a:prstGeom prst="ellipse">
            <a:avLst/>
          </a:prstGeom>
          <a:solidFill>
            <a:schemeClr val="accent4">
              <a:lumMod val="40000"/>
              <a:lumOff val="60000"/>
            </a:schemeClr>
          </a:solidFill>
          <a:ln>
            <a:solidFill>
              <a:schemeClr val="accent4">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076752" y="2021984"/>
            <a:ext cx="182880" cy="182880"/>
          </a:xfrm>
          <a:prstGeom prst="ellipse">
            <a:avLst/>
          </a:prstGeom>
          <a:solidFill>
            <a:schemeClr val="accent4">
              <a:lumMod val="40000"/>
              <a:lumOff val="60000"/>
            </a:schemeClr>
          </a:solidFill>
          <a:ln>
            <a:solidFill>
              <a:schemeClr val="accent4">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796136" y="5017983"/>
            <a:ext cx="182880" cy="182880"/>
          </a:xfrm>
          <a:prstGeom prst="ellipse">
            <a:avLst/>
          </a:prstGeom>
          <a:solidFill>
            <a:schemeClr val="accent4">
              <a:lumMod val="40000"/>
              <a:lumOff val="60000"/>
            </a:schemeClr>
          </a:solidFill>
          <a:ln>
            <a:solidFill>
              <a:schemeClr val="accent4">
                <a:lumMod val="60000"/>
                <a:lumOff val="4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3779912" y="3224668"/>
            <a:ext cx="15542"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4444752" y="3429000"/>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4355976" y="4161149"/>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585619" y="4161149"/>
            <a:ext cx="0" cy="1371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54683" y="5618405"/>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6930683" y="5129310"/>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796136" y="5098831"/>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516216" y="4522831"/>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475656" y="1767096"/>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732240" y="5517232"/>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012160" y="5517232"/>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6170751" y="4560783"/>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806281" y="4712453"/>
            <a:ext cx="0" cy="54864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123728" y="2060848"/>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171472" y="2703200"/>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891455" y="2798989"/>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043608" y="2307941"/>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835696" y="1844824"/>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2131879" y="2511543"/>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1475656" y="2858908"/>
            <a:ext cx="0" cy="365760"/>
          </a:xfrm>
          <a:prstGeom prst="straightConnector1">
            <a:avLst/>
          </a:prstGeom>
          <a:ln w="2222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7" name="CasellaDiTesto 46"/>
          <p:cNvSpPr txBox="1"/>
          <p:nvPr/>
        </p:nvSpPr>
        <p:spPr>
          <a:xfrm>
            <a:off x="427470" y="3429000"/>
            <a:ext cx="1768434" cy="553998"/>
          </a:xfrm>
          <a:prstGeom prst="rect">
            <a:avLst/>
          </a:prstGeom>
          <a:noFill/>
        </p:spPr>
        <p:txBody>
          <a:bodyPr wrap="none" rtlCol="0">
            <a:spAutoFit/>
          </a:bodyPr>
          <a:lstStyle/>
          <a:p>
            <a:pPr algn="ctr"/>
            <a:r>
              <a:rPr lang="it-IT" sz="1500" b="1" i="1" dirty="0" err="1" smtClean="0">
                <a:solidFill>
                  <a:schemeClr val="accent4">
                    <a:lumMod val="75000"/>
                  </a:schemeClr>
                </a:solidFill>
                <a:latin typeface="Times New Roman" pitchFamily="18" charset="0"/>
                <a:cs typeface="Times New Roman" pitchFamily="18" charset="0"/>
              </a:rPr>
              <a:t>non-magnetic</a:t>
            </a:r>
            <a:endParaRPr lang="it-IT" sz="1500" b="1" i="1" dirty="0" smtClean="0">
              <a:solidFill>
                <a:schemeClr val="accent4">
                  <a:lumMod val="75000"/>
                </a:schemeClr>
              </a:solidFill>
              <a:latin typeface="Times New Roman" pitchFamily="18" charset="0"/>
              <a:cs typeface="Times New Roman" pitchFamily="18" charset="0"/>
            </a:endParaRPr>
          </a:p>
          <a:p>
            <a:pPr algn="ctr"/>
            <a:r>
              <a:rPr lang="it-IT" sz="1500" b="1" i="1" dirty="0" smtClean="0">
                <a:solidFill>
                  <a:schemeClr val="accent4">
                    <a:lumMod val="75000"/>
                  </a:schemeClr>
                </a:solidFill>
                <a:latin typeface="Times New Roman" pitchFamily="18" charset="0"/>
                <a:cs typeface="Times New Roman" pitchFamily="18" charset="0"/>
              </a:rPr>
              <a:t>Ground State S</a:t>
            </a:r>
            <a:r>
              <a:rPr lang="it-IT" sz="1500" b="1" i="1" baseline="-25000" dirty="0" smtClean="0">
                <a:solidFill>
                  <a:schemeClr val="accent4">
                    <a:lumMod val="75000"/>
                  </a:schemeClr>
                </a:solidFill>
                <a:latin typeface="Times New Roman" pitchFamily="18" charset="0"/>
                <a:cs typeface="Times New Roman" pitchFamily="18" charset="0"/>
              </a:rPr>
              <a:t>T </a:t>
            </a:r>
            <a:r>
              <a:rPr lang="it-IT" sz="1500" b="1" i="1" dirty="0" smtClean="0">
                <a:solidFill>
                  <a:schemeClr val="accent4">
                    <a:lumMod val="75000"/>
                  </a:schemeClr>
                </a:solidFill>
                <a:latin typeface="Times New Roman" pitchFamily="18" charset="0"/>
                <a:cs typeface="Times New Roman" pitchFamily="18" charset="0"/>
              </a:rPr>
              <a:t>= 0</a:t>
            </a:r>
          </a:p>
        </p:txBody>
      </p:sp>
      <p:sp>
        <p:nvSpPr>
          <p:cNvPr id="56" name="CasellaDiTesto 55"/>
          <p:cNvSpPr txBox="1"/>
          <p:nvPr/>
        </p:nvSpPr>
        <p:spPr>
          <a:xfrm>
            <a:off x="3451806" y="4581128"/>
            <a:ext cx="1768433" cy="553998"/>
          </a:xfrm>
          <a:prstGeom prst="rect">
            <a:avLst/>
          </a:prstGeom>
          <a:noFill/>
        </p:spPr>
        <p:txBody>
          <a:bodyPr wrap="none" rtlCol="0">
            <a:spAutoFit/>
          </a:bodyPr>
          <a:lstStyle/>
          <a:p>
            <a:pPr algn="ctr"/>
            <a:r>
              <a:rPr lang="it-IT" sz="1500" b="1" i="1" dirty="0" err="1" smtClean="0">
                <a:solidFill>
                  <a:schemeClr val="accent4">
                    <a:lumMod val="75000"/>
                  </a:schemeClr>
                </a:solidFill>
                <a:latin typeface="Times New Roman" pitchFamily="18" charset="0"/>
                <a:cs typeface="Times New Roman" pitchFamily="18" charset="0"/>
              </a:rPr>
              <a:t>magnetic</a:t>
            </a:r>
            <a:endParaRPr lang="it-IT" sz="1500" b="1" i="1" dirty="0" smtClean="0">
              <a:solidFill>
                <a:schemeClr val="accent4">
                  <a:lumMod val="75000"/>
                </a:schemeClr>
              </a:solidFill>
              <a:latin typeface="Times New Roman" pitchFamily="18" charset="0"/>
              <a:cs typeface="Times New Roman" pitchFamily="18" charset="0"/>
            </a:endParaRPr>
          </a:p>
          <a:p>
            <a:pPr algn="ctr"/>
            <a:r>
              <a:rPr lang="it-IT" sz="1500" b="1" i="1" dirty="0" smtClean="0">
                <a:solidFill>
                  <a:schemeClr val="accent4">
                    <a:lumMod val="75000"/>
                  </a:schemeClr>
                </a:solidFill>
                <a:latin typeface="Times New Roman" pitchFamily="18" charset="0"/>
                <a:cs typeface="Times New Roman" pitchFamily="18" charset="0"/>
              </a:rPr>
              <a:t>Ground State S</a:t>
            </a:r>
            <a:r>
              <a:rPr lang="it-IT" sz="1500" b="1" i="1" baseline="-25000" dirty="0" smtClean="0">
                <a:solidFill>
                  <a:schemeClr val="accent4">
                    <a:lumMod val="75000"/>
                  </a:schemeClr>
                </a:solidFill>
                <a:latin typeface="Times New Roman" pitchFamily="18" charset="0"/>
                <a:cs typeface="Times New Roman" pitchFamily="18" charset="0"/>
              </a:rPr>
              <a:t>T </a:t>
            </a:r>
            <a:r>
              <a:rPr lang="it-IT" sz="1500" b="1" i="1" dirty="0" smtClean="0">
                <a:solidFill>
                  <a:schemeClr val="accent4">
                    <a:lumMod val="75000"/>
                  </a:schemeClr>
                </a:solidFill>
                <a:latin typeface="Times New Roman" pitchFamily="18" charset="0"/>
                <a:cs typeface="Times New Roman" pitchFamily="18" charset="0"/>
              </a:rPr>
              <a:t>= 1</a:t>
            </a:r>
          </a:p>
        </p:txBody>
      </p:sp>
      <p:sp>
        <p:nvSpPr>
          <p:cNvPr id="61" name="CasellaDiTesto 60"/>
          <p:cNvSpPr txBox="1"/>
          <p:nvPr/>
        </p:nvSpPr>
        <p:spPr>
          <a:xfrm>
            <a:off x="5684054" y="6093296"/>
            <a:ext cx="1768433" cy="553998"/>
          </a:xfrm>
          <a:prstGeom prst="rect">
            <a:avLst/>
          </a:prstGeom>
          <a:noFill/>
        </p:spPr>
        <p:txBody>
          <a:bodyPr wrap="none" rtlCol="0">
            <a:spAutoFit/>
          </a:bodyPr>
          <a:lstStyle/>
          <a:p>
            <a:pPr algn="ctr"/>
            <a:r>
              <a:rPr lang="it-IT" sz="1500" b="1" i="1" dirty="0" err="1" smtClean="0">
                <a:solidFill>
                  <a:schemeClr val="accent4">
                    <a:lumMod val="75000"/>
                  </a:schemeClr>
                </a:solidFill>
                <a:latin typeface="Times New Roman" pitchFamily="18" charset="0"/>
                <a:cs typeface="Times New Roman" pitchFamily="18" charset="0"/>
              </a:rPr>
              <a:t>magnetic</a:t>
            </a:r>
            <a:endParaRPr lang="it-IT" sz="1500" b="1" i="1" dirty="0" smtClean="0">
              <a:solidFill>
                <a:schemeClr val="accent4">
                  <a:lumMod val="75000"/>
                </a:schemeClr>
              </a:solidFill>
              <a:latin typeface="Times New Roman" pitchFamily="18" charset="0"/>
              <a:cs typeface="Times New Roman" pitchFamily="18" charset="0"/>
            </a:endParaRPr>
          </a:p>
          <a:p>
            <a:pPr algn="ctr"/>
            <a:r>
              <a:rPr lang="it-IT" sz="1500" b="1" i="1" dirty="0" smtClean="0">
                <a:solidFill>
                  <a:schemeClr val="accent4">
                    <a:lumMod val="75000"/>
                  </a:schemeClr>
                </a:solidFill>
                <a:latin typeface="Times New Roman" pitchFamily="18" charset="0"/>
                <a:cs typeface="Times New Roman" pitchFamily="18" charset="0"/>
              </a:rPr>
              <a:t>Ground State S</a:t>
            </a:r>
            <a:r>
              <a:rPr lang="it-IT" sz="1500" b="1" i="1" baseline="-25000" dirty="0" smtClean="0">
                <a:solidFill>
                  <a:schemeClr val="accent4">
                    <a:lumMod val="75000"/>
                  </a:schemeClr>
                </a:solidFill>
                <a:latin typeface="Times New Roman" pitchFamily="18" charset="0"/>
                <a:cs typeface="Times New Roman" pitchFamily="18" charset="0"/>
              </a:rPr>
              <a:t>T </a:t>
            </a:r>
            <a:r>
              <a:rPr lang="it-IT" sz="1500" b="1" i="1" dirty="0" smtClean="0">
                <a:solidFill>
                  <a:schemeClr val="accent4">
                    <a:lumMod val="75000"/>
                  </a:schemeClr>
                </a:solidFill>
                <a:latin typeface="Times New Roman" pitchFamily="18" charset="0"/>
                <a:cs typeface="Times New Roman" pitchFamily="18" charset="0"/>
              </a:rPr>
              <a:t>= 2</a:t>
            </a:r>
          </a:p>
        </p:txBody>
      </p:sp>
    </p:spTree>
    <p:extLst>
      <p:ext uri="{BB962C8B-B14F-4D97-AF65-F5344CB8AC3E}">
        <p14:creationId xmlns:p14="http://schemas.microsoft.com/office/powerpoint/2010/main" val="189826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par>
                          <p:cTn id="18" fill="hold">
                            <p:stCondLst>
                              <p:cond delay="0"/>
                            </p:stCondLst>
                            <p:childTnLst>
                              <p:par>
                                <p:cTn id="19" presetID="53" presetClass="entr" presetSubtype="16" fill="hold"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p:cTn id="21" dur="1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2" dur="1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3" dur="1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p:cNvGraphicFramePr>
            <a:graphicFrameLocks noChangeAspect="1"/>
          </p:cNvGraphicFramePr>
          <p:nvPr>
            <p:extLst>
              <p:ext uri="{D42A27DB-BD31-4B8C-83A1-F6EECF244321}">
                <p14:modId xmlns:p14="http://schemas.microsoft.com/office/powerpoint/2010/main" val="2797119712"/>
              </p:ext>
            </p:extLst>
          </p:nvPr>
        </p:nvGraphicFramePr>
        <p:xfrm>
          <a:off x="6048672" y="3818270"/>
          <a:ext cx="3059832" cy="2453925"/>
        </p:xfrm>
        <a:graphic>
          <a:graphicData uri="http://schemas.openxmlformats.org/presentationml/2006/ole">
            <mc:AlternateContent xmlns:mc="http://schemas.openxmlformats.org/markup-compatibility/2006">
              <mc:Choice xmlns:v="urn:schemas-microsoft-com:vml" Requires="v">
                <p:oleObj spid="_x0000_s17471" r:id="rId3" imgW="3847680" imgH="3085920" progId="">
                  <p:embed/>
                </p:oleObj>
              </mc:Choice>
              <mc:Fallback>
                <p:oleObj r:id="rId3" imgW="3847680" imgH="3085920" progId="">
                  <p:embed/>
                  <p:pic>
                    <p:nvPicPr>
                      <p:cNvPr id="0" name=""/>
                      <p:cNvPicPr/>
                      <p:nvPr/>
                    </p:nvPicPr>
                    <p:blipFill>
                      <a:blip r:embed="rId4"/>
                      <a:stretch>
                        <a:fillRect/>
                      </a:stretch>
                    </p:blipFill>
                    <p:spPr>
                      <a:xfrm>
                        <a:off x="6048672" y="3818270"/>
                        <a:ext cx="3059832" cy="2453925"/>
                      </a:xfrm>
                      <a:prstGeom prst="rect">
                        <a:avLst/>
                      </a:prstGeom>
                    </p:spPr>
                  </p:pic>
                </p:oleObj>
              </mc:Fallback>
            </mc:AlternateContent>
          </a:graphicData>
        </a:graphic>
      </p:graphicFrame>
      <p:sp>
        <p:nvSpPr>
          <p:cNvPr id="25" name="Rounded Rectangle 24"/>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38078" y="3070701"/>
            <a:ext cx="4174482" cy="646331"/>
          </a:xfrm>
          <a:prstGeom prst="rect">
            <a:avLst/>
          </a:prstGeom>
        </p:spPr>
        <p:txBody>
          <a:bodyPr wrap="square">
            <a:spAutoFit/>
          </a:bodyPr>
          <a:lstStyle/>
          <a:p>
            <a:pPr marL="342900" indent="-342900" algn="ctr" rtl="0">
              <a:buFont typeface="Wingdings" pitchFamily="2" charset="2"/>
              <a:buChar char="ü"/>
            </a:pPr>
            <a:r>
              <a:rPr lang="it-IT" b="1" i="1" dirty="0" smtClean="0">
                <a:solidFill>
                  <a:srgbClr val="FF0000"/>
                </a:solidFill>
                <a:latin typeface="Calisto MT" pitchFamily="18" charset="0"/>
                <a:ea typeface="CMU Serif" pitchFamily="2" charset="0"/>
              </a:rPr>
              <a:t>NMR spectra broadening by</a:t>
            </a:r>
          </a:p>
          <a:p>
            <a:pPr algn="ctr" rtl="0"/>
            <a:r>
              <a:rPr lang="it-IT" b="1" i="1" dirty="0" smtClean="0">
                <a:solidFill>
                  <a:srgbClr val="FF0000"/>
                </a:solidFill>
                <a:latin typeface="Calisto MT" pitchFamily="18" charset="0"/>
                <a:ea typeface="CMU Serif" pitchFamily="2" charset="0"/>
              </a:rPr>
              <a:t>      passing of crossing level  </a:t>
            </a:r>
          </a:p>
        </p:txBody>
      </p:sp>
      <p:pic>
        <p:nvPicPr>
          <p:cNvPr id="12" name="Picture 2"/>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val="0"/>
              </a:ext>
            </a:extLst>
          </a:blip>
          <a:srcRect l="1238" t="35690"/>
          <a:stretch/>
        </p:blipFill>
        <p:spPr bwMode="auto">
          <a:xfrm>
            <a:off x="19508" y="4613477"/>
            <a:ext cx="2814026" cy="145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Slide Number Placeholder 13"/>
          <p:cNvSpPr>
            <a:spLocks noGrp="1"/>
          </p:cNvSpPr>
          <p:nvPr>
            <p:ph type="sldNum" sz="quarter" idx="12"/>
          </p:nvPr>
        </p:nvSpPr>
        <p:spPr/>
        <p:txBody>
          <a:bodyPr/>
          <a:lstStyle/>
          <a:p>
            <a:fld id="{EBB4FEF8-A96B-4D7C-B6E1-1A8FC78B137B}" type="slidenum">
              <a:rPr lang="fa-IR" smtClean="0"/>
              <a:pPr/>
              <a:t>14</a:t>
            </a:fld>
            <a:endParaRPr lang="fa-IR"/>
          </a:p>
        </p:txBody>
      </p:sp>
      <p:graphicFrame>
        <p:nvGraphicFramePr>
          <p:cNvPr id="15" name="Object 14"/>
          <p:cNvGraphicFramePr>
            <a:graphicFrameLocks noChangeAspect="1"/>
          </p:cNvGraphicFramePr>
          <p:nvPr>
            <p:extLst>
              <p:ext uri="{D42A27DB-BD31-4B8C-83A1-F6EECF244321}">
                <p14:modId xmlns:p14="http://schemas.microsoft.com/office/powerpoint/2010/main" val="774451629"/>
              </p:ext>
            </p:extLst>
          </p:nvPr>
        </p:nvGraphicFramePr>
        <p:xfrm>
          <a:off x="-125013" y="1086554"/>
          <a:ext cx="3472877" cy="2495514"/>
        </p:xfrm>
        <a:graphic>
          <a:graphicData uri="http://schemas.openxmlformats.org/presentationml/2006/ole">
            <mc:AlternateContent xmlns:mc="http://schemas.openxmlformats.org/markup-compatibility/2006">
              <mc:Choice xmlns:v="urn:schemas-microsoft-com:vml" Requires="v">
                <p:oleObj spid="_x0000_s17472" name="Graph" r:id="rId6" imgW="4064000" imgH="2933700" progId="">
                  <p:embed/>
                </p:oleObj>
              </mc:Choice>
              <mc:Fallback>
                <p:oleObj name="Graph" r:id="rId6" imgW="4064000" imgH="2933700" progId="">
                  <p:embed/>
                  <p:pic>
                    <p:nvPicPr>
                      <p:cNvPr id="0" name="Picture 9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013" y="1086554"/>
                        <a:ext cx="3472877" cy="2495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70040687"/>
              </p:ext>
            </p:extLst>
          </p:nvPr>
        </p:nvGraphicFramePr>
        <p:xfrm>
          <a:off x="2915816" y="2629587"/>
          <a:ext cx="3384376" cy="2431628"/>
        </p:xfrm>
        <a:graphic>
          <a:graphicData uri="http://schemas.openxmlformats.org/presentationml/2006/ole">
            <mc:AlternateContent xmlns:mc="http://schemas.openxmlformats.org/markup-compatibility/2006">
              <mc:Choice xmlns:v="urn:schemas-microsoft-com:vml" Requires="v">
                <p:oleObj spid="_x0000_s17473" name="Graph" r:id="rId8" imgW="4064000" imgH="2933700" progId="">
                  <p:embed/>
                </p:oleObj>
              </mc:Choice>
              <mc:Fallback>
                <p:oleObj name="Graph" r:id="rId8" imgW="4064000" imgH="2933700" progId="">
                  <p:embed/>
                  <p:pic>
                    <p:nvPicPr>
                      <p:cNvPr id="0" name="Picture 9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5816" y="2629587"/>
                        <a:ext cx="3384376" cy="243162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20" name="Rectangle 19"/>
              <p:cNvSpPr/>
              <p:nvPr/>
            </p:nvSpPr>
            <p:spPr>
              <a:xfrm>
                <a:off x="-108520" y="3399383"/>
                <a:ext cx="3528392" cy="461665"/>
              </a:xfrm>
              <a:prstGeom prst="rect">
                <a:avLst/>
              </a:prstGeom>
            </p:spPr>
            <p:txBody>
              <a:bodyPr wrap="square">
                <a:spAutoFit/>
              </a:bodyPr>
              <a:lstStyle/>
              <a:p>
                <a:pPr algn="ctr" rtl="0"/>
                <a:r>
                  <a:rPr lang="it-IT" sz="1200" baseline="30000" dirty="0">
                    <a:latin typeface="Times New Roman" pitchFamily="18" charset="0"/>
                    <a:cs typeface="Times New Roman" pitchFamily="18" charset="0"/>
                  </a:rPr>
                  <a:t>1</a:t>
                </a:r>
                <a:r>
                  <a:rPr lang="it-IT" sz="1200" dirty="0">
                    <a:latin typeface="Times New Roman" pitchFamily="18" charset="0"/>
                    <a:cs typeface="Times New Roman" pitchFamily="18" charset="0"/>
                  </a:rPr>
                  <a:t>H</a:t>
                </a:r>
                <a:r>
                  <a:rPr lang="it-IT" sz="1200" dirty="0" smtClean="0">
                    <a:solidFill>
                      <a:schemeClr val="tx1">
                        <a:lumMod val="85000"/>
                        <a:lumOff val="15000"/>
                      </a:schemeClr>
                    </a:solidFill>
                    <a:latin typeface="Times New Roman" pitchFamily="18" charset="0"/>
                    <a:cs typeface="Times New Roman" pitchFamily="18" charset="0"/>
                  </a:rPr>
                  <a:t> NMR spectra before the first level crossing </a:t>
                </a:r>
              </a:p>
              <a:p>
                <a:pPr algn="ctr" rtl="0"/>
                <a:r>
                  <a:rPr lang="it-IT" sz="1200" dirty="0" smtClean="0">
                    <a:solidFill>
                      <a:schemeClr val="tx1">
                        <a:lumMod val="85000"/>
                        <a:lumOff val="15000"/>
                      </a:schemeClr>
                    </a:solidFill>
                    <a:latin typeface="Times New Roman" pitchFamily="18" charset="0"/>
                    <a:cs typeface="Times New Roman" pitchFamily="18" charset="0"/>
                  </a:rPr>
                  <a:t>(</a:t>
                </a:r>
                <a14:m>
                  <m:oMath xmlns:m="http://schemas.openxmlformats.org/officeDocument/2006/math">
                    <m:sSub>
                      <m:sSubPr>
                        <m:ctrlPr>
                          <a:rPr lang="it-IT" sz="1200" i="1" smtClean="0">
                            <a:solidFill>
                              <a:schemeClr val="tx1">
                                <a:lumMod val="85000"/>
                                <a:lumOff val="15000"/>
                              </a:schemeClr>
                            </a:solidFill>
                            <a:latin typeface="Cambria Math"/>
                            <a:cs typeface="Times New Roman" pitchFamily="18" charset="0"/>
                          </a:rPr>
                        </m:ctrlPr>
                      </m:sSubPr>
                      <m:e>
                        <m:r>
                          <a:rPr lang="it-IT" sz="1200" b="0" i="1" smtClean="0">
                            <a:solidFill>
                              <a:schemeClr val="tx1">
                                <a:lumMod val="85000"/>
                                <a:lumOff val="15000"/>
                              </a:schemeClr>
                            </a:solidFill>
                            <a:latin typeface="Cambria Math"/>
                            <a:cs typeface="Times New Roman" pitchFamily="18" charset="0"/>
                          </a:rPr>
                          <m:t>𝑆</m:t>
                        </m:r>
                      </m:e>
                      <m:sub>
                        <m:r>
                          <a:rPr lang="it-IT" sz="1200" b="0" i="1" smtClean="0">
                            <a:solidFill>
                              <a:schemeClr val="tx1">
                                <a:lumMod val="85000"/>
                                <a:lumOff val="15000"/>
                              </a:schemeClr>
                            </a:solidFill>
                            <a:latin typeface="Cambria Math"/>
                            <a:cs typeface="Times New Roman" pitchFamily="18" charset="0"/>
                          </a:rPr>
                          <m:t>𝑇</m:t>
                        </m:r>
                      </m:sub>
                    </m:sSub>
                    <m:r>
                      <a:rPr lang="en-US" sz="1200" b="0" i="1" smtClean="0">
                        <a:solidFill>
                          <a:schemeClr val="tx1">
                            <a:lumMod val="85000"/>
                            <a:lumOff val="15000"/>
                          </a:schemeClr>
                        </a:solidFill>
                        <a:latin typeface="Cambria Math"/>
                        <a:cs typeface="Times New Roman" pitchFamily="18" charset="0"/>
                      </a:rPr>
                      <m:t>=</m:t>
                    </m:r>
                    <m:r>
                      <a:rPr lang="en-US" sz="1200" b="0" i="1" smtClean="0">
                        <a:solidFill>
                          <a:schemeClr val="tx1">
                            <a:lumMod val="85000"/>
                            <a:lumOff val="15000"/>
                          </a:schemeClr>
                        </a:solidFill>
                        <a:latin typeface="Cambria Math"/>
                        <a:cs typeface="Times New Roman" pitchFamily="18" charset="0"/>
                      </a:rPr>
                      <m:t>0</m:t>
                    </m:r>
                    <m:r>
                      <a:rPr lang="en-US" sz="1200" b="0" i="1" smtClean="0">
                        <a:solidFill>
                          <a:schemeClr val="tx1">
                            <a:lumMod val="85000"/>
                            <a:lumOff val="15000"/>
                          </a:schemeClr>
                        </a:solidFill>
                        <a:latin typeface="Cambria Math"/>
                        <a:ea typeface="Cambria Math"/>
                        <a:cs typeface="Times New Roman" pitchFamily="18" charset="0"/>
                      </a:rPr>
                      <m:t>↔</m:t>
                    </m:r>
                  </m:oMath>
                </a14:m>
                <a:r>
                  <a:rPr lang="en-US" sz="1200" dirty="0" smtClean="0">
                    <a:solidFill>
                      <a:schemeClr val="tx1">
                        <a:lumMod val="85000"/>
                        <a:lumOff val="15000"/>
                      </a:schemeClr>
                    </a:solidFill>
                    <a:latin typeface="Times New Roman" pitchFamily="18" charset="0"/>
                    <a:cs typeface="Times New Roman" pitchFamily="18" charset="0"/>
                  </a:rPr>
                  <a:t> Non-magnetized system)</a:t>
                </a:r>
                <a:endParaRPr lang="en-US" sz="1200" dirty="0">
                  <a:solidFill>
                    <a:schemeClr val="tx1">
                      <a:lumMod val="85000"/>
                      <a:lumOff val="15000"/>
                    </a:schemeClr>
                  </a:solidFill>
                  <a:latin typeface="Times New Roman"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108520" y="3399383"/>
                <a:ext cx="3528392" cy="461665"/>
              </a:xfrm>
              <a:prstGeom prst="rect">
                <a:avLst/>
              </a:prstGeom>
              <a:blipFill rotWithShape="1">
                <a:blip r:embed="rId10"/>
                <a:stretch>
                  <a:fillRect b="-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76827" y="4870901"/>
                <a:ext cx="4715453" cy="646331"/>
              </a:xfrm>
              <a:prstGeom prst="rect">
                <a:avLst/>
              </a:prstGeom>
            </p:spPr>
            <p:txBody>
              <a:bodyPr wrap="square">
                <a:spAutoFit/>
              </a:bodyPr>
              <a:lstStyle/>
              <a:p>
                <a:pPr algn="ctr" rtl="0"/>
                <a:r>
                  <a:rPr lang="it-IT" sz="1200" baseline="30000" dirty="0">
                    <a:latin typeface="Times New Roman" pitchFamily="18" charset="0"/>
                    <a:cs typeface="Times New Roman" pitchFamily="18" charset="0"/>
                  </a:rPr>
                  <a:t>1</a:t>
                </a:r>
                <a:r>
                  <a:rPr lang="it-IT" sz="1200" dirty="0">
                    <a:latin typeface="Times New Roman" pitchFamily="18" charset="0"/>
                    <a:cs typeface="Times New Roman" pitchFamily="18" charset="0"/>
                  </a:rPr>
                  <a:t>H </a:t>
                </a:r>
                <a:r>
                  <a:rPr lang="it-IT" sz="1200" dirty="0" smtClean="0">
                    <a:solidFill>
                      <a:schemeClr val="tx1">
                        <a:lumMod val="75000"/>
                        <a:lumOff val="25000"/>
                      </a:schemeClr>
                    </a:solidFill>
                    <a:latin typeface="Times New Roman" pitchFamily="18" charset="0"/>
                    <a:cs typeface="Times New Roman" pitchFamily="18" charset="0"/>
                  </a:rPr>
                  <a:t>NMR spectra after the first level crossing</a:t>
                </a:r>
              </a:p>
              <a:p>
                <a:pPr algn="ctr" rtl="0"/>
                <a:r>
                  <a:rPr lang="it-IT" sz="1200" dirty="0" smtClean="0">
                    <a:solidFill>
                      <a:schemeClr val="tx1">
                        <a:lumMod val="75000"/>
                        <a:lumOff val="25000"/>
                      </a:schemeClr>
                    </a:solidFill>
                    <a:latin typeface="Times New Roman" pitchFamily="18" charset="0"/>
                    <a:cs typeface="Times New Roman" pitchFamily="18" charset="0"/>
                  </a:rPr>
                  <a:t> (</a:t>
                </a:r>
                <a14:m>
                  <m:oMath xmlns:m="http://schemas.openxmlformats.org/officeDocument/2006/math">
                    <m:sSub>
                      <m:sSubPr>
                        <m:ctrlPr>
                          <a:rPr lang="it-IT" sz="1200" i="1" smtClean="0">
                            <a:solidFill>
                              <a:schemeClr val="tx1">
                                <a:lumMod val="75000"/>
                                <a:lumOff val="25000"/>
                              </a:schemeClr>
                            </a:solidFill>
                            <a:latin typeface="Cambria Math"/>
                            <a:cs typeface="Times New Roman" pitchFamily="18" charset="0"/>
                          </a:rPr>
                        </m:ctrlPr>
                      </m:sSubPr>
                      <m:e>
                        <m:r>
                          <a:rPr lang="it-IT" sz="1200" b="0" i="1" smtClean="0">
                            <a:solidFill>
                              <a:schemeClr val="tx1">
                                <a:lumMod val="75000"/>
                                <a:lumOff val="25000"/>
                              </a:schemeClr>
                            </a:solidFill>
                            <a:latin typeface="Cambria Math"/>
                            <a:cs typeface="Times New Roman" pitchFamily="18" charset="0"/>
                          </a:rPr>
                          <m:t>𝑆</m:t>
                        </m:r>
                      </m:e>
                      <m:sub>
                        <m:r>
                          <a:rPr lang="it-IT" sz="1200" b="0" i="1" smtClean="0">
                            <a:solidFill>
                              <a:schemeClr val="tx1">
                                <a:lumMod val="75000"/>
                                <a:lumOff val="25000"/>
                              </a:schemeClr>
                            </a:solidFill>
                            <a:latin typeface="Cambria Math"/>
                            <a:cs typeface="Times New Roman" pitchFamily="18" charset="0"/>
                          </a:rPr>
                          <m:t>𝑇</m:t>
                        </m:r>
                      </m:sub>
                    </m:sSub>
                    <m:r>
                      <a:rPr lang="en-US" sz="1200" b="0" i="1" smtClean="0">
                        <a:solidFill>
                          <a:schemeClr val="tx1">
                            <a:lumMod val="75000"/>
                            <a:lumOff val="25000"/>
                          </a:schemeClr>
                        </a:solidFill>
                        <a:latin typeface="Cambria Math"/>
                        <a:cs typeface="Times New Roman" pitchFamily="18" charset="0"/>
                      </a:rPr>
                      <m:t>=</m:t>
                    </m:r>
                    <m:r>
                      <a:rPr lang="en-US" sz="1200" b="0" i="1" smtClean="0">
                        <a:solidFill>
                          <a:schemeClr val="tx1">
                            <a:lumMod val="75000"/>
                            <a:lumOff val="25000"/>
                          </a:schemeClr>
                        </a:solidFill>
                        <a:latin typeface="Cambria Math"/>
                        <a:cs typeface="Times New Roman" pitchFamily="18" charset="0"/>
                      </a:rPr>
                      <m:t>0</m:t>
                    </m:r>
                    <m:r>
                      <a:rPr lang="en-US" sz="1200" i="1">
                        <a:solidFill>
                          <a:schemeClr val="tx1">
                            <a:lumMod val="75000"/>
                            <a:lumOff val="25000"/>
                          </a:schemeClr>
                        </a:solidFill>
                        <a:latin typeface="Cambria Math"/>
                        <a:ea typeface="Cambria Math"/>
                        <a:cs typeface="Times New Roman" pitchFamily="18" charset="0"/>
                      </a:rPr>
                      <m:t>→</m:t>
                    </m:r>
                    <m:sSub>
                      <m:sSubPr>
                        <m:ctrlPr>
                          <a:rPr lang="en-US" sz="1200" i="1" smtClean="0">
                            <a:solidFill>
                              <a:schemeClr val="tx1">
                                <a:lumMod val="75000"/>
                                <a:lumOff val="25000"/>
                              </a:schemeClr>
                            </a:solidFill>
                            <a:latin typeface="Cambria Math"/>
                            <a:ea typeface="Cambria Math"/>
                            <a:cs typeface="Times New Roman" pitchFamily="18" charset="0"/>
                          </a:rPr>
                        </m:ctrlPr>
                      </m:sSubPr>
                      <m:e>
                        <m:r>
                          <a:rPr lang="en-US" sz="1200" b="0" i="1" smtClean="0">
                            <a:solidFill>
                              <a:schemeClr val="tx1">
                                <a:lumMod val="75000"/>
                                <a:lumOff val="25000"/>
                              </a:schemeClr>
                            </a:solidFill>
                            <a:latin typeface="Cambria Math"/>
                            <a:ea typeface="Cambria Math"/>
                            <a:cs typeface="Times New Roman" pitchFamily="18" charset="0"/>
                          </a:rPr>
                          <m:t>𝑆</m:t>
                        </m:r>
                      </m:e>
                      <m:sub>
                        <m:r>
                          <a:rPr lang="en-US" sz="1200" b="0" i="1" smtClean="0">
                            <a:solidFill>
                              <a:schemeClr val="tx1">
                                <a:lumMod val="75000"/>
                                <a:lumOff val="25000"/>
                              </a:schemeClr>
                            </a:solidFill>
                            <a:latin typeface="Cambria Math"/>
                            <a:ea typeface="Cambria Math"/>
                            <a:cs typeface="Times New Roman" pitchFamily="18" charset="0"/>
                          </a:rPr>
                          <m:t>𝑇</m:t>
                        </m:r>
                      </m:sub>
                    </m:sSub>
                    <m:r>
                      <a:rPr lang="en-US" sz="1200" b="0" i="1" smtClean="0">
                        <a:solidFill>
                          <a:schemeClr val="tx1">
                            <a:lumMod val="75000"/>
                            <a:lumOff val="25000"/>
                          </a:schemeClr>
                        </a:solidFill>
                        <a:latin typeface="Cambria Math"/>
                        <a:ea typeface="Cambria Math"/>
                        <a:cs typeface="Times New Roman" pitchFamily="18" charset="0"/>
                      </a:rPr>
                      <m:t>=</m:t>
                    </m:r>
                    <m:r>
                      <a:rPr lang="en-US" sz="1200" b="0" i="1" smtClean="0">
                        <a:solidFill>
                          <a:schemeClr val="tx1">
                            <a:lumMod val="75000"/>
                            <a:lumOff val="25000"/>
                          </a:schemeClr>
                        </a:solidFill>
                        <a:latin typeface="Cambria Math"/>
                        <a:ea typeface="Cambria Math"/>
                        <a:cs typeface="Times New Roman" pitchFamily="18" charset="0"/>
                      </a:rPr>
                      <m:t>1</m:t>
                    </m:r>
                    <m:r>
                      <a:rPr lang="en-US" sz="1200" b="0" i="1" smtClean="0">
                        <a:solidFill>
                          <a:schemeClr val="tx1">
                            <a:lumMod val="75000"/>
                            <a:lumOff val="25000"/>
                          </a:schemeClr>
                        </a:solidFill>
                        <a:latin typeface="Cambria Math"/>
                        <a:ea typeface="Cambria Math"/>
                        <a:cs typeface="Times New Roman" pitchFamily="18" charset="0"/>
                      </a:rPr>
                      <m:t>)</m:t>
                    </m:r>
                  </m:oMath>
                </a14:m>
                <a:endParaRPr lang="en-US" sz="1200" dirty="0" smtClean="0">
                  <a:solidFill>
                    <a:schemeClr val="tx1">
                      <a:lumMod val="75000"/>
                      <a:lumOff val="25000"/>
                    </a:schemeClr>
                  </a:solidFill>
                  <a:latin typeface="Times New Roman" pitchFamily="18" charset="0"/>
                  <a:cs typeface="Times New Roman" pitchFamily="18" charset="0"/>
                </a:endParaRPr>
              </a:p>
              <a:p>
                <a:pPr algn="ctr" rtl="0"/>
                <a:r>
                  <a:rPr lang="en-US" sz="1200" dirty="0">
                    <a:solidFill>
                      <a:schemeClr val="tx1">
                        <a:lumMod val="75000"/>
                        <a:lumOff val="25000"/>
                      </a:schemeClr>
                    </a:solidFill>
                    <a:latin typeface="Times New Roman" pitchFamily="18" charset="0"/>
                    <a:cs typeface="Times New Roman" pitchFamily="18" charset="0"/>
                  </a:rPr>
                  <a:t>(</a:t>
                </a:r>
                <a:r>
                  <a:rPr lang="en-US" sz="1200" dirty="0" smtClean="0">
                    <a:solidFill>
                      <a:schemeClr val="tx1">
                        <a:lumMod val="75000"/>
                        <a:lumOff val="25000"/>
                      </a:schemeClr>
                    </a:solidFill>
                    <a:latin typeface="Times New Roman" pitchFamily="18" charset="0"/>
                    <a:cs typeface="Times New Roman" pitchFamily="18" charset="0"/>
                  </a:rPr>
                  <a:t> Non-magnetized  </a:t>
                </a:r>
                <a:r>
                  <a:rPr lang="en-US" sz="1200" dirty="0" smtClean="0">
                    <a:solidFill>
                      <a:schemeClr val="tx1">
                        <a:lumMod val="75000"/>
                        <a:lumOff val="25000"/>
                      </a:schemeClr>
                    </a:solidFill>
                    <a:latin typeface="Times New Roman"/>
                    <a:cs typeface="Times New Roman"/>
                  </a:rPr>
                  <a:t>»»»  Magnetized system</a:t>
                </a:r>
                <a:r>
                  <a:rPr lang="en-US" sz="1200" dirty="0" smtClean="0">
                    <a:solidFill>
                      <a:schemeClr val="tx1">
                        <a:lumMod val="75000"/>
                        <a:lumOff val="25000"/>
                      </a:schemeClr>
                    </a:solidFill>
                    <a:latin typeface="Times New Roman" pitchFamily="18" charset="0"/>
                    <a:cs typeface="Times New Roman" pitchFamily="18" charset="0"/>
                  </a:rPr>
                  <a:t>)</a:t>
                </a:r>
                <a:endParaRPr lang="en-US" sz="1200" dirty="0">
                  <a:solidFill>
                    <a:schemeClr val="tx1">
                      <a:lumMod val="75000"/>
                      <a:lumOff val="25000"/>
                    </a:schemeClr>
                  </a:solidFill>
                  <a:latin typeface="Times New Roman" pitchFamily="18" charset="0"/>
                  <a:cs typeface="Times New Roman"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2376827" y="4870901"/>
                <a:ext cx="4715453" cy="646331"/>
              </a:xfrm>
              <a:prstGeom prst="rect">
                <a:avLst/>
              </a:prstGeom>
              <a:blipFill rotWithShape="1">
                <a:blip r:embed="rId11"/>
                <a:stretch>
                  <a:fillRect b="-66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203848" y="1625877"/>
                <a:ext cx="5868144" cy="1061829"/>
              </a:xfrm>
              <a:prstGeom prst="rect">
                <a:avLst/>
              </a:prstGeom>
            </p:spPr>
            <p:txBody>
              <a:bodyPr wrap="square">
                <a:spAutoFit/>
              </a:bodyPr>
              <a:lstStyle/>
              <a:p>
                <a:pPr algn="ctr" rtl="0"/>
                <a:r>
                  <a:rPr lang="it-IT" sz="2100" b="1" i="1" dirty="0" smtClean="0">
                    <a:solidFill>
                      <a:schemeClr val="accent4">
                        <a:lumMod val="50000"/>
                      </a:schemeClr>
                    </a:solidFill>
                    <a:latin typeface="Aparajita" pitchFamily="34" charset="0"/>
                    <a:cs typeface="Aparajita" pitchFamily="34" charset="0"/>
                  </a:rPr>
                  <a:t>Proton NMR spectra versus magnetic field on </a:t>
                </a:r>
                <a14:m>
                  <m:oMath xmlns:m="http://schemas.openxmlformats.org/officeDocument/2006/math">
                    <m:sSub>
                      <m:sSubPr>
                        <m:ctrlPr>
                          <a:rPr lang="it-IT" b="1" i="1" smtClean="0">
                            <a:solidFill>
                              <a:schemeClr val="accent4">
                                <a:lumMod val="50000"/>
                              </a:schemeClr>
                            </a:solidFill>
                            <a:latin typeface="Cambria Math"/>
                            <a:cs typeface="+mj-cs"/>
                          </a:rPr>
                        </m:ctrlPr>
                      </m:sSubPr>
                      <m:e>
                        <m:r>
                          <a:rPr lang="it-IT" b="1" i="1" smtClean="0">
                            <a:solidFill>
                              <a:schemeClr val="accent4">
                                <a:lumMod val="50000"/>
                              </a:schemeClr>
                            </a:solidFill>
                            <a:latin typeface="Cambria Math"/>
                            <a:cs typeface="+mj-cs"/>
                          </a:rPr>
                          <m:t>𝑪𝒓</m:t>
                        </m:r>
                      </m:e>
                      <m:sub>
                        <m:r>
                          <a:rPr lang="it-IT" b="1" i="1" smtClean="0">
                            <a:solidFill>
                              <a:schemeClr val="accent4">
                                <a:lumMod val="50000"/>
                              </a:schemeClr>
                            </a:solidFill>
                            <a:latin typeface="Cambria Math"/>
                            <a:cs typeface="+mj-cs"/>
                          </a:rPr>
                          <m:t>𝟖</m:t>
                        </m:r>
                      </m:sub>
                    </m:sSub>
                    <m:r>
                      <a:rPr lang="it-IT" b="1" i="1" smtClean="0">
                        <a:solidFill>
                          <a:schemeClr val="accent4">
                            <a:lumMod val="50000"/>
                          </a:schemeClr>
                        </a:solidFill>
                        <a:latin typeface="Cambria Math"/>
                        <a:cs typeface="+mj-cs"/>
                      </a:rPr>
                      <m:t>𝒁𝒏</m:t>
                    </m:r>
                    <m:r>
                      <a:rPr lang="it-IT" b="1" i="1" smtClean="0">
                        <a:solidFill>
                          <a:schemeClr val="accent4">
                            <a:lumMod val="50000"/>
                          </a:schemeClr>
                        </a:solidFill>
                        <a:latin typeface="Cambria Math"/>
                        <a:cs typeface="+mj-cs"/>
                      </a:rPr>
                      <m:t>   </m:t>
                    </m:r>
                  </m:oMath>
                </a14:m>
                <a:r>
                  <a:rPr lang="it-IT" sz="2100" b="1" i="1" dirty="0" smtClean="0">
                    <a:solidFill>
                      <a:schemeClr val="accent4">
                        <a:lumMod val="50000"/>
                      </a:schemeClr>
                    </a:solidFill>
                    <a:latin typeface="Aparajita" pitchFamily="34" charset="0"/>
                    <a:cs typeface="Aparajita" pitchFamily="34" charset="0"/>
                  </a:rPr>
                  <a:t>based on energy levels structure by using frequency sweep technique at the fixed temperature  (T</a:t>
                </a:r>
                <a:r>
                  <a:rPr lang="en-US" sz="2100" b="1" i="1" dirty="0" smtClean="0">
                    <a:solidFill>
                      <a:schemeClr val="accent4">
                        <a:lumMod val="50000"/>
                      </a:schemeClr>
                    </a:solidFill>
                    <a:latin typeface="Aparajita" pitchFamily="34" charset="0"/>
                    <a:cs typeface="Aparajita" pitchFamily="34" charset="0"/>
                  </a:rPr>
                  <a:t>=1.7 K)</a:t>
                </a:r>
                <a:endParaRPr lang="it-IT" sz="2100" b="1" i="1" dirty="0" smtClean="0">
                  <a:solidFill>
                    <a:schemeClr val="accent4">
                      <a:lumMod val="50000"/>
                    </a:schemeClr>
                  </a:solidFill>
                  <a:latin typeface="Aparajita" pitchFamily="34" charset="0"/>
                  <a:cs typeface="Aparajita"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203848" y="1625877"/>
                <a:ext cx="5868144" cy="1061829"/>
              </a:xfrm>
              <a:prstGeom prst="rect">
                <a:avLst/>
              </a:prstGeom>
              <a:blipFill rotWithShape="1">
                <a:blip r:embed="rId12"/>
                <a:stretch>
                  <a:fillRect t="-3448" r="-728" b="-10345"/>
                </a:stretch>
              </a:blipFill>
            </p:spPr>
            <p:txBody>
              <a:bodyPr/>
              <a:lstStyle/>
              <a:p>
                <a:r>
                  <a:rPr lang="en-US">
                    <a:noFill/>
                  </a:rPr>
                  <a:t> </a:t>
                </a:r>
              </a:p>
            </p:txBody>
          </p:sp>
        </mc:Fallback>
      </mc:AlternateContent>
      <p:sp>
        <p:nvSpPr>
          <p:cNvPr id="24" name="Rectangle 23"/>
          <p:cNvSpPr/>
          <p:nvPr/>
        </p:nvSpPr>
        <p:spPr>
          <a:xfrm>
            <a:off x="611560" y="6021288"/>
            <a:ext cx="2376264" cy="461665"/>
          </a:xfrm>
          <a:prstGeom prst="rect">
            <a:avLst/>
          </a:prstGeom>
        </p:spPr>
        <p:txBody>
          <a:bodyPr wrap="square">
            <a:spAutoFit/>
          </a:bodyPr>
          <a:lstStyle/>
          <a:p>
            <a:pPr algn="ctr" rtl="0"/>
            <a:r>
              <a:rPr lang="it-IT" sz="1200" dirty="0">
                <a:solidFill>
                  <a:schemeClr val="accent4">
                    <a:lumMod val="50000"/>
                  </a:schemeClr>
                </a:solidFill>
                <a:latin typeface="Times New Roman" pitchFamily="18" charset="0"/>
                <a:cs typeface="Times New Roman" pitchFamily="18" charset="0"/>
              </a:rPr>
              <a:t>C</a:t>
            </a:r>
            <a:r>
              <a:rPr lang="it-IT" sz="1200" dirty="0" smtClean="0">
                <a:solidFill>
                  <a:schemeClr val="accent4">
                    <a:lumMod val="50000"/>
                  </a:schemeClr>
                </a:solidFill>
                <a:latin typeface="Times New Roman" pitchFamily="18" charset="0"/>
                <a:cs typeface="Times New Roman" pitchFamily="18" charset="0"/>
              </a:rPr>
              <a:t>alculated energy levels in </a:t>
            </a:r>
          </a:p>
          <a:p>
            <a:pPr algn="ctr" rtl="0"/>
            <a:r>
              <a:rPr lang="it-IT" sz="1200" dirty="0" err="1" smtClean="0">
                <a:solidFill>
                  <a:schemeClr val="accent4">
                    <a:lumMod val="50000"/>
                  </a:schemeClr>
                </a:solidFill>
                <a:latin typeface="Times New Roman" pitchFamily="18" charset="0"/>
                <a:cs typeface="Times New Roman" pitchFamily="18" charset="0"/>
              </a:rPr>
              <a:t>an</a:t>
            </a:r>
            <a:r>
              <a:rPr lang="it-IT" sz="1200" dirty="0" smtClean="0">
                <a:solidFill>
                  <a:schemeClr val="accent4">
                    <a:lumMod val="50000"/>
                  </a:schemeClr>
                </a:solidFill>
                <a:latin typeface="Times New Roman" pitchFamily="18" charset="0"/>
                <a:cs typeface="Times New Roman" pitchFamily="18" charset="0"/>
              </a:rPr>
              <a:t> external magnetic field </a:t>
            </a:r>
          </a:p>
        </p:txBody>
      </p:sp>
      <p:sp>
        <p:nvSpPr>
          <p:cNvPr id="2" name="Oval 1"/>
          <p:cNvSpPr/>
          <p:nvPr/>
        </p:nvSpPr>
        <p:spPr>
          <a:xfrm>
            <a:off x="860728" y="5577476"/>
            <a:ext cx="182880" cy="1828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524710" y="3760440"/>
            <a:ext cx="378645" cy="1828800"/>
          </a:xfrm>
          <a:prstGeom prst="straightConnector1">
            <a:avLst/>
          </a:prstGeom>
          <a:ln w="19050">
            <a:tailEnd type="arrow"/>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108317" y="97478"/>
                <a:ext cx="9109773" cy="983218"/>
              </a:xfrm>
              <a:prstGeom prst="rect">
                <a:avLst/>
              </a:prstGeom>
            </p:spPr>
            <p:txBody>
              <a:bodyPr wrap="square">
                <a:spAutoFit/>
              </a:bodyPr>
              <a:lstStyle/>
              <a:p>
                <a:pPr algn="ct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Low temperature quantum level crossing:</a:t>
                </a:r>
              </a:p>
              <a:p>
                <a:pPr algn="ct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a:t>
                </a:r>
                <a14:m>
                  <m:oMath xmlns:m="http://schemas.openxmlformats.org/officeDocument/2006/math">
                    <m:sPre>
                      <m:sPrePr>
                        <m:ctrlPr>
                          <a:rPr lang="en-GB" sz="2800" b="1" i="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ctrlPr>
                      </m:sPrePr>
                      <m:sub/>
                      <m:sup>
                        <m:r>
                          <a:rPr lang="en-US" sz="2800" b="1" i="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𝟏</m:t>
                        </m:r>
                      </m:sup>
                      <m:e>
                        <m:r>
                          <a:rPr lang="en-US" sz="2800" b="1" i="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𝑯</m:t>
                        </m:r>
                        <m:r>
                          <a:rPr lang="en-US" sz="2800" b="1" i="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 </m:t>
                        </m:r>
                      </m:e>
                    </m:sPre>
                  </m:oMath>
                </a14:m>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NMR</a:t>
                </a:r>
                <a:r>
                  <a:rPr lang="en-GB" sz="2800" b="1" i="1" dirty="0" smtClean="0">
                    <a:solidFill>
                      <a:schemeClr val="accent4">
                        <a:lumMod val="50000"/>
                      </a:schemeClr>
                    </a:solidFill>
                    <a:latin typeface="Calisto MT" pitchFamily="18" charset="0"/>
                    <a:cs typeface="Times New Roman" pitchFamily="18" charset="0"/>
                  </a:rPr>
                  <a:t> </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spectra  </a:t>
                </a:r>
                <a:endParaRPr lang="fa-IR" sz="2800" dirty="0">
                  <a:ln w="10541" cmpd="sng">
                    <a:solidFill>
                      <a:schemeClr val="accent4">
                        <a:lumMod val="50000"/>
                      </a:schemeClr>
                    </a:solidFill>
                    <a:prstDash val="solid"/>
                  </a:ln>
                  <a:solidFill>
                    <a:schemeClr val="accent4">
                      <a:lumMod val="75000"/>
                    </a:schemeClr>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08317" y="97478"/>
                <a:ext cx="9109773" cy="983218"/>
              </a:xfrm>
              <a:prstGeom prst="rect">
                <a:avLst/>
              </a:prstGeom>
              <a:blipFill rotWithShape="1">
                <a:blip r:embed="rId13" cstate="print"/>
                <a:stretch>
                  <a:fillRect t="-5590" b="-23602"/>
                </a:stretch>
              </a:blipFill>
            </p:spPr>
            <p:txBody>
              <a:bodyPr/>
              <a:lstStyle/>
              <a:p>
                <a:r>
                  <a:rPr lang="en-US">
                    <a:noFill/>
                  </a:rPr>
                  <a:t> </a:t>
                </a:r>
              </a:p>
            </p:txBody>
          </p:sp>
        </mc:Fallback>
      </mc:AlternateContent>
      <p:sp>
        <p:nvSpPr>
          <p:cNvPr id="26" name="Oval 25"/>
          <p:cNvSpPr/>
          <p:nvPr/>
        </p:nvSpPr>
        <p:spPr>
          <a:xfrm>
            <a:off x="1220768" y="5622384"/>
            <a:ext cx="182880" cy="1828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26" idx="6"/>
          </p:cNvCxnSpPr>
          <p:nvPr/>
        </p:nvCxnSpPr>
        <p:spPr>
          <a:xfrm flipH="1">
            <a:off x="1403648" y="4869160"/>
            <a:ext cx="1429886" cy="8446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2555776" y="5622384"/>
            <a:ext cx="182880" cy="1828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H="1" flipV="1">
            <a:off x="2738656" y="5760356"/>
            <a:ext cx="3356498" cy="4917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CasellaDiTesto 27"/>
          <p:cNvSpPr txBox="1"/>
          <p:nvPr/>
        </p:nvSpPr>
        <p:spPr>
          <a:xfrm>
            <a:off x="5926223" y="6150495"/>
            <a:ext cx="3182281" cy="461665"/>
          </a:xfrm>
          <a:prstGeom prst="rect">
            <a:avLst/>
          </a:prstGeom>
          <a:noFill/>
        </p:spPr>
        <p:txBody>
          <a:bodyPr wrap="none" rtlCol="0">
            <a:spAutoFit/>
          </a:bodyPr>
          <a:lstStyle/>
          <a:p>
            <a:pPr algn="ctr"/>
            <a:r>
              <a:rPr lang="it-IT" sz="1200" baseline="30000" dirty="0" smtClean="0">
                <a:latin typeface="Times New Roman" pitchFamily="18" charset="0"/>
                <a:cs typeface="Times New Roman" pitchFamily="18" charset="0"/>
              </a:rPr>
              <a:t>1</a:t>
            </a:r>
            <a:r>
              <a:rPr lang="it-IT" sz="1200" dirty="0" smtClean="0">
                <a:latin typeface="Times New Roman" pitchFamily="18" charset="0"/>
                <a:cs typeface="Times New Roman" pitchFamily="18" charset="0"/>
              </a:rPr>
              <a:t>H NMR </a:t>
            </a:r>
            <a:r>
              <a:rPr lang="it-IT" sz="1200" dirty="0" err="1" smtClean="0">
                <a:latin typeface="Times New Roman" pitchFamily="18" charset="0"/>
                <a:cs typeface="Times New Roman" pitchFamily="18" charset="0"/>
              </a:rPr>
              <a:t>spectra</a:t>
            </a:r>
            <a:r>
              <a:rPr lang="it-IT" sz="1200" dirty="0" smtClean="0">
                <a:latin typeface="Times New Roman" pitchFamily="18" charset="0"/>
                <a:cs typeface="Times New Roman" pitchFamily="18" charset="0"/>
              </a:rPr>
              <a:t> </a:t>
            </a:r>
            <a:r>
              <a:rPr lang="it-IT" sz="1200" dirty="0" err="1" smtClean="0">
                <a:latin typeface="Times New Roman" pitchFamily="18" charset="0"/>
                <a:cs typeface="Times New Roman" pitchFamily="18" charset="0"/>
              </a:rPr>
              <a:t>after</a:t>
            </a:r>
            <a:r>
              <a:rPr lang="it-IT" sz="1200" dirty="0" smtClean="0">
                <a:latin typeface="Times New Roman" pitchFamily="18" charset="0"/>
                <a:cs typeface="Times New Roman" pitchFamily="18" charset="0"/>
              </a:rPr>
              <a:t> the </a:t>
            </a:r>
            <a:r>
              <a:rPr lang="it-IT" sz="1200" dirty="0" err="1" smtClean="0">
                <a:latin typeface="Times New Roman" pitchFamily="18" charset="0"/>
                <a:cs typeface="Times New Roman" pitchFamily="18" charset="0"/>
              </a:rPr>
              <a:t>second</a:t>
            </a:r>
            <a:r>
              <a:rPr lang="it-IT" sz="1200" dirty="0" smtClean="0">
                <a:latin typeface="Times New Roman" pitchFamily="18" charset="0"/>
                <a:cs typeface="Times New Roman" pitchFamily="18" charset="0"/>
              </a:rPr>
              <a:t>  </a:t>
            </a:r>
            <a:r>
              <a:rPr lang="it-IT" sz="1200" dirty="0" err="1" smtClean="0">
                <a:latin typeface="Times New Roman" pitchFamily="18" charset="0"/>
                <a:cs typeface="Times New Roman" pitchFamily="18" charset="0"/>
              </a:rPr>
              <a:t>level</a:t>
            </a:r>
            <a:r>
              <a:rPr lang="it-IT" sz="1200" dirty="0" smtClean="0">
                <a:latin typeface="Times New Roman" pitchFamily="18" charset="0"/>
                <a:cs typeface="Times New Roman" pitchFamily="18" charset="0"/>
              </a:rPr>
              <a:t> </a:t>
            </a:r>
            <a:r>
              <a:rPr lang="it-IT" sz="1200" dirty="0" err="1" smtClean="0">
                <a:latin typeface="Times New Roman" pitchFamily="18" charset="0"/>
                <a:cs typeface="Times New Roman" pitchFamily="18" charset="0"/>
              </a:rPr>
              <a:t>crossing</a:t>
            </a:r>
            <a:endParaRPr lang="it-IT" sz="1200" dirty="0" smtClean="0">
              <a:latin typeface="Times New Roman" pitchFamily="18" charset="0"/>
              <a:cs typeface="Times New Roman" pitchFamily="18" charset="0"/>
            </a:endParaRPr>
          </a:p>
          <a:p>
            <a:pPr algn="ctr"/>
            <a:r>
              <a:rPr lang="it-IT" sz="1200" dirty="0" smtClean="0">
                <a:latin typeface="Times New Roman" pitchFamily="18" charset="0"/>
                <a:cs typeface="Times New Roman" pitchFamily="18" charset="0"/>
              </a:rPr>
              <a:t>(S</a:t>
            </a:r>
            <a:r>
              <a:rPr lang="it-IT" sz="1200" baseline="-25000" dirty="0" smtClean="0">
                <a:latin typeface="Times New Roman" pitchFamily="18" charset="0"/>
                <a:cs typeface="Times New Roman" pitchFamily="18" charset="0"/>
              </a:rPr>
              <a:t>T </a:t>
            </a:r>
            <a:r>
              <a:rPr lang="it-IT" sz="1200" dirty="0" smtClean="0">
                <a:latin typeface="Times New Roman" pitchFamily="18" charset="0"/>
                <a:cs typeface="Times New Roman" pitchFamily="18" charset="0"/>
              </a:rPr>
              <a:t>= 1 </a:t>
            </a:r>
            <a:r>
              <a:rPr lang="it-IT" sz="1200" dirty="0" smtClean="0">
                <a:latin typeface="Times New Roman" pitchFamily="18" charset="0"/>
                <a:cs typeface="Times New Roman" pitchFamily="18" charset="0"/>
                <a:sym typeface="Wingdings" pitchFamily="2" charset="2"/>
              </a:rPr>
              <a:t> S</a:t>
            </a:r>
            <a:r>
              <a:rPr lang="it-IT" sz="1200" baseline="-25000" dirty="0" smtClean="0">
                <a:latin typeface="Times New Roman" pitchFamily="18" charset="0"/>
                <a:cs typeface="Times New Roman" pitchFamily="18" charset="0"/>
                <a:sym typeface="Wingdings" pitchFamily="2" charset="2"/>
              </a:rPr>
              <a:t>T</a:t>
            </a:r>
            <a:r>
              <a:rPr lang="it-IT" sz="1200" dirty="0" smtClean="0">
                <a:latin typeface="Times New Roman" pitchFamily="18" charset="0"/>
                <a:cs typeface="Times New Roman" pitchFamily="18" charset="0"/>
                <a:sym typeface="Wingdings" pitchFamily="2" charset="2"/>
              </a:rPr>
              <a:t> = 2)</a:t>
            </a:r>
          </a:p>
        </p:txBody>
      </p:sp>
      <p:sp>
        <p:nvSpPr>
          <p:cNvPr id="30" name="CasellaDiTesto 29"/>
          <p:cNvSpPr txBox="1"/>
          <p:nvPr/>
        </p:nvSpPr>
        <p:spPr>
          <a:xfrm>
            <a:off x="9616162" y="3429000"/>
            <a:ext cx="2608663" cy="923330"/>
          </a:xfrm>
          <a:prstGeom prst="rect">
            <a:avLst/>
          </a:prstGeom>
          <a:noFill/>
        </p:spPr>
        <p:txBody>
          <a:bodyPr wrap="none" rtlCol="0">
            <a:spAutoFit/>
          </a:bodyPr>
          <a:lstStyle/>
          <a:p>
            <a:r>
              <a:rPr lang="it-IT" dirty="0" smtClean="0"/>
              <a:t>Wrong </a:t>
            </a:r>
            <a:r>
              <a:rPr lang="it-IT" dirty="0" err="1" smtClean="0"/>
              <a:t>x-axis</a:t>
            </a:r>
            <a:r>
              <a:rPr lang="it-IT" dirty="0" smtClean="0"/>
              <a:t> </a:t>
            </a:r>
            <a:r>
              <a:rPr lang="it-IT" dirty="0" err="1" smtClean="0"/>
              <a:t>label</a:t>
            </a:r>
            <a:endParaRPr lang="it-IT" dirty="0" smtClean="0"/>
          </a:p>
          <a:p>
            <a:r>
              <a:rPr lang="it-IT" dirty="0" err="1" smtClean="0"/>
              <a:t>Use</a:t>
            </a:r>
            <a:r>
              <a:rPr lang="it-IT" dirty="0" smtClean="0"/>
              <a:t> </a:t>
            </a:r>
            <a:r>
              <a:rPr lang="it-IT" baseline="30000" dirty="0" smtClean="0"/>
              <a:t>1</a:t>
            </a:r>
            <a:r>
              <a:rPr lang="it-IT" dirty="0" smtClean="0"/>
              <a:t>H </a:t>
            </a:r>
            <a:r>
              <a:rPr lang="it-IT" dirty="0" err="1" smtClean="0"/>
              <a:t>instead</a:t>
            </a:r>
            <a:r>
              <a:rPr lang="it-IT" dirty="0" smtClean="0"/>
              <a:t> </a:t>
            </a:r>
            <a:r>
              <a:rPr lang="it-IT" dirty="0" err="1" smtClean="0"/>
              <a:t>of</a:t>
            </a:r>
            <a:r>
              <a:rPr lang="it-IT" dirty="0" smtClean="0"/>
              <a:t> </a:t>
            </a:r>
            <a:r>
              <a:rPr lang="it-IT" dirty="0" err="1" smtClean="0"/>
              <a:t>poroton</a:t>
            </a:r>
            <a:endParaRPr lang="it-IT" dirty="0" smtClean="0"/>
          </a:p>
          <a:p>
            <a:r>
              <a:rPr lang="it-IT" dirty="0" smtClean="0"/>
              <a:t>Put 3° </a:t>
            </a:r>
            <a:r>
              <a:rPr lang="it-IT" dirty="0" err="1" smtClean="0"/>
              <a:t>circle</a:t>
            </a:r>
            <a:r>
              <a:rPr lang="it-IT" dirty="0" smtClean="0"/>
              <a:t> </a:t>
            </a:r>
            <a:r>
              <a:rPr lang="it-IT" dirty="0" err="1" smtClean="0"/>
              <a:t>correctly</a:t>
            </a:r>
            <a:endParaRPr lang="it-IT" dirty="0"/>
          </a:p>
        </p:txBody>
      </p:sp>
      <p:sp>
        <p:nvSpPr>
          <p:cNvPr id="13" name="Rectangle 12"/>
          <p:cNvSpPr/>
          <p:nvPr/>
        </p:nvSpPr>
        <p:spPr>
          <a:xfrm>
            <a:off x="1462525" y="3248110"/>
            <a:ext cx="373171" cy="180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932040" y="4674840"/>
            <a:ext cx="373171" cy="9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4139952" y="4674840"/>
                <a:ext cx="105163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000" b="1" i="1" smtClean="0">
                              <a:solidFill>
                                <a:schemeClr val="tx1">
                                  <a:lumMod val="75000"/>
                                  <a:lumOff val="25000"/>
                                </a:schemeClr>
                              </a:solidFill>
                              <a:latin typeface="Cambria Math"/>
                              <a:cs typeface="Times New Roman" pitchFamily="18" charset="0"/>
                            </a:rPr>
                          </m:ctrlPr>
                        </m:sSubPr>
                        <m:e>
                          <m:r>
                            <a:rPr lang="it-IT" sz="1000" b="1" i="1" smtClean="0">
                              <a:solidFill>
                                <a:schemeClr val="tx1">
                                  <a:lumMod val="75000"/>
                                  <a:lumOff val="25000"/>
                                </a:schemeClr>
                              </a:solidFill>
                              <a:latin typeface="Cambria Math"/>
                              <a:ea typeface="Cambria Math"/>
                              <a:cs typeface="Times New Roman" pitchFamily="18" charset="0"/>
                            </a:rPr>
                            <m:t>𝝎</m:t>
                          </m:r>
                          <m:r>
                            <a:rPr lang="en-US" sz="1000" b="1" i="1" smtClean="0">
                              <a:solidFill>
                                <a:schemeClr val="tx1">
                                  <a:lumMod val="75000"/>
                                  <a:lumOff val="25000"/>
                                </a:schemeClr>
                              </a:solidFill>
                              <a:latin typeface="Cambria Math"/>
                              <a:cs typeface="Times New Roman" pitchFamily="18" charset="0"/>
                            </a:rPr>
                            <m:t>−</m:t>
                          </m:r>
                          <m:r>
                            <a:rPr lang="it-IT" sz="1000" b="1" i="1" smtClean="0">
                              <a:solidFill>
                                <a:schemeClr val="tx1">
                                  <a:lumMod val="75000"/>
                                  <a:lumOff val="25000"/>
                                </a:schemeClr>
                              </a:solidFill>
                              <a:latin typeface="Cambria Math"/>
                              <a:ea typeface="Cambria Math"/>
                              <a:cs typeface="Times New Roman" pitchFamily="18" charset="0"/>
                            </a:rPr>
                            <m:t>𝝎</m:t>
                          </m:r>
                        </m:e>
                        <m:sub>
                          <m:r>
                            <a:rPr lang="en-US" sz="1000" b="1" i="1" smtClean="0">
                              <a:solidFill>
                                <a:schemeClr val="tx1">
                                  <a:lumMod val="75000"/>
                                  <a:lumOff val="25000"/>
                                </a:schemeClr>
                              </a:solidFill>
                              <a:latin typeface="Cambria Math"/>
                              <a:cs typeface="Times New Roman" pitchFamily="18" charset="0"/>
                            </a:rPr>
                            <m:t>𝟎</m:t>
                          </m:r>
                        </m:sub>
                      </m:sSub>
                      <m:r>
                        <a:rPr lang="en-US" sz="1000" b="1" i="1" smtClean="0">
                          <a:solidFill>
                            <a:schemeClr val="tx1">
                              <a:lumMod val="75000"/>
                              <a:lumOff val="25000"/>
                            </a:schemeClr>
                          </a:solidFill>
                          <a:latin typeface="Cambria Math"/>
                          <a:cs typeface="Times New Roman" pitchFamily="18" charset="0"/>
                        </a:rPr>
                        <m:t> (</m:t>
                      </m:r>
                      <m:r>
                        <a:rPr lang="en-US" sz="1000" b="1" i="1" smtClean="0">
                          <a:solidFill>
                            <a:schemeClr val="tx1">
                              <a:lumMod val="75000"/>
                              <a:lumOff val="25000"/>
                            </a:schemeClr>
                          </a:solidFill>
                          <a:latin typeface="Cambria Math"/>
                          <a:cs typeface="Times New Roman" pitchFamily="18" charset="0"/>
                        </a:rPr>
                        <m:t>𝑴𝑯𝒛</m:t>
                      </m:r>
                      <m:r>
                        <a:rPr lang="en-US" sz="1000" b="1" i="1" smtClean="0">
                          <a:solidFill>
                            <a:schemeClr val="tx1">
                              <a:lumMod val="75000"/>
                              <a:lumOff val="25000"/>
                            </a:schemeClr>
                          </a:solidFill>
                          <a:latin typeface="Cambria Math"/>
                          <a:cs typeface="Times New Roman" pitchFamily="18" charset="0"/>
                        </a:rPr>
                        <m:t>)</m:t>
                      </m:r>
                    </m:oMath>
                  </m:oMathPara>
                </a14:m>
                <a:endParaRPr lang="en-US" sz="1000" b="1" dirty="0"/>
              </a:p>
            </p:txBody>
          </p:sp>
        </mc:Choice>
        <mc:Fallback xmlns="">
          <p:sp>
            <p:nvSpPr>
              <p:cNvPr id="16" name="Rectangle 15"/>
              <p:cNvSpPr>
                <a:spLocks noRot="1" noChangeAspect="1" noMove="1" noResize="1" noEditPoints="1" noAdjustHandles="1" noChangeArrowheads="1" noChangeShapeType="1" noTextEdit="1"/>
              </p:cNvSpPr>
              <p:nvPr/>
            </p:nvSpPr>
            <p:spPr>
              <a:xfrm>
                <a:off x="4139952" y="4674840"/>
                <a:ext cx="1051634" cy="246221"/>
              </a:xfrm>
              <a:prstGeom prst="rect">
                <a:avLst/>
              </a:prstGeom>
              <a:blipFill rotWithShape="1">
                <a:blip r:embed="rId14"/>
                <a:stretch>
                  <a:fillRect b="-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1131533" y="3212976"/>
                <a:ext cx="105163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000" b="1" i="1" smtClean="0">
                              <a:solidFill>
                                <a:schemeClr val="tx1">
                                  <a:lumMod val="75000"/>
                                  <a:lumOff val="25000"/>
                                </a:schemeClr>
                              </a:solidFill>
                              <a:latin typeface="Cambria Math"/>
                              <a:cs typeface="Times New Roman" pitchFamily="18" charset="0"/>
                            </a:rPr>
                          </m:ctrlPr>
                        </m:sSubPr>
                        <m:e>
                          <m:r>
                            <a:rPr lang="it-IT" sz="1000" b="1" i="1" smtClean="0">
                              <a:solidFill>
                                <a:schemeClr val="tx1">
                                  <a:lumMod val="75000"/>
                                  <a:lumOff val="25000"/>
                                </a:schemeClr>
                              </a:solidFill>
                              <a:latin typeface="Cambria Math"/>
                              <a:ea typeface="Cambria Math"/>
                              <a:cs typeface="Times New Roman" pitchFamily="18" charset="0"/>
                            </a:rPr>
                            <m:t>𝝎</m:t>
                          </m:r>
                          <m:r>
                            <a:rPr lang="en-US" sz="1000" b="1" i="1" smtClean="0">
                              <a:solidFill>
                                <a:schemeClr val="tx1">
                                  <a:lumMod val="75000"/>
                                  <a:lumOff val="25000"/>
                                </a:schemeClr>
                              </a:solidFill>
                              <a:latin typeface="Cambria Math"/>
                              <a:cs typeface="Times New Roman" pitchFamily="18" charset="0"/>
                            </a:rPr>
                            <m:t>−</m:t>
                          </m:r>
                          <m:r>
                            <a:rPr lang="it-IT" sz="1000" b="1" i="1" smtClean="0">
                              <a:solidFill>
                                <a:schemeClr val="tx1">
                                  <a:lumMod val="75000"/>
                                  <a:lumOff val="25000"/>
                                </a:schemeClr>
                              </a:solidFill>
                              <a:latin typeface="Cambria Math"/>
                              <a:ea typeface="Cambria Math"/>
                              <a:cs typeface="Times New Roman" pitchFamily="18" charset="0"/>
                            </a:rPr>
                            <m:t>𝝎</m:t>
                          </m:r>
                        </m:e>
                        <m:sub>
                          <m:r>
                            <a:rPr lang="en-US" sz="1000" b="1" i="1" smtClean="0">
                              <a:solidFill>
                                <a:schemeClr val="tx1">
                                  <a:lumMod val="75000"/>
                                  <a:lumOff val="25000"/>
                                </a:schemeClr>
                              </a:solidFill>
                              <a:latin typeface="Cambria Math"/>
                              <a:cs typeface="Times New Roman" pitchFamily="18" charset="0"/>
                            </a:rPr>
                            <m:t>𝟎</m:t>
                          </m:r>
                        </m:sub>
                      </m:sSub>
                      <m:r>
                        <a:rPr lang="en-US" sz="1000" b="1" i="1" smtClean="0">
                          <a:solidFill>
                            <a:schemeClr val="tx1">
                              <a:lumMod val="75000"/>
                              <a:lumOff val="25000"/>
                            </a:schemeClr>
                          </a:solidFill>
                          <a:latin typeface="Cambria Math"/>
                          <a:cs typeface="Times New Roman" pitchFamily="18" charset="0"/>
                        </a:rPr>
                        <m:t> (</m:t>
                      </m:r>
                      <m:r>
                        <a:rPr lang="en-US" sz="1000" b="1" i="1" smtClean="0">
                          <a:solidFill>
                            <a:schemeClr val="tx1">
                              <a:lumMod val="75000"/>
                              <a:lumOff val="25000"/>
                            </a:schemeClr>
                          </a:solidFill>
                          <a:latin typeface="Cambria Math"/>
                          <a:cs typeface="Times New Roman" pitchFamily="18" charset="0"/>
                        </a:rPr>
                        <m:t>𝑴𝑯𝒛</m:t>
                      </m:r>
                      <m:r>
                        <a:rPr lang="en-US" sz="1000" b="1" i="1" smtClean="0">
                          <a:solidFill>
                            <a:schemeClr val="tx1">
                              <a:lumMod val="75000"/>
                              <a:lumOff val="25000"/>
                            </a:schemeClr>
                          </a:solidFill>
                          <a:latin typeface="Cambria Math"/>
                          <a:cs typeface="Times New Roman" pitchFamily="18" charset="0"/>
                        </a:rPr>
                        <m:t>)</m:t>
                      </m:r>
                    </m:oMath>
                  </m:oMathPara>
                </a14:m>
                <a:endParaRPr lang="en-US" sz="1000" b="1" dirty="0"/>
              </a:p>
            </p:txBody>
          </p:sp>
        </mc:Choice>
        <mc:Fallback xmlns="">
          <p:sp>
            <p:nvSpPr>
              <p:cNvPr id="32" name="Rectangle 31"/>
              <p:cNvSpPr>
                <a:spLocks noRot="1" noChangeAspect="1" noMove="1" noResize="1" noEditPoints="1" noAdjustHandles="1" noChangeArrowheads="1" noChangeShapeType="1" noTextEdit="1"/>
              </p:cNvSpPr>
              <p:nvPr/>
            </p:nvSpPr>
            <p:spPr>
              <a:xfrm>
                <a:off x="1131533" y="3212976"/>
                <a:ext cx="1051634" cy="246221"/>
              </a:xfrm>
              <a:prstGeom prst="rect">
                <a:avLst/>
              </a:prstGeom>
              <a:blipFill rotWithShape="1">
                <a:blip r:embed="rId15"/>
                <a:stretch>
                  <a:fillRect b="-7500"/>
                </a:stretch>
              </a:blipFill>
            </p:spPr>
            <p:txBody>
              <a:bodyPr/>
              <a:lstStyle/>
              <a:p>
                <a:r>
                  <a:rPr lang="en-US">
                    <a:noFill/>
                  </a:rPr>
                  <a:t> </a:t>
                </a:r>
              </a:p>
            </p:txBody>
          </p:sp>
        </mc:Fallback>
      </mc:AlternateContent>
      <p:sp>
        <p:nvSpPr>
          <p:cNvPr id="21" name="Rectangle 20"/>
          <p:cNvSpPr/>
          <p:nvPr/>
        </p:nvSpPr>
        <p:spPr>
          <a:xfrm>
            <a:off x="8172400" y="6380033"/>
            <a:ext cx="431057" cy="2058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734553" y="4674840"/>
            <a:ext cx="384072" cy="90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525319" y="5940200"/>
            <a:ext cx="647081" cy="225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4" name="Rectangle 33"/>
              <p:cNvSpPr/>
              <p:nvPr/>
            </p:nvSpPr>
            <p:spPr>
              <a:xfrm>
                <a:off x="7323042" y="5929641"/>
                <a:ext cx="1051634"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it-IT" sz="1000" b="1" i="1" smtClean="0">
                              <a:solidFill>
                                <a:schemeClr val="tx1">
                                  <a:lumMod val="75000"/>
                                  <a:lumOff val="25000"/>
                                </a:schemeClr>
                              </a:solidFill>
                              <a:latin typeface="Cambria Math"/>
                              <a:cs typeface="Times New Roman" pitchFamily="18" charset="0"/>
                            </a:rPr>
                          </m:ctrlPr>
                        </m:sSubPr>
                        <m:e>
                          <m:r>
                            <a:rPr lang="it-IT" sz="1000" b="1" i="1" smtClean="0">
                              <a:solidFill>
                                <a:schemeClr val="tx1">
                                  <a:lumMod val="75000"/>
                                  <a:lumOff val="25000"/>
                                </a:schemeClr>
                              </a:solidFill>
                              <a:latin typeface="Cambria Math"/>
                              <a:ea typeface="Cambria Math"/>
                              <a:cs typeface="Times New Roman" pitchFamily="18" charset="0"/>
                            </a:rPr>
                            <m:t>𝝎</m:t>
                          </m:r>
                          <m:r>
                            <a:rPr lang="en-US" sz="1000" b="1" i="1" smtClean="0">
                              <a:solidFill>
                                <a:schemeClr val="tx1">
                                  <a:lumMod val="75000"/>
                                  <a:lumOff val="25000"/>
                                </a:schemeClr>
                              </a:solidFill>
                              <a:latin typeface="Cambria Math"/>
                              <a:cs typeface="Times New Roman" pitchFamily="18" charset="0"/>
                            </a:rPr>
                            <m:t>−</m:t>
                          </m:r>
                          <m:r>
                            <a:rPr lang="it-IT" sz="1000" b="1" i="1" smtClean="0">
                              <a:solidFill>
                                <a:schemeClr val="tx1">
                                  <a:lumMod val="75000"/>
                                  <a:lumOff val="25000"/>
                                </a:schemeClr>
                              </a:solidFill>
                              <a:latin typeface="Cambria Math"/>
                              <a:ea typeface="Cambria Math"/>
                              <a:cs typeface="Times New Roman" pitchFamily="18" charset="0"/>
                            </a:rPr>
                            <m:t>𝝎</m:t>
                          </m:r>
                        </m:e>
                        <m:sub>
                          <m:r>
                            <a:rPr lang="en-US" sz="1000" b="1" i="1" smtClean="0">
                              <a:solidFill>
                                <a:schemeClr val="tx1">
                                  <a:lumMod val="75000"/>
                                  <a:lumOff val="25000"/>
                                </a:schemeClr>
                              </a:solidFill>
                              <a:latin typeface="Cambria Math"/>
                              <a:cs typeface="Times New Roman" pitchFamily="18" charset="0"/>
                            </a:rPr>
                            <m:t>𝟎</m:t>
                          </m:r>
                        </m:sub>
                      </m:sSub>
                      <m:r>
                        <a:rPr lang="en-US" sz="1000" b="1" i="1" smtClean="0">
                          <a:solidFill>
                            <a:schemeClr val="tx1">
                              <a:lumMod val="75000"/>
                              <a:lumOff val="25000"/>
                            </a:schemeClr>
                          </a:solidFill>
                          <a:latin typeface="Cambria Math"/>
                          <a:cs typeface="Times New Roman" pitchFamily="18" charset="0"/>
                        </a:rPr>
                        <m:t> (</m:t>
                      </m:r>
                      <m:r>
                        <a:rPr lang="en-US" sz="1000" b="1" i="1" smtClean="0">
                          <a:solidFill>
                            <a:schemeClr val="tx1">
                              <a:lumMod val="75000"/>
                              <a:lumOff val="25000"/>
                            </a:schemeClr>
                          </a:solidFill>
                          <a:latin typeface="Cambria Math"/>
                          <a:cs typeface="Times New Roman" pitchFamily="18" charset="0"/>
                        </a:rPr>
                        <m:t>𝑴𝑯𝒛</m:t>
                      </m:r>
                      <m:r>
                        <a:rPr lang="en-US" sz="1000" b="1" i="1" smtClean="0">
                          <a:solidFill>
                            <a:schemeClr val="tx1">
                              <a:lumMod val="75000"/>
                              <a:lumOff val="25000"/>
                            </a:schemeClr>
                          </a:solidFill>
                          <a:latin typeface="Cambria Math"/>
                          <a:cs typeface="Times New Roman" pitchFamily="18" charset="0"/>
                        </a:rPr>
                        <m:t>)</m:t>
                      </m:r>
                    </m:oMath>
                  </m:oMathPara>
                </a14:m>
                <a:endParaRPr lang="en-US" sz="1000" b="1" dirty="0"/>
              </a:p>
            </p:txBody>
          </p:sp>
        </mc:Choice>
        <mc:Fallback xmlns="">
          <p:sp>
            <p:nvSpPr>
              <p:cNvPr id="34" name="Rectangle 33"/>
              <p:cNvSpPr>
                <a:spLocks noRot="1" noChangeAspect="1" noMove="1" noResize="1" noEditPoints="1" noAdjustHandles="1" noChangeArrowheads="1" noChangeShapeType="1" noTextEdit="1"/>
              </p:cNvSpPr>
              <p:nvPr/>
            </p:nvSpPr>
            <p:spPr>
              <a:xfrm>
                <a:off x="7323042" y="5929641"/>
                <a:ext cx="1051634" cy="246221"/>
              </a:xfrm>
              <a:prstGeom prst="rect">
                <a:avLst/>
              </a:prstGeom>
              <a:blipFill rotWithShape="1">
                <a:blip r:embed="rId14"/>
                <a:stretch>
                  <a:fillRect b="-7500"/>
                </a:stretch>
              </a:blipFill>
            </p:spPr>
            <p:txBody>
              <a:bodyPr/>
              <a:lstStyle/>
              <a:p>
                <a:r>
                  <a:rPr lang="en-US">
                    <a:noFill/>
                  </a:rPr>
                  <a:t> </a:t>
                </a:r>
              </a:p>
            </p:txBody>
          </p:sp>
        </mc:Fallback>
      </mc:AlternateContent>
    </p:spTree>
    <p:extLst>
      <p:ext uri="{BB962C8B-B14F-4D97-AF65-F5344CB8AC3E}">
        <p14:creationId xmlns:p14="http://schemas.microsoft.com/office/powerpoint/2010/main" val="379169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Effect transition="in" filter="fade">
                                      <p:cBhvr>
                                        <p:cTn id="13" dur="1000"/>
                                        <p:tgtEl>
                                          <p:spTgt spid="1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par>
                                <p:cTn id="32" presetID="53" presetClass="entr" presetSubtype="16"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Effect transition="in" filter="fade">
                                      <p:cBhvr>
                                        <p:cTn id="43" dur="1000"/>
                                        <p:tgtEl>
                                          <p:spTgt spid="17"/>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Effect transition="in" filter="fade">
                                      <p:cBhvr>
                                        <p:cTn id="48" dur="1000"/>
                                        <p:tgtEl>
                                          <p:spTgt spid="1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1000"/>
                            </p:stCondLst>
                            <p:childTnLst>
                              <p:par>
                                <p:cTn id="55" presetID="53" presetClass="entr" presetSubtype="16"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par>
                                <p:cTn id="60" presetID="1"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par>
                          <p:cTn id="62" fill="hold">
                            <p:stCondLst>
                              <p:cond delay="1500"/>
                            </p:stCondLst>
                            <p:childTnLst>
                              <p:par>
                                <p:cTn id="63" presetID="42" presetClass="entr" presetSubtype="0" fill="hold" nodeType="afterEffect">
                                  <p:stCondLst>
                                    <p:cond delay="0"/>
                                  </p:stCondLst>
                                  <p:childTnLst>
                                    <p:set>
                                      <p:cBhvr>
                                        <p:cTn id="64" dur="1" fill="hold">
                                          <p:stCondLst>
                                            <p:cond delay="0"/>
                                          </p:stCondLst>
                                        </p:cTn>
                                        <p:tgtEl>
                                          <p:spTgt spid="9">
                                            <p:txEl>
                                              <p:pRg st="0" end="0"/>
                                            </p:txEl>
                                          </p:spTgt>
                                        </p:tgtEl>
                                        <p:attrNameLst>
                                          <p:attrName>style.visibility</p:attrName>
                                        </p:attrNameLst>
                                      </p:cBhvr>
                                      <p:to>
                                        <p:strVal val="visible"/>
                                      </p:to>
                                    </p:set>
                                    <p:animEffect transition="in" filter="fade">
                                      <p:cBhvr>
                                        <p:cTn id="65" dur="1000"/>
                                        <p:tgtEl>
                                          <p:spTgt spid="9">
                                            <p:txEl>
                                              <p:pRg st="0" end="0"/>
                                            </p:txEl>
                                          </p:spTgt>
                                        </p:tgtEl>
                                      </p:cBhvr>
                                    </p:animEffect>
                                    <p:anim calcmode="lin" valueType="num">
                                      <p:cBhvr>
                                        <p:cTn id="66"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9">
                                            <p:txEl>
                                              <p:pRg st="0" end="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9">
                                            <p:txEl>
                                              <p:pRg st="1" end="1"/>
                                            </p:txEl>
                                          </p:spTgt>
                                        </p:tgtEl>
                                        <p:attrNameLst>
                                          <p:attrName>style.visibility</p:attrName>
                                        </p:attrNameLst>
                                      </p:cBhvr>
                                      <p:to>
                                        <p:strVal val="visible"/>
                                      </p:to>
                                    </p:set>
                                    <p:animEffect transition="in" filter="fade">
                                      <p:cBhvr>
                                        <p:cTn id="70" dur="1000"/>
                                        <p:tgtEl>
                                          <p:spTgt spid="9">
                                            <p:txEl>
                                              <p:pRg st="1" end="1"/>
                                            </p:txEl>
                                          </p:spTgt>
                                        </p:tgtEl>
                                      </p:cBhvr>
                                    </p:animEffect>
                                    <p:anim calcmode="lin" valueType="num">
                                      <p:cBhvr>
                                        <p:cTn id="71"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9">
                                            <p:txEl>
                                              <p:pRg st="1" end="1"/>
                                            </p:txEl>
                                          </p:spTgt>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p:cTn id="75" dur="500" fill="hold"/>
                                        <p:tgtEl>
                                          <p:spTgt spid="27"/>
                                        </p:tgtEl>
                                        <p:attrNameLst>
                                          <p:attrName>ppt_w</p:attrName>
                                        </p:attrNameLst>
                                      </p:cBhvr>
                                      <p:tavLst>
                                        <p:tav tm="0">
                                          <p:val>
                                            <p:fltVal val="0"/>
                                          </p:val>
                                        </p:tav>
                                        <p:tav tm="100000">
                                          <p:val>
                                            <p:strVal val="#ppt_w"/>
                                          </p:val>
                                        </p:tav>
                                      </p:tavLst>
                                    </p:anim>
                                    <p:anim calcmode="lin" valueType="num">
                                      <p:cBhvr>
                                        <p:cTn id="76" dur="500" fill="hold"/>
                                        <p:tgtEl>
                                          <p:spTgt spid="27"/>
                                        </p:tgtEl>
                                        <p:attrNameLst>
                                          <p:attrName>ppt_h</p:attrName>
                                        </p:attrNameLst>
                                      </p:cBhvr>
                                      <p:tavLst>
                                        <p:tav tm="0">
                                          <p:val>
                                            <p:fltVal val="0"/>
                                          </p:val>
                                        </p:tav>
                                        <p:tav tm="100000">
                                          <p:val>
                                            <p:strVal val="#ppt_h"/>
                                          </p:val>
                                        </p:tav>
                                      </p:tavLst>
                                    </p:anim>
                                    <p:animEffect transition="in" filter="fade">
                                      <p:cBhvr>
                                        <p:cTn id="77" dur="500"/>
                                        <p:tgtEl>
                                          <p:spTgt spid="27"/>
                                        </p:tgtEl>
                                      </p:cBhvr>
                                    </p:animEffect>
                                  </p:childTnLst>
                                </p:cTn>
                              </p:par>
                              <p:par>
                                <p:cTn id="78" presetID="1" presetClass="entr" presetSubtype="0" fill="hold" nodeType="withEffect">
                                  <p:stCondLst>
                                    <p:cond delay="0"/>
                                  </p:stCondLst>
                                  <p:childTnLst>
                                    <p:set>
                                      <p:cBhvr>
                                        <p:cTn id="79" dur="1" fill="hold">
                                          <p:stCondLst>
                                            <p:cond delay="0"/>
                                          </p:stCondLst>
                                        </p:cTn>
                                        <p:tgtEl>
                                          <p:spTgt spid="29"/>
                                        </p:tgtEl>
                                        <p:attrNameLst>
                                          <p:attrName>style.visibility</p:attrName>
                                        </p:attrNameLst>
                                      </p:cBhvr>
                                      <p:to>
                                        <p:strVal val="visible"/>
                                      </p:to>
                                    </p:set>
                                  </p:childTnLst>
                                </p:cTn>
                              </p:par>
                            </p:childTnLst>
                          </p:cTn>
                        </p:par>
                        <p:par>
                          <p:cTn id="80" fill="hold">
                            <p:stCondLst>
                              <p:cond delay="2500"/>
                            </p:stCondLst>
                            <p:childTnLst>
                              <p:par>
                                <p:cTn id="81" presetID="53" presetClass="entr" presetSubtype="16"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p:cTn id="83" dur="1000" fill="hold"/>
                                        <p:tgtEl>
                                          <p:spTgt spid="36"/>
                                        </p:tgtEl>
                                        <p:attrNameLst>
                                          <p:attrName>ppt_w</p:attrName>
                                        </p:attrNameLst>
                                      </p:cBhvr>
                                      <p:tavLst>
                                        <p:tav tm="0">
                                          <p:val>
                                            <p:fltVal val="0"/>
                                          </p:val>
                                        </p:tav>
                                        <p:tav tm="100000">
                                          <p:val>
                                            <p:strVal val="#ppt_w"/>
                                          </p:val>
                                        </p:tav>
                                      </p:tavLst>
                                    </p:anim>
                                    <p:anim calcmode="lin" valueType="num">
                                      <p:cBhvr>
                                        <p:cTn id="84" dur="1000" fill="hold"/>
                                        <p:tgtEl>
                                          <p:spTgt spid="36"/>
                                        </p:tgtEl>
                                        <p:attrNameLst>
                                          <p:attrName>ppt_h</p:attrName>
                                        </p:attrNameLst>
                                      </p:cBhvr>
                                      <p:tavLst>
                                        <p:tav tm="0">
                                          <p:val>
                                            <p:fltVal val="0"/>
                                          </p:val>
                                        </p:tav>
                                        <p:tav tm="100000">
                                          <p:val>
                                            <p:strVal val="#ppt_h"/>
                                          </p:val>
                                        </p:tav>
                                      </p:tavLst>
                                    </p:anim>
                                    <p:animEffect transition="in" filter="fade">
                                      <p:cBhvr>
                                        <p:cTn id="85" dur="1000"/>
                                        <p:tgtEl>
                                          <p:spTgt spid="36"/>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1000" fill="hold"/>
                                        <p:tgtEl>
                                          <p:spTgt spid="34"/>
                                        </p:tgtEl>
                                        <p:attrNameLst>
                                          <p:attrName>ppt_w</p:attrName>
                                        </p:attrNameLst>
                                      </p:cBhvr>
                                      <p:tavLst>
                                        <p:tav tm="0">
                                          <p:val>
                                            <p:fltVal val="0"/>
                                          </p:val>
                                        </p:tav>
                                        <p:tav tm="100000">
                                          <p:val>
                                            <p:strVal val="#ppt_w"/>
                                          </p:val>
                                        </p:tav>
                                      </p:tavLst>
                                    </p:anim>
                                    <p:anim calcmode="lin" valueType="num">
                                      <p:cBhvr>
                                        <p:cTn id="89" dur="1000" fill="hold"/>
                                        <p:tgtEl>
                                          <p:spTgt spid="34"/>
                                        </p:tgtEl>
                                        <p:attrNameLst>
                                          <p:attrName>ppt_h</p:attrName>
                                        </p:attrNameLst>
                                      </p:cBhvr>
                                      <p:tavLst>
                                        <p:tav tm="0">
                                          <p:val>
                                            <p:fltVal val="0"/>
                                          </p:val>
                                        </p:tav>
                                        <p:tav tm="100000">
                                          <p:val>
                                            <p:strVal val="#ppt_h"/>
                                          </p:val>
                                        </p:tav>
                                      </p:tavLst>
                                    </p:anim>
                                    <p:animEffect transition="in" filter="fade">
                                      <p:cBhvr>
                                        <p:cTn id="90" dur="1000"/>
                                        <p:tgtEl>
                                          <p:spTgt spid="34"/>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500" fill="hold"/>
                                        <p:tgtEl>
                                          <p:spTgt spid="28"/>
                                        </p:tgtEl>
                                        <p:attrNameLst>
                                          <p:attrName>ppt_w</p:attrName>
                                        </p:attrNameLst>
                                      </p:cBhvr>
                                      <p:tavLst>
                                        <p:tav tm="0">
                                          <p:val>
                                            <p:fltVal val="0"/>
                                          </p:val>
                                        </p:tav>
                                        <p:tav tm="100000">
                                          <p:val>
                                            <p:strVal val="#ppt_w"/>
                                          </p:val>
                                        </p:tav>
                                      </p:tavLst>
                                    </p:anim>
                                    <p:anim calcmode="lin" valueType="num">
                                      <p:cBhvr>
                                        <p:cTn id="95" dur="500" fill="hold"/>
                                        <p:tgtEl>
                                          <p:spTgt spid="28"/>
                                        </p:tgtEl>
                                        <p:attrNameLst>
                                          <p:attrName>ppt_h</p:attrName>
                                        </p:attrNameLst>
                                      </p:cBhvr>
                                      <p:tavLst>
                                        <p:tav tm="0">
                                          <p:val>
                                            <p:fltVal val="0"/>
                                          </p:val>
                                        </p:tav>
                                        <p:tav tm="100000">
                                          <p:val>
                                            <p:strVal val="#ppt_h"/>
                                          </p:val>
                                        </p:tav>
                                      </p:tavLst>
                                    </p:anim>
                                    <p:animEffect transition="in" filter="fade">
                                      <p:cBhvr>
                                        <p:cTn id="9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 grpId="0" animBg="1"/>
      <p:bldP spid="26" grpId="0" animBg="1"/>
      <p:bldP spid="27" grpId="0" animBg="1"/>
      <p:bldP spid="28" grpId="0"/>
      <p:bldP spid="16"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9552" y="315779"/>
            <a:ext cx="7345536" cy="584775"/>
          </a:xfrm>
          <a:prstGeom prst="rect">
            <a:avLst/>
          </a:prstGeom>
        </p:spPr>
        <p:txBody>
          <a:bodyPr wrap="none">
            <a:spAutoFit/>
          </a:bodyPr>
          <a:lstStyle/>
          <a:p>
            <a:r>
              <a:rPr lang="en-GB" sz="32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Low temperature quantum level crossing </a:t>
            </a:r>
          </a:p>
        </p:txBody>
      </p:sp>
      <p:sp>
        <p:nvSpPr>
          <p:cNvPr id="4" name="Slide Number Placeholder 3"/>
          <p:cNvSpPr>
            <a:spLocks noGrp="1"/>
          </p:cNvSpPr>
          <p:nvPr>
            <p:ph type="sldNum" sz="quarter" idx="12"/>
          </p:nvPr>
        </p:nvSpPr>
        <p:spPr/>
        <p:txBody>
          <a:bodyPr/>
          <a:lstStyle/>
          <a:p>
            <a:fld id="{EBB4FEF8-A96B-4D7C-B6E1-1A8FC78B137B}" type="slidenum">
              <a:rPr lang="fa-IR" smtClean="0"/>
              <a:pPr/>
              <a:t>15</a:t>
            </a:fld>
            <a:endParaRPr lang="fa-IR"/>
          </a:p>
        </p:txBody>
      </p:sp>
      <p:sp>
        <p:nvSpPr>
          <p:cNvPr id="2" name="TextBox 1"/>
          <p:cNvSpPr txBox="1"/>
          <p:nvPr/>
        </p:nvSpPr>
        <p:spPr>
          <a:xfrm>
            <a:off x="1170667" y="2132856"/>
            <a:ext cx="7021473" cy="1585049"/>
          </a:xfrm>
          <a:prstGeom prst="rect">
            <a:avLst/>
          </a:prstGeom>
          <a:noFill/>
        </p:spPr>
        <p:txBody>
          <a:bodyPr wrap="none" rtlCol="0">
            <a:spAutoFit/>
          </a:bodyPr>
          <a:lstStyle/>
          <a:p>
            <a:pPr algn="ctr" rtl="0"/>
            <a:r>
              <a:rPr lang="en-US" sz="2800" b="1" i="1" dirty="0" smtClean="0">
                <a:solidFill>
                  <a:schemeClr val="accent4">
                    <a:lumMod val="50000"/>
                  </a:schemeClr>
                </a:solidFill>
                <a:latin typeface="Aparajita" pitchFamily="34" charset="0"/>
                <a:cs typeface="Aparajita" pitchFamily="34" charset="0"/>
              </a:rPr>
              <a:t>Future investigation:</a:t>
            </a:r>
          </a:p>
          <a:p>
            <a:pPr algn="ctr" rtl="0"/>
            <a:endParaRPr lang="en-US" sz="1700" b="1" i="1" dirty="0" smtClean="0">
              <a:solidFill>
                <a:schemeClr val="accent4">
                  <a:lumMod val="50000"/>
                </a:schemeClr>
              </a:solidFill>
              <a:latin typeface="Aparajita" pitchFamily="34" charset="0"/>
              <a:cs typeface="Aparajita" pitchFamily="34" charset="0"/>
            </a:endParaRPr>
          </a:p>
          <a:p>
            <a:pPr algn="ctr" rtl="0"/>
            <a:r>
              <a:rPr lang="en-US" sz="2600" i="1" dirty="0" smtClean="0">
                <a:solidFill>
                  <a:schemeClr val="accent4">
                    <a:lumMod val="50000"/>
                  </a:schemeClr>
                </a:solidFill>
                <a:latin typeface="Aparajita" pitchFamily="34" charset="0"/>
                <a:cs typeface="Aparajita" pitchFamily="34" charset="0"/>
              </a:rPr>
              <a:t>spin-lattice relaxation rate study of spin dynamics </a:t>
            </a:r>
          </a:p>
          <a:p>
            <a:pPr algn="ctr" rtl="0"/>
            <a:r>
              <a:rPr lang="en-US" sz="2600" i="1" dirty="0" smtClean="0">
                <a:solidFill>
                  <a:schemeClr val="accent4">
                    <a:lumMod val="50000"/>
                  </a:schemeClr>
                </a:solidFill>
                <a:latin typeface="Aparajita" pitchFamily="34" charset="0"/>
                <a:cs typeface="Aparajita" pitchFamily="34" charset="0"/>
              </a:rPr>
              <a:t>(also level crossing problem details and mix of </a:t>
            </a:r>
            <a:r>
              <a:rPr lang="en-US" sz="2600" i="1" dirty="0" err="1" smtClean="0">
                <a:solidFill>
                  <a:schemeClr val="accent4">
                    <a:lumMod val="50000"/>
                  </a:schemeClr>
                </a:solidFill>
                <a:latin typeface="Aparajita" pitchFamily="34" charset="0"/>
                <a:cs typeface="Aparajita" pitchFamily="34" charset="0"/>
              </a:rPr>
              <a:t>eigenfunctions</a:t>
            </a:r>
            <a:r>
              <a:rPr lang="en-US" sz="2600" i="1" dirty="0" smtClean="0">
                <a:solidFill>
                  <a:schemeClr val="accent4">
                    <a:lumMod val="50000"/>
                  </a:schemeClr>
                </a:solidFill>
                <a:latin typeface="Aparajita" pitchFamily="34" charset="0"/>
                <a:cs typeface="Aparajita" pitchFamily="34" charset="0"/>
              </a:rPr>
              <a:t>)</a:t>
            </a:r>
            <a:endParaRPr lang="en-US" sz="2600" i="1" dirty="0">
              <a:solidFill>
                <a:schemeClr val="accent4">
                  <a:lumMod val="50000"/>
                </a:schemeClr>
              </a:solidFill>
              <a:latin typeface="Aparajita" pitchFamily="34" charset="0"/>
              <a:cs typeface="Aparajita" pitchFamily="34" charset="0"/>
            </a:endParaRPr>
          </a:p>
        </p:txBody>
      </p:sp>
      <p:pic>
        <p:nvPicPr>
          <p:cNvPr id="5" name="Picture 4"/>
          <p:cNvPicPr>
            <a:picLocks noChangeAspect="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r="1870" b="55515"/>
          <a:stretch/>
        </p:blipFill>
        <p:spPr>
          <a:xfrm>
            <a:off x="5220072" y="3861048"/>
            <a:ext cx="2898072" cy="1605002"/>
          </a:xfrm>
          <a:prstGeom prst="rect">
            <a:avLst/>
          </a:prstGeom>
        </p:spPr>
      </p:pic>
      <p:pic>
        <p:nvPicPr>
          <p:cNvPr id="11" name="Picture 10"/>
          <p:cNvPicPr>
            <a:picLocks noChangeAspect="1"/>
          </p:cNvPicPr>
          <p:nvPr/>
        </p:nvPicPr>
        <p:blipFill rotWithShape="1">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994" t="50000" r="-663" b="4737"/>
          <a:stretch/>
        </p:blipFill>
        <p:spPr>
          <a:xfrm>
            <a:off x="1170668" y="3861048"/>
            <a:ext cx="2772682" cy="1538324"/>
          </a:xfrm>
          <a:prstGeom prst="rect">
            <a:avLst/>
          </a:prstGeom>
        </p:spPr>
      </p:pic>
      <p:sp>
        <p:nvSpPr>
          <p:cNvPr id="6" name="Rectangle 5"/>
          <p:cNvSpPr/>
          <p:nvPr/>
        </p:nvSpPr>
        <p:spPr>
          <a:xfrm>
            <a:off x="719086" y="5445224"/>
            <a:ext cx="3575018" cy="430887"/>
          </a:xfrm>
          <a:prstGeom prst="rect">
            <a:avLst/>
          </a:prstGeom>
        </p:spPr>
        <p:txBody>
          <a:bodyPr wrap="none">
            <a:spAutoFit/>
          </a:bodyPr>
          <a:lstStyle/>
          <a:p>
            <a:r>
              <a:rPr lang="en-US" sz="2200" b="1" i="1" dirty="0" smtClean="0">
                <a:solidFill>
                  <a:schemeClr val="accent4">
                    <a:lumMod val="75000"/>
                  </a:schemeClr>
                </a:solidFill>
                <a:latin typeface="Aparajita" pitchFamily="34" charset="0"/>
                <a:cs typeface="Aparajita" pitchFamily="34" charset="0"/>
              </a:rPr>
              <a:t>Anti </a:t>
            </a:r>
            <a:r>
              <a:rPr lang="en-US" sz="2200" b="1" i="1" dirty="0">
                <a:solidFill>
                  <a:schemeClr val="accent4">
                    <a:lumMod val="75000"/>
                  </a:schemeClr>
                </a:solidFill>
                <a:latin typeface="Aparajita" pitchFamily="34" charset="0"/>
                <a:cs typeface="Aparajita" pitchFamily="34" charset="0"/>
              </a:rPr>
              <a:t>level </a:t>
            </a:r>
            <a:r>
              <a:rPr lang="en-US" sz="2200" b="1" i="1" dirty="0" smtClean="0">
                <a:solidFill>
                  <a:schemeClr val="accent4">
                    <a:lumMod val="75000"/>
                  </a:schemeClr>
                </a:solidFill>
                <a:latin typeface="Aparajita" pitchFamily="34" charset="0"/>
                <a:cs typeface="Aparajita" pitchFamily="34" charset="0"/>
              </a:rPr>
              <a:t>crossing; Mixed functions</a:t>
            </a:r>
            <a:endParaRPr lang="en-US" sz="2200" dirty="0"/>
          </a:p>
        </p:txBody>
      </p:sp>
      <p:sp>
        <p:nvSpPr>
          <p:cNvPr id="15" name="Rectangle 14"/>
          <p:cNvSpPr/>
          <p:nvPr/>
        </p:nvSpPr>
        <p:spPr>
          <a:xfrm>
            <a:off x="4739287" y="5445224"/>
            <a:ext cx="3865161" cy="430887"/>
          </a:xfrm>
          <a:prstGeom prst="rect">
            <a:avLst/>
          </a:prstGeom>
        </p:spPr>
        <p:txBody>
          <a:bodyPr wrap="none">
            <a:spAutoFit/>
          </a:bodyPr>
          <a:lstStyle/>
          <a:p>
            <a:r>
              <a:rPr lang="en-US" sz="2200" b="1" i="1" dirty="0" smtClean="0">
                <a:solidFill>
                  <a:schemeClr val="accent4">
                    <a:lumMod val="75000"/>
                  </a:schemeClr>
                </a:solidFill>
                <a:latin typeface="Aparajita" pitchFamily="34" charset="0"/>
                <a:cs typeface="Aparajita" pitchFamily="34" charset="0"/>
              </a:rPr>
              <a:t>Real level crossing; Unmixed functions</a:t>
            </a:r>
            <a:endParaRPr lang="en-US" sz="22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81497"/>
            <a:ext cx="1811718" cy="1902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65" y="5809253"/>
            <a:ext cx="1405537" cy="1048747"/>
          </a:xfrm>
          <a:prstGeom prst="rect">
            <a:avLst/>
          </a:prstGeom>
        </p:spPr>
      </p:pic>
    </p:spTree>
    <p:extLst>
      <p:ext uri="{BB962C8B-B14F-4D97-AF65-F5344CB8AC3E}">
        <p14:creationId xmlns:p14="http://schemas.microsoft.com/office/powerpoint/2010/main" val="245345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1" dur="500"/>
                                        <p:tgtEl>
                                          <p:spTgt spid="2">
                                            <p:txEl>
                                              <p:pRg st="0" end="0"/>
                                            </p:txEl>
                                          </p:spTgt>
                                        </p:tgtEl>
                                      </p:cBhvr>
                                    </p:animEffect>
                                  </p:childTnLst>
                                </p:cTn>
                              </p:par>
                            </p:childTnLst>
                          </p:cTn>
                        </p:par>
                        <p:par>
                          <p:cTn id="12" fill="hold">
                            <p:stCondLst>
                              <p:cond delay="500"/>
                            </p:stCondLst>
                            <p:childTnLst>
                              <p:par>
                                <p:cTn id="13" presetID="42"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anim calcmode="lin" valueType="num">
                                      <p:cBhvr>
                                        <p:cTn id="1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2" presetClass="entr" presetSubtype="2"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0" fill="hold"/>
                                        <p:tgtEl>
                                          <p:spTgt spid="12"/>
                                        </p:tgtEl>
                                        <p:attrNameLst>
                                          <p:attrName>ppt_x</p:attrName>
                                        </p:attrNameLst>
                                      </p:cBhvr>
                                      <p:tavLst>
                                        <p:tav tm="0">
                                          <p:val>
                                            <p:strVal val="1+#ppt_w/2"/>
                                          </p:val>
                                        </p:tav>
                                        <p:tav tm="100000">
                                          <p:val>
                                            <p:strVal val="#ppt_x"/>
                                          </p:val>
                                        </p:tav>
                                      </p:tavLst>
                                    </p:anim>
                                    <p:anim calcmode="lin" valueType="num">
                                      <p:cBhvr additive="base">
                                        <p:cTn id="36" dur="5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893221" y="288518"/>
            <a:ext cx="5357557" cy="584775"/>
          </a:xfrm>
          <a:prstGeom prst="rect">
            <a:avLst/>
          </a:prstGeom>
        </p:spPr>
        <p:txBody>
          <a:bodyPr wrap="none">
            <a:spAutoFit/>
          </a:bodyPr>
          <a:lstStyle/>
          <a:p>
            <a:r>
              <a:rPr lang="en-GB" sz="32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Conclusions and future study</a:t>
            </a:r>
            <a:r>
              <a:rPr lang="en-GB"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eflection blurRad="6350" stA="50000" endA="300" endPos="50000" dist="29997" dir="5400000" sy="-100000" algn="bl" rotWithShape="0"/>
                </a:effectLst>
              </a:rPr>
              <a:t>   </a:t>
            </a:r>
            <a:endParaRPr lang="fa-IR" sz="3200" dirty="0"/>
          </a:p>
        </p:txBody>
      </p:sp>
      <p:pic>
        <p:nvPicPr>
          <p:cNvPr id="8" name="Picture 7" descr="vdmm9f.jpg"/>
          <p:cNvPicPr>
            <a:picLocks noChangeAspect="1"/>
          </p:cNvPicPr>
          <p:nvPr/>
        </p:nvPicPr>
        <p:blipFill>
          <a:blip r:embed="rId3" cstate="print">
            <a:duotone>
              <a:schemeClr val="accent4">
                <a:shade val="45000"/>
                <a:satMod val="135000"/>
              </a:schemeClr>
              <a:prstClr val="white"/>
            </a:duotone>
          </a:blip>
          <a:stretch>
            <a:fillRect/>
          </a:stretch>
        </p:blipFill>
        <p:spPr>
          <a:xfrm>
            <a:off x="6942043" y="3315098"/>
            <a:ext cx="1270814" cy="1410046"/>
          </a:xfrm>
          <a:prstGeom prst="rect">
            <a:avLst/>
          </a:prstGeom>
          <a:ln>
            <a:noFill/>
          </a:ln>
          <a:effectLst>
            <a:softEdge rad="112500"/>
          </a:effectLst>
        </p:spPr>
      </p:pic>
      <p:pic>
        <p:nvPicPr>
          <p:cNvPr id="9" name="Picture 3" descr="G:\9.JPG"/>
          <p:cNvPicPr>
            <a:picLocks noChangeAspect="1" noChangeArrowheads="1"/>
          </p:cNvPicPr>
          <p:nvPr/>
        </p:nvPicPr>
        <p:blipFill>
          <a:blip r:embed="rId4" cstate="print">
            <a:duotone>
              <a:schemeClr val="accent4">
                <a:shade val="45000"/>
                <a:satMod val="135000"/>
              </a:schemeClr>
              <a:prstClr val="white"/>
            </a:duotone>
          </a:blip>
          <a:srcRect/>
          <a:stretch>
            <a:fillRect/>
          </a:stretch>
        </p:blipFill>
        <p:spPr bwMode="auto">
          <a:xfrm>
            <a:off x="0" y="4704299"/>
            <a:ext cx="1507955" cy="1391959"/>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EBB4FEF8-A96B-4D7C-B6E1-1A8FC78B137B}" type="slidenum">
              <a:rPr lang="fa-IR" smtClean="0"/>
              <a:pPr/>
              <a:t>16</a:t>
            </a:fld>
            <a:endParaRPr lang="fa-IR"/>
          </a:p>
        </p:txBody>
      </p:sp>
      <p:sp>
        <p:nvSpPr>
          <p:cNvPr id="13" name="Rectangle 12"/>
          <p:cNvSpPr/>
          <p:nvPr/>
        </p:nvSpPr>
        <p:spPr>
          <a:xfrm>
            <a:off x="1484020" y="4283303"/>
            <a:ext cx="7869253" cy="2233945"/>
          </a:xfrm>
          <a:prstGeom prst="rect">
            <a:avLst/>
          </a:prstGeom>
        </p:spPr>
        <p:txBody>
          <a:bodyPr wrap="square">
            <a:spAutoFit/>
          </a:bodyPr>
          <a:lstStyle/>
          <a:p>
            <a:pPr algn="just" rtl="0">
              <a:lnSpc>
                <a:spcPts val="3100"/>
              </a:lnSpc>
            </a:pPr>
            <a:r>
              <a:rPr lang="en-GB" sz="2200" b="1" i="1" dirty="0" smtClean="0">
                <a:solidFill>
                  <a:schemeClr val="accent4">
                    <a:lumMod val="50000"/>
                  </a:schemeClr>
                </a:solidFill>
                <a:latin typeface="Calisto MT" pitchFamily="18" charset="0"/>
                <a:cs typeface="Times New Roman" pitchFamily="18" charset="0"/>
              </a:rPr>
              <a:t>Future issues :</a:t>
            </a:r>
          </a:p>
          <a:p>
            <a:pPr marL="274320" algn="just" rtl="0">
              <a:lnSpc>
                <a:spcPts val="2400"/>
              </a:lnSpc>
            </a:pPr>
            <a:endParaRPr lang="en-GB" sz="500" b="1" i="1" dirty="0" smtClean="0">
              <a:solidFill>
                <a:schemeClr val="accent4">
                  <a:lumMod val="50000"/>
                </a:schemeClr>
              </a:solidFill>
              <a:latin typeface="Calisto MT" pitchFamily="18" charset="0"/>
              <a:cs typeface="Times New Roman" pitchFamily="18" charset="0"/>
            </a:endParaRPr>
          </a:p>
          <a:p>
            <a:pPr marL="274320" indent="-457200" algn="just" rtl="0">
              <a:lnSpc>
                <a:spcPts val="2800"/>
              </a:lnSpc>
              <a:buFont typeface="Wingdings" pitchFamily="2" charset="2"/>
              <a:buChar char="Ø"/>
            </a:pPr>
            <a:r>
              <a:rPr lang="en-GB" sz="1900" b="1" i="1" dirty="0" smtClean="0">
                <a:solidFill>
                  <a:schemeClr val="accent4">
                    <a:lumMod val="50000"/>
                  </a:schemeClr>
                </a:solidFill>
                <a:latin typeface="Calisto MT" pitchFamily="18" charset="0"/>
                <a:cs typeface="Times New Roman" pitchFamily="18" charset="0"/>
              </a:rPr>
              <a:t>Theoretical investigation of spin dynamics </a:t>
            </a:r>
            <a:r>
              <a:rPr lang="en-GB" sz="1900" b="1" i="1" dirty="0" err="1" smtClean="0">
                <a:solidFill>
                  <a:schemeClr val="accent4">
                    <a:lumMod val="50000"/>
                  </a:schemeClr>
                </a:solidFill>
                <a:latin typeface="Calisto MT" pitchFamily="18" charset="0"/>
                <a:cs typeface="Times New Roman" pitchFamily="18" charset="0"/>
              </a:rPr>
              <a:t>vs</a:t>
            </a:r>
            <a:r>
              <a:rPr lang="en-GB" sz="1900" b="1" i="1" dirty="0" smtClean="0">
                <a:solidFill>
                  <a:schemeClr val="accent4">
                    <a:lumMod val="50000"/>
                  </a:schemeClr>
                </a:solidFill>
                <a:latin typeface="Calisto MT" pitchFamily="18" charset="0"/>
                <a:cs typeface="Times New Roman" pitchFamily="18" charset="0"/>
              </a:rPr>
              <a:t> temperature</a:t>
            </a:r>
          </a:p>
          <a:p>
            <a:pPr marL="274320" indent="-457200" algn="just" rtl="0">
              <a:lnSpc>
                <a:spcPts val="2800"/>
              </a:lnSpc>
              <a:buFont typeface="Wingdings" pitchFamily="2" charset="2"/>
              <a:buChar char="Ø"/>
            </a:pPr>
            <a:endParaRPr lang="en-GB" sz="1900" b="1" i="1" dirty="0" smtClean="0">
              <a:solidFill>
                <a:schemeClr val="accent4">
                  <a:lumMod val="50000"/>
                </a:schemeClr>
              </a:solidFill>
              <a:latin typeface="Calisto MT" pitchFamily="18" charset="0"/>
              <a:cs typeface="Times New Roman" pitchFamily="18" charset="0"/>
            </a:endParaRPr>
          </a:p>
          <a:p>
            <a:pPr marL="274320" indent="-457200" algn="just" rtl="0">
              <a:lnSpc>
                <a:spcPts val="2800"/>
              </a:lnSpc>
              <a:buFont typeface="Wingdings" pitchFamily="2" charset="2"/>
              <a:buChar char="Ø"/>
            </a:pPr>
            <a:r>
              <a:rPr lang="en-GB" sz="1900" b="1" i="1" dirty="0" smtClean="0">
                <a:solidFill>
                  <a:schemeClr val="accent4">
                    <a:lumMod val="50000"/>
                  </a:schemeClr>
                </a:solidFill>
                <a:latin typeface="Calisto MT" pitchFamily="18" charset="0"/>
                <a:cs typeface="Times New Roman" pitchFamily="18" charset="0"/>
              </a:rPr>
              <a:t>Quantum effects due to “Real </a:t>
            </a:r>
            <a:r>
              <a:rPr lang="en-GB" sz="1900" b="1" i="1" dirty="0">
                <a:solidFill>
                  <a:schemeClr val="accent4">
                    <a:lumMod val="50000"/>
                  </a:schemeClr>
                </a:solidFill>
                <a:latin typeface="Calisto MT" pitchFamily="18" charset="0"/>
                <a:cs typeface="Times New Roman" pitchFamily="18" charset="0"/>
              </a:rPr>
              <a:t>”/ </a:t>
            </a:r>
            <a:r>
              <a:rPr lang="en-GB" sz="1900" b="1" i="1" dirty="0" smtClean="0">
                <a:solidFill>
                  <a:schemeClr val="accent4">
                    <a:lumMod val="50000"/>
                  </a:schemeClr>
                </a:solidFill>
                <a:latin typeface="Calisto MT" pitchFamily="18" charset="0"/>
                <a:cs typeface="Times New Roman" pitchFamily="18" charset="0"/>
              </a:rPr>
              <a:t>Anti level crossing studied by means of </a:t>
            </a:r>
          </a:p>
          <a:p>
            <a:pPr algn="just" rtl="0">
              <a:lnSpc>
                <a:spcPts val="2800"/>
              </a:lnSpc>
            </a:pPr>
            <a:r>
              <a:rPr lang="en-GB" sz="1900" b="1" i="1" dirty="0">
                <a:solidFill>
                  <a:schemeClr val="accent4">
                    <a:lumMod val="50000"/>
                  </a:schemeClr>
                </a:solidFill>
                <a:latin typeface="Calisto MT" pitchFamily="18" charset="0"/>
                <a:cs typeface="Times New Roman" pitchFamily="18" charset="0"/>
              </a:rPr>
              <a:t>	</a:t>
            </a:r>
            <a:r>
              <a:rPr lang="en-GB" sz="1900" b="1" i="1" dirty="0" smtClean="0">
                <a:solidFill>
                  <a:schemeClr val="accent4">
                    <a:lumMod val="50000"/>
                  </a:schemeClr>
                </a:solidFill>
                <a:latin typeface="Calisto MT" pitchFamily="18" charset="0"/>
                <a:cs typeface="Times New Roman" pitchFamily="18" charset="0"/>
              </a:rPr>
              <a:t>low-T </a:t>
            </a:r>
            <a:r>
              <a:rPr lang="en-GB" sz="1900" b="1" i="1" baseline="30000" dirty="0" smtClean="0">
                <a:solidFill>
                  <a:schemeClr val="accent4">
                    <a:lumMod val="50000"/>
                  </a:schemeClr>
                </a:solidFill>
                <a:latin typeface="Calisto MT" pitchFamily="18" charset="0"/>
                <a:cs typeface="Times New Roman" pitchFamily="18" charset="0"/>
              </a:rPr>
              <a:t>1</a:t>
            </a:r>
            <a:r>
              <a:rPr lang="en-GB" sz="1900" b="1" i="1" dirty="0" smtClean="0">
                <a:solidFill>
                  <a:schemeClr val="accent4">
                    <a:lumMod val="50000"/>
                  </a:schemeClr>
                </a:solidFill>
                <a:latin typeface="Calisto MT" pitchFamily="18" charset="0"/>
                <a:cs typeface="Times New Roman" pitchFamily="18" charset="0"/>
              </a:rPr>
              <a:t>H NMR spin-lattice relaxation rate</a:t>
            </a:r>
          </a:p>
        </p:txBody>
      </p:sp>
      <mc:AlternateContent xmlns:mc="http://schemas.openxmlformats.org/markup-compatibility/2006" xmlns:a14="http://schemas.microsoft.com/office/drawing/2010/main">
        <mc:Choice Requires="a14">
          <p:sp>
            <p:nvSpPr>
              <p:cNvPr id="14" name="Rectangle 13"/>
              <p:cNvSpPr/>
              <p:nvPr/>
            </p:nvSpPr>
            <p:spPr>
              <a:xfrm>
                <a:off x="179512" y="1340768"/>
                <a:ext cx="8934416" cy="2375009"/>
              </a:xfrm>
              <a:prstGeom prst="rect">
                <a:avLst/>
              </a:prstGeom>
            </p:spPr>
            <p:txBody>
              <a:bodyPr wrap="square">
                <a:spAutoFit/>
              </a:bodyPr>
              <a:lstStyle/>
              <a:p>
                <a:pPr algn="just" rtl="0">
                  <a:lnSpc>
                    <a:spcPts val="3800"/>
                  </a:lnSpc>
                </a:pPr>
                <a:r>
                  <a:rPr lang="en-GB" sz="2200" b="1" i="1" dirty="0" smtClean="0">
                    <a:solidFill>
                      <a:schemeClr val="accent4">
                        <a:lumMod val="50000"/>
                      </a:schemeClr>
                    </a:solidFill>
                    <a:latin typeface="Calisto MT" pitchFamily="18" charset="0"/>
                    <a:cs typeface="Times New Roman" pitchFamily="18" charset="0"/>
                  </a:rPr>
                  <a:t>Conclusions:</a:t>
                </a:r>
              </a:p>
              <a:p>
                <a:pPr marL="457200" indent="-457200" algn="just" rtl="0">
                  <a:lnSpc>
                    <a:spcPts val="2800"/>
                  </a:lnSpc>
                  <a:buFont typeface="Wingdings" pitchFamily="2" charset="2"/>
                  <a:buChar char="Ø"/>
                </a:pPr>
                <a:r>
                  <a:rPr lang="en-GB" sz="1900" b="1" i="1" dirty="0" smtClean="0">
                    <a:solidFill>
                      <a:schemeClr val="accent4">
                        <a:lumMod val="50000"/>
                      </a:schemeClr>
                    </a:solidFill>
                    <a:latin typeface="Calisto MT" pitchFamily="18" charset="0"/>
                    <a:cs typeface="Times New Roman" pitchFamily="18" charset="0"/>
                  </a:rPr>
                  <a:t>Temperature s</a:t>
                </a:r>
                <a:r>
                  <a:rPr lang="en-GB" sz="1900" b="1" i="1" dirty="0">
                    <a:solidFill>
                      <a:schemeClr val="accent4">
                        <a:lumMod val="50000"/>
                      </a:schemeClr>
                    </a:solidFill>
                    <a:latin typeface="Calisto MT" pitchFamily="18" charset="0"/>
                    <a:cs typeface="Times New Roman" pitchFamily="18" charset="0"/>
                  </a:rPr>
                  <a:t>pin dynamics of </a:t>
                </a:r>
                <a14:m>
                  <m:oMath xmlns:m="http://schemas.openxmlformats.org/officeDocument/2006/math">
                    <m:sSub>
                      <m:sSubPr>
                        <m:ctrlPr>
                          <a:rPr lang="en-GB" sz="1900" b="1" i="1">
                            <a:solidFill>
                              <a:schemeClr val="accent4">
                                <a:lumMod val="50000"/>
                              </a:schemeClr>
                            </a:solidFill>
                            <a:latin typeface="Cambria Math"/>
                          </a:rPr>
                        </m:ctrlPr>
                      </m:sSubPr>
                      <m:e>
                        <m:r>
                          <a:rPr lang="it-IT" sz="1900" b="1" i="1">
                            <a:solidFill>
                              <a:schemeClr val="accent4">
                                <a:lumMod val="50000"/>
                              </a:schemeClr>
                            </a:solidFill>
                            <a:latin typeface="Cambria Math"/>
                          </a:rPr>
                          <m:t>𝑪𝒓</m:t>
                        </m:r>
                      </m:e>
                      <m:sub>
                        <m:r>
                          <a:rPr lang="it-IT" sz="1900" b="1" i="1">
                            <a:solidFill>
                              <a:schemeClr val="accent4">
                                <a:lumMod val="50000"/>
                              </a:schemeClr>
                            </a:solidFill>
                            <a:latin typeface="Cambria Math"/>
                          </a:rPr>
                          <m:t>𝟖</m:t>
                        </m:r>
                      </m:sub>
                    </m:sSub>
                    <m:r>
                      <a:rPr lang="it-IT" sz="1900" b="1" i="1">
                        <a:solidFill>
                          <a:schemeClr val="accent4">
                            <a:lumMod val="50000"/>
                          </a:schemeClr>
                        </a:solidFill>
                        <a:latin typeface="Cambria Math"/>
                      </a:rPr>
                      <m:t>𝒁𝒏</m:t>
                    </m:r>
                  </m:oMath>
                </a14:m>
                <a:r>
                  <a:rPr lang="en-GB" sz="1900" b="1" i="1" dirty="0">
                    <a:solidFill>
                      <a:schemeClr val="accent4">
                        <a:lumMod val="50000"/>
                      </a:schemeClr>
                    </a:solidFill>
                    <a:latin typeface="Calisto MT" pitchFamily="18" charset="0"/>
                    <a:cs typeface="Times New Roman" pitchFamily="18" charset="0"/>
                  </a:rPr>
                  <a:t> </a:t>
                </a:r>
                <a:r>
                  <a:rPr lang="en-GB" sz="1900" b="1" i="1" dirty="0" smtClean="0">
                    <a:solidFill>
                      <a:schemeClr val="accent4">
                        <a:lumMod val="50000"/>
                      </a:schemeClr>
                    </a:solidFill>
                    <a:latin typeface="Calisto MT" pitchFamily="18" charset="0"/>
                    <a:cs typeface="Times New Roman" pitchFamily="18" charset="0"/>
                  </a:rPr>
                  <a:t>detected by “ </a:t>
                </a:r>
                <a:r>
                  <a:rPr lang="en-GB" sz="1900" b="1" i="1" baseline="30000" dirty="0" smtClean="0">
                    <a:solidFill>
                      <a:schemeClr val="accent4">
                        <a:lumMod val="50000"/>
                      </a:schemeClr>
                    </a:solidFill>
                    <a:latin typeface="Calisto MT" pitchFamily="18" charset="0"/>
                    <a:cs typeface="Times New Roman" pitchFamily="18" charset="0"/>
                  </a:rPr>
                  <a:t>1</a:t>
                </a:r>
                <a:r>
                  <a:rPr lang="en-GB" sz="1900" b="1" i="1" dirty="0" smtClean="0">
                    <a:solidFill>
                      <a:schemeClr val="accent4">
                        <a:lumMod val="50000"/>
                      </a:schemeClr>
                    </a:solidFill>
                    <a:latin typeface="Calisto MT" pitchFamily="18" charset="0"/>
                    <a:cs typeface="Times New Roman" pitchFamily="18" charset="0"/>
                  </a:rPr>
                  <a:t>H NMR </a:t>
                </a:r>
                <a:r>
                  <a:rPr lang="en-GB" sz="1900" b="1" i="1" dirty="0">
                    <a:solidFill>
                      <a:schemeClr val="accent4">
                        <a:lumMod val="50000"/>
                      </a:schemeClr>
                    </a:solidFill>
                    <a:latin typeface="Calisto MT" pitchFamily="18" charset="0"/>
                    <a:cs typeface="Times New Roman" pitchFamily="18" charset="0"/>
                  </a:rPr>
                  <a:t> </a:t>
                </a:r>
                <a:r>
                  <a:rPr lang="en-GB" sz="1900" b="1" i="1" dirty="0" smtClean="0">
                    <a:solidFill>
                      <a:schemeClr val="accent4">
                        <a:lumMod val="50000"/>
                      </a:schemeClr>
                    </a:solidFill>
                    <a:latin typeface="Calisto MT" pitchFamily="18" charset="0"/>
                    <a:cs typeface="Times New Roman" pitchFamily="18" charset="0"/>
                  </a:rPr>
                  <a:t> 1/</a:t>
                </a:r>
                <a14:m>
                  <m:oMath xmlns:m="http://schemas.openxmlformats.org/officeDocument/2006/math">
                    <m:sSub>
                      <m:sSubPr>
                        <m:ctrlPr>
                          <a:rPr lang="en-GB" sz="1900" b="1" i="1" smtClean="0">
                            <a:solidFill>
                              <a:schemeClr val="accent4">
                                <a:lumMod val="50000"/>
                              </a:schemeClr>
                            </a:solidFill>
                            <a:latin typeface="Cambria Math"/>
                            <a:cs typeface="Times New Roman" pitchFamily="18" charset="0"/>
                          </a:rPr>
                        </m:ctrlPr>
                      </m:sSubPr>
                      <m:e>
                        <m:r>
                          <a:rPr lang="en-US" sz="1900" b="1" i="1" smtClean="0">
                            <a:solidFill>
                              <a:schemeClr val="accent4">
                                <a:lumMod val="50000"/>
                              </a:schemeClr>
                            </a:solidFill>
                            <a:latin typeface="Cambria Math"/>
                            <a:cs typeface="Times New Roman" pitchFamily="18" charset="0"/>
                          </a:rPr>
                          <m:t>𝑻</m:t>
                        </m:r>
                      </m:e>
                      <m:sub>
                        <m:r>
                          <a:rPr lang="en-US" sz="1900" b="1" i="1" smtClean="0">
                            <a:solidFill>
                              <a:schemeClr val="accent4">
                                <a:lumMod val="50000"/>
                              </a:schemeClr>
                            </a:solidFill>
                            <a:latin typeface="Cambria Math"/>
                            <a:cs typeface="Times New Roman" pitchFamily="18" charset="0"/>
                          </a:rPr>
                          <m:t>𝟏</m:t>
                        </m:r>
                      </m:sub>
                    </m:sSub>
                  </m:oMath>
                </a14:m>
                <a:r>
                  <a:rPr lang="en-GB" sz="1900" b="1" i="1" dirty="0" smtClean="0">
                    <a:solidFill>
                      <a:schemeClr val="accent4">
                        <a:lumMod val="50000"/>
                      </a:schemeClr>
                    </a:solidFill>
                    <a:latin typeface="Calisto MT" pitchFamily="18" charset="0"/>
                    <a:cs typeface="Times New Roman" pitchFamily="18" charset="0"/>
                  </a:rPr>
                  <a:t>” is qualitatively </a:t>
                </a:r>
              </a:p>
              <a:p>
                <a:pPr algn="just" rtl="0">
                  <a:lnSpc>
                    <a:spcPts val="2800"/>
                  </a:lnSpc>
                </a:pPr>
                <a:r>
                  <a:rPr lang="en-GB" sz="1900" b="1" i="1" dirty="0" smtClean="0">
                    <a:solidFill>
                      <a:schemeClr val="accent4">
                        <a:lumMod val="50000"/>
                      </a:schemeClr>
                    </a:solidFill>
                    <a:latin typeface="Calisto MT" pitchFamily="18" charset="0"/>
                    <a:cs typeface="Times New Roman" pitchFamily="18" charset="0"/>
                  </a:rPr>
                  <a:t>   similar to </a:t>
                </a:r>
                <a:r>
                  <a:rPr lang="en-GB" sz="1900" b="1" i="1" dirty="0" err="1" smtClean="0">
                    <a:solidFill>
                      <a:schemeClr val="accent4">
                        <a:lumMod val="50000"/>
                      </a:schemeClr>
                    </a:solidFill>
                    <a:latin typeface="Calisto MT" pitchFamily="18" charset="0"/>
                    <a:cs typeface="Times New Roman" pitchFamily="18" charset="0"/>
                  </a:rPr>
                  <a:t>homometallic</a:t>
                </a:r>
                <a:r>
                  <a:rPr lang="en-GB" sz="1900" b="1" i="1" dirty="0" smtClean="0">
                    <a:solidFill>
                      <a:schemeClr val="accent4">
                        <a:lumMod val="50000"/>
                      </a:schemeClr>
                    </a:solidFill>
                    <a:latin typeface="Calisto MT" pitchFamily="18" charset="0"/>
                    <a:cs typeface="Times New Roman" pitchFamily="18" charset="0"/>
                  </a:rPr>
                  <a:t> rings; an exact calculation of correlation function is needed.</a:t>
                </a:r>
              </a:p>
              <a:p>
                <a:pPr algn="just" rtl="0">
                  <a:lnSpc>
                    <a:spcPts val="2800"/>
                  </a:lnSpc>
                </a:pPr>
                <a:endParaRPr lang="fa-IR" sz="1900" b="1" i="1" dirty="0" smtClean="0">
                  <a:solidFill>
                    <a:schemeClr val="accent4">
                      <a:lumMod val="50000"/>
                    </a:schemeClr>
                  </a:solidFill>
                  <a:latin typeface="Calisto MT" pitchFamily="18" charset="0"/>
                  <a:cs typeface="Times New Roman" pitchFamily="18" charset="0"/>
                </a:endParaRPr>
              </a:p>
              <a:p>
                <a:pPr marL="457200" indent="-457200" algn="just" rtl="0">
                  <a:lnSpc>
                    <a:spcPts val="2800"/>
                  </a:lnSpc>
                  <a:buFont typeface="Wingdings" pitchFamily="2" charset="2"/>
                  <a:buChar char="Ø"/>
                </a:pPr>
                <a:r>
                  <a:rPr lang="en-GB" sz="1900" b="1" i="1" dirty="0" smtClean="0">
                    <a:solidFill>
                      <a:schemeClr val="accent4">
                        <a:lumMod val="50000"/>
                      </a:schemeClr>
                    </a:solidFill>
                    <a:latin typeface="Calisto MT" pitchFamily="18" charset="0"/>
                    <a:cs typeface="Times New Roman" pitchFamily="18" charset="0"/>
                  </a:rPr>
                  <a:t> </a:t>
                </a:r>
                <a:r>
                  <a:rPr lang="en-GB" sz="1900" b="1" i="1" dirty="0">
                    <a:solidFill>
                      <a:schemeClr val="accent4">
                        <a:lumMod val="50000"/>
                      </a:schemeClr>
                    </a:solidFill>
                    <a:latin typeface="Calisto MT" pitchFamily="18" charset="0"/>
                    <a:cs typeface="Times New Roman" pitchFamily="18" charset="0"/>
                  </a:rPr>
                  <a:t>At low temperature </a:t>
                </a:r>
                <a:r>
                  <a:rPr lang="en-GB" sz="1900" b="1" i="1" dirty="0" smtClean="0">
                    <a:solidFill>
                      <a:schemeClr val="accent4">
                        <a:lumMod val="50000"/>
                      </a:schemeClr>
                    </a:solidFill>
                    <a:latin typeface="Calisto MT" pitchFamily="18" charset="0"/>
                    <a:cs typeface="Times New Roman" pitchFamily="18" charset="0"/>
                  </a:rPr>
                  <a:t> </a:t>
                </a:r>
                <a:r>
                  <a:rPr lang="en-GB" sz="1900" b="1" i="1" baseline="30000" dirty="0">
                    <a:solidFill>
                      <a:schemeClr val="accent4">
                        <a:lumMod val="50000"/>
                      </a:schemeClr>
                    </a:solidFill>
                    <a:latin typeface="Calisto MT" pitchFamily="18" charset="0"/>
                    <a:cs typeface="Times New Roman" pitchFamily="18" charset="0"/>
                  </a:rPr>
                  <a:t>1</a:t>
                </a:r>
                <a:r>
                  <a:rPr lang="en-GB" sz="1900" b="1" i="1" dirty="0">
                    <a:solidFill>
                      <a:schemeClr val="accent4">
                        <a:lumMod val="50000"/>
                      </a:schemeClr>
                    </a:solidFill>
                    <a:latin typeface="Calisto MT" pitchFamily="18" charset="0"/>
                    <a:cs typeface="Times New Roman" pitchFamily="18" charset="0"/>
                  </a:rPr>
                  <a:t>H NMR </a:t>
                </a:r>
                <a:r>
                  <a:rPr lang="en-GB" sz="1900" b="1" i="1" dirty="0" smtClean="0">
                    <a:solidFill>
                      <a:schemeClr val="accent4">
                        <a:lumMod val="50000"/>
                      </a:schemeClr>
                    </a:solidFill>
                    <a:latin typeface="Calisto MT" pitchFamily="18" charset="0"/>
                    <a:cs typeface="Times New Roman" pitchFamily="18" charset="0"/>
                  </a:rPr>
                  <a:t>spectra broadening reflects the  effects  of M increase when  Quantum level crossing occur</a:t>
                </a:r>
              </a:p>
            </p:txBody>
          </p:sp>
        </mc:Choice>
        <mc:Fallback xmlns="">
          <p:sp>
            <p:nvSpPr>
              <p:cNvPr id="14" name="Rectangle 13"/>
              <p:cNvSpPr>
                <a:spLocks noRot="1" noChangeAspect="1" noMove="1" noResize="1" noEditPoints="1" noAdjustHandles="1" noChangeArrowheads="1" noChangeShapeType="1" noTextEdit="1"/>
              </p:cNvSpPr>
              <p:nvPr/>
            </p:nvSpPr>
            <p:spPr>
              <a:xfrm>
                <a:off x="179512" y="1340768"/>
                <a:ext cx="8934416" cy="2375009"/>
              </a:xfrm>
              <a:prstGeom prst="rect">
                <a:avLst/>
              </a:prstGeom>
              <a:blipFill rotWithShape="1">
                <a:blip r:embed="rId5"/>
                <a:stretch>
                  <a:fillRect l="-819" r="-614" b="-2051"/>
                </a:stretch>
              </a:blipFill>
            </p:spPr>
            <p:txBody>
              <a:bodyPr/>
              <a:lstStyle/>
              <a:p>
                <a:r>
                  <a:rPr lang="en-US">
                    <a:noFill/>
                  </a:rPr>
                  <a:t> </a:t>
                </a:r>
              </a:p>
            </p:txBody>
          </p:sp>
        </mc:Fallback>
      </mc:AlternateContent>
      <p:sp>
        <p:nvSpPr>
          <p:cNvPr id="11" name="CasellaDiTesto 10"/>
          <p:cNvSpPr txBox="1"/>
          <p:nvPr/>
        </p:nvSpPr>
        <p:spPr>
          <a:xfrm>
            <a:off x="9144000" y="2420888"/>
            <a:ext cx="4688015" cy="369332"/>
          </a:xfrm>
          <a:prstGeom prst="rect">
            <a:avLst/>
          </a:prstGeom>
          <a:noFill/>
        </p:spPr>
        <p:txBody>
          <a:bodyPr wrap="none" rtlCol="0">
            <a:spAutoFit/>
          </a:bodyPr>
          <a:lstStyle/>
          <a:p>
            <a:r>
              <a:rPr lang="it-IT" dirty="0" smtClean="0"/>
              <a:t>Put “:” </a:t>
            </a:r>
            <a:r>
              <a:rPr lang="it-IT" dirty="0" err="1" smtClean="0"/>
              <a:t>among</a:t>
            </a:r>
            <a:r>
              <a:rPr lang="it-IT" dirty="0" smtClean="0"/>
              <a:t> NMR and 1/T1. “1” </a:t>
            </a:r>
            <a:r>
              <a:rPr lang="it-IT" dirty="0" err="1" smtClean="0"/>
              <a:t>is</a:t>
            </a:r>
            <a:r>
              <a:rPr lang="it-IT" dirty="0" smtClean="0"/>
              <a:t> at </a:t>
            </a:r>
            <a:r>
              <a:rPr lang="it-IT" dirty="0" err="1" smtClean="0"/>
              <a:t>subscript</a:t>
            </a:r>
            <a:endParaRPr lang="it-IT" dirty="0"/>
          </a:p>
        </p:txBody>
      </p:sp>
      <p:sp>
        <p:nvSpPr>
          <p:cNvPr id="12" name="CasellaDiTesto 11"/>
          <p:cNvSpPr txBox="1"/>
          <p:nvPr/>
        </p:nvSpPr>
        <p:spPr>
          <a:xfrm>
            <a:off x="9519551" y="3068960"/>
            <a:ext cx="5803320" cy="369332"/>
          </a:xfrm>
          <a:prstGeom prst="rect">
            <a:avLst/>
          </a:prstGeom>
          <a:noFill/>
        </p:spPr>
        <p:txBody>
          <a:bodyPr wrap="none" rtlCol="0">
            <a:spAutoFit/>
          </a:bodyPr>
          <a:lstStyle/>
          <a:p>
            <a:r>
              <a:rPr lang="it-IT" dirty="0" smtClean="0"/>
              <a:t>… </a:t>
            </a:r>
            <a:r>
              <a:rPr lang="it-IT" dirty="0" err="1" smtClean="0"/>
              <a:t>effects</a:t>
            </a:r>
            <a:r>
              <a:rPr lang="it-IT" dirty="0" smtClean="0"/>
              <a:t> </a:t>
            </a:r>
            <a:r>
              <a:rPr lang="it-IT" dirty="0" err="1" smtClean="0"/>
              <a:t>of</a:t>
            </a:r>
            <a:r>
              <a:rPr lang="it-IT" dirty="0" smtClean="0"/>
              <a:t> M </a:t>
            </a:r>
            <a:r>
              <a:rPr lang="it-IT" dirty="0" err="1" smtClean="0"/>
              <a:t>increase</a:t>
            </a:r>
            <a:r>
              <a:rPr lang="it-IT" dirty="0" smtClean="0"/>
              <a:t> </a:t>
            </a:r>
            <a:r>
              <a:rPr lang="it-IT" dirty="0" err="1" smtClean="0"/>
              <a:t>when</a:t>
            </a:r>
            <a:r>
              <a:rPr lang="it-IT" dirty="0" smtClean="0"/>
              <a:t> quantum </a:t>
            </a:r>
            <a:r>
              <a:rPr lang="it-IT" dirty="0" err="1" smtClean="0"/>
              <a:t>level</a:t>
            </a:r>
            <a:r>
              <a:rPr lang="it-IT" dirty="0" smtClean="0"/>
              <a:t> </a:t>
            </a:r>
            <a:r>
              <a:rPr lang="it-IT" dirty="0" err="1" smtClean="0"/>
              <a:t>crossings</a:t>
            </a:r>
            <a:r>
              <a:rPr lang="it-IT" dirty="0" smtClean="0"/>
              <a:t> </a:t>
            </a:r>
            <a:r>
              <a:rPr lang="it-IT" dirty="0" err="1" smtClean="0"/>
              <a:t>occur</a:t>
            </a:r>
            <a:r>
              <a:rPr lang="it-IT" dirty="0" smtClean="0"/>
              <a:t> </a:t>
            </a:r>
            <a:endParaRPr lang="it-IT" dirty="0"/>
          </a:p>
        </p:txBody>
      </p:sp>
    </p:spTree>
    <p:extLst>
      <p:ext uri="{BB962C8B-B14F-4D97-AF65-F5344CB8AC3E}">
        <p14:creationId xmlns:p14="http://schemas.microsoft.com/office/powerpoint/2010/main" val="40582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90">
                                          <p:stCondLst>
                                            <p:cond delay="0"/>
                                          </p:stCondLst>
                                        </p:cTn>
                                        <p:tgtEl>
                                          <p:spTgt spid="8"/>
                                        </p:tgtEl>
                                      </p:cBhvr>
                                    </p:animEffect>
                                    <p:anim calcmode="lin" valueType="num">
                                      <p:cBhvr>
                                        <p:cTn id="8"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3" dur="13">
                                          <p:stCondLst>
                                            <p:cond delay="325"/>
                                          </p:stCondLst>
                                        </p:cTn>
                                        <p:tgtEl>
                                          <p:spTgt spid="8"/>
                                        </p:tgtEl>
                                      </p:cBhvr>
                                      <p:to x="100000" y="60000"/>
                                    </p:animScale>
                                    <p:animScale>
                                      <p:cBhvr>
                                        <p:cTn id="14" dur="83" decel="50000">
                                          <p:stCondLst>
                                            <p:cond delay="338"/>
                                          </p:stCondLst>
                                        </p:cTn>
                                        <p:tgtEl>
                                          <p:spTgt spid="8"/>
                                        </p:tgtEl>
                                      </p:cBhvr>
                                      <p:to x="100000" y="100000"/>
                                    </p:animScale>
                                    <p:animScale>
                                      <p:cBhvr>
                                        <p:cTn id="15" dur="13">
                                          <p:stCondLst>
                                            <p:cond delay="656"/>
                                          </p:stCondLst>
                                        </p:cTn>
                                        <p:tgtEl>
                                          <p:spTgt spid="8"/>
                                        </p:tgtEl>
                                      </p:cBhvr>
                                      <p:to x="100000" y="80000"/>
                                    </p:animScale>
                                    <p:animScale>
                                      <p:cBhvr>
                                        <p:cTn id="16" dur="83" decel="50000">
                                          <p:stCondLst>
                                            <p:cond delay="669"/>
                                          </p:stCondLst>
                                        </p:cTn>
                                        <p:tgtEl>
                                          <p:spTgt spid="8"/>
                                        </p:tgtEl>
                                      </p:cBhvr>
                                      <p:to x="100000" y="100000"/>
                                    </p:animScale>
                                    <p:animScale>
                                      <p:cBhvr>
                                        <p:cTn id="17" dur="13">
                                          <p:stCondLst>
                                            <p:cond delay="821"/>
                                          </p:stCondLst>
                                        </p:cTn>
                                        <p:tgtEl>
                                          <p:spTgt spid="8"/>
                                        </p:tgtEl>
                                      </p:cBhvr>
                                      <p:to x="100000" y="90000"/>
                                    </p:animScale>
                                    <p:animScale>
                                      <p:cBhvr>
                                        <p:cTn id="18" dur="83" decel="50000">
                                          <p:stCondLst>
                                            <p:cond delay="834"/>
                                          </p:stCondLst>
                                        </p:cTn>
                                        <p:tgtEl>
                                          <p:spTgt spid="8"/>
                                        </p:tgtEl>
                                      </p:cBhvr>
                                      <p:to x="100000" y="100000"/>
                                    </p:animScale>
                                    <p:animScale>
                                      <p:cBhvr>
                                        <p:cTn id="19" dur="13">
                                          <p:stCondLst>
                                            <p:cond delay="904"/>
                                          </p:stCondLst>
                                        </p:cTn>
                                        <p:tgtEl>
                                          <p:spTgt spid="8"/>
                                        </p:tgtEl>
                                      </p:cBhvr>
                                      <p:to x="100000" y="95000"/>
                                    </p:animScale>
                                    <p:animScale>
                                      <p:cBhvr>
                                        <p:cTn id="20" dur="83" decel="50000">
                                          <p:stCondLst>
                                            <p:cond delay="917"/>
                                          </p:stCondLst>
                                        </p:cTn>
                                        <p:tgtEl>
                                          <p:spTgt spid="8"/>
                                        </p:tgtEl>
                                      </p:cBhvr>
                                      <p:to x="100000" y="100000"/>
                                    </p:animScale>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290">
                                          <p:stCondLst>
                                            <p:cond delay="0"/>
                                          </p:stCondLst>
                                        </p:cTn>
                                        <p:tgtEl>
                                          <p:spTgt spid="9"/>
                                        </p:tgtEl>
                                      </p:cBhvr>
                                    </p:animEffect>
                                    <p:anim calcmode="lin" valueType="num">
                                      <p:cBhvr>
                                        <p:cTn id="38"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9"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0"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41"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42"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43" dur="13">
                                          <p:stCondLst>
                                            <p:cond delay="325"/>
                                          </p:stCondLst>
                                        </p:cTn>
                                        <p:tgtEl>
                                          <p:spTgt spid="9"/>
                                        </p:tgtEl>
                                      </p:cBhvr>
                                      <p:to x="100000" y="60000"/>
                                    </p:animScale>
                                    <p:animScale>
                                      <p:cBhvr>
                                        <p:cTn id="44" dur="83" decel="50000">
                                          <p:stCondLst>
                                            <p:cond delay="338"/>
                                          </p:stCondLst>
                                        </p:cTn>
                                        <p:tgtEl>
                                          <p:spTgt spid="9"/>
                                        </p:tgtEl>
                                      </p:cBhvr>
                                      <p:to x="100000" y="100000"/>
                                    </p:animScale>
                                    <p:animScale>
                                      <p:cBhvr>
                                        <p:cTn id="45" dur="13">
                                          <p:stCondLst>
                                            <p:cond delay="656"/>
                                          </p:stCondLst>
                                        </p:cTn>
                                        <p:tgtEl>
                                          <p:spTgt spid="9"/>
                                        </p:tgtEl>
                                      </p:cBhvr>
                                      <p:to x="100000" y="80000"/>
                                    </p:animScale>
                                    <p:animScale>
                                      <p:cBhvr>
                                        <p:cTn id="46" dur="83" decel="50000">
                                          <p:stCondLst>
                                            <p:cond delay="669"/>
                                          </p:stCondLst>
                                        </p:cTn>
                                        <p:tgtEl>
                                          <p:spTgt spid="9"/>
                                        </p:tgtEl>
                                      </p:cBhvr>
                                      <p:to x="100000" y="100000"/>
                                    </p:animScale>
                                    <p:animScale>
                                      <p:cBhvr>
                                        <p:cTn id="47" dur="13">
                                          <p:stCondLst>
                                            <p:cond delay="821"/>
                                          </p:stCondLst>
                                        </p:cTn>
                                        <p:tgtEl>
                                          <p:spTgt spid="9"/>
                                        </p:tgtEl>
                                      </p:cBhvr>
                                      <p:to x="100000" y="90000"/>
                                    </p:animScale>
                                    <p:animScale>
                                      <p:cBhvr>
                                        <p:cTn id="48" dur="83" decel="50000">
                                          <p:stCondLst>
                                            <p:cond delay="834"/>
                                          </p:stCondLst>
                                        </p:cTn>
                                        <p:tgtEl>
                                          <p:spTgt spid="9"/>
                                        </p:tgtEl>
                                      </p:cBhvr>
                                      <p:to x="100000" y="100000"/>
                                    </p:animScale>
                                    <p:animScale>
                                      <p:cBhvr>
                                        <p:cTn id="49" dur="13">
                                          <p:stCondLst>
                                            <p:cond delay="904"/>
                                          </p:stCondLst>
                                        </p:cTn>
                                        <p:tgtEl>
                                          <p:spTgt spid="9"/>
                                        </p:tgtEl>
                                      </p:cBhvr>
                                      <p:to x="100000" y="95000"/>
                                    </p:animScale>
                                    <p:animScale>
                                      <p:cBhvr>
                                        <p:cTn id="50" dur="83" decel="50000">
                                          <p:stCondLst>
                                            <p:cond delay="917"/>
                                          </p:stCondLst>
                                        </p:cTn>
                                        <p:tgtEl>
                                          <p:spTgt spid="9"/>
                                        </p:tgtEl>
                                      </p:cBhvr>
                                      <p:to x="100000" y="100000"/>
                                    </p:animScale>
                                  </p:childTnLst>
                                </p:cTn>
                              </p:par>
                            </p:childTnLst>
                          </p:cTn>
                        </p:par>
                        <p:par>
                          <p:cTn id="51" fill="hold">
                            <p:stCondLst>
                              <p:cond delay="1000"/>
                            </p:stCondLst>
                            <p:childTnLst>
                              <p:par>
                                <p:cTn id="52" presetID="1" presetClass="entr" presetSubtype="0" fill="hold" nodeType="after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13">
                                            <p:txEl>
                                              <p:pRg st="2" end="2"/>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59" y="1124744"/>
            <a:ext cx="9132542" cy="5743013"/>
          </a:xfrm>
          <a:prstGeom prst="rect">
            <a:avLst/>
          </a:prstGeom>
        </p:spPr>
      </p:pic>
      <p:sp>
        <p:nvSpPr>
          <p:cNvPr id="11" name="Rounded Rectangle 10"/>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3328" t="-9713" r="-10292" b="-9193"/>
          <a:stretch/>
        </p:blipFill>
        <p:spPr>
          <a:xfrm>
            <a:off x="7157109" y="-99392"/>
            <a:ext cx="1379011" cy="1351896"/>
          </a:xfrm>
          <a:prstGeom prst="ellipse">
            <a:avLst/>
          </a:prstGeom>
          <a:ln>
            <a:noFill/>
          </a:ln>
          <a:effectLst>
            <a:softEdge rad="112500"/>
          </a:effectLst>
        </p:spPr>
      </p:pic>
      <p:sp>
        <p:nvSpPr>
          <p:cNvPr id="5" name="Rectangle 4"/>
          <p:cNvSpPr/>
          <p:nvPr/>
        </p:nvSpPr>
        <p:spPr>
          <a:xfrm>
            <a:off x="6640590" y="1198493"/>
            <a:ext cx="2487895" cy="646331"/>
          </a:xfrm>
          <a:prstGeom prst="rect">
            <a:avLst/>
          </a:prstGeom>
        </p:spPr>
        <p:txBody>
          <a:bodyPr wrap="square">
            <a:spAutoFit/>
          </a:bodyPr>
          <a:lstStyle/>
          <a:p>
            <a:pPr algn="ctr"/>
            <a:r>
              <a:rPr lang="it-IT" b="1" i="1" dirty="0">
                <a:ln w="10541" cmpd="sng">
                  <a:solidFill>
                    <a:schemeClr val="accent4">
                      <a:lumMod val="50000"/>
                    </a:schemeClr>
                  </a:solidFill>
                  <a:prstDash val="solid"/>
                </a:ln>
                <a:solidFill>
                  <a:srgbClr val="7030A0"/>
                </a:solidFill>
              </a:rPr>
              <a:t>UNIVERSITÀ </a:t>
            </a:r>
            <a:endParaRPr lang="it-IT" b="1" i="1" dirty="0" smtClean="0">
              <a:ln w="10541" cmpd="sng">
                <a:solidFill>
                  <a:schemeClr val="accent4">
                    <a:lumMod val="50000"/>
                  </a:schemeClr>
                </a:solidFill>
                <a:prstDash val="solid"/>
              </a:ln>
              <a:solidFill>
                <a:srgbClr val="7030A0"/>
              </a:solidFill>
            </a:endParaRPr>
          </a:p>
          <a:p>
            <a:pPr algn="ctr"/>
            <a:r>
              <a:rPr lang="it-IT" b="1" i="1" dirty="0" smtClean="0">
                <a:ln w="10541" cmpd="sng">
                  <a:solidFill>
                    <a:schemeClr val="accent4">
                      <a:lumMod val="50000"/>
                    </a:schemeClr>
                  </a:solidFill>
                  <a:prstDash val="solid"/>
                </a:ln>
                <a:solidFill>
                  <a:srgbClr val="7030A0"/>
                </a:solidFill>
              </a:rPr>
              <a:t>DEGLI </a:t>
            </a:r>
            <a:r>
              <a:rPr lang="it-IT" b="1" i="1" dirty="0">
                <a:ln w="10541" cmpd="sng">
                  <a:solidFill>
                    <a:schemeClr val="accent4">
                      <a:lumMod val="50000"/>
                    </a:schemeClr>
                  </a:solidFill>
                  <a:prstDash val="solid"/>
                </a:ln>
                <a:solidFill>
                  <a:srgbClr val="7030A0"/>
                </a:solidFill>
              </a:rPr>
              <a:t>STUDI DI </a:t>
            </a:r>
            <a:r>
              <a:rPr lang="it-IT" b="1" i="1" dirty="0" smtClean="0">
                <a:ln w="10541" cmpd="sng">
                  <a:solidFill>
                    <a:schemeClr val="accent4">
                      <a:lumMod val="50000"/>
                    </a:schemeClr>
                  </a:solidFill>
                  <a:prstDash val="solid"/>
                </a:ln>
                <a:solidFill>
                  <a:srgbClr val="7030A0"/>
                </a:solidFill>
              </a:rPr>
              <a:t>MILANO</a:t>
            </a:r>
            <a:endParaRPr lang="en-US" b="1" dirty="0">
              <a:ln w="10541" cmpd="sng">
                <a:solidFill>
                  <a:schemeClr val="accent4">
                    <a:lumMod val="50000"/>
                  </a:schemeClr>
                </a:solidFill>
                <a:prstDash val="solid"/>
              </a:ln>
              <a:solidFill>
                <a:srgbClr val="7030A0"/>
              </a:solidFill>
            </a:endParaRPr>
          </a:p>
        </p:txBody>
      </p:sp>
      <p:sp>
        <p:nvSpPr>
          <p:cNvPr id="7" name="Rectangle 6"/>
          <p:cNvSpPr/>
          <p:nvPr/>
        </p:nvSpPr>
        <p:spPr>
          <a:xfrm>
            <a:off x="395537" y="2854698"/>
            <a:ext cx="3029340" cy="1092607"/>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6500" b="1" dirty="0" smtClean="0">
                <a:ln w="10541" cmpd="sng">
                  <a:solidFill>
                    <a:schemeClr val="accent4">
                      <a:lumMod val="50000"/>
                    </a:schemeClr>
                  </a:solidFill>
                  <a:prstDash val="solid"/>
                </a:ln>
                <a:solidFill>
                  <a:srgbClr val="7030A0"/>
                </a:solidFill>
                <a:latin typeface="Edwardian Script ITC" pitchFamily="66" charset="0"/>
              </a:rPr>
              <a:t>Thank you</a:t>
            </a:r>
            <a:r>
              <a:rPr lang="it-IT" sz="6500" b="1" cap="all" dirty="0" smtClean="0">
                <a:ln>
                  <a:solidFill>
                    <a:schemeClr val="accent4">
                      <a:lumMod val="50000"/>
                    </a:schemeClr>
                  </a:solidFill>
                </a:ln>
                <a:solidFill>
                  <a:schemeClr val="accent1"/>
                </a:solidFill>
                <a:effectLst>
                  <a:reflection blurRad="10000" stA="55000" endPos="48000" dist="500" dir="5400000" sy="-100000" algn="bl" rotWithShape="0"/>
                </a:effectLst>
                <a:latin typeface="Edwardian Script ITC" pitchFamily="66" charset="0"/>
              </a:rPr>
              <a:t> </a:t>
            </a:r>
            <a:endParaRPr lang="en-US" sz="6500" b="1" cap="all" dirty="0">
              <a:ln>
                <a:solidFill>
                  <a:schemeClr val="accent4">
                    <a:lumMod val="50000"/>
                  </a:schemeClr>
                </a:solidFill>
              </a:ln>
              <a:solidFill>
                <a:schemeClr val="accent1"/>
              </a:solidFill>
              <a:effectLst>
                <a:reflection blurRad="10000" stA="55000" endPos="48000" dist="500" dir="5400000" sy="-100000" algn="bl" rotWithShape="0"/>
              </a:effectLst>
              <a:latin typeface="Edwardian Script ITC" pitchFamily="66" charset="0"/>
            </a:endParaRPr>
          </a:p>
        </p:txBody>
      </p:sp>
      <p:sp>
        <p:nvSpPr>
          <p:cNvPr id="10" name="Rectangle 9"/>
          <p:cNvSpPr/>
          <p:nvPr/>
        </p:nvSpPr>
        <p:spPr>
          <a:xfrm>
            <a:off x="4211195" y="3842121"/>
            <a:ext cx="4858789" cy="1231106"/>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4200" b="1" dirty="0" smtClean="0">
                <a:ln w="10541" cmpd="sng">
                  <a:solidFill>
                    <a:schemeClr val="accent4">
                      <a:lumMod val="50000"/>
                    </a:schemeClr>
                  </a:solidFill>
                  <a:prstDash val="solid"/>
                </a:ln>
                <a:solidFill>
                  <a:srgbClr val="7030A0"/>
                </a:solidFill>
                <a:latin typeface="Edwardian Script ITC" pitchFamily="66" charset="0"/>
              </a:rPr>
              <a:t>Special thanks </a:t>
            </a:r>
            <a:r>
              <a:rPr lang="it-IT" sz="3200" b="1" dirty="0" smtClean="0">
                <a:ln w="10541" cmpd="sng">
                  <a:solidFill>
                    <a:schemeClr val="accent4">
                      <a:lumMod val="50000"/>
                    </a:schemeClr>
                  </a:solidFill>
                  <a:prstDash val="solid"/>
                </a:ln>
                <a:solidFill>
                  <a:srgbClr val="7030A0"/>
                </a:solidFill>
                <a:latin typeface="Edwardian Script ITC" pitchFamily="66" charset="0"/>
              </a:rPr>
              <a:t>ò</a:t>
            </a:r>
            <a:endParaRPr lang="it-IT" sz="3200" b="1" i="1" dirty="0" smtClean="0">
              <a:ln w="10541" cmpd="sng">
                <a:solidFill>
                  <a:schemeClr val="accent4">
                    <a:lumMod val="50000"/>
                  </a:schemeClr>
                </a:solidFill>
                <a:prstDash val="solid"/>
              </a:ln>
              <a:solidFill>
                <a:srgbClr val="7030A0"/>
              </a:solidFill>
              <a:latin typeface="+mj-lt"/>
            </a:endParaRPr>
          </a:p>
          <a:p>
            <a:pPr algn="ctr"/>
            <a:r>
              <a:rPr lang="it-IT" sz="3200" b="1" i="1" dirty="0" smtClean="0">
                <a:ln w="10541" cmpd="sng">
                  <a:solidFill>
                    <a:schemeClr val="accent4">
                      <a:lumMod val="50000"/>
                    </a:schemeClr>
                  </a:solidFill>
                  <a:prstDash val="solid"/>
                </a:ln>
                <a:solidFill>
                  <a:srgbClr val="7030A0"/>
                </a:solidFill>
                <a:latin typeface="+mj-lt"/>
              </a:rPr>
              <a:t>Pr. Lascialfari</a:t>
            </a:r>
          </a:p>
        </p:txBody>
      </p:sp>
      <p:sp>
        <p:nvSpPr>
          <p:cNvPr id="8" name="Slide Number Placeholder 7"/>
          <p:cNvSpPr>
            <a:spLocks noGrp="1"/>
          </p:cNvSpPr>
          <p:nvPr>
            <p:ph type="sldNum" sz="quarter" idx="12"/>
          </p:nvPr>
        </p:nvSpPr>
        <p:spPr/>
        <p:txBody>
          <a:bodyPr/>
          <a:lstStyle/>
          <a:p>
            <a:fld id="{EBB4FEF8-A96B-4D7C-B6E1-1A8FC78B137B}" type="slidenum">
              <a:rPr lang="fa-IR" smtClean="0"/>
              <a:pPr/>
              <a:t>17</a:t>
            </a:fld>
            <a:endParaRPr lang="fa-IR"/>
          </a:p>
        </p:txBody>
      </p:sp>
      <p:sp>
        <p:nvSpPr>
          <p:cNvPr id="9" name="Rectangle 8"/>
          <p:cNvSpPr/>
          <p:nvPr/>
        </p:nvSpPr>
        <p:spPr>
          <a:xfrm>
            <a:off x="1634480" y="188641"/>
            <a:ext cx="4572000" cy="769441"/>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rtl="0"/>
            <a:r>
              <a:rPr lang="en-GB" sz="22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Scuola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Di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dottorato</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in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astrofisica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e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fisica</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r>
              <a:rPr lang="en-GB" sz="2200" b="1" i="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applicate</a:t>
            </a:r>
            <a:r>
              <a:rPr lang="en-GB" sz="22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mj-cs"/>
              </a:rPr>
              <a:t> </a:t>
            </a:r>
            <a:endParaRPr lang="en-US" sz="2200" b="1" i="1" cap="all" dirty="0" smtClean="0">
              <a:ln w="0"/>
              <a:solidFill>
                <a:srgbClr val="7030A0"/>
              </a:solidFill>
              <a:effectLst>
                <a:reflection blurRad="12700" stA="50000" endPos="50000" dist="5000" dir="5400000" sy="-100000" rotWithShape="0"/>
              </a:effectLst>
              <a:cs typeface="+mj-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291" t="49592"/>
          <a:stretch/>
        </p:blipFill>
        <p:spPr>
          <a:xfrm>
            <a:off x="1554723" y="2296716"/>
            <a:ext cx="6570561" cy="2428428"/>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r="5555" b="24722"/>
          <a:stretch/>
        </p:blipFill>
        <p:spPr>
          <a:xfrm>
            <a:off x="7203538" y="2924944"/>
            <a:ext cx="1184886" cy="1259232"/>
          </a:xfrm>
          <a:prstGeom prst="rect">
            <a:avLst/>
          </a:prstGeom>
        </p:spPr>
      </p:pic>
      <p:sp>
        <p:nvSpPr>
          <p:cNvPr id="13" name="Rectangle 12"/>
          <p:cNvSpPr/>
          <p:nvPr/>
        </p:nvSpPr>
        <p:spPr>
          <a:xfrm>
            <a:off x="264825" y="6058112"/>
            <a:ext cx="2113124" cy="646331"/>
          </a:xfrm>
          <a:prstGeom prst="rect">
            <a:avLst/>
          </a:prstGeom>
        </p:spPr>
        <p:txBody>
          <a:bodyPr wrap="square">
            <a:spAutoFit/>
          </a:bodyPr>
          <a:lstStyle/>
          <a:p>
            <a:pPr algn="ctr"/>
            <a:r>
              <a:rPr lang="en-GB" b="1" i="1" dirty="0" smtClean="0">
                <a:latin typeface="Calisto MT" pitchFamily="18" charset="0"/>
                <a:cs typeface="Times New Roman" pitchFamily="18" charset="0"/>
              </a:rPr>
              <a:t>January 15</a:t>
            </a:r>
            <a:r>
              <a:rPr lang="en-GB" b="1" i="1" baseline="30000" dirty="0" smtClean="0">
                <a:latin typeface="Calisto MT" pitchFamily="18" charset="0"/>
                <a:cs typeface="Times New Roman" pitchFamily="18" charset="0"/>
              </a:rPr>
              <a:t>th</a:t>
            </a:r>
            <a:r>
              <a:rPr lang="en-GB" b="1" i="1" dirty="0" smtClean="0">
                <a:latin typeface="Calisto MT" pitchFamily="18" charset="0"/>
                <a:cs typeface="Times New Roman" pitchFamily="18" charset="0"/>
              </a:rPr>
              <a:t>  2013</a:t>
            </a:r>
          </a:p>
          <a:p>
            <a:pPr algn="ctr"/>
            <a:r>
              <a:rPr lang="en-GB" b="1" i="1" dirty="0" smtClean="0">
                <a:latin typeface="Calisto MT" pitchFamily="18" charset="0"/>
                <a:cs typeface="Times New Roman" pitchFamily="18" charset="0"/>
              </a:rPr>
              <a:t>Italy </a:t>
            </a:r>
            <a:r>
              <a:rPr lang="en-GB" b="1" i="1" dirty="0" smtClean="0">
                <a:solidFill>
                  <a:schemeClr val="accent4">
                    <a:lumMod val="50000"/>
                  </a:schemeClr>
                </a:solidFill>
                <a:latin typeface="Calisto MT" pitchFamily="18" charset="0"/>
                <a:cs typeface="Times New Roman" pitchFamily="18" charset="0"/>
              </a:rPr>
              <a:t> </a:t>
            </a:r>
            <a:endParaRPr lang="en-US" dirty="0"/>
          </a:p>
        </p:txBody>
      </p:sp>
    </p:spTree>
    <p:extLst>
      <p:ext uri="{BB962C8B-B14F-4D97-AF65-F5344CB8AC3E}">
        <p14:creationId xmlns:p14="http://schemas.microsoft.com/office/powerpoint/2010/main" val="287880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2"/>
                                        </p:tgtEl>
                                      </p:cBhvr>
                                    </p:animEffect>
                                    <p:anim calcmode="lin" valueType="num">
                                      <p:cBhvr>
                                        <p:cTn id="17" dur="1000"/>
                                        <p:tgtEl>
                                          <p:spTgt spid="12"/>
                                        </p:tgtEl>
                                        <p:attrNameLst>
                                          <p:attrName>ppt_x</p:attrName>
                                        </p:attrNameLst>
                                      </p:cBhvr>
                                      <p:tavLst>
                                        <p:tav tm="0">
                                          <p:val>
                                            <p:strVal val="ppt_x"/>
                                          </p:val>
                                        </p:tav>
                                        <p:tav tm="100000">
                                          <p:val>
                                            <p:strVal val="ppt_x"/>
                                          </p:val>
                                        </p:tav>
                                      </p:tavLst>
                                    </p:anim>
                                    <p:anim calcmode="lin" valueType="num">
                                      <p:cBhvr>
                                        <p:cTn id="18" dur="1000"/>
                                        <p:tgtEl>
                                          <p:spTgt spid="12"/>
                                        </p:tgtEl>
                                        <p:attrNameLst>
                                          <p:attrName>ppt_y</p:attrName>
                                        </p:attrNameLst>
                                      </p:cBhvr>
                                      <p:tavLst>
                                        <p:tav tm="0">
                                          <p:val>
                                            <p:strVal val="ppt_y"/>
                                          </p:val>
                                        </p:tav>
                                        <p:tav tm="100000">
                                          <p:val>
                                            <p:strVal val="ppt_y+.1"/>
                                          </p:val>
                                        </p:tav>
                                      </p:tavLst>
                                    </p:anim>
                                    <p:set>
                                      <p:cBhvr>
                                        <p:cTn id="19" dur="1" fill="hold">
                                          <p:stCondLst>
                                            <p:cond delay="9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par>
                          <p:cTn id="24" fill="hold">
                            <p:stCondLst>
                              <p:cond delay="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 calcmode="lin" valueType="num">
                                      <p:cBhvr>
                                        <p:cTn id="4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71600" y="288246"/>
            <a:ext cx="7416824" cy="477054"/>
          </a:xfrm>
          <a:prstGeom prst="rect">
            <a:avLst/>
          </a:prstGeom>
        </p:spPr>
        <p:txBody>
          <a:bodyPr wrap="square">
            <a:spAutoFit/>
          </a:bodyPr>
          <a:lstStyle/>
          <a:p>
            <a:pPr algn="ctr"/>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NMR sequences</a:t>
            </a:r>
            <a:endParaRPr lang="fa-IR" sz="2500" dirty="0">
              <a:ln w="10541" cmpd="sng">
                <a:solidFill>
                  <a:schemeClr val="accent4">
                    <a:lumMod val="50000"/>
                  </a:schemeClr>
                </a:solidFill>
                <a:prstDash val="solid"/>
              </a:ln>
              <a:solidFill>
                <a:srgbClr val="7030A0"/>
              </a:solidFill>
            </a:endParaRPr>
          </a:p>
        </p:txBody>
      </p:sp>
      <p:sp>
        <p:nvSpPr>
          <p:cNvPr id="5" name="Rectangle 4"/>
          <p:cNvSpPr/>
          <p:nvPr/>
        </p:nvSpPr>
        <p:spPr>
          <a:xfrm>
            <a:off x="424880" y="1340768"/>
            <a:ext cx="5112568" cy="461665"/>
          </a:xfrm>
          <a:prstGeom prst="rect">
            <a:avLst/>
          </a:prstGeom>
        </p:spPr>
        <p:txBody>
          <a:bodyPr wrap="square">
            <a:spAutoFit/>
          </a:bodyPr>
          <a:lstStyle/>
          <a:p>
            <a:pPr algn="l"/>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sto MT" pitchFamily="18" charset="0"/>
              </a:rPr>
              <a:t>Spin-echo </a:t>
            </a: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sto MT" pitchFamily="18" charset="0"/>
              </a:rPr>
              <a:t>pulse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sto MT" pitchFamily="18" charset="0"/>
              </a:rPr>
              <a:t>sequences</a:t>
            </a:r>
            <a:endParaRPr lang="fa-I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sto MT" pitchFamily="18" charset="0"/>
            </a:endParaRPr>
          </a:p>
        </p:txBody>
      </p:sp>
      <p:sp>
        <p:nvSpPr>
          <p:cNvPr id="3" name="Slide Number Placeholder 2"/>
          <p:cNvSpPr>
            <a:spLocks noGrp="1"/>
          </p:cNvSpPr>
          <p:nvPr>
            <p:ph type="sldNum" sz="quarter" idx="12"/>
          </p:nvPr>
        </p:nvSpPr>
        <p:spPr/>
        <p:txBody>
          <a:bodyPr/>
          <a:lstStyle/>
          <a:p>
            <a:fld id="{EBB4FEF8-A96B-4D7C-B6E1-1A8FC78B137B}" type="slidenum">
              <a:rPr lang="fa-IR" smtClean="0"/>
              <a:pPr/>
              <a:t>18</a:t>
            </a:fld>
            <a:endParaRPr lang="fa-I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02" y="2375033"/>
            <a:ext cx="3662498" cy="206207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47935"/>
          <a:stretch/>
        </p:blipFill>
        <p:spPr>
          <a:xfrm>
            <a:off x="5436096" y="2421950"/>
            <a:ext cx="3030487" cy="187114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24" y="4414864"/>
            <a:ext cx="2771800" cy="196785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9522" y="4581128"/>
            <a:ext cx="3146974" cy="1840468"/>
          </a:xfrm>
          <a:prstGeom prst="rect">
            <a:avLst/>
          </a:prstGeom>
        </p:spPr>
      </p:pic>
      <p:pic>
        <p:nvPicPr>
          <p:cNvPr id="14" name="Picture 9"/>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706" r="19013" b="4217"/>
          <a:stretch/>
        </p:blipFill>
        <p:spPr bwMode="auto">
          <a:xfrm>
            <a:off x="3048699" y="4511752"/>
            <a:ext cx="2891453" cy="2229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H="1">
            <a:off x="1403648" y="3976442"/>
            <a:ext cx="864097" cy="74870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8" name="Straight Arrow Connector 17"/>
          <p:cNvCxnSpPr/>
          <p:nvPr/>
        </p:nvCxnSpPr>
        <p:spPr>
          <a:xfrm>
            <a:off x="2267744" y="3976442"/>
            <a:ext cx="1440160" cy="132476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Rectangle 18"/>
          <p:cNvSpPr/>
          <p:nvPr/>
        </p:nvSpPr>
        <p:spPr>
          <a:xfrm>
            <a:off x="7668344" y="2204864"/>
            <a:ext cx="1368152"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Rectangle 19"/>
              <p:cNvSpPr/>
              <p:nvPr/>
            </p:nvSpPr>
            <p:spPr>
              <a:xfrm>
                <a:off x="395536" y="1895328"/>
                <a:ext cx="1802545" cy="430887"/>
              </a:xfrm>
              <a:prstGeom prst="rect">
                <a:avLst/>
              </a:prstGeom>
            </p:spPr>
            <p:txBody>
              <a:bodyPr wrap="none">
                <a:spAutoFit/>
              </a:bodyPr>
              <a:lstStyle/>
              <a:p>
                <a14:m>
                  <m:oMath xmlns:m="http://schemas.openxmlformats.org/officeDocument/2006/math">
                    <m:sSub>
                      <m:sSubPr>
                        <m:ctrlP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sSubPr>
                      <m:e>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𝑇</m:t>
                        </m:r>
                      </m:e>
                      <m:sub>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2</m:t>
                        </m:r>
                      </m:sub>
                    </m:sSub>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  </m:t>
                    </m:r>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𝑠𝑒𝑞𝑢𝑒𝑛𝑐𝑒</m:t>
                    </m:r>
                  </m:oMath>
                </a14:m>
                <a:r>
                  <a:rPr 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395536" y="1895328"/>
                <a:ext cx="1802545" cy="430887"/>
              </a:xfrm>
              <a:prstGeom prst="rect">
                <a:avLst/>
              </a:prstGeom>
              <a:blipFill rotWithShape="1">
                <a:blip r:embed="rId8" cstate="print"/>
                <a:stretch>
                  <a:fillRect t="-8451" r="-4730" b="-267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787848" y="1885656"/>
                <a:ext cx="1887504" cy="430887"/>
              </a:xfrm>
              <a:prstGeom prst="rect">
                <a:avLst/>
              </a:prstGeom>
            </p:spPr>
            <p:txBody>
              <a:bodyPr wrap="none">
                <a:spAutoFit/>
              </a:bodyPr>
              <a:lstStyle/>
              <a:p>
                <a14:m>
                  <m:oMath xmlns:m="http://schemas.openxmlformats.org/officeDocument/2006/math">
                    <m:sSub>
                      <m:sSubPr>
                        <m:ctrlP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ctrlPr>
                      </m:sSubPr>
                      <m:e>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𝑇</m:t>
                        </m:r>
                      </m:e>
                      <m:sub>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𝟏</m:t>
                        </m:r>
                      </m:sub>
                    </m:sSub>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  </m:t>
                    </m:r>
                    <m:r>
                      <a:rPr lang="en-US" sz="2200" b="1" i="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mbria Math"/>
                      </a:rPr>
                      <m:t>𝑠𝑒𝑞𝑢𝑒𝑛𝑐𝑒</m:t>
                    </m:r>
                  </m:oMath>
                </a14:m>
                <a:r>
                  <a:rPr lang="en-US" sz="2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mc:Choice>
        <mc:Fallback xmlns="">
          <p:sp>
            <p:nvSpPr>
              <p:cNvPr id="22" name="Rectangle 21"/>
              <p:cNvSpPr>
                <a:spLocks noRot="1" noChangeAspect="1" noMove="1" noResize="1" noEditPoints="1" noAdjustHandles="1" noChangeArrowheads="1" noChangeShapeType="1" noTextEdit="1"/>
              </p:cNvSpPr>
              <p:nvPr/>
            </p:nvSpPr>
            <p:spPr>
              <a:xfrm>
                <a:off x="4787848" y="1885656"/>
                <a:ext cx="1887504" cy="430887"/>
              </a:xfrm>
              <a:prstGeom prst="rect">
                <a:avLst/>
              </a:prstGeom>
              <a:blipFill rotWithShape="1">
                <a:blip r:embed="rId9" cstate="print"/>
                <a:stretch>
                  <a:fillRect t="-8451" r="-4516" b="-26761"/>
                </a:stretch>
              </a:blipFill>
            </p:spPr>
            <p:txBody>
              <a:bodyPr/>
              <a:lstStyle/>
              <a:p>
                <a:r>
                  <a:rPr lang="en-US">
                    <a:noFill/>
                  </a:rPr>
                  <a:t> </a:t>
                </a:r>
              </a:p>
            </p:txBody>
          </p:sp>
        </mc:Fallback>
      </mc:AlternateContent>
      <p:cxnSp>
        <p:nvCxnSpPr>
          <p:cNvPr id="23" name="Straight Arrow Connector 22"/>
          <p:cNvCxnSpPr/>
          <p:nvPr/>
        </p:nvCxnSpPr>
        <p:spPr>
          <a:xfrm>
            <a:off x="6876256" y="4437112"/>
            <a:ext cx="144016" cy="57606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7" name="CasellaDiTesto 26"/>
          <p:cNvSpPr txBox="1"/>
          <p:nvPr/>
        </p:nvSpPr>
        <p:spPr>
          <a:xfrm>
            <a:off x="1115616" y="5085184"/>
            <a:ext cx="2256965" cy="415498"/>
          </a:xfrm>
          <a:prstGeom prst="rect">
            <a:avLst/>
          </a:prstGeom>
          <a:noFill/>
        </p:spPr>
        <p:txBody>
          <a:bodyPr wrap="none" rtlCol="0">
            <a:spAutoFit/>
          </a:bodyPr>
          <a:lstStyle/>
          <a:p>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a:t>
            </a:r>
            <a:r>
              <a:rPr lang="it-IT" sz="2100" i="1" baseline="-25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a:t>
            </a:r>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100"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relaxation</a:t>
            </a:r>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curve</a:t>
            </a:r>
            <a:endParaRPr lang="it-IT" sz="2100"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8" name="CasellaDiTesto 27"/>
          <p:cNvSpPr txBox="1"/>
          <p:nvPr/>
        </p:nvSpPr>
        <p:spPr>
          <a:xfrm>
            <a:off x="6660232" y="5445224"/>
            <a:ext cx="2256965" cy="415498"/>
          </a:xfrm>
          <a:prstGeom prst="rect">
            <a:avLst/>
          </a:prstGeom>
          <a:noFill/>
        </p:spPr>
        <p:txBody>
          <a:bodyPr wrap="none" rtlCol="0">
            <a:spAutoFit/>
          </a:bodyPr>
          <a:lstStyle/>
          <a:p>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a:t>
            </a:r>
            <a:r>
              <a:rPr lang="it-IT" sz="2100" i="1" baseline="-25000"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1</a:t>
            </a:r>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a:t>
            </a:r>
            <a:r>
              <a:rPr lang="it-IT" sz="2100"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relaxation</a:t>
            </a:r>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curve</a:t>
            </a:r>
            <a:endParaRPr lang="it-IT" sz="2100"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CasellaDiTesto 28"/>
          <p:cNvSpPr txBox="1"/>
          <p:nvPr/>
        </p:nvSpPr>
        <p:spPr>
          <a:xfrm>
            <a:off x="3563888" y="6253862"/>
            <a:ext cx="1808507" cy="415498"/>
          </a:xfrm>
          <a:prstGeom prst="rect">
            <a:avLst/>
          </a:prstGeom>
          <a:noFill/>
        </p:spPr>
        <p:txBody>
          <a:bodyPr wrap="none" rtlCol="0">
            <a:spAutoFit/>
          </a:bodyPr>
          <a:lstStyle/>
          <a:p>
            <a:r>
              <a:rPr lang="it-IT" sz="2100" i="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NMR </a:t>
            </a:r>
            <a:r>
              <a:rPr lang="it-IT" sz="2100" i="1" dirty="0" err="1"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spectrum</a:t>
            </a:r>
            <a:endParaRPr lang="it-IT" sz="2100" i="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0" name="CasellaDiTesto 29"/>
          <p:cNvSpPr txBox="1"/>
          <p:nvPr/>
        </p:nvSpPr>
        <p:spPr>
          <a:xfrm>
            <a:off x="9972600" y="2852936"/>
            <a:ext cx="4164858" cy="646331"/>
          </a:xfrm>
          <a:prstGeom prst="rect">
            <a:avLst/>
          </a:prstGeom>
          <a:noFill/>
        </p:spPr>
        <p:txBody>
          <a:bodyPr wrap="none" rtlCol="0">
            <a:spAutoFit/>
          </a:bodyPr>
          <a:lstStyle/>
          <a:p>
            <a:r>
              <a:rPr lang="it-IT" dirty="0" err="1" smtClean="0"/>
              <a:t>This</a:t>
            </a:r>
            <a:r>
              <a:rPr lang="it-IT" dirty="0" smtClean="0"/>
              <a:t> slide can </a:t>
            </a:r>
            <a:r>
              <a:rPr lang="it-IT" dirty="0" err="1" smtClean="0"/>
              <a:t>also</a:t>
            </a:r>
            <a:r>
              <a:rPr lang="it-IT" dirty="0" smtClean="0"/>
              <a:t> </a:t>
            </a:r>
            <a:r>
              <a:rPr lang="it-IT" dirty="0" err="1" smtClean="0"/>
              <a:t>be</a:t>
            </a:r>
            <a:r>
              <a:rPr lang="it-IT" dirty="0" smtClean="0"/>
              <a:t> cut</a:t>
            </a:r>
          </a:p>
          <a:p>
            <a:r>
              <a:rPr lang="it-IT" dirty="0" err="1" smtClean="0"/>
              <a:t>You</a:t>
            </a:r>
            <a:r>
              <a:rPr lang="it-IT" dirty="0" smtClean="0"/>
              <a:t> can put at the end </a:t>
            </a:r>
            <a:r>
              <a:rPr lang="it-IT" dirty="0" err="1" smtClean="0"/>
              <a:t>as</a:t>
            </a:r>
            <a:r>
              <a:rPr lang="it-IT" dirty="0" smtClean="0"/>
              <a:t> </a:t>
            </a:r>
            <a:r>
              <a:rPr lang="it-IT" dirty="0" err="1" smtClean="0"/>
              <a:t>an</a:t>
            </a:r>
            <a:r>
              <a:rPr lang="it-IT" dirty="0" smtClean="0"/>
              <a:t> </a:t>
            </a:r>
            <a:r>
              <a:rPr lang="it-IT" dirty="0" err="1" smtClean="0"/>
              <a:t>example</a:t>
            </a:r>
            <a:r>
              <a:rPr lang="it-IT" dirty="0" smtClean="0"/>
              <a:t> slide</a:t>
            </a:r>
            <a:endParaRPr lang="it-IT" dirty="0"/>
          </a:p>
        </p:txBody>
      </p:sp>
    </p:spTree>
    <p:extLst>
      <p:ext uri="{BB962C8B-B14F-4D97-AF65-F5344CB8AC3E}">
        <p14:creationId xmlns:p14="http://schemas.microsoft.com/office/powerpoint/2010/main" val="32165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475" y="3933056"/>
            <a:ext cx="4653483" cy="2901304"/>
          </a:xfrm>
          <a:prstGeom prst="rect">
            <a:avLst/>
          </a:prstGeom>
          <a:solidFill>
            <a:schemeClr val="accent4">
              <a:lumMod val="60000"/>
              <a:lumOff val="40000"/>
              <a:alpha val="52000"/>
            </a:schemeClr>
          </a:solidFill>
          <a:ln>
            <a:noFill/>
          </a:ln>
        </p:spPr>
      </p:pic>
      <p:sp>
        <p:nvSpPr>
          <p:cNvPr id="10" name="Rounded Rectangle 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43545" y="291286"/>
            <a:ext cx="3737946" cy="584775"/>
          </a:xfrm>
          <a:prstGeom prst="rect">
            <a:avLst/>
          </a:prstGeom>
        </p:spPr>
        <p:txBody>
          <a:bodyPr wrap="none">
            <a:spAutoFit/>
          </a:bodyPr>
          <a:lstStyle/>
          <a:p>
            <a:r>
              <a:rPr lang="en-GB" sz="32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Presentation outline</a:t>
            </a:r>
            <a:endParaRPr lang="fa-IR" sz="3200" dirty="0"/>
          </a:p>
        </p:txBody>
      </p:sp>
      <p:sp>
        <p:nvSpPr>
          <p:cNvPr id="4" name="Slide Number Placeholder 3"/>
          <p:cNvSpPr>
            <a:spLocks noGrp="1"/>
          </p:cNvSpPr>
          <p:nvPr>
            <p:ph type="sldNum" sz="quarter" idx="12"/>
          </p:nvPr>
        </p:nvSpPr>
        <p:spPr/>
        <p:txBody>
          <a:bodyPr/>
          <a:lstStyle/>
          <a:p>
            <a:fld id="{EBB4FEF8-A96B-4D7C-B6E1-1A8FC78B137B}" type="slidenum">
              <a:rPr lang="fa-IR" smtClean="0"/>
              <a:pPr/>
              <a:t>2</a:t>
            </a:fld>
            <a:endParaRPr lang="fa-IR"/>
          </a:p>
        </p:txBody>
      </p:sp>
      <p:sp>
        <p:nvSpPr>
          <p:cNvPr id="7" name="CasellaDiTesto 6"/>
          <p:cNvSpPr txBox="1"/>
          <p:nvPr/>
        </p:nvSpPr>
        <p:spPr>
          <a:xfrm>
            <a:off x="99583" y="1828889"/>
            <a:ext cx="9001000" cy="3554819"/>
          </a:xfrm>
          <a:prstGeom prst="rect">
            <a:avLst/>
          </a:prstGeom>
          <a:noFill/>
        </p:spPr>
        <p:txBody>
          <a:bodyPr wrap="square" rtlCol="0">
            <a:spAutoFit/>
          </a:bodyPr>
          <a:lstStyle/>
          <a:p>
            <a:pPr marL="342900" indent="-342900" algn="r" rtl="0">
              <a:lnSpc>
                <a:spcPct val="150000"/>
              </a:lnSpc>
              <a:buBlip>
                <a:blip r:embed="rId5"/>
              </a:buBlip>
            </a:pP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Molecular</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nanomagnets</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as</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u="sng"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milestones</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for</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the </a:t>
            </a: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study</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dirty="0" err="1" smtClean="0">
                <a:effectLst>
                  <a:outerShdw blurRad="38100" dist="38100" dir="2700000" algn="tl">
                    <a:srgbClr val="000000">
                      <a:alpha val="43137"/>
                    </a:srgbClr>
                  </a:outerShdw>
                </a:effectLst>
                <a:latin typeface="Times New Roman" pitchFamily="18" charset="0"/>
                <a:cs typeface="Times New Roman" pitchFamily="18" charset="0"/>
              </a:rPr>
              <a:t>of</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it-IT" sz="20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low-dimensional</a:t>
            </a:r>
            <a:r>
              <a:rPr lang="it-IT"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p>
          <a:p>
            <a:pPr algn="l" rtl="0">
              <a:lnSpc>
                <a:spcPct val="150000"/>
              </a:lnSpc>
            </a:pPr>
            <a:r>
              <a:rPr lang="it-IT" sz="2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magnetism</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 fundamental physics and applications</a:t>
            </a:r>
          </a:p>
          <a:p>
            <a:pPr algn="l" rtl="0">
              <a:lnSpc>
                <a:spcPct val="150000"/>
              </a:lnSpc>
            </a:pPr>
            <a:endParaRPr lang="it-IT" sz="1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1920240" indent="-342900" algn="l" rtl="0">
              <a:lnSpc>
                <a:spcPct val="150000"/>
              </a:lnSpc>
              <a:buBlip>
                <a:blip r:embed="rId5"/>
              </a:buBlip>
            </a:pP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Wide-band solid-state NMR at a glance</a:t>
            </a:r>
          </a:p>
          <a:p>
            <a:pPr marL="1577340" algn="l" rtl="0">
              <a:lnSpc>
                <a:spcPct val="150000"/>
              </a:lnSpc>
            </a:pPr>
            <a:endParaRPr lang="it-IT" sz="1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2560320" indent="-342900" algn="l" rtl="0">
              <a:lnSpc>
                <a:spcPct val="150000"/>
              </a:lnSpc>
              <a:buBlip>
                <a:blip r:embed="rId5"/>
              </a:buBlip>
            </a:pPr>
            <a:r>
              <a:rPr lang="it-IT" sz="2000" b="1" i="1" dirty="0">
                <a:effectLst>
                  <a:outerShdw blurRad="38100" dist="38100" dir="2700000" algn="tl">
                    <a:srgbClr val="000000">
                      <a:alpha val="43137"/>
                    </a:srgbClr>
                  </a:outerShdw>
                </a:effectLst>
                <a:latin typeface="Times New Roman" pitchFamily="18" charset="0"/>
                <a:cs typeface="Times New Roman" pitchFamily="18" charset="0"/>
              </a:rPr>
              <a:t>Molecular spin dynamics vs </a:t>
            </a: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temperature</a:t>
            </a:r>
          </a:p>
          <a:p>
            <a:pPr marL="2217420" algn="l" rtl="0">
              <a:lnSpc>
                <a:spcPct val="150000"/>
              </a:lnSpc>
            </a:pPr>
            <a:endParaRPr lang="it-IT" sz="10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marL="3108960" indent="-342900" algn="l" rtl="0">
              <a:lnSpc>
                <a:spcPct val="150000"/>
              </a:lnSpc>
              <a:buBlip>
                <a:blip r:embed="rId5"/>
              </a:buBlip>
            </a:pPr>
            <a:r>
              <a:rPr lang="it-IT" sz="2000" b="1" i="1" dirty="0" smtClean="0">
                <a:effectLst>
                  <a:outerShdw blurRad="38100" dist="38100" dir="2700000" algn="tl">
                    <a:srgbClr val="000000">
                      <a:alpha val="43137"/>
                    </a:srgbClr>
                  </a:outerShdw>
                </a:effectLst>
                <a:latin typeface="Times New Roman" pitchFamily="18" charset="0"/>
                <a:cs typeface="Times New Roman" pitchFamily="18" charset="0"/>
              </a:rPr>
              <a:t>Low </a:t>
            </a:r>
            <a:r>
              <a:rPr lang="it-IT" sz="2000" b="1" i="1" dirty="0">
                <a:effectLst>
                  <a:outerShdw blurRad="38100" dist="38100" dir="2700000" algn="tl">
                    <a:srgbClr val="000000">
                      <a:alpha val="43137"/>
                    </a:srgbClr>
                  </a:outerShdw>
                </a:effectLst>
                <a:latin typeface="Times New Roman" pitchFamily="18" charset="0"/>
                <a:cs typeface="Times New Roman" pitchFamily="18" charset="0"/>
              </a:rPr>
              <a:t>temperature quantum level crossing </a:t>
            </a:r>
          </a:p>
          <a:p>
            <a:pPr marL="1028700" algn="l" rtl="0">
              <a:lnSpc>
                <a:spcPct val="150000"/>
              </a:lnSpc>
            </a:pPr>
            <a:endParaRPr lang="it-IT"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517669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65987" y="2194177"/>
            <a:ext cx="2278013" cy="1488451"/>
          </a:xfrm>
          <a:prstGeom prst="rect">
            <a:avLst/>
          </a:prstGeom>
          <a:ln>
            <a:noFill/>
          </a:ln>
          <a:effectLst>
            <a:softEdge rad="112500"/>
          </a:effectLst>
        </p:spPr>
      </p:pic>
      <p:sp>
        <p:nvSpPr>
          <p:cNvPr id="10" name="Rounded Rectangle 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35696" y="346688"/>
            <a:ext cx="5832648" cy="523220"/>
          </a:xfrm>
          <a:prstGeom prst="rect">
            <a:avLst/>
          </a:prstGeom>
        </p:spPr>
        <p:txBody>
          <a:bodyPr wrap="square">
            <a:spAutoFit/>
          </a:bodyPr>
          <a:lstStyle/>
          <a:p>
            <a:pPr algn="l" rtl="0"/>
            <a:r>
              <a:rPr lang="en-GB"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GB" sz="28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Molecular </a:t>
            </a:r>
            <a:r>
              <a:rPr lang="en-GB" sz="28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N</a:t>
            </a:r>
            <a:r>
              <a:rPr lang="en-GB" sz="28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ano </a:t>
            </a:r>
            <a:r>
              <a:rPr lang="en-GB" sz="28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a:t>
            </a:r>
            <a:r>
              <a:rPr lang="en-GB" sz="28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agnets (MNMs)</a:t>
            </a:r>
            <a:endParaRPr lang="fa-IR" sz="2800" b="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endParaRPr>
          </a:p>
        </p:txBody>
      </p:sp>
      <p:pic>
        <p:nvPicPr>
          <p:cNvPr id="2052" name="Picture 4" descr="PNG - 17.7 kb"/>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966"/>
          <a:stretch/>
        </p:blipFill>
        <p:spPr bwMode="auto">
          <a:xfrm>
            <a:off x="179512" y="3310758"/>
            <a:ext cx="8704825" cy="33586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9028" y="1412776"/>
            <a:ext cx="8643452" cy="2269852"/>
          </a:xfrm>
          <a:prstGeom prst="rect">
            <a:avLst/>
          </a:prstGeom>
        </p:spPr>
        <p:txBody>
          <a:bodyPr wrap="square">
            <a:spAutoFit/>
          </a:bodyPr>
          <a:lstStyle/>
          <a:p>
            <a:pPr algn="l" rtl="0">
              <a:lnSpc>
                <a:spcPts val="3600"/>
              </a:lnSpc>
            </a:pPr>
            <a:r>
              <a:rPr lang="en-GB" sz="2400" b="1" i="1" dirty="0" smtClean="0">
                <a:ln w="10541" cmpd="sng">
                  <a:solidFill>
                    <a:schemeClr val="accent4">
                      <a:lumMod val="50000"/>
                    </a:schemeClr>
                  </a:solidFill>
                  <a:prstDash val="solid"/>
                </a:ln>
                <a:solidFill>
                  <a:schemeClr val="tx1">
                    <a:lumMod val="65000"/>
                    <a:lumOff val="35000"/>
                  </a:schemeClr>
                </a:solidFill>
                <a:latin typeface="Aparajita" pitchFamily="34" charset="0"/>
                <a:cs typeface="Aparajita" pitchFamily="34" charset="0"/>
              </a:rPr>
              <a:t>Promising </a:t>
            </a:r>
            <a:r>
              <a:rPr lang="en-GB" sz="2600" b="1" i="1" dirty="0" smtClean="0">
                <a:ln w="10541" cmpd="sng">
                  <a:solidFill>
                    <a:schemeClr val="accent4">
                      <a:lumMod val="50000"/>
                    </a:schemeClr>
                  </a:solidFill>
                  <a:prstDash val="solid"/>
                </a:ln>
                <a:solidFill>
                  <a:schemeClr val="tx1">
                    <a:lumMod val="65000"/>
                    <a:lumOff val="35000"/>
                  </a:schemeClr>
                </a:solidFill>
                <a:latin typeface="Aparajita" pitchFamily="34" charset="0"/>
                <a:cs typeface="Aparajita" pitchFamily="34" charset="0"/>
              </a:rPr>
              <a:t>candidates to study fundamental phenomena in physics</a:t>
            </a:r>
            <a:endParaRPr lang="en-GB" sz="2600" b="1" i="1" dirty="0">
              <a:ln w="10541" cmpd="sng">
                <a:solidFill>
                  <a:schemeClr val="accent4">
                    <a:lumMod val="50000"/>
                  </a:schemeClr>
                </a:solidFill>
                <a:prstDash val="solid"/>
              </a:ln>
              <a:solidFill>
                <a:schemeClr val="tx1">
                  <a:lumMod val="65000"/>
                  <a:lumOff val="35000"/>
                </a:schemeClr>
              </a:solidFill>
              <a:latin typeface="Aparajita" pitchFamily="34" charset="0"/>
              <a:cs typeface="Aparajita" pitchFamily="34" charset="0"/>
            </a:endParaRPr>
          </a:p>
          <a:p>
            <a:pPr marL="342900" indent="-342900" algn="l" rtl="0">
              <a:lnSpc>
                <a:spcPts val="3500"/>
              </a:lnSpc>
              <a:buBlip>
                <a:blip r:embed="rId6"/>
              </a:buBlip>
            </a:pPr>
            <a:r>
              <a:rPr lang="en-GB" sz="2200" b="1" i="1" dirty="0" smtClean="0">
                <a:ln w="10541" cmpd="sng">
                  <a:solidFill>
                    <a:schemeClr val="tx1"/>
                  </a:solidFill>
                  <a:prstDash val="solid"/>
                </a:ln>
                <a:solidFill>
                  <a:schemeClr val="accent3">
                    <a:lumMod val="50000"/>
                  </a:schemeClr>
                </a:solidFill>
                <a:latin typeface="Aparajita" pitchFamily="34" charset="0"/>
                <a:cs typeface="Aparajita" pitchFamily="34" charset="0"/>
              </a:rPr>
              <a:t>Quantum tunnelling of magnetization</a:t>
            </a:r>
          </a:p>
          <a:p>
            <a:pPr marL="342900" indent="-342900" algn="l" rtl="0">
              <a:lnSpc>
                <a:spcPts val="3500"/>
              </a:lnSpc>
              <a:buBlip>
                <a:blip r:embed="rId6"/>
              </a:buBlip>
            </a:pPr>
            <a:r>
              <a:rPr lang="en-GB" sz="2200" b="1" i="1" dirty="0" smtClean="0">
                <a:ln w="10541" cmpd="sng">
                  <a:solidFill>
                    <a:schemeClr val="tx1"/>
                  </a:solidFill>
                  <a:prstDash val="solid"/>
                </a:ln>
                <a:solidFill>
                  <a:schemeClr val="accent3">
                    <a:lumMod val="50000"/>
                  </a:schemeClr>
                </a:solidFill>
                <a:latin typeface="Aparajita" pitchFamily="34" charset="0"/>
                <a:cs typeface="Aparajita" pitchFamily="34" charset="0"/>
              </a:rPr>
              <a:t>Quantum information processing </a:t>
            </a:r>
          </a:p>
          <a:p>
            <a:pPr marL="342900" indent="-342900" algn="l" rtl="0">
              <a:lnSpc>
                <a:spcPts val="3500"/>
              </a:lnSpc>
              <a:buBlip>
                <a:blip r:embed="rId6"/>
              </a:buBlip>
            </a:pPr>
            <a:r>
              <a:rPr lang="en-GB" sz="2200" b="1" i="1" dirty="0" smtClean="0">
                <a:ln w="10541" cmpd="sng">
                  <a:solidFill>
                    <a:schemeClr val="tx1"/>
                  </a:solidFill>
                  <a:prstDash val="solid"/>
                </a:ln>
                <a:solidFill>
                  <a:schemeClr val="accent3">
                    <a:lumMod val="50000"/>
                  </a:schemeClr>
                </a:solidFill>
                <a:latin typeface="Aparajita" pitchFamily="34" charset="0"/>
                <a:cs typeface="Aparajita" pitchFamily="34" charset="0"/>
              </a:rPr>
              <a:t>Finite size effects in spin “chains”</a:t>
            </a:r>
          </a:p>
          <a:p>
            <a:pPr algn="l" rtl="0"/>
            <a:endParaRPr lang="en-GB" sz="2400" b="1" i="1" dirty="0">
              <a:ln w="10541" cmpd="sng">
                <a:solidFill>
                  <a:schemeClr val="accent3">
                    <a:lumMod val="50000"/>
                  </a:schemeClr>
                </a:solidFill>
                <a:prstDash val="solid"/>
              </a:ln>
              <a:solidFill>
                <a:srgbClr val="00B050"/>
              </a:solidFill>
            </a:endParaRPr>
          </a:p>
        </p:txBody>
      </p:sp>
      <p:sp>
        <p:nvSpPr>
          <p:cNvPr id="6" name="Slide Number Placeholder 5"/>
          <p:cNvSpPr>
            <a:spLocks noGrp="1"/>
          </p:cNvSpPr>
          <p:nvPr>
            <p:ph type="sldNum" sz="quarter" idx="12"/>
          </p:nvPr>
        </p:nvSpPr>
        <p:spPr/>
        <p:txBody>
          <a:bodyPr/>
          <a:lstStyle/>
          <a:p>
            <a:fld id="{EBB4FEF8-A96B-4D7C-B6E1-1A8FC78B137B}" type="slidenum">
              <a:rPr lang="fa-IR" smtClean="0"/>
              <a:pPr/>
              <a:t>3</a:t>
            </a:fld>
            <a:endParaRPr lang="fa-I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t="62003" r="57594"/>
          <a:stretch/>
        </p:blipFill>
        <p:spPr>
          <a:xfrm>
            <a:off x="4654278" y="1852074"/>
            <a:ext cx="2293986" cy="1544546"/>
          </a:xfrm>
          <a:prstGeom prst="rect">
            <a:avLst/>
          </a:prstGeom>
          <a:ln>
            <a:noFill/>
          </a:ln>
          <a:effectLst>
            <a:softEdge rad="112500"/>
          </a:effectLst>
        </p:spPr>
      </p:pic>
    </p:spTree>
    <p:extLst>
      <p:ext uri="{BB962C8B-B14F-4D97-AF65-F5344CB8AC3E}">
        <p14:creationId xmlns:p14="http://schemas.microsoft.com/office/powerpoint/2010/main" val="39012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EBB4FEF8-A96B-4D7C-B6E1-1A8FC78B137B}" type="slidenum">
              <a:rPr lang="fa-IR" smtClean="0"/>
              <a:pPr/>
              <a:t>4</a:t>
            </a:fld>
            <a:endParaRPr lang="fa-IR"/>
          </a:p>
        </p:txBody>
      </p:sp>
      <p:sp>
        <p:nvSpPr>
          <p:cNvPr id="3" name="Rectangle 2"/>
          <p:cNvSpPr/>
          <p:nvPr/>
        </p:nvSpPr>
        <p:spPr>
          <a:xfrm>
            <a:off x="251520" y="1484784"/>
            <a:ext cx="8064896" cy="2821285"/>
          </a:xfrm>
          <a:prstGeom prst="rect">
            <a:avLst/>
          </a:prstGeom>
        </p:spPr>
        <p:txBody>
          <a:bodyPr wrap="square">
            <a:spAutoFit/>
          </a:bodyPr>
          <a:lstStyle/>
          <a:p>
            <a:pPr algn="l" rtl="0"/>
            <a:r>
              <a:rPr lang="en-GB" sz="2400" b="1" i="1" dirty="0" smtClean="0">
                <a:ln w="11430"/>
                <a:solidFill>
                  <a:schemeClr val="accent4">
                    <a:lumMod val="50000"/>
                  </a:schemeClr>
                </a:solidFill>
                <a:effectLst>
                  <a:outerShdw blurRad="50800" dist="39000" dir="5460000" algn="tl">
                    <a:srgbClr val="000000">
                      <a:alpha val="38000"/>
                    </a:srgbClr>
                  </a:outerShdw>
                </a:effectLst>
                <a:latin typeface="Aparajita" pitchFamily="34" charset="0"/>
                <a:cs typeface="Aparajita" pitchFamily="34" charset="0"/>
              </a:rPr>
              <a:t>Possible applications of MNMs : </a:t>
            </a:r>
            <a:endParaRPr lang="en-GB" sz="2400" b="1" i="1" dirty="0">
              <a:ln w="11430"/>
              <a:solidFill>
                <a:schemeClr val="accent4">
                  <a:lumMod val="50000"/>
                </a:schemeClr>
              </a:solidFill>
              <a:effectLst>
                <a:outerShdw blurRad="50800" dist="39000" dir="5460000" algn="tl">
                  <a:srgbClr val="000000">
                    <a:alpha val="38000"/>
                  </a:srgbClr>
                </a:outerShdw>
              </a:effectLst>
              <a:latin typeface="Aparajita" pitchFamily="34" charset="0"/>
              <a:cs typeface="Aparajita" pitchFamily="34" charset="0"/>
            </a:endParaRPr>
          </a:p>
          <a:p>
            <a:pPr marL="342900" indent="-342900" algn="l" rtl="0"/>
            <a:endParaRPr lang="en-US" sz="2000" b="1" i="1" dirty="0" smtClean="0">
              <a:ln w="11430"/>
              <a:solidFill>
                <a:srgbClr val="7030A0"/>
              </a:solidFill>
              <a:effectLst>
                <a:outerShdw blurRad="50800" dist="39000" dir="5460000" algn="tl">
                  <a:srgbClr val="000000">
                    <a:alpha val="38000"/>
                  </a:srgbClr>
                </a:outerShdw>
              </a:effectLst>
            </a:endParaRPr>
          </a:p>
          <a:p>
            <a:pPr marL="342900" indent="-342900" algn="l" rtl="0">
              <a:lnSpc>
                <a:spcPts val="3200"/>
              </a:lnSpc>
              <a:buBlip>
                <a:blip r:embed="rId4"/>
              </a:buBlip>
            </a:pPr>
            <a:r>
              <a:rPr lang="en-US" sz="2000" b="1" i="1" dirty="0" smtClean="0">
                <a:ln w="11430"/>
                <a:solidFill>
                  <a:srgbClr val="7030A0"/>
                </a:solidFill>
                <a:effectLst>
                  <a:outerShdw blurRad="50800" dist="39000" dir="5460000" algn="tl">
                    <a:srgbClr val="000000">
                      <a:alpha val="38000"/>
                    </a:srgbClr>
                  </a:outerShdw>
                </a:effectLst>
              </a:rPr>
              <a:t> </a:t>
            </a:r>
            <a:r>
              <a:rPr lang="en-US" sz="2000" b="1" i="1" dirty="0" smtClean="0">
                <a:ln w="11430"/>
                <a:solidFill>
                  <a:srgbClr val="7030A0"/>
                </a:solidFill>
                <a:effectLst>
                  <a:outerShdw blurRad="50800" dist="39000" dir="5460000" algn="tl">
                    <a:srgbClr val="000000">
                      <a:alpha val="38000"/>
                    </a:srgbClr>
                  </a:outerShdw>
                </a:effectLst>
                <a:latin typeface="Calisto MT" pitchFamily="18" charset="0"/>
              </a:rPr>
              <a:t>High density magnetic memory </a:t>
            </a:r>
          </a:p>
          <a:p>
            <a:pPr marL="342900" indent="-342900" algn="l" rtl="0">
              <a:lnSpc>
                <a:spcPts val="3200"/>
              </a:lnSpc>
              <a:buBlip>
                <a:blip r:embed="rId4"/>
              </a:buBlip>
            </a:pPr>
            <a:r>
              <a:rPr lang="en-US" sz="2000" b="1" i="1" dirty="0" smtClean="0">
                <a:ln w="11430"/>
                <a:solidFill>
                  <a:srgbClr val="7030A0"/>
                </a:solidFill>
                <a:effectLst>
                  <a:outerShdw blurRad="50800" dist="39000" dir="5460000" algn="tl">
                    <a:srgbClr val="000000">
                      <a:alpha val="38000"/>
                    </a:srgbClr>
                  </a:outerShdw>
                </a:effectLst>
                <a:latin typeface="Calisto MT" pitchFamily="18" charset="0"/>
              </a:rPr>
              <a:t>Magneto- optical recording</a:t>
            </a:r>
          </a:p>
          <a:p>
            <a:pPr marL="342900" indent="-342900" algn="l" rtl="0">
              <a:lnSpc>
                <a:spcPts val="3200"/>
              </a:lnSpc>
              <a:buBlip>
                <a:blip r:embed="rId4"/>
              </a:buBlip>
            </a:pPr>
            <a:r>
              <a:rPr lang="en-US" sz="2000" b="1" i="1" dirty="0" smtClean="0">
                <a:ln w="11430"/>
                <a:solidFill>
                  <a:srgbClr val="7030A0"/>
                </a:solidFill>
                <a:effectLst>
                  <a:outerShdw blurRad="50800" dist="39000" dir="5460000" algn="tl">
                    <a:srgbClr val="000000">
                      <a:alpha val="38000"/>
                    </a:srgbClr>
                  </a:outerShdw>
                </a:effectLst>
                <a:latin typeface="Calisto MT" pitchFamily="18" charset="0"/>
              </a:rPr>
              <a:t>Quantum computing</a:t>
            </a:r>
          </a:p>
          <a:p>
            <a:pPr marL="342900" indent="-342900" algn="l" rtl="0">
              <a:lnSpc>
                <a:spcPts val="3200"/>
              </a:lnSpc>
              <a:buBlip>
                <a:blip r:embed="rId4"/>
              </a:buBlip>
            </a:pPr>
            <a:r>
              <a:rPr lang="en-US" sz="2000" b="1" i="1" dirty="0" err="1" smtClean="0">
                <a:ln w="11430"/>
                <a:solidFill>
                  <a:srgbClr val="7030A0"/>
                </a:solidFill>
                <a:effectLst>
                  <a:outerShdw blurRad="50800" dist="39000" dir="5460000" algn="tl">
                    <a:srgbClr val="000000">
                      <a:alpha val="38000"/>
                    </a:srgbClr>
                  </a:outerShdw>
                </a:effectLst>
                <a:latin typeface="Calisto MT" pitchFamily="18" charset="0"/>
              </a:rPr>
              <a:t>Spintronics</a:t>
            </a:r>
            <a:endParaRPr lang="en-US" sz="2000" b="1" i="1" dirty="0" smtClean="0">
              <a:ln w="11430"/>
              <a:solidFill>
                <a:srgbClr val="7030A0"/>
              </a:solidFill>
              <a:effectLst>
                <a:outerShdw blurRad="50800" dist="39000" dir="5460000" algn="tl">
                  <a:srgbClr val="000000">
                    <a:alpha val="38000"/>
                  </a:srgbClr>
                </a:outerShdw>
              </a:effectLst>
              <a:latin typeface="Calisto MT" pitchFamily="18" charset="0"/>
            </a:endParaRPr>
          </a:p>
          <a:p>
            <a:pPr marL="342900" indent="-342900" algn="l" rtl="0">
              <a:lnSpc>
                <a:spcPts val="3200"/>
              </a:lnSpc>
              <a:buBlip>
                <a:blip r:embed="rId4"/>
              </a:buBlip>
            </a:pPr>
            <a:r>
              <a:rPr lang="en-US" sz="2000" b="1" i="1" dirty="0" smtClean="0">
                <a:ln w="11430"/>
                <a:solidFill>
                  <a:srgbClr val="7030A0"/>
                </a:solidFill>
                <a:effectLst>
                  <a:outerShdw blurRad="50800" dist="39000" dir="5460000" algn="tl">
                    <a:srgbClr val="000000">
                      <a:alpha val="38000"/>
                    </a:srgbClr>
                  </a:outerShdw>
                </a:effectLst>
                <a:latin typeface="Calisto MT" pitchFamily="18" charset="0"/>
              </a:rPr>
              <a:t>Magnetic sensors…</a:t>
            </a:r>
            <a:endParaRPr lang="fa-IR" sz="2000" dirty="0">
              <a:solidFill>
                <a:srgbClr val="00B050"/>
              </a:solidFill>
            </a:endParaRPr>
          </a:p>
        </p:txBody>
      </p:sp>
      <p:sp>
        <p:nvSpPr>
          <p:cNvPr id="5" name="Rectangle 4"/>
          <p:cNvSpPr/>
          <p:nvPr/>
        </p:nvSpPr>
        <p:spPr>
          <a:xfrm>
            <a:off x="1835696" y="346688"/>
            <a:ext cx="5400600" cy="461665"/>
          </a:xfrm>
          <a:prstGeom prst="rect">
            <a:avLst/>
          </a:prstGeom>
        </p:spPr>
        <p:txBody>
          <a:bodyPr wrap="square">
            <a:spAutoFit/>
          </a:bodyPr>
          <a:lstStyle/>
          <a:p>
            <a:pPr algn="l" rtl="0"/>
            <a:r>
              <a:rPr lang="en-GB" sz="2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GB" sz="24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Molecular </a:t>
            </a:r>
            <a:r>
              <a:rPr lang="en-GB" sz="24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N</a:t>
            </a:r>
            <a:r>
              <a:rPr lang="en-GB" sz="24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ano </a:t>
            </a:r>
            <a:r>
              <a:rPr lang="en-GB" sz="24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a:t>
            </a:r>
            <a:r>
              <a:rPr lang="en-GB" sz="24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agnets Applications</a:t>
            </a:r>
            <a:endParaRPr lang="fa-IR" sz="2400" b="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endParaRPr>
          </a:p>
        </p:txBody>
      </p:sp>
      <p:graphicFrame>
        <p:nvGraphicFramePr>
          <p:cNvPr id="9" name="Object 15"/>
          <p:cNvGraphicFramePr>
            <a:graphicFrameLocks noChangeAspect="1"/>
          </p:cNvGraphicFramePr>
          <p:nvPr>
            <p:extLst>
              <p:ext uri="{D42A27DB-BD31-4B8C-83A1-F6EECF244321}">
                <p14:modId xmlns:p14="http://schemas.microsoft.com/office/powerpoint/2010/main" val="3209462544"/>
              </p:ext>
            </p:extLst>
          </p:nvPr>
        </p:nvGraphicFramePr>
        <p:xfrm>
          <a:off x="6466121" y="3140968"/>
          <a:ext cx="2213545" cy="1641863"/>
        </p:xfrm>
        <a:graphic>
          <a:graphicData uri="http://schemas.openxmlformats.org/presentationml/2006/ole">
            <mc:AlternateContent xmlns:mc="http://schemas.openxmlformats.org/markup-compatibility/2006">
              <mc:Choice xmlns:v="urn:schemas-microsoft-com:vml" Requires="v">
                <p:oleObj spid="_x0000_s14521" name="CorelPhotoPaint.Image.7" r:id="rId5" imgW="2488889" imgH="2260317" progId="">
                  <p:embed/>
                </p:oleObj>
              </mc:Choice>
              <mc:Fallback>
                <p:oleObj name="CorelPhotoPaint.Image.7" r:id="rId5" imgW="2488889" imgH="2260317" progId="">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66121" y="3140968"/>
                        <a:ext cx="2213545" cy="1641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33056" y="4797152"/>
            <a:ext cx="2880320" cy="17741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9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18633" b="-2561"/>
          <a:stretch/>
        </p:blipFill>
        <p:spPr bwMode="auto">
          <a:xfrm>
            <a:off x="2843808" y="2440008"/>
            <a:ext cx="3371341" cy="307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ed Rectangle 29"/>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35087" y="368284"/>
            <a:ext cx="4320480" cy="477054"/>
          </a:xfrm>
          <a:prstGeom prst="rect">
            <a:avLst/>
          </a:prstGeom>
        </p:spPr>
        <p:txBody>
          <a:bodyPr wrap="square">
            <a:spAutoFit/>
          </a:bodyPr>
          <a:lstStyle/>
          <a:p>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Antiferromagnetic (AFM) rings</a:t>
            </a:r>
            <a:endParaRPr lang="fa-IR" sz="2500" dirty="0">
              <a:ln w="10541" cmpd="sng">
                <a:solidFill>
                  <a:schemeClr val="accent4">
                    <a:lumMod val="50000"/>
                  </a:schemeClr>
                </a:solidFill>
                <a:prstDash val="solid"/>
              </a:ln>
              <a:solidFill>
                <a:srgbClr val="7030A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3003095"/>
            <a:ext cx="1489635" cy="148963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395002"/>
            <a:ext cx="1403845" cy="140384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908555"/>
            <a:ext cx="1584175" cy="158417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4509120"/>
            <a:ext cx="1668471" cy="1668470"/>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18" y="4653137"/>
            <a:ext cx="1512167" cy="151216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705" y="1412774"/>
            <a:ext cx="1440160" cy="1440159"/>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088" y="2908555"/>
            <a:ext cx="1584175" cy="1584174"/>
          </a:xfrm>
          <a:prstGeom prst="rect">
            <a:avLst/>
          </a:prstGeom>
        </p:spPr>
      </p:pic>
      <p:sp>
        <p:nvSpPr>
          <p:cNvPr id="24" name="Rectangle 23"/>
          <p:cNvSpPr/>
          <p:nvPr/>
        </p:nvSpPr>
        <p:spPr>
          <a:xfrm>
            <a:off x="4067943" y="1268760"/>
            <a:ext cx="5076057" cy="4616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r>
              <a:rPr lang="en-GB"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Why Antiferromagnetic (AFM) rings</a:t>
            </a:r>
            <a:r>
              <a:rPr lang="en-US" sz="24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5" name="TextBox 24"/>
          <p:cNvSpPr txBox="1"/>
          <p:nvPr/>
        </p:nvSpPr>
        <p:spPr>
          <a:xfrm>
            <a:off x="5292080" y="5085184"/>
            <a:ext cx="3320011" cy="369332"/>
          </a:xfrm>
          <a:prstGeom prst="rect">
            <a:avLst/>
          </a:prstGeom>
          <a:noFill/>
        </p:spPr>
        <p:txBody>
          <a:bodyPr wrap="none" rtlCol="0">
            <a:spAutoFit/>
          </a:bodyPr>
          <a:lstStyle/>
          <a:p>
            <a:pPr marL="285750" indent="-285750" algn="just" rtl="0">
              <a:buBlip>
                <a:blip r:embed="rId5"/>
              </a:buBlip>
            </a:pPr>
            <a:r>
              <a:rPr lang="it-IT" dirty="0" smtClean="0">
                <a:latin typeface="Calisto MT" pitchFamily="18" charset="0"/>
                <a:ea typeface="CMU Serif" pitchFamily="2" charset="0"/>
                <a:cs typeface="+mj-cs"/>
              </a:rPr>
              <a:t>Highly symmetric geometry</a:t>
            </a:r>
            <a:endParaRPr lang="it-IT" dirty="0">
              <a:latin typeface="Calisto MT" pitchFamily="18" charset="0"/>
              <a:ea typeface="CMU Serif" pitchFamily="2" charset="0"/>
              <a:cs typeface="+mj-cs"/>
            </a:endParaRPr>
          </a:p>
        </p:txBody>
      </p:sp>
      <p:sp>
        <p:nvSpPr>
          <p:cNvPr id="27" name="TextBox 26"/>
          <p:cNvSpPr txBox="1"/>
          <p:nvPr/>
        </p:nvSpPr>
        <p:spPr>
          <a:xfrm>
            <a:off x="3923928" y="5877272"/>
            <a:ext cx="5080207" cy="646331"/>
          </a:xfrm>
          <a:prstGeom prst="rect">
            <a:avLst/>
          </a:prstGeom>
          <a:noFill/>
        </p:spPr>
        <p:txBody>
          <a:bodyPr wrap="square" rtlCol="0">
            <a:spAutoFit/>
          </a:bodyPr>
          <a:lstStyle/>
          <a:p>
            <a:pPr marL="285750" indent="-285750" algn="just" rtl="0">
              <a:buBlip>
                <a:blip r:embed="rId5"/>
              </a:buBlip>
            </a:pPr>
            <a:r>
              <a:rPr lang="it-IT" dirty="0" smtClean="0">
                <a:latin typeface="Calisto MT" pitchFamily="18" charset="0"/>
                <a:ea typeface="CMU Serif" pitchFamily="2" charset="0"/>
                <a:cs typeface="CMU Serif" pitchFamily="2" charset="0"/>
              </a:rPr>
              <a:t>Ideal physical framework for low </a:t>
            </a:r>
            <a:r>
              <a:rPr lang="it-IT" dirty="0" err="1" smtClean="0">
                <a:latin typeface="Calisto MT" pitchFamily="18" charset="0"/>
                <a:ea typeface="CMU Serif" pitchFamily="2" charset="0"/>
                <a:cs typeface="CMU Serif" pitchFamily="2" charset="0"/>
              </a:rPr>
              <a:t>dimensional</a:t>
            </a:r>
            <a:r>
              <a:rPr lang="it-IT" dirty="0" smtClean="0">
                <a:latin typeface="Calisto MT" pitchFamily="18" charset="0"/>
                <a:ea typeface="CMU Serif" pitchFamily="2" charset="0"/>
                <a:cs typeface="CMU Serif" pitchFamily="2" charset="0"/>
              </a:rPr>
              <a:t> magnetism ( 0-D and/or 1-D)</a:t>
            </a:r>
            <a:endParaRPr lang="it-IT" dirty="0">
              <a:latin typeface="Calisto MT" pitchFamily="18" charset="0"/>
              <a:ea typeface="CMU Serif" pitchFamily="2" charset="0"/>
              <a:cs typeface="CMU Serif" pitchFamily="2" charset="0"/>
            </a:endParaRPr>
          </a:p>
        </p:txBody>
      </p:sp>
      <p:sp>
        <p:nvSpPr>
          <p:cNvPr id="2" name="Slide Number Placeholder 1"/>
          <p:cNvSpPr>
            <a:spLocks noGrp="1"/>
          </p:cNvSpPr>
          <p:nvPr>
            <p:ph type="sldNum" sz="quarter" idx="12"/>
          </p:nvPr>
        </p:nvSpPr>
        <p:spPr/>
        <p:txBody>
          <a:bodyPr/>
          <a:lstStyle/>
          <a:p>
            <a:fld id="{EBB4FEF8-A96B-4D7C-B6E1-1A8FC78B137B}" type="slidenum">
              <a:rPr lang="fa-IR" smtClean="0"/>
              <a:pPr/>
              <a:t>5</a:t>
            </a:fld>
            <a:endParaRPr lang="fa-IR"/>
          </a:p>
        </p:txBody>
      </p:sp>
      <p:sp>
        <p:nvSpPr>
          <p:cNvPr id="23" name="TextBox 24"/>
          <p:cNvSpPr txBox="1"/>
          <p:nvPr/>
        </p:nvSpPr>
        <p:spPr>
          <a:xfrm>
            <a:off x="3995936" y="3153742"/>
            <a:ext cx="5220073" cy="923330"/>
          </a:xfrm>
          <a:prstGeom prst="rect">
            <a:avLst/>
          </a:prstGeom>
          <a:noFill/>
        </p:spPr>
        <p:txBody>
          <a:bodyPr wrap="square" rtlCol="0">
            <a:spAutoFit/>
          </a:bodyPr>
          <a:lstStyle/>
          <a:p>
            <a:pPr marL="285750" indent="-285750" algn="ctr" rtl="0">
              <a:buBlip>
                <a:blip r:embed="rId5"/>
              </a:buBlip>
            </a:pPr>
            <a:r>
              <a:rPr lang="it-IT" dirty="0" smtClean="0">
                <a:latin typeface="Calisto MT" pitchFamily="18" charset="0"/>
                <a:ea typeface="CMU Serif" pitchFamily="2" charset="0"/>
                <a:cs typeface="+mj-cs"/>
              </a:rPr>
              <a:t>As </a:t>
            </a:r>
            <a:r>
              <a:rPr lang="it-IT" dirty="0" err="1" smtClean="0">
                <a:latin typeface="Calisto MT" pitchFamily="18" charset="0"/>
                <a:ea typeface="CMU Serif" pitchFamily="2" charset="0"/>
                <a:cs typeface="+mj-cs"/>
              </a:rPr>
              <a:t>all</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molecular</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clusters</a:t>
            </a:r>
            <a:r>
              <a:rPr lang="it-IT" dirty="0" smtClean="0">
                <a:latin typeface="Calisto MT" pitchFamily="18" charset="0"/>
                <a:ea typeface="CMU Serif" pitchFamily="2" charset="0"/>
                <a:cs typeface="+mj-cs"/>
              </a:rPr>
              <a:t>, finite </a:t>
            </a:r>
            <a:r>
              <a:rPr lang="it-IT" dirty="0" err="1" smtClean="0">
                <a:latin typeface="Calisto MT" pitchFamily="18" charset="0"/>
                <a:ea typeface="CMU Serif" pitchFamily="2" charset="0"/>
                <a:cs typeface="+mj-cs"/>
              </a:rPr>
              <a:t>number</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of</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ions</a:t>
            </a:r>
            <a:r>
              <a:rPr lang="it-IT" dirty="0" smtClean="0">
                <a:latin typeface="Calisto MT" pitchFamily="18" charset="0"/>
                <a:ea typeface="CMU Serif" pitchFamily="2" charset="0"/>
                <a:cs typeface="+mj-cs"/>
              </a:rPr>
              <a:t> : </a:t>
            </a:r>
          </a:p>
          <a:p>
            <a:pPr marL="285750" indent="-285750" algn="ctr" rtl="0"/>
            <a:r>
              <a:rPr lang="it-IT" dirty="0" smtClean="0">
                <a:latin typeface="Calisto MT" pitchFamily="18" charset="0"/>
                <a:ea typeface="CMU Serif" pitchFamily="2" charset="0"/>
                <a:cs typeface="+mj-cs"/>
              </a:rPr>
              <a:t>	 accurate spin Hamiltonian and exact </a:t>
            </a:r>
          </a:p>
          <a:p>
            <a:pPr marL="285750" indent="-285750" algn="ctr" rtl="0"/>
            <a:r>
              <a:rPr lang="it-IT" dirty="0" smtClean="0">
                <a:latin typeface="Calisto MT" pitchFamily="18" charset="0"/>
                <a:ea typeface="CMU Serif" pitchFamily="2" charset="0"/>
                <a:cs typeface="+mj-cs"/>
              </a:rPr>
              <a:t>calculation of energy levels and eigenfunctions </a:t>
            </a:r>
            <a:endParaRPr lang="it-IT" dirty="0">
              <a:latin typeface="Calisto MT" pitchFamily="18" charset="0"/>
              <a:ea typeface="CMU Serif" pitchFamily="2" charset="0"/>
              <a:cs typeface="+mj-cs"/>
            </a:endParaRPr>
          </a:p>
        </p:txBody>
      </p:sp>
      <p:sp>
        <p:nvSpPr>
          <p:cNvPr id="32" name="TextBox 24"/>
          <p:cNvSpPr txBox="1"/>
          <p:nvPr/>
        </p:nvSpPr>
        <p:spPr>
          <a:xfrm>
            <a:off x="3707904" y="1895454"/>
            <a:ext cx="5049524" cy="646331"/>
          </a:xfrm>
          <a:prstGeom prst="rect">
            <a:avLst/>
          </a:prstGeom>
          <a:noFill/>
        </p:spPr>
        <p:txBody>
          <a:bodyPr wrap="none" rtlCol="0">
            <a:spAutoFit/>
          </a:bodyPr>
          <a:lstStyle/>
          <a:p>
            <a:pPr marL="285750" indent="-285750" algn="just" rtl="0">
              <a:buBlip>
                <a:blip r:embed="rId5"/>
              </a:buBlip>
            </a:pPr>
            <a:r>
              <a:rPr lang="it-IT" dirty="0" smtClean="0">
                <a:latin typeface="Calisto MT" pitchFamily="18" charset="0"/>
                <a:ea typeface="CMU Serif" pitchFamily="2" charset="0"/>
                <a:cs typeface="+mj-cs"/>
              </a:rPr>
              <a:t>As </a:t>
            </a:r>
            <a:r>
              <a:rPr lang="it-IT" dirty="0" err="1" smtClean="0">
                <a:latin typeface="Calisto MT" pitchFamily="18" charset="0"/>
                <a:ea typeface="CMU Serif" pitchFamily="2" charset="0"/>
                <a:cs typeface="+mj-cs"/>
              </a:rPr>
              <a:t>all</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molecular</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clusters</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studying</a:t>
            </a:r>
            <a:r>
              <a:rPr lang="it-IT" dirty="0" smtClean="0">
                <a:latin typeface="Calisto MT" pitchFamily="18" charset="0"/>
                <a:ea typeface="CMU Serif" pitchFamily="2" charset="0"/>
                <a:cs typeface="+mj-cs"/>
              </a:rPr>
              <a:t> bulk </a:t>
            </a:r>
            <a:r>
              <a:rPr lang="it-IT" dirty="0" err="1" smtClean="0">
                <a:latin typeface="Calisto MT" pitchFamily="18" charset="0"/>
                <a:ea typeface="CMU Serif" pitchFamily="2" charset="0"/>
                <a:cs typeface="+mj-cs"/>
              </a:rPr>
              <a:t>means</a:t>
            </a:r>
            <a:r>
              <a:rPr lang="it-IT" dirty="0" smtClean="0">
                <a:latin typeface="Calisto MT" pitchFamily="18" charset="0"/>
                <a:ea typeface="CMU Serif" pitchFamily="2" charset="0"/>
                <a:cs typeface="+mj-cs"/>
              </a:rPr>
              <a:t> </a:t>
            </a:r>
          </a:p>
          <a:p>
            <a:pPr marL="285750" indent="-285750" algn="just" rtl="0"/>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studying</a:t>
            </a:r>
            <a:r>
              <a:rPr lang="it-IT" dirty="0" smtClean="0">
                <a:latin typeface="Calisto MT" pitchFamily="18" charset="0"/>
                <a:ea typeface="CMU Serif" pitchFamily="2" charset="0"/>
                <a:cs typeface="+mj-cs"/>
              </a:rPr>
              <a:t> single </a:t>
            </a:r>
            <a:r>
              <a:rPr lang="it-IT" dirty="0" err="1" smtClean="0">
                <a:latin typeface="Calisto MT" pitchFamily="18" charset="0"/>
                <a:ea typeface="CMU Serif" pitchFamily="2" charset="0"/>
                <a:cs typeface="+mj-cs"/>
              </a:rPr>
              <a:t>molecule</a:t>
            </a:r>
            <a:r>
              <a:rPr lang="it-IT" dirty="0" smtClean="0">
                <a:latin typeface="Calisto MT" pitchFamily="18" charset="0"/>
                <a:ea typeface="CMU Serif" pitchFamily="2" charset="0"/>
                <a:cs typeface="+mj-cs"/>
              </a:rPr>
              <a:t> </a:t>
            </a:r>
            <a:r>
              <a:rPr lang="it-IT" dirty="0" err="1" smtClean="0">
                <a:latin typeface="Calisto MT" pitchFamily="18" charset="0"/>
                <a:ea typeface="CMU Serif" pitchFamily="2" charset="0"/>
                <a:cs typeface="+mj-cs"/>
              </a:rPr>
              <a:t>as</a:t>
            </a:r>
            <a:r>
              <a:rPr lang="it-IT" dirty="0" smtClean="0">
                <a:latin typeface="Calisto MT" pitchFamily="18" charset="0"/>
                <a:ea typeface="CMU Serif" pitchFamily="2" charset="0"/>
                <a:cs typeface="+mj-cs"/>
              </a:rPr>
              <a:t> </a:t>
            </a:r>
            <a:r>
              <a:rPr lang="it-IT" i="1" dirty="0" err="1" smtClean="0">
                <a:latin typeface="Calisto MT" pitchFamily="18" charset="0"/>
                <a:ea typeface="CMU Serif" pitchFamily="2" charset="0"/>
              </a:rPr>
              <a:t>J</a:t>
            </a:r>
            <a:r>
              <a:rPr lang="it-IT" i="1" baseline="-25000" dirty="0" err="1" smtClean="0">
                <a:latin typeface="Calisto MT" pitchFamily="18" charset="0"/>
                <a:ea typeface="CMU Serif" pitchFamily="2" charset="0"/>
              </a:rPr>
              <a:t>inter-mol</a:t>
            </a:r>
            <a:r>
              <a:rPr lang="it-IT" i="1" dirty="0" smtClean="0">
                <a:latin typeface="Calisto MT" pitchFamily="18" charset="0"/>
                <a:ea typeface="CMU Serif" pitchFamily="2" charset="0"/>
              </a:rPr>
              <a:t>  &lt;&lt;  </a:t>
            </a:r>
            <a:r>
              <a:rPr lang="it-IT" i="1" dirty="0" err="1" smtClean="0">
                <a:latin typeface="Calisto MT" pitchFamily="18" charset="0"/>
                <a:ea typeface="CMU Serif" pitchFamily="2" charset="0"/>
              </a:rPr>
              <a:t>J</a:t>
            </a:r>
            <a:r>
              <a:rPr lang="it-IT" i="1" baseline="-25000" dirty="0" err="1" smtClean="0">
                <a:latin typeface="Calisto MT" pitchFamily="18" charset="0"/>
                <a:ea typeface="CMU Serif" pitchFamily="2" charset="0"/>
              </a:rPr>
              <a:t>intra-mol</a:t>
            </a:r>
            <a:r>
              <a:rPr lang="it-IT" dirty="0" smtClean="0">
                <a:latin typeface="Calisto MT" pitchFamily="18" charset="0"/>
                <a:ea typeface="CMU Serif" pitchFamily="2" charset="0"/>
                <a:cs typeface="+mj-cs"/>
              </a:rPr>
              <a:t> </a:t>
            </a:r>
            <a:endParaRPr lang="it-IT" dirty="0">
              <a:latin typeface="Calisto MT" pitchFamily="18" charset="0"/>
              <a:ea typeface="CMU Serif" pitchFamily="2" charset="0"/>
              <a:cs typeface="+mj-cs"/>
            </a:endParaRPr>
          </a:p>
        </p:txBody>
      </p:sp>
      <p:sp>
        <p:nvSpPr>
          <p:cNvPr id="33" name="CasellaDiTesto 32"/>
          <p:cNvSpPr txBox="1"/>
          <p:nvPr/>
        </p:nvSpPr>
        <p:spPr>
          <a:xfrm>
            <a:off x="9756576" y="2492896"/>
            <a:ext cx="2214196" cy="646331"/>
          </a:xfrm>
          <a:prstGeom prst="rect">
            <a:avLst/>
          </a:prstGeom>
          <a:noFill/>
        </p:spPr>
        <p:txBody>
          <a:bodyPr wrap="none" rtlCol="0">
            <a:spAutoFit/>
          </a:bodyPr>
          <a:lstStyle/>
          <a:p>
            <a:r>
              <a:rPr lang="it-IT" dirty="0" smtClean="0"/>
              <a:t>Put just the </a:t>
            </a:r>
            <a:r>
              <a:rPr lang="it-IT" dirty="0" err="1" smtClean="0"/>
              <a:t>equation</a:t>
            </a:r>
            <a:r>
              <a:rPr lang="it-IT" dirty="0" smtClean="0"/>
              <a:t>.</a:t>
            </a:r>
          </a:p>
          <a:p>
            <a:r>
              <a:rPr lang="it-IT" dirty="0" smtClean="0"/>
              <a:t>“B” </a:t>
            </a:r>
            <a:r>
              <a:rPr lang="it-IT" dirty="0" err="1" smtClean="0"/>
              <a:t>is</a:t>
            </a:r>
            <a:r>
              <a:rPr lang="it-IT" dirty="0" smtClean="0"/>
              <a:t> at </a:t>
            </a:r>
            <a:r>
              <a:rPr lang="it-IT" dirty="0" err="1" smtClean="0"/>
              <a:t>subscript</a:t>
            </a:r>
            <a:endParaRPr lang="it-IT" dirty="0"/>
          </a:p>
        </p:txBody>
      </p:sp>
      <mc:AlternateContent xmlns:mc="http://schemas.openxmlformats.org/markup-compatibility/2006" xmlns:a14="http://schemas.microsoft.com/office/drawing/2010/main">
        <mc:Choice Requires="a14">
          <p:sp>
            <p:nvSpPr>
              <p:cNvPr id="28" name="TextBox 27"/>
              <p:cNvSpPr txBox="1"/>
              <p:nvPr/>
            </p:nvSpPr>
            <p:spPr>
              <a:xfrm>
                <a:off x="4241828" y="4136531"/>
                <a:ext cx="4789068" cy="639534"/>
              </a:xfrm>
              <a:prstGeom prst="rect">
                <a:avLst/>
              </a:prstGeom>
              <a:noFill/>
            </p:spPr>
            <p:txBody>
              <a:bodyPr wrap="none" rtlCol="0">
                <a:spAutoFit/>
              </a:bodyPr>
              <a:lstStyle/>
              <a:p>
                <a:pPr algn="l" rtl="0"/>
                <a14:m>
                  <m:oMathPara xmlns:m="http://schemas.openxmlformats.org/officeDocument/2006/math">
                    <m:oMathParaPr>
                      <m:jc m:val="centerGroup"/>
                    </m:oMathParaPr>
                    <m:oMath xmlns:m="http://schemas.openxmlformats.org/officeDocument/2006/math">
                      <m:r>
                        <a:rPr lang="it-IT" sz="1400" b="0" i="1" smtClean="0">
                          <a:latin typeface="Cambria Math"/>
                          <a:ea typeface="CMU Serif" pitchFamily="2" charset="0"/>
                          <a:cs typeface="CMU Serif" pitchFamily="2" charset="0"/>
                        </a:rPr>
                        <m:t>𝐻</m:t>
                      </m:r>
                      <m:r>
                        <a:rPr lang="en-US" sz="1400" b="0" i="1" smtClean="0">
                          <a:latin typeface="Cambria Math"/>
                          <a:ea typeface="CMU Serif" pitchFamily="2" charset="0"/>
                          <a:cs typeface="CMU Serif" pitchFamily="2" charset="0"/>
                        </a:rPr>
                        <m:t>=</m:t>
                      </m:r>
                      <m:r>
                        <a:rPr lang="it-IT" sz="1400" b="0" i="1" smtClean="0">
                          <a:latin typeface="Cambria Math"/>
                          <a:ea typeface="CMU Serif" pitchFamily="2" charset="0"/>
                          <a:cs typeface="CMU Serif" pitchFamily="2" charset="0"/>
                        </a:rPr>
                        <m:t>𝐽</m:t>
                      </m:r>
                      <m:nary>
                        <m:naryPr>
                          <m:chr m:val="∑"/>
                          <m:supHide m:val="on"/>
                          <m:ctrlPr>
                            <a:rPr lang="it-IT" sz="1400" b="0" i="1" smtClean="0">
                              <a:latin typeface="Cambria Math"/>
                              <a:ea typeface="CMU Serif" pitchFamily="2" charset="0"/>
                              <a:cs typeface="CMU Serif" pitchFamily="2" charset="0"/>
                            </a:rPr>
                          </m:ctrlPr>
                        </m:naryPr>
                        <m:sub>
                          <m:r>
                            <m:rPr>
                              <m:brk m:alnAt="7"/>
                            </m:rPr>
                            <a:rPr lang="it-IT" sz="1400" b="0" i="1" smtClean="0">
                              <a:latin typeface="Cambria Math"/>
                              <a:ea typeface="CMU Serif" pitchFamily="2" charset="0"/>
                              <a:cs typeface="CMU Serif" pitchFamily="2" charset="0"/>
                            </a:rPr>
                            <m:t>𝑖</m:t>
                          </m:r>
                        </m:sub>
                        <m:sup/>
                        <m:e>
                          <m:sSub>
                            <m:sSubPr>
                              <m:ctrlPr>
                                <a:rPr lang="it-IT" sz="1400" b="0" i="1" smtClean="0">
                                  <a:latin typeface="Cambria Math"/>
                                  <a:ea typeface="CMU Serif" pitchFamily="2" charset="0"/>
                                  <a:cs typeface="CMU Serif" pitchFamily="2" charset="0"/>
                                </a:rPr>
                              </m:ctrlPr>
                            </m:sSubPr>
                            <m:e>
                              <m:r>
                                <a:rPr lang="it-IT" sz="1400" b="0" i="1" smtClean="0">
                                  <a:latin typeface="Cambria Math"/>
                                  <a:ea typeface="CMU Serif" pitchFamily="2" charset="0"/>
                                  <a:cs typeface="CMU Serif" pitchFamily="2" charset="0"/>
                                </a:rPr>
                                <m:t>𝑆</m:t>
                              </m:r>
                            </m:e>
                            <m:sub>
                              <m:r>
                                <a:rPr lang="it-IT" sz="1400" b="0" i="1" smtClean="0">
                                  <a:latin typeface="Cambria Math"/>
                                  <a:ea typeface="CMU Serif" pitchFamily="2" charset="0"/>
                                  <a:cs typeface="CMU Serif" pitchFamily="2" charset="0"/>
                                </a:rPr>
                                <m:t>𝑖</m:t>
                              </m:r>
                            </m:sub>
                          </m:sSub>
                          <m:r>
                            <a:rPr lang="it-IT" sz="1400" b="0" i="1" smtClean="0">
                              <a:latin typeface="Cambria Math"/>
                              <a:ea typeface="CMU Serif" pitchFamily="2" charset="0"/>
                              <a:cs typeface="CMU Serif" pitchFamily="2" charset="0"/>
                            </a:rPr>
                            <m:t>.</m:t>
                          </m:r>
                          <m:sSub>
                            <m:sSubPr>
                              <m:ctrlPr>
                                <a:rPr lang="it-IT" sz="1400" b="0" i="1" smtClean="0">
                                  <a:latin typeface="Cambria Math"/>
                                  <a:ea typeface="CMU Serif" pitchFamily="2" charset="0"/>
                                  <a:cs typeface="CMU Serif" pitchFamily="2" charset="0"/>
                                </a:rPr>
                              </m:ctrlPr>
                            </m:sSubPr>
                            <m:e>
                              <m:r>
                                <a:rPr lang="it-IT" sz="1400" b="0" i="1" smtClean="0">
                                  <a:latin typeface="Cambria Math"/>
                                  <a:ea typeface="CMU Serif" pitchFamily="2" charset="0"/>
                                  <a:cs typeface="CMU Serif" pitchFamily="2" charset="0"/>
                                </a:rPr>
                                <m:t>𝑆</m:t>
                              </m:r>
                            </m:e>
                            <m:sub>
                              <m:r>
                                <a:rPr lang="it-IT" sz="1400" b="0" i="1" smtClean="0">
                                  <a:latin typeface="Cambria Math"/>
                                  <a:ea typeface="CMU Serif" pitchFamily="2" charset="0"/>
                                  <a:cs typeface="CMU Serif" pitchFamily="2" charset="0"/>
                                </a:rPr>
                                <m:t>𝑖</m:t>
                              </m:r>
                              <m:r>
                                <a:rPr lang="en-US" sz="1400" b="0" i="1" smtClean="0">
                                  <a:latin typeface="Cambria Math"/>
                                  <a:ea typeface="CMU Serif" pitchFamily="2" charset="0"/>
                                  <a:cs typeface="CMU Serif" pitchFamily="2" charset="0"/>
                                </a:rPr>
                                <m:t>+</m:t>
                              </m:r>
                              <m:r>
                                <a:rPr lang="it-IT" sz="1400" b="0" i="1" smtClean="0">
                                  <a:latin typeface="Cambria Math"/>
                                  <a:ea typeface="CMU Serif" pitchFamily="2" charset="0"/>
                                  <a:cs typeface="CMU Serif" pitchFamily="2" charset="0"/>
                                </a:rPr>
                                <m:t>1</m:t>
                              </m:r>
                            </m:sub>
                          </m:sSub>
                          <m:r>
                            <a:rPr lang="en-US" sz="1400" b="0" i="1" smtClean="0">
                              <a:latin typeface="Cambria Math"/>
                              <a:ea typeface="CMU Serif" pitchFamily="2" charset="0"/>
                              <a:cs typeface="CMU Serif" pitchFamily="2" charset="0"/>
                            </a:rPr>
                            <m:t>+</m:t>
                          </m:r>
                          <m:nary>
                            <m:naryPr>
                              <m:chr m:val="∑"/>
                              <m:supHide m:val="on"/>
                              <m:ctrlPr>
                                <a:rPr lang="en-US" sz="1400" b="0" i="1" smtClean="0">
                                  <a:latin typeface="Cambria Math"/>
                                  <a:ea typeface="CMU Serif" pitchFamily="2" charset="0"/>
                                  <a:cs typeface="CMU Serif" pitchFamily="2" charset="0"/>
                                </a:rPr>
                              </m:ctrlPr>
                            </m:naryPr>
                            <m:sub>
                              <m:r>
                                <m:rPr>
                                  <m:brk m:alnAt="7"/>
                                </m:rPr>
                                <a:rPr lang="en-US" sz="1400" b="0" i="1" smtClean="0">
                                  <a:latin typeface="Cambria Math"/>
                                  <a:ea typeface="CMU Serif" pitchFamily="2" charset="0"/>
                                  <a:cs typeface="CMU Serif" pitchFamily="2" charset="0"/>
                                </a:rPr>
                                <m:t>𝑖</m:t>
                              </m:r>
                            </m:sub>
                            <m:sup/>
                            <m:e>
                              <m:r>
                                <a:rPr lang="en-US" sz="1400" b="0" i="1" smtClean="0">
                                  <a:latin typeface="Cambria Math"/>
                                  <a:ea typeface="CMU Serif" pitchFamily="2" charset="0"/>
                                  <a:cs typeface="CMU Serif" pitchFamily="2" charset="0"/>
                                </a:rPr>
                                <m:t>𝑈</m:t>
                              </m:r>
                              <m:d>
                                <m:dPr>
                                  <m:ctrlPr>
                                    <a:rPr lang="en-US" sz="1400" b="0" i="1" smtClean="0">
                                      <a:latin typeface="Cambria Math"/>
                                      <a:ea typeface="CMU Serif" pitchFamily="2" charset="0"/>
                                      <a:cs typeface="CMU Serif" pitchFamily="2" charset="0"/>
                                    </a:rPr>
                                  </m:ctrlPr>
                                </m:dPr>
                                <m:e>
                                  <m:sSub>
                                    <m:sSubPr>
                                      <m:ctrlPr>
                                        <a:rPr lang="en-US" sz="1400" b="0" i="1" smtClean="0">
                                          <a:latin typeface="Cambria Math"/>
                                          <a:ea typeface="CMU Serif" pitchFamily="2" charset="0"/>
                                          <a:cs typeface="CMU Serif" pitchFamily="2" charset="0"/>
                                        </a:rPr>
                                      </m:ctrlPr>
                                    </m:sSubPr>
                                    <m:e>
                                      <m:r>
                                        <a:rPr lang="en-US" sz="1400" b="0" i="1" smtClean="0">
                                          <a:latin typeface="Cambria Math"/>
                                          <a:ea typeface="CMU Serif" pitchFamily="2" charset="0"/>
                                          <a:cs typeface="CMU Serif" pitchFamily="2" charset="0"/>
                                        </a:rPr>
                                        <m:t>𝑆</m:t>
                                      </m:r>
                                    </m:e>
                                    <m:sub>
                                      <m:r>
                                        <a:rPr lang="en-US" sz="1400" b="0" i="1" smtClean="0">
                                          <a:latin typeface="Cambria Math"/>
                                          <a:ea typeface="CMU Serif" pitchFamily="2" charset="0"/>
                                          <a:cs typeface="CMU Serif" pitchFamily="2" charset="0"/>
                                        </a:rPr>
                                        <m:t>𝑖</m:t>
                                      </m:r>
                                    </m:sub>
                                  </m:sSub>
                                </m:e>
                              </m:d>
                              <m:r>
                                <a:rPr lang="en-US" sz="1400" b="0" i="1" smtClean="0">
                                  <a:latin typeface="Cambria Math"/>
                                  <a:ea typeface="CMU Serif" pitchFamily="2" charset="0"/>
                                  <a:cs typeface="CMU Serif" pitchFamily="2" charset="0"/>
                                </a:rPr>
                                <m:t>+</m:t>
                              </m:r>
                              <m:nary>
                                <m:naryPr>
                                  <m:chr m:val="∑"/>
                                  <m:supHide m:val="on"/>
                                  <m:ctrlPr>
                                    <a:rPr lang="en-US" sz="1400" b="0" i="1" smtClean="0">
                                      <a:latin typeface="Cambria Math"/>
                                      <a:ea typeface="CMU Serif" pitchFamily="2" charset="0"/>
                                      <a:cs typeface="CMU Serif" pitchFamily="2" charset="0"/>
                                    </a:rPr>
                                  </m:ctrlPr>
                                </m:naryPr>
                                <m:sub>
                                  <m:r>
                                    <m:rPr>
                                      <m:brk m:alnAt="7"/>
                                    </m:rPr>
                                    <a:rPr lang="en-US" sz="1400" b="0" i="1" smtClean="0">
                                      <a:latin typeface="Cambria Math"/>
                                      <a:ea typeface="CMU Serif" pitchFamily="2" charset="0"/>
                                      <a:cs typeface="CMU Serif" pitchFamily="2" charset="0"/>
                                    </a:rPr>
                                    <m:t>𝑖</m:t>
                                  </m:r>
                                  <m:r>
                                    <m:rPr>
                                      <m:brk m:alnAt="7"/>
                                    </m:rPr>
                                    <a:rPr lang="en-US" sz="1400" b="0" i="1" smtClean="0">
                                      <a:latin typeface="Cambria Math"/>
                                      <a:ea typeface="CMU Serif" pitchFamily="2" charset="0"/>
                                      <a:cs typeface="CMU Serif" pitchFamily="2" charset="0"/>
                                    </a:rPr>
                                    <m:t>&gt;</m:t>
                                  </m:r>
                                  <m:r>
                                    <m:rPr>
                                      <m:brk m:alnAt="7"/>
                                    </m:rPr>
                                    <a:rPr lang="en-US" sz="1400" b="0" i="1" smtClean="0">
                                      <a:latin typeface="Cambria Math"/>
                                      <a:ea typeface="CMU Serif" pitchFamily="2" charset="0"/>
                                      <a:cs typeface="CMU Serif" pitchFamily="2" charset="0"/>
                                    </a:rPr>
                                    <m:t>𝑗</m:t>
                                  </m:r>
                                </m:sub>
                                <m:sup/>
                                <m:e>
                                  <m:sSub>
                                    <m:sSubPr>
                                      <m:ctrlPr>
                                        <a:rPr lang="en-US" sz="1400" b="0" i="1" smtClean="0">
                                          <a:latin typeface="Cambria Math"/>
                                          <a:ea typeface="CMU Serif" pitchFamily="2" charset="0"/>
                                          <a:cs typeface="CMU Serif" pitchFamily="2" charset="0"/>
                                        </a:rPr>
                                      </m:ctrlPr>
                                    </m:sSubPr>
                                    <m:e>
                                      <m:r>
                                        <a:rPr lang="en-US" sz="1400" b="0" i="1" smtClean="0">
                                          <a:latin typeface="Cambria Math"/>
                                          <a:ea typeface="CMU Serif" pitchFamily="2" charset="0"/>
                                          <a:cs typeface="CMU Serif" pitchFamily="2" charset="0"/>
                                        </a:rPr>
                                        <m:t>𝑈</m:t>
                                      </m:r>
                                    </m:e>
                                    <m:sub>
                                      <m:r>
                                        <a:rPr lang="en-US" sz="1400" b="0" i="1" smtClean="0">
                                          <a:latin typeface="Cambria Math"/>
                                          <a:ea typeface="CMU Serif" pitchFamily="2" charset="0"/>
                                          <a:cs typeface="CMU Serif" pitchFamily="2" charset="0"/>
                                        </a:rPr>
                                        <m:t>𝑖𝑗</m:t>
                                      </m:r>
                                    </m:sub>
                                  </m:sSub>
                                  <m:d>
                                    <m:dPr>
                                      <m:ctrlPr>
                                        <a:rPr lang="en-US" sz="1400" b="0" i="1" smtClean="0">
                                          <a:latin typeface="Cambria Math"/>
                                          <a:ea typeface="CMU Serif" pitchFamily="2" charset="0"/>
                                          <a:cs typeface="CMU Serif" pitchFamily="2" charset="0"/>
                                        </a:rPr>
                                      </m:ctrlPr>
                                    </m:dPr>
                                    <m:e>
                                      <m:sSub>
                                        <m:sSubPr>
                                          <m:ctrlPr>
                                            <a:rPr lang="en-US" sz="1400" b="0" i="1" smtClean="0">
                                              <a:latin typeface="Cambria Math"/>
                                              <a:ea typeface="CMU Serif" pitchFamily="2" charset="0"/>
                                              <a:cs typeface="CMU Serif" pitchFamily="2" charset="0"/>
                                            </a:rPr>
                                          </m:ctrlPr>
                                        </m:sSubPr>
                                        <m:e>
                                          <m:r>
                                            <a:rPr lang="en-US" sz="1400" b="0" i="1" smtClean="0">
                                              <a:latin typeface="Cambria Math"/>
                                              <a:ea typeface="CMU Serif" pitchFamily="2" charset="0"/>
                                              <a:cs typeface="CMU Serif" pitchFamily="2" charset="0"/>
                                            </a:rPr>
                                            <m:t>𝑆</m:t>
                                          </m:r>
                                        </m:e>
                                        <m:sub>
                                          <m:r>
                                            <a:rPr lang="en-US" sz="1400" b="0" i="1" smtClean="0">
                                              <a:latin typeface="Cambria Math"/>
                                              <a:ea typeface="CMU Serif" pitchFamily="2" charset="0"/>
                                              <a:cs typeface="CMU Serif" pitchFamily="2" charset="0"/>
                                            </a:rPr>
                                            <m:t>𝑖</m:t>
                                          </m:r>
                                        </m:sub>
                                      </m:sSub>
                                      <m:r>
                                        <a:rPr lang="en-US" sz="1400" b="0" i="1" smtClean="0">
                                          <a:latin typeface="Cambria Math"/>
                                          <a:ea typeface="CMU Serif" pitchFamily="2" charset="0"/>
                                          <a:cs typeface="CMU Serif" pitchFamily="2" charset="0"/>
                                        </a:rPr>
                                        <m:t>.</m:t>
                                      </m:r>
                                      <m:sSub>
                                        <m:sSubPr>
                                          <m:ctrlPr>
                                            <a:rPr lang="en-US" sz="1400" b="0" i="1" smtClean="0">
                                              <a:latin typeface="Cambria Math"/>
                                              <a:ea typeface="CMU Serif" pitchFamily="2" charset="0"/>
                                              <a:cs typeface="CMU Serif" pitchFamily="2" charset="0"/>
                                            </a:rPr>
                                          </m:ctrlPr>
                                        </m:sSubPr>
                                        <m:e>
                                          <m:r>
                                            <a:rPr lang="en-US" sz="1400" b="0" i="1" smtClean="0">
                                              <a:latin typeface="Cambria Math"/>
                                              <a:ea typeface="CMU Serif" pitchFamily="2" charset="0"/>
                                              <a:cs typeface="CMU Serif" pitchFamily="2" charset="0"/>
                                            </a:rPr>
                                            <m:t>𝑆</m:t>
                                          </m:r>
                                        </m:e>
                                        <m:sub>
                                          <m:r>
                                            <a:rPr lang="en-US" sz="1400" b="0" i="1" smtClean="0">
                                              <a:latin typeface="Cambria Math"/>
                                              <a:ea typeface="CMU Serif" pitchFamily="2" charset="0"/>
                                              <a:cs typeface="CMU Serif" pitchFamily="2" charset="0"/>
                                            </a:rPr>
                                            <m:t>𝑗</m:t>
                                          </m:r>
                                        </m:sub>
                                      </m:sSub>
                                    </m:e>
                                  </m:d>
                                  <m:r>
                                    <a:rPr lang="en-US" sz="1400" b="0" i="1" smtClean="0">
                                      <a:latin typeface="Cambria Math"/>
                                      <a:ea typeface="CMU Serif" pitchFamily="2" charset="0"/>
                                      <a:cs typeface="CMU Serif" pitchFamily="2" charset="0"/>
                                    </a:rPr>
                                    <m:t>+</m:t>
                                  </m:r>
                                  <m:r>
                                    <a:rPr lang="en-US" sz="1400" b="0" i="1" smtClean="0">
                                      <a:latin typeface="Cambria Math"/>
                                      <a:ea typeface="CMU Serif" pitchFamily="2" charset="0"/>
                                      <a:cs typeface="CMU Serif" pitchFamily="2" charset="0"/>
                                    </a:rPr>
                                    <m:t>𝑔</m:t>
                                  </m:r>
                                  <m:sSub>
                                    <m:sSubPr>
                                      <m:ctrlPr>
                                        <a:rPr lang="en-US" sz="1400" b="0" i="1" smtClean="0">
                                          <a:latin typeface="Cambria Math"/>
                                        </a:rPr>
                                      </m:ctrlPr>
                                    </m:sSubPr>
                                    <m:e>
                                      <m:r>
                                        <a:rPr lang="en-US" sz="1400" b="0" i="1" smtClean="0">
                                          <a:latin typeface="Cambria Math"/>
                                          <a:ea typeface="Cambria Math"/>
                                        </a:rPr>
                                        <m:t>𝜇</m:t>
                                      </m:r>
                                    </m:e>
                                    <m:sub>
                                      <m:r>
                                        <a:rPr lang="en-US" sz="1400" b="0" i="1" smtClean="0">
                                          <a:latin typeface="Cambria Math"/>
                                        </a:rPr>
                                        <m:t>𝐵</m:t>
                                      </m:r>
                                    </m:sub>
                                  </m:sSub>
                                  <m:r>
                                    <a:rPr lang="en-US" sz="1400" b="0" i="1" smtClean="0">
                                      <a:latin typeface="Cambria Math"/>
                                      <a:ea typeface="Cambria Math"/>
                                      <a:cs typeface="CMU Serif" pitchFamily="2" charset="0"/>
                                    </a:rPr>
                                    <m:t>𝐵</m:t>
                                  </m:r>
                                  <m:nary>
                                    <m:naryPr>
                                      <m:chr m:val="∑"/>
                                      <m:supHide m:val="on"/>
                                      <m:ctrlPr>
                                        <a:rPr lang="en-US" sz="1400" b="0" i="1" smtClean="0">
                                          <a:latin typeface="Cambria Math"/>
                                          <a:ea typeface="Cambria Math"/>
                                          <a:cs typeface="CMU Serif" pitchFamily="2" charset="0"/>
                                        </a:rPr>
                                      </m:ctrlPr>
                                    </m:naryPr>
                                    <m:sub>
                                      <m:r>
                                        <m:rPr>
                                          <m:brk m:alnAt="7"/>
                                        </m:rPr>
                                        <a:rPr lang="en-US" sz="1400" b="0" i="1" smtClean="0">
                                          <a:latin typeface="Cambria Math"/>
                                          <a:ea typeface="Cambria Math"/>
                                          <a:cs typeface="CMU Serif" pitchFamily="2" charset="0"/>
                                        </a:rPr>
                                        <m:t>𝑖</m:t>
                                      </m:r>
                                    </m:sub>
                                    <m:sup/>
                                    <m:e>
                                      <m:sSub>
                                        <m:sSubPr>
                                          <m:ctrlPr>
                                            <a:rPr lang="en-US" sz="1400" b="0" i="1" smtClean="0">
                                              <a:latin typeface="Cambria Math"/>
                                              <a:ea typeface="Cambria Math"/>
                                              <a:cs typeface="CMU Serif" pitchFamily="2" charset="0"/>
                                            </a:rPr>
                                          </m:ctrlPr>
                                        </m:sSubPr>
                                        <m:e>
                                          <m:r>
                                            <a:rPr lang="en-US" sz="1400" b="0" i="1" smtClean="0">
                                              <a:latin typeface="Cambria Math"/>
                                              <a:ea typeface="Cambria Math"/>
                                              <a:cs typeface="CMU Serif" pitchFamily="2" charset="0"/>
                                            </a:rPr>
                                            <m:t>𝑆</m:t>
                                          </m:r>
                                        </m:e>
                                        <m:sub>
                                          <m:r>
                                            <a:rPr lang="en-US" sz="1400" b="0" i="1" smtClean="0">
                                              <a:latin typeface="Cambria Math"/>
                                              <a:ea typeface="Cambria Math"/>
                                              <a:cs typeface="CMU Serif" pitchFamily="2" charset="0"/>
                                            </a:rPr>
                                            <m:t>𝑖</m:t>
                                          </m:r>
                                        </m:sub>
                                      </m:sSub>
                                    </m:e>
                                  </m:nary>
                                </m:e>
                              </m:nary>
                            </m:e>
                          </m:nary>
                        </m:e>
                      </m:nary>
                    </m:oMath>
                  </m:oMathPara>
                </a14:m>
                <a:endParaRPr lang="it-IT" sz="1400" dirty="0">
                  <a:latin typeface="CMU Serif" pitchFamily="2" charset="0"/>
                  <a:ea typeface="CMU Serif" pitchFamily="2" charset="0"/>
                  <a:cs typeface="CMU Serif" pitchFamily="2"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41828" y="4136531"/>
                <a:ext cx="4789068" cy="639534"/>
              </a:xfrm>
              <a:prstGeom prst="rect">
                <a:avLst/>
              </a:prstGeom>
              <a:blipFill rotWithShape="1">
                <a:blip r:embed="rId6"/>
                <a:stretch>
                  <a:fillRect l="-764" t="-112500" r="-20382" b="-158654"/>
                </a:stretch>
              </a:blipFill>
            </p:spPr>
            <p:txBody>
              <a:bodyPr/>
              <a:lstStyle/>
              <a:p>
                <a:r>
                  <a:rPr lang="en-US">
                    <a:noFill/>
                  </a:rPr>
                  <a:t> </a:t>
                </a:r>
              </a:p>
            </p:txBody>
          </p:sp>
        </mc:Fallback>
      </mc:AlternateContent>
    </p:spTree>
    <p:extLst>
      <p:ext uri="{BB962C8B-B14F-4D97-AF65-F5344CB8AC3E}">
        <p14:creationId xmlns:p14="http://schemas.microsoft.com/office/powerpoint/2010/main" val="297330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xit" presetSubtype="0" fill="hold" nodeType="clickEffect">
                                  <p:stCondLst>
                                    <p:cond delay="0"/>
                                  </p:stCondLst>
                                  <p:childTnLst>
                                    <p:anim calcmode="lin" valueType="num">
                                      <p:cBhvr>
                                        <p:cTn id="13" dur="1000"/>
                                        <p:tgtEl>
                                          <p:spTgt spid="29"/>
                                        </p:tgtEl>
                                        <p:attrNameLst>
                                          <p:attrName>ppt_w</p:attrName>
                                        </p:attrNameLst>
                                      </p:cBhvr>
                                      <p:tavLst>
                                        <p:tav tm="0">
                                          <p:val>
                                            <p:strVal val="ppt_w"/>
                                          </p:val>
                                        </p:tav>
                                        <p:tav tm="100000">
                                          <p:val>
                                            <p:fltVal val="0"/>
                                          </p:val>
                                        </p:tav>
                                      </p:tavLst>
                                    </p:anim>
                                    <p:anim calcmode="lin" valueType="num">
                                      <p:cBhvr>
                                        <p:cTn id="14" dur="1000"/>
                                        <p:tgtEl>
                                          <p:spTgt spid="29"/>
                                        </p:tgtEl>
                                        <p:attrNameLst>
                                          <p:attrName>ppt_h</p:attrName>
                                        </p:attrNameLst>
                                      </p:cBhvr>
                                      <p:tavLst>
                                        <p:tav tm="0">
                                          <p:val>
                                            <p:strVal val="ppt_h"/>
                                          </p:val>
                                        </p:tav>
                                        <p:tav tm="100000">
                                          <p:val>
                                            <p:fltVal val="0"/>
                                          </p:val>
                                        </p:tav>
                                      </p:tavLst>
                                    </p:anim>
                                    <p:anim calcmode="lin" valueType="num">
                                      <p:cBhvr>
                                        <p:cTn id="15" dur="1000"/>
                                        <p:tgtEl>
                                          <p:spTgt spid="29"/>
                                        </p:tgtEl>
                                        <p:attrNameLst>
                                          <p:attrName>style.rotation</p:attrName>
                                        </p:attrNameLst>
                                      </p:cBhvr>
                                      <p:tavLst>
                                        <p:tav tm="0">
                                          <p:val>
                                            <p:fltVal val="0"/>
                                          </p:val>
                                        </p:tav>
                                        <p:tav tm="100000">
                                          <p:val>
                                            <p:fltVal val="90"/>
                                          </p:val>
                                        </p:tav>
                                      </p:tavLst>
                                    </p:anim>
                                    <p:animEffect transition="out" filter="fade">
                                      <p:cBhvr>
                                        <p:cTn id="16" dur="1000"/>
                                        <p:tgtEl>
                                          <p:spTgt spid="29"/>
                                        </p:tgtEl>
                                      </p:cBhvr>
                                    </p:animEffect>
                                    <p:set>
                                      <p:cBhvr>
                                        <p:cTn id="17" dur="1" fill="hold">
                                          <p:stCondLst>
                                            <p:cond delay="999"/>
                                          </p:stCondLst>
                                        </p:cTn>
                                        <p:tgtEl>
                                          <p:spTgt spid="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2000" fill="hold"/>
                                        <p:tgtEl>
                                          <p:spTgt spid="18"/>
                                        </p:tgtEl>
                                        <p:attrNameLst>
                                          <p:attrName>ppt_w</p:attrName>
                                        </p:attrNameLst>
                                      </p:cBhvr>
                                      <p:tavLst>
                                        <p:tav tm="0">
                                          <p:val>
                                            <p:fltVal val="0"/>
                                          </p:val>
                                        </p:tav>
                                        <p:tav tm="100000">
                                          <p:val>
                                            <p:strVal val="#ppt_w"/>
                                          </p:val>
                                        </p:tav>
                                      </p:tavLst>
                                    </p:anim>
                                    <p:anim calcmode="lin" valueType="num">
                                      <p:cBhvr>
                                        <p:cTn id="23" dur="2000" fill="hold"/>
                                        <p:tgtEl>
                                          <p:spTgt spid="18"/>
                                        </p:tgtEl>
                                        <p:attrNameLst>
                                          <p:attrName>ppt_h</p:attrName>
                                        </p:attrNameLst>
                                      </p:cBhvr>
                                      <p:tavLst>
                                        <p:tav tm="0">
                                          <p:val>
                                            <p:fltVal val="0"/>
                                          </p:val>
                                        </p:tav>
                                        <p:tav tm="100000">
                                          <p:val>
                                            <p:strVal val="#ppt_h"/>
                                          </p:val>
                                        </p:tav>
                                      </p:tavLst>
                                    </p:anim>
                                    <p:anim calcmode="lin" valueType="num">
                                      <p:cBhvr>
                                        <p:cTn id="24" dur="2000" fill="hold"/>
                                        <p:tgtEl>
                                          <p:spTgt spid="18"/>
                                        </p:tgtEl>
                                        <p:attrNameLst>
                                          <p:attrName>style.rotation</p:attrName>
                                        </p:attrNameLst>
                                      </p:cBhvr>
                                      <p:tavLst>
                                        <p:tav tm="0">
                                          <p:val>
                                            <p:fltVal val="90"/>
                                          </p:val>
                                        </p:tav>
                                        <p:tav tm="100000">
                                          <p:val>
                                            <p:fltVal val="0"/>
                                          </p:val>
                                        </p:tav>
                                      </p:tavLst>
                                    </p:anim>
                                    <p:animEffect transition="in" filter="fade">
                                      <p:cBhvr>
                                        <p:cTn id="25" dur="2000"/>
                                        <p:tgtEl>
                                          <p:spTgt spid="18"/>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par>
                                <p:cTn id="32" presetID="53" presetClass="entr" presetSubtype="16"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Effect transition="in" filter="fade">
                                      <p:cBhvr>
                                        <p:cTn id="36" dur="1000"/>
                                        <p:tgtEl>
                                          <p:spTgt spid="21"/>
                                        </p:tgtEl>
                                      </p:cBhvr>
                                    </p:animEffect>
                                  </p:childTnLst>
                                </p:cTn>
                              </p:par>
                              <p:par>
                                <p:cTn id="37" presetID="53" presetClass="entr" presetSubtype="16"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000" fill="hold"/>
                                        <p:tgtEl>
                                          <p:spTgt spid="19"/>
                                        </p:tgtEl>
                                        <p:attrNameLst>
                                          <p:attrName>ppt_w</p:attrName>
                                        </p:attrNameLst>
                                      </p:cBhvr>
                                      <p:tavLst>
                                        <p:tav tm="0">
                                          <p:val>
                                            <p:fltVal val="0"/>
                                          </p:val>
                                        </p:tav>
                                        <p:tav tm="100000">
                                          <p:val>
                                            <p:strVal val="#ppt_w"/>
                                          </p:val>
                                        </p:tav>
                                      </p:tavLst>
                                    </p:anim>
                                    <p:anim calcmode="lin" valueType="num">
                                      <p:cBhvr>
                                        <p:cTn id="40" dur="1000" fill="hold"/>
                                        <p:tgtEl>
                                          <p:spTgt spid="19"/>
                                        </p:tgtEl>
                                        <p:attrNameLst>
                                          <p:attrName>ppt_h</p:attrName>
                                        </p:attrNameLst>
                                      </p:cBhvr>
                                      <p:tavLst>
                                        <p:tav tm="0">
                                          <p:val>
                                            <p:fltVal val="0"/>
                                          </p:val>
                                        </p:tav>
                                        <p:tav tm="100000">
                                          <p:val>
                                            <p:strVal val="#ppt_h"/>
                                          </p:val>
                                        </p:tav>
                                      </p:tavLst>
                                    </p:anim>
                                    <p:animEffect transition="in" filter="fade">
                                      <p:cBhvr>
                                        <p:cTn id="41" dur="1000"/>
                                        <p:tgtEl>
                                          <p:spTgt spid="19"/>
                                        </p:tgtEl>
                                      </p:cBhvr>
                                    </p:animEffect>
                                  </p:childTnLst>
                                </p:cTn>
                              </p:par>
                              <p:par>
                                <p:cTn id="42" presetID="53"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Effect transition="in" filter="fade">
                                      <p:cBhvr>
                                        <p:cTn id="46" dur="1000"/>
                                        <p:tgtEl>
                                          <p:spTgt spid="20"/>
                                        </p:tgtEl>
                                      </p:cBhvr>
                                    </p:animEffect>
                                  </p:childTnLst>
                                </p:cTn>
                              </p:par>
                              <p:par>
                                <p:cTn id="47" presetID="53" presetClass="entr" presetSubtype="16"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Effect transition="in" filter="fade">
                                      <p:cBhvr>
                                        <p:cTn id="51" dur="1000"/>
                                        <p:tgtEl>
                                          <p:spTgt spid="22"/>
                                        </p:tgtEl>
                                      </p:cBhvr>
                                    </p:animEffect>
                                  </p:childTnLst>
                                </p:cTn>
                              </p:par>
                              <p:par>
                                <p:cTn id="52" presetID="53" presetClass="entr" presetSubtype="16"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Effect transition="in" filter="fade">
                                      <p:cBhvr>
                                        <p:cTn id="56" dur="1000"/>
                                        <p:tgtEl>
                                          <p:spTgt spid="14"/>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par>
                          <p:cTn id="61" fill="hold">
                            <p:stCondLst>
                              <p:cond delay="3500"/>
                            </p:stCondLst>
                            <p:childTnLst>
                              <p:par>
                                <p:cTn id="62" presetID="10" presetClass="entr" presetSubtype="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par>
                          <p:cTn id="68" fill="hold">
                            <p:stCondLst>
                              <p:cond delay="4000"/>
                            </p:stCondLst>
                            <p:childTnLst>
                              <p:par>
                                <p:cTn id="69" presetID="10"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3" grpId="0"/>
      <p:bldP spid="3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7930"/>
            <a:ext cx="9144000" cy="1130352"/>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87624" y="287650"/>
            <a:ext cx="6552728" cy="477054"/>
          </a:xfrm>
          <a:prstGeom prst="rect">
            <a:avLst/>
          </a:prstGeom>
        </p:spPr>
        <p:txBody>
          <a:bodyPr wrap="square">
            <a:spAutoFit/>
          </a:bodyPr>
          <a:lstStyle/>
          <a:p>
            <a:pPr algn="l"/>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Antiferromagnetic open rings: the Cr8Zn case   </a:t>
            </a:r>
            <a:endParaRPr lang="fa-IR" sz="2500" dirty="0">
              <a:ln w="10541" cmpd="sng">
                <a:solidFill>
                  <a:schemeClr val="accent4">
                    <a:lumMod val="50000"/>
                  </a:schemeClr>
                </a:solidFill>
                <a:prstDash val="solid"/>
              </a:ln>
              <a:solidFill>
                <a:srgbClr val="7030A0"/>
              </a:solidFill>
            </a:endParaRPr>
          </a:p>
        </p:txBody>
      </p:sp>
      <p:pic>
        <p:nvPicPr>
          <p:cNvPr id="3074" name="Picture 2"/>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1238" t="35690"/>
          <a:stretch/>
        </p:blipFill>
        <p:spPr bwMode="auto">
          <a:xfrm>
            <a:off x="143135" y="2699303"/>
            <a:ext cx="5436977" cy="281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2" name="Rectangle 11"/>
              <p:cNvSpPr/>
              <p:nvPr/>
            </p:nvSpPr>
            <p:spPr>
              <a:xfrm>
                <a:off x="7213097" y="830178"/>
                <a:ext cx="1679384" cy="4385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182880" algn="l" rtl="0"/>
                <a14:m>
                  <m:oMath xmlns:m="http://schemas.openxmlformats.org/officeDocument/2006/math">
                    <m:sSup>
                      <m:sSupPr>
                        <m:ctrlPr>
                          <a:rPr lang="it-IT" sz="2200" b="1" i="1" smtClean="0">
                            <a:solidFill>
                              <a:schemeClr val="accent4">
                                <a:lumMod val="50000"/>
                              </a:schemeClr>
                            </a:solidFill>
                            <a:latin typeface="Cambria Math"/>
                            <a:ea typeface="CMU Serif" pitchFamily="2" charset="0"/>
                          </a:rPr>
                        </m:ctrlPr>
                      </m:sSupPr>
                      <m:e>
                        <m:r>
                          <a:rPr lang="it-IT" sz="2200" b="1" i="1" smtClean="0">
                            <a:solidFill>
                              <a:schemeClr val="accent4">
                                <a:lumMod val="50000"/>
                              </a:schemeClr>
                            </a:solidFill>
                            <a:latin typeface="Cambria Math"/>
                            <a:ea typeface="CMU Serif" pitchFamily="2" charset="0"/>
                          </a:rPr>
                          <m:t>𝒁𝒏</m:t>
                        </m:r>
                      </m:e>
                      <m:sup>
                        <m:r>
                          <a:rPr lang="en-US" sz="2200" b="1" i="1" smtClean="0">
                            <a:solidFill>
                              <a:schemeClr val="accent4">
                                <a:lumMod val="50000"/>
                              </a:schemeClr>
                            </a:solidFill>
                            <a:latin typeface="Cambria Math"/>
                            <a:ea typeface="CMU Serif" pitchFamily="2" charset="0"/>
                          </a:rPr>
                          <m:t>𝟐</m:t>
                        </m:r>
                        <m:r>
                          <a:rPr lang="en-US" sz="2200" b="1" i="1" smtClean="0">
                            <a:solidFill>
                              <a:schemeClr val="accent4">
                                <a:lumMod val="50000"/>
                              </a:schemeClr>
                            </a:solidFill>
                            <a:latin typeface="Cambria Math"/>
                            <a:ea typeface="CMU Serif" pitchFamily="2" charset="0"/>
                          </a:rPr>
                          <m:t>+</m:t>
                        </m:r>
                      </m:sup>
                    </m:sSup>
                  </m:oMath>
                </a14:m>
                <a:r>
                  <a:rPr lang="it-IT" sz="2200" b="1" i="1" dirty="0" smtClean="0">
                    <a:solidFill>
                      <a:schemeClr val="accent4">
                        <a:lumMod val="50000"/>
                      </a:schemeClr>
                    </a:solidFill>
                    <a:latin typeface="Calisto MT" pitchFamily="18" charset="0"/>
                    <a:ea typeface="CMU Serif" pitchFamily="2" charset="0"/>
                  </a:rPr>
                  <a:t>S=0</a:t>
                </a:r>
              </a:p>
            </p:txBody>
          </p:sp>
        </mc:Choice>
        <mc:Fallback xmlns="">
          <p:sp>
            <p:nvSpPr>
              <p:cNvPr id="12" name="Rectangle 11"/>
              <p:cNvSpPr>
                <a:spLocks noRot="1" noChangeAspect="1" noMove="1" noResize="1" noEditPoints="1" noAdjustHandles="1" noChangeArrowheads="1" noChangeShapeType="1" noTextEdit="1"/>
              </p:cNvSpPr>
              <p:nvPr/>
            </p:nvSpPr>
            <p:spPr>
              <a:xfrm>
                <a:off x="7213097" y="830178"/>
                <a:ext cx="1679384" cy="438582"/>
              </a:xfrm>
              <a:prstGeom prst="rect">
                <a:avLst/>
              </a:prstGeom>
              <a:blipFill rotWithShape="1">
                <a:blip r:embed="rId4" cstate="print"/>
                <a:stretch>
                  <a:fillRect/>
                </a:stretch>
              </a:blipFill>
            </p:spPr>
            <p:txBody>
              <a:bodyPr/>
              <a:lstStyle/>
              <a:p>
                <a:r>
                  <a:rPr lang="en-US">
                    <a:noFill/>
                  </a:rPr>
                  <a:t> </a:t>
                </a:r>
              </a:p>
            </p:txBody>
          </p:sp>
        </mc:Fallback>
      </mc:AlternateContent>
      <p:sp>
        <p:nvSpPr>
          <p:cNvPr id="2" name="Rectangle 1"/>
          <p:cNvSpPr/>
          <p:nvPr/>
        </p:nvSpPr>
        <p:spPr>
          <a:xfrm>
            <a:off x="611560" y="5437673"/>
            <a:ext cx="7416825" cy="1015663"/>
          </a:xfrm>
          <a:prstGeom prst="rect">
            <a:avLst/>
          </a:prstGeom>
        </p:spPr>
        <p:txBody>
          <a:bodyPr wrap="square">
            <a:spAutoFit/>
          </a:bodyPr>
          <a:lstStyle/>
          <a:p>
            <a:pPr marL="285750" indent="-285750" algn="l" rtl="0">
              <a:buFont typeface="Wingdings" pitchFamily="2" charset="2"/>
              <a:buChar char="ü"/>
            </a:pPr>
            <a:r>
              <a:rPr lang="it-IT" sz="2000" b="1" i="1" dirty="0" smtClean="0">
                <a:solidFill>
                  <a:schemeClr val="accent4">
                    <a:lumMod val="50000"/>
                  </a:schemeClr>
                </a:solidFill>
                <a:latin typeface="Calisto MT" pitchFamily="18" charset="0"/>
                <a:ea typeface="CMU Serif" pitchFamily="2" charset="0"/>
                <a:cs typeface="CMU Serif" pitchFamily="2" charset="0"/>
              </a:rPr>
              <a:t>Spin topology </a:t>
            </a:r>
            <a:r>
              <a:rPr lang="it-IT" sz="2000" b="1" i="1" dirty="0" err="1" smtClean="0">
                <a:solidFill>
                  <a:schemeClr val="accent4">
                    <a:lumMod val="50000"/>
                  </a:schemeClr>
                </a:solidFill>
                <a:latin typeface="Calisto MT" pitchFamily="18" charset="0"/>
                <a:ea typeface="CMU Serif" pitchFamily="2" charset="0"/>
                <a:cs typeface="CMU Serif" pitchFamily="2" charset="0"/>
              </a:rPr>
              <a:t>of</a:t>
            </a:r>
            <a:r>
              <a:rPr lang="it-IT" sz="2000" b="1" i="1" dirty="0" smtClean="0">
                <a:solidFill>
                  <a:schemeClr val="accent4">
                    <a:lumMod val="50000"/>
                  </a:schemeClr>
                </a:solidFill>
                <a:latin typeface="Calisto MT" pitchFamily="18" charset="0"/>
                <a:ea typeface="CMU Serif" pitchFamily="2" charset="0"/>
                <a:cs typeface="CMU Serif" pitchFamily="2" charset="0"/>
              </a:rPr>
              <a:t> a </a:t>
            </a:r>
            <a:r>
              <a:rPr lang="it-IT" sz="2000" b="1" i="1" dirty="0" err="1" smtClean="0">
                <a:solidFill>
                  <a:schemeClr val="accent4">
                    <a:lumMod val="50000"/>
                  </a:schemeClr>
                </a:solidFill>
                <a:latin typeface="Calisto MT" pitchFamily="18" charset="0"/>
                <a:ea typeface="CMU Serif" pitchFamily="2" charset="0"/>
                <a:cs typeface="CMU Serif" pitchFamily="2" charset="0"/>
              </a:rPr>
              <a:t>Quasi-Zero-Dimensional</a:t>
            </a:r>
            <a:r>
              <a:rPr lang="it-IT" sz="2000" b="1" i="1" dirty="0" smtClean="0">
                <a:solidFill>
                  <a:schemeClr val="accent4">
                    <a:lumMod val="50000"/>
                  </a:schemeClr>
                </a:solidFill>
                <a:latin typeface="Calisto MT" pitchFamily="18" charset="0"/>
                <a:ea typeface="CMU Serif" pitchFamily="2" charset="0"/>
                <a:cs typeface="CMU Serif" pitchFamily="2" charset="0"/>
              </a:rPr>
              <a:t> magnetic system......</a:t>
            </a:r>
          </a:p>
          <a:p>
            <a:pPr marL="285750" indent="-285750" algn="l" rtl="0">
              <a:buFont typeface="Wingdings" pitchFamily="2" charset="2"/>
              <a:buChar char="ü"/>
            </a:pPr>
            <a:r>
              <a:rPr lang="it-IT" sz="2000" b="1" i="1" dirty="0" smtClean="0">
                <a:solidFill>
                  <a:srgbClr val="FF0000"/>
                </a:solidFill>
                <a:latin typeface="Calisto MT" pitchFamily="18" charset="0"/>
                <a:ea typeface="CMU Serif" pitchFamily="2" charset="0"/>
                <a:cs typeface="CMU Serif" pitchFamily="2" charset="0"/>
              </a:rPr>
              <a:t>“Open” </a:t>
            </a:r>
            <a:r>
              <a:rPr lang="it-IT" sz="2000" b="1" i="1" dirty="0" err="1" smtClean="0">
                <a:solidFill>
                  <a:schemeClr val="accent4">
                    <a:lumMod val="50000"/>
                  </a:schemeClr>
                </a:solidFill>
                <a:latin typeface="Calisto MT" pitchFamily="18" charset="0"/>
                <a:ea typeface="CMU Serif" pitchFamily="2" charset="0"/>
                <a:cs typeface="CMU Serif" pitchFamily="2" charset="0"/>
              </a:rPr>
              <a:t>molecular</a:t>
            </a:r>
            <a:r>
              <a:rPr lang="it-IT" sz="2000" b="1" i="1" dirty="0" smtClean="0">
                <a:solidFill>
                  <a:schemeClr val="accent4">
                    <a:lumMod val="50000"/>
                  </a:schemeClr>
                </a:solidFill>
                <a:latin typeface="Calisto MT" pitchFamily="18" charset="0"/>
                <a:ea typeface="CMU Serif" pitchFamily="2" charset="0"/>
                <a:cs typeface="CMU Serif" pitchFamily="2" charset="0"/>
              </a:rPr>
              <a:t> </a:t>
            </a:r>
            <a:r>
              <a:rPr lang="it-IT" sz="2000" b="1" i="1" dirty="0" smtClean="0">
                <a:solidFill>
                  <a:srgbClr val="FF0000"/>
                </a:solidFill>
                <a:latin typeface="Calisto MT" pitchFamily="18" charset="0"/>
                <a:ea typeface="CMU Serif" pitchFamily="2" charset="0"/>
                <a:cs typeface="CMU Serif" pitchFamily="2" charset="0"/>
              </a:rPr>
              <a:t>ring</a:t>
            </a:r>
            <a:r>
              <a:rPr lang="it-IT" sz="2000" b="1" i="1" dirty="0" smtClean="0">
                <a:solidFill>
                  <a:schemeClr val="accent4">
                    <a:lumMod val="50000"/>
                  </a:schemeClr>
                </a:solidFill>
                <a:latin typeface="Calisto MT" pitchFamily="18" charset="0"/>
                <a:ea typeface="CMU Serif" pitchFamily="2" charset="0"/>
                <a:cs typeface="CMU Serif" pitchFamily="2" charset="0"/>
              </a:rPr>
              <a:t> : </a:t>
            </a:r>
            <a:r>
              <a:rPr lang="it-IT" sz="2000" b="1" i="1" dirty="0" err="1" smtClean="0">
                <a:solidFill>
                  <a:schemeClr val="accent4">
                    <a:lumMod val="50000"/>
                  </a:schemeClr>
                </a:solidFill>
                <a:latin typeface="Calisto MT" pitchFamily="18" charset="0"/>
                <a:ea typeface="CMU Serif" pitchFamily="2" charset="0"/>
                <a:cs typeface="CMU Serif" pitchFamily="2" charset="0"/>
              </a:rPr>
              <a:t>peculiar</a:t>
            </a:r>
            <a:r>
              <a:rPr lang="it-IT" sz="2000" b="1" i="1" dirty="0" smtClean="0">
                <a:solidFill>
                  <a:schemeClr val="accent4">
                    <a:lumMod val="50000"/>
                  </a:schemeClr>
                </a:solidFill>
                <a:latin typeface="Calisto MT" pitchFamily="18" charset="0"/>
                <a:ea typeface="CMU Serif" pitchFamily="2" charset="0"/>
                <a:cs typeface="CMU Serif" pitchFamily="2" charset="0"/>
              </a:rPr>
              <a:t> </a:t>
            </a:r>
            <a:r>
              <a:rPr lang="it-IT" sz="2000" b="1" i="1" dirty="0" err="1" smtClean="0">
                <a:solidFill>
                  <a:schemeClr val="accent4">
                    <a:lumMod val="50000"/>
                  </a:schemeClr>
                </a:solidFill>
                <a:latin typeface="Calisto MT" pitchFamily="18" charset="0"/>
                <a:ea typeface="CMU Serif" pitchFamily="2" charset="0"/>
                <a:cs typeface="CMU Serif" pitchFamily="2" charset="0"/>
              </a:rPr>
              <a:t>spin</a:t>
            </a:r>
            <a:r>
              <a:rPr lang="it-IT" sz="2000" b="1" i="1" dirty="0" smtClean="0">
                <a:solidFill>
                  <a:schemeClr val="accent4">
                    <a:lumMod val="50000"/>
                  </a:schemeClr>
                </a:solidFill>
                <a:latin typeface="Calisto MT" pitchFamily="18" charset="0"/>
                <a:ea typeface="CMU Serif" pitchFamily="2" charset="0"/>
                <a:cs typeface="CMU Serif" pitchFamily="2" charset="0"/>
              </a:rPr>
              <a:t> </a:t>
            </a:r>
            <a:r>
              <a:rPr lang="it-IT" sz="2000" b="1" i="1" dirty="0" err="1" smtClean="0">
                <a:solidFill>
                  <a:schemeClr val="accent4">
                    <a:lumMod val="50000"/>
                  </a:schemeClr>
                </a:solidFill>
                <a:latin typeface="Calisto MT" pitchFamily="18" charset="0"/>
                <a:ea typeface="CMU Serif" pitchFamily="2" charset="0"/>
                <a:cs typeface="CMU Serif" pitchFamily="2" charset="0"/>
              </a:rPr>
              <a:t>dynamics</a:t>
            </a:r>
            <a:endParaRPr lang="it-IT" sz="2000" b="1" i="1" dirty="0" smtClean="0">
              <a:solidFill>
                <a:schemeClr val="accent4">
                  <a:lumMod val="50000"/>
                </a:schemeClr>
              </a:solidFill>
              <a:latin typeface="Calisto MT" pitchFamily="18" charset="0"/>
              <a:ea typeface="CMU Serif" pitchFamily="2" charset="0"/>
              <a:cs typeface="CMU Serif" pitchFamily="2" charset="0"/>
            </a:endParaRPr>
          </a:p>
          <a:p>
            <a:pPr marL="285750" indent="-285750" algn="l" rtl="0">
              <a:buFont typeface="Wingdings" pitchFamily="2" charset="2"/>
              <a:buChar char="ü"/>
            </a:pPr>
            <a:r>
              <a:rPr lang="it-IT" sz="2000" b="1" i="1" dirty="0" smtClean="0">
                <a:solidFill>
                  <a:schemeClr val="accent4">
                    <a:lumMod val="50000"/>
                  </a:schemeClr>
                </a:solidFill>
                <a:latin typeface="Calisto MT" pitchFamily="18" charset="0"/>
              </a:rPr>
              <a:t>Interesting quantum behaviors  due </a:t>
            </a:r>
            <a:r>
              <a:rPr lang="it-IT" sz="2000" b="1" i="1" dirty="0" err="1" smtClean="0">
                <a:solidFill>
                  <a:schemeClr val="accent4">
                    <a:lumMod val="50000"/>
                  </a:schemeClr>
                </a:solidFill>
                <a:latin typeface="Calisto MT" pitchFamily="18" charset="0"/>
              </a:rPr>
              <a:t>to</a:t>
            </a:r>
            <a:r>
              <a:rPr lang="it-IT" sz="2000" b="1" i="1" dirty="0" smtClean="0">
                <a:solidFill>
                  <a:schemeClr val="accent4">
                    <a:lumMod val="50000"/>
                  </a:schemeClr>
                </a:solidFill>
                <a:latin typeface="Calisto MT" pitchFamily="18" charset="0"/>
              </a:rPr>
              <a:t> “</a:t>
            </a:r>
            <a:r>
              <a:rPr lang="it-IT" sz="2000" b="1" i="1" dirty="0" err="1" smtClean="0">
                <a:solidFill>
                  <a:schemeClr val="accent4">
                    <a:lumMod val="50000"/>
                  </a:schemeClr>
                </a:solidFill>
                <a:latin typeface="Calisto MT" pitchFamily="18" charset="0"/>
              </a:rPr>
              <a:t>real</a:t>
            </a:r>
            <a:r>
              <a:rPr lang="it-IT" sz="2000" b="1" i="1" dirty="0" smtClean="0">
                <a:solidFill>
                  <a:schemeClr val="accent4">
                    <a:lumMod val="50000"/>
                  </a:schemeClr>
                </a:solidFill>
                <a:latin typeface="Calisto MT" pitchFamily="18" charset="0"/>
              </a:rPr>
              <a:t>” or anti- level crossing </a:t>
            </a:r>
            <a:endParaRPr lang="fa-IR" sz="2000" b="1" i="1"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EBB4FEF8-A96B-4D7C-B6E1-1A8FC78B137B}" type="slidenum">
              <a:rPr lang="fa-IR" smtClean="0"/>
              <a:pPr/>
              <a:t>6</a:t>
            </a:fld>
            <a:endParaRPr lang="fa-IR"/>
          </a:p>
        </p:txBody>
      </p:sp>
      <p:pic>
        <p:nvPicPr>
          <p:cNvPr id="1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926" r="6223" b="5141"/>
          <a:stretch/>
        </p:blipFill>
        <p:spPr bwMode="auto">
          <a:xfrm>
            <a:off x="4860033" y="2010755"/>
            <a:ext cx="3753026" cy="3074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0"/>
          <p:cNvSpPr/>
          <p:nvPr/>
        </p:nvSpPr>
        <p:spPr>
          <a:xfrm rot="17383726">
            <a:off x="6724129" y="1805514"/>
            <a:ext cx="1680084" cy="383815"/>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9" name="Rectangle 8"/>
              <p:cNvSpPr/>
              <p:nvPr/>
            </p:nvSpPr>
            <p:spPr>
              <a:xfrm>
                <a:off x="2987824" y="2918410"/>
                <a:ext cx="1872208" cy="43858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rtl="0"/>
                <a14:m>
                  <m:oMath xmlns:m="http://schemas.openxmlformats.org/officeDocument/2006/math">
                    <m:sSup>
                      <m:sSupPr>
                        <m:ctrlPr>
                          <a:rPr lang="it-IT" sz="2200" b="1" i="1" smtClean="0">
                            <a:solidFill>
                              <a:schemeClr val="accent4">
                                <a:lumMod val="50000"/>
                              </a:schemeClr>
                            </a:solidFill>
                            <a:latin typeface="Cambria Math"/>
                            <a:ea typeface="CMU Serif" pitchFamily="2" charset="0"/>
                          </a:rPr>
                        </m:ctrlPr>
                      </m:sSupPr>
                      <m:e>
                        <m:r>
                          <a:rPr lang="it-IT" sz="2200" b="1" i="1" smtClean="0">
                            <a:solidFill>
                              <a:schemeClr val="accent4">
                                <a:lumMod val="50000"/>
                              </a:schemeClr>
                            </a:solidFill>
                            <a:latin typeface="Cambria Math"/>
                            <a:ea typeface="CMU Serif" pitchFamily="2" charset="0"/>
                          </a:rPr>
                          <m:t>𝑪𝒓</m:t>
                        </m:r>
                      </m:e>
                      <m:sup>
                        <m:r>
                          <a:rPr lang="it-IT" sz="2200" b="1" i="1" smtClean="0">
                            <a:solidFill>
                              <a:schemeClr val="accent4">
                                <a:lumMod val="50000"/>
                              </a:schemeClr>
                            </a:solidFill>
                            <a:latin typeface="Cambria Math"/>
                            <a:ea typeface="CMU Serif" pitchFamily="2" charset="0"/>
                          </a:rPr>
                          <m:t>𝟑</m:t>
                        </m:r>
                        <m:r>
                          <a:rPr lang="en-US" sz="2200" b="1" i="1" smtClean="0">
                            <a:solidFill>
                              <a:schemeClr val="accent4">
                                <a:lumMod val="50000"/>
                              </a:schemeClr>
                            </a:solidFill>
                            <a:latin typeface="Cambria Math"/>
                            <a:ea typeface="CMU Serif" pitchFamily="2" charset="0"/>
                          </a:rPr>
                          <m:t>+</m:t>
                        </m:r>
                      </m:sup>
                    </m:sSup>
                  </m:oMath>
                </a14:m>
                <a:r>
                  <a:rPr lang="it-IT" sz="2200" b="1" i="1" dirty="0" smtClean="0">
                    <a:solidFill>
                      <a:schemeClr val="accent4">
                        <a:lumMod val="50000"/>
                      </a:schemeClr>
                    </a:solidFill>
                    <a:latin typeface="Calisto MT" pitchFamily="18" charset="0"/>
                    <a:ea typeface="CMU Serif" pitchFamily="2" charset="0"/>
                  </a:rPr>
                  <a:t>, S</a:t>
                </a:r>
                <a:r>
                  <a:rPr lang="en-US" sz="2200" b="1" i="1" dirty="0" smtClean="0">
                    <a:solidFill>
                      <a:schemeClr val="accent4">
                        <a:lumMod val="50000"/>
                      </a:schemeClr>
                    </a:solidFill>
                    <a:latin typeface="Calisto MT" pitchFamily="18" charset="0"/>
                    <a:ea typeface="CMU Serif" pitchFamily="2" charset="0"/>
                  </a:rPr>
                  <a:t>=3/2  </a:t>
                </a:r>
                <a:endParaRPr lang="it-IT" sz="2200" b="1" i="1" dirty="0" smtClean="0">
                  <a:solidFill>
                    <a:schemeClr val="accent4">
                      <a:lumMod val="50000"/>
                    </a:schemeClr>
                  </a:solidFill>
                  <a:latin typeface="Calisto MT" pitchFamily="18" charset="0"/>
                  <a:ea typeface="CMU Serif" pitchFamily="2"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987824" y="2918410"/>
                <a:ext cx="1872208" cy="438582"/>
              </a:xfrm>
              <a:prstGeom prst="rect">
                <a:avLst/>
              </a:prstGeom>
              <a:blipFill rotWithShape="1">
                <a:blip r:embed="rId6" cstate="print"/>
                <a:stretch>
                  <a:fillRect/>
                </a:stretch>
              </a:blipFill>
            </p:spPr>
            <p:txBody>
              <a:bodyPr/>
              <a:lstStyle/>
              <a:p>
                <a:r>
                  <a:rPr lang="en-US">
                    <a:noFill/>
                  </a:rPr>
                  <a:t> </a:t>
                </a:r>
              </a:p>
            </p:txBody>
          </p:sp>
        </mc:Fallback>
      </mc:AlternateContent>
      <p:sp>
        <p:nvSpPr>
          <p:cNvPr id="8" name="Right Arrow 7"/>
          <p:cNvSpPr/>
          <p:nvPr/>
        </p:nvSpPr>
        <p:spPr>
          <a:xfrm rot="12591594">
            <a:off x="4652079" y="3199393"/>
            <a:ext cx="1130157" cy="383815"/>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Rectangle 3"/>
          <p:cNvSpPr/>
          <p:nvPr/>
        </p:nvSpPr>
        <p:spPr>
          <a:xfrm>
            <a:off x="371131" y="1165101"/>
            <a:ext cx="7897681" cy="1615827"/>
          </a:xfrm>
          <a:prstGeom prst="rect">
            <a:avLst/>
          </a:prstGeom>
        </p:spPr>
        <p:txBody>
          <a:bodyPr wrap="square">
            <a:spAutoFit/>
          </a:bodyPr>
          <a:lstStyle/>
          <a:p>
            <a:pPr algn="l" rtl="0">
              <a:lnSpc>
                <a:spcPct val="150000"/>
              </a:lnSpc>
            </a:pPr>
            <a:r>
              <a:rPr lang="it-IT" sz="2200" b="1" i="1" dirty="0" smtClean="0">
                <a:solidFill>
                  <a:schemeClr val="accent4">
                    <a:lumMod val="50000"/>
                  </a:schemeClr>
                </a:solidFill>
                <a:latin typeface="Calisto MT" pitchFamily="18" charset="0"/>
              </a:rPr>
              <a:t>Finite size system                        Reduced number of spins  </a:t>
            </a:r>
          </a:p>
          <a:p>
            <a:pPr algn="l" rtl="0">
              <a:lnSpc>
                <a:spcPct val="150000"/>
              </a:lnSpc>
            </a:pPr>
            <a:r>
              <a:rPr lang="it-IT" sz="2200" b="1" i="1" dirty="0" smtClean="0">
                <a:solidFill>
                  <a:schemeClr val="accent4">
                    <a:lumMod val="50000"/>
                  </a:schemeClr>
                </a:solidFill>
                <a:latin typeface="Calisto MT" pitchFamily="18" charset="0"/>
              </a:rPr>
              <a:t>         Discrete energy levels structure </a:t>
            </a:r>
          </a:p>
          <a:p>
            <a:pPr algn="l" rtl="0">
              <a:lnSpc>
                <a:spcPct val="150000"/>
              </a:lnSpc>
            </a:pPr>
            <a:r>
              <a:rPr lang="it-IT" sz="2200" b="1" i="1" dirty="0" smtClean="0">
                <a:solidFill>
                  <a:schemeClr val="accent4">
                    <a:lumMod val="50000"/>
                  </a:schemeClr>
                </a:solidFill>
                <a:latin typeface="Calisto MT" pitchFamily="18" charset="0"/>
              </a:rPr>
              <a:t>         </a:t>
            </a:r>
            <a:r>
              <a:rPr lang="it-IT" sz="2200" b="1" i="1" dirty="0" smtClean="0">
                <a:solidFill>
                  <a:srgbClr val="FF0000"/>
                </a:solidFill>
                <a:latin typeface="Calisto MT" pitchFamily="18" charset="0"/>
              </a:rPr>
              <a:t>Quantum phenomena </a:t>
            </a:r>
            <a:endParaRPr lang="en-US" sz="2200" dirty="0">
              <a:solidFill>
                <a:srgbClr val="FF0000"/>
              </a:solidFill>
            </a:endParaRPr>
          </a:p>
        </p:txBody>
      </p:sp>
      <p:sp>
        <p:nvSpPr>
          <p:cNvPr id="6" name="Striped Right Arrow 5"/>
          <p:cNvSpPr/>
          <p:nvPr/>
        </p:nvSpPr>
        <p:spPr>
          <a:xfrm>
            <a:off x="371131" y="1700808"/>
            <a:ext cx="576064" cy="492221"/>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5" name="Striped Right Arrow 14"/>
          <p:cNvSpPr/>
          <p:nvPr/>
        </p:nvSpPr>
        <p:spPr>
          <a:xfrm>
            <a:off x="413473" y="2132856"/>
            <a:ext cx="576064" cy="707643"/>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Striped Right Arrow 15"/>
          <p:cNvSpPr/>
          <p:nvPr/>
        </p:nvSpPr>
        <p:spPr>
          <a:xfrm>
            <a:off x="2915816" y="1268760"/>
            <a:ext cx="576064" cy="407527"/>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215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childTnLst>
                                </p:cTn>
                              </p:par>
                              <p:par>
                                <p:cTn id="28" presetID="42" presetClass="entr" presetSubtype="0" fill="hold" nodeType="with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1000"/>
                                        <p:tgtEl>
                                          <p:spTgt spid="3074"/>
                                        </p:tgtEl>
                                      </p:cBhvr>
                                    </p:animEffect>
                                    <p:anim calcmode="lin" valueType="num">
                                      <p:cBhvr>
                                        <p:cTn id="31" dur="1000" fill="hold"/>
                                        <p:tgtEl>
                                          <p:spTgt spid="3074"/>
                                        </p:tgtEl>
                                        <p:attrNameLst>
                                          <p:attrName>ppt_x</p:attrName>
                                        </p:attrNameLst>
                                      </p:cBhvr>
                                      <p:tavLst>
                                        <p:tav tm="0">
                                          <p:val>
                                            <p:strVal val="#ppt_x"/>
                                          </p:val>
                                        </p:tav>
                                        <p:tav tm="100000">
                                          <p:val>
                                            <p:strVal val="#ppt_x"/>
                                          </p:val>
                                        </p:tav>
                                      </p:tavLst>
                                    </p:anim>
                                    <p:anim calcmode="lin" valueType="num">
                                      <p:cBhvr>
                                        <p:cTn id="32" dur="1000" fill="hold"/>
                                        <p:tgtEl>
                                          <p:spTgt spid="307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 presetClass="entr" presetSubtype="0" fill="hold" nodeType="after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
                                            <p:txEl>
                                              <p:pRg st="1" end="1"/>
                                            </p:txEl>
                                          </p:spTgt>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9" grpId="0" animBg="1"/>
      <p:bldP spid="8" grpId="0" animBg="1"/>
      <p:bldP spid="6"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132856"/>
            <a:ext cx="4896544" cy="2934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1268760"/>
            <a:ext cx="8640960" cy="1154162"/>
          </a:xfrm>
          <a:prstGeom prst="rect">
            <a:avLst/>
          </a:prstGeom>
        </p:spPr>
        <p:txBody>
          <a:bodyPr wrap="square">
            <a:spAutoFit/>
          </a:bodyPr>
          <a:lstStyle/>
          <a:p>
            <a:pPr algn="ctr" rtl="0"/>
            <a:r>
              <a:rPr lang="it-IT" sz="2300" b="1" i="1" dirty="0">
                <a:solidFill>
                  <a:srgbClr val="002060"/>
                </a:solidFill>
                <a:latin typeface="Calisto MT" pitchFamily="18" charset="0"/>
                <a:ea typeface="CMU Serif" pitchFamily="2" charset="0"/>
              </a:rPr>
              <a:t>B</a:t>
            </a:r>
            <a:r>
              <a:rPr lang="it-IT" sz="2300" b="1" i="1" dirty="0" smtClean="0">
                <a:solidFill>
                  <a:srgbClr val="002060"/>
                </a:solidFill>
                <a:latin typeface="Calisto MT" pitchFamily="18" charset="0"/>
                <a:ea typeface="CMU Serif" pitchFamily="2" charset="0"/>
              </a:rPr>
              <a:t>y NMR</a:t>
            </a:r>
            <a:r>
              <a:rPr lang="en-US" sz="2300" b="1" i="1" dirty="0" smtClean="0">
                <a:solidFill>
                  <a:srgbClr val="002060"/>
                </a:solidFill>
                <a:latin typeface="Calisto MT" pitchFamily="18" charset="0"/>
                <a:ea typeface="CMU Serif" pitchFamily="2" charset="0"/>
              </a:rPr>
              <a:t> </a:t>
            </a:r>
          </a:p>
          <a:p>
            <a:pPr algn="ctr" rtl="0"/>
            <a:r>
              <a:rPr lang="en-US" sz="2300" b="1" i="1" dirty="0" smtClean="0">
                <a:solidFill>
                  <a:srgbClr val="002060"/>
                </a:solidFill>
                <a:latin typeface="Calisto MT" pitchFamily="18" charset="0"/>
                <a:ea typeface="CMU Serif" pitchFamily="2" charset="0"/>
              </a:rPr>
              <a:t>we are measuring the </a:t>
            </a:r>
            <a:r>
              <a:rPr lang="en-US" sz="2300" b="1" i="1" dirty="0" smtClean="0">
                <a:solidFill>
                  <a:srgbClr val="FF0000"/>
                </a:solidFill>
                <a:latin typeface="Calisto MT" pitchFamily="18" charset="0"/>
                <a:ea typeface="CMU Serif" pitchFamily="2" charset="0"/>
              </a:rPr>
              <a:t>response of nuclei </a:t>
            </a:r>
            <a:r>
              <a:rPr lang="en-US" sz="2300" b="1" i="1" dirty="0" smtClean="0">
                <a:solidFill>
                  <a:srgbClr val="002060"/>
                </a:solidFill>
                <a:latin typeface="Calisto MT" pitchFamily="18" charset="0"/>
                <a:ea typeface="CMU Serif" pitchFamily="2" charset="0"/>
              </a:rPr>
              <a:t>but, </a:t>
            </a:r>
            <a:r>
              <a:rPr lang="en-US" sz="2300" b="1" i="1" dirty="0" smtClean="0">
                <a:solidFill>
                  <a:srgbClr val="FF0000"/>
                </a:solidFill>
                <a:latin typeface="Calisto MT" pitchFamily="18" charset="0"/>
                <a:ea typeface="CMU Serif" pitchFamily="2" charset="0"/>
              </a:rPr>
              <a:t>through it</a:t>
            </a:r>
            <a:r>
              <a:rPr lang="en-US" sz="2300" b="1" i="1" dirty="0" smtClean="0">
                <a:solidFill>
                  <a:srgbClr val="002060"/>
                </a:solidFill>
                <a:latin typeface="Calisto MT" pitchFamily="18" charset="0"/>
                <a:ea typeface="CMU Serif" pitchFamily="2" charset="0"/>
              </a:rPr>
              <a:t>, we are studying the </a:t>
            </a:r>
            <a:r>
              <a:rPr lang="en-US" sz="2300" b="1" i="1" dirty="0" smtClean="0">
                <a:solidFill>
                  <a:srgbClr val="FF0000"/>
                </a:solidFill>
                <a:latin typeface="Calisto MT" pitchFamily="18" charset="0"/>
                <a:ea typeface="CMU Serif" pitchFamily="2" charset="0"/>
              </a:rPr>
              <a:t>physical properties of the whole system </a:t>
            </a:r>
            <a:r>
              <a:rPr lang="en-US" sz="2300" b="1" i="1" dirty="0" smtClean="0">
                <a:solidFill>
                  <a:srgbClr val="002060"/>
                </a:solidFill>
                <a:latin typeface="Calisto MT" pitchFamily="18" charset="0"/>
                <a:ea typeface="CMU Serif" pitchFamily="2" charset="0"/>
              </a:rPr>
              <a:t>(electrons, nuclei &amp; phonons)</a:t>
            </a:r>
          </a:p>
        </p:txBody>
      </p:sp>
      <p:sp>
        <p:nvSpPr>
          <p:cNvPr id="6" name="Oval 5"/>
          <p:cNvSpPr/>
          <p:nvPr/>
        </p:nvSpPr>
        <p:spPr>
          <a:xfrm>
            <a:off x="4940424" y="4156501"/>
            <a:ext cx="1296144" cy="1476164"/>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7" name="Oval 6"/>
          <p:cNvSpPr/>
          <p:nvPr/>
        </p:nvSpPr>
        <p:spPr>
          <a:xfrm>
            <a:off x="4139952" y="3998827"/>
            <a:ext cx="1296144" cy="1476164"/>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5" name="Oval 4"/>
          <p:cNvSpPr/>
          <p:nvPr/>
        </p:nvSpPr>
        <p:spPr>
          <a:xfrm>
            <a:off x="4788024" y="3248980"/>
            <a:ext cx="1296144" cy="1476164"/>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8" name="Rectangle 7"/>
              <p:cNvSpPr/>
              <p:nvPr/>
            </p:nvSpPr>
            <p:spPr>
              <a:xfrm>
                <a:off x="5008106" y="3624780"/>
                <a:ext cx="890052" cy="923330"/>
              </a:xfrm>
              <a:prstGeom prst="rect">
                <a:avLst/>
              </a:prstGeom>
            </p:spPr>
            <p:txBody>
              <a:bodyPr wrap="none">
                <a:spAutoFit/>
              </a:bodyPr>
              <a:lstStyle/>
              <a:p>
                <a:r>
                  <a:rPr lang="it-IT" b="1" i="1" dirty="0" smtClean="0">
                    <a:solidFill>
                      <a:srgbClr val="002060"/>
                    </a:solidFill>
                    <a:latin typeface="Calisto MT" pitchFamily="18" charset="0"/>
                    <a:ea typeface="CMU Serif" pitchFamily="2" charset="0"/>
                  </a:rPr>
                  <a:t>Nuclei </a:t>
                </a:r>
              </a:p>
              <a:p>
                <a:pPr/>
                <a14:m>
                  <m:oMathPara xmlns:m="http://schemas.openxmlformats.org/officeDocument/2006/math">
                    <m:oMathParaPr>
                      <m:jc m:val="centerGroup"/>
                    </m:oMathParaPr>
                    <m:oMath xmlns:m="http://schemas.openxmlformats.org/officeDocument/2006/math">
                      <m:sSub>
                        <m:sSubPr>
                          <m:ctrlPr>
                            <a:rPr lang="it-IT" sz="1600" b="1" i="1" smtClean="0">
                              <a:solidFill>
                                <a:srgbClr val="002060"/>
                              </a:solidFill>
                              <a:latin typeface="Cambria Math"/>
                            </a:rPr>
                          </m:ctrlPr>
                        </m:sSubPr>
                        <m:e>
                          <m:r>
                            <a:rPr lang="en-US" sz="1600" b="1" i="1" smtClean="0">
                              <a:solidFill>
                                <a:srgbClr val="002060"/>
                              </a:solidFill>
                              <a:latin typeface="Cambria Math"/>
                            </a:rPr>
                            <m:t>𝑻</m:t>
                          </m:r>
                        </m:e>
                        <m:sub>
                          <m:r>
                            <a:rPr lang="en-US" sz="1600" b="1" i="1" smtClean="0">
                              <a:solidFill>
                                <a:srgbClr val="002060"/>
                              </a:solidFill>
                              <a:latin typeface="Cambria Math"/>
                            </a:rPr>
                            <m:t>𝟐</m:t>
                          </m:r>
                          <m:r>
                            <a:rPr lang="en-US" sz="1600" b="1" i="1" smtClean="0">
                              <a:solidFill>
                                <a:srgbClr val="002060"/>
                              </a:solidFill>
                              <a:latin typeface="Cambria Math"/>
                            </a:rPr>
                            <m:t>𝒏</m:t>
                          </m:r>
                        </m:sub>
                      </m:sSub>
                    </m:oMath>
                  </m:oMathPara>
                </a14:m>
                <a:endParaRPr lang="it-IT" sz="1600" b="1" i="1" dirty="0" smtClean="0">
                  <a:solidFill>
                    <a:srgbClr val="002060"/>
                  </a:solidFill>
                  <a:latin typeface="Calisto MT" pitchFamily="18" charset="0"/>
                  <a:ea typeface="CMU Serif" pitchFamily="2" charset="0"/>
                </a:endParaRPr>
              </a:p>
              <a:p>
                <a:endParaRPr lang="fa-IR" dirty="0"/>
              </a:p>
            </p:txBody>
          </p:sp>
        </mc:Choice>
        <mc:Fallback xmlns="">
          <p:sp>
            <p:nvSpPr>
              <p:cNvPr id="8" name="Rectangle 7"/>
              <p:cNvSpPr>
                <a:spLocks noRot="1" noChangeAspect="1" noMove="1" noResize="1" noEditPoints="1" noAdjustHandles="1" noChangeArrowheads="1" noChangeShapeType="1" noTextEdit="1"/>
              </p:cNvSpPr>
              <p:nvPr/>
            </p:nvSpPr>
            <p:spPr>
              <a:xfrm>
                <a:off x="5008106" y="3624780"/>
                <a:ext cx="890052" cy="923330"/>
              </a:xfrm>
              <a:prstGeom prst="rect">
                <a:avLst/>
              </a:prstGeom>
              <a:blipFill rotWithShape="1">
                <a:blip r:embed="rId3" cstate="print"/>
                <a:stretch>
                  <a:fillRect t="-3311" r="-61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233225" y="4586806"/>
                <a:ext cx="1003800" cy="615553"/>
              </a:xfrm>
              <a:prstGeom prst="rect">
                <a:avLst/>
              </a:prstGeom>
            </p:spPr>
            <p:txBody>
              <a:bodyPr wrap="none">
                <a:spAutoFit/>
              </a:bodyPr>
              <a:lstStyle/>
              <a:p>
                <a:r>
                  <a:rPr lang="it-IT" b="1" i="1" dirty="0" smtClean="0">
                    <a:solidFill>
                      <a:srgbClr val="002060"/>
                    </a:solidFill>
                    <a:latin typeface="Calisto MT" pitchFamily="18" charset="0"/>
                    <a:ea typeface="CMU Serif" pitchFamily="2" charset="0"/>
                  </a:rPr>
                  <a:t>electron</a:t>
                </a:r>
                <a:r>
                  <a:rPr lang="it-IT" b="1" dirty="0">
                    <a:solidFill>
                      <a:srgbClr val="002060"/>
                    </a:solidFill>
                  </a:rPr>
                  <a:t> </a:t>
                </a:r>
                <a:endParaRPr lang="it-IT" b="1" dirty="0" smtClean="0">
                  <a:solidFill>
                    <a:srgbClr val="002060"/>
                  </a:solidFill>
                </a:endParaRPr>
              </a:p>
              <a:p>
                <a:pPr/>
                <a14:m>
                  <m:oMathPara xmlns:m="http://schemas.openxmlformats.org/officeDocument/2006/math">
                    <m:oMathParaPr>
                      <m:jc m:val="centerGroup"/>
                    </m:oMathParaPr>
                    <m:oMath xmlns:m="http://schemas.openxmlformats.org/officeDocument/2006/math">
                      <m:sSub>
                        <m:sSubPr>
                          <m:ctrlPr>
                            <a:rPr lang="it-IT" sz="1600" b="1" i="1">
                              <a:solidFill>
                                <a:srgbClr val="002060"/>
                              </a:solidFill>
                              <a:latin typeface="Cambria Math"/>
                            </a:rPr>
                          </m:ctrlPr>
                        </m:sSubPr>
                        <m:e>
                          <m:r>
                            <a:rPr lang="en-US" sz="1600" b="1" i="1">
                              <a:solidFill>
                                <a:srgbClr val="002060"/>
                              </a:solidFill>
                              <a:latin typeface="Cambria Math"/>
                            </a:rPr>
                            <m:t>𝑻</m:t>
                          </m:r>
                        </m:e>
                        <m:sub>
                          <m:r>
                            <a:rPr lang="en-US" sz="1600" b="1" i="1">
                              <a:solidFill>
                                <a:srgbClr val="002060"/>
                              </a:solidFill>
                              <a:latin typeface="Cambria Math"/>
                            </a:rPr>
                            <m:t>𝟐</m:t>
                          </m:r>
                          <m:r>
                            <a:rPr lang="en-US" sz="1600" b="1" i="1" smtClean="0">
                              <a:solidFill>
                                <a:srgbClr val="002060"/>
                              </a:solidFill>
                              <a:latin typeface="Cambria Math"/>
                            </a:rPr>
                            <m:t>𝒆</m:t>
                          </m:r>
                        </m:sub>
                      </m:sSub>
                    </m:oMath>
                  </m:oMathPara>
                </a14:m>
                <a:endParaRPr lang="fa-IR" sz="1600" dirty="0"/>
              </a:p>
            </p:txBody>
          </p:sp>
        </mc:Choice>
        <mc:Fallback xmlns="">
          <p:sp>
            <p:nvSpPr>
              <p:cNvPr id="9" name="Rectangle 8"/>
              <p:cNvSpPr>
                <a:spLocks noRot="1" noChangeAspect="1" noMove="1" noResize="1" noEditPoints="1" noAdjustHandles="1" noChangeArrowheads="1" noChangeShapeType="1" noTextEdit="1"/>
              </p:cNvSpPr>
              <p:nvPr/>
            </p:nvSpPr>
            <p:spPr>
              <a:xfrm>
                <a:off x="4233225" y="4586806"/>
                <a:ext cx="1003800" cy="615553"/>
              </a:xfrm>
              <a:prstGeom prst="rect">
                <a:avLst/>
              </a:prstGeom>
              <a:blipFill rotWithShape="1">
                <a:blip r:embed="rId4" cstate="print"/>
                <a:stretch>
                  <a:fillRect t="-4950" r="-1818"/>
                </a:stretch>
              </a:blipFill>
            </p:spPr>
            <p:txBody>
              <a:bodyPr/>
              <a:lstStyle/>
              <a:p>
                <a:r>
                  <a:rPr lang="en-US">
                    <a:noFill/>
                  </a:rPr>
                  <a:t> </a:t>
                </a:r>
              </a:p>
            </p:txBody>
          </p:sp>
        </mc:Fallback>
      </mc:AlternateContent>
      <p:sp>
        <p:nvSpPr>
          <p:cNvPr id="10" name="Rectangle 9"/>
          <p:cNvSpPr/>
          <p:nvPr/>
        </p:nvSpPr>
        <p:spPr>
          <a:xfrm>
            <a:off x="5350525" y="4923502"/>
            <a:ext cx="864339" cy="369332"/>
          </a:xfrm>
          <a:prstGeom prst="rect">
            <a:avLst/>
          </a:prstGeom>
        </p:spPr>
        <p:txBody>
          <a:bodyPr wrap="none">
            <a:spAutoFit/>
          </a:bodyPr>
          <a:lstStyle/>
          <a:p>
            <a:r>
              <a:rPr lang="it-IT" b="1" i="1" dirty="0" smtClean="0">
                <a:solidFill>
                  <a:srgbClr val="002060"/>
                </a:solidFill>
                <a:latin typeface="Calisto MT" pitchFamily="18" charset="0"/>
                <a:ea typeface="CMU Serif" pitchFamily="2" charset="0"/>
              </a:rPr>
              <a:t>phonon</a:t>
            </a:r>
            <a:endParaRPr lang="fa-IR" dirty="0"/>
          </a:p>
        </p:txBody>
      </p:sp>
      <p:sp>
        <p:nvSpPr>
          <p:cNvPr id="11" name="Rectangle 10"/>
          <p:cNvSpPr/>
          <p:nvPr/>
        </p:nvSpPr>
        <p:spPr>
          <a:xfrm>
            <a:off x="0" y="4437112"/>
            <a:ext cx="3902030" cy="1261884"/>
          </a:xfrm>
          <a:prstGeom prst="rect">
            <a:avLst/>
          </a:prstGeom>
        </p:spPr>
        <p:txBody>
          <a:bodyPr wrap="none">
            <a:spAutoFit/>
          </a:bodyPr>
          <a:lstStyle/>
          <a:p>
            <a:pPr algn="ctr" rtl="0"/>
            <a:r>
              <a:rPr lang="it-IT" sz="2800" b="1" i="1" dirty="0" smtClean="0">
                <a:solidFill>
                  <a:srgbClr val="FF0000"/>
                </a:solidFill>
                <a:latin typeface="Calisto MT" pitchFamily="18" charset="0"/>
                <a:ea typeface="CMU Serif" pitchFamily="2" charset="0"/>
              </a:rPr>
              <a:t>Nuclei are a </a:t>
            </a:r>
            <a:r>
              <a:rPr lang="it-IT" sz="2800" b="1" i="1" dirty="0" err="1" smtClean="0">
                <a:solidFill>
                  <a:srgbClr val="FF0000"/>
                </a:solidFill>
                <a:latin typeface="Calisto MT" pitchFamily="18" charset="0"/>
                <a:ea typeface="CMU Serif" pitchFamily="2" charset="0"/>
              </a:rPr>
              <a:t>local</a:t>
            </a:r>
            <a:r>
              <a:rPr lang="it-IT" sz="2800" b="1" i="1" dirty="0" smtClean="0">
                <a:solidFill>
                  <a:srgbClr val="FF0000"/>
                </a:solidFill>
                <a:latin typeface="Calisto MT" pitchFamily="18" charset="0"/>
                <a:ea typeface="CMU Serif" pitchFamily="2" charset="0"/>
              </a:rPr>
              <a:t> probe</a:t>
            </a:r>
          </a:p>
          <a:p>
            <a:pPr algn="ctr" rtl="0"/>
            <a:r>
              <a:rPr lang="it-IT" sz="2800" b="1" i="1" dirty="0" smtClean="0">
                <a:solidFill>
                  <a:srgbClr val="FF0000"/>
                </a:solidFill>
                <a:latin typeface="Calisto MT" pitchFamily="18" charset="0"/>
                <a:ea typeface="CMU Serif" pitchFamily="2" charset="0"/>
              </a:rPr>
              <a:t>But</a:t>
            </a:r>
          </a:p>
          <a:p>
            <a:pPr algn="ctr" rtl="0"/>
            <a:r>
              <a:rPr lang="it-IT" sz="2000" b="1" i="1" dirty="0" smtClean="0">
                <a:solidFill>
                  <a:srgbClr val="FF0000"/>
                </a:solidFill>
                <a:latin typeface="Calisto MT" pitchFamily="18" charset="0"/>
                <a:ea typeface="CMU Serif" pitchFamily="2" charset="0"/>
              </a:rPr>
              <a:t>in interaction </a:t>
            </a:r>
            <a:r>
              <a:rPr lang="it-IT" sz="2000" b="1" i="1" dirty="0" err="1" smtClean="0">
                <a:solidFill>
                  <a:srgbClr val="FF0000"/>
                </a:solidFill>
                <a:latin typeface="Calisto MT" pitchFamily="18" charset="0"/>
                <a:ea typeface="CMU Serif" pitchFamily="2" charset="0"/>
              </a:rPr>
              <a:t>with</a:t>
            </a:r>
            <a:r>
              <a:rPr lang="it-IT" sz="2000" b="1" i="1" dirty="0" smtClean="0">
                <a:solidFill>
                  <a:srgbClr val="FF0000"/>
                </a:solidFill>
                <a:latin typeface="Calisto MT" pitchFamily="18" charset="0"/>
                <a:ea typeface="CMU Serif" pitchFamily="2" charset="0"/>
              </a:rPr>
              <a:t> the </a:t>
            </a:r>
            <a:r>
              <a:rPr lang="it-IT" sz="2000" b="1" i="1" dirty="0" err="1" smtClean="0">
                <a:solidFill>
                  <a:srgbClr val="FF0000"/>
                </a:solidFill>
                <a:latin typeface="Calisto MT" pitchFamily="18" charset="0"/>
                <a:ea typeface="CMU Serif" pitchFamily="2" charset="0"/>
              </a:rPr>
              <a:t>whole</a:t>
            </a:r>
            <a:r>
              <a:rPr lang="it-IT" sz="2000" b="1" i="1" dirty="0" smtClean="0">
                <a:solidFill>
                  <a:srgbClr val="FF0000"/>
                </a:solidFill>
                <a:latin typeface="Calisto MT" pitchFamily="18" charset="0"/>
                <a:ea typeface="CMU Serif" pitchFamily="2" charset="0"/>
              </a:rPr>
              <a:t> system </a:t>
            </a:r>
            <a:endParaRPr lang="fa-IR" sz="2000" dirty="0">
              <a:solidFill>
                <a:srgbClr val="FF0000"/>
              </a:solidFill>
            </a:endParaRPr>
          </a:p>
        </p:txBody>
      </p:sp>
      <p:sp>
        <p:nvSpPr>
          <p:cNvPr id="12" name="Slide Number Placeholder 11"/>
          <p:cNvSpPr>
            <a:spLocks noGrp="1"/>
          </p:cNvSpPr>
          <p:nvPr>
            <p:ph type="sldNum" sz="quarter" idx="12"/>
          </p:nvPr>
        </p:nvSpPr>
        <p:spPr/>
        <p:txBody>
          <a:bodyPr/>
          <a:lstStyle/>
          <a:p>
            <a:fld id="{EBB4FEF8-A96B-4D7C-B6E1-1A8FC78B137B}" type="slidenum">
              <a:rPr lang="fa-IR" smtClean="0"/>
              <a:pPr/>
              <a:t>7</a:t>
            </a:fld>
            <a:endParaRPr lang="fa-IR"/>
          </a:p>
        </p:txBody>
      </p:sp>
      <p:sp>
        <p:nvSpPr>
          <p:cNvPr id="14" name="Rectangle 13"/>
          <p:cNvSpPr/>
          <p:nvPr/>
        </p:nvSpPr>
        <p:spPr>
          <a:xfrm>
            <a:off x="395536" y="287650"/>
            <a:ext cx="8352928" cy="477054"/>
          </a:xfrm>
          <a:prstGeom prst="rect">
            <a:avLst/>
          </a:prstGeom>
        </p:spPr>
        <p:txBody>
          <a:bodyPr wrap="square">
            <a:spAutoFit/>
          </a:bodyPr>
          <a:lstStyle/>
          <a:p>
            <a:pPr algn="ctr"/>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Nuclear </a:t>
            </a:r>
            <a:r>
              <a:rPr lang="en-GB" sz="25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a:t>
            </a:r>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agnetic Resonance (NMR) as a local probe</a:t>
            </a:r>
            <a:endParaRPr lang="fa-IR" sz="2500" dirty="0">
              <a:ln w="10541" cmpd="sng">
                <a:solidFill>
                  <a:schemeClr val="accent4">
                    <a:lumMod val="50000"/>
                  </a:schemeClr>
                </a:solidFill>
                <a:prstDash val="solid"/>
              </a:ln>
              <a:solidFill>
                <a:srgbClr val="7030A0"/>
              </a:solidFill>
            </a:endParaRPr>
          </a:p>
        </p:txBody>
      </p:sp>
      <p:sp>
        <p:nvSpPr>
          <p:cNvPr id="15" name="Rectangle 14"/>
          <p:cNvSpPr/>
          <p:nvPr/>
        </p:nvSpPr>
        <p:spPr>
          <a:xfrm>
            <a:off x="1402621" y="3501008"/>
            <a:ext cx="6121707" cy="523220"/>
          </a:xfrm>
          <a:prstGeom prst="rect">
            <a:avLst/>
          </a:prstGeom>
        </p:spPr>
        <p:txBody>
          <a:bodyPr wrap="square">
            <a:spAutoFit/>
          </a:bodyPr>
          <a:lstStyle/>
          <a:p>
            <a:pPr algn="ctr" rtl="0"/>
            <a:r>
              <a:rPr lang="en-US" sz="2800" b="1" i="1" dirty="0" smtClean="0">
                <a:solidFill>
                  <a:srgbClr val="FF0000"/>
                </a:solidFill>
                <a:latin typeface="MV Boli" pitchFamily="2" charset="0"/>
                <a:ea typeface="CMU Serif" pitchFamily="2" charset="0"/>
                <a:cs typeface="MV Boli" pitchFamily="2" charset="0"/>
              </a:rPr>
              <a:t>How is it possible ?</a:t>
            </a:r>
          </a:p>
        </p:txBody>
      </p:sp>
      <p:sp>
        <p:nvSpPr>
          <p:cNvPr id="24" name="Text Box 10"/>
          <p:cNvSpPr txBox="1">
            <a:spLocks noChangeArrowheads="1"/>
          </p:cNvSpPr>
          <p:nvPr/>
        </p:nvSpPr>
        <p:spPr bwMode="auto">
          <a:xfrm>
            <a:off x="6572597" y="4250256"/>
            <a:ext cx="500438"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GB"/>
            </a:defPPr>
            <a:lvl1pPr algn="ctr" rtl="0" fontAlgn="base">
              <a:spcBef>
                <a:spcPct val="0"/>
              </a:spcBef>
              <a:spcAft>
                <a:spcPct val="20000"/>
              </a:spcAft>
              <a:defRPr sz="3400" b="1" kern="1200">
                <a:solidFill>
                  <a:srgbClr val="0000FF"/>
                </a:solidFill>
                <a:latin typeface="Comic Sans MS" pitchFamily="66" charset="0"/>
                <a:ea typeface="MS Pゴシック"/>
                <a:cs typeface="MS Pゴシック"/>
              </a:defRPr>
            </a:lvl1pPr>
            <a:lvl2pPr marL="4572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2pPr>
            <a:lvl3pPr marL="9144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3pPr>
            <a:lvl4pPr marL="13716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4pPr>
            <a:lvl5pPr marL="18288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5pPr>
            <a:lvl6pPr marL="2286000" algn="l" defTabSz="914400" rtl="0" eaLnBrk="1" latinLnBrk="0" hangingPunct="1">
              <a:defRPr sz="3400" b="1" kern="1200">
                <a:solidFill>
                  <a:srgbClr val="0000FF"/>
                </a:solidFill>
                <a:latin typeface="Comic Sans MS" pitchFamily="66" charset="0"/>
                <a:ea typeface="MS Pゴシック"/>
                <a:cs typeface="MS Pゴシック"/>
              </a:defRPr>
            </a:lvl6pPr>
            <a:lvl7pPr marL="2743200" algn="l" defTabSz="914400" rtl="0" eaLnBrk="1" latinLnBrk="0" hangingPunct="1">
              <a:defRPr sz="3400" b="1" kern="1200">
                <a:solidFill>
                  <a:srgbClr val="0000FF"/>
                </a:solidFill>
                <a:latin typeface="Comic Sans MS" pitchFamily="66" charset="0"/>
                <a:ea typeface="MS Pゴシック"/>
                <a:cs typeface="MS Pゴシック"/>
              </a:defRPr>
            </a:lvl7pPr>
            <a:lvl8pPr marL="3200400" algn="l" defTabSz="914400" rtl="0" eaLnBrk="1" latinLnBrk="0" hangingPunct="1">
              <a:defRPr sz="3400" b="1" kern="1200">
                <a:solidFill>
                  <a:srgbClr val="0000FF"/>
                </a:solidFill>
                <a:latin typeface="Comic Sans MS" pitchFamily="66" charset="0"/>
                <a:ea typeface="MS Pゴシック"/>
                <a:cs typeface="MS Pゴシック"/>
              </a:defRPr>
            </a:lvl8pPr>
            <a:lvl9pPr marL="3657600" algn="l" defTabSz="914400" rtl="0" eaLnBrk="1" latinLnBrk="0" hangingPunct="1">
              <a:defRPr sz="3400" b="1" kern="1200">
                <a:solidFill>
                  <a:srgbClr val="0000FF"/>
                </a:solidFill>
                <a:latin typeface="Comic Sans MS" pitchFamily="66" charset="0"/>
                <a:ea typeface="MS Pゴシック"/>
                <a:cs typeface="MS Pゴシック"/>
              </a:defRPr>
            </a:lvl9pPr>
          </a:lstStyle>
          <a:p>
            <a:pPr algn="l" eaLnBrk="1" hangingPunct="1">
              <a:spcAft>
                <a:spcPct val="0"/>
              </a:spcAft>
            </a:pPr>
            <a:r>
              <a:rPr lang="it-IT" sz="1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T</a:t>
            </a:r>
            <a:r>
              <a:rPr lang="it-IT" sz="180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1n</a:t>
            </a:r>
            <a:endParaRPr lang="en-GB" sz="180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
        <p:nvSpPr>
          <p:cNvPr id="2" name="Curved Left Arrow 1"/>
          <p:cNvSpPr/>
          <p:nvPr/>
        </p:nvSpPr>
        <p:spPr>
          <a:xfrm rot="6004556">
            <a:off x="4883664" y="5132360"/>
            <a:ext cx="504056" cy="1010826"/>
          </a:xfrm>
          <a:prstGeom prst="curvedLef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3" name="Curved Left Arrow 12"/>
          <p:cNvSpPr/>
          <p:nvPr/>
        </p:nvSpPr>
        <p:spPr>
          <a:xfrm>
            <a:off x="6024736" y="3987062"/>
            <a:ext cx="491480" cy="95577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7" name="Curved Left Arrow 36"/>
          <p:cNvSpPr/>
          <p:nvPr/>
        </p:nvSpPr>
        <p:spPr>
          <a:xfrm rot="14338180">
            <a:off x="4326260" y="3387637"/>
            <a:ext cx="491480" cy="955779"/>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38" name="Text Box 12"/>
          <p:cNvSpPr txBox="1">
            <a:spLocks noChangeArrowheads="1"/>
          </p:cNvSpPr>
          <p:nvPr/>
        </p:nvSpPr>
        <p:spPr bwMode="auto">
          <a:xfrm>
            <a:off x="3815953" y="3533463"/>
            <a:ext cx="500438"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GB"/>
            </a:defPPr>
            <a:lvl1pPr algn="ctr" rtl="0" fontAlgn="base">
              <a:spcBef>
                <a:spcPct val="0"/>
              </a:spcBef>
              <a:spcAft>
                <a:spcPct val="20000"/>
              </a:spcAft>
              <a:defRPr sz="3400" b="1" kern="1200">
                <a:solidFill>
                  <a:srgbClr val="0000FF"/>
                </a:solidFill>
                <a:latin typeface="Comic Sans MS" pitchFamily="66" charset="0"/>
                <a:ea typeface="MS Pゴシック"/>
                <a:cs typeface="MS Pゴシック"/>
              </a:defRPr>
            </a:lvl1pPr>
            <a:lvl2pPr marL="4572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2pPr>
            <a:lvl3pPr marL="9144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3pPr>
            <a:lvl4pPr marL="13716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4pPr>
            <a:lvl5pPr marL="18288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5pPr>
            <a:lvl6pPr marL="2286000" algn="l" defTabSz="914400" rtl="0" eaLnBrk="1" latinLnBrk="0" hangingPunct="1">
              <a:defRPr sz="3400" b="1" kern="1200">
                <a:solidFill>
                  <a:srgbClr val="0000FF"/>
                </a:solidFill>
                <a:latin typeface="Comic Sans MS" pitchFamily="66" charset="0"/>
                <a:ea typeface="MS Pゴシック"/>
                <a:cs typeface="MS Pゴシック"/>
              </a:defRPr>
            </a:lvl6pPr>
            <a:lvl7pPr marL="2743200" algn="l" defTabSz="914400" rtl="0" eaLnBrk="1" latinLnBrk="0" hangingPunct="1">
              <a:defRPr sz="3400" b="1" kern="1200">
                <a:solidFill>
                  <a:srgbClr val="0000FF"/>
                </a:solidFill>
                <a:latin typeface="Comic Sans MS" pitchFamily="66" charset="0"/>
                <a:ea typeface="MS Pゴシック"/>
                <a:cs typeface="MS Pゴシック"/>
              </a:defRPr>
            </a:lvl7pPr>
            <a:lvl8pPr marL="3200400" algn="l" defTabSz="914400" rtl="0" eaLnBrk="1" latinLnBrk="0" hangingPunct="1">
              <a:defRPr sz="3400" b="1" kern="1200">
                <a:solidFill>
                  <a:srgbClr val="0000FF"/>
                </a:solidFill>
                <a:latin typeface="Comic Sans MS" pitchFamily="66" charset="0"/>
                <a:ea typeface="MS Pゴシック"/>
                <a:cs typeface="MS Pゴシック"/>
              </a:defRPr>
            </a:lvl8pPr>
            <a:lvl9pPr marL="3657600" algn="l" defTabSz="914400" rtl="0" eaLnBrk="1" latinLnBrk="0" hangingPunct="1">
              <a:defRPr sz="3400" b="1" kern="1200">
                <a:solidFill>
                  <a:srgbClr val="0000FF"/>
                </a:solidFill>
                <a:latin typeface="Comic Sans MS" pitchFamily="66" charset="0"/>
                <a:ea typeface="MS Pゴシック"/>
                <a:cs typeface="MS Pゴシック"/>
              </a:defRPr>
            </a:lvl9pPr>
          </a:lstStyle>
          <a:p>
            <a:pPr algn="l" eaLnBrk="1" hangingPunct="1">
              <a:spcAft>
                <a:spcPct val="0"/>
              </a:spcAft>
            </a:pPr>
            <a:r>
              <a:rPr lang="it-IT" sz="1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T</a:t>
            </a:r>
            <a:r>
              <a:rPr lang="it-IT" sz="1800" baseline="-25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1n</a:t>
            </a:r>
            <a:endParaRPr lang="en-GB" sz="1800" baseline="-250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endParaRPr>
          </a:p>
        </p:txBody>
      </p:sp>
      <p:sp>
        <p:nvSpPr>
          <p:cNvPr id="39" name="Text Box 11"/>
          <p:cNvSpPr txBox="1">
            <a:spLocks noChangeArrowheads="1"/>
          </p:cNvSpPr>
          <p:nvPr/>
        </p:nvSpPr>
        <p:spPr bwMode="auto">
          <a:xfrm>
            <a:off x="4591648" y="5877272"/>
            <a:ext cx="484408"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defPPr>
              <a:defRPr lang="en-GB"/>
            </a:defPPr>
            <a:lvl1pPr algn="ctr" rtl="0" fontAlgn="base">
              <a:spcBef>
                <a:spcPct val="0"/>
              </a:spcBef>
              <a:spcAft>
                <a:spcPct val="20000"/>
              </a:spcAft>
              <a:defRPr sz="3400" b="1" kern="1200">
                <a:solidFill>
                  <a:srgbClr val="0000FF"/>
                </a:solidFill>
                <a:latin typeface="Comic Sans MS" pitchFamily="66" charset="0"/>
                <a:ea typeface="MS Pゴシック"/>
                <a:cs typeface="MS Pゴシック"/>
              </a:defRPr>
            </a:lvl1pPr>
            <a:lvl2pPr marL="4572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2pPr>
            <a:lvl3pPr marL="9144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3pPr>
            <a:lvl4pPr marL="13716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4pPr>
            <a:lvl5pPr marL="1828800" algn="ctr" rtl="0" fontAlgn="base">
              <a:spcBef>
                <a:spcPct val="0"/>
              </a:spcBef>
              <a:spcAft>
                <a:spcPct val="20000"/>
              </a:spcAft>
              <a:defRPr sz="3400" b="1" kern="1200">
                <a:solidFill>
                  <a:srgbClr val="0000FF"/>
                </a:solidFill>
                <a:latin typeface="Comic Sans MS" pitchFamily="66" charset="0"/>
                <a:ea typeface="MS Pゴシック"/>
                <a:cs typeface="MS Pゴシック"/>
              </a:defRPr>
            </a:lvl5pPr>
            <a:lvl6pPr marL="2286000" algn="l" defTabSz="914400" rtl="0" eaLnBrk="1" latinLnBrk="0" hangingPunct="1">
              <a:defRPr sz="3400" b="1" kern="1200">
                <a:solidFill>
                  <a:srgbClr val="0000FF"/>
                </a:solidFill>
                <a:latin typeface="Comic Sans MS" pitchFamily="66" charset="0"/>
                <a:ea typeface="MS Pゴシック"/>
                <a:cs typeface="MS Pゴシック"/>
              </a:defRPr>
            </a:lvl6pPr>
            <a:lvl7pPr marL="2743200" algn="l" defTabSz="914400" rtl="0" eaLnBrk="1" latinLnBrk="0" hangingPunct="1">
              <a:defRPr sz="3400" b="1" kern="1200">
                <a:solidFill>
                  <a:srgbClr val="0000FF"/>
                </a:solidFill>
                <a:latin typeface="Comic Sans MS" pitchFamily="66" charset="0"/>
                <a:ea typeface="MS Pゴシック"/>
                <a:cs typeface="MS Pゴシック"/>
              </a:defRPr>
            </a:lvl7pPr>
            <a:lvl8pPr marL="3200400" algn="l" defTabSz="914400" rtl="0" eaLnBrk="1" latinLnBrk="0" hangingPunct="1">
              <a:defRPr sz="3400" b="1" kern="1200">
                <a:solidFill>
                  <a:srgbClr val="0000FF"/>
                </a:solidFill>
                <a:latin typeface="Comic Sans MS" pitchFamily="66" charset="0"/>
                <a:ea typeface="MS Pゴシック"/>
                <a:cs typeface="MS Pゴシック"/>
              </a:defRPr>
            </a:lvl8pPr>
            <a:lvl9pPr marL="3657600" algn="l" defTabSz="914400" rtl="0" eaLnBrk="1" latinLnBrk="0" hangingPunct="1">
              <a:defRPr sz="3400" b="1" kern="1200">
                <a:solidFill>
                  <a:srgbClr val="0000FF"/>
                </a:solidFill>
                <a:latin typeface="Comic Sans MS" pitchFamily="66" charset="0"/>
                <a:ea typeface="MS Pゴシック"/>
                <a:cs typeface="MS Pゴシック"/>
              </a:defRPr>
            </a:lvl9pPr>
          </a:lstStyle>
          <a:p>
            <a:pPr algn="l" eaLnBrk="1" hangingPunct="1">
              <a:spcAft>
                <a:spcPct val="0"/>
              </a:spcAft>
            </a:pPr>
            <a:r>
              <a:rPr lang="it-IT" sz="1800" dirty="0" smtClean="0">
                <a:ln/>
                <a:solidFill>
                  <a:schemeClr val="accent3"/>
                </a:solidFill>
                <a:latin typeface="Times New Roman" pitchFamily="18" charset="0"/>
              </a:rPr>
              <a:t>T</a:t>
            </a:r>
            <a:r>
              <a:rPr lang="it-IT" sz="1800" baseline="-25000" dirty="0" smtClean="0">
                <a:ln/>
                <a:solidFill>
                  <a:schemeClr val="accent3"/>
                </a:solidFill>
                <a:latin typeface="Times New Roman" pitchFamily="18" charset="0"/>
              </a:rPr>
              <a:t>1e</a:t>
            </a:r>
            <a:endParaRPr lang="en-GB" sz="1800" baseline="-25000" dirty="0">
              <a:ln/>
              <a:solidFill>
                <a:schemeClr val="accent3"/>
              </a:solidFill>
              <a:latin typeface="Times New Roman" pitchFamily="18" charset="0"/>
            </a:endParaRPr>
          </a:p>
        </p:txBody>
      </p:sp>
      <mc:AlternateContent xmlns:mc="http://schemas.openxmlformats.org/markup-compatibility/2006" xmlns:a14="http://schemas.microsoft.com/office/drawing/2010/main">
        <mc:Choice Requires="a14">
          <p:sp>
            <p:nvSpPr>
              <p:cNvPr id="40" name="Rectangle 39"/>
              <p:cNvSpPr/>
              <p:nvPr/>
            </p:nvSpPr>
            <p:spPr>
              <a:xfrm>
                <a:off x="7092280" y="4464951"/>
                <a:ext cx="1944216" cy="769441"/>
              </a:xfrm>
              <a:prstGeom prst="rect">
                <a:avLst/>
              </a:prstGeom>
            </p:spPr>
            <p:txBody>
              <a:bodyPr wrap="square">
                <a:spAutoFit/>
              </a:bodyPr>
              <a:lstStyle/>
              <a:p>
                <a:pPr algn="l" rtl="0"/>
                <a14:m>
                  <m:oMath xmlns:m="http://schemas.openxmlformats.org/officeDocument/2006/math">
                    <m:sSub>
                      <m:sSubPr>
                        <m:ctrlPr>
                          <a:rPr lang="en-US" sz="2200" b="1" i="1" smtClean="0">
                            <a:ln w="10541" cmpd="sng">
                              <a:solidFill>
                                <a:srgbClr val="7D7D7D">
                                  <a:tint val="100000"/>
                                  <a:shade val="100000"/>
                                  <a:satMod val="110000"/>
                                </a:srgbClr>
                              </a:solidFill>
                              <a:prstDash val="solid"/>
                            </a:ln>
                            <a:solidFill>
                              <a:srgbClr val="7030A0"/>
                            </a:solidFill>
                            <a:latin typeface="Cambria Math"/>
                          </a:rPr>
                        </m:ctrlPr>
                      </m:sSubPr>
                      <m:e>
                        <m:r>
                          <a:rPr lang="en-US" sz="2200" b="1" i="1" smtClean="0">
                            <a:ln w="10541" cmpd="sng">
                              <a:solidFill>
                                <a:srgbClr val="7D7D7D">
                                  <a:tint val="100000"/>
                                  <a:shade val="100000"/>
                                  <a:satMod val="110000"/>
                                </a:srgbClr>
                              </a:solidFill>
                              <a:prstDash val="solid"/>
                            </a:ln>
                            <a:solidFill>
                              <a:srgbClr val="7030A0"/>
                            </a:solidFill>
                            <a:latin typeface="Cambria Math"/>
                          </a:rPr>
                          <m:t>𝑇</m:t>
                        </m:r>
                      </m:e>
                      <m:sub>
                        <m:r>
                          <a:rPr lang="en-US" sz="2200" b="1" i="1" smtClean="0">
                            <a:ln w="10541" cmpd="sng">
                              <a:solidFill>
                                <a:srgbClr val="7D7D7D">
                                  <a:tint val="100000"/>
                                  <a:shade val="100000"/>
                                  <a:satMod val="110000"/>
                                </a:srgbClr>
                              </a:solidFill>
                              <a:prstDash val="solid"/>
                            </a:ln>
                            <a:solidFill>
                              <a:srgbClr val="7030A0"/>
                            </a:solidFill>
                            <a:latin typeface="Cambria Math"/>
                          </a:rPr>
                          <m:t>𝟐</m:t>
                        </m:r>
                      </m:sub>
                    </m:sSub>
                  </m:oMath>
                </a14:m>
                <a:r>
                  <a:rPr lang="en-US" sz="2200" b="1" dirty="0" smtClean="0">
                    <a:ln w="10541" cmpd="sng">
                      <a:solidFill>
                        <a:srgbClr val="7D7D7D">
                          <a:tint val="100000"/>
                          <a:shade val="100000"/>
                          <a:satMod val="110000"/>
                        </a:srgbClr>
                      </a:solidFill>
                      <a:prstDash val="solid"/>
                    </a:ln>
                    <a:solidFill>
                      <a:srgbClr val="7030A0"/>
                    </a:solidFill>
                  </a:rPr>
                  <a:t>: Spin-Spin relaxation rate </a:t>
                </a:r>
                <a:endParaRPr lang="en-US" sz="2200" b="1" dirty="0">
                  <a:ln w="900" cmpd="sng">
                    <a:solidFill>
                      <a:schemeClr val="accent1">
                        <a:satMod val="190000"/>
                        <a:alpha val="55000"/>
                      </a:schemeClr>
                    </a:solidFill>
                    <a:prstDash val="solid"/>
                  </a:ln>
                  <a:solidFill>
                    <a:srgbClr val="7030A0"/>
                  </a:solidFill>
                  <a:effectLst>
                    <a:innerShdw blurRad="101600" dist="76200" dir="5400000">
                      <a:schemeClr val="accent1">
                        <a:satMod val="190000"/>
                        <a:tint val="100000"/>
                        <a:alpha val="74000"/>
                      </a:schemeClr>
                    </a:innerShdw>
                  </a:effectLst>
                </a:endParaRPr>
              </a:p>
            </p:txBody>
          </p:sp>
        </mc:Choice>
        <mc:Fallback xmlns="">
          <p:sp>
            <p:nvSpPr>
              <p:cNvPr id="40" name="Rectangle 39"/>
              <p:cNvSpPr>
                <a:spLocks noRot="1" noChangeAspect="1" noMove="1" noResize="1" noEditPoints="1" noAdjustHandles="1" noChangeArrowheads="1" noChangeShapeType="1" noTextEdit="1"/>
              </p:cNvSpPr>
              <p:nvPr/>
            </p:nvSpPr>
            <p:spPr>
              <a:xfrm>
                <a:off x="7092280" y="4464951"/>
                <a:ext cx="1944216" cy="769441"/>
              </a:xfrm>
              <a:prstGeom prst="rect">
                <a:avLst/>
              </a:prstGeom>
              <a:blipFill rotWithShape="1">
                <a:blip r:embed="rId5"/>
                <a:stretch>
                  <a:fillRect l="-3762" t="-4724" r="-4075" b="-14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7020272" y="3347464"/>
                <a:ext cx="2952328"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14:m>
                  <m:oMath xmlns:m="http://schemas.openxmlformats.org/officeDocument/2006/math">
                    <m:sSub>
                      <m:sSubPr>
                        <m:ctrlPr>
                          <a:rPr lang="en-US" sz="2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Cambria Math"/>
                          </a:rPr>
                        </m:ctrlPr>
                      </m:sSubPr>
                      <m:e>
                        <m:r>
                          <a:rPr lang="en-US" sz="2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Cambria Math"/>
                          </a:rPr>
                          <m:t>𝑇</m:t>
                        </m:r>
                      </m:e>
                      <m:sub>
                        <m:r>
                          <a:rPr lang="en-US" sz="2200" b="1" i="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latin typeface="Cambria Math"/>
                          </a:rPr>
                          <m:t>1</m:t>
                        </m:r>
                      </m:sub>
                    </m:sSub>
                  </m:oMath>
                </a14:m>
                <a:r>
                  <a:rPr lang="en-US"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rPr>
                  <a:t>: Spin-lattice relaxation rate </a:t>
                </a:r>
                <a:endParaRPr lang="en-US"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endParaRPr>
              </a:p>
            </p:txBody>
          </p:sp>
        </mc:Choice>
        <mc:Fallback xmlns="">
          <p:sp>
            <p:nvSpPr>
              <p:cNvPr id="41" name="Rectangle 40"/>
              <p:cNvSpPr>
                <a:spLocks noRot="1" noChangeAspect="1" noMove="1" noResize="1" noEditPoints="1" noAdjustHandles="1" noChangeArrowheads="1" noChangeShapeType="1" noTextEdit="1"/>
              </p:cNvSpPr>
              <p:nvPr/>
            </p:nvSpPr>
            <p:spPr>
              <a:xfrm>
                <a:off x="7020272" y="3347464"/>
                <a:ext cx="2952328" cy="769441"/>
              </a:xfrm>
              <a:prstGeom prst="rect">
                <a:avLst/>
              </a:prstGeom>
              <a:blipFill rotWithShape="1">
                <a:blip r:embed="rId6"/>
                <a:stretch>
                  <a:fillRect/>
                </a:stretch>
              </a:blipFill>
            </p:spPr>
            <p:txBody>
              <a:bodyPr/>
              <a:lstStyle/>
              <a:p>
                <a:r>
                  <a:rPr lang="en-US">
                    <a:noFill/>
                  </a:rPr>
                  <a:t> </a:t>
                </a:r>
              </a:p>
            </p:txBody>
          </p:sp>
        </mc:Fallback>
      </mc:AlternateContent>
      <p:sp>
        <p:nvSpPr>
          <p:cNvPr id="23" name="CasellaDiTesto 22"/>
          <p:cNvSpPr txBox="1"/>
          <p:nvPr/>
        </p:nvSpPr>
        <p:spPr>
          <a:xfrm>
            <a:off x="6732240" y="5539895"/>
            <a:ext cx="2357695" cy="769441"/>
          </a:xfrm>
          <a:prstGeom prst="rect">
            <a:avLst/>
          </a:prstGeom>
          <a:noFill/>
        </p:spPr>
        <p:txBody>
          <a:bodyPr wrap="square" rtlCol="0">
            <a:spAutoFit/>
          </a:bodyPr>
          <a:lstStyle/>
          <a:p>
            <a:pPr algn="ctr"/>
            <a:r>
              <a:rPr lang="it-IT" sz="2200" b="1" dirty="0" smtClean="0">
                <a:ln w="10541" cmpd="sng">
                  <a:solidFill>
                    <a:schemeClr val="accent4">
                      <a:lumMod val="50000"/>
                    </a:schemeClr>
                  </a:solidFill>
                  <a:prstDash val="solid"/>
                </a:ln>
                <a:solidFill>
                  <a:schemeClr val="accent4">
                    <a:lumMod val="75000"/>
                  </a:schemeClr>
                </a:solidFill>
                <a:cs typeface="Times New Roman" pitchFamily="18" charset="0"/>
              </a:rPr>
              <a:t>NMR </a:t>
            </a:r>
          </a:p>
          <a:p>
            <a:pPr algn="ctr"/>
            <a:r>
              <a:rPr lang="it-IT" sz="2200" b="1" dirty="0" smtClean="0">
                <a:ln w="10541" cmpd="sng">
                  <a:solidFill>
                    <a:schemeClr val="accent4">
                      <a:lumMod val="50000"/>
                    </a:schemeClr>
                  </a:solidFill>
                  <a:prstDash val="solid"/>
                </a:ln>
                <a:solidFill>
                  <a:schemeClr val="accent4">
                    <a:lumMod val="75000"/>
                  </a:schemeClr>
                </a:solidFill>
                <a:cs typeface="Times New Roman" pitchFamily="18" charset="0"/>
              </a:rPr>
              <a:t>absorption spectra</a:t>
            </a:r>
            <a:endParaRPr lang="it-IT" sz="2200" b="1" dirty="0">
              <a:ln w="10541" cmpd="sng">
                <a:solidFill>
                  <a:schemeClr val="accent4">
                    <a:lumMod val="50000"/>
                  </a:schemeClr>
                </a:solidFill>
                <a:prstDash val="solid"/>
              </a:ln>
              <a:solidFill>
                <a:schemeClr val="accent4">
                  <a:lumMod val="75000"/>
                </a:schemeClr>
              </a:solidFill>
              <a:cs typeface="Times New Roman" pitchFamily="18" charset="0"/>
            </a:endParaRPr>
          </a:p>
        </p:txBody>
      </p:sp>
    </p:spTree>
    <p:extLst>
      <p:ext uri="{BB962C8B-B14F-4D97-AF65-F5344CB8AC3E}">
        <p14:creationId xmlns:p14="http://schemas.microsoft.com/office/powerpoint/2010/main" val="27899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3"/>
                                        </p:tgtEl>
                                        <p:attrNameLst>
                                          <p:attrName>ppt_w</p:attrName>
                                        </p:attrNameLst>
                                      </p:cBhvr>
                                      <p:tavLst>
                                        <p:tav tm="0">
                                          <p:val>
                                            <p:strVal val="ppt_w"/>
                                          </p:val>
                                        </p:tav>
                                        <p:tav tm="100000">
                                          <p:val>
                                            <p:fltVal val="0"/>
                                          </p:val>
                                        </p:tav>
                                      </p:tavLst>
                                    </p:anim>
                                    <p:anim calcmode="lin" valueType="num">
                                      <p:cBhvr>
                                        <p:cTn id="11" dur="1000"/>
                                        <p:tgtEl>
                                          <p:spTgt spid="3"/>
                                        </p:tgtEl>
                                        <p:attrNameLst>
                                          <p:attrName>ppt_h</p:attrName>
                                        </p:attrNameLst>
                                      </p:cBhvr>
                                      <p:tavLst>
                                        <p:tav tm="0">
                                          <p:val>
                                            <p:strVal val="ppt_h"/>
                                          </p:val>
                                        </p:tav>
                                        <p:tav tm="100000">
                                          <p:val>
                                            <p:fltVal val="0"/>
                                          </p:val>
                                        </p:tav>
                                      </p:tavLst>
                                    </p:anim>
                                    <p:anim calcmode="lin" valueType="num">
                                      <p:cBhvr>
                                        <p:cTn id="12" dur="1000"/>
                                        <p:tgtEl>
                                          <p:spTgt spid="3"/>
                                        </p:tgtEl>
                                        <p:attrNameLst>
                                          <p:attrName>style.rotation</p:attrName>
                                        </p:attrNameLst>
                                      </p:cBhvr>
                                      <p:tavLst>
                                        <p:tav tm="0">
                                          <p:val>
                                            <p:fltVal val="0"/>
                                          </p:val>
                                        </p:tav>
                                        <p:tav tm="100000">
                                          <p:val>
                                            <p:fltVal val="90"/>
                                          </p:val>
                                        </p:tav>
                                      </p:tavLst>
                                    </p:anim>
                                    <p:animEffect transition="out" filter="fade">
                                      <p:cBhvr>
                                        <p:cTn id="13" dur="1000"/>
                                        <p:tgtEl>
                                          <p:spTgt spid="3"/>
                                        </p:tgtEl>
                                      </p:cBhvr>
                                    </p:animEffect>
                                    <p:set>
                                      <p:cBhvr>
                                        <p:cTn id="14" dur="1" fill="hold">
                                          <p:stCondLst>
                                            <p:cond delay="999"/>
                                          </p:stCondLst>
                                        </p:cTn>
                                        <p:tgtEl>
                                          <p:spTgt spid="3"/>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1" presetClass="exit" presetSubtype="0" fill="hold" nodeType="clickEffect">
                                  <p:stCondLst>
                                    <p:cond delay="0"/>
                                  </p:stCondLst>
                                  <p:childTnLst>
                                    <p:anim calcmode="lin" valueType="num">
                                      <p:cBhvr>
                                        <p:cTn id="25" dur="1000"/>
                                        <p:tgtEl>
                                          <p:spTgt spid="15">
                                            <p:txEl>
                                              <p:pRg st="0" end="0"/>
                                            </p:txEl>
                                          </p:spTgt>
                                        </p:tgtEl>
                                        <p:attrNameLst>
                                          <p:attrName>ppt_w</p:attrName>
                                        </p:attrNameLst>
                                      </p:cBhvr>
                                      <p:tavLst>
                                        <p:tav tm="0">
                                          <p:val>
                                            <p:strVal val="ppt_w"/>
                                          </p:val>
                                        </p:tav>
                                        <p:tav tm="100000">
                                          <p:val>
                                            <p:fltVal val="0"/>
                                          </p:val>
                                        </p:tav>
                                      </p:tavLst>
                                    </p:anim>
                                    <p:anim calcmode="lin" valueType="num">
                                      <p:cBhvr>
                                        <p:cTn id="26" dur="1000"/>
                                        <p:tgtEl>
                                          <p:spTgt spid="15">
                                            <p:txEl>
                                              <p:pRg st="0" end="0"/>
                                            </p:txEl>
                                          </p:spTgt>
                                        </p:tgtEl>
                                        <p:attrNameLst>
                                          <p:attrName>ppt_h</p:attrName>
                                        </p:attrNameLst>
                                      </p:cBhvr>
                                      <p:tavLst>
                                        <p:tav tm="0">
                                          <p:val>
                                            <p:strVal val="ppt_h"/>
                                          </p:val>
                                        </p:tav>
                                        <p:tav tm="100000">
                                          <p:val>
                                            <p:fltVal val="0"/>
                                          </p:val>
                                        </p:tav>
                                      </p:tavLst>
                                    </p:anim>
                                    <p:anim calcmode="lin" valueType="num">
                                      <p:cBhvr>
                                        <p:cTn id="27" dur="1000"/>
                                        <p:tgtEl>
                                          <p:spTgt spid="15">
                                            <p:txEl>
                                              <p:pRg st="0" end="0"/>
                                            </p:txEl>
                                          </p:spTgt>
                                        </p:tgtEl>
                                        <p:attrNameLst>
                                          <p:attrName>style.rotation</p:attrName>
                                        </p:attrNameLst>
                                      </p:cBhvr>
                                      <p:tavLst>
                                        <p:tav tm="0">
                                          <p:val>
                                            <p:fltVal val="0"/>
                                          </p:val>
                                        </p:tav>
                                        <p:tav tm="100000">
                                          <p:val>
                                            <p:fltVal val="90"/>
                                          </p:val>
                                        </p:tav>
                                      </p:tavLst>
                                    </p:anim>
                                    <p:animEffect transition="out" filter="fade">
                                      <p:cBhvr>
                                        <p:cTn id="28" dur="1000"/>
                                        <p:tgtEl>
                                          <p:spTgt spid="15">
                                            <p:txEl>
                                              <p:pRg st="0" end="0"/>
                                            </p:txEl>
                                          </p:spTgt>
                                        </p:tgtEl>
                                      </p:cBhvr>
                                    </p:animEffect>
                                    <p:set>
                                      <p:cBhvr>
                                        <p:cTn id="29" dur="1" fill="hold">
                                          <p:stCondLst>
                                            <p:cond delay="999"/>
                                          </p:stCondLst>
                                        </p:cTn>
                                        <p:tgtEl>
                                          <p:spTgt spid="15">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0"/>
                            </p:stCondLst>
                            <p:childTnLst>
                              <p:par>
                                <p:cTn id="68" presetID="14" presetClass="entr" presetSubtype="10" fill="hold" nodeType="afterEffect">
                                  <p:stCondLst>
                                    <p:cond delay="0"/>
                                  </p:stCondLst>
                                  <p:childTnLst>
                                    <p:set>
                                      <p:cBhvr>
                                        <p:cTn id="69"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70" dur="500"/>
                                        <p:tgtEl>
                                          <p:spTgt spid="41">
                                            <p:txEl>
                                              <p:pRg st="0" end="0"/>
                                            </p:txEl>
                                          </p:spTgt>
                                        </p:tgtEl>
                                      </p:cBhvr>
                                    </p:animEffect>
                                  </p:childTnLst>
                                </p:cTn>
                              </p:par>
                            </p:childTnLst>
                          </p:cTn>
                        </p:par>
                        <p:par>
                          <p:cTn id="71" fill="hold">
                            <p:stCondLst>
                              <p:cond delay="500"/>
                            </p:stCondLst>
                            <p:childTnLst>
                              <p:par>
                                <p:cTn id="72" presetID="42" presetClass="entr" presetSubtype="0" fill="hold" grpId="0"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1000"/>
                                        <p:tgtEl>
                                          <p:spTgt spid="2"/>
                                        </p:tgtEl>
                                      </p:cBhvr>
                                    </p:animEffect>
                                    <p:anim calcmode="lin" valueType="num">
                                      <p:cBhvr>
                                        <p:cTn id="75" dur="1000" fill="hold"/>
                                        <p:tgtEl>
                                          <p:spTgt spid="2"/>
                                        </p:tgtEl>
                                        <p:attrNameLst>
                                          <p:attrName>ppt_x</p:attrName>
                                        </p:attrNameLst>
                                      </p:cBhvr>
                                      <p:tavLst>
                                        <p:tav tm="0">
                                          <p:val>
                                            <p:strVal val="#ppt_x"/>
                                          </p:val>
                                        </p:tav>
                                        <p:tav tm="100000">
                                          <p:val>
                                            <p:strVal val="#ppt_x"/>
                                          </p:val>
                                        </p:tav>
                                      </p:tavLst>
                                    </p:anim>
                                    <p:anim calcmode="lin" valueType="num">
                                      <p:cBhvr>
                                        <p:cTn id="76" dur="1000" fill="hold"/>
                                        <p:tgtEl>
                                          <p:spTgt spid="2"/>
                                        </p:tgtEl>
                                        <p:attrNameLst>
                                          <p:attrName>ppt_y</p:attrName>
                                        </p:attrNameLst>
                                      </p:cBhvr>
                                      <p:tavLst>
                                        <p:tav tm="0">
                                          <p:val>
                                            <p:strVal val="#ppt_y+.1"/>
                                          </p:val>
                                        </p:tav>
                                        <p:tav tm="100000">
                                          <p:val>
                                            <p:strVal val="#ppt_y"/>
                                          </p:val>
                                        </p:tav>
                                      </p:tavLst>
                                    </p:anim>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childTnLst>
                          </p:cTn>
                        </p:par>
                        <p:par>
                          <p:cTn id="79" fill="hold">
                            <p:stCondLst>
                              <p:cond delay="1500"/>
                            </p:stCondLst>
                            <p:childTnLst>
                              <p:par>
                                <p:cTn id="80" presetID="14" presetClass="entr" presetSubtype="10"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randombar(horizontal)">
                                      <p:cBhvr>
                                        <p:cTn id="82" dur="500"/>
                                        <p:tgtEl>
                                          <p:spTgt spid="4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randombar(horizontal)">
                                      <p:cBhvr>
                                        <p:cTn id="8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5" grpId="0" animBg="1"/>
      <p:bldP spid="8" grpId="0" animBg="1"/>
      <p:bldP spid="9" grpId="0" animBg="1"/>
      <p:bldP spid="10" grpId="0"/>
      <p:bldP spid="11" grpId="0"/>
      <p:bldP spid="24" grpId="0"/>
      <p:bldP spid="2" grpId="0" animBg="1"/>
      <p:bldP spid="13" grpId="0" animBg="1"/>
      <p:bldP spid="37" grpId="0" animBg="1"/>
      <p:bldP spid="38" grpId="0"/>
      <p:bldP spid="39" grpId="0"/>
      <p:bldP spid="40"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CrisscrossEtching/>
                    </a14:imgEffect>
                  </a14:imgLayer>
                </a14:imgProps>
              </a:ext>
              <a:ext uri="{28A0092B-C50C-407E-A947-70E740481C1C}">
                <a14:useLocalDpi xmlns:a14="http://schemas.microsoft.com/office/drawing/2010/main" val="0"/>
              </a:ext>
            </a:extLst>
          </a:blip>
          <a:stretch>
            <a:fillRect/>
          </a:stretch>
        </p:blipFill>
        <p:spPr>
          <a:xfrm>
            <a:off x="835761" y="1203032"/>
            <a:ext cx="7781802" cy="5654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51520" y="352093"/>
            <a:ext cx="8424936" cy="477054"/>
          </a:xfrm>
          <a:prstGeom prst="rect">
            <a:avLst/>
          </a:prstGeom>
        </p:spPr>
        <p:txBody>
          <a:bodyPr wrap="square">
            <a:spAutoFit/>
          </a:bodyPr>
          <a:lstStyle/>
          <a:p>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Nuclear </a:t>
            </a:r>
            <a:r>
              <a:rPr lang="en-GB" sz="2500" b="1" i="1" dirty="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M</a:t>
            </a:r>
            <a:r>
              <a:rPr lang="en-GB" sz="2500" b="1" i="1" dirty="0" smtClean="0">
                <a:ln w="10541" cmpd="sng">
                  <a:solidFill>
                    <a:schemeClr val="accent4">
                      <a:lumMod val="50000"/>
                    </a:schemeClr>
                  </a:solidFill>
                  <a:prstDash val="solid"/>
                </a:ln>
                <a:solidFill>
                  <a:srgbClr val="7030A0"/>
                </a:solidFill>
                <a:effectLst>
                  <a:reflection blurRad="6350" stA="50000" endA="300" endPos="50000" dist="29997" dir="5400000" sy="-100000" algn="bl" rotWithShape="0"/>
                </a:effectLst>
              </a:rPr>
              <a:t>agnetic Resonance (NMR) : different local probes </a:t>
            </a:r>
            <a:endParaRPr lang="fa-IR" sz="2500" dirty="0">
              <a:ln w="10541" cmpd="sng">
                <a:solidFill>
                  <a:schemeClr val="accent4">
                    <a:lumMod val="50000"/>
                  </a:schemeClr>
                </a:solidFill>
                <a:prstDash val="solid"/>
              </a:ln>
              <a:solidFill>
                <a:srgbClr val="7030A0"/>
              </a:solidFill>
            </a:endParaRPr>
          </a:p>
        </p:txBody>
      </p:sp>
      <p:pic>
        <p:nvPicPr>
          <p:cNvPr id="8" name="Picture 16"/>
          <p:cNvPicPr>
            <a:picLocks noChangeAspect="1" noChangeArrowheads="1"/>
          </p:cNvPicPr>
          <p:nvPr/>
        </p:nvPicPr>
        <p:blipFill>
          <a:blip r:embed="rId5" cstate="print">
            <a:extLst>
              <a:ext uri="{BEBA8EAE-BF5A-486C-A8C5-ECC9F3942E4B}">
                <a14:imgProps xmlns:a14="http://schemas.microsoft.com/office/drawing/2010/main">
                  <a14:imgLayer r:embed="rId6">
                    <a14:imgEffect>
                      <a14:colorTemperature colorTemp="53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15816" y="2924944"/>
            <a:ext cx="3260544" cy="3123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Up Arrow 8"/>
          <p:cNvSpPr/>
          <p:nvPr/>
        </p:nvSpPr>
        <p:spPr>
          <a:xfrm rot="11527205">
            <a:off x="4514168" y="3116765"/>
            <a:ext cx="482137" cy="872111"/>
          </a:xfrm>
          <a:prstGeom prst="upArrow">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Up Arrow 9"/>
          <p:cNvSpPr/>
          <p:nvPr/>
        </p:nvSpPr>
        <p:spPr>
          <a:xfrm rot="18076303">
            <a:off x="10028146" y="5930352"/>
            <a:ext cx="288033" cy="629024"/>
          </a:xfrm>
          <a:prstGeom prst="upArrow">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Up Arrow 11"/>
          <p:cNvSpPr/>
          <p:nvPr/>
        </p:nvSpPr>
        <p:spPr>
          <a:xfrm rot="2916011">
            <a:off x="3916676" y="4360541"/>
            <a:ext cx="438046" cy="761277"/>
          </a:xfrm>
          <a:prstGeom prst="upArrow">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ctangle 12"/>
          <p:cNvSpPr/>
          <p:nvPr/>
        </p:nvSpPr>
        <p:spPr>
          <a:xfrm>
            <a:off x="323528" y="2660268"/>
            <a:ext cx="2280184" cy="1877437"/>
          </a:xfrm>
          <a:prstGeom prst="rect">
            <a:avLst/>
          </a:prstGeom>
        </p:spPr>
        <p:txBody>
          <a:bodyPr wrap="square">
            <a:spAutoFit/>
          </a:bodyPr>
          <a:lstStyle/>
          <a:p>
            <a:pPr marL="900000" indent="-342900" algn="l" rtl="0">
              <a:buFont typeface="Wingdings" pitchFamily="2" charset="2"/>
              <a:buChar char="ü"/>
            </a:pPr>
            <a:r>
              <a:rPr lang="en-US" sz="2400" b="1" i="1" baseline="30000" dirty="0" smtClean="0">
                <a:solidFill>
                  <a:srgbClr val="FF0000"/>
                </a:solidFill>
              </a:rPr>
              <a:t>1</a:t>
            </a:r>
            <a:r>
              <a:rPr lang="en-US" sz="2400" b="1" i="1" dirty="0" smtClean="0">
                <a:solidFill>
                  <a:srgbClr val="FF0000"/>
                </a:solidFill>
              </a:rPr>
              <a:t>H</a:t>
            </a:r>
            <a:r>
              <a:rPr lang="it-IT" sz="2200" b="1" i="1" dirty="0">
                <a:solidFill>
                  <a:srgbClr val="FF0000"/>
                </a:solidFill>
                <a:latin typeface="Calisto MT" pitchFamily="18" charset="0"/>
              </a:rPr>
              <a:t> </a:t>
            </a:r>
            <a:r>
              <a:rPr lang="it-IT" sz="2200" b="1" i="1" dirty="0" smtClean="0">
                <a:solidFill>
                  <a:srgbClr val="FF0000"/>
                </a:solidFill>
                <a:latin typeface="Calisto MT" pitchFamily="18" charset="0"/>
                <a:ea typeface="CMU Serif" pitchFamily="2" charset="0"/>
              </a:rPr>
              <a:t>NMR</a:t>
            </a:r>
          </a:p>
          <a:p>
            <a:pPr algn="l" rtl="0"/>
            <a:endParaRPr lang="it-IT" sz="2200" b="1" i="1" dirty="0">
              <a:solidFill>
                <a:schemeClr val="accent1">
                  <a:lumMod val="50000"/>
                </a:schemeClr>
              </a:solidFill>
              <a:latin typeface="Calisto MT" pitchFamily="18" charset="0"/>
              <a:ea typeface="CMU Serif" pitchFamily="2" charset="0"/>
            </a:endParaRPr>
          </a:p>
          <a:p>
            <a:pPr algn="l" rtl="0"/>
            <a:r>
              <a:rPr lang="it-IT" sz="2200" b="1" dirty="0" smtClean="0">
                <a:solidFill>
                  <a:schemeClr val="accent1">
                    <a:lumMod val="50000"/>
                  </a:schemeClr>
                </a:solidFill>
                <a:latin typeface="Calisto MT" pitchFamily="18" charset="0"/>
                <a:ea typeface="CMU Serif" pitchFamily="2" charset="0"/>
                <a:cs typeface="+mj-cs"/>
              </a:rPr>
              <a:t> </a:t>
            </a:r>
            <a:r>
              <a:rPr lang="en-US" sz="2000" b="1" i="1" baseline="30000" dirty="0" smtClean="0">
                <a:solidFill>
                  <a:schemeClr val="tx2">
                    <a:lumMod val="50000"/>
                  </a:schemeClr>
                </a:solidFill>
              </a:rPr>
              <a:t>19</a:t>
            </a:r>
            <a:r>
              <a:rPr lang="en-US" sz="2400" b="1" dirty="0" smtClean="0">
                <a:solidFill>
                  <a:srgbClr val="002060"/>
                </a:solidFill>
                <a:latin typeface="Calisto MT" pitchFamily="18" charset="0"/>
                <a:cs typeface="+mj-cs"/>
              </a:rPr>
              <a:t>F </a:t>
            </a:r>
            <a:r>
              <a:rPr lang="it-IT" sz="2200" b="1" dirty="0" smtClean="0">
                <a:solidFill>
                  <a:srgbClr val="002060"/>
                </a:solidFill>
                <a:latin typeface="Calisto MT" pitchFamily="18" charset="0"/>
                <a:ea typeface="CMU Serif" pitchFamily="2" charset="0"/>
                <a:cs typeface="+mj-cs"/>
              </a:rPr>
              <a:t>  NMR</a:t>
            </a:r>
          </a:p>
          <a:p>
            <a:pPr algn="l" rtl="0"/>
            <a:endParaRPr lang="it-IT" sz="2200" b="1" i="1" dirty="0">
              <a:solidFill>
                <a:schemeClr val="accent1">
                  <a:lumMod val="50000"/>
                </a:schemeClr>
              </a:solidFill>
              <a:latin typeface="Calisto MT" pitchFamily="18" charset="0"/>
            </a:endParaRPr>
          </a:p>
          <a:p>
            <a:pPr algn="l" rtl="0"/>
            <a:r>
              <a:rPr lang="en-US" sz="2400" b="1" i="1" baseline="30000" dirty="0">
                <a:solidFill>
                  <a:schemeClr val="tx2">
                    <a:lumMod val="50000"/>
                  </a:schemeClr>
                </a:solidFill>
              </a:rPr>
              <a:t>53</a:t>
            </a:r>
            <a:r>
              <a:rPr lang="en-US" sz="2400" b="1" i="1" dirty="0">
                <a:solidFill>
                  <a:schemeClr val="tx2">
                    <a:lumMod val="50000"/>
                  </a:schemeClr>
                </a:solidFill>
              </a:rPr>
              <a:t>Cr </a:t>
            </a:r>
            <a:r>
              <a:rPr lang="it-IT" sz="2200" b="1" i="1" dirty="0" smtClean="0">
                <a:solidFill>
                  <a:schemeClr val="tx2">
                    <a:lumMod val="50000"/>
                  </a:schemeClr>
                </a:solidFill>
                <a:latin typeface="Calisto MT" pitchFamily="18" charset="0"/>
                <a:ea typeface="CMU Serif" pitchFamily="2" charset="0"/>
              </a:rPr>
              <a:t>NMR</a:t>
            </a:r>
            <a:endParaRPr lang="fa-IR" sz="2200" b="1" i="1" dirty="0">
              <a:solidFill>
                <a:schemeClr val="tx2">
                  <a:lumMod val="50000"/>
                </a:schemeClr>
              </a:solidFill>
              <a:latin typeface="Calisto MT" pitchFamily="18" charset="0"/>
            </a:endParaRPr>
          </a:p>
        </p:txBody>
      </p:sp>
      <p:sp>
        <p:nvSpPr>
          <p:cNvPr id="14" name="Rectangle 13"/>
          <p:cNvSpPr/>
          <p:nvPr/>
        </p:nvSpPr>
        <p:spPr>
          <a:xfrm>
            <a:off x="6176360" y="4516383"/>
            <a:ext cx="2758299" cy="1206997"/>
          </a:xfrm>
          <a:prstGeom prst="rect">
            <a:avLst/>
          </a:prstGeom>
        </p:spPr>
        <p:txBody>
          <a:bodyPr wrap="square">
            <a:spAutoFit/>
          </a:bodyPr>
          <a:lstStyle/>
          <a:p>
            <a:pPr marL="900000" indent="-342900" algn="l" rtl="0">
              <a:buFont typeface="Wingdings" pitchFamily="2" charset="2"/>
              <a:buChar char="ü"/>
            </a:pPr>
            <a:r>
              <a:rPr lang="en-US" sz="2400" b="1" i="1" baseline="30000" dirty="0">
                <a:solidFill>
                  <a:srgbClr val="FF0000"/>
                </a:solidFill>
              </a:rPr>
              <a:t>1</a:t>
            </a:r>
            <a:r>
              <a:rPr lang="en-US" sz="2400" b="1" i="1" dirty="0">
                <a:solidFill>
                  <a:srgbClr val="FF0000"/>
                </a:solidFill>
              </a:rPr>
              <a:t>H</a:t>
            </a:r>
            <a:r>
              <a:rPr lang="it-IT" sz="2200" b="1" i="1" dirty="0">
                <a:solidFill>
                  <a:srgbClr val="FF0000"/>
                </a:solidFill>
                <a:latin typeface="Calisto MT" pitchFamily="18" charset="0"/>
              </a:rPr>
              <a:t> </a:t>
            </a:r>
            <a:r>
              <a:rPr lang="it-IT" sz="2200" b="1" i="1" dirty="0" smtClean="0">
                <a:solidFill>
                  <a:srgbClr val="FF0000"/>
                </a:solidFill>
                <a:latin typeface="Calisto MT" pitchFamily="18" charset="0"/>
                <a:ea typeface="CMU Serif" pitchFamily="2" charset="0"/>
              </a:rPr>
              <a:t>NMR</a:t>
            </a:r>
            <a:endParaRPr lang="it-IT" sz="2200" b="1" i="1" dirty="0">
              <a:solidFill>
                <a:schemeClr val="accent1">
                  <a:lumMod val="50000"/>
                </a:schemeClr>
              </a:solidFill>
              <a:latin typeface="Calisto MT" pitchFamily="18" charset="0"/>
              <a:ea typeface="CMU Serif" pitchFamily="2" charset="0"/>
            </a:endParaRPr>
          </a:p>
          <a:p>
            <a:pPr algn="l" rtl="0">
              <a:lnSpc>
                <a:spcPts val="3000"/>
              </a:lnSpc>
            </a:pPr>
            <a:r>
              <a:rPr lang="it-IT" sz="2200" b="1" i="1" dirty="0" smtClean="0">
                <a:solidFill>
                  <a:schemeClr val="accent1">
                    <a:lumMod val="50000"/>
                  </a:schemeClr>
                </a:solidFill>
                <a:latin typeface="Calisto MT" pitchFamily="18" charset="0"/>
                <a:ea typeface="CMU Serif" pitchFamily="2" charset="0"/>
              </a:rPr>
              <a:t>     Abundance proton </a:t>
            </a:r>
            <a:r>
              <a:rPr lang="it-IT" b="1" i="1" dirty="0" smtClean="0">
                <a:solidFill>
                  <a:schemeClr val="accent1">
                    <a:lumMod val="50000"/>
                  </a:schemeClr>
                </a:solidFill>
                <a:latin typeface="Calisto MT" pitchFamily="18" charset="0"/>
                <a:ea typeface="CMU Serif" pitchFamily="2" charset="0"/>
              </a:rPr>
              <a:t>(High sensitivity )</a:t>
            </a:r>
          </a:p>
        </p:txBody>
      </p:sp>
      <p:sp>
        <p:nvSpPr>
          <p:cNvPr id="15" name="Rectangle 14"/>
          <p:cNvSpPr/>
          <p:nvPr/>
        </p:nvSpPr>
        <p:spPr>
          <a:xfrm>
            <a:off x="5327576" y="5877272"/>
            <a:ext cx="3816424" cy="769441"/>
          </a:xfrm>
          <a:prstGeom prst="rect">
            <a:avLst/>
          </a:prstGeom>
        </p:spPr>
        <p:txBody>
          <a:bodyPr wrap="square">
            <a:spAutoFit/>
          </a:bodyPr>
          <a:lstStyle/>
          <a:p>
            <a:pPr algn="ctr" rtl="0"/>
            <a:r>
              <a:rPr lang="it-IT" sz="2200" b="1" i="1" dirty="0" err="1" smtClean="0">
                <a:solidFill>
                  <a:schemeClr val="accent1">
                    <a:lumMod val="50000"/>
                  </a:schemeClr>
                </a:solidFill>
                <a:latin typeface="Calisto MT" pitchFamily="18" charset="0"/>
                <a:ea typeface="CMU Serif" pitchFamily="2" charset="0"/>
              </a:rPr>
              <a:t>Study</a:t>
            </a:r>
            <a:r>
              <a:rPr lang="it-IT" sz="2200" b="1" i="1" dirty="0" smtClean="0">
                <a:solidFill>
                  <a:schemeClr val="accent1">
                    <a:lumMod val="50000"/>
                  </a:schemeClr>
                </a:solidFill>
                <a:latin typeface="Calisto MT" pitchFamily="18" charset="0"/>
                <a:ea typeface="CMU Serif" pitchFamily="2" charset="0"/>
              </a:rPr>
              <a:t> </a:t>
            </a:r>
            <a:r>
              <a:rPr lang="it-IT" sz="2200" b="1" i="1" dirty="0" err="1" smtClean="0">
                <a:solidFill>
                  <a:schemeClr val="accent1">
                    <a:lumMod val="50000"/>
                  </a:schemeClr>
                </a:solidFill>
                <a:latin typeface="Calisto MT" pitchFamily="18" charset="0"/>
                <a:ea typeface="CMU Serif" pitchFamily="2" charset="0"/>
              </a:rPr>
              <a:t>of</a:t>
            </a:r>
            <a:r>
              <a:rPr lang="it-IT" sz="2200" b="1" i="1" dirty="0" smtClean="0">
                <a:solidFill>
                  <a:schemeClr val="accent1">
                    <a:lumMod val="50000"/>
                  </a:schemeClr>
                </a:solidFill>
                <a:latin typeface="Calisto MT" pitchFamily="18" charset="0"/>
                <a:ea typeface="CMU Serif" pitchFamily="2" charset="0"/>
              </a:rPr>
              <a:t> NMR </a:t>
            </a:r>
            <a:r>
              <a:rPr lang="it-IT" sz="2200" b="1" i="1" dirty="0" err="1" smtClean="0">
                <a:solidFill>
                  <a:schemeClr val="accent1">
                    <a:lumMod val="50000"/>
                  </a:schemeClr>
                </a:solidFill>
                <a:latin typeface="Calisto MT" pitchFamily="18" charset="0"/>
                <a:ea typeface="CMU Serif" pitchFamily="2" charset="0"/>
              </a:rPr>
              <a:t>relaxation</a:t>
            </a:r>
            <a:r>
              <a:rPr lang="it-IT" sz="2200" b="1" i="1" dirty="0" smtClean="0">
                <a:solidFill>
                  <a:schemeClr val="accent1">
                    <a:lumMod val="50000"/>
                  </a:schemeClr>
                </a:solidFill>
                <a:latin typeface="Calisto MT" pitchFamily="18" charset="0"/>
                <a:ea typeface="CMU Serif" pitchFamily="2" charset="0"/>
              </a:rPr>
              <a:t> </a:t>
            </a:r>
            <a:r>
              <a:rPr lang="it-IT" sz="2200" b="1" i="1" dirty="0" err="1" smtClean="0">
                <a:solidFill>
                  <a:schemeClr val="accent1">
                    <a:lumMod val="50000"/>
                  </a:schemeClr>
                </a:solidFill>
                <a:latin typeface="Calisto MT" pitchFamily="18" charset="0"/>
                <a:ea typeface="CMU Serif" pitchFamily="2" charset="0"/>
              </a:rPr>
              <a:t>rates</a:t>
            </a:r>
            <a:endParaRPr lang="it-IT" sz="2200" b="1" i="1" dirty="0" smtClean="0">
              <a:solidFill>
                <a:schemeClr val="accent1">
                  <a:lumMod val="50000"/>
                </a:schemeClr>
              </a:solidFill>
              <a:latin typeface="Calisto MT" pitchFamily="18" charset="0"/>
              <a:ea typeface="CMU Serif" pitchFamily="2" charset="0"/>
            </a:endParaRPr>
          </a:p>
          <a:p>
            <a:pPr algn="ctr" rtl="0"/>
            <a:r>
              <a:rPr lang="it-IT" sz="2200" b="1" i="1" dirty="0" smtClean="0">
                <a:solidFill>
                  <a:schemeClr val="accent1">
                    <a:lumMod val="50000"/>
                  </a:schemeClr>
                </a:solidFill>
                <a:latin typeface="Calisto MT" pitchFamily="18" charset="0"/>
                <a:ea typeface="CMU Serif" pitchFamily="2" charset="0"/>
              </a:rPr>
              <a:t>and </a:t>
            </a:r>
            <a:r>
              <a:rPr lang="it-IT" sz="2200" b="1" i="1" dirty="0" err="1" smtClean="0">
                <a:solidFill>
                  <a:schemeClr val="accent1">
                    <a:lumMod val="50000"/>
                  </a:schemeClr>
                </a:solidFill>
                <a:latin typeface="Calisto MT" pitchFamily="18" charset="0"/>
                <a:ea typeface="CMU Serif" pitchFamily="2" charset="0"/>
              </a:rPr>
              <a:t>spectra</a:t>
            </a:r>
            <a:r>
              <a:rPr lang="it-IT" sz="2200" b="1" i="1" dirty="0" smtClean="0">
                <a:solidFill>
                  <a:schemeClr val="accent1">
                    <a:lumMod val="50000"/>
                  </a:schemeClr>
                </a:solidFill>
                <a:latin typeface="Calisto MT" pitchFamily="18" charset="0"/>
                <a:ea typeface="CMU Serif" pitchFamily="2" charset="0"/>
              </a:rPr>
              <a:t> </a:t>
            </a:r>
          </a:p>
        </p:txBody>
      </p:sp>
      <p:sp>
        <p:nvSpPr>
          <p:cNvPr id="6" name="Rectangle 5"/>
          <p:cNvSpPr/>
          <p:nvPr/>
        </p:nvSpPr>
        <p:spPr>
          <a:xfrm>
            <a:off x="4256468" y="2750470"/>
            <a:ext cx="1188146" cy="369332"/>
          </a:xfrm>
          <a:prstGeom prst="rect">
            <a:avLst/>
          </a:prstGeom>
        </p:spPr>
        <p:txBody>
          <a:bodyPr wrap="none">
            <a:spAutoFit/>
          </a:bodyPr>
          <a:lstStyle/>
          <a:p>
            <a:pPr algn="l" rtl="0"/>
            <a:r>
              <a:rPr lang="en-US" b="1" i="1" baseline="30000" dirty="0">
                <a:solidFill>
                  <a:srgbClr val="00B050"/>
                </a:solidFill>
              </a:rPr>
              <a:t>53</a:t>
            </a:r>
            <a:r>
              <a:rPr lang="en-US" b="1" i="1" dirty="0">
                <a:solidFill>
                  <a:srgbClr val="00B050"/>
                </a:solidFill>
              </a:rPr>
              <a:t>Cr</a:t>
            </a:r>
            <a:r>
              <a:rPr lang="it-IT" b="1" i="1" dirty="0" smtClean="0">
                <a:solidFill>
                  <a:srgbClr val="00B050"/>
                </a:solidFill>
                <a:latin typeface="Calisto MT" pitchFamily="18" charset="0"/>
                <a:ea typeface="CMU Serif" pitchFamily="2" charset="0"/>
              </a:rPr>
              <a:t>  </a:t>
            </a:r>
            <a:r>
              <a:rPr lang="it-IT" b="1" i="1" dirty="0">
                <a:solidFill>
                  <a:srgbClr val="00B050"/>
                </a:solidFill>
                <a:latin typeface="Calisto MT" pitchFamily="18" charset="0"/>
                <a:ea typeface="CMU Serif" pitchFamily="2" charset="0"/>
              </a:rPr>
              <a:t>NMR</a:t>
            </a:r>
            <a:endParaRPr lang="fa-IR" dirty="0">
              <a:solidFill>
                <a:srgbClr val="00B050"/>
              </a:solidFill>
            </a:endParaRPr>
          </a:p>
        </p:txBody>
      </p:sp>
      <p:sp>
        <p:nvSpPr>
          <p:cNvPr id="7" name="Rectangle 6"/>
          <p:cNvSpPr/>
          <p:nvPr/>
        </p:nvSpPr>
        <p:spPr>
          <a:xfrm>
            <a:off x="3059834" y="5075892"/>
            <a:ext cx="1170513" cy="369332"/>
          </a:xfrm>
          <a:prstGeom prst="rect">
            <a:avLst/>
          </a:prstGeom>
        </p:spPr>
        <p:txBody>
          <a:bodyPr wrap="none">
            <a:spAutoFit/>
          </a:bodyPr>
          <a:lstStyle/>
          <a:p>
            <a:pPr algn="l" rtl="0"/>
            <a:r>
              <a:rPr lang="it-IT" b="1" i="1" dirty="0" smtClean="0">
                <a:solidFill>
                  <a:srgbClr val="FFFF00"/>
                </a:solidFill>
                <a:latin typeface="Calisto MT" pitchFamily="18" charset="0"/>
                <a:ea typeface="CMU Serif" pitchFamily="2" charset="0"/>
              </a:rPr>
              <a:t> </a:t>
            </a:r>
            <a:r>
              <a:rPr lang="en-US" sz="1600" b="1" i="1" baseline="30000" dirty="0" smtClean="0">
                <a:solidFill>
                  <a:srgbClr val="FFFF00"/>
                </a:solidFill>
              </a:rPr>
              <a:t>19</a:t>
            </a:r>
            <a:r>
              <a:rPr lang="en-US" b="1" dirty="0" smtClean="0">
                <a:solidFill>
                  <a:srgbClr val="FFFF00"/>
                </a:solidFill>
                <a:latin typeface="Calisto MT" pitchFamily="18" charset="0"/>
              </a:rPr>
              <a:t>F </a:t>
            </a:r>
            <a:r>
              <a:rPr lang="it-IT" b="1" i="1" dirty="0" smtClean="0">
                <a:solidFill>
                  <a:srgbClr val="FFFF00"/>
                </a:solidFill>
                <a:latin typeface="Calisto MT" pitchFamily="18" charset="0"/>
                <a:ea typeface="CMU Serif" pitchFamily="2" charset="0"/>
              </a:rPr>
              <a:t> NMR</a:t>
            </a:r>
            <a:endParaRPr lang="it-IT" b="1" i="1" dirty="0">
              <a:solidFill>
                <a:srgbClr val="FFFF00"/>
              </a:solidFill>
              <a:latin typeface="Calisto MT" pitchFamily="18" charset="0"/>
              <a:ea typeface="CMU Serif" pitchFamily="2" charset="0"/>
            </a:endParaRPr>
          </a:p>
        </p:txBody>
      </p:sp>
      <p:sp>
        <p:nvSpPr>
          <p:cNvPr id="5" name="Slide Number Placeholder 4"/>
          <p:cNvSpPr>
            <a:spLocks noGrp="1"/>
          </p:cNvSpPr>
          <p:nvPr>
            <p:ph type="sldNum" sz="quarter" idx="12"/>
          </p:nvPr>
        </p:nvSpPr>
        <p:spPr/>
        <p:txBody>
          <a:bodyPr/>
          <a:lstStyle/>
          <a:p>
            <a:fld id="{EBB4FEF8-A96B-4D7C-B6E1-1A8FC78B137B}" type="slidenum">
              <a:rPr lang="fa-IR" smtClean="0"/>
              <a:pPr/>
              <a:t>8</a:t>
            </a:fld>
            <a:endParaRPr lang="fa-IR"/>
          </a:p>
        </p:txBody>
      </p:sp>
      <p:sp>
        <p:nvSpPr>
          <p:cNvPr id="2" name="Rectangle 1"/>
          <p:cNvSpPr/>
          <p:nvPr/>
        </p:nvSpPr>
        <p:spPr>
          <a:xfrm>
            <a:off x="365707" y="1586989"/>
            <a:ext cx="8568952" cy="492443"/>
          </a:xfrm>
          <a:prstGeom prst="rect">
            <a:avLst/>
          </a:prstGeom>
        </p:spPr>
        <p:txBody>
          <a:bodyPr wrap="square">
            <a:spAutoFit/>
          </a:bodyPr>
          <a:lstStyle/>
          <a:p>
            <a:pPr algn="ctr"/>
            <a:r>
              <a:rPr lang="it-IT" sz="2600" b="1" i="1" dirty="0" err="1">
                <a:solidFill>
                  <a:schemeClr val="tx1">
                    <a:lumMod val="85000"/>
                    <a:lumOff val="15000"/>
                  </a:schemeClr>
                </a:solidFill>
                <a:latin typeface="Calisto MT" pitchFamily="18" charset="0"/>
              </a:rPr>
              <a:t>A</a:t>
            </a:r>
            <a:r>
              <a:rPr lang="it-IT" sz="2600" b="1" i="1" dirty="0" err="1" smtClean="0">
                <a:solidFill>
                  <a:schemeClr val="tx1">
                    <a:lumMod val="85000"/>
                    <a:lumOff val="15000"/>
                  </a:schemeClr>
                </a:solidFill>
                <a:latin typeface="Calisto MT" pitchFamily="18" charset="0"/>
              </a:rPr>
              <a:t>dvanced</a:t>
            </a:r>
            <a:r>
              <a:rPr lang="it-IT" sz="2600" b="1" i="1" dirty="0" smtClean="0">
                <a:solidFill>
                  <a:schemeClr val="tx1">
                    <a:lumMod val="85000"/>
                    <a:lumOff val="15000"/>
                  </a:schemeClr>
                </a:solidFill>
                <a:latin typeface="Calisto MT" pitchFamily="18" charset="0"/>
              </a:rPr>
              <a:t> </a:t>
            </a:r>
            <a:r>
              <a:rPr lang="it-IT" sz="2600" b="1" i="1" dirty="0" err="1" smtClean="0">
                <a:solidFill>
                  <a:schemeClr val="tx1">
                    <a:lumMod val="85000"/>
                    <a:lumOff val="15000"/>
                  </a:schemeClr>
                </a:solidFill>
                <a:latin typeface="Calisto MT" pitchFamily="18" charset="0"/>
              </a:rPr>
              <a:t>tools</a:t>
            </a:r>
            <a:r>
              <a:rPr lang="it-IT" sz="2600" b="1" i="1" dirty="0" smtClean="0">
                <a:solidFill>
                  <a:schemeClr val="tx1">
                    <a:lumMod val="85000"/>
                    <a:lumOff val="15000"/>
                  </a:schemeClr>
                </a:solidFill>
                <a:latin typeface="Calisto MT" pitchFamily="18" charset="0"/>
              </a:rPr>
              <a:t> </a:t>
            </a:r>
            <a:r>
              <a:rPr lang="it-IT" sz="2600" b="1" i="1" dirty="0" err="1" smtClean="0">
                <a:solidFill>
                  <a:schemeClr val="tx1">
                    <a:lumMod val="85000"/>
                    <a:lumOff val="15000"/>
                  </a:schemeClr>
                </a:solidFill>
                <a:latin typeface="Calisto MT" pitchFamily="18" charset="0"/>
              </a:rPr>
              <a:t>for</a:t>
            </a:r>
            <a:r>
              <a:rPr lang="it-IT" sz="2600" b="1" i="1" dirty="0" smtClean="0">
                <a:solidFill>
                  <a:schemeClr val="tx1">
                    <a:lumMod val="85000"/>
                    <a:lumOff val="15000"/>
                  </a:schemeClr>
                </a:solidFill>
                <a:latin typeface="Calisto MT" pitchFamily="18" charset="0"/>
              </a:rPr>
              <a:t> </a:t>
            </a:r>
            <a:r>
              <a:rPr lang="it-IT" sz="2600" b="1" i="1" dirty="0" err="1" smtClean="0">
                <a:solidFill>
                  <a:schemeClr val="tx1">
                    <a:lumMod val="85000"/>
                    <a:lumOff val="15000"/>
                  </a:schemeClr>
                </a:solidFill>
                <a:latin typeface="Calisto MT" pitchFamily="18" charset="0"/>
              </a:rPr>
              <a:t>molecular</a:t>
            </a:r>
            <a:r>
              <a:rPr lang="it-IT" sz="2600" b="1" i="1" dirty="0" smtClean="0">
                <a:solidFill>
                  <a:schemeClr val="tx1">
                    <a:lumMod val="85000"/>
                    <a:lumOff val="15000"/>
                  </a:schemeClr>
                </a:solidFill>
                <a:latin typeface="Calisto MT" pitchFamily="18" charset="0"/>
              </a:rPr>
              <a:t> </a:t>
            </a:r>
            <a:r>
              <a:rPr lang="it-IT" sz="2600" b="1" i="1" dirty="0" err="1" smtClean="0">
                <a:solidFill>
                  <a:schemeClr val="tx1">
                    <a:lumMod val="85000"/>
                    <a:lumOff val="15000"/>
                  </a:schemeClr>
                </a:solidFill>
                <a:latin typeface="Calisto MT" pitchFamily="18" charset="0"/>
              </a:rPr>
              <a:t>spin</a:t>
            </a:r>
            <a:r>
              <a:rPr lang="it-IT" sz="2600" b="1" i="1" dirty="0" smtClean="0">
                <a:solidFill>
                  <a:schemeClr val="tx1">
                    <a:lumMod val="85000"/>
                    <a:lumOff val="15000"/>
                  </a:schemeClr>
                </a:solidFill>
                <a:latin typeface="Calisto MT" pitchFamily="18" charset="0"/>
              </a:rPr>
              <a:t> dynamics investigation</a:t>
            </a:r>
            <a:endParaRPr lang="en-US" sz="2600" dirty="0">
              <a:solidFill>
                <a:schemeClr val="tx1">
                  <a:lumMod val="85000"/>
                  <a:lumOff val="15000"/>
                </a:schemeClr>
              </a:solidFill>
            </a:endParaRPr>
          </a:p>
        </p:txBody>
      </p:sp>
    </p:spTree>
    <p:extLst>
      <p:ext uri="{BB962C8B-B14F-4D97-AF65-F5344CB8AC3E}">
        <p14:creationId xmlns:p14="http://schemas.microsoft.com/office/powerpoint/2010/main" val="178315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animEffect transition="in" filter="fade">
                                      <p:cBhvr>
                                        <p:cTn id="14" dur="500"/>
                                        <p:tgtEl>
                                          <p:spTgt spid="13">
                                            <p:txEl>
                                              <p:pRg st="4" end="4"/>
                                            </p:txEl>
                                          </p:spTgt>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500"/>
                                        <p:tgtEl>
                                          <p:spTgt spid="1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500"/>
                                        <p:tgtEl>
                                          <p:spTgt spid="7">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fade">
                                      <p:cBhvr>
                                        <p:cTn id="41" dur="500"/>
                                        <p:tgtEl>
                                          <p:spTgt spid="13">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xEl>
                                              <p:pRg st="1" end="1"/>
                                            </p:txEl>
                                          </p:spTgt>
                                        </p:tgtEl>
                                        <p:attrNameLst>
                                          <p:attrName>style.visibility</p:attrName>
                                        </p:attrNameLst>
                                      </p:cBhvr>
                                      <p:to>
                                        <p:strVal val="visible"/>
                                      </p:to>
                                    </p:set>
                                    <p:animEffect transition="in" filter="fade">
                                      <p:cBhvr>
                                        <p:cTn id="44" dur="500"/>
                                        <p:tgtEl>
                                          <p:spTgt spid="14">
                                            <p:txEl>
                                              <p:pRg st="1" end="1"/>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Effect transition="in" filter="fade">
                                      <p:cBhvr>
                                        <p:cTn id="47" dur="500"/>
                                        <p:tgtEl>
                                          <p:spTgt spid="14">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0" y="-7931"/>
            <a:ext cx="9144000" cy="1164927"/>
          </a:xfrm>
          <a:prstGeom prst="roundRect">
            <a:avLst/>
          </a:prstGeom>
          <a:solidFill>
            <a:schemeClr val="accent4">
              <a:lumMod val="40000"/>
              <a:lumOff val="60000"/>
              <a:alpha val="49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76763" y="386040"/>
                <a:ext cx="7464992" cy="532966"/>
              </a:xfrm>
              <a:prstGeom prst="rect">
                <a:avLst/>
              </a:prstGeom>
              <a:ln>
                <a:noFill/>
              </a:ln>
            </p:spPr>
            <p:txBody>
              <a:bodyPr wrap="none">
                <a:spAutoFit/>
              </a:bodyPr>
              <a:lstStyle/>
              <a:p>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Spin dynamics </a:t>
                </a:r>
                <a:r>
                  <a:rPr lang="en-GB" sz="2800" b="1" i="1" dirty="0" err="1"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vs</a:t>
                </a:r>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 temperature : </a:t>
                </a:r>
                <a14:m>
                  <m:oMath xmlns:m="http://schemas.openxmlformats.org/officeDocument/2006/math">
                    <m:sPre>
                      <m:sPrePr>
                        <m:ctrlPr>
                          <a:rPr lang="en-GB"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ctrlPr>
                      </m:sPrePr>
                      <m:sub/>
                      <m:sup>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𝟏</m:t>
                        </m:r>
                      </m:sup>
                      <m:e>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𝑯</m:t>
                        </m:r>
                        <m:r>
                          <a:rPr lang="en-US" sz="2800" b="1" i="1">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latin typeface="Cambria Math"/>
                          </a:rPr>
                          <m:t> </m:t>
                        </m:r>
                      </m:e>
                    </m:sPre>
                  </m:oMath>
                </a14:m>
                <a:r>
                  <a:rPr lang="en-GB" sz="2800" b="1" i="1" dirty="0" smtClean="0">
                    <a:ln w="10541" cmpd="sng">
                      <a:solidFill>
                        <a:schemeClr val="accent4">
                          <a:lumMod val="50000"/>
                        </a:schemeClr>
                      </a:solidFill>
                      <a:prstDash val="solid"/>
                    </a:ln>
                    <a:solidFill>
                      <a:schemeClr val="accent4">
                        <a:lumMod val="75000"/>
                      </a:schemeClr>
                    </a:solidFill>
                    <a:effectLst>
                      <a:reflection blurRad="6350" stA="50000" endA="300" endPos="50000" dist="29997" dir="5400000" sy="-100000" algn="bl" rotWithShape="0"/>
                    </a:effectLst>
                  </a:rPr>
                  <a:t>NMR spectra</a:t>
                </a:r>
                <a:endParaRPr lang="fa-IR" sz="2800" dirty="0">
                  <a:ln w="10541" cmpd="sng">
                    <a:solidFill>
                      <a:schemeClr val="accent4">
                        <a:lumMod val="50000"/>
                      </a:schemeClr>
                    </a:solidFill>
                    <a:prstDash val="solid"/>
                  </a:ln>
                </a:endParaRPr>
              </a:p>
            </p:txBody>
          </p:sp>
        </mc:Choice>
        <mc:Fallback xmlns="">
          <p:sp>
            <p:nvSpPr>
              <p:cNvPr id="3" name="Rectangle 2"/>
              <p:cNvSpPr>
                <a:spLocks noRot="1" noChangeAspect="1" noMove="1" noResize="1" noEditPoints="1" noAdjustHandles="1" noChangeArrowheads="1" noChangeShapeType="1" noTextEdit="1"/>
              </p:cNvSpPr>
              <p:nvPr/>
            </p:nvSpPr>
            <p:spPr>
              <a:xfrm>
                <a:off x="776763" y="386040"/>
                <a:ext cx="7464992" cy="532966"/>
              </a:xfrm>
              <a:prstGeom prst="rect">
                <a:avLst/>
              </a:prstGeom>
              <a:blipFill rotWithShape="1">
                <a:blip r:embed="rId4" cstate="print"/>
                <a:stretch>
                  <a:fillRect t="-7955" r="-1796" b="-46591"/>
                </a:stretch>
              </a:blipFill>
              <a:ln>
                <a:noFill/>
              </a:ln>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676029270"/>
              </p:ext>
            </p:extLst>
          </p:nvPr>
        </p:nvGraphicFramePr>
        <p:xfrm>
          <a:off x="13233" y="3140968"/>
          <a:ext cx="4192714" cy="2944401"/>
        </p:xfrm>
        <a:graphic>
          <a:graphicData uri="http://schemas.openxmlformats.org/presentationml/2006/ole">
            <mc:AlternateContent xmlns:mc="http://schemas.openxmlformats.org/markup-compatibility/2006">
              <mc:Choice xmlns:v="urn:schemas-microsoft-com:vml" Requires="v">
                <p:oleObj spid="_x0000_s5955" name="Graph" r:id="rId5" imgW="4132440" imgH="2901600" progId="">
                  <p:embed/>
                </p:oleObj>
              </mc:Choice>
              <mc:Fallback>
                <p:oleObj name="Graph" r:id="rId5" imgW="4132440" imgH="2901600" progId="">
                  <p:embed/>
                  <p:pic>
                    <p:nvPicPr>
                      <p:cNvPr id="0" name="Picture 7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33" y="3140968"/>
                        <a:ext cx="4192714" cy="2944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274183661"/>
              </p:ext>
            </p:extLst>
          </p:nvPr>
        </p:nvGraphicFramePr>
        <p:xfrm>
          <a:off x="5004048" y="2913910"/>
          <a:ext cx="3096794" cy="2171274"/>
        </p:xfrm>
        <a:graphic>
          <a:graphicData uri="http://schemas.openxmlformats.org/presentationml/2006/ole">
            <mc:AlternateContent xmlns:mc="http://schemas.openxmlformats.org/markup-compatibility/2006">
              <mc:Choice xmlns:v="urn:schemas-microsoft-com:vml" Requires="v">
                <p:oleObj spid="_x0000_s5956" name="Graph" r:id="rId7" imgW="4191480" imgH="2938320" progId="">
                  <p:embed/>
                </p:oleObj>
              </mc:Choice>
              <mc:Fallback>
                <p:oleObj name="Graph" r:id="rId7" imgW="4191480" imgH="2938320" progId="">
                  <p:embed/>
                  <p:pic>
                    <p:nvPicPr>
                      <p:cNvPr id="0" name="Picture 7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048" y="2913910"/>
                        <a:ext cx="3096794" cy="21712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Slide Number Placeholder 10"/>
          <p:cNvSpPr>
            <a:spLocks noGrp="1"/>
          </p:cNvSpPr>
          <p:nvPr>
            <p:ph type="sldNum" sz="quarter" idx="12"/>
          </p:nvPr>
        </p:nvSpPr>
        <p:spPr/>
        <p:txBody>
          <a:bodyPr/>
          <a:lstStyle/>
          <a:p>
            <a:fld id="{EBB4FEF8-A96B-4D7C-B6E1-1A8FC78B137B}" type="slidenum">
              <a:rPr lang="fa-IR" smtClean="0"/>
              <a:pPr/>
              <a:t>9</a:t>
            </a:fld>
            <a:endParaRPr lang="fa-IR"/>
          </a:p>
        </p:txBody>
      </p:sp>
      <mc:AlternateContent xmlns:mc="http://schemas.openxmlformats.org/markup-compatibility/2006" xmlns:a14="http://schemas.microsoft.com/office/drawing/2010/main">
        <mc:Choice Requires="a14">
          <p:sp>
            <p:nvSpPr>
              <p:cNvPr id="15" name="Rectangle 14"/>
              <p:cNvSpPr/>
              <p:nvPr/>
            </p:nvSpPr>
            <p:spPr>
              <a:xfrm>
                <a:off x="3728727" y="2368702"/>
                <a:ext cx="4896544" cy="593432"/>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it-IT" sz="1600" b="0" i="1" dirty="0">
                          <a:solidFill>
                            <a:schemeClr val="accent4">
                              <a:lumMod val="50000"/>
                            </a:schemeClr>
                          </a:solidFill>
                          <a:latin typeface="Cambria Math"/>
                          <a:ea typeface="CMU Serif" pitchFamily="2" charset="0"/>
                        </a:rPr>
                        <m:t>𝐹𝑊𝐻𝑀</m:t>
                      </m:r>
                      <m:r>
                        <a:rPr lang="it-IT" sz="1600" b="0" i="1" dirty="0">
                          <a:solidFill>
                            <a:schemeClr val="accent4">
                              <a:lumMod val="50000"/>
                            </a:schemeClr>
                          </a:solidFill>
                          <a:latin typeface="Cambria Math"/>
                          <a:ea typeface="Cambria Math"/>
                        </a:rPr>
                        <m:t>∝</m:t>
                      </m:r>
                      <m:rad>
                        <m:radPr>
                          <m:degHide m:val="on"/>
                          <m:ctrlPr>
                            <a:rPr lang="it-IT" sz="1600" i="1" dirty="0">
                              <a:solidFill>
                                <a:schemeClr val="accent4">
                                  <a:lumMod val="50000"/>
                                </a:schemeClr>
                              </a:solidFill>
                              <a:latin typeface="Cambria Math"/>
                              <a:ea typeface="Cambria Math"/>
                            </a:rPr>
                          </m:ctrlPr>
                        </m:radPr>
                        <m:deg/>
                        <m:e>
                          <m:sSubSup>
                            <m:sSubSupPr>
                              <m:ctrlPr>
                                <a:rPr lang="it-IT" sz="1600" i="1" dirty="0">
                                  <a:solidFill>
                                    <a:schemeClr val="accent4">
                                      <a:lumMod val="50000"/>
                                    </a:schemeClr>
                                  </a:solidFill>
                                  <a:latin typeface="Cambria Math"/>
                                  <a:ea typeface="Cambria Math"/>
                                </a:rPr>
                              </m:ctrlPr>
                            </m:sSubSupPr>
                            <m:e>
                              <m:r>
                                <a:rPr lang="it-IT" sz="1600" b="0" i="1" dirty="0">
                                  <a:solidFill>
                                    <a:schemeClr val="accent4">
                                      <a:lumMod val="50000"/>
                                    </a:schemeClr>
                                  </a:solidFill>
                                  <a:latin typeface="Cambria Math"/>
                                  <a:ea typeface="Cambria Math"/>
                                </a:rPr>
                                <m:t>&lt;</m:t>
                              </m:r>
                              <m:sSup>
                                <m:sSupPr>
                                  <m:ctrlPr>
                                    <a:rPr lang="it-IT" sz="1600" i="1" dirty="0">
                                      <a:solidFill>
                                        <a:schemeClr val="accent4">
                                          <a:lumMod val="50000"/>
                                        </a:schemeClr>
                                      </a:solidFill>
                                      <a:latin typeface="Cambria Math"/>
                                      <a:ea typeface="Cambria Math"/>
                                    </a:rPr>
                                  </m:ctrlPr>
                                </m:sSupPr>
                                <m:e>
                                  <m:r>
                                    <a:rPr lang="it-IT" sz="1600" b="0" i="1" dirty="0">
                                      <a:solidFill>
                                        <a:schemeClr val="accent4">
                                          <a:lumMod val="50000"/>
                                        </a:schemeClr>
                                      </a:solidFill>
                                      <a:latin typeface="Cambria Math"/>
                                      <a:ea typeface="Cambria Math"/>
                                    </a:rPr>
                                    <m:t>∆</m:t>
                                  </m:r>
                                  <m:r>
                                    <a:rPr lang="it-IT" sz="1600" b="0" i="1" dirty="0">
                                      <a:solidFill>
                                        <a:schemeClr val="accent4">
                                          <a:lumMod val="50000"/>
                                        </a:schemeClr>
                                      </a:solidFill>
                                      <a:latin typeface="Cambria Math"/>
                                      <a:ea typeface="Cambria Math"/>
                                    </a:rPr>
                                    <m:t>𝜗</m:t>
                                  </m:r>
                                </m:e>
                                <m:sup>
                                  <m:r>
                                    <a:rPr lang="it-IT" sz="1600" b="0" i="1" dirty="0">
                                      <a:solidFill>
                                        <a:schemeClr val="accent4">
                                          <a:lumMod val="50000"/>
                                        </a:schemeClr>
                                      </a:solidFill>
                                      <a:latin typeface="Cambria Math"/>
                                      <a:ea typeface="Cambria Math"/>
                                    </a:rPr>
                                    <m:t>2</m:t>
                                  </m:r>
                                </m:sup>
                              </m:sSup>
                              <m:r>
                                <a:rPr lang="it-IT" sz="1600" b="0" i="1" dirty="0">
                                  <a:solidFill>
                                    <a:schemeClr val="accent4">
                                      <a:lumMod val="50000"/>
                                    </a:schemeClr>
                                  </a:solidFill>
                                  <a:latin typeface="Cambria Math"/>
                                  <a:ea typeface="Cambria Math"/>
                                </a:rPr>
                                <m:t>&gt;</m:t>
                              </m:r>
                            </m:e>
                            <m:sub>
                              <m:r>
                                <a:rPr lang="it-IT" sz="1600" b="0" i="1" dirty="0">
                                  <a:solidFill>
                                    <a:schemeClr val="accent4">
                                      <a:lumMod val="50000"/>
                                    </a:schemeClr>
                                  </a:solidFill>
                                  <a:latin typeface="Cambria Math"/>
                                  <a:ea typeface="Cambria Math"/>
                                </a:rPr>
                                <m:t>𝑑</m:t>
                              </m:r>
                            </m:sub>
                            <m:sup/>
                          </m:sSubSup>
                          <m:r>
                            <a:rPr lang="en-US" sz="1600" b="0" i="1" dirty="0">
                              <a:solidFill>
                                <a:schemeClr val="accent4">
                                  <a:lumMod val="50000"/>
                                </a:schemeClr>
                              </a:solidFill>
                              <a:latin typeface="Cambria Math"/>
                              <a:ea typeface="Cambria Math"/>
                            </a:rPr>
                            <m:t>+</m:t>
                          </m:r>
                          <m:r>
                            <a:rPr lang="it-IT" sz="1600" b="0" i="1" dirty="0">
                              <a:solidFill>
                                <a:schemeClr val="accent4">
                                  <a:lumMod val="50000"/>
                                </a:schemeClr>
                              </a:solidFill>
                              <a:latin typeface="Cambria Math"/>
                              <a:ea typeface="Cambria Math"/>
                            </a:rPr>
                            <m:t>&lt;</m:t>
                          </m:r>
                          <m:sSup>
                            <m:sSupPr>
                              <m:ctrlPr>
                                <a:rPr lang="it-IT" sz="1600" i="1" dirty="0">
                                  <a:solidFill>
                                    <a:schemeClr val="accent4">
                                      <a:lumMod val="50000"/>
                                    </a:schemeClr>
                                  </a:solidFill>
                                  <a:latin typeface="Cambria Math"/>
                                  <a:ea typeface="Cambria Math"/>
                                </a:rPr>
                              </m:ctrlPr>
                            </m:sSupPr>
                            <m:e>
                              <m:r>
                                <a:rPr lang="it-IT" sz="1600" b="0" i="1" dirty="0">
                                  <a:solidFill>
                                    <a:schemeClr val="accent4">
                                      <a:lumMod val="50000"/>
                                    </a:schemeClr>
                                  </a:solidFill>
                                  <a:latin typeface="Cambria Math"/>
                                  <a:ea typeface="Cambria Math"/>
                                </a:rPr>
                                <m:t>∆</m:t>
                              </m:r>
                              <m:r>
                                <a:rPr lang="it-IT" sz="1600" b="0" i="1" dirty="0">
                                  <a:solidFill>
                                    <a:schemeClr val="accent4">
                                      <a:lumMod val="50000"/>
                                    </a:schemeClr>
                                  </a:solidFill>
                                  <a:latin typeface="Cambria Math"/>
                                  <a:ea typeface="Cambria Math"/>
                                </a:rPr>
                                <m:t>𝜗</m:t>
                              </m:r>
                            </m:e>
                            <m:sup>
                              <m:r>
                                <a:rPr lang="it-IT" sz="1600" b="0" i="1" dirty="0">
                                  <a:solidFill>
                                    <a:schemeClr val="accent4">
                                      <a:lumMod val="50000"/>
                                    </a:schemeClr>
                                  </a:solidFill>
                                  <a:latin typeface="Cambria Math"/>
                                  <a:ea typeface="Cambria Math"/>
                                </a:rPr>
                                <m:t>2</m:t>
                              </m:r>
                            </m:sup>
                          </m:sSup>
                          <m:sSub>
                            <m:sSubPr>
                              <m:ctrlPr>
                                <a:rPr lang="it-IT" sz="1600" i="1" dirty="0">
                                  <a:solidFill>
                                    <a:schemeClr val="accent4">
                                      <a:lumMod val="50000"/>
                                    </a:schemeClr>
                                  </a:solidFill>
                                  <a:latin typeface="Cambria Math"/>
                                  <a:ea typeface="Cambria Math"/>
                                </a:rPr>
                              </m:ctrlPr>
                            </m:sSubPr>
                            <m:e>
                              <m:r>
                                <a:rPr lang="it-IT" sz="1600" b="0" i="1" dirty="0">
                                  <a:solidFill>
                                    <a:schemeClr val="accent4">
                                      <a:lumMod val="50000"/>
                                    </a:schemeClr>
                                  </a:solidFill>
                                  <a:latin typeface="Cambria Math"/>
                                  <a:ea typeface="Cambria Math"/>
                                </a:rPr>
                                <m:t>&gt;</m:t>
                              </m:r>
                            </m:e>
                            <m:sub>
                              <m:r>
                                <a:rPr lang="it-IT" sz="1600" b="0" i="1" dirty="0">
                                  <a:solidFill>
                                    <a:schemeClr val="accent4">
                                      <a:lumMod val="50000"/>
                                    </a:schemeClr>
                                  </a:solidFill>
                                  <a:latin typeface="Cambria Math"/>
                                  <a:ea typeface="Cambria Math"/>
                                </a:rPr>
                                <m:t>𝑚</m:t>
                              </m:r>
                            </m:sub>
                          </m:sSub>
                        </m:e>
                      </m:rad>
                    </m:oMath>
                  </m:oMathPara>
                </a14:m>
                <a:endParaRPr lang="fa-IR" sz="1600" dirty="0"/>
              </a:p>
            </p:txBody>
          </p:sp>
        </mc:Choice>
        <mc:Fallback xmlns="">
          <p:sp>
            <p:nvSpPr>
              <p:cNvPr id="15" name="Rectangle 14"/>
              <p:cNvSpPr>
                <a:spLocks noRot="1" noChangeAspect="1" noMove="1" noResize="1" noEditPoints="1" noAdjustHandles="1" noChangeArrowheads="1" noChangeShapeType="1" noTextEdit="1"/>
              </p:cNvSpPr>
              <p:nvPr/>
            </p:nvSpPr>
            <p:spPr>
              <a:xfrm>
                <a:off x="3728727" y="2368702"/>
                <a:ext cx="4896544" cy="593432"/>
              </a:xfrm>
              <a:prstGeom prst="rect">
                <a:avLst/>
              </a:prstGeom>
              <a:blipFill rotWithShape="1">
                <a:blip r:embed="rId9" cstate="print"/>
                <a:stretch>
                  <a:fillRect/>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868137502"/>
              </p:ext>
            </p:extLst>
          </p:nvPr>
        </p:nvGraphicFramePr>
        <p:xfrm>
          <a:off x="1155464" y="1263816"/>
          <a:ext cx="2912480" cy="2237192"/>
        </p:xfrm>
        <a:graphic>
          <a:graphicData uri="http://schemas.openxmlformats.org/presentationml/2006/ole">
            <mc:AlternateContent xmlns:mc="http://schemas.openxmlformats.org/markup-compatibility/2006">
              <mc:Choice xmlns:v="urn:schemas-microsoft-com:vml" Requires="v">
                <p:oleObj spid="_x0000_s5957" r:id="rId10" imgW="3916800" imgH="3008160" progId="">
                  <p:embed/>
                </p:oleObj>
              </mc:Choice>
              <mc:Fallback>
                <p:oleObj r:id="rId10" imgW="3916800" imgH="3008160" progId="">
                  <p:embed/>
                  <p:pic>
                    <p:nvPicPr>
                      <p:cNvPr id="0" name="Picture 7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5464" y="1263816"/>
                        <a:ext cx="2912480" cy="22371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p:nvSpPr>
        <p:spPr>
          <a:xfrm>
            <a:off x="611560" y="5877272"/>
            <a:ext cx="8352928" cy="846386"/>
          </a:xfrm>
          <a:prstGeom prst="rect">
            <a:avLst/>
          </a:prstGeom>
        </p:spPr>
        <p:txBody>
          <a:bodyPr wrap="square">
            <a:spAutoFit/>
          </a:bodyPr>
          <a:lstStyle/>
          <a:p>
            <a:pPr marL="91440" indent="-274320" algn="just" rtl="0">
              <a:buFont typeface="Wingdings" pitchFamily="2" charset="2"/>
              <a:buChar char="Ø"/>
            </a:pPr>
            <a:r>
              <a:rPr lang="it-IT" sz="2100" i="1" dirty="0">
                <a:solidFill>
                  <a:schemeClr val="accent4">
                    <a:lumMod val="50000"/>
                  </a:schemeClr>
                </a:solidFill>
                <a:latin typeface="Calisto MT" pitchFamily="18" charset="0"/>
                <a:cs typeface="Times New Roman" pitchFamily="18" charset="0"/>
              </a:rPr>
              <a:t>T</a:t>
            </a:r>
            <a:r>
              <a:rPr lang="it-IT" sz="2100" i="1" dirty="0" smtClean="0">
                <a:solidFill>
                  <a:schemeClr val="accent4">
                    <a:lumMod val="50000"/>
                  </a:schemeClr>
                </a:solidFill>
                <a:latin typeface="Calisto MT" pitchFamily="18" charset="0"/>
                <a:cs typeface="Times New Roman" pitchFamily="18" charset="0"/>
              </a:rPr>
              <a:t>he temperature and magnetic field dependence </a:t>
            </a:r>
            <a:r>
              <a:rPr lang="it-IT" sz="2100" i="1" dirty="0" err="1" smtClean="0">
                <a:solidFill>
                  <a:schemeClr val="accent4">
                    <a:lumMod val="50000"/>
                  </a:schemeClr>
                </a:solidFill>
                <a:latin typeface="Calisto MT" pitchFamily="18" charset="0"/>
                <a:cs typeface="Times New Roman" pitchFamily="18" charset="0"/>
              </a:rPr>
              <a:t>of</a:t>
            </a:r>
            <a:r>
              <a:rPr lang="it-IT" sz="2100" i="1" dirty="0" smtClean="0">
                <a:solidFill>
                  <a:schemeClr val="accent4">
                    <a:lumMod val="50000"/>
                  </a:schemeClr>
                </a:solidFill>
                <a:latin typeface="Calisto MT" pitchFamily="18" charset="0"/>
                <a:cs typeface="Times New Roman" pitchFamily="18" charset="0"/>
              </a:rPr>
              <a:t> </a:t>
            </a:r>
            <a:r>
              <a:rPr lang="it-IT" sz="2100" i="1" baseline="30000" dirty="0" smtClean="0">
                <a:solidFill>
                  <a:schemeClr val="accent4">
                    <a:lumMod val="50000"/>
                  </a:schemeClr>
                </a:solidFill>
                <a:latin typeface="Calisto MT" pitchFamily="18" charset="0"/>
                <a:cs typeface="Times New Roman" pitchFamily="18" charset="0"/>
              </a:rPr>
              <a:t>1</a:t>
            </a:r>
            <a:r>
              <a:rPr lang="it-IT" sz="2100" i="1" dirty="0" smtClean="0">
                <a:solidFill>
                  <a:schemeClr val="accent4">
                    <a:lumMod val="50000"/>
                  </a:schemeClr>
                </a:solidFill>
                <a:latin typeface="Calisto MT" pitchFamily="18" charset="0"/>
                <a:cs typeface="Times New Roman" pitchFamily="18" charset="0"/>
              </a:rPr>
              <a:t>H FWHM </a:t>
            </a:r>
            <a:r>
              <a:rPr lang="it-IT" sz="2100" i="1" dirty="0" err="1" smtClean="0">
                <a:solidFill>
                  <a:schemeClr val="accent4">
                    <a:lumMod val="50000"/>
                  </a:schemeClr>
                </a:solidFill>
                <a:latin typeface="Calisto MT" pitchFamily="18" charset="0"/>
                <a:cs typeface="Times New Roman" pitchFamily="18" charset="0"/>
              </a:rPr>
              <a:t>is</a:t>
            </a:r>
            <a:r>
              <a:rPr lang="it-IT" sz="2100" i="1" dirty="0" smtClean="0">
                <a:solidFill>
                  <a:schemeClr val="accent4">
                    <a:lumMod val="50000"/>
                  </a:schemeClr>
                </a:solidFill>
                <a:latin typeface="Calisto MT" pitchFamily="18" charset="0"/>
                <a:cs typeface="Times New Roman" pitchFamily="18" charset="0"/>
              </a:rPr>
              <a:t> similar to other antiferromagnetic </a:t>
            </a:r>
            <a:r>
              <a:rPr lang="it-IT" sz="2100" i="1" dirty="0" err="1" smtClean="0">
                <a:solidFill>
                  <a:schemeClr val="accent4">
                    <a:lumMod val="50000"/>
                  </a:schemeClr>
                </a:solidFill>
                <a:latin typeface="Calisto MT" pitchFamily="18" charset="0"/>
                <a:cs typeface="Times New Roman" pitchFamily="18" charset="0"/>
              </a:rPr>
              <a:t>molecular</a:t>
            </a:r>
            <a:r>
              <a:rPr lang="it-IT" sz="2100" i="1" dirty="0" smtClean="0">
                <a:solidFill>
                  <a:schemeClr val="accent4">
                    <a:lumMod val="50000"/>
                  </a:schemeClr>
                </a:solidFill>
                <a:latin typeface="Calisto MT" pitchFamily="18" charset="0"/>
                <a:cs typeface="Times New Roman" pitchFamily="18" charset="0"/>
              </a:rPr>
              <a:t> </a:t>
            </a:r>
            <a:r>
              <a:rPr lang="it-IT" sz="2100" i="1" dirty="0" err="1" smtClean="0">
                <a:solidFill>
                  <a:schemeClr val="accent4">
                    <a:lumMod val="50000"/>
                  </a:schemeClr>
                </a:solidFill>
                <a:latin typeface="Calisto MT" pitchFamily="18" charset="0"/>
                <a:cs typeface="Times New Roman" pitchFamily="18" charset="0"/>
              </a:rPr>
              <a:t>rings</a:t>
            </a:r>
            <a:r>
              <a:rPr lang="it-IT" sz="2100" i="1" dirty="0" smtClean="0">
                <a:solidFill>
                  <a:schemeClr val="accent4">
                    <a:lumMod val="50000"/>
                  </a:schemeClr>
                </a:solidFill>
                <a:latin typeface="Calisto MT" pitchFamily="18" charset="0"/>
                <a:cs typeface="Times New Roman" pitchFamily="18" charset="0"/>
              </a:rPr>
              <a:t>, </a:t>
            </a:r>
            <a:r>
              <a:rPr lang="it-IT" sz="2800" b="1" i="1" u="sng" dirty="0" err="1" smtClean="0">
                <a:solidFill>
                  <a:srgbClr val="FF0000"/>
                </a:solidFill>
                <a:latin typeface="Calisto MT" pitchFamily="18" charset="0"/>
                <a:cs typeface="Times New Roman" pitchFamily="18" charset="0"/>
              </a:rPr>
              <a:t>but</a:t>
            </a:r>
            <a:r>
              <a:rPr lang="it-IT" sz="2800" b="1" i="1" u="sng" dirty="0" smtClean="0">
                <a:solidFill>
                  <a:srgbClr val="FF0000"/>
                </a:solidFill>
                <a:latin typeface="Calisto MT" pitchFamily="18" charset="0"/>
                <a:cs typeface="Times New Roman" pitchFamily="18" charset="0"/>
              </a:rPr>
              <a:t> </a:t>
            </a:r>
            <a:r>
              <a:rPr lang="it-IT" sz="2800" b="1" i="1" u="sng" dirty="0" err="1" smtClean="0">
                <a:solidFill>
                  <a:srgbClr val="FF0000"/>
                </a:solidFill>
                <a:latin typeface="Calisto MT" pitchFamily="18" charset="0"/>
                <a:cs typeface="Times New Roman" pitchFamily="18" charset="0"/>
              </a:rPr>
              <a:t>……</a:t>
            </a:r>
            <a:r>
              <a:rPr lang="it-IT" sz="2800" b="1" i="1" u="sng" dirty="0" smtClean="0">
                <a:solidFill>
                  <a:srgbClr val="FF0000"/>
                </a:solidFill>
                <a:latin typeface="Calisto MT" pitchFamily="18" charset="0"/>
                <a:cs typeface="Times New Roman" pitchFamily="18" charset="0"/>
              </a:rPr>
              <a:t>.</a:t>
            </a:r>
            <a:endParaRPr lang="en-US" sz="2800" b="1" i="1" u="sng" dirty="0">
              <a:solidFill>
                <a:srgbClr val="FF0000"/>
              </a:solidFill>
              <a:latin typeface="Calisto MT" pitchFamily="18" charset="0"/>
              <a:cs typeface="Times New Roman" pitchFamily="18" charset="0"/>
            </a:endParaRPr>
          </a:p>
        </p:txBody>
      </p:sp>
      <p:sp>
        <p:nvSpPr>
          <p:cNvPr id="19" name="CasellaDiTesto 18"/>
          <p:cNvSpPr txBox="1"/>
          <p:nvPr/>
        </p:nvSpPr>
        <p:spPr>
          <a:xfrm>
            <a:off x="3995936" y="1628800"/>
            <a:ext cx="4985083" cy="692497"/>
          </a:xfrm>
          <a:prstGeom prst="rect">
            <a:avLst/>
          </a:prstGeom>
          <a:noFill/>
        </p:spPr>
        <p:txBody>
          <a:bodyPr wrap="none" rtlCol="0">
            <a:spAutoFit/>
          </a:bodyPr>
          <a:lstStyle/>
          <a:p>
            <a:pPr algn="l"/>
            <a:r>
              <a:rPr lang="it-IT" i="1" dirty="0" err="1" smtClean="0">
                <a:solidFill>
                  <a:schemeClr val="accent4">
                    <a:lumMod val="50000"/>
                  </a:schemeClr>
                </a:solidFill>
                <a:latin typeface="Times New Roman" pitchFamily="18" charset="0"/>
                <a:cs typeface="Times New Roman" pitchFamily="18" charset="0"/>
              </a:rPr>
              <a:t>From</a:t>
            </a:r>
            <a:r>
              <a:rPr lang="it-IT" i="1" dirty="0" smtClean="0">
                <a:solidFill>
                  <a:schemeClr val="accent4">
                    <a:lumMod val="50000"/>
                  </a:schemeClr>
                </a:solidFill>
                <a:latin typeface="Times New Roman" pitchFamily="18" charset="0"/>
                <a:cs typeface="Times New Roman" pitchFamily="18" charset="0"/>
              </a:rPr>
              <a:t> </a:t>
            </a:r>
            <a:r>
              <a:rPr lang="it-IT" i="1" baseline="30000" dirty="0" smtClean="0">
                <a:solidFill>
                  <a:schemeClr val="accent4">
                    <a:lumMod val="50000"/>
                  </a:schemeClr>
                </a:solidFill>
                <a:latin typeface="Times New Roman" pitchFamily="18" charset="0"/>
                <a:cs typeface="Times New Roman" pitchFamily="18" charset="0"/>
              </a:rPr>
              <a:t>1</a:t>
            </a:r>
            <a:r>
              <a:rPr lang="it-IT" i="1" dirty="0" smtClean="0">
                <a:solidFill>
                  <a:schemeClr val="accent4">
                    <a:lumMod val="50000"/>
                  </a:schemeClr>
                </a:solidFill>
                <a:latin typeface="Times New Roman" pitchFamily="18" charset="0"/>
                <a:cs typeface="Times New Roman" pitchFamily="18" charset="0"/>
              </a:rPr>
              <a:t>H NMR </a:t>
            </a:r>
            <a:r>
              <a:rPr lang="it-IT" i="1" dirty="0" err="1" smtClean="0">
                <a:solidFill>
                  <a:schemeClr val="accent4">
                    <a:lumMod val="50000"/>
                  </a:schemeClr>
                </a:solidFill>
                <a:latin typeface="Times New Roman" pitchFamily="18" charset="0"/>
                <a:cs typeface="Times New Roman" pitchFamily="18" charset="0"/>
              </a:rPr>
              <a:t>spectrum</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it</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is</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possible</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to</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extract</a:t>
            </a:r>
            <a:r>
              <a:rPr lang="it-IT" i="1" dirty="0" smtClean="0">
                <a:solidFill>
                  <a:schemeClr val="accent4">
                    <a:lumMod val="50000"/>
                  </a:schemeClr>
                </a:solidFill>
                <a:latin typeface="Times New Roman" pitchFamily="18" charset="0"/>
                <a:cs typeface="Times New Roman" pitchFamily="18" charset="0"/>
              </a:rPr>
              <a:t> the </a:t>
            </a:r>
          </a:p>
          <a:p>
            <a:pPr algn="l"/>
            <a:r>
              <a:rPr lang="it-IT" i="1" dirty="0" smtClean="0">
                <a:solidFill>
                  <a:schemeClr val="accent4">
                    <a:lumMod val="50000"/>
                  </a:schemeClr>
                </a:solidFill>
                <a:latin typeface="Times New Roman" pitchFamily="18" charset="0"/>
                <a:cs typeface="Times New Roman" pitchFamily="18" charset="0"/>
              </a:rPr>
              <a:t>Full </a:t>
            </a:r>
            <a:r>
              <a:rPr lang="it-IT" i="1" dirty="0" err="1" smtClean="0">
                <a:solidFill>
                  <a:schemeClr val="accent4">
                    <a:lumMod val="50000"/>
                  </a:schemeClr>
                </a:solidFill>
                <a:latin typeface="Times New Roman" pitchFamily="18" charset="0"/>
                <a:cs typeface="Times New Roman" pitchFamily="18" charset="0"/>
              </a:rPr>
              <a:t>Width</a:t>
            </a:r>
            <a:r>
              <a:rPr lang="it-IT" i="1" dirty="0" smtClean="0">
                <a:solidFill>
                  <a:schemeClr val="accent4">
                    <a:lumMod val="50000"/>
                  </a:schemeClr>
                </a:solidFill>
                <a:latin typeface="Times New Roman" pitchFamily="18" charset="0"/>
                <a:cs typeface="Times New Roman" pitchFamily="18" charset="0"/>
              </a:rPr>
              <a:t> at </a:t>
            </a:r>
            <a:r>
              <a:rPr lang="it-IT" i="1" dirty="0" err="1" smtClean="0">
                <a:solidFill>
                  <a:schemeClr val="accent4">
                    <a:lumMod val="50000"/>
                  </a:schemeClr>
                </a:solidFill>
                <a:latin typeface="Times New Roman" pitchFamily="18" charset="0"/>
                <a:cs typeface="Times New Roman" pitchFamily="18" charset="0"/>
              </a:rPr>
              <a:t>Half</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Maximum</a:t>
            </a:r>
            <a:r>
              <a:rPr lang="it-IT" i="1" dirty="0" smtClean="0">
                <a:solidFill>
                  <a:schemeClr val="accent4">
                    <a:lumMod val="50000"/>
                  </a:schemeClr>
                </a:solidFill>
                <a:latin typeface="Times New Roman" pitchFamily="18" charset="0"/>
                <a:cs typeface="Times New Roman" pitchFamily="18" charset="0"/>
              </a:rPr>
              <a:t> – FWHM, </a:t>
            </a:r>
            <a:r>
              <a:rPr lang="it-IT" i="1" dirty="0" err="1" smtClean="0">
                <a:solidFill>
                  <a:schemeClr val="accent4">
                    <a:lumMod val="50000"/>
                  </a:schemeClr>
                </a:solidFill>
                <a:latin typeface="Times New Roman" pitchFamily="18" charset="0"/>
                <a:cs typeface="Times New Roman" pitchFamily="18" charset="0"/>
              </a:rPr>
              <a:t>given</a:t>
            </a:r>
            <a:r>
              <a:rPr lang="it-IT" i="1" dirty="0" smtClean="0">
                <a:solidFill>
                  <a:schemeClr val="accent4">
                    <a:lumMod val="50000"/>
                  </a:schemeClr>
                </a:solidFill>
                <a:latin typeface="Times New Roman" pitchFamily="18" charset="0"/>
                <a:cs typeface="Times New Roman" pitchFamily="18" charset="0"/>
              </a:rPr>
              <a:t> </a:t>
            </a:r>
            <a:r>
              <a:rPr lang="it-IT" i="1" dirty="0" err="1" smtClean="0">
                <a:solidFill>
                  <a:schemeClr val="accent4">
                    <a:lumMod val="50000"/>
                  </a:schemeClr>
                </a:solidFill>
                <a:latin typeface="Times New Roman" pitchFamily="18" charset="0"/>
                <a:cs typeface="Times New Roman" pitchFamily="18" charset="0"/>
              </a:rPr>
              <a:t>by</a:t>
            </a:r>
            <a:r>
              <a:rPr lang="it-IT" i="1" dirty="0" smtClean="0">
                <a:solidFill>
                  <a:schemeClr val="accent4">
                    <a:lumMod val="50000"/>
                  </a:schemeClr>
                </a:solidFill>
                <a:latin typeface="Times New Roman" pitchFamily="18" charset="0"/>
                <a:cs typeface="Times New Roman" pitchFamily="18" charset="0"/>
              </a:rPr>
              <a:t> :</a:t>
            </a:r>
            <a:r>
              <a:rPr lang="it-IT" sz="2100" i="1" dirty="0" smtClean="0">
                <a:solidFill>
                  <a:schemeClr val="accent4">
                    <a:lumMod val="50000"/>
                  </a:schemeClr>
                </a:solidFill>
                <a:latin typeface="Times New Roman" pitchFamily="18" charset="0"/>
                <a:cs typeface="Times New Roman" pitchFamily="18" charset="0"/>
              </a:rPr>
              <a:t> </a:t>
            </a:r>
            <a:endParaRPr lang="it-IT" sz="2100" i="1" dirty="0">
              <a:solidFill>
                <a:schemeClr val="accent4">
                  <a:lumMod val="50000"/>
                </a:schemeClr>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0" name="CasellaDiTesto 19"/>
              <p:cNvSpPr txBox="1"/>
              <p:nvPr/>
            </p:nvSpPr>
            <p:spPr>
              <a:xfrm>
                <a:off x="4572000" y="5085184"/>
                <a:ext cx="4131644" cy="677108"/>
              </a:xfrm>
              <a:prstGeom prst="rect">
                <a:avLst/>
              </a:prstGeom>
              <a:noFill/>
            </p:spPr>
            <p:txBody>
              <a:bodyPr wrap="none" rtlCol="0">
                <a:spAutoFit/>
              </a:bodyPr>
              <a:lstStyle/>
              <a:p>
                <a:pPr algn="ctr"/>
                <a:r>
                  <a:rPr lang="it-IT" sz="1900" i="1" dirty="0" smtClean="0">
                    <a:solidFill>
                      <a:schemeClr val="accent4">
                        <a:lumMod val="75000"/>
                      </a:schemeClr>
                    </a:solidFill>
                    <a:latin typeface="Times New Roman" pitchFamily="18" charset="0"/>
                    <a:cs typeface="Times New Roman" pitchFamily="18" charset="0"/>
                  </a:rPr>
                  <a:t>Paramagnetic behaviour of </a:t>
                </a:r>
                <a14:m>
                  <m:oMath xmlns:m="http://schemas.openxmlformats.org/officeDocument/2006/math">
                    <m:r>
                      <a:rPr lang="en-US" sz="1900" b="0" i="1" smtClean="0">
                        <a:solidFill>
                          <a:schemeClr val="accent4">
                            <a:lumMod val="75000"/>
                          </a:schemeClr>
                        </a:solidFill>
                        <a:latin typeface="Cambria Math"/>
                        <a:cs typeface="Times New Roman" pitchFamily="18" charset="0"/>
                      </a:rPr>
                      <m:t>  </m:t>
                    </m:r>
                    <m:sSub>
                      <m:sSubPr>
                        <m:ctrlPr>
                          <a:rPr lang="it-IT" sz="1900" i="1" smtClean="0">
                            <a:solidFill>
                              <a:schemeClr val="accent4">
                                <a:lumMod val="75000"/>
                              </a:schemeClr>
                            </a:solidFill>
                            <a:latin typeface="Cambria Math"/>
                            <a:cs typeface="Times New Roman" pitchFamily="18" charset="0"/>
                          </a:rPr>
                        </m:ctrlPr>
                      </m:sSubPr>
                      <m:e>
                        <m:r>
                          <a:rPr lang="en-US" sz="1900" b="0" i="1" smtClean="0">
                            <a:solidFill>
                              <a:schemeClr val="accent4">
                                <a:lumMod val="75000"/>
                              </a:schemeClr>
                            </a:solidFill>
                            <a:latin typeface="Cambria Math"/>
                            <a:cs typeface="Times New Roman" pitchFamily="18" charset="0"/>
                          </a:rPr>
                          <m:t>𝐶𝑟</m:t>
                        </m:r>
                      </m:e>
                      <m:sub>
                        <m:r>
                          <a:rPr lang="en-US" sz="1900" b="0" i="1" smtClean="0">
                            <a:solidFill>
                              <a:schemeClr val="accent4">
                                <a:lumMod val="75000"/>
                              </a:schemeClr>
                            </a:solidFill>
                            <a:latin typeface="Cambria Math"/>
                            <a:cs typeface="Times New Roman" pitchFamily="18" charset="0"/>
                          </a:rPr>
                          <m:t>8</m:t>
                        </m:r>
                      </m:sub>
                    </m:sSub>
                    <m:r>
                      <a:rPr lang="en-US" sz="1900" b="0" i="1" smtClean="0">
                        <a:solidFill>
                          <a:schemeClr val="accent4">
                            <a:lumMod val="75000"/>
                          </a:schemeClr>
                        </a:solidFill>
                        <a:latin typeface="Cambria Math"/>
                        <a:cs typeface="Times New Roman" pitchFamily="18" charset="0"/>
                      </a:rPr>
                      <m:t>𝑍𝑛</m:t>
                    </m:r>
                  </m:oMath>
                </a14:m>
                <a:r>
                  <a:rPr lang="it-IT" sz="1900" i="1" dirty="0" smtClean="0">
                    <a:solidFill>
                      <a:schemeClr val="accent4">
                        <a:lumMod val="75000"/>
                      </a:schemeClr>
                    </a:solidFill>
                    <a:latin typeface="Times New Roman" pitchFamily="18" charset="0"/>
                    <a:cs typeface="Times New Roman" pitchFamily="18" charset="0"/>
                  </a:rPr>
                  <a:t> </a:t>
                </a:r>
              </a:p>
              <a:p>
                <a:pPr algn="ctr"/>
                <a:r>
                  <a:rPr lang="it-IT" sz="1900" i="1" dirty="0" smtClean="0">
                    <a:solidFill>
                      <a:schemeClr val="accent4">
                        <a:lumMod val="75000"/>
                      </a:schemeClr>
                    </a:solidFill>
                    <a:latin typeface="Times New Roman" pitchFamily="18" charset="0"/>
                    <a:cs typeface="Times New Roman" pitchFamily="18" charset="0"/>
                  </a:rPr>
                  <a:t>in the high temperature </a:t>
                </a:r>
                <a:r>
                  <a:rPr lang="it-IT" sz="1900" i="1" dirty="0" err="1" smtClean="0">
                    <a:solidFill>
                      <a:schemeClr val="accent4">
                        <a:lumMod val="75000"/>
                      </a:schemeClr>
                    </a:solidFill>
                    <a:latin typeface="Times New Roman" pitchFamily="18" charset="0"/>
                    <a:cs typeface="Times New Roman" pitchFamily="18" charset="0"/>
                  </a:rPr>
                  <a:t>region</a:t>
                </a:r>
                <a:r>
                  <a:rPr lang="it-IT" sz="1900" i="1" dirty="0" smtClean="0">
                    <a:solidFill>
                      <a:schemeClr val="accent4">
                        <a:lumMod val="75000"/>
                      </a:schemeClr>
                    </a:solidFill>
                    <a:latin typeface="Times New Roman" pitchFamily="18" charset="0"/>
                    <a:cs typeface="Times New Roman" pitchFamily="18" charset="0"/>
                  </a:rPr>
                  <a:t> (T&gt;20K)</a:t>
                </a:r>
                <a:endParaRPr lang="it-IT" sz="1900" i="1" dirty="0">
                  <a:solidFill>
                    <a:schemeClr val="accent4">
                      <a:lumMod val="75000"/>
                    </a:schemeClr>
                  </a:solidFill>
                  <a:latin typeface="Times New Roman" pitchFamily="18" charset="0"/>
                  <a:cs typeface="Times New Roman" pitchFamily="18" charset="0"/>
                </a:endParaRPr>
              </a:p>
            </p:txBody>
          </p:sp>
        </mc:Choice>
        <mc:Fallback xmlns="">
          <p:sp>
            <p:nvSpPr>
              <p:cNvPr id="20" name="CasellaDiTesto 19"/>
              <p:cNvSpPr txBox="1">
                <a:spLocks noRot="1" noChangeAspect="1" noMove="1" noResize="1" noEditPoints="1" noAdjustHandles="1" noChangeArrowheads="1" noChangeShapeType="1" noTextEdit="1"/>
              </p:cNvSpPr>
              <p:nvPr/>
            </p:nvSpPr>
            <p:spPr>
              <a:xfrm>
                <a:off x="4572000" y="5085184"/>
                <a:ext cx="4131644" cy="677108"/>
              </a:xfrm>
              <a:prstGeom prst="rect">
                <a:avLst/>
              </a:prstGeom>
              <a:blipFill rotWithShape="1">
                <a:blip r:embed="rId12"/>
                <a:stretch>
                  <a:fillRect l="-147" t="-4505" r="-590" b="-153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CasellaDiTesto 20"/>
              <p:cNvSpPr txBox="1"/>
              <p:nvPr/>
            </p:nvSpPr>
            <p:spPr>
              <a:xfrm>
                <a:off x="5562939" y="3182778"/>
                <a:ext cx="809261" cy="492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2600" b="1" i="1" smtClean="0">
                              <a:solidFill>
                                <a:srgbClr val="FF0000"/>
                              </a:solidFill>
                              <a:latin typeface="Cambria Math"/>
                            </a:rPr>
                          </m:ctrlPr>
                        </m:sSubPr>
                        <m:e>
                          <m:r>
                            <a:rPr lang="en-US" sz="2600" b="1" i="1" smtClean="0">
                              <a:solidFill>
                                <a:srgbClr val="FF0000"/>
                              </a:solidFill>
                              <a:latin typeface="Cambria Math"/>
                            </a:rPr>
                            <m:t>𝑪𝒓</m:t>
                          </m:r>
                        </m:e>
                        <m:sub>
                          <m:r>
                            <a:rPr lang="en-US" sz="2600" b="1" i="1" smtClean="0">
                              <a:solidFill>
                                <a:srgbClr val="FF0000"/>
                              </a:solidFill>
                              <a:latin typeface="Cambria Math"/>
                            </a:rPr>
                            <m:t>𝟖</m:t>
                          </m:r>
                        </m:sub>
                      </m:sSub>
                    </m:oMath>
                  </m:oMathPara>
                </a14:m>
                <a:endParaRPr lang="it-IT" sz="2600" b="1" dirty="0">
                  <a:solidFill>
                    <a:srgbClr val="FF0000"/>
                  </a:solidFill>
                </a:endParaRPr>
              </a:p>
            </p:txBody>
          </p:sp>
        </mc:Choice>
        <mc:Fallback xmlns="">
          <p:sp>
            <p:nvSpPr>
              <p:cNvPr id="21" name="CasellaDiTesto 20"/>
              <p:cNvSpPr txBox="1">
                <a:spLocks noRot="1" noChangeAspect="1" noMove="1" noResize="1" noEditPoints="1" noAdjustHandles="1" noChangeArrowheads="1" noChangeShapeType="1" noTextEdit="1"/>
              </p:cNvSpPr>
              <p:nvPr/>
            </p:nvSpPr>
            <p:spPr>
              <a:xfrm>
                <a:off x="5562939" y="3182778"/>
                <a:ext cx="809261" cy="492443"/>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CasellaDiTesto 21"/>
              <p:cNvSpPr txBox="1"/>
              <p:nvPr/>
            </p:nvSpPr>
            <p:spPr>
              <a:xfrm>
                <a:off x="701539" y="3645024"/>
                <a:ext cx="127817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it-IT" sz="2400" b="1" i="1" dirty="0" smtClean="0">
                              <a:solidFill>
                                <a:srgbClr val="FF0000"/>
                              </a:solidFill>
                              <a:latin typeface="Cambria Math"/>
                            </a:rPr>
                          </m:ctrlPr>
                        </m:sSubPr>
                        <m:e>
                          <m:r>
                            <a:rPr lang="en-US" sz="2400" b="1" i="1" dirty="0" smtClean="0">
                              <a:solidFill>
                                <a:srgbClr val="FF0000"/>
                              </a:solidFill>
                              <a:latin typeface="Cambria Math"/>
                            </a:rPr>
                            <m:t>𝑪𝒓</m:t>
                          </m:r>
                        </m:e>
                        <m:sub>
                          <m:r>
                            <a:rPr lang="en-US" sz="2400" b="1" i="1" dirty="0" smtClean="0">
                              <a:solidFill>
                                <a:srgbClr val="FF0000"/>
                              </a:solidFill>
                              <a:latin typeface="Cambria Math"/>
                            </a:rPr>
                            <m:t>𝟖</m:t>
                          </m:r>
                        </m:sub>
                      </m:sSub>
                      <m:r>
                        <a:rPr lang="en-US" sz="2400" b="1" i="1" dirty="0" smtClean="0">
                          <a:solidFill>
                            <a:srgbClr val="FF0000"/>
                          </a:solidFill>
                          <a:latin typeface="Cambria Math"/>
                        </a:rPr>
                        <m:t>𝒁𝒏</m:t>
                      </m:r>
                      <m:r>
                        <a:rPr lang="it-IT" sz="2400" b="1" i="1" dirty="0" smtClean="0">
                          <a:solidFill>
                            <a:srgbClr val="FF0000"/>
                          </a:solidFill>
                          <a:latin typeface="Cambria Math"/>
                        </a:rPr>
                        <m:t> </m:t>
                      </m:r>
                    </m:oMath>
                  </m:oMathPara>
                </a14:m>
                <a:endParaRPr lang="it-IT" sz="2400" b="1" dirty="0">
                  <a:solidFill>
                    <a:srgbClr val="FF0000"/>
                  </a:solidFill>
                </a:endParaRPr>
              </a:p>
            </p:txBody>
          </p:sp>
        </mc:Choice>
        <mc:Fallback xmlns="">
          <p:sp>
            <p:nvSpPr>
              <p:cNvPr id="22" name="CasellaDiTesto 21"/>
              <p:cNvSpPr txBox="1">
                <a:spLocks noRot="1" noChangeAspect="1" noMove="1" noResize="1" noEditPoints="1" noAdjustHandles="1" noChangeArrowheads="1" noChangeShapeType="1" noTextEdit="1"/>
              </p:cNvSpPr>
              <p:nvPr/>
            </p:nvSpPr>
            <p:spPr>
              <a:xfrm>
                <a:off x="701539" y="3645024"/>
                <a:ext cx="1278173" cy="461665"/>
              </a:xfrm>
              <a:prstGeom prst="rect">
                <a:avLst/>
              </a:prstGeom>
              <a:blipFill rotWithShape="1">
                <a:blip r:embed="rId14"/>
                <a:stretch>
                  <a:fillRect b="-1316"/>
                </a:stretch>
              </a:blipFill>
            </p:spPr>
            <p:txBody>
              <a:bodyPr/>
              <a:lstStyle/>
              <a:p>
                <a:r>
                  <a:rPr lang="en-US">
                    <a:noFill/>
                  </a:rPr>
                  <a:t> </a:t>
                </a:r>
              </a:p>
            </p:txBody>
          </p:sp>
        </mc:Fallback>
      </mc:AlternateContent>
      <p:cxnSp>
        <p:nvCxnSpPr>
          <p:cNvPr id="24" name="Connettore 2 23"/>
          <p:cNvCxnSpPr/>
          <p:nvPr/>
        </p:nvCxnSpPr>
        <p:spPr>
          <a:xfrm flipH="1" flipV="1">
            <a:off x="3851920" y="5229200"/>
            <a:ext cx="720080" cy="12253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6372200" y="3429000"/>
            <a:ext cx="315771" cy="369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15616" y="4149080"/>
            <a:ext cx="432048" cy="369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88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13093</TotalTime>
  <Words>3342</Words>
  <Application>Microsoft Office PowerPoint</Application>
  <PresentationFormat>Presentazione su schermo (4:3)</PresentationFormat>
  <Paragraphs>292</Paragraphs>
  <Slides>18</Slides>
  <Notes>14</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18</vt:i4>
      </vt:variant>
    </vt:vector>
  </HeadingPairs>
  <TitlesOfParts>
    <vt:vector size="21" baseType="lpstr">
      <vt:lpstr>Office Theme</vt:lpstr>
      <vt:lpstr>CorelPhotoPaint.Image.7</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zanzani</cp:lastModifiedBy>
  <cp:revision>544</cp:revision>
  <dcterms:created xsi:type="dcterms:W3CDTF">2013-09-17T05:55:11Z</dcterms:created>
  <dcterms:modified xsi:type="dcterms:W3CDTF">2013-10-11T11:04:16Z</dcterms:modified>
</cp:coreProperties>
</file>