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51" r:id="rId2"/>
  </p:sldMasterIdLst>
  <p:notesMasterIdLst>
    <p:notesMasterId r:id="rId22"/>
  </p:notesMasterIdLst>
  <p:sldIdLst>
    <p:sldId id="257" r:id="rId3"/>
    <p:sldId id="258" r:id="rId4"/>
    <p:sldId id="260" r:id="rId5"/>
    <p:sldId id="261" r:id="rId6"/>
    <p:sldId id="262" r:id="rId7"/>
    <p:sldId id="263" r:id="rId8"/>
    <p:sldId id="270" r:id="rId9"/>
    <p:sldId id="264" r:id="rId10"/>
    <p:sldId id="271" r:id="rId11"/>
    <p:sldId id="273" r:id="rId12"/>
    <p:sldId id="272" r:id="rId13"/>
    <p:sldId id="274" r:id="rId14"/>
    <p:sldId id="276" r:id="rId15"/>
    <p:sldId id="275" r:id="rId16"/>
    <p:sldId id="267" r:id="rId17"/>
    <p:sldId id="268" r:id="rId18"/>
    <p:sldId id="269" r:id="rId19"/>
    <p:sldId id="265" r:id="rId20"/>
    <p:sldId id="266" r:id="rId2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50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0935" autoAdjust="0"/>
  </p:normalViewPr>
  <p:slideViewPr>
    <p:cSldViewPr>
      <p:cViewPr>
        <p:scale>
          <a:sx n="80" d="100"/>
          <a:sy n="80" d="100"/>
        </p:scale>
        <p:origin x="-251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92AA7-6111-48E4-9913-929B8385B582}" type="slidenum">
              <a:rPr lang="it-IT" altLang="en-US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539368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2AA7-6111-48E4-9913-929B8385B582}" type="slidenum">
              <a:rPr lang="it-IT" altLang="en-US" smtClean="0"/>
              <a:pPr/>
              <a:t>2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45882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2AA7-6111-48E4-9913-929B8385B582}" type="slidenum">
              <a:rPr lang="it-IT" altLang="en-US" smtClean="0"/>
              <a:pPr/>
              <a:t>3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27221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2AA7-6111-48E4-9913-929B8385B582}" type="slidenum">
              <a:rPr lang="it-IT" altLang="en-US" smtClean="0"/>
              <a:pPr/>
              <a:t>19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8124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0150" y="3213100"/>
            <a:ext cx="6597650" cy="59055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it-IT" altLang="en-US" noProof="0" smtClean="0"/>
              <a:t>Fare clic per modificare stile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2781300"/>
            <a:ext cx="6883400" cy="4191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</a:p>
        </p:txBody>
      </p:sp>
      <p:pic>
        <p:nvPicPr>
          <p:cNvPr id="4100" name="Picture 4" descr="A_PP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5588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299450" y="2362200"/>
            <a:ext cx="1943100" cy="182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470150" y="2362200"/>
            <a:ext cx="5676900" cy="182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8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0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9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" y="133985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91000" y="133985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23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88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5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8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8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6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0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0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162675" y="44450"/>
            <a:ext cx="2028825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6200" y="44450"/>
            <a:ext cx="5934075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874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95550" y="3009900"/>
            <a:ext cx="3552825" cy="118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00775" y="3009900"/>
            <a:ext cx="3552825" cy="118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3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0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69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554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2362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5550" y="3009900"/>
            <a:ext cx="7258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pic>
        <p:nvPicPr>
          <p:cNvPr id="3076" name="Picture 4" descr="A_barra oriz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145588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96" charset="0"/>
          <a:ea typeface="ＭＳ Ｐゴシック" pitchFamily="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_barra oriz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145588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4445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33985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en-US" smtClean="0"/>
              <a:t>1st year-students Mini-workshop 2013 – 15th October 2013</a:t>
            </a:r>
            <a:endParaRPr lang="it-IT" alt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1721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71B50"/>
          </a:solidFill>
          <a:latin typeface="Trebuchet MS" pitchFamily="96" charset="0"/>
          <a:ea typeface="ＭＳ Ｐゴシック" pitchFamily="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42424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2424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2424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42424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2424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2930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Supervisor:        Prof. Carlo Pagani          </a:t>
            </a:r>
            <a:r>
              <a:rPr lang="en-GB" sz="20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(Università degli Studi di Milano/INFN-LASA)</a:t>
            </a:r>
          </a:p>
          <a:p>
            <a:r>
              <a:rPr lang="en-GB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Co-supervisors:   Dr. Paolo Michelato        </a:t>
            </a:r>
            <a:r>
              <a:rPr lang="en-GB" sz="20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(INFN-LASA) </a:t>
            </a:r>
          </a:p>
          <a:p>
            <a:r>
              <a:rPr lang="en-GB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                     Dr. Fabrizio Siviero        </a:t>
            </a:r>
            <a:r>
              <a:rPr lang="en-GB" sz="20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(SAES Getters S.p.A.)</a:t>
            </a:r>
            <a:endParaRPr lang="en-GB" sz="2000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408" y="1124744"/>
            <a:ext cx="9144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 pitchFamily="96" charset="0"/>
                <a:ea typeface="ＭＳ Ｐゴシック" pitchFamily="96" charset="-128"/>
              </a:defRPr>
            </a:lvl9pPr>
          </a:lstStyle>
          <a:p>
            <a:pPr algn="ctr" eaLnBrk="1" hangingPunct="1"/>
            <a:r>
              <a:rPr lang="en-US" altLang="en-US" sz="2800" b="1" kern="0" dirty="0" smtClean="0">
                <a:latin typeface="Garamond" panose="02020404030301010803" pitchFamily="18" charset="0"/>
              </a:rPr>
              <a:t>SPUTTER-ION PUMPS: STATE OF THE ART AND DEVELOPMENT OF NEW SOLUTIONS FOR THE EMPLOYMENT IN COMBINATION WITH NON-EVAPORABLE GETTERS</a:t>
            </a:r>
            <a:endParaRPr lang="en-US" altLang="en-US" sz="2800" b="1" kern="0" dirty="0">
              <a:latin typeface="Garamond" panose="020204040303010108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03648" y="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Università degli Studi di Milano</a:t>
            </a:r>
          </a:p>
          <a:p>
            <a:pPr algn="ctr"/>
            <a:r>
              <a:rPr lang="en-GB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Physics, Astrophysics and Applied Physics Ph.D. School</a:t>
            </a:r>
            <a:endParaRPr lang="en-GB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67844" y="340852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Tommaso Porcelli</a:t>
            </a:r>
            <a:endParaRPr lang="en-GB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Segnaposto piè di pagina 3"/>
          <p:cNvSpPr txBox="1">
            <a:spLocks/>
          </p:cNvSpPr>
          <p:nvPr/>
        </p:nvSpPr>
        <p:spPr>
          <a:xfrm>
            <a:off x="457200" y="6324600"/>
            <a:ext cx="7067128" cy="45720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9pPr>
          </a:lstStyle>
          <a:p>
            <a:r>
              <a:rPr lang="it-IT" altLang="en-US" sz="18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"/>
            <a:ext cx="8401372" cy="990600"/>
          </a:xfrm>
        </p:spPr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Limitations of NEG and SIP devices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174494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SIP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large dimensions and weight are required to ensure high pumping speed;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strong dependence on pumping history;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instability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phenomena for noble gases;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regurgitation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of previously-sorbed gases.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97910" y="1156089"/>
            <a:ext cx="32403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NEG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no pumping for noble gases;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negligible pumping for hydrocarbons [3].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71B50"/>
              </a:solidFill>
              <a:latin typeface="Garamond" panose="02020404030301010803" pitchFamily="18" charset="0"/>
            </a:endParaRPr>
          </a:p>
          <a:p>
            <a:pPr algn="just"/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561980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[3] P. </a:t>
            </a:r>
            <a:r>
              <a:rPr lang="en-US" sz="12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Chiggiato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P. Costa Pinto,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Thin Solids Films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515, 382-388 (2006).</a:t>
            </a:r>
          </a:p>
          <a:p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[4] C. </a:t>
            </a:r>
            <a:r>
              <a:rPr lang="en-US" sz="12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Benvenuti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et al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.,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Vacuum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44(5-7), 507-509 (1993).</a:t>
            </a:r>
          </a:p>
          <a:p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[5] C.D. Park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et al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.,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J. Vac. Sci. Technol. A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29(1), 011012 (2011).</a:t>
            </a:r>
            <a:endParaRPr lang="en-US" sz="12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Freccia in giù 8"/>
          <p:cNvSpPr/>
          <p:nvPr/>
        </p:nvSpPr>
        <p:spPr bwMode="auto">
          <a:xfrm>
            <a:off x="4103948" y="3356992"/>
            <a:ext cx="792088" cy="79208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429309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Investigations have been made in the past on the possibility to exploit a combination of these two technologies [4,5].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SIP + NEG coupling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2564904"/>
            <a:ext cx="6912768" cy="1200329"/>
          </a:xfrm>
          <a:prstGeom prst="rect">
            <a:avLst/>
          </a:prstGeom>
          <a:noFill/>
          <a:ln w="19050">
            <a:solidFill>
              <a:srgbClr val="071B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Main benefits: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much smaller occupied volume and weight;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gas released by SIP is intercepted by NEG 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synergetic mechanism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small SIP 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lower outgassing and less intense magnetic field.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124744"/>
            <a:ext cx="6984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SIP + NEG</a:t>
            </a:r>
            <a:r>
              <a:rPr lang="en-US" sz="3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coupling: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getter cartridge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small SIP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focused on the pumping of noble gases and hydrocarbons.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762033" y="2962906"/>
            <a:ext cx="720080" cy="4043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NEG + SIP: possible applications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124743"/>
            <a:ext cx="8508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Development of more compact and performing pumping systems for new accelerators: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simpler design;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less electric power needed;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less severe space constraints.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758"/>
            <a:ext cx="3960440" cy="2765699"/>
          </a:xfrm>
          <a:prstGeom prst="rect">
            <a:avLst/>
          </a:prstGeom>
          <a:noFill/>
          <a:ln w="19050">
            <a:solidFill>
              <a:srgbClr val="071B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94" y="3051758"/>
            <a:ext cx="3438592" cy="2765699"/>
          </a:xfrm>
          <a:prstGeom prst="rect">
            <a:avLst/>
          </a:prstGeom>
          <a:noFill/>
          <a:ln w="19050">
            <a:solidFill>
              <a:srgbClr val="071B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 bwMode="auto">
          <a:xfrm>
            <a:off x="4427984" y="4232444"/>
            <a:ext cx="720080" cy="4043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81745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solidFill>
                  <a:srgbClr val="071B50"/>
                </a:solidFill>
                <a:latin typeface="Garamond" pitchFamily="18" charset="0"/>
              </a:rPr>
              <a:t>Proposed CLIC vacuum system layouts</a:t>
            </a:r>
            <a:endParaRPr lang="en-GB" sz="1800" i="1" dirty="0">
              <a:solidFill>
                <a:srgbClr val="071B5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Aims of this work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70235" y="1556792"/>
            <a:ext cx="6786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In-depth study</a:t>
            </a:r>
            <a:r>
              <a:rPr lang="en-US" sz="2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of the critical aspects (pumping of hydrocarbons and noble gases, instability, outgassing,…) of SIPs.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71B5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Development</a:t>
            </a:r>
            <a:r>
              <a:rPr lang="en-US" sz="2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of optimized and innovative SIP solutions focused on the employment with NEG.</a:t>
            </a:r>
            <a:endParaRPr lang="en-US" sz="2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"/>
            <a:ext cx="8185348" cy="990600"/>
          </a:xfrm>
        </p:spPr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Planned experimental approach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1340768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Sorption tests at low pressures (10</a:t>
            </a:r>
            <a:r>
              <a:rPr lang="en-US" sz="2000" baseline="30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-8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– 10</a:t>
            </a:r>
            <a:r>
              <a:rPr lang="en-US" sz="2000" baseline="30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-6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Torr) for different gases (H</a:t>
            </a:r>
            <a:r>
              <a:rPr lang="en-US" sz="20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He, CH</a:t>
            </a:r>
            <a:r>
              <a:rPr lang="en-US" sz="20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4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Ne, N</a:t>
            </a:r>
            <a:r>
              <a:rPr lang="en-US" sz="20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CO, O</a:t>
            </a:r>
            <a:r>
              <a:rPr lang="en-US" sz="20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Ar, CO</a:t>
            </a:r>
            <a:r>
              <a:rPr lang="en-US" sz="20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Kr, </a:t>
            </a:r>
            <a:r>
              <a:rPr lang="en-US" sz="20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Xe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 and different pumps.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Dependence of pumping speed on functioning parameters (applied voltage, applied magnetic field,…).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Residual gas and outgassing analyses as a function of the previous SIP pumping history (→ </a:t>
            </a:r>
            <a:r>
              <a:rPr lang="en-US" sz="2000" i="1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purging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treatments)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Computer simulations of pressure profiles and residual pressure in vacuum systems, either through the Monte-Carlo (MOLFLOW+ [6]) or the Angular Coefficients method.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Optical emission spectroscopy analyses of the SIP discharge plasmas for different gases at low pressures (→ </a:t>
            </a:r>
            <a:r>
              <a:rPr lang="en-US" sz="20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cracking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of CH</a:t>
            </a:r>
            <a:r>
              <a:rPr lang="en-US" sz="20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4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Possible experimentation of innovative technical solutions, based on the results of the above-mentioned analyses.</a:t>
            </a:r>
            <a:endParaRPr lang="en-US" sz="20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589668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[6] R. </a:t>
            </a:r>
            <a:r>
              <a:rPr lang="en-US" sz="12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Kersevan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et al.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J. Vac. Sci. Technol. A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27(4), 1017 (2009).</a:t>
            </a:r>
            <a:endParaRPr lang="en-US" sz="12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Sorption tests: experimental setup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pic>
        <p:nvPicPr>
          <p:cNvPr id="118" name="Immagin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60" y="2144243"/>
            <a:ext cx="4465320" cy="2950464"/>
          </a:xfrm>
          <a:prstGeom prst="rect">
            <a:avLst/>
          </a:prstGeom>
          <a:ln w="19050">
            <a:solidFill>
              <a:srgbClr val="071B50"/>
            </a:solidFill>
          </a:ln>
        </p:spPr>
      </p:pic>
      <p:sp>
        <p:nvSpPr>
          <p:cNvPr id="119" name="CasellaDiTesto 118"/>
          <p:cNvSpPr txBox="1"/>
          <p:nvPr/>
        </p:nvSpPr>
        <p:spPr>
          <a:xfrm>
            <a:off x="107504" y="1772816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Main volume: cylindrical stainless steel vessel, V=26.6 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two hot-cathode Bayard-Alpert gauges (BAG, 10</a:t>
            </a:r>
            <a:r>
              <a:rPr lang="en-US" sz="1800" baseline="30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-2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– 10</a:t>
            </a:r>
            <a:r>
              <a:rPr lang="en-US" sz="1800" baseline="30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-10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Torr);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one extractor gauge (EXTR, 10</a:t>
            </a:r>
            <a:r>
              <a:rPr lang="en-US" sz="1800" baseline="30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-4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– 10</a:t>
            </a:r>
            <a:r>
              <a:rPr lang="en-US" sz="1800" baseline="30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-12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Torr);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one quadrupole mass spectrometer (QMS) for partial pressure measurements;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one primary scroll pump (PS) connected in series to a turbomolecular pump (TMP), with a nominal pumping speed of 260 l/s for N</a:t>
            </a:r>
            <a:r>
              <a:rPr lang="en-US" sz="18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Sorption tests: experimental setup</a:t>
            </a:r>
            <a:endParaRPr lang="en-US" sz="4000" dirty="0">
              <a:latin typeface="Garamond" panose="020204040303010108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716016" cy="3537012"/>
          </a:xfrm>
          <a:prstGeom prst="rect">
            <a:avLst/>
          </a:prstGeom>
          <a:ln w="19050">
            <a:solidFill>
              <a:srgbClr val="071B50"/>
            </a:solidFill>
          </a:ln>
        </p:spPr>
      </p:pic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8142" y="1196752"/>
            <a:ext cx="3635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The adopted procedure is the same used for determining the sorption capacity of non-evaporable getters in the molecular flow region.</a:t>
            </a:r>
          </a:p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Tests are performed keeping pressure in the main volume (P</a:t>
            </a:r>
            <a:r>
              <a:rPr lang="en-US" sz="1800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BAG 2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 constant, by regulating the opening of the leakage valve at the gas inlet.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468162" y="4941168"/>
                <a:ext cx="3275746" cy="102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Pumping speed </a:t>
                </a:r>
                <a:r>
                  <a:rPr lang="en-US" sz="2000" b="1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S</a:t>
                </a:r>
                <a:r>
                  <a:rPr lang="en-US" sz="2000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 [l/s]: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𝑆</m:t>
                      </m:r>
                      <m:r>
                        <a:rPr lang="it-IT" sz="2000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𝐶</m:t>
                      </m:r>
                      <m:r>
                        <a:rPr lang="it-IT" sz="2000" b="0" i="1" smtClean="0">
                          <a:solidFill>
                            <a:srgbClr val="071B5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rgbClr val="071B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𝐵𝐴𝐺</m:t>
                              </m:r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 1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rgbClr val="071B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𝐵𝐴𝐺</m:t>
                              </m:r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 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𝐵𝐴𝐺</m:t>
                              </m:r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 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71B5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62" y="4941168"/>
                <a:ext cx="3275746" cy="1028680"/>
              </a:xfrm>
              <a:prstGeom prst="rect">
                <a:avLst/>
              </a:prstGeom>
              <a:blipFill rotWithShape="1">
                <a:blip r:embed="rId3"/>
                <a:stretch>
                  <a:fillRect l="-2048" t="-2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517740" y="4941168"/>
                <a:ext cx="3960440" cy="120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Quantity of sorbed gas </a:t>
                </a:r>
                <a:r>
                  <a:rPr lang="en-US" sz="2000" b="1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Q</a:t>
                </a:r>
                <a:r>
                  <a:rPr lang="en-US" sz="2000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 [Torr·l]: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𝑄</m:t>
                      </m:r>
                      <m:r>
                        <a:rPr lang="it-IT" sz="2000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000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  <m:t>𝐵𝐴𝐺</m:t>
                                  </m:r>
                                  <m: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  <m:t> 1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  <m:t>𝐵𝐴𝐺</m:t>
                                  </m:r>
                                  <m:r>
                                    <a:rPr lang="it-IT" sz="2000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</a:rPr>
                                    <m:t> 2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000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71B5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740" y="4941168"/>
                <a:ext cx="3960440" cy="1207446"/>
              </a:xfrm>
              <a:prstGeom prst="rect">
                <a:avLst/>
              </a:prstGeom>
              <a:blipFill rotWithShape="1">
                <a:blip r:embed="rId4"/>
                <a:stretch>
                  <a:fillRect l="-1538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"/>
            <a:ext cx="8617396" cy="990600"/>
          </a:xfrm>
        </p:spPr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Sorption tests: standard vs. noble diode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5"/>
            <a:ext cx="4320000" cy="2822753"/>
          </a:xfrm>
          <a:prstGeom prst="rect">
            <a:avLst/>
          </a:prstGeom>
          <a:ln w="19050">
            <a:solidFill>
              <a:srgbClr val="071B5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" y="2852936"/>
            <a:ext cx="4320000" cy="2822753"/>
          </a:xfrm>
          <a:prstGeom prst="rect">
            <a:avLst/>
          </a:prstGeom>
          <a:ln w="19050">
            <a:solidFill>
              <a:srgbClr val="071B5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179512" y="1196752"/>
            <a:ext cx="878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Noble-diode SIP has higher performances for noble gases.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The outbreak and the extent of instability strongly depend on the gas, </a:t>
            </a:r>
            <a:r>
              <a:rPr lang="en-US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i.e.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on its atomic mass number. 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"/>
            <a:ext cx="8401372" cy="990600"/>
          </a:xfrm>
        </p:spPr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Conclusions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1340768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The possibility to have compact, light and, at the same time, efficient vacuum systems is nowadays vital for several scientific applications (particle accelerators, portable vacuum devices, analytical instruments,…).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71B5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NEG and SIP are well-known technologies but researchers have never specifically focused on their coupling and on the resulting mutual synergies.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71B5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The study of the critical aspects ( </a:t>
            </a:r>
            <a:r>
              <a:rPr lang="en-US" sz="2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e.g.</a:t>
            </a:r>
            <a:r>
              <a:rPr lang="en-US" sz="2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outgassing, instability) related to SIP functioning can throw light on the physical phenomena underlying their outbreak.</a:t>
            </a:r>
            <a:endParaRPr lang="en-US" sz="22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15616" y="270892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Thank you for your attention</a:t>
            </a:r>
            <a:endParaRPr lang="en-US" sz="4400" b="1" i="1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Outline</a:t>
            </a:r>
            <a:endParaRPr lang="en-US" altLang="en-US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1561231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Brief introduction to vacuum science and technology.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Pumping systems for UHV: non-evaporable getters (NEG) and sputter-ion pumps (SIP).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The idea of NEG + SIP coupling.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Experimental investigation of SIP pumping properties.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Conclusions.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4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What is vacuum?</a:t>
            </a:r>
            <a:endParaRPr lang="en-GB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07681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Vacuum</a:t>
            </a:r>
            <a:r>
              <a:rPr lang="en-GB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literally denotes the absence of matter. In practice, it refers to systems were pressure is lower than the atmospheric pressure.</a:t>
            </a:r>
            <a:endParaRPr lang="en-GB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40939"/>
              </p:ext>
            </p:extLst>
          </p:nvPr>
        </p:nvGraphicFramePr>
        <p:xfrm>
          <a:off x="395536" y="2132856"/>
          <a:ext cx="5112000" cy="1828800"/>
        </p:xfrm>
        <a:graphic>
          <a:graphicData uri="http://schemas.openxmlformats.org/drawingml/2006/table">
            <a:tbl>
              <a:tblPr/>
              <a:tblGrid>
                <a:gridCol w="3312000"/>
                <a:gridCol w="1800000"/>
              </a:tblGrid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Low vacuum</a:t>
                      </a:r>
                      <a:endParaRPr lang="en-GB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2060"/>
                      </a:solidFill>
                      <a:prstDash val="soli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~10</a:t>
                      </a:r>
                      <a:r>
                        <a:rPr lang="en-GB" b="0" baseline="3000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 –</a:t>
                      </a:r>
                      <a:r>
                        <a:rPr lang="en-GB" b="0" baseline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 1 mbar</a:t>
                      </a:r>
                      <a:endParaRPr lang="en-GB" b="0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060"/>
                      </a:solidFill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Medium vacuum</a:t>
                      </a:r>
                      <a:endParaRPr lang="en-GB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1 – 10</a:t>
                      </a:r>
                      <a:r>
                        <a:rPr lang="en-GB" b="0" baseline="3000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-3 </a:t>
                      </a:r>
                      <a:r>
                        <a:rPr lang="en-GB" b="0" baseline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mbar</a:t>
                      </a:r>
                      <a:endParaRPr lang="en-GB" b="0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2060"/>
                      </a:solidFill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High vacuum</a:t>
                      </a:r>
                      <a:endParaRPr lang="en-GB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10</a:t>
                      </a:r>
                      <a:r>
                        <a:rPr lang="en-GB" b="0" baseline="3000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-3</a:t>
                      </a:r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 – 10</a:t>
                      </a:r>
                      <a:r>
                        <a:rPr lang="en-GB" b="0" baseline="3000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-8</a:t>
                      </a:r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 mbar</a:t>
                      </a:r>
                      <a:endParaRPr lang="en-GB" b="0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Ultra-high vacuum (UHV)</a:t>
                      </a:r>
                      <a:endParaRPr lang="en-GB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10</a:t>
                      </a:r>
                      <a:r>
                        <a:rPr lang="en-GB" b="0" baseline="3000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-8</a:t>
                      </a:r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 – 10</a:t>
                      </a:r>
                      <a:r>
                        <a:rPr lang="en-GB" b="0" baseline="3000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-12</a:t>
                      </a:r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 mbar</a:t>
                      </a:r>
                      <a:endParaRPr lang="en-GB" b="0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Extreme high vacuum (XHV)</a:t>
                      </a:r>
                      <a:endParaRPr lang="en-GB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&lt;10</a:t>
                      </a:r>
                      <a:r>
                        <a:rPr lang="en-GB" b="0" baseline="3000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-12</a:t>
                      </a:r>
                      <a:r>
                        <a:rPr lang="en-GB" b="0" dirty="0" smtClean="0">
                          <a:solidFill>
                            <a:srgbClr val="071B50"/>
                          </a:solidFill>
                          <a:latin typeface="Garamond" panose="02020404030301010803" pitchFamily="18" charset="0"/>
                        </a:rPr>
                        <a:t> mbar</a:t>
                      </a:r>
                      <a:endParaRPr lang="en-GB" b="0" dirty="0">
                        <a:solidFill>
                          <a:srgbClr val="071B5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5653236" y="1907808"/>
            <a:ext cx="2952328" cy="2463432"/>
            <a:chOff x="5652120" y="1700808"/>
            <a:chExt cx="2952328" cy="2463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5652120" y="1700808"/>
                  <a:ext cx="2952328" cy="1263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rgbClr val="071B50"/>
                      </a:solidFill>
                      <a:latin typeface="Garamond" panose="02020404030301010803" pitchFamily="18" charset="0"/>
                    </a:rPr>
                    <a:t>Mean</a:t>
                  </a:r>
                  <a:r>
                    <a:rPr lang="it-IT" dirty="0" smtClean="0">
                      <a:solidFill>
                        <a:srgbClr val="071B50"/>
                      </a:solidFill>
                      <a:latin typeface="Garamond" panose="02020404030301010803" pitchFamily="18" charset="0"/>
                    </a:rPr>
                    <a:t> free path: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GB" i="1" smtClean="0">
                                <a:solidFill>
                                  <a:srgbClr val="071B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071B5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</m:acc>
                        <m:r>
                          <a:rPr lang="it-IT" b="0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solidFill>
                                  <a:srgbClr val="071B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solidFill>
                                      <a:srgbClr val="071B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solidFill>
                                      <a:srgbClr val="071B5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num>
                          <m:den>
                            <m:r>
                              <a:rPr lang="it-IT" b="0" i="1" smtClean="0">
                                <a:solidFill>
                                  <a:srgbClr val="071B50"/>
                                </a:solidFill>
                                <a:latin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it-IT" b="0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solidFill>
                                  <a:srgbClr val="071B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solidFill>
                                  <a:srgbClr val="071B5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b="0" i="1" smtClean="0">
                                    <a:solidFill>
                                      <a:srgbClr val="071B5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b="0" i="1" smtClean="0">
                                    <a:solidFill>
                                      <a:srgbClr val="071B5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71B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71B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71B5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rgbClr val="071B5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oMath>
                    </m:oMathPara>
                  </a14:m>
                  <a:endParaRPr lang="en-GB" dirty="0">
                    <a:solidFill>
                      <a:srgbClr val="071B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1700808"/>
                  <a:ext cx="2952328" cy="12631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093" t="-386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/>
                <p:cNvSpPr txBox="1"/>
                <p:nvPr/>
              </p:nvSpPr>
              <p:spPr>
                <a:xfrm>
                  <a:off x="5652120" y="2963911"/>
                  <a:ext cx="295232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GB" sz="1800" dirty="0" smtClean="0">
                      <a:solidFill>
                        <a:srgbClr val="071B50"/>
                      </a:solidFill>
                      <a:latin typeface="Garamond" panose="02020404030301010803" pitchFamily="18" charset="0"/>
                    </a:rPr>
                    <a:t>: collisions per unit time</a:t>
                  </a:r>
                  <a:endParaRPr lang="en-GB" sz="1800" i="1" dirty="0" smtClean="0">
                    <a:solidFill>
                      <a:srgbClr val="071B50"/>
                    </a:solidFill>
                    <a:latin typeface="Cambria Math"/>
                  </a:endParaRP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80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GB" sz="1800" dirty="0" smtClean="0">
                      <a:solidFill>
                        <a:srgbClr val="071B50"/>
                      </a:solidFill>
                      <a:latin typeface="Garamond" panose="02020404030301010803" pitchFamily="18" charset="0"/>
                    </a:rPr>
                    <a:t>: mean particle velocity</a:t>
                  </a: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n-GB" sz="1800" dirty="0" smtClean="0">
                      <a:solidFill>
                        <a:srgbClr val="071B50"/>
                      </a:solidFill>
                      <a:latin typeface="Garamond" panose="02020404030301010803" pitchFamily="18" charset="0"/>
                    </a:rPr>
                    <a:t>: particle number density</a:t>
                  </a:r>
                </a:p>
                <a:p>
                  <a:pPr marL="285750" indent="-285750" algn="just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GB" sz="1800" i="1" smtClean="0">
                          <a:solidFill>
                            <a:srgbClr val="071B5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r>
                    <a:rPr lang="en-GB" sz="1800" dirty="0" smtClean="0">
                      <a:solidFill>
                        <a:srgbClr val="071B50"/>
                      </a:solidFill>
                      <a:latin typeface="Garamond" panose="02020404030301010803" pitchFamily="18" charset="0"/>
                    </a:rPr>
                    <a:t>: collision cross-section</a:t>
                  </a:r>
                  <a:endParaRPr lang="en-GB" sz="1800" dirty="0">
                    <a:solidFill>
                      <a:srgbClr val="071B5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963911"/>
                  <a:ext cx="2952328" cy="12003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7" t="-2030" r="-1031" b="-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761894" y="4437112"/>
                <a:ext cx="2592288" cy="121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0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Knudsen number: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𝐾𝑛</m:t>
                      </m:r>
                      <m:r>
                        <a:rPr lang="it-IT" b="0" i="1" smtClean="0">
                          <a:solidFill>
                            <a:srgbClr val="071B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71B50"/>
                  </a:solidFill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4" y="4437112"/>
                <a:ext cx="2592288" cy="1211998"/>
              </a:xfrm>
              <a:prstGeom prst="rect">
                <a:avLst/>
              </a:prstGeom>
              <a:blipFill rotWithShape="1">
                <a:blip r:embed="rId5"/>
                <a:stretch>
                  <a:fillRect l="-3765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3673016" y="5414205"/>
                <a:ext cx="4932548" cy="46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UHV: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  <m:t>𝑙</m:t>
                        </m:r>
                      </m:e>
                    </m:acc>
                    <m:r>
                      <a:rPr lang="en-GB" i="1" smtClean="0">
                        <a:solidFill>
                          <a:srgbClr val="071B50"/>
                        </a:solidFill>
                        <a:latin typeface="Cambria Math"/>
                        <a:ea typeface="Cambria Math"/>
                      </a:rPr>
                      <m:t>≫</m:t>
                    </m:r>
                    <m:r>
                      <a:rPr lang="it-IT" b="0" i="1" smtClean="0">
                        <a:solidFill>
                          <a:srgbClr val="071B50"/>
                        </a:solidFill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GB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dirty="0" smtClean="0">
                    <a:solidFill>
                      <a:srgbClr val="071B50"/>
                    </a:solidFill>
                    <a:latin typeface="Garamond" panose="02020404030301010803" pitchFamily="18" charset="0"/>
                    <a:sym typeface="Wingdings" panose="05000000000000000000" pitchFamily="2" charset="2"/>
                  </a:rPr>
                  <a:t> molecular flow regime</a:t>
                </a:r>
                <a:endParaRPr lang="en-GB" dirty="0">
                  <a:solidFill>
                    <a:srgbClr val="071B5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16" y="5414205"/>
                <a:ext cx="4932548" cy="469809"/>
              </a:xfrm>
              <a:prstGeom prst="rect">
                <a:avLst/>
              </a:prstGeom>
              <a:blipFill rotWithShape="1">
                <a:blip r:embed="rId6"/>
                <a:stretch>
                  <a:fillRect l="-1978" t="-1039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322204" y="4437112"/>
                <a:ext cx="4283360" cy="46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at P=10</a:t>
                </a:r>
                <a:r>
                  <a:rPr lang="en-GB" baseline="30000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-9</a:t>
                </a:r>
                <a:r>
                  <a:rPr lang="en-GB" dirty="0" smtClean="0">
                    <a:solidFill>
                      <a:srgbClr val="071B50"/>
                    </a:solidFill>
                    <a:latin typeface="Garamond" panose="02020404030301010803" pitchFamily="18" charset="0"/>
                  </a:rPr>
                  <a:t> mbar (air),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  <m:t>𝑙</m:t>
                        </m:r>
                      </m:e>
                    </m:acc>
                    <m:r>
                      <a:rPr lang="it-IT" b="0" i="1" smtClean="0">
                        <a:solidFill>
                          <a:srgbClr val="071B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71B5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it-IT" b="0" i="1" smtClean="0">
                        <a:solidFill>
                          <a:srgbClr val="071B50"/>
                        </a:solidFill>
                        <a:latin typeface="Cambria Math"/>
                      </a:rPr>
                      <m:t> </m:t>
                    </m:r>
                    <m:r>
                      <a:rPr lang="it-IT" b="0" i="1" smtClean="0">
                        <a:solidFill>
                          <a:srgbClr val="071B5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GB" dirty="0">
                  <a:solidFill>
                    <a:srgbClr val="071B5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204" y="4437112"/>
                <a:ext cx="4283360" cy="469809"/>
              </a:xfrm>
              <a:prstGeom prst="rect">
                <a:avLst/>
              </a:prstGeom>
              <a:blipFill rotWithShape="1">
                <a:blip r:embed="rId7"/>
                <a:stretch>
                  <a:fillRect l="-2134" t="-7792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761894" y="5649109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0" i="1" smtClean="0">
                        <a:solidFill>
                          <a:srgbClr val="071B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GB" sz="1800" dirty="0" smtClean="0">
                    <a:solidFill>
                      <a:srgbClr val="071B50"/>
                    </a:solidFill>
                    <a:latin typeface="Garamond" pitchFamily="18" charset="0"/>
                  </a:rPr>
                  <a:t>: characteristic length</a:t>
                </a:r>
                <a:endParaRPr lang="en-GB" sz="1800" dirty="0">
                  <a:solidFill>
                    <a:srgbClr val="071B50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4" y="5649109"/>
                <a:ext cx="259228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4000" dirty="0" smtClean="0">
                <a:latin typeface="Garamond" panose="02020404030301010803" pitchFamily="18" charset="0"/>
              </a:rPr>
              <a:t>Gas sources in UHV systems</a:t>
            </a:r>
            <a:endParaRPr lang="en-GB" sz="4000" dirty="0"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124744"/>
            <a:ext cx="5040560" cy="1938992"/>
          </a:xfrm>
          <a:prstGeom prst="rect">
            <a:avLst/>
          </a:prstGeom>
          <a:noFill/>
          <a:ln w="19050">
            <a:solidFill>
              <a:srgbClr val="071B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It is impossible to create a </a:t>
            </a:r>
            <a:r>
              <a:rPr lang="en-GB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perfect</a:t>
            </a:r>
            <a:r>
              <a:rPr lang="en-GB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vacuum: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71B50"/>
                </a:solidFill>
                <a:latin typeface="Garamond" panose="02020404030301010803" pitchFamily="18" charset="0"/>
              </a:rPr>
              <a:t>leaks,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71B50"/>
                </a:solidFill>
                <a:latin typeface="Garamond" panose="02020404030301010803" pitchFamily="18" charset="0"/>
              </a:rPr>
              <a:t>permeation,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71B50"/>
                </a:solidFill>
                <a:latin typeface="Garamond" panose="02020404030301010803" pitchFamily="18" charset="0"/>
              </a:rPr>
              <a:t>process gas,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internal outgassing and desorption</a:t>
            </a:r>
            <a:r>
              <a:rPr lang="en-GB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</a:t>
            </a:r>
            <a:endParaRPr lang="en-GB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95536" y="4581128"/>
            <a:ext cx="7632848" cy="919547"/>
            <a:chOff x="395536" y="3284984"/>
            <a:chExt cx="7632848" cy="919547"/>
          </a:xfrm>
        </p:grpSpPr>
        <p:grpSp>
          <p:nvGrpSpPr>
            <p:cNvPr id="12" name="Gruppo 11"/>
            <p:cNvGrpSpPr/>
            <p:nvPr/>
          </p:nvGrpSpPr>
          <p:grpSpPr>
            <a:xfrm>
              <a:off x="395536" y="3284984"/>
              <a:ext cx="3816424" cy="919547"/>
              <a:chOff x="395536" y="3284984"/>
              <a:chExt cx="3816424" cy="9195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/>
                  <p:cNvSpPr txBox="1"/>
                  <p:nvPr/>
                </p:nvSpPr>
                <p:spPr>
                  <a:xfrm>
                    <a:off x="395536" y="3284984"/>
                    <a:ext cx="3312368" cy="9195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071B50"/>
                        </a:solidFill>
                        <a:latin typeface="Garamond" panose="02020404030301010803" pitchFamily="18" charset="0"/>
                      </a:rPr>
                      <a:t>Desorption frequency: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  <m:t>ν</m:t>
                          </m:r>
                          <m:r>
                            <a:rPr lang="it-IT" b="0" i="1" smtClean="0">
                              <a:solidFill>
                                <a:srgbClr val="071B5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71B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071B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it-IT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solidFill>
                                        <a:srgbClr val="071B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GB" dirty="0">
                      <a:solidFill>
                        <a:srgbClr val="071B50"/>
                      </a:solidFill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CasellaDiTes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36" y="3284984"/>
                    <a:ext cx="3312368" cy="91954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529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Freccia a destra 9"/>
              <p:cNvSpPr/>
              <p:nvPr/>
            </p:nvSpPr>
            <p:spPr bwMode="auto">
              <a:xfrm>
                <a:off x="3491880" y="3542594"/>
                <a:ext cx="720080" cy="404323"/>
              </a:xfrm>
              <a:prstGeom prst="rightArrow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4355976" y="3329258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71B50"/>
                  </a:solidFill>
                  <a:latin typeface="Garamond" panose="02020404030301010803" pitchFamily="18" charset="0"/>
                </a:rPr>
                <a:t>BAKE-OUT</a:t>
              </a:r>
              <a:r>
                <a:rPr lang="en-US" dirty="0" smtClean="0">
                  <a:solidFill>
                    <a:srgbClr val="071B50"/>
                  </a:solidFill>
                  <a:latin typeface="Garamond" panose="02020404030301010803" pitchFamily="18" charset="0"/>
                </a:rPr>
                <a:t> of the vacuum system is necessary.</a:t>
              </a:r>
              <a:endParaRPr lang="en-US" dirty="0">
                <a:solidFill>
                  <a:srgbClr val="071B5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395536" y="328050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Outgassing depends on: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materials and treatments </a:t>
            </a: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all-metal components for UHV applications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temperature</a:t>
            </a:r>
            <a:endParaRPr lang="en-US" sz="20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Pumping systems for UHV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5732" y="1192025"/>
            <a:ext cx="8356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Different types of vacuum pumps are available, depending on the gas load to be handled and on the base pressure to be achieved: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gas-displacement vacuum pumps;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gas-binding vacuum pumps.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5732" y="2996952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For UHV applications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gas binding via condensation of molecules at a suitable temperature (</a:t>
            </a:r>
            <a:r>
              <a:rPr lang="en-US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cryopumps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71B5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gas binding by an active substrate.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74682" y="4583162"/>
            <a:ext cx="3422142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Non-evaporable getters</a:t>
            </a:r>
          </a:p>
          <a:p>
            <a:pPr algn="ctr"/>
            <a:r>
              <a:rPr lang="en-US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&amp; </a:t>
            </a:r>
          </a:p>
          <a:p>
            <a:pPr algn="ctr"/>
            <a:r>
              <a:rPr lang="en-US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sputter-ion pumps</a:t>
            </a:r>
            <a:endParaRPr lang="en-US" b="1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Freccia a destra 8"/>
          <p:cNvSpPr/>
          <p:nvPr/>
        </p:nvSpPr>
        <p:spPr bwMode="auto">
          <a:xfrm>
            <a:off x="4606173" y="4981164"/>
            <a:ext cx="720080" cy="4043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2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Non-evaporable getters (NEG)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19675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Getter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 solid material able to form stable bonds with chemically-active gas molecules on its surface by chemisorption.</a:t>
            </a:r>
          </a:p>
          <a:p>
            <a:pPr algn="just"/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NEG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 the active surface is obtained by thermal diffusion of the surface oxide layer into the bulk of the material itself.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3284984"/>
            <a:ext cx="2808312" cy="646331"/>
          </a:xfrm>
          <a:prstGeom prst="rect">
            <a:avLst/>
          </a:prstGeom>
          <a:noFill/>
          <a:ln w="19050">
            <a:solidFill>
              <a:srgbClr val="071B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71B50"/>
                </a:solidFill>
                <a:latin typeface="Garamond" panose="02020404030301010803" pitchFamily="18" charset="0"/>
              </a:rPr>
              <a:t>Typical NEG alloy elements: </a:t>
            </a:r>
            <a:endParaRPr lang="en-US" sz="1800" dirty="0" smtClean="0">
              <a:solidFill>
                <a:srgbClr val="071B5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Ti</a:t>
            </a:r>
            <a:r>
              <a:rPr lang="en-US" sz="1800" dirty="0">
                <a:solidFill>
                  <a:srgbClr val="071B50"/>
                </a:solidFill>
                <a:latin typeface="Garamond" panose="02020404030301010803" pitchFamily="18" charset="0"/>
              </a:rPr>
              <a:t>, </a:t>
            </a:r>
            <a:r>
              <a:rPr lang="en-US" sz="1800" dirty="0" err="1">
                <a:solidFill>
                  <a:srgbClr val="071B50"/>
                </a:solidFill>
                <a:latin typeface="Garamond" panose="02020404030301010803" pitchFamily="18" charset="0"/>
              </a:rPr>
              <a:t>Zr</a:t>
            </a:r>
            <a:r>
              <a:rPr lang="en-US" sz="1800" dirty="0">
                <a:solidFill>
                  <a:srgbClr val="071B50"/>
                </a:solidFill>
                <a:latin typeface="Garamond" panose="02020404030301010803" pitchFamily="18" charset="0"/>
              </a:rPr>
              <a:t>, </a:t>
            </a:r>
            <a:r>
              <a:rPr lang="en-US" sz="18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Hf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V</a:t>
            </a:r>
            <a:r>
              <a:rPr lang="en-US" sz="1800" dirty="0">
                <a:solidFill>
                  <a:srgbClr val="071B50"/>
                </a:solidFill>
                <a:latin typeface="Garamond" panose="02020404030301010803" pitchFamily="18" charset="0"/>
              </a:rPr>
              <a:t>, </a:t>
            </a:r>
            <a:r>
              <a:rPr lang="en-US" sz="18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Nb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Ta</a:t>
            </a:r>
            <a:endParaRPr lang="en-US" sz="1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414908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Very good pumping performances for H</a:t>
            </a:r>
            <a:r>
              <a:rPr lang="en-US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CO, CO</a:t>
            </a:r>
            <a:r>
              <a:rPr lang="en-US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N</a:t>
            </a:r>
            <a:r>
              <a:rPr lang="en-US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H</a:t>
            </a:r>
            <a:r>
              <a:rPr lang="en-US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O and O</a:t>
            </a:r>
            <a:r>
              <a:rPr lang="en-US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No pumping speed for hydrocarbons (CH</a:t>
            </a:r>
            <a:r>
              <a:rPr lang="en-US" baseline="-250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4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,…) and noble gases (He, Ne, Ar, Kr, </a:t>
            </a:r>
            <a:r>
              <a:rPr lang="en-US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Xe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</a:t>
            </a:r>
            <a:r>
              <a:rPr lang="en-US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Rn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No electric power needed (except for NEG activation).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"/>
            <a:ext cx="8257356" cy="990600"/>
          </a:xfrm>
        </p:spPr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Use of NEG in particle accelerators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1191761"/>
            <a:ext cx="4320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1980s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First extensive use of NEG in an accelerator: </a:t>
            </a:r>
          </a:p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23 km of the Large Electron-Positron Collider (</a:t>
            </a: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LEP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 at CERN pumped by 30 mm wide and 100 µm thick NEG strips (SAES St101 </a:t>
            </a:r>
            <a:r>
              <a:rPr lang="en-US" sz="18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Zr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-Al alloy) [1].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23528" y="1196752"/>
            <a:ext cx="3573312" cy="1823989"/>
            <a:chOff x="229124" y="3486149"/>
            <a:chExt cx="3573312" cy="182398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4" y="3486149"/>
              <a:ext cx="3573312" cy="1823989"/>
            </a:xfrm>
            <a:prstGeom prst="rect">
              <a:avLst/>
            </a:prstGeom>
            <a:ln w="19050">
              <a:solidFill>
                <a:srgbClr val="071B50"/>
              </a:solidFill>
            </a:ln>
          </p:spPr>
        </p:pic>
        <p:sp>
          <p:nvSpPr>
            <p:cNvPr id="9" name="Ovale 8"/>
            <p:cNvSpPr/>
            <p:nvPr/>
          </p:nvSpPr>
          <p:spPr bwMode="auto">
            <a:xfrm>
              <a:off x="2616404" y="4248750"/>
              <a:ext cx="576064" cy="31147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23528" y="3772126"/>
            <a:ext cx="43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Today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About 6 km of the Large Hadron Collider (</a:t>
            </a: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LHC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</a:t>
            </a:r>
            <a:r>
              <a:rPr lang="en-US" sz="1800" dirty="0">
                <a:solidFill>
                  <a:srgbClr val="071B50"/>
                </a:solidFill>
                <a:latin typeface="Garamond" panose="02020404030301010803" pitchFamily="18" charset="0"/>
              </a:rPr>
              <a:t> 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consist of UHV NEG-coated vacuum chambers at room temperature (</a:t>
            </a:r>
            <a:r>
              <a:rPr lang="en-US" sz="18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TiZrV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alloy), the so-called Long Straight Sections (LSS).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6021288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[1] C. </a:t>
            </a:r>
            <a:r>
              <a:rPr lang="en-US" sz="12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Benvenuti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, “Non-evaporable getters: from pumping strips to thin film coatings”.</a:t>
            </a:r>
            <a:endParaRPr lang="en-US" sz="12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30" y="3212976"/>
            <a:ext cx="2944156" cy="2687960"/>
          </a:xfrm>
          <a:prstGeom prst="rect">
            <a:avLst/>
          </a:prstGeom>
          <a:noFill/>
          <a:ln w="19050">
            <a:solidFill>
              <a:srgbClr val="071B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Sputter-ion pumps (SIP)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061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Well-exploited technology for the attainment and maintenance of UHV and XHV conditions.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55679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Penning cell made of: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cylindrical anodes (stainless steel);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two parallel cathode plates (Ti, Ta).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23928" y="155679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Application of: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electric field 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emission of electrons from the cathode;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external magnetic field along the anode axis  long </a:t>
            </a:r>
            <a:r>
              <a:rPr lang="en-US" sz="1800" dirty="0" err="1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helicoidal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trajectories of electrons.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76056" y="3781192"/>
            <a:ext cx="3816424" cy="1569660"/>
          </a:xfrm>
          <a:prstGeom prst="rect">
            <a:avLst/>
          </a:prstGeom>
          <a:noFill/>
          <a:ln w="19050">
            <a:solidFill>
              <a:srgbClr val="071B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Formation and acceleration (~</a:t>
            </a:r>
            <a:r>
              <a:rPr lang="en-US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keV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) toward the cathodes of gas ions through collisions with electrons.</a:t>
            </a:r>
            <a:endParaRPr lang="en-US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4211960" y="4363860"/>
            <a:ext cx="720080" cy="4043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233614"/>
            <a:ext cx="3672409" cy="2664817"/>
          </a:xfrm>
          <a:prstGeom prst="rect">
            <a:avLst/>
          </a:prstGeom>
          <a:ln w="19050">
            <a:solidFill>
              <a:srgbClr val="071B5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4211960" y="54452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Ions cause sputtering of cathode material: </a:t>
            </a:r>
          </a:p>
          <a:p>
            <a:pPr algn="just"/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active Ti layer on the inner surfaces of the SIP.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>
                <a:latin typeface="Garamond" panose="02020404030301010803" pitchFamily="18" charset="0"/>
              </a:rPr>
              <a:t>Pumping mechanisms of SIPs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457200" y="6324600"/>
            <a:ext cx="7067128" cy="457200"/>
          </a:xfrm>
        </p:spPr>
        <p:txBody>
          <a:bodyPr anchor="ctr"/>
          <a:lstStyle/>
          <a:p>
            <a:r>
              <a:rPr lang="it-IT" altLang="en-US" sz="1800" b="1" i="1" dirty="0" smtClean="0">
                <a:latin typeface="Garamond" panose="02020404030301010803" pitchFamily="18" charset="0"/>
              </a:rPr>
              <a:t>1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st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year-students Mini-workshop 2013 – 15</a:t>
            </a:r>
            <a:r>
              <a:rPr lang="it-IT" altLang="en-US" sz="1800" b="1" i="1" baseline="30000" dirty="0" smtClean="0">
                <a:latin typeface="Garamond" panose="02020404030301010803" pitchFamily="18" charset="0"/>
              </a:rPr>
              <a:t>th</a:t>
            </a:r>
            <a:r>
              <a:rPr lang="it-IT" altLang="en-US" sz="1800" b="1" i="1" dirty="0" smtClean="0">
                <a:latin typeface="Garamond" panose="02020404030301010803" pitchFamily="18" charset="0"/>
              </a:rPr>
              <a:t> October 2013</a:t>
            </a:r>
            <a:endParaRPr lang="it-IT" altLang="en-US" sz="1800" b="1" i="1" dirty="0">
              <a:latin typeface="Garamond" panose="020204040303010108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052736"/>
            <a:ext cx="38281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Reactive gases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chemical adsorption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on the Ti film.</a:t>
            </a:r>
          </a:p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Noble gases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burying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of ions into the cathodes;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implantation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of high-energy neutrals into the anodes and the inner surfaces of the pump [2].</a:t>
            </a:r>
          </a:p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Hydrocarbons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cracking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during ionization.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5965447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[2] I. </a:t>
            </a:r>
            <a:r>
              <a:rPr lang="en-US" sz="1200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Brodie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et al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., 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Phys. Rev. </a:t>
            </a:r>
            <a:r>
              <a:rPr lang="en-US" sz="1200" i="1" dirty="0" err="1" smtClean="0">
                <a:solidFill>
                  <a:srgbClr val="071B50"/>
                </a:solidFill>
                <a:latin typeface="Garamond" panose="02020404030301010803" pitchFamily="18" charset="0"/>
              </a:rPr>
              <a:t>Lett</a:t>
            </a:r>
            <a:r>
              <a:rPr lang="en-US" sz="1200" i="1" dirty="0" smtClean="0">
                <a:solidFill>
                  <a:srgbClr val="071B50"/>
                </a:solidFill>
                <a:latin typeface="Garamond" panose="02020404030301010803" pitchFamily="18" charset="0"/>
              </a:rPr>
              <a:t>.</a:t>
            </a:r>
            <a:r>
              <a:rPr lang="en-US" sz="12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 21(17), 1224 (1968).</a:t>
            </a:r>
            <a:endParaRPr lang="en-US" sz="12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44545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Standard-diode SIP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 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two Ti cathodes.</a:t>
            </a:r>
          </a:p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Noble-diode SIP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 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one Ti and one Ta cathode. </a:t>
            </a:r>
          </a:p>
          <a:p>
            <a:pPr algn="just"/>
            <a:r>
              <a:rPr lang="en-US" u="sng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Triode SIP</a:t>
            </a:r>
            <a:r>
              <a:rPr lang="en-US" dirty="0" smtClean="0">
                <a:solidFill>
                  <a:srgbClr val="071B50"/>
                </a:solidFill>
                <a:latin typeface="Garamond" panose="02020404030301010803" pitchFamily="18" charset="0"/>
              </a:rPr>
              <a:t>: </a:t>
            </a:r>
            <a:r>
              <a:rPr lang="en-US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grid.</a:t>
            </a:r>
            <a:endParaRPr lang="en-US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36096" y="4583957"/>
            <a:ext cx="3456384" cy="1200329"/>
          </a:xfrm>
          <a:prstGeom prst="rect">
            <a:avLst/>
          </a:prstGeom>
          <a:noFill/>
          <a:ln w="19050">
            <a:solidFill>
              <a:srgbClr val="071B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800" dirty="0" smtClean="0">
                <a:solidFill>
                  <a:srgbClr val="071B50"/>
                </a:solidFill>
                <a:latin typeface="Garamond" panose="02020404030301010803" pitchFamily="18" charset="0"/>
              </a:rPr>
              <a:t>Tantalum enhances the pumping of high-energy neutrals, thus improving the overall pumping efficiency for noble gases.</a:t>
            </a:r>
            <a:endParaRPr lang="en-GB" sz="1800" dirty="0">
              <a:solidFill>
                <a:srgbClr val="071B5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>
            <a:off x="4572000" y="4981961"/>
            <a:ext cx="720080" cy="4043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6" y="1358471"/>
            <a:ext cx="4740754" cy="2527850"/>
          </a:xfrm>
          <a:prstGeom prst="rect">
            <a:avLst/>
          </a:prstGeom>
          <a:ln w="19050">
            <a:solidFill>
              <a:srgbClr val="071B50"/>
            </a:solidFill>
          </a:ln>
        </p:spPr>
      </p:pic>
    </p:spTree>
    <p:extLst>
      <p:ext uri="{BB962C8B-B14F-4D97-AF65-F5344CB8AC3E}">
        <p14:creationId xmlns:p14="http://schemas.microsoft.com/office/powerpoint/2010/main" val="8775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1723</Words>
  <Application>Microsoft Office PowerPoint</Application>
  <PresentationFormat>Presentazione su schermo (4:3)</PresentationFormat>
  <Paragraphs>184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Tema di Office</vt:lpstr>
      <vt:lpstr>Tema di Office</vt:lpstr>
      <vt:lpstr>Presentazione standard di PowerPoint</vt:lpstr>
      <vt:lpstr>Outline</vt:lpstr>
      <vt:lpstr>What is vacuum?</vt:lpstr>
      <vt:lpstr>Gas sources in UHV systems</vt:lpstr>
      <vt:lpstr>Pumping systems for UHV</vt:lpstr>
      <vt:lpstr>Non-evaporable getters (NEG)</vt:lpstr>
      <vt:lpstr>Use of NEG in particle accelerators</vt:lpstr>
      <vt:lpstr>Sputter-ion pumps (SIP)</vt:lpstr>
      <vt:lpstr>Pumping mechanisms of SIPs</vt:lpstr>
      <vt:lpstr>Limitations of NEG and SIP devices</vt:lpstr>
      <vt:lpstr>SIP + NEG coupling</vt:lpstr>
      <vt:lpstr>NEG + SIP: possible applications</vt:lpstr>
      <vt:lpstr>Aims of this work</vt:lpstr>
      <vt:lpstr>Planned experimental approach</vt:lpstr>
      <vt:lpstr>Sorption tests: experimental setup</vt:lpstr>
      <vt:lpstr>Sorption tests: experimental setup</vt:lpstr>
      <vt:lpstr>Sorption tests: standard vs. noble diode</vt:lpstr>
      <vt:lpstr>Conclusions</vt:lpstr>
      <vt:lpstr>Presentazione standard di PowerPoint</vt:lpstr>
    </vt:vector>
  </TitlesOfParts>
  <Company>2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TP</dc:creator>
  <cp:lastModifiedBy>zanzani</cp:lastModifiedBy>
  <cp:revision>88</cp:revision>
  <dcterms:created xsi:type="dcterms:W3CDTF">2009-06-18T08:33:43Z</dcterms:created>
  <dcterms:modified xsi:type="dcterms:W3CDTF">2013-10-10T07:31:47Z</dcterms:modified>
</cp:coreProperties>
</file>