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15"/>
  </p:notesMasterIdLst>
  <p:sldIdLst>
    <p:sldId id="257" r:id="rId2"/>
    <p:sldId id="258" r:id="rId3"/>
    <p:sldId id="266" r:id="rId4"/>
    <p:sldId id="271" r:id="rId5"/>
    <p:sldId id="259" r:id="rId6"/>
    <p:sldId id="270" r:id="rId7"/>
    <p:sldId id="261" r:id="rId8"/>
    <p:sldId id="262" r:id="rId9"/>
    <p:sldId id="267" r:id="rId10"/>
    <p:sldId id="268" r:id="rId11"/>
    <p:sldId id="269" r:id="rId12"/>
    <p:sldId id="265" r:id="rId13"/>
    <p:sldId id="26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B08"/>
    <a:srgbClr val="FBEA00"/>
    <a:srgbClr val="FBEA0D"/>
    <a:srgbClr val="FFD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9" autoAdjust="0"/>
    <p:restoredTop sz="94718" autoAdjust="0"/>
  </p:normalViewPr>
  <p:slideViewPr>
    <p:cSldViewPr>
      <p:cViewPr>
        <p:scale>
          <a:sx n="66" d="100"/>
          <a:sy n="66" d="100"/>
        </p:scale>
        <p:origin x="-15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14F91-F009-4CBD-A32A-81DFB902A8F3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F6F-F645-4D3A-A054-54AB21511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CF6F-F645-4D3A-A054-54AB21511FF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458112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8077200" cy="2952328"/>
          </a:xfr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5174054"/>
            <a:ext cx="8077200" cy="1279282"/>
          </a:xfrm>
        </p:spPr>
        <p:txBody>
          <a:bodyPr lIns="118872" tIns="0" rIns="45720" bIns="0"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First-year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workshop –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D84C-9CF7-4B23-97CC-0D48896FD6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45811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aniele\Pictures\logo RSE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309" y="0"/>
            <a:ext cx="937691" cy="410373"/>
          </a:xfrm>
          <a:prstGeom prst="rect">
            <a:avLst/>
          </a:prstGeom>
          <a:noFill/>
        </p:spPr>
      </p:pic>
      <p:pic>
        <p:nvPicPr>
          <p:cNvPr id="7" name="Picture 2" descr="C:\Users\Daniele\Pictures\logo unimi 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61272" cy="548679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640960" cy="1252728"/>
          </a:xfrm>
        </p:spPr>
        <p:txBody>
          <a:bodyPr>
            <a:noAutofit/>
          </a:bodyPr>
          <a:lstStyle>
            <a:lvl1pPr algn="ctr">
              <a:defRPr sz="4000"/>
            </a:lvl1pPr>
            <a:extLst/>
          </a:lstStyle>
          <a:p>
            <a:r>
              <a:rPr kumimoji="0" lang="en-US" noProof="0" dirty="0" smtClean="0"/>
              <a:t>Fare </a:t>
            </a:r>
            <a:r>
              <a:rPr kumimoji="0" lang="en-US" noProof="0" dirty="0" err="1" smtClean="0"/>
              <a:t>clic</a:t>
            </a:r>
            <a:r>
              <a:rPr kumimoji="0" lang="en-US" noProof="0" dirty="0" smtClean="0"/>
              <a:t> per </a:t>
            </a:r>
            <a:r>
              <a:rPr kumimoji="0" lang="en-US" noProof="0" dirty="0" err="1" smtClean="0"/>
              <a:t>modificare</a:t>
            </a:r>
            <a:r>
              <a:rPr kumimoji="0" lang="en-US" noProof="0" dirty="0" smtClean="0"/>
              <a:t> lo stile del </a:t>
            </a:r>
            <a:r>
              <a:rPr kumimoji="0" lang="en-US" noProof="0" dirty="0" err="1" smtClean="0"/>
              <a:t>titolo</a:t>
            </a:r>
            <a:endParaRPr kumimoji="0"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 eaLnBrk="1" latinLnBrk="0" hangingPunct="1"/>
            <a:r>
              <a:rPr lang="en-US" noProof="0" dirty="0" err="1" smtClean="0"/>
              <a:t>Secondo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 eaLnBrk="1" latinLnBrk="0" hangingPunct="1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 eaLnBrk="1" latinLnBrk="0" hangingPunct="1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 eaLnBrk="1" latinLnBrk="0" hangingPunct="1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kumimoji="0"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37080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 smtClean="0"/>
              <a:t>First-year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workshop –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29600" y="6476999"/>
            <a:ext cx="22824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 smtClean="0"/>
              <a:t>Redoglio</a:t>
            </a:r>
            <a:r>
              <a:rPr lang="it-IT" dirty="0" smtClean="0"/>
              <a:t>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37080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First-year students’ workshop – Physics PhD School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29600" y="6476999"/>
            <a:ext cx="22824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 smtClean="0"/>
              <a:t>Redoglio</a:t>
            </a:r>
            <a:r>
              <a:rPr lang="it-IT" dirty="0" smtClean="0"/>
              <a:t> Daniele Andrea</a:t>
            </a:r>
            <a:endParaRPr lang="it-IT" dirty="0"/>
          </a:p>
        </p:txBody>
      </p:sp>
      <p:pic>
        <p:nvPicPr>
          <p:cNvPr id="6" name="Picture 3" descr="C:\Users\Daniele\Pictures\logo RSE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309" y="0"/>
            <a:ext cx="937691" cy="410373"/>
          </a:xfrm>
          <a:prstGeom prst="rect">
            <a:avLst/>
          </a:prstGeom>
          <a:noFill/>
        </p:spPr>
      </p:pic>
      <p:pic>
        <p:nvPicPr>
          <p:cNvPr id="7" name="Picture 2" descr="C:\Users\Daniele\Pictures\logo unimi 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61272" cy="548679"/>
          </a:xfrm>
          <a:prstGeom prst="rect">
            <a:avLst/>
          </a:prstGeom>
          <a:noFill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640960" cy="1252728"/>
          </a:xfrm>
        </p:spPr>
        <p:txBody>
          <a:bodyPr>
            <a:noAutofit/>
          </a:bodyPr>
          <a:lstStyle>
            <a:lvl1pPr algn="ctr">
              <a:defRPr sz="4000"/>
            </a:lvl1pPr>
            <a:extLst/>
          </a:lstStyle>
          <a:p>
            <a:r>
              <a:rPr kumimoji="0" lang="en-US" noProof="0" smtClean="0"/>
              <a:t>Fare clic per modificare lo stile del titolo</a:t>
            </a:r>
            <a:endParaRPr kumimoji="0" lang="en-US" noProof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First-year students’ workshop – Physics PhD School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52D84C-9CF7-4B23-97CC-0D48896FD6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77200" cy="1944216"/>
          </a:xfrm>
        </p:spPr>
        <p:txBody>
          <a:bodyPr>
            <a:noAutofit/>
          </a:bodyPr>
          <a:lstStyle/>
          <a:p>
            <a:r>
              <a:rPr lang="en-US" sz="4000" dirty="0" smtClean="0"/>
              <a:t>Quantitative elemental analysis </a:t>
            </a:r>
            <a:br>
              <a:rPr lang="en-US" sz="4000" dirty="0" smtClean="0"/>
            </a:br>
            <a:r>
              <a:rPr lang="en-US" sz="4000" dirty="0" smtClean="0"/>
              <a:t>of coal using LIBS and </a:t>
            </a:r>
            <a:br>
              <a:rPr lang="en-US" sz="4000" dirty="0" smtClean="0"/>
            </a:br>
            <a:r>
              <a:rPr lang="en-US" sz="4000" dirty="0" smtClean="0"/>
              <a:t>development of a prototype for power plant applications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8077200" cy="648072"/>
          </a:xfrm>
        </p:spPr>
        <p:txBody>
          <a:bodyPr anchor="t">
            <a:normAutofit/>
          </a:bodyPr>
          <a:lstStyle/>
          <a:p>
            <a:pPr algn="ctr"/>
            <a:r>
              <a:rPr lang="it-IT" sz="2400" dirty="0" err="1" smtClean="0"/>
              <a:t>Redoglio</a:t>
            </a:r>
            <a:r>
              <a:rPr lang="it-IT" sz="2400" dirty="0" smtClean="0"/>
              <a:t> Daniele Andrea</a:t>
            </a:r>
            <a:endParaRPr lang="it-IT" sz="2400" dirty="0"/>
          </a:p>
        </p:txBody>
      </p:sp>
      <p:pic>
        <p:nvPicPr>
          <p:cNvPr id="1026" name="Picture 2" descr="C:\Users\Daniele\Pictures\logo unimi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960825" cy="1916832"/>
          </a:xfrm>
          <a:prstGeom prst="rect">
            <a:avLst/>
          </a:prstGeom>
          <a:noFill/>
        </p:spPr>
      </p:pic>
      <p:pic>
        <p:nvPicPr>
          <p:cNvPr id="1027" name="Picture 3" descr="C:\Users\Daniele\Pictures\logo RS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275856" cy="143365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95936" y="6534834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First-year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workshop –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6534834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15/10/2013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11760" y="537321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1313" indent="-1611313"/>
            <a:r>
              <a:rPr lang="it-IT" sz="2400" dirty="0" err="1" smtClean="0"/>
              <a:t>Supervisors</a:t>
            </a:r>
            <a:r>
              <a:rPr lang="it-IT" sz="2400" dirty="0" smtClean="0"/>
              <a:t>: Dott. M. A. C. Potenza</a:t>
            </a:r>
          </a:p>
          <a:p>
            <a:pPr marL="1611313" indent="-1611313" defTabSz="246063"/>
            <a:r>
              <a:rPr lang="it-IT" sz="2400" dirty="0" smtClean="0"/>
              <a:t>	Dott. U. </a:t>
            </a:r>
            <a:r>
              <a:rPr lang="it-IT" sz="2400" dirty="0" err="1" smtClean="0"/>
              <a:t>Perini</a:t>
            </a:r>
            <a:endParaRPr lang="it-IT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First-year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workshop –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Plasma </a:t>
            </a:r>
            <a:r>
              <a:rPr lang="it-IT" dirty="0" err="1" smtClean="0"/>
              <a:t>nonuniformity</a:t>
            </a: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01652" y="1556792"/>
            <a:ext cx="7940696" cy="4608512"/>
            <a:chOff x="447728" y="1628800"/>
            <a:chExt cx="8248544" cy="4817882"/>
          </a:xfrm>
        </p:grpSpPr>
        <p:pic>
          <p:nvPicPr>
            <p:cNvPr id="10" name="Immagine 9" descr="mercadier et 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728" y="1628800"/>
              <a:ext cx="8248544" cy="4817882"/>
            </a:xfrm>
            <a:prstGeom prst="rect">
              <a:avLst/>
            </a:prstGeom>
          </p:spPr>
        </p:pic>
        <p:pic>
          <p:nvPicPr>
            <p:cNvPr id="1028" name="Picture 4" descr="C:\Users\Daniele\Documents\Dottorato\workshop fine anno\mercadier et al.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47268" y="1737708"/>
              <a:ext cx="2736305" cy="2518490"/>
            </a:xfrm>
            <a:prstGeom prst="rect">
              <a:avLst/>
            </a:prstGeom>
            <a:noFill/>
          </p:spPr>
        </p:pic>
      </p:grpSp>
      <p:sp>
        <p:nvSpPr>
          <p:cNvPr id="9" name="CasellaDiTesto 8"/>
          <p:cNvSpPr txBox="1"/>
          <p:nvPr/>
        </p:nvSpPr>
        <p:spPr>
          <a:xfrm>
            <a:off x="4932040" y="6093296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alibri" pitchFamily="34" charset="0"/>
              </a:rPr>
              <a:t>Mercadier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</a:rPr>
              <a:t>et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 al., JAAS, 2013, 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28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, 1446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Online </a:t>
            </a:r>
            <a:r>
              <a:rPr lang="it-IT" dirty="0" err="1" smtClean="0"/>
              <a:t>prototype</a:t>
            </a:r>
            <a:endParaRPr lang="it-IT" dirty="0"/>
          </a:p>
        </p:txBody>
      </p:sp>
      <p:pic>
        <p:nvPicPr>
          <p:cNvPr id="2050" name="Picture 2" descr="C:\Users\Daniele\Documents\Dottorato\workshop fine anno\Ash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896544" cy="3318249"/>
          </a:xfrm>
          <a:prstGeom prst="rect">
            <a:avLst/>
          </a:prstGeom>
          <a:noFill/>
        </p:spPr>
      </p:pic>
      <p:pic>
        <p:nvPicPr>
          <p:cNvPr id="2051" name="Picture 3" descr="C:\Users\Daniele\Documents\Dottorato\workshop fine anno\1-s2.0-S1369702111701420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330939" cy="3312368"/>
          </a:xfrm>
          <a:prstGeom prst="rect">
            <a:avLst/>
          </a:prstGeom>
          <a:noFill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1844824"/>
            <a:ext cx="5904656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 new algorithm</a:t>
            </a:r>
          </a:p>
          <a:p>
            <a:pPr marL="1079500" lvl="1" indent="-273050">
              <a:buFont typeface="Arial" pitchFamily="34" charset="0"/>
              <a:buChar char="•"/>
            </a:pPr>
            <a:r>
              <a:rPr lang="en-US" dirty="0" smtClean="0"/>
              <a:t>Account for </a:t>
            </a:r>
            <a:r>
              <a:rPr lang="en-US" dirty="0" err="1" smtClean="0"/>
              <a:t>nonuniformity</a:t>
            </a:r>
            <a:endParaRPr lang="en-US" dirty="0" smtClean="0"/>
          </a:p>
          <a:p>
            <a:pPr marL="1079500" lvl="1" indent="-273050">
              <a:buFont typeface="Arial" pitchFamily="34" charset="0"/>
              <a:buChar char="•"/>
            </a:pPr>
            <a:r>
              <a:rPr lang="en-US" dirty="0" smtClean="0"/>
              <a:t>Avoid calibration</a:t>
            </a:r>
          </a:p>
          <a:p>
            <a:pPr>
              <a:lnSpc>
                <a:spcPct val="210000"/>
              </a:lnSpc>
            </a:pPr>
            <a:r>
              <a:rPr lang="en-US" b="1" dirty="0" smtClean="0"/>
              <a:t>A functioning prototype</a:t>
            </a:r>
          </a:p>
          <a:p>
            <a:pPr marL="1079500" lvl="1" indent="-273050">
              <a:buFont typeface="Arial" pitchFamily="34" charset="0"/>
              <a:buChar char="•"/>
            </a:pPr>
            <a:r>
              <a:rPr lang="en-US" dirty="0" smtClean="0"/>
              <a:t>Without focusing</a:t>
            </a:r>
          </a:p>
          <a:p>
            <a:pPr marL="1079500" lvl="1" indent="-273050">
              <a:buFont typeface="Arial" pitchFamily="34" charset="0"/>
              <a:buChar char="•"/>
            </a:pPr>
            <a:r>
              <a:rPr lang="en-US" dirty="0" smtClean="0"/>
              <a:t>Working in harsh conditions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9392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etup pres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38" y="1628800"/>
            <a:ext cx="8060925" cy="48456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dirty="0" smtClean="0"/>
              <a:t>Laser </a:t>
            </a:r>
            <a:r>
              <a:rPr lang="it-IT" sz="3800" dirty="0" err="1" smtClean="0"/>
              <a:t>Induced</a:t>
            </a:r>
            <a:r>
              <a:rPr lang="it-IT" sz="3800" dirty="0" smtClean="0"/>
              <a:t> Breakdown </a:t>
            </a:r>
            <a:r>
              <a:rPr lang="it-IT" sz="3800" dirty="0" err="1" smtClean="0"/>
              <a:t>Spectroscopy</a:t>
            </a:r>
            <a:endParaRPr lang="it-IT" sz="3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First-year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workshop –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0442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onveyor b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2136" y="2200523"/>
            <a:ext cx="6096000" cy="4057650"/>
          </a:xfrm>
          <a:prstGeom prst="rect">
            <a:avLst/>
          </a:prstGeom>
        </p:spPr>
      </p:pic>
      <p:pic>
        <p:nvPicPr>
          <p:cNvPr id="9" name="Immagine 8" descr="coal bar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8688" y="2200523"/>
            <a:ext cx="6096000" cy="4057650"/>
          </a:xfrm>
          <a:prstGeom prst="rect">
            <a:avLst/>
          </a:prstGeom>
        </p:spPr>
      </p:pic>
      <p:pic>
        <p:nvPicPr>
          <p:cNvPr id="8" name="Immagine 7" descr="8888483671_552bdf109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2136" y="2205955"/>
            <a:ext cx="6096000" cy="4057650"/>
          </a:xfrm>
          <a:prstGeom prst="rect">
            <a:avLst/>
          </a:prstGeom>
        </p:spPr>
      </p:pic>
      <p:pic>
        <p:nvPicPr>
          <p:cNvPr id="11" name="Immagine 10" descr="pollu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8688" y="2200523"/>
            <a:ext cx="6096000" cy="40576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Coal characterization</a:t>
            </a:r>
            <a:endParaRPr lang="it-IT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pat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20556 -0.2007 L 1.94444E-6 3.33333E-6 " pathEditMode="relative" rAng="0" ptsTypes="AA">
                                      <p:cBhvr>
                                        <p:cTn id="12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100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42" presetClass="pat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0417 -0.2007 L -8.33333E-7 3.33333E-6 " pathEditMode="relative" rAng="0" ptsTypes="AA">
                                      <p:cBhvr>
                                        <p:cTn id="2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00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42" presetClass="pat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20556 0.17639 L 1.94444E-6 -2.59259E-6 " pathEditMode="relative" rAng="0" ptsTypes="AA">
                                      <p:cBhvr>
                                        <p:cTn id="34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88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42" presetClass="pat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0417 0.17731 L -8.33333E-7 3.33333E-6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886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7" dur="700" fill="hold"/>
                                        <p:tgtEl>
                                          <p:spTgt spid="11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Standard </a:t>
            </a:r>
            <a:r>
              <a:rPr lang="it-IT" dirty="0" err="1" smtClean="0"/>
              <a:t>techniques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3424" y="1700808"/>
            <a:ext cx="4546848" cy="45365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t-IT" dirty="0" err="1" smtClean="0"/>
              <a:t>Termogravimetric</a:t>
            </a:r>
            <a:endParaRPr lang="it-IT" dirty="0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t-IT" dirty="0" err="1" smtClean="0"/>
              <a:t>Chemical</a:t>
            </a:r>
            <a:endParaRPr lang="it-IT" dirty="0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t-IT" dirty="0" smtClean="0"/>
              <a:t>XRF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t-IT" dirty="0" smtClean="0"/>
              <a:t>Gamma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t-IT" dirty="0" err="1" smtClean="0"/>
              <a:t>Neutron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First-year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’ workshop –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/>
          <p:cNvSpPr/>
          <p:nvPr/>
        </p:nvSpPr>
        <p:spPr>
          <a:xfrm>
            <a:off x="323528" y="4581128"/>
            <a:ext cx="1872208" cy="864096"/>
          </a:xfrm>
          <a:prstGeom prst="rect">
            <a:avLst/>
          </a:prstGeom>
          <a:solidFill>
            <a:schemeClr val="bg2">
              <a:lumMod val="25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5" name="Gruppo 64"/>
          <p:cNvGrpSpPr/>
          <p:nvPr/>
        </p:nvGrpSpPr>
        <p:grpSpPr>
          <a:xfrm>
            <a:off x="2339752" y="2636912"/>
            <a:ext cx="5040560" cy="144016"/>
            <a:chOff x="2339752" y="2636912"/>
            <a:chExt cx="5040560" cy="144016"/>
          </a:xfrm>
        </p:grpSpPr>
        <p:sp>
          <p:nvSpPr>
            <p:cNvPr id="23" name="Triangolo isoscele 22"/>
            <p:cNvSpPr/>
            <p:nvPr/>
          </p:nvSpPr>
          <p:spPr>
            <a:xfrm rot="5400000">
              <a:off x="5544108" y="944724"/>
              <a:ext cx="144016" cy="352839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1 14"/>
            <p:cNvCxnSpPr>
              <a:endCxn id="11" idx="2"/>
            </p:cNvCxnSpPr>
            <p:nvPr/>
          </p:nvCxnSpPr>
          <p:spPr>
            <a:xfrm>
              <a:off x="2339752" y="2708920"/>
              <a:ext cx="1440160" cy="0"/>
            </a:xfrm>
            <a:prstGeom prst="line">
              <a:avLst/>
            </a:prstGeom>
            <a:ln w="152400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Laser </a:t>
            </a:r>
            <a:r>
              <a:rPr lang="it-IT" sz="3600" dirty="0" err="1" smtClean="0"/>
              <a:t>Induced</a:t>
            </a:r>
            <a:r>
              <a:rPr lang="it-IT" sz="3600" dirty="0" smtClean="0"/>
              <a:t> </a:t>
            </a:r>
            <a:r>
              <a:rPr lang="it-IT" sz="3600" dirty="0" err="1" smtClean="0"/>
              <a:t>Breakdown</a:t>
            </a:r>
            <a:r>
              <a:rPr lang="it-IT" sz="3600" dirty="0" smtClean="0"/>
              <a:t> </a:t>
            </a:r>
            <a:r>
              <a:rPr lang="it-IT" sz="3600" dirty="0" err="1" smtClean="0"/>
              <a:t>Spectroscopy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51520" y="2348880"/>
            <a:ext cx="2016224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24208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Laser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3779912" y="2348880"/>
            <a:ext cx="144016" cy="720080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 w="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380312" y="2276872"/>
            <a:ext cx="3600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3286610" y="3060610"/>
            <a:ext cx="3967172" cy="1379560"/>
            <a:chOff x="3286610" y="3060610"/>
            <a:chExt cx="3967172" cy="1379560"/>
          </a:xfrm>
        </p:grpSpPr>
        <p:sp>
          <p:nvSpPr>
            <p:cNvPr id="36" name="Triangolo isoscele 35"/>
            <p:cNvSpPr/>
            <p:nvPr/>
          </p:nvSpPr>
          <p:spPr>
            <a:xfrm rot="4140000" flipV="1">
              <a:off x="3258000" y="3828809"/>
              <a:ext cx="639971" cy="582751"/>
            </a:xfrm>
            <a:prstGeom prst="triangle">
              <a:avLst>
                <a:gd name="adj" fmla="val 522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iangolo isoscele 32"/>
            <p:cNvSpPr/>
            <p:nvPr/>
          </p:nvSpPr>
          <p:spPr>
            <a:xfrm rot="4140000">
              <a:off x="5169600" y="1616400"/>
              <a:ext cx="639971" cy="35283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Ovale 27"/>
          <p:cNvSpPr/>
          <p:nvPr/>
        </p:nvSpPr>
        <p:spPr>
          <a:xfrm rot="9540000">
            <a:off x="3772675" y="3644684"/>
            <a:ext cx="144016" cy="720080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 w="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6948264" y="2564904"/>
            <a:ext cx="432048" cy="28803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 rot="16200000">
            <a:off x="7087634" y="248825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sample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979712" y="31409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err="1" smtClean="0">
                <a:solidFill>
                  <a:schemeClr val="bg1"/>
                </a:solidFill>
              </a:rPr>
              <a:t>optics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275856" y="486916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optical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fiber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467544" y="4797152"/>
            <a:ext cx="72008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1800000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igura a mano libera 36"/>
          <p:cNvSpPr/>
          <p:nvPr/>
        </p:nvSpPr>
        <p:spPr>
          <a:xfrm>
            <a:off x="1851660" y="4244340"/>
            <a:ext cx="1447800" cy="991281"/>
          </a:xfrm>
          <a:custGeom>
            <a:avLst/>
            <a:gdLst>
              <a:gd name="connsiteX0" fmla="*/ 1447800 w 1447800"/>
              <a:gd name="connsiteY0" fmla="*/ 0 h 991281"/>
              <a:gd name="connsiteX1" fmla="*/ 1325880 w 1447800"/>
              <a:gd name="connsiteY1" fmla="*/ 22860 h 991281"/>
              <a:gd name="connsiteX2" fmla="*/ 1257300 w 1447800"/>
              <a:gd name="connsiteY2" fmla="*/ 30480 h 991281"/>
              <a:gd name="connsiteX3" fmla="*/ 1097280 w 1447800"/>
              <a:gd name="connsiteY3" fmla="*/ 45720 h 991281"/>
              <a:gd name="connsiteX4" fmla="*/ 1028700 w 1447800"/>
              <a:gd name="connsiteY4" fmla="*/ 68580 h 991281"/>
              <a:gd name="connsiteX5" fmla="*/ 1005840 w 1447800"/>
              <a:gd name="connsiteY5" fmla="*/ 76200 h 991281"/>
              <a:gd name="connsiteX6" fmla="*/ 960120 w 1447800"/>
              <a:gd name="connsiteY6" fmla="*/ 99060 h 991281"/>
              <a:gd name="connsiteX7" fmla="*/ 937260 w 1447800"/>
              <a:gd name="connsiteY7" fmla="*/ 114300 h 991281"/>
              <a:gd name="connsiteX8" fmla="*/ 891540 w 1447800"/>
              <a:gd name="connsiteY8" fmla="*/ 129540 h 991281"/>
              <a:gd name="connsiteX9" fmla="*/ 845820 w 1447800"/>
              <a:gd name="connsiteY9" fmla="*/ 160020 h 991281"/>
              <a:gd name="connsiteX10" fmla="*/ 800100 w 1447800"/>
              <a:gd name="connsiteY10" fmla="*/ 175260 h 991281"/>
              <a:gd name="connsiteX11" fmla="*/ 762000 w 1447800"/>
              <a:gd name="connsiteY11" fmla="*/ 205740 h 991281"/>
              <a:gd name="connsiteX12" fmla="*/ 723900 w 1447800"/>
              <a:gd name="connsiteY12" fmla="*/ 236220 h 991281"/>
              <a:gd name="connsiteX13" fmla="*/ 678180 w 1447800"/>
              <a:gd name="connsiteY13" fmla="*/ 304800 h 991281"/>
              <a:gd name="connsiteX14" fmla="*/ 662940 w 1447800"/>
              <a:gd name="connsiteY14" fmla="*/ 327660 h 991281"/>
              <a:gd name="connsiteX15" fmla="*/ 655320 w 1447800"/>
              <a:gd name="connsiteY15" fmla="*/ 350520 h 991281"/>
              <a:gd name="connsiteX16" fmla="*/ 662940 w 1447800"/>
              <a:gd name="connsiteY16" fmla="*/ 419100 h 991281"/>
              <a:gd name="connsiteX17" fmla="*/ 670560 w 1447800"/>
              <a:gd name="connsiteY17" fmla="*/ 441960 h 991281"/>
              <a:gd name="connsiteX18" fmla="*/ 693420 w 1447800"/>
              <a:gd name="connsiteY18" fmla="*/ 449580 h 991281"/>
              <a:gd name="connsiteX19" fmla="*/ 716280 w 1447800"/>
              <a:gd name="connsiteY19" fmla="*/ 464820 h 991281"/>
              <a:gd name="connsiteX20" fmla="*/ 746760 w 1447800"/>
              <a:gd name="connsiteY20" fmla="*/ 472440 h 991281"/>
              <a:gd name="connsiteX21" fmla="*/ 769620 w 1447800"/>
              <a:gd name="connsiteY21" fmla="*/ 480060 h 991281"/>
              <a:gd name="connsiteX22" fmla="*/ 815340 w 1447800"/>
              <a:gd name="connsiteY22" fmla="*/ 487680 h 991281"/>
              <a:gd name="connsiteX23" fmla="*/ 838200 w 1447800"/>
              <a:gd name="connsiteY23" fmla="*/ 495300 h 991281"/>
              <a:gd name="connsiteX24" fmla="*/ 883920 w 1447800"/>
              <a:gd name="connsiteY24" fmla="*/ 502920 h 991281"/>
              <a:gd name="connsiteX25" fmla="*/ 922020 w 1447800"/>
              <a:gd name="connsiteY25" fmla="*/ 510540 h 991281"/>
              <a:gd name="connsiteX26" fmla="*/ 944880 w 1447800"/>
              <a:gd name="connsiteY26" fmla="*/ 518160 h 991281"/>
              <a:gd name="connsiteX27" fmla="*/ 1036320 w 1447800"/>
              <a:gd name="connsiteY27" fmla="*/ 541020 h 991281"/>
              <a:gd name="connsiteX28" fmla="*/ 1059180 w 1447800"/>
              <a:gd name="connsiteY28" fmla="*/ 548640 h 991281"/>
              <a:gd name="connsiteX29" fmla="*/ 1082040 w 1447800"/>
              <a:gd name="connsiteY29" fmla="*/ 556260 h 991281"/>
              <a:gd name="connsiteX30" fmla="*/ 1127760 w 1447800"/>
              <a:gd name="connsiteY30" fmla="*/ 579120 h 991281"/>
              <a:gd name="connsiteX31" fmla="*/ 1173480 w 1447800"/>
              <a:gd name="connsiteY31" fmla="*/ 609600 h 991281"/>
              <a:gd name="connsiteX32" fmla="*/ 1219200 w 1447800"/>
              <a:gd name="connsiteY32" fmla="*/ 640080 h 991281"/>
              <a:gd name="connsiteX33" fmla="*/ 1242060 w 1447800"/>
              <a:gd name="connsiteY33" fmla="*/ 655320 h 991281"/>
              <a:gd name="connsiteX34" fmla="*/ 1249680 w 1447800"/>
              <a:gd name="connsiteY34" fmla="*/ 678180 h 991281"/>
              <a:gd name="connsiteX35" fmla="*/ 1272540 w 1447800"/>
              <a:gd name="connsiteY35" fmla="*/ 693420 h 991281"/>
              <a:gd name="connsiteX36" fmla="*/ 1287780 w 1447800"/>
              <a:gd name="connsiteY36" fmla="*/ 739140 h 991281"/>
              <a:gd name="connsiteX37" fmla="*/ 1280160 w 1447800"/>
              <a:gd name="connsiteY37" fmla="*/ 853440 h 991281"/>
              <a:gd name="connsiteX38" fmla="*/ 1264920 w 1447800"/>
              <a:gd name="connsiteY38" fmla="*/ 899160 h 991281"/>
              <a:gd name="connsiteX39" fmla="*/ 1242060 w 1447800"/>
              <a:gd name="connsiteY39" fmla="*/ 914400 h 991281"/>
              <a:gd name="connsiteX40" fmla="*/ 1203960 w 1447800"/>
              <a:gd name="connsiteY40" fmla="*/ 944880 h 991281"/>
              <a:gd name="connsiteX41" fmla="*/ 1181100 w 1447800"/>
              <a:gd name="connsiteY41" fmla="*/ 960120 h 991281"/>
              <a:gd name="connsiteX42" fmla="*/ 1104900 w 1447800"/>
              <a:gd name="connsiteY42" fmla="*/ 982980 h 991281"/>
              <a:gd name="connsiteX43" fmla="*/ 1028700 w 1447800"/>
              <a:gd name="connsiteY43" fmla="*/ 990600 h 991281"/>
              <a:gd name="connsiteX44" fmla="*/ 586740 w 1447800"/>
              <a:gd name="connsiteY44" fmla="*/ 975360 h 991281"/>
              <a:gd name="connsiteX45" fmla="*/ 464820 w 1447800"/>
              <a:gd name="connsiteY45" fmla="*/ 952500 h 991281"/>
              <a:gd name="connsiteX46" fmla="*/ 426720 w 1447800"/>
              <a:gd name="connsiteY46" fmla="*/ 944880 h 991281"/>
              <a:gd name="connsiteX47" fmla="*/ 342900 w 1447800"/>
              <a:gd name="connsiteY47" fmla="*/ 929640 h 991281"/>
              <a:gd name="connsiteX48" fmla="*/ 304800 w 1447800"/>
              <a:gd name="connsiteY48" fmla="*/ 922020 h 991281"/>
              <a:gd name="connsiteX49" fmla="*/ 259080 w 1447800"/>
              <a:gd name="connsiteY49" fmla="*/ 906780 h 991281"/>
              <a:gd name="connsiteX50" fmla="*/ 220980 w 1447800"/>
              <a:gd name="connsiteY50" fmla="*/ 899160 h 991281"/>
              <a:gd name="connsiteX51" fmla="*/ 175260 w 1447800"/>
              <a:gd name="connsiteY51" fmla="*/ 883920 h 991281"/>
              <a:gd name="connsiteX52" fmla="*/ 152400 w 1447800"/>
              <a:gd name="connsiteY52" fmla="*/ 876300 h 991281"/>
              <a:gd name="connsiteX53" fmla="*/ 76200 w 1447800"/>
              <a:gd name="connsiteY53" fmla="*/ 861060 h 991281"/>
              <a:gd name="connsiteX54" fmla="*/ 0 w 1447800"/>
              <a:gd name="connsiteY54" fmla="*/ 868680 h 9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47800" h="991281">
                <a:moveTo>
                  <a:pt x="1447800" y="0"/>
                </a:moveTo>
                <a:cubicBezTo>
                  <a:pt x="1376524" y="23759"/>
                  <a:pt x="1420192" y="12932"/>
                  <a:pt x="1325880" y="22860"/>
                </a:cubicBezTo>
                <a:cubicBezTo>
                  <a:pt x="1303006" y="25268"/>
                  <a:pt x="1280214" y="28487"/>
                  <a:pt x="1257300" y="30480"/>
                </a:cubicBezTo>
                <a:cubicBezTo>
                  <a:pt x="1098095" y="44324"/>
                  <a:pt x="1203348" y="30567"/>
                  <a:pt x="1097280" y="45720"/>
                </a:cubicBezTo>
                <a:lnTo>
                  <a:pt x="1028700" y="68580"/>
                </a:lnTo>
                <a:cubicBezTo>
                  <a:pt x="1021080" y="71120"/>
                  <a:pt x="1012523" y="71745"/>
                  <a:pt x="1005840" y="76200"/>
                </a:cubicBezTo>
                <a:cubicBezTo>
                  <a:pt x="940326" y="119876"/>
                  <a:pt x="1023216" y="67512"/>
                  <a:pt x="960120" y="99060"/>
                </a:cubicBezTo>
                <a:cubicBezTo>
                  <a:pt x="951929" y="103156"/>
                  <a:pt x="945629" y="110581"/>
                  <a:pt x="937260" y="114300"/>
                </a:cubicBezTo>
                <a:cubicBezTo>
                  <a:pt x="922580" y="120824"/>
                  <a:pt x="904906" y="120629"/>
                  <a:pt x="891540" y="129540"/>
                </a:cubicBezTo>
                <a:cubicBezTo>
                  <a:pt x="876300" y="139700"/>
                  <a:pt x="863196" y="154228"/>
                  <a:pt x="845820" y="160020"/>
                </a:cubicBezTo>
                <a:lnTo>
                  <a:pt x="800100" y="175260"/>
                </a:lnTo>
                <a:cubicBezTo>
                  <a:pt x="756424" y="240774"/>
                  <a:pt x="814580" y="163676"/>
                  <a:pt x="762000" y="205740"/>
                </a:cubicBezTo>
                <a:cubicBezTo>
                  <a:pt x="712761" y="245131"/>
                  <a:pt x="781359" y="217067"/>
                  <a:pt x="723900" y="236220"/>
                </a:cubicBezTo>
                <a:lnTo>
                  <a:pt x="678180" y="304800"/>
                </a:lnTo>
                <a:cubicBezTo>
                  <a:pt x="673100" y="312420"/>
                  <a:pt x="665836" y="318972"/>
                  <a:pt x="662940" y="327660"/>
                </a:cubicBezTo>
                <a:lnTo>
                  <a:pt x="655320" y="350520"/>
                </a:lnTo>
                <a:cubicBezTo>
                  <a:pt x="657860" y="373380"/>
                  <a:pt x="659159" y="396412"/>
                  <a:pt x="662940" y="419100"/>
                </a:cubicBezTo>
                <a:cubicBezTo>
                  <a:pt x="664260" y="427023"/>
                  <a:pt x="664880" y="436280"/>
                  <a:pt x="670560" y="441960"/>
                </a:cubicBezTo>
                <a:cubicBezTo>
                  <a:pt x="676240" y="447640"/>
                  <a:pt x="686236" y="445988"/>
                  <a:pt x="693420" y="449580"/>
                </a:cubicBezTo>
                <a:cubicBezTo>
                  <a:pt x="701611" y="453676"/>
                  <a:pt x="707862" y="461212"/>
                  <a:pt x="716280" y="464820"/>
                </a:cubicBezTo>
                <a:cubicBezTo>
                  <a:pt x="725906" y="468945"/>
                  <a:pt x="736690" y="469563"/>
                  <a:pt x="746760" y="472440"/>
                </a:cubicBezTo>
                <a:cubicBezTo>
                  <a:pt x="754483" y="474647"/>
                  <a:pt x="761779" y="478318"/>
                  <a:pt x="769620" y="480060"/>
                </a:cubicBezTo>
                <a:cubicBezTo>
                  <a:pt x="784702" y="483412"/>
                  <a:pt x="800258" y="484328"/>
                  <a:pt x="815340" y="487680"/>
                </a:cubicBezTo>
                <a:cubicBezTo>
                  <a:pt x="823181" y="489422"/>
                  <a:pt x="830359" y="493558"/>
                  <a:pt x="838200" y="495300"/>
                </a:cubicBezTo>
                <a:cubicBezTo>
                  <a:pt x="853282" y="498652"/>
                  <a:pt x="868719" y="500156"/>
                  <a:pt x="883920" y="502920"/>
                </a:cubicBezTo>
                <a:cubicBezTo>
                  <a:pt x="896663" y="505237"/>
                  <a:pt x="909455" y="507399"/>
                  <a:pt x="922020" y="510540"/>
                </a:cubicBezTo>
                <a:cubicBezTo>
                  <a:pt x="929812" y="512488"/>
                  <a:pt x="937039" y="516418"/>
                  <a:pt x="944880" y="518160"/>
                </a:cubicBezTo>
                <a:cubicBezTo>
                  <a:pt x="1037229" y="538682"/>
                  <a:pt x="943936" y="510225"/>
                  <a:pt x="1036320" y="541020"/>
                </a:cubicBezTo>
                <a:lnTo>
                  <a:pt x="1059180" y="548640"/>
                </a:lnTo>
                <a:cubicBezTo>
                  <a:pt x="1066800" y="551180"/>
                  <a:pt x="1075357" y="551805"/>
                  <a:pt x="1082040" y="556260"/>
                </a:cubicBezTo>
                <a:cubicBezTo>
                  <a:pt x="1183524" y="623916"/>
                  <a:pt x="1033116" y="526540"/>
                  <a:pt x="1127760" y="579120"/>
                </a:cubicBezTo>
                <a:cubicBezTo>
                  <a:pt x="1143771" y="588015"/>
                  <a:pt x="1158240" y="599440"/>
                  <a:pt x="1173480" y="609600"/>
                </a:cubicBezTo>
                <a:lnTo>
                  <a:pt x="1219200" y="640080"/>
                </a:lnTo>
                <a:lnTo>
                  <a:pt x="1242060" y="655320"/>
                </a:lnTo>
                <a:cubicBezTo>
                  <a:pt x="1244600" y="662940"/>
                  <a:pt x="1244662" y="671908"/>
                  <a:pt x="1249680" y="678180"/>
                </a:cubicBezTo>
                <a:cubicBezTo>
                  <a:pt x="1255401" y="685331"/>
                  <a:pt x="1267686" y="685654"/>
                  <a:pt x="1272540" y="693420"/>
                </a:cubicBezTo>
                <a:cubicBezTo>
                  <a:pt x="1281054" y="707043"/>
                  <a:pt x="1287780" y="739140"/>
                  <a:pt x="1287780" y="739140"/>
                </a:cubicBezTo>
                <a:cubicBezTo>
                  <a:pt x="1285240" y="777240"/>
                  <a:pt x="1285560" y="815639"/>
                  <a:pt x="1280160" y="853440"/>
                </a:cubicBezTo>
                <a:cubicBezTo>
                  <a:pt x="1277888" y="869343"/>
                  <a:pt x="1278286" y="890249"/>
                  <a:pt x="1264920" y="899160"/>
                </a:cubicBezTo>
                <a:lnTo>
                  <a:pt x="1242060" y="914400"/>
                </a:lnTo>
                <a:cubicBezTo>
                  <a:pt x="1216369" y="952936"/>
                  <a:pt x="1240766" y="926477"/>
                  <a:pt x="1203960" y="944880"/>
                </a:cubicBezTo>
                <a:cubicBezTo>
                  <a:pt x="1195769" y="948976"/>
                  <a:pt x="1189469" y="956401"/>
                  <a:pt x="1181100" y="960120"/>
                </a:cubicBezTo>
                <a:cubicBezTo>
                  <a:pt x="1171052" y="964586"/>
                  <a:pt x="1121232" y="980647"/>
                  <a:pt x="1104900" y="982980"/>
                </a:cubicBezTo>
                <a:cubicBezTo>
                  <a:pt x="1079630" y="986590"/>
                  <a:pt x="1054100" y="988060"/>
                  <a:pt x="1028700" y="990600"/>
                </a:cubicBezTo>
                <a:cubicBezTo>
                  <a:pt x="894510" y="987683"/>
                  <a:pt x="730025" y="991281"/>
                  <a:pt x="586740" y="975360"/>
                </a:cubicBezTo>
                <a:cubicBezTo>
                  <a:pt x="560014" y="972390"/>
                  <a:pt x="481490" y="955834"/>
                  <a:pt x="464820" y="952500"/>
                </a:cubicBezTo>
                <a:cubicBezTo>
                  <a:pt x="452120" y="949960"/>
                  <a:pt x="439541" y="946712"/>
                  <a:pt x="426720" y="944880"/>
                </a:cubicBezTo>
                <a:cubicBezTo>
                  <a:pt x="334258" y="931671"/>
                  <a:pt x="407571" y="944011"/>
                  <a:pt x="342900" y="929640"/>
                </a:cubicBezTo>
                <a:cubicBezTo>
                  <a:pt x="330257" y="926830"/>
                  <a:pt x="317295" y="925428"/>
                  <a:pt x="304800" y="922020"/>
                </a:cubicBezTo>
                <a:cubicBezTo>
                  <a:pt x="289302" y="917793"/>
                  <a:pt x="274832" y="909930"/>
                  <a:pt x="259080" y="906780"/>
                </a:cubicBezTo>
                <a:cubicBezTo>
                  <a:pt x="246380" y="904240"/>
                  <a:pt x="233475" y="902568"/>
                  <a:pt x="220980" y="899160"/>
                </a:cubicBezTo>
                <a:cubicBezTo>
                  <a:pt x="205482" y="894933"/>
                  <a:pt x="190500" y="889000"/>
                  <a:pt x="175260" y="883920"/>
                </a:cubicBezTo>
                <a:cubicBezTo>
                  <a:pt x="167640" y="881380"/>
                  <a:pt x="160323" y="877620"/>
                  <a:pt x="152400" y="876300"/>
                </a:cubicBezTo>
                <a:cubicBezTo>
                  <a:pt x="96350" y="866958"/>
                  <a:pt x="121669" y="872427"/>
                  <a:pt x="76200" y="861060"/>
                </a:cubicBezTo>
                <a:lnTo>
                  <a:pt x="0" y="868680"/>
                </a:lnTo>
              </a:path>
            </a:pathLst>
          </a:custGeom>
          <a:ln w="63500" cap="rnd">
            <a:solidFill>
              <a:schemeClr val="bg2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1475656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igura a mano libera 49"/>
          <p:cNvSpPr/>
          <p:nvPr/>
        </p:nvSpPr>
        <p:spPr>
          <a:xfrm>
            <a:off x="1489711" y="5120640"/>
            <a:ext cx="5674577" cy="1280316"/>
          </a:xfrm>
          <a:custGeom>
            <a:avLst/>
            <a:gdLst>
              <a:gd name="connsiteX0" fmla="*/ 19050 w 5414010"/>
              <a:gd name="connsiteY0" fmla="*/ 0 h 1256030"/>
              <a:gd name="connsiteX1" fmla="*/ 26670 w 5414010"/>
              <a:gd name="connsiteY1" fmla="*/ 419100 h 1256030"/>
              <a:gd name="connsiteX2" fmla="*/ 179070 w 5414010"/>
              <a:gd name="connsiteY2" fmla="*/ 769620 h 1256030"/>
              <a:gd name="connsiteX3" fmla="*/ 521970 w 5414010"/>
              <a:gd name="connsiteY3" fmla="*/ 1036320 h 1256030"/>
              <a:gd name="connsiteX4" fmla="*/ 1184910 w 5414010"/>
              <a:gd name="connsiteY4" fmla="*/ 1158240 h 1256030"/>
              <a:gd name="connsiteX5" fmla="*/ 2678430 w 5414010"/>
              <a:gd name="connsiteY5" fmla="*/ 1234440 h 1256030"/>
              <a:gd name="connsiteX6" fmla="*/ 5414010 w 5414010"/>
              <a:gd name="connsiteY6" fmla="*/ 1028700 h 1256030"/>
              <a:gd name="connsiteX0" fmla="*/ 19050 w 6538674"/>
              <a:gd name="connsiteY0" fmla="*/ 0 h 1325377"/>
              <a:gd name="connsiteX1" fmla="*/ 26670 w 6538674"/>
              <a:gd name="connsiteY1" fmla="*/ 419100 h 1325377"/>
              <a:gd name="connsiteX2" fmla="*/ 179070 w 6538674"/>
              <a:gd name="connsiteY2" fmla="*/ 769620 h 1325377"/>
              <a:gd name="connsiteX3" fmla="*/ 521970 w 6538674"/>
              <a:gd name="connsiteY3" fmla="*/ 1036320 h 1325377"/>
              <a:gd name="connsiteX4" fmla="*/ 1184910 w 6538674"/>
              <a:gd name="connsiteY4" fmla="*/ 1158240 h 1325377"/>
              <a:gd name="connsiteX5" fmla="*/ 2678430 w 6538674"/>
              <a:gd name="connsiteY5" fmla="*/ 1234440 h 1325377"/>
              <a:gd name="connsiteX6" fmla="*/ 6538674 w 6538674"/>
              <a:gd name="connsiteY6" fmla="*/ 612616 h 1325377"/>
              <a:gd name="connsiteX0" fmla="*/ 19050 w 6538674"/>
              <a:gd name="connsiteY0" fmla="*/ 0 h 1325377"/>
              <a:gd name="connsiteX1" fmla="*/ 26670 w 6538674"/>
              <a:gd name="connsiteY1" fmla="*/ 419100 h 1325377"/>
              <a:gd name="connsiteX2" fmla="*/ 179070 w 6538674"/>
              <a:gd name="connsiteY2" fmla="*/ 769620 h 1325377"/>
              <a:gd name="connsiteX3" fmla="*/ 521970 w 6538674"/>
              <a:gd name="connsiteY3" fmla="*/ 1036320 h 1325377"/>
              <a:gd name="connsiteX4" fmla="*/ 1184910 w 6538674"/>
              <a:gd name="connsiteY4" fmla="*/ 1158240 h 1325377"/>
              <a:gd name="connsiteX5" fmla="*/ 2678430 w 6538674"/>
              <a:gd name="connsiteY5" fmla="*/ 1234440 h 1325377"/>
              <a:gd name="connsiteX6" fmla="*/ 6538674 w 6538674"/>
              <a:gd name="connsiteY6" fmla="*/ 612616 h 1325377"/>
              <a:gd name="connsiteX0" fmla="*/ 19050 w 6644124"/>
              <a:gd name="connsiteY0" fmla="*/ 0 h 1285240"/>
              <a:gd name="connsiteX1" fmla="*/ 26670 w 6644124"/>
              <a:gd name="connsiteY1" fmla="*/ 419100 h 1285240"/>
              <a:gd name="connsiteX2" fmla="*/ 179070 w 6644124"/>
              <a:gd name="connsiteY2" fmla="*/ 769620 h 1285240"/>
              <a:gd name="connsiteX3" fmla="*/ 521970 w 6644124"/>
              <a:gd name="connsiteY3" fmla="*/ 1036320 h 1285240"/>
              <a:gd name="connsiteX4" fmla="*/ 1184910 w 6644124"/>
              <a:gd name="connsiteY4" fmla="*/ 1158240 h 1285240"/>
              <a:gd name="connsiteX5" fmla="*/ 2678430 w 6644124"/>
              <a:gd name="connsiteY5" fmla="*/ 1234440 h 1285240"/>
              <a:gd name="connsiteX6" fmla="*/ 6000750 w 6644124"/>
              <a:gd name="connsiteY6" fmla="*/ 853440 h 1285240"/>
              <a:gd name="connsiteX7" fmla="*/ 6538674 w 6644124"/>
              <a:gd name="connsiteY7" fmla="*/ 612616 h 1285240"/>
              <a:gd name="connsiteX0" fmla="*/ 19050 w 6538674"/>
              <a:gd name="connsiteY0" fmla="*/ 0 h 1254760"/>
              <a:gd name="connsiteX1" fmla="*/ 26670 w 6538674"/>
              <a:gd name="connsiteY1" fmla="*/ 419100 h 1254760"/>
              <a:gd name="connsiteX2" fmla="*/ 179070 w 6538674"/>
              <a:gd name="connsiteY2" fmla="*/ 769620 h 1254760"/>
              <a:gd name="connsiteX3" fmla="*/ 521970 w 6538674"/>
              <a:gd name="connsiteY3" fmla="*/ 1036320 h 1254760"/>
              <a:gd name="connsiteX4" fmla="*/ 1184910 w 6538674"/>
              <a:gd name="connsiteY4" fmla="*/ 1158240 h 1254760"/>
              <a:gd name="connsiteX5" fmla="*/ 2678430 w 6538674"/>
              <a:gd name="connsiteY5" fmla="*/ 1234440 h 1254760"/>
              <a:gd name="connsiteX6" fmla="*/ 4667250 w 6538674"/>
              <a:gd name="connsiteY6" fmla="*/ 1036320 h 1254760"/>
              <a:gd name="connsiteX7" fmla="*/ 6000750 w 6538674"/>
              <a:gd name="connsiteY7" fmla="*/ 853440 h 1254760"/>
              <a:gd name="connsiteX8" fmla="*/ 6538674 w 6538674"/>
              <a:gd name="connsiteY8" fmla="*/ 612616 h 1254760"/>
              <a:gd name="connsiteX0" fmla="*/ 19050 w 6826706"/>
              <a:gd name="connsiteY0" fmla="*/ 0 h 1254760"/>
              <a:gd name="connsiteX1" fmla="*/ 26670 w 6826706"/>
              <a:gd name="connsiteY1" fmla="*/ 419100 h 1254760"/>
              <a:gd name="connsiteX2" fmla="*/ 179070 w 6826706"/>
              <a:gd name="connsiteY2" fmla="*/ 769620 h 1254760"/>
              <a:gd name="connsiteX3" fmla="*/ 521970 w 6826706"/>
              <a:gd name="connsiteY3" fmla="*/ 1036320 h 1254760"/>
              <a:gd name="connsiteX4" fmla="*/ 1184910 w 6826706"/>
              <a:gd name="connsiteY4" fmla="*/ 1158240 h 1254760"/>
              <a:gd name="connsiteX5" fmla="*/ 2678430 w 6826706"/>
              <a:gd name="connsiteY5" fmla="*/ 1234440 h 1254760"/>
              <a:gd name="connsiteX6" fmla="*/ 4667250 w 6826706"/>
              <a:gd name="connsiteY6" fmla="*/ 1036320 h 1254760"/>
              <a:gd name="connsiteX7" fmla="*/ 6000750 w 6826706"/>
              <a:gd name="connsiteY7" fmla="*/ 853440 h 1254760"/>
              <a:gd name="connsiteX8" fmla="*/ 6826706 w 6826706"/>
              <a:gd name="connsiteY8" fmla="*/ 180568 h 1254760"/>
              <a:gd name="connsiteX0" fmla="*/ 19050 w 6970591"/>
              <a:gd name="connsiteY0" fmla="*/ 0 h 1254760"/>
              <a:gd name="connsiteX1" fmla="*/ 26670 w 6970591"/>
              <a:gd name="connsiteY1" fmla="*/ 419100 h 1254760"/>
              <a:gd name="connsiteX2" fmla="*/ 179070 w 6970591"/>
              <a:gd name="connsiteY2" fmla="*/ 769620 h 1254760"/>
              <a:gd name="connsiteX3" fmla="*/ 521970 w 6970591"/>
              <a:gd name="connsiteY3" fmla="*/ 1036320 h 1254760"/>
              <a:gd name="connsiteX4" fmla="*/ 1184910 w 6970591"/>
              <a:gd name="connsiteY4" fmla="*/ 1158240 h 1254760"/>
              <a:gd name="connsiteX5" fmla="*/ 2678430 w 6970591"/>
              <a:gd name="connsiteY5" fmla="*/ 1234440 h 1254760"/>
              <a:gd name="connsiteX6" fmla="*/ 4667250 w 6970591"/>
              <a:gd name="connsiteY6" fmla="*/ 1036320 h 1254760"/>
              <a:gd name="connsiteX7" fmla="*/ 6610682 w 6970591"/>
              <a:gd name="connsiteY7" fmla="*/ 828640 h 1254760"/>
              <a:gd name="connsiteX8" fmla="*/ 6826706 w 6970591"/>
              <a:gd name="connsiteY8" fmla="*/ 180568 h 1254760"/>
              <a:gd name="connsiteX0" fmla="*/ 19050 w 6970591"/>
              <a:gd name="connsiteY0" fmla="*/ 0 h 1254760"/>
              <a:gd name="connsiteX1" fmla="*/ 26670 w 6970591"/>
              <a:gd name="connsiteY1" fmla="*/ 419100 h 1254760"/>
              <a:gd name="connsiteX2" fmla="*/ 179070 w 6970591"/>
              <a:gd name="connsiteY2" fmla="*/ 769620 h 1254760"/>
              <a:gd name="connsiteX3" fmla="*/ 521970 w 6970591"/>
              <a:gd name="connsiteY3" fmla="*/ 1036320 h 1254760"/>
              <a:gd name="connsiteX4" fmla="*/ 1184910 w 6970591"/>
              <a:gd name="connsiteY4" fmla="*/ 1158240 h 1254760"/>
              <a:gd name="connsiteX5" fmla="*/ 2678430 w 6970591"/>
              <a:gd name="connsiteY5" fmla="*/ 1234440 h 1254760"/>
              <a:gd name="connsiteX6" fmla="*/ 4667250 w 6970591"/>
              <a:gd name="connsiteY6" fmla="*/ 1036320 h 1254760"/>
              <a:gd name="connsiteX7" fmla="*/ 6610682 w 6970591"/>
              <a:gd name="connsiteY7" fmla="*/ 828640 h 1254760"/>
              <a:gd name="connsiteX8" fmla="*/ 6826706 w 6970591"/>
              <a:gd name="connsiteY8" fmla="*/ 180568 h 1254760"/>
              <a:gd name="connsiteX0" fmla="*/ 19050 w 6828924"/>
              <a:gd name="connsiteY0" fmla="*/ 0 h 1254760"/>
              <a:gd name="connsiteX1" fmla="*/ 26670 w 6828924"/>
              <a:gd name="connsiteY1" fmla="*/ 419100 h 1254760"/>
              <a:gd name="connsiteX2" fmla="*/ 179070 w 6828924"/>
              <a:gd name="connsiteY2" fmla="*/ 769620 h 1254760"/>
              <a:gd name="connsiteX3" fmla="*/ 521970 w 6828924"/>
              <a:gd name="connsiteY3" fmla="*/ 1036320 h 1254760"/>
              <a:gd name="connsiteX4" fmla="*/ 1184910 w 6828924"/>
              <a:gd name="connsiteY4" fmla="*/ 1158240 h 1254760"/>
              <a:gd name="connsiteX5" fmla="*/ 2678430 w 6828924"/>
              <a:gd name="connsiteY5" fmla="*/ 1234440 h 1254760"/>
              <a:gd name="connsiteX6" fmla="*/ 4667250 w 6828924"/>
              <a:gd name="connsiteY6" fmla="*/ 1036320 h 1254760"/>
              <a:gd name="connsiteX7" fmla="*/ 6466666 w 6828924"/>
              <a:gd name="connsiteY7" fmla="*/ 756632 h 1254760"/>
              <a:gd name="connsiteX8" fmla="*/ 6826706 w 6828924"/>
              <a:gd name="connsiteY8" fmla="*/ 180568 h 1254760"/>
              <a:gd name="connsiteX0" fmla="*/ 19050 w 6838707"/>
              <a:gd name="connsiteY0" fmla="*/ 0 h 1241368"/>
              <a:gd name="connsiteX1" fmla="*/ 26670 w 6838707"/>
              <a:gd name="connsiteY1" fmla="*/ 419100 h 1241368"/>
              <a:gd name="connsiteX2" fmla="*/ 179070 w 6838707"/>
              <a:gd name="connsiteY2" fmla="*/ 769620 h 1241368"/>
              <a:gd name="connsiteX3" fmla="*/ 521970 w 6838707"/>
              <a:gd name="connsiteY3" fmla="*/ 1036320 h 1241368"/>
              <a:gd name="connsiteX4" fmla="*/ 1184910 w 6838707"/>
              <a:gd name="connsiteY4" fmla="*/ 1158240 h 1241368"/>
              <a:gd name="connsiteX5" fmla="*/ 2678430 w 6838707"/>
              <a:gd name="connsiteY5" fmla="*/ 1234440 h 1241368"/>
              <a:gd name="connsiteX6" fmla="*/ 4594458 w 6838707"/>
              <a:gd name="connsiteY6" fmla="*/ 1116672 h 1241368"/>
              <a:gd name="connsiteX7" fmla="*/ 6466666 w 6838707"/>
              <a:gd name="connsiteY7" fmla="*/ 756632 h 1241368"/>
              <a:gd name="connsiteX8" fmla="*/ 6826706 w 6838707"/>
              <a:gd name="connsiteY8" fmla="*/ 180568 h 1241368"/>
              <a:gd name="connsiteX0" fmla="*/ 19050 w 7019004"/>
              <a:gd name="connsiteY0" fmla="*/ 0 h 1241368"/>
              <a:gd name="connsiteX1" fmla="*/ 26670 w 7019004"/>
              <a:gd name="connsiteY1" fmla="*/ 419100 h 1241368"/>
              <a:gd name="connsiteX2" fmla="*/ 179070 w 7019004"/>
              <a:gd name="connsiteY2" fmla="*/ 769620 h 1241368"/>
              <a:gd name="connsiteX3" fmla="*/ 521970 w 7019004"/>
              <a:gd name="connsiteY3" fmla="*/ 1036320 h 1241368"/>
              <a:gd name="connsiteX4" fmla="*/ 1184910 w 7019004"/>
              <a:gd name="connsiteY4" fmla="*/ 1158240 h 1241368"/>
              <a:gd name="connsiteX5" fmla="*/ 2678430 w 7019004"/>
              <a:gd name="connsiteY5" fmla="*/ 1234440 h 1241368"/>
              <a:gd name="connsiteX6" fmla="*/ 4594458 w 7019004"/>
              <a:gd name="connsiteY6" fmla="*/ 1116672 h 1241368"/>
              <a:gd name="connsiteX7" fmla="*/ 6466666 w 7019004"/>
              <a:gd name="connsiteY7" fmla="*/ 756632 h 1241368"/>
              <a:gd name="connsiteX8" fmla="*/ 7016786 w 7019004"/>
              <a:gd name="connsiteY8" fmla="*/ 612616 h 1241368"/>
              <a:gd name="connsiteX0" fmla="*/ 19050 w 7019004"/>
              <a:gd name="connsiteY0" fmla="*/ 0 h 1241368"/>
              <a:gd name="connsiteX1" fmla="*/ 26670 w 7019004"/>
              <a:gd name="connsiteY1" fmla="*/ 419100 h 1241368"/>
              <a:gd name="connsiteX2" fmla="*/ 179070 w 7019004"/>
              <a:gd name="connsiteY2" fmla="*/ 769620 h 1241368"/>
              <a:gd name="connsiteX3" fmla="*/ 521970 w 7019004"/>
              <a:gd name="connsiteY3" fmla="*/ 1036320 h 1241368"/>
              <a:gd name="connsiteX4" fmla="*/ 1184910 w 7019004"/>
              <a:gd name="connsiteY4" fmla="*/ 1158240 h 1241368"/>
              <a:gd name="connsiteX5" fmla="*/ 2678430 w 7019004"/>
              <a:gd name="connsiteY5" fmla="*/ 1234440 h 1241368"/>
              <a:gd name="connsiteX6" fmla="*/ 4594458 w 7019004"/>
              <a:gd name="connsiteY6" fmla="*/ 1116672 h 1241368"/>
              <a:gd name="connsiteX7" fmla="*/ 6304465 w 7019004"/>
              <a:gd name="connsiteY7" fmla="*/ 1044664 h 1241368"/>
              <a:gd name="connsiteX8" fmla="*/ 7016786 w 7019004"/>
              <a:gd name="connsiteY8" fmla="*/ 612616 h 1241368"/>
              <a:gd name="connsiteX0" fmla="*/ 19050 w 7019004"/>
              <a:gd name="connsiteY0" fmla="*/ 0 h 1239513"/>
              <a:gd name="connsiteX1" fmla="*/ 26670 w 7019004"/>
              <a:gd name="connsiteY1" fmla="*/ 419100 h 1239513"/>
              <a:gd name="connsiteX2" fmla="*/ 179070 w 7019004"/>
              <a:gd name="connsiteY2" fmla="*/ 769620 h 1239513"/>
              <a:gd name="connsiteX3" fmla="*/ 521970 w 7019004"/>
              <a:gd name="connsiteY3" fmla="*/ 1036320 h 1239513"/>
              <a:gd name="connsiteX4" fmla="*/ 1184910 w 7019004"/>
              <a:gd name="connsiteY4" fmla="*/ 1158240 h 1239513"/>
              <a:gd name="connsiteX5" fmla="*/ 2678430 w 7019004"/>
              <a:gd name="connsiteY5" fmla="*/ 1234440 h 1239513"/>
              <a:gd name="connsiteX6" fmla="*/ 4434624 w 7019004"/>
              <a:gd name="connsiteY6" fmla="*/ 1188680 h 1239513"/>
              <a:gd name="connsiteX7" fmla="*/ 6304465 w 7019004"/>
              <a:gd name="connsiteY7" fmla="*/ 1044664 h 1239513"/>
              <a:gd name="connsiteX8" fmla="*/ 7016786 w 7019004"/>
              <a:gd name="connsiteY8" fmla="*/ 612616 h 1239513"/>
              <a:gd name="connsiteX0" fmla="*/ 19050 w 7019004"/>
              <a:gd name="connsiteY0" fmla="*/ 0 h 1280316"/>
              <a:gd name="connsiteX1" fmla="*/ 26670 w 7019004"/>
              <a:gd name="connsiteY1" fmla="*/ 419100 h 1280316"/>
              <a:gd name="connsiteX2" fmla="*/ 179070 w 7019004"/>
              <a:gd name="connsiteY2" fmla="*/ 769620 h 1280316"/>
              <a:gd name="connsiteX3" fmla="*/ 521970 w 7019004"/>
              <a:gd name="connsiteY3" fmla="*/ 1036320 h 1280316"/>
              <a:gd name="connsiteX4" fmla="*/ 1184910 w 7019004"/>
              <a:gd name="connsiteY4" fmla="*/ 1158240 h 1280316"/>
              <a:gd name="connsiteX5" fmla="*/ 2678430 w 7019004"/>
              <a:gd name="connsiteY5" fmla="*/ 1234440 h 1280316"/>
              <a:gd name="connsiteX6" fmla="*/ 4434624 w 7019004"/>
              <a:gd name="connsiteY6" fmla="*/ 1188680 h 1280316"/>
              <a:gd name="connsiteX7" fmla="*/ 5770225 w 7019004"/>
              <a:gd name="connsiteY7" fmla="*/ 684625 h 1280316"/>
              <a:gd name="connsiteX8" fmla="*/ 7016786 w 7019004"/>
              <a:gd name="connsiteY8" fmla="*/ 612616 h 1280316"/>
              <a:gd name="connsiteX0" fmla="*/ 19050 w 7016786"/>
              <a:gd name="connsiteY0" fmla="*/ 0 h 1280316"/>
              <a:gd name="connsiteX1" fmla="*/ 26670 w 7016786"/>
              <a:gd name="connsiteY1" fmla="*/ 419100 h 1280316"/>
              <a:gd name="connsiteX2" fmla="*/ 179070 w 7016786"/>
              <a:gd name="connsiteY2" fmla="*/ 769620 h 1280316"/>
              <a:gd name="connsiteX3" fmla="*/ 521970 w 7016786"/>
              <a:gd name="connsiteY3" fmla="*/ 1036320 h 1280316"/>
              <a:gd name="connsiteX4" fmla="*/ 1184910 w 7016786"/>
              <a:gd name="connsiteY4" fmla="*/ 1158240 h 1280316"/>
              <a:gd name="connsiteX5" fmla="*/ 2678430 w 7016786"/>
              <a:gd name="connsiteY5" fmla="*/ 1234440 h 1280316"/>
              <a:gd name="connsiteX6" fmla="*/ 4434624 w 7016786"/>
              <a:gd name="connsiteY6" fmla="*/ 1188680 h 1280316"/>
              <a:gd name="connsiteX7" fmla="*/ 5770225 w 7016786"/>
              <a:gd name="connsiteY7" fmla="*/ 684625 h 1280316"/>
              <a:gd name="connsiteX8" fmla="*/ 7016786 w 7016786"/>
              <a:gd name="connsiteY8" fmla="*/ 612616 h 12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6786" h="1280316">
                <a:moveTo>
                  <a:pt x="19050" y="0"/>
                </a:moveTo>
                <a:cubicBezTo>
                  <a:pt x="9525" y="145415"/>
                  <a:pt x="0" y="290830"/>
                  <a:pt x="26670" y="419100"/>
                </a:cubicBezTo>
                <a:cubicBezTo>
                  <a:pt x="53340" y="547370"/>
                  <a:pt x="96520" y="666750"/>
                  <a:pt x="179070" y="769620"/>
                </a:cubicBezTo>
                <a:cubicBezTo>
                  <a:pt x="261620" y="872490"/>
                  <a:pt x="354330" y="971550"/>
                  <a:pt x="521970" y="1036320"/>
                </a:cubicBezTo>
                <a:cubicBezTo>
                  <a:pt x="689610" y="1101090"/>
                  <a:pt x="825500" y="1125220"/>
                  <a:pt x="1184910" y="1158240"/>
                </a:cubicBezTo>
                <a:cubicBezTo>
                  <a:pt x="1544320" y="1191260"/>
                  <a:pt x="2136811" y="1229367"/>
                  <a:pt x="2678430" y="1234440"/>
                </a:cubicBezTo>
                <a:cubicBezTo>
                  <a:pt x="3220049" y="1239513"/>
                  <a:pt x="3919325" y="1280316"/>
                  <a:pt x="4434624" y="1188680"/>
                </a:cubicBezTo>
                <a:cubicBezTo>
                  <a:pt x="4949923" y="1097044"/>
                  <a:pt x="5339865" y="780636"/>
                  <a:pt x="5770225" y="684625"/>
                </a:cubicBezTo>
                <a:cubicBezTo>
                  <a:pt x="6200585" y="588614"/>
                  <a:pt x="6341895" y="628177"/>
                  <a:pt x="7016786" y="612616"/>
                </a:cubicBezTo>
              </a:path>
            </a:pathLst>
          </a:custGeom>
          <a:ln w="635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7488324" y="5229200"/>
            <a:ext cx="144016" cy="288032"/>
          </a:xfrm>
          <a:prstGeom prst="rect">
            <a:avLst/>
          </a:prstGeom>
          <a:solidFill>
            <a:schemeClr val="bg2">
              <a:lumMod val="25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6732240" y="4437112"/>
            <a:ext cx="1656184" cy="864096"/>
          </a:xfrm>
          <a:prstGeom prst="rect">
            <a:avLst/>
          </a:prstGeom>
          <a:solidFill>
            <a:schemeClr val="bg2">
              <a:lumMod val="25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368152" cy="6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ttangolo 50"/>
          <p:cNvSpPr/>
          <p:nvPr/>
        </p:nvSpPr>
        <p:spPr>
          <a:xfrm>
            <a:off x="6768244" y="5517232"/>
            <a:ext cx="1584176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7308304" y="55892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PC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251520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spectrometer</a:t>
            </a:r>
            <a:endParaRPr lang="it-IT" sz="2400" dirty="0">
              <a:solidFill>
                <a:schemeClr val="bg1"/>
              </a:solidFill>
            </a:endParaRPr>
          </a:p>
        </p:txBody>
      </p:sp>
      <p:cxnSp>
        <p:nvCxnSpPr>
          <p:cNvPr id="58" name="Connettore 2 57"/>
          <p:cNvCxnSpPr>
            <a:stCxn id="40" idx="3"/>
          </p:cNvCxnSpPr>
          <p:nvPr/>
        </p:nvCxnSpPr>
        <p:spPr>
          <a:xfrm flipV="1">
            <a:off x="2987824" y="2924944"/>
            <a:ext cx="648072" cy="4468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40" idx="3"/>
          </p:cNvCxnSpPr>
          <p:nvPr/>
        </p:nvCxnSpPr>
        <p:spPr>
          <a:xfrm>
            <a:off x="2987824" y="3371801"/>
            <a:ext cx="576064" cy="2732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egnaposto numero diapositiva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61 2.59259E-6 L 3.05556E-6 2.59259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LIBS </a:t>
            </a:r>
            <a:r>
              <a:rPr lang="it-IT" dirty="0" err="1" smtClean="0"/>
              <a:t>advantages</a:t>
            </a:r>
            <a:endParaRPr lang="it-IT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115" y="1556792"/>
            <a:ext cx="1379770" cy="1512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000" y="5229368"/>
            <a:ext cx="1512000" cy="1512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728" y="4365104"/>
            <a:ext cx="2268000" cy="1512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272" y="2349048"/>
            <a:ext cx="2268000" cy="1512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728" y="2349048"/>
            <a:ext cx="2268000" cy="1512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272" y="4365104"/>
            <a:ext cx="2268000" cy="1512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195000"/>
            <a:ext cx="2304256" cy="1907896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55281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1.48148E-6 L 0 0.26782 " pathEditMode="relative" rAng="0" ptsTypes="AA">
                                      <p:cBhvr>
                                        <p:cTn id="11" dur="19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22222E-6 L -0.26771 0.15231 " pathEditMode="relative" rAng="0" ptsTypes="AA">
                                      <p:cBhvr>
                                        <p:cTn id="18" dur="16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7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7.40741E-7 L -0.26771 -0.14167 " pathEditMode="relative" rAng="0" ptsTypes="AA">
                                      <p:cBhvr>
                                        <p:cTn id="25" dur="13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708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4.81481E-6 L 0 -0.267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94444E-6 7.40741E-7 L 0.26788 -0.14167 " pathEditMode="relative" rAng="0" ptsTypes="AA">
                                      <p:cBhvr>
                                        <p:cTn id="39" dur="8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708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1.94444E-6 2.22222E-6 L 0.26788 0.15231 " pathEditMode="relative" rAng="0" ptsTypes="AA">
                                      <p:cBhvr>
                                        <p:cTn id="46" dur="6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Plasma and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evolution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pic>
        <p:nvPicPr>
          <p:cNvPr id="1026" name="Picture 2" descr="C:\Users\Daniele\Documents\Dottorato\workshop fine anno\Immag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50" y="1916832"/>
            <a:ext cx="6111900" cy="4320480"/>
          </a:xfrm>
          <a:prstGeom prst="rect">
            <a:avLst/>
          </a:prstGeom>
          <a:noFill/>
        </p:spPr>
      </p:pic>
      <p:pic>
        <p:nvPicPr>
          <p:cNvPr id="1027" name="Picture 3" descr="C:\Users\Daniele\Documents\Dottorato\workshop fine anno\1-s2.0-S0168583X11009591-g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225" y="1916832"/>
            <a:ext cx="5725550" cy="4320000"/>
          </a:xfrm>
          <a:prstGeom prst="rect">
            <a:avLst/>
          </a:prstGeom>
          <a:noFill/>
        </p:spPr>
      </p:pic>
      <p:pic>
        <p:nvPicPr>
          <p:cNvPr id="1028" name="Picture 4" descr="H:\Immagin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8406" y="3038450"/>
            <a:ext cx="6707188" cy="2190750"/>
          </a:xfrm>
          <a:prstGeom prst="rect">
            <a:avLst/>
          </a:prstGeom>
          <a:noFill/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pic>
        <p:nvPicPr>
          <p:cNvPr id="4" name="Immagine 3" descr="1469fig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5501153" cy="3816424"/>
          </a:xfrm>
          <a:prstGeom prst="rect">
            <a:avLst/>
          </a:prstGeom>
        </p:spPr>
      </p:pic>
      <p:pic>
        <p:nvPicPr>
          <p:cNvPr id="5" name="Immagine 4" descr="libs calib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929317" cy="425641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7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40631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Calibration</a:t>
            </a:r>
            <a:r>
              <a:rPr lang="it-IT" dirty="0" smtClean="0"/>
              <a:t> Free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789" y="1916832"/>
            <a:ext cx="4880422" cy="158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653" y="4221088"/>
            <a:ext cx="6982694" cy="17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8514234" cy="44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5392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odium self absorp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270" y="1844824"/>
            <a:ext cx="6843460" cy="46396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Self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15/10/2013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First-year students’ workshop – Physics PhD School</a:t>
            </a:r>
            <a:endParaRPr lang="it-IT" dirty="0"/>
          </a:p>
        </p:txBody>
      </p:sp>
      <p:pic>
        <p:nvPicPr>
          <p:cNvPr id="4" name="Immagine 3" descr="aluminum self absorpti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660" y="1916832"/>
            <a:ext cx="6120680" cy="4470339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Redoglio Daniele Andrea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240</Words>
  <Application>Microsoft Office PowerPoint</Application>
  <PresentationFormat>Presentazione su schermo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Modulo</vt:lpstr>
      <vt:lpstr>Quantitative elemental analysis  of coal using LIBS and  development of a prototype for power plant applications</vt:lpstr>
      <vt:lpstr>Coal characterization</vt:lpstr>
      <vt:lpstr>Standard techniques</vt:lpstr>
      <vt:lpstr>Laser Induced Breakdown Spectroscopy</vt:lpstr>
      <vt:lpstr>LIBS advantages</vt:lpstr>
      <vt:lpstr>Plasma and signal evolution</vt:lpstr>
      <vt:lpstr>Spectral analysis</vt:lpstr>
      <vt:lpstr>Calibration Free</vt:lpstr>
      <vt:lpstr>Self absorption</vt:lpstr>
      <vt:lpstr>Plasma nonuniformity</vt:lpstr>
      <vt:lpstr>Online prototype</vt:lpstr>
      <vt:lpstr>Conclusion</vt:lpstr>
      <vt:lpstr>Laser Induced Breakdown Spectroscopy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</dc:creator>
  <cp:lastModifiedBy>Daniele</cp:lastModifiedBy>
  <cp:revision>306</cp:revision>
  <dcterms:created xsi:type="dcterms:W3CDTF">2013-06-03T07:20:24Z</dcterms:created>
  <dcterms:modified xsi:type="dcterms:W3CDTF">2013-10-14T20:51:04Z</dcterms:modified>
</cp:coreProperties>
</file>