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74" r:id="rId4"/>
    <p:sldId id="259" r:id="rId5"/>
    <p:sldId id="273" r:id="rId6"/>
    <p:sldId id="271" r:id="rId7"/>
    <p:sldId id="276" r:id="rId8"/>
    <p:sldId id="278" r:id="rId9"/>
    <p:sldId id="272" r:id="rId10"/>
    <p:sldId id="268" r:id="rId11"/>
    <p:sldId id="260" r:id="rId12"/>
    <p:sldId id="275" r:id="rId13"/>
    <p:sldId id="279" r:id="rId14"/>
    <p:sldId id="264" r:id="rId15"/>
  </p:sldIdLst>
  <p:sldSz cx="9144000" cy="6858000" type="screen4x3"/>
  <p:notesSz cx="6858000" cy="9144000"/>
  <p:defaultTextStyle>
    <a:defPPr>
      <a:defRPr lang="en-US"/>
    </a:defPPr>
    <a:lvl1pPr marL="0" algn="l" defTabSz="9142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25" algn="l" defTabSz="9142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51" algn="l" defTabSz="9142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77" algn="l" defTabSz="9142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03" algn="l" defTabSz="9142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28" algn="l" defTabSz="9142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754" algn="l" defTabSz="9142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879" algn="l" defTabSz="9142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005" algn="l" defTabSz="9142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FF33CC"/>
    <a:srgbClr val="FFFF66"/>
    <a:srgbClr val="00FF00"/>
    <a:srgbClr val="FFFF00"/>
    <a:srgbClr val="EE80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434" autoAdjust="0"/>
  </p:normalViewPr>
  <p:slideViewPr>
    <p:cSldViewPr>
      <p:cViewPr varScale="1">
        <p:scale>
          <a:sx n="112" d="100"/>
          <a:sy n="112" d="100"/>
        </p:scale>
        <p:origin x="-158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9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A7209E-8856-4C7B-B84C-AC2CDA3381CA}" type="datetimeFigureOut">
              <a:rPr lang="en-US" smtClean="0"/>
              <a:pPr/>
              <a:t>11/17/2014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B641DA-A94D-49C9-B212-9349537A4194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91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641DA-A94D-49C9-B212-9349537A419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4813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641DA-A94D-49C9-B212-9349537A419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1492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641DA-A94D-49C9-B212-9349537A419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1372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641DA-A94D-49C9-B212-9349537A419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452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641DA-A94D-49C9-B212-9349537A419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5529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641DA-A94D-49C9-B212-9349537A419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152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9B121-C7F5-4671-AF49-FB186D235478}" type="datetimeFigureOut">
              <a:rPr lang="en-US" smtClean="0"/>
              <a:pPr/>
              <a:t>11/17/2014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B2BE2-A5FD-438E-B494-2560B5AB4F77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9B121-C7F5-4671-AF49-FB186D235478}" type="datetimeFigureOut">
              <a:rPr lang="en-US" smtClean="0"/>
              <a:pPr/>
              <a:t>11/17/2014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B2BE2-A5FD-438E-B494-2560B5AB4F77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9B121-C7F5-4671-AF49-FB186D235478}" type="datetimeFigureOut">
              <a:rPr lang="en-US" smtClean="0"/>
              <a:pPr/>
              <a:t>11/17/2014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B2BE2-A5FD-438E-B494-2560B5AB4F77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9B121-C7F5-4671-AF49-FB186D235478}" type="datetimeFigureOut">
              <a:rPr lang="en-US" smtClean="0"/>
              <a:pPr/>
              <a:t>11/17/2014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B2BE2-A5FD-438E-B494-2560B5AB4F77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2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8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0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9B121-C7F5-4671-AF49-FB186D235478}" type="datetimeFigureOut">
              <a:rPr lang="en-US" smtClean="0"/>
              <a:pPr/>
              <a:t>11/17/2014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B2BE2-A5FD-438E-B494-2560B5AB4F77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1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9B121-C7F5-4671-AF49-FB186D235478}" type="datetimeFigureOut">
              <a:rPr lang="en-US" smtClean="0"/>
              <a:pPr/>
              <a:t>11/17/2014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B2BE2-A5FD-438E-B494-2560B5AB4F77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25" indent="0">
              <a:buNone/>
              <a:defRPr sz="2000" b="1"/>
            </a:lvl2pPr>
            <a:lvl3pPr marL="914251" indent="0">
              <a:buNone/>
              <a:defRPr sz="1800" b="1"/>
            </a:lvl3pPr>
            <a:lvl4pPr marL="1371377" indent="0">
              <a:buNone/>
              <a:defRPr sz="1600" b="1"/>
            </a:lvl4pPr>
            <a:lvl5pPr marL="1828503" indent="0">
              <a:buNone/>
              <a:defRPr sz="1600" b="1"/>
            </a:lvl5pPr>
            <a:lvl6pPr marL="2285628" indent="0">
              <a:buNone/>
              <a:defRPr sz="1600" b="1"/>
            </a:lvl6pPr>
            <a:lvl7pPr marL="2742754" indent="0">
              <a:buNone/>
              <a:defRPr sz="1600" b="1"/>
            </a:lvl7pPr>
            <a:lvl8pPr marL="3199879" indent="0">
              <a:buNone/>
              <a:defRPr sz="1600" b="1"/>
            </a:lvl8pPr>
            <a:lvl9pPr marL="3657005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25" indent="0">
              <a:buNone/>
              <a:defRPr sz="2000" b="1"/>
            </a:lvl2pPr>
            <a:lvl3pPr marL="914251" indent="0">
              <a:buNone/>
              <a:defRPr sz="1800" b="1"/>
            </a:lvl3pPr>
            <a:lvl4pPr marL="1371377" indent="0">
              <a:buNone/>
              <a:defRPr sz="1600" b="1"/>
            </a:lvl4pPr>
            <a:lvl5pPr marL="1828503" indent="0">
              <a:buNone/>
              <a:defRPr sz="1600" b="1"/>
            </a:lvl5pPr>
            <a:lvl6pPr marL="2285628" indent="0">
              <a:buNone/>
              <a:defRPr sz="1600" b="1"/>
            </a:lvl6pPr>
            <a:lvl7pPr marL="2742754" indent="0">
              <a:buNone/>
              <a:defRPr sz="1600" b="1"/>
            </a:lvl7pPr>
            <a:lvl8pPr marL="3199879" indent="0">
              <a:buNone/>
              <a:defRPr sz="1600" b="1"/>
            </a:lvl8pPr>
            <a:lvl9pPr marL="3657005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9B121-C7F5-4671-AF49-FB186D235478}" type="datetimeFigureOut">
              <a:rPr lang="en-US" smtClean="0"/>
              <a:pPr/>
              <a:t>11/17/2014</a:t>
            </a:fld>
            <a:endParaRPr 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B2BE2-A5FD-438E-B494-2560B5AB4F77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9B121-C7F5-4671-AF49-FB186D235478}" type="datetimeFigureOut">
              <a:rPr lang="en-US" smtClean="0"/>
              <a:pPr/>
              <a:t>11/17/2014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B2BE2-A5FD-438E-B494-2560B5AB4F77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9B121-C7F5-4671-AF49-FB186D235478}" type="datetimeFigureOut">
              <a:rPr lang="en-US" smtClean="0"/>
              <a:pPr/>
              <a:t>11/17/2014</a:t>
            </a:fld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B2BE2-A5FD-438E-B494-2560B5AB4F77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4" y="273051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4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25" indent="0">
              <a:buNone/>
              <a:defRPr sz="1200"/>
            </a:lvl2pPr>
            <a:lvl3pPr marL="914251" indent="0">
              <a:buNone/>
              <a:defRPr sz="1000"/>
            </a:lvl3pPr>
            <a:lvl4pPr marL="1371377" indent="0">
              <a:buNone/>
              <a:defRPr sz="900"/>
            </a:lvl4pPr>
            <a:lvl5pPr marL="1828503" indent="0">
              <a:buNone/>
              <a:defRPr sz="900"/>
            </a:lvl5pPr>
            <a:lvl6pPr marL="2285628" indent="0">
              <a:buNone/>
              <a:defRPr sz="900"/>
            </a:lvl6pPr>
            <a:lvl7pPr marL="2742754" indent="0">
              <a:buNone/>
              <a:defRPr sz="900"/>
            </a:lvl7pPr>
            <a:lvl8pPr marL="3199879" indent="0">
              <a:buNone/>
              <a:defRPr sz="900"/>
            </a:lvl8pPr>
            <a:lvl9pPr marL="3657005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9B121-C7F5-4671-AF49-FB186D235478}" type="datetimeFigureOut">
              <a:rPr lang="en-US" smtClean="0"/>
              <a:pPr/>
              <a:t>11/17/2014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B2BE2-A5FD-438E-B494-2560B5AB4F77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25" indent="0">
              <a:buNone/>
              <a:defRPr sz="2800"/>
            </a:lvl2pPr>
            <a:lvl3pPr marL="914251" indent="0">
              <a:buNone/>
              <a:defRPr sz="2400"/>
            </a:lvl3pPr>
            <a:lvl4pPr marL="1371377" indent="0">
              <a:buNone/>
              <a:defRPr sz="2000"/>
            </a:lvl4pPr>
            <a:lvl5pPr marL="1828503" indent="0">
              <a:buNone/>
              <a:defRPr sz="2000"/>
            </a:lvl5pPr>
            <a:lvl6pPr marL="2285628" indent="0">
              <a:buNone/>
              <a:defRPr sz="2000"/>
            </a:lvl6pPr>
            <a:lvl7pPr marL="2742754" indent="0">
              <a:buNone/>
              <a:defRPr sz="2000"/>
            </a:lvl7pPr>
            <a:lvl8pPr marL="3199879" indent="0">
              <a:buNone/>
              <a:defRPr sz="2000"/>
            </a:lvl8pPr>
            <a:lvl9pPr marL="3657005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25" indent="0">
              <a:buNone/>
              <a:defRPr sz="1200"/>
            </a:lvl2pPr>
            <a:lvl3pPr marL="914251" indent="0">
              <a:buNone/>
              <a:defRPr sz="1000"/>
            </a:lvl3pPr>
            <a:lvl4pPr marL="1371377" indent="0">
              <a:buNone/>
              <a:defRPr sz="900"/>
            </a:lvl4pPr>
            <a:lvl5pPr marL="1828503" indent="0">
              <a:buNone/>
              <a:defRPr sz="900"/>
            </a:lvl5pPr>
            <a:lvl6pPr marL="2285628" indent="0">
              <a:buNone/>
              <a:defRPr sz="900"/>
            </a:lvl6pPr>
            <a:lvl7pPr marL="2742754" indent="0">
              <a:buNone/>
              <a:defRPr sz="900"/>
            </a:lvl7pPr>
            <a:lvl8pPr marL="3199879" indent="0">
              <a:buNone/>
              <a:defRPr sz="900"/>
            </a:lvl8pPr>
            <a:lvl9pPr marL="3657005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9B121-C7F5-4671-AF49-FB186D235478}" type="datetimeFigureOut">
              <a:rPr lang="en-US" smtClean="0"/>
              <a:pPr/>
              <a:t>11/17/2014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B2BE2-A5FD-438E-B494-2560B5AB4F77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25" tIns="45712" rIns="91425" bIns="45712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25" tIns="45712" rIns="91425" bIns="45712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25" tIns="45712" rIns="91425" bIns="4571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B9B121-C7F5-4671-AF49-FB186D235478}" type="datetimeFigureOut">
              <a:rPr lang="en-US" smtClean="0"/>
              <a:pPr/>
              <a:t>11/17/2014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25" tIns="45712" rIns="91425" bIns="4571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25" tIns="45712" rIns="91425" bIns="4571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B2BE2-A5FD-438E-B494-2560B5AB4F77}" type="slidenum">
              <a:rPr lang="en-US" smtClean="0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251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45" indent="-342845" algn="l" defTabSz="914251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29" indent="-285703" algn="l" defTabSz="914251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14" indent="-228563" algn="l" defTabSz="914251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40" indent="-228563" algn="l" defTabSz="914251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66" indent="-228563" algn="l" defTabSz="914251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191" indent="-228563" algn="l" defTabSz="91425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17" indent="-228563" algn="l" defTabSz="91425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42" indent="-228563" algn="l" defTabSz="91425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68" indent="-228563" algn="l" defTabSz="91425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5" algn="l" defTabSz="914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1" algn="l" defTabSz="914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77" algn="l" defTabSz="914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03" algn="l" defTabSz="914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28" algn="l" defTabSz="914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54" algn="l" defTabSz="914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79" algn="l" defTabSz="914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05" algn="l" defTabSz="914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33.wmf"/><Relationship Id="rId12" Type="http://schemas.openxmlformats.org/officeDocument/2006/relationships/image" Target="../media/image3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35.wmf"/><Relationship Id="rId5" Type="http://schemas.openxmlformats.org/officeDocument/2006/relationships/image" Target="../media/image36.emf"/><Relationship Id="rId10" Type="http://schemas.openxmlformats.org/officeDocument/2006/relationships/oleObject" Target="../embeddings/oleObject7.bin"/><Relationship Id="rId4" Type="http://schemas.openxmlformats.org/officeDocument/2006/relationships/image" Target="../media/image27.jpeg"/><Relationship Id="rId9" Type="http://schemas.openxmlformats.org/officeDocument/2006/relationships/image" Target="../media/image34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emf"/><Relationship Id="rId4" Type="http://schemas.openxmlformats.org/officeDocument/2006/relationships/image" Target="../media/image4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43.wmf"/><Relationship Id="rId4" Type="http://schemas.openxmlformats.org/officeDocument/2006/relationships/oleObject" Target="../embeddings/oleObject8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image" Target="../media/image14.png"/><Relationship Id="rId3" Type="http://schemas.openxmlformats.org/officeDocument/2006/relationships/image" Target="../media/image15.jpeg"/><Relationship Id="rId7" Type="http://schemas.openxmlformats.org/officeDocument/2006/relationships/image" Target="../media/image11.png"/><Relationship Id="rId12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13.png"/><Relationship Id="rId5" Type="http://schemas.openxmlformats.org/officeDocument/2006/relationships/image" Target="../media/image17.jpeg"/><Relationship Id="rId15" Type="http://schemas.openxmlformats.org/officeDocument/2006/relationships/image" Target="../media/image19.png"/><Relationship Id="rId10" Type="http://schemas.openxmlformats.org/officeDocument/2006/relationships/oleObject" Target="../embeddings/oleObject3.bin"/><Relationship Id="rId4" Type="http://schemas.openxmlformats.org/officeDocument/2006/relationships/image" Target="../media/image16.jpeg"/><Relationship Id="rId9" Type="http://schemas.openxmlformats.org/officeDocument/2006/relationships/image" Target="../media/image12.png"/><Relationship Id="rId1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67544" y="2636912"/>
            <a:ext cx="8132440" cy="1584175"/>
          </a:xfrm>
        </p:spPr>
        <p:txBody>
          <a:bodyPr>
            <a:noAutofit/>
          </a:bodyPr>
          <a:lstStyle/>
          <a:p>
            <a:r>
              <a:rPr lang="it-IT" sz="4800" b="1" dirty="0" err="1" smtClean="0">
                <a:latin typeface="Arial Black" pitchFamily="34" charset="0"/>
              </a:rPr>
              <a:t>Study</a:t>
            </a:r>
            <a:r>
              <a:rPr lang="it-IT" sz="4800" b="1" dirty="0" smtClean="0">
                <a:latin typeface="Arial Black" pitchFamily="34" charset="0"/>
              </a:rPr>
              <a:t> </a:t>
            </a:r>
            <a:r>
              <a:rPr lang="it-IT" sz="4800" b="1" dirty="0" err="1" smtClean="0">
                <a:latin typeface="Arial Black" pitchFamily="34" charset="0"/>
              </a:rPr>
              <a:t>of</a:t>
            </a:r>
            <a:r>
              <a:rPr lang="it-IT" sz="4800" b="1" dirty="0" smtClean="0">
                <a:latin typeface="Arial Black" pitchFamily="34" charset="0"/>
              </a:rPr>
              <a:t> </a:t>
            </a:r>
            <a:r>
              <a:rPr lang="it-IT" sz="4800" b="1" dirty="0" err="1" smtClean="0">
                <a:latin typeface="Arial Black" pitchFamily="34" charset="0"/>
              </a:rPr>
              <a:t>spin</a:t>
            </a:r>
            <a:r>
              <a:rPr lang="it-IT" sz="4800" b="1" dirty="0" smtClean="0">
                <a:latin typeface="Arial Black" pitchFamily="34" charset="0"/>
              </a:rPr>
              <a:t> </a:t>
            </a:r>
            <a:r>
              <a:rPr lang="it-IT" sz="4800" b="1" dirty="0" err="1" smtClean="0">
                <a:latin typeface="Arial Black" pitchFamily="34" charset="0"/>
              </a:rPr>
              <a:t>dynamics</a:t>
            </a:r>
            <a:r>
              <a:rPr lang="it-IT" sz="4800" b="1" dirty="0" smtClean="0">
                <a:latin typeface="Arial Black" pitchFamily="34" charset="0"/>
              </a:rPr>
              <a:t> </a:t>
            </a:r>
            <a:br>
              <a:rPr lang="it-IT" sz="4800" b="1" dirty="0" smtClean="0">
                <a:latin typeface="Arial Black" pitchFamily="34" charset="0"/>
              </a:rPr>
            </a:br>
            <a:r>
              <a:rPr lang="it-IT" sz="4800" b="1" dirty="0" smtClean="0">
                <a:latin typeface="Arial Black" pitchFamily="34" charset="0"/>
              </a:rPr>
              <a:t>in </a:t>
            </a:r>
            <a:br>
              <a:rPr lang="it-IT" sz="4800" b="1" dirty="0" smtClean="0">
                <a:latin typeface="Arial Black" pitchFamily="34" charset="0"/>
              </a:rPr>
            </a:br>
            <a:r>
              <a:rPr lang="it-IT" sz="4800" b="1" dirty="0" err="1" smtClean="0">
                <a:latin typeface="Arial Black" pitchFamily="34" charset="0"/>
              </a:rPr>
              <a:t>ferrite-based</a:t>
            </a:r>
            <a:r>
              <a:rPr lang="it-IT" sz="4800" b="1" dirty="0" smtClean="0">
                <a:latin typeface="Arial Black" pitchFamily="34" charset="0"/>
              </a:rPr>
              <a:t> </a:t>
            </a:r>
            <a:r>
              <a:rPr lang="it-IT" sz="4800" b="1" dirty="0" err="1" smtClean="0">
                <a:latin typeface="Arial Black" pitchFamily="34" charset="0"/>
              </a:rPr>
              <a:t>MNPs</a:t>
            </a:r>
            <a:r>
              <a:rPr lang="it-IT" sz="4800" b="1" dirty="0" smtClean="0">
                <a:latin typeface="Arial Black" pitchFamily="34" charset="0"/>
              </a:rPr>
              <a:t/>
            </a:r>
            <a:br>
              <a:rPr lang="it-IT" sz="4800" b="1" dirty="0" smtClean="0">
                <a:latin typeface="Arial Black" pitchFamily="34" charset="0"/>
              </a:rPr>
            </a:br>
            <a:r>
              <a:rPr lang="it-IT" sz="4800" b="1" dirty="0" smtClean="0">
                <a:latin typeface="Arial Black" pitchFamily="34" charset="0"/>
              </a:rPr>
              <a:t/>
            </a:r>
            <a:br>
              <a:rPr lang="it-IT" sz="4800" b="1" dirty="0" smtClean="0">
                <a:latin typeface="Arial Black" pitchFamily="34" charset="0"/>
              </a:rPr>
            </a:br>
            <a:endParaRPr lang="en-US" sz="4800" b="1" dirty="0">
              <a:latin typeface="Arial Black" pitchFamily="34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-828600" y="5541235"/>
            <a:ext cx="6400800" cy="1752600"/>
          </a:xfrm>
        </p:spPr>
        <p:txBody>
          <a:bodyPr>
            <a:normAutofit/>
          </a:bodyPr>
          <a:lstStyle/>
          <a:p>
            <a:r>
              <a:rPr lang="it-IT" sz="2000" dirty="0" smtClean="0">
                <a:solidFill>
                  <a:schemeClr val="bg1"/>
                </a:solidFill>
              </a:rPr>
              <a:t>Dott. Martina </a:t>
            </a:r>
            <a:r>
              <a:rPr lang="it-IT" sz="2000" dirty="0" err="1" smtClean="0">
                <a:solidFill>
                  <a:schemeClr val="bg1"/>
                </a:solidFill>
              </a:rPr>
              <a:t>Basini</a:t>
            </a:r>
            <a:endParaRPr lang="it-IT" sz="2000" dirty="0" smtClean="0">
              <a:solidFill>
                <a:schemeClr val="bg1"/>
              </a:solidFill>
            </a:endParaRPr>
          </a:p>
          <a:p>
            <a:r>
              <a:rPr lang="it-IT" sz="2000" dirty="0" err="1" smtClean="0">
                <a:solidFill>
                  <a:schemeClr val="bg1"/>
                </a:solidFill>
              </a:rPr>
              <a:t>Supervised</a:t>
            </a:r>
            <a:r>
              <a:rPr lang="it-IT" sz="2000" dirty="0" smtClean="0">
                <a:solidFill>
                  <a:schemeClr val="bg1"/>
                </a:solidFill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</a:rPr>
              <a:t>by</a:t>
            </a:r>
            <a:r>
              <a:rPr lang="it-IT" sz="2000" dirty="0" smtClean="0">
                <a:solidFill>
                  <a:schemeClr val="bg1"/>
                </a:solidFill>
              </a:rPr>
              <a:t>: Alessandro </a:t>
            </a:r>
            <a:r>
              <a:rPr lang="it-IT" sz="2000" dirty="0" err="1" smtClean="0">
                <a:solidFill>
                  <a:schemeClr val="bg1"/>
                </a:solidFill>
              </a:rPr>
              <a:t>Lascialfari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12290" name="Picture 2" descr="http://upload.wikimedia.org/wikipedia/it/5/5d/Logo_Universit%C3%A0_degli_Studi_di_Milan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188640"/>
            <a:ext cx="1112522" cy="1105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alphaModFix amt="67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0" y="2"/>
            <a:ext cx="9144000" cy="836710"/>
          </a:xfrm>
          <a:solidFill>
            <a:srgbClr val="00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r>
              <a:rPr lang="it-IT" sz="2800" u="sng" dirty="0" smtClean="0">
                <a:latin typeface="Arial Black" pitchFamily="34" charset="0"/>
              </a:rPr>
              <a:t>MY STUDY</a:t>
            </a:r>
            <a:r>
              <a:rPr lang="it-IT" sz="2800" dirty="0" smtClean="0">
                <a:latin typeface="Arial Black" pitchFamily="34" charset="0"/>
              </a:rPr>
              <a:t>: </a:t>
            </a:r>
            <a:r>
              <a:rPr lang="it-IT" sz="3000" dirty="0" smtClean="0">
                <a:latin typeface="Arial Black" pitchFamily="34" charset="0"/>
              </a:rPr>
              <a:t/>
            </a:r>
            <a:br>
              <a:rPr lang="it-IT" sz="3000" dirty="0" smtClean="0">
                <a:latin typeface="Arial Black" pitchFamily="34" charset="0"/>
              </a:rPr>
            </a:br>
            <a:r>
              <a:rPr lang="it-IT" sz="3000" dirty="0" smtClean="0">
                <a:latin typeface="Arial Black" pitchFamily="34" charset="0"/>
              </a:rPr>
              <a:t>AC and DC </a:t>
            </a:r>
            <a:r>
              <a:rPr lang="it-IT" sz="3000" b="1" dirty="0" err="1" smtClean="0">
                <a:latin typeface="Arial Black" pitchFamily="34" charset="0"/>
              </a:rPr>
              <a:t>Magnetic</a:t>
            </a:r>
            <a:r>
              <a:rPr lang="it-IT" sz="3000" b="1" dirty="0" smtClean="0">
                <a:latin typeface="Arial Black" pitchFamily="34" charset="0"/>
              </a:rPr>
              <a:t> </a:t>
            </a:r>
            <a:r>
              <a:rPr lang="it-IT" sz="3000" b="1" dirty="0" err="1" smtClean="0">
                <a:latin typeface="Arial Black" pitchFamily="34" charset="0"/>
              </a:rPr>
              <a:t>measurement</a:t>
            </a:r>
            <a:endParaRPr lang="en-US" sz="3000" dirty="0">
              <a:latin typeface="Arial Black" pitchFamily="34" charset="0"/>
            </a:endParaRPr>
          </a:p>
        </p:txBody>
      </p:sp>
      <p:pic>
        <p:nvPicPr>
          <p:cNvPr id="4" name="Immagine 35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3" y="1433952"/>
            <a:ext cx="3846207" cy="271512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graphicFrame>
        <p:nvGraphicFramePr>
          <p:cNvPr id="19458" name="Object 9"/>
          <p:cNvGraphicFramePr>
            <a:graphicFrameLocks noChangeAspect="1"/>
          </p:cNvGraphicFramePr>
          <p:nvPr/>
        </p:nvGraphicFramePr>
        <p:xfrm>
          <a:off x="5868144" y="1772816"/>
          <a:ext cx="1008112" cy="6904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5" name="Graph" r:id="rId6" imgW="4294909" imgH="3029527" progId="Origin50.Graph">
                  <p:embed/>
                </p:oleObj>
              </mc:Choice>
              <mc:Fallback>
                <p:oleObj name="Graph" r:id="rId6" imgW="4294909" imgH="3029527" progId="Origin50.Graph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8144" y="1772816"/>
                        <a:ext cx="1008112" cy="69045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0" name="Object 4"/>
          <p:cNvGraphicFramePr>
            <a:graphicFrameLocks noChangeAspect="1"/>
          </p:cNvGraphicFramePr>
          <p:nvPr/>
        </p:nvGraphicFramePr>
        <p:xfrm>
          <a:off x="179512" y="908720"/>
          <a:ext cx="4320480" cy="30535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6" name="Graph" r:id="rId8" imgW="4276800" imgH="3022200" progId="Origin50.Graph">
                  <p:embed/>
                </p:oleObj>
              </mc:Choice>
              <mc:Fallback>
                <p:oleObj name="Graph" r:id="rId8" imgW="4276800" imgH="3022200" progId="Origin50.Graph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908720"/>
                        <a:ext cx="4320480" cy="30535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asellaDiTesto 7"/>
          <p:cNvSpPr txBox="1"/>
          <p:nvPr/>
        </p:nvSpPr>
        <p:spPr>
          <a:xfrm>
            <a:off x="3779912" y="2060848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latin typeface="Arial Black" pitchFamily="34" charset="0"/>
              </a:rPr>
              <a:t>T &lt; T</a:t>
            </a:r>
            <a:r>
              <a:rPr lang="it-IT" sz="2400" baseline="-25000" dirty="0" smtClean="0">
                <a:latin typeface="Arial Black" pitchFamily="34" charset="0"/>
              </a:rPr>
              <a:t>B</a:t>
            </a:r>
            <a:endParaRPr lang="en-US" sz="2400" baseline="-25000" dirty="0">
              <a:latin typeface="Arial Black" pitchFamily="34" charset="0"/>
            </a:endParaRPr>
          </a:p>
        </p:txBody>
      </p:sp>
      <p:cxnSp>
        <p:nvCxnSpPr>
          <p:cNvPr id="15" name="Connettore 2 14"/>
          <p:cNvCxnSpPr/>
          <p:nvPr/>
        </p:nvCxnSpPr>
        <p:spPr>
          <a:xfrm>
            <a:off x="1979712" y="2060848"/>
            <a:ext cx="0" cy="1440160"/>
          </a:xfrm>
          <a:prstGeom prst="straightConnector1">
            <a:avLst/>
          </a:prstGeom>
          <a:ln w="28575">
            <a:solidFill>
              <a:srgbClr val="FF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ttangolo 19"/>
          <p:cNvSpPr/>
          <p:nvPr/>
        </p:nvSpPr>
        <p:spPr>
          <a:xfrm>
            <a:off x="1763688" y="3429000"/>
            <a:ext cx="5677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dirty="0" smtClean="0">
                <a:latin typeface="Arial Black" pitchFamily="34" charset="0"/>
              </a:rPr>
              <a:t>T</a:t>
            </a:r>
            <a:r>
              <a:rPr lang="it-IT" sz="2400" baseline="-25000" dirty="0" smtClean="0">
                <a:latin typeface="Arial Black" pitchFamily="34" charset="0"/>
              </a:rPr>
              <a:t>B</a:t>
            </a:r>
            <a:endParaRPr lang="en-US" sz="2400" dirty="0"/>
          </a:p>
        </p:txBody>
      </p:sp>
      <p:sp>
        <p:nvSpPr>
          <p:cNvPr id="21" name="Freccia a destra 20"/>
          <p:cNvSpPr/>
          <p:nvPr/>
        </p:nvSpPr>
        <p:spPr>
          <a:xfrm>
            <a:off x="4355976" y="2636912"/>
            <a:ext cx="576064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9461" name="Object 6"/>
          <p:cNvGraphicFramePr>
            <a:graphicFrameLocks noChangeAspect="1"/>
          </p:cNvGraphicFramePr>
          <p:nvPr/>
        </p:nvGraphicFramePr>
        <p:xfrm>
          <a:off x="611560" y="4005064"/>
          <a:ext cx="3888432" cy="2632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7" name="Graph" r:id="rId10" imgW="4276800" imgH="3022200" progId="Origin50.Graph">
                  <p:embed/>
                </p:oleObj>
              </mc:Choice>
              <mc:Fallback>
                <p:oleObj name="Graph" r:id="rId10" imgW="4276800" imgH="3022200" progId="Origin50.Graph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4005064"/>
                        <a:ext cx="3888432" cy="26320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222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ttangolo 26"/>
          <p:cNvSpPr/>
          <p:nvPr/>
        </p:nvSpPr>
        <p:spPr>
          <a:xfrm>
            <a:off x="4644008" y="6021288"/>
            <a:ext cx="4392488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sz="2800" b="1" dirty="0" smtClean="0">
                <a:latin typeface="Symbol" panose="05050102010706020507" pitchFamily="18" charset="2"/>
                <a:cs typeface="Arial" panose="020B0604020202020204" pitchFamily="34" charset="0"/>
                <a:sym typeface="Batang" panose="02030600000101010101" pitchFamily="18" charset="-127"/>
              </a:rPr>
              <a:t>t</a:t>
            </a:r>
            <a:r>
              <a:rPr lang="it-IT" sz="2800" b="1" dirty="0" smtClean="0">
                <a:cs typeface="Arial" panose="020B0604020202020204" pitchFamily="34" charset="0"/>
                <a:sym typeface="Batang" panose="02030600000101010101" pitchFamily="18" charset="-127"/>
              </a:rPr>
              <a:t>  =  </a:t>
            </a:r>
            <a:r>
              <a:rPr lang="it-IT" sz="2800" b="1" dirty="0" smtClean="0">
                <a:latin typeface="Symbol" panose="05050102010706020507" pitchFamily="18" charset="2"/>
                <a:cs typeface="Arial" panose="020B0604020202020204" pitchFamily="34" charset="0"/>
                <a:sym typeface="Batang" panose="02030600000101010101" pitchFamily="18" charset="-127"/>
              </a:rPr>
              <a:t>t</a:t>
            </a:r>
            <a:r>
              <a:rPr lang="it-IT" sz="2800" b="1" baseline="-25000" dirty="0" smtClean="0">
                <a:cs typeface="Arial" panose="020B0604020202020204" pitchFamily="34" charset="0"/>
                <a:sym typeface="Batang" panose="02030600000101010101" pitchFamily="18" charset="-127"/>
              </a:rPr>
              <a:t>0</a:t>
            </a:r>
            <a:r>
              <a:rPr lang="it-IT" sz="2800" b="1" dirty="0" smtClean="0">
                <a:cs typeface="Arial" panose="020B0604020202020204" pitchFamily="34" charset="0"/>
                <a:sym typeface="Batang" panose="02030600000101010101" pitchFamily="18" charset="-127"/>
              </a:rPr>
              <a:t>(E) </a:t>
            </a:r>
            <a:r>
              <a:rPr lang="it-IT" sz="2800" b="1" dirty="0" err="1" smtClean="0">
                <a:cs typeface="Arial" panose="020B0604020202020204" pitchFamily="34" charset="0"/>
                <a:sym typeface="Batang" panose="02030600000101010101" pitchFamily="18" charset="-127"/>
              </a:rPr>
              <a:t>exp</a:t>
            </a:r>
            <a:r>
              <a:rPr lang="it-IT" sz="2800" b="1" dirty="0" smtClean="0">
                <a:cs typeface="Arial" panose="020B0604020202020204" pitchFamily="34" charset="0"/>
                <a:sym typeface="Batang" panose="02030600000101010101" pitchFamily="18" charset="-127"/>
              </a:rPr>
              <a:t> [</a:t>
            </a:r>
            <a:r>
              <a:rPr lang="it-IT" sz="2800" b="1" dirty="0" err="1" smtClean="0">
                <a:latin typeface="Symbol" panose="05050102010706020507" pitchFamily="18" charset="2"/>
                <a:cs typeface="Arial" panose="020B0604020202020204" pitchFamily="34" charset="0"/>
                <a:sym typeface="Batang" panose="02030600000101010101" pitchFamily="18" charset="-127"/>
              </a:rPr>
              <a:t>D</a:t>
            </a:r>
            <a:r>
              <a:rPr lang="it-IT" sz="2800" b="1" dirty="0" err="1" smtClean="0">
                <a:cs typeface="Arial" panose="020B0604020202020204" pitchFamily="34" charset="0"/>
                <a:sym typeface="Batang" panose="02030600000101010101" pitchFamily="18" charset="-127"/>
              </a:rPr>
              <a:t>E</a:t>
            </a:r>
            <a:r>
              <a:rPr lang="it-IT" sz="2800" b="1" baseline="-25000" dirty="0" err="1" smtClean="0">
                <a:cs typeface="Arial" panose="020B0604020202020204" pitchFamily="34" charset="0"/>
                <a:sym typeface="Batang" panose="02030600000101010101" pitchFamily="18" charset="-127"/>
              </a:rPr>
              <a:t>a</a:t>
            </a:r>
            <a:r>
              <a:rPr lang="it-IT" sz="2800" b="1" dirty="0" smtClean="0">
                <a:cs typeface="Arial" panose="020B0604020202020204" pitchFamily="34" charset="0"/>
                <a:sym typeface="Batang" panose="02030600000101010101" pitchFamily="18" charset="-127"/>
              </a:rPr>
              <a:t>/K</a:t>
            </a:r>
            <a:r>
              <a:rPr lang="it-IT" sz="2800" b="1" baseline="-25000" dirty="0" smtClean="0">
                <a:cs typeface="Arial" panose="020B0604020202020204" pitchFamily="34" charset="0"/>
                <a:sym typeface="Batang" panose="02030600000101010101" pitchFamily="18" charset="-127"/>
              </a:rPr>
              <a:t>B</a:t>
            </a:r>
            <a:r>
              <a:rPr lang="it-IT" sz="2800" b="1" dirty="0" smtClean="0">
                <a:cs typeface="Arial" panose="020B0604020202020204" pitchFamily="34" charset="0"/>
                <a:sym typeface="Batang" panose="02030600000101010101" pitchFamily="18" charset="-127"/>
              </a:rPr>
              <a:t> (T-T</a:t>
            </a:r>
            <a:r>
              <a:rPr lang="it-IT" sz="2800" b="1" baseline="-25000" dirty="0" smtClean="0">
                <a:cs typeface="Arial" panose="020B0604020202020204" pitchFamily="34" charset="0"/>
                <a:sym typeface="Batang" panose="02030600000101010101" pitchFamily="18" charset="-127"/>
              </a:rPr>
              <a:t>0</a:t>
            </a:r>
            <a:r>
              <a:rPr lang="it-IT" sz="2800" b="1" dirty="0" smtClean="0">
                <a:cs typeface="Arial" panose="020B0604020202020204" pitchFamily="34" charset="0"/>
                <a:sym typeface="Batang" panose="02030600000101010101" pitchFamily="18" charset="-127"/>
              </a:rPr>
              <a:t>)]</a:t>
            </a:r>
            <a:endParaRPr lang="en-US" sz="2800" dirty="0"/>
          </a:p>
        </p:txBody>
      </p:sp>
      <p:sp>
        <p:nvSpPr>
          <p:cNvPr id="28" name="CasellaDiTesto 27"/>
          <p:cNvSpPr txBox="1"/>
          <p:nvPr/>
        </p:nvSpPr>
        <p:spPr>
          <a:xfrm>
            <a:off x="5652120" y="4293096"/>
            <a:ext cx="2664296" cy="1631216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chemeClr val="bg1"/>
                </a:solidFill>
              </a:rPr>
              <a:t>Max RESPONSE </a:t>
            </a:r>
            <a:r>
              <a:rPr lang="it-IT" sz="2400" dirty="0" smtClean="0">
                <a:solidFill>
                  <a:schemeClr val="bg1"/>
                </a:solidFill>
              </a:rPr>
              <a:t>at </a:t>
            </a:r>
          </a:p>
          <a:p>
            <a:pPr algn="ctr"/>
            <a:r>
              <a:rPr lang="it-IT" sz="2400" dirty="0" smtClean="0">
                <a:latin typeface="Arial Black" pitchFamily="34" charset="0"/>
              </a:rPr>
              <a:t>T</a:t>
            </a:r>
            <a:r>
              <a:rPr lang="it-IT" sz="2400" baseline="-25000" dirty="0" smtClean="0">
                <a:latin typeface="Arial Black" pitchFamily="34" charset="0"/>
              </a:rPr>
              <a:t>MAX</a:t>
            </a:r>
            <a:r>
              <a:rPr lang="it-IT" sz="2400" b="1" dirty="0" smtClean="0">
                <a:solidFill>
                  <a:schemeClr val="bg1"/>
                </a:solidFill>
              </a:rPr>
              <a:t> </a:t>
            </a:r>
            <a:r>
              <a:rPr lang="it-IT" sz="2400" b="1" dirty="0" smtClean="0">
                <a:sym typeface="Symbol"/>
              </a:rPr>
              <a:t></a:t>
            </a:r>
            <a:r>
              <a:rPr lang="it-IT" sz="2400" dirty="0" smtClean="0">
                <a:latin typeface="Arial Black" pitchFamily="34" charset="0"/>
              </a:rPr>
              <a:t> T</a:t>
            </a:r>
            <a:r>
              <a:rPr lang="it-IT" sz="2400" baseline="-25000" dirty="0" smtClean="0">
                <a:latin typeface="Arial Black" pitchFamily="34" charset="0"/>
              </a:rPr>
              <a:t>B </a:t>
            </a:r>
          </a:p>
          <a:p>
            <a:pPr algn="ctr"/>
            <a:r>
              <a:rPr lang="it-IT" sz="2400" dirty="0" err="1" smtClean="0">
                <a:solidFill>
                  <a:schemeClr val="bg1"/>
                </a:solidFill>
              </a:rPr>
              <a:t>such</a:t>
            </a:r>
            <a:r>
              <a:rPr lang="it-IT" sz="2400" dirty="0" smtClean="0">
                <a:solidFill>
                  <a:schemeClr val="bg1"/>
                </a:solidFill>
              </a:rPr>
              <a:t> </a:t>
            </a:r>
            <a:r>
              <a:rPr lang="it-IT" sz="2400" dirty="0" err="1" smtClean="0">
                <a:solidFill>
                  <a:schemeClr val="bg1"/>
                </a:solidFill>
              </a:rPr>
              <a:t>that</a:t>
            </a:r>
            <a:endParaRPr lang="it-IT" sz="2400" dirty="0" smtClean="0">
              <a:solidFill>
                <a:schemeClr val="bg1"/>
              </a:solidFill>
            </a:endParaRPr>
          </a:p>
          <a:p>
            <a:pPr algn="ctr"/>
            <a:r>
              <a:rPr lang="el-GR" sz="2800" b="1" dirty="0" smtClean="0"/>
              <a:t>ω</a:t>
            </a:r>
            <a:r>
              <a:rPr lang="el-GR" sz="2800" b="1" dirty="0" smtClean="0">
                <a:sym typeface="Symbol"/>
              </a:rPr>
              <a:t></a:t>
            </a:r>
            <a:r>
              <a:rPr lang="it-IT" sz="2800" b="1" dirty="0" smtClean="0">
                <a:sym typeface="Symbol"/>
              </a:rPr>
              <a:t> </a:t>
            </a:r>
            <a:r>
              <a:rPr lang="el-GR" sz="2800" b="1" dirty="0" smtClean="0">
                <a:sym typeface="Symbol"/>
              </a:rPr>
              <a:t></a:t>
            </a:r>
            <a:r>
              <a:rPr lang="it-IT" sz="2800" b="1" dirty="0" smtClean="0">
                <a:sym typeface="Symbol"/>
              </a:rPr>
              <a:t> 1</a:t>
            </a:r>
            <a:endParaRPr lang="en-US" sz="2800" b="1" dirty="0"/>
          </a:p>
        </p:txBody>
      </p:sp>
      <p:sp>
        <p:nvSpPr>
          <p:cNvPr id="29" name="CasellaDiTesto 28"/>
          <p:cNvSpPr txBox="1"/>
          <p:nvPr/>
        </p:nvSpPr>
        <p:spPr>
          <a:xfrm>
            <a:off x="2411760" y="1196752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latin typeface="Comic Sans MS" pitchFamily="66" charset="0"/>
              </a:rPr>
              <a:t>BLOCKING-SPIN TEMPERATURE</a:t>
            </a:r>
            <a:endParaRPr lang="en-US" b="1" dirty="0">
              <a:latin typeface="Comic Sans MS" pitchFamily="66" charset="0"/>
            </a:endParaRPr>
          </a:p>
        </p:txBody>
      </p:sp>
      <p:sp>
        <p:nvSpPr>
          <p:cNvPr id="30" name="CasellaDiTesto 29"/>
          <p:cNvSpPr txBox="1"/>
          <p:nvPr/>
        </p:nvSpPr>
        <p:spPr>
          <a:xfrm rot="16200000">
            <a:off x="40142" y="5224554"/>
            <a:ext cx="504056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b="1" dirty="0" smtClean="0"/>
              <a:t>AC</a:t>
            </a:r>
            <a:endParaRPr lang="en-US" b="1" dirty="0"/>
          </a:p>
        </p:txBody>
      </p:sp>
      <p:sp>
        <p:nvSpPr>
          <p:cNvPr id="31" name="CasellaDiTesto 30"/>
          <p:cNvSpPr txBox="1"/>
          <p:nvPr/>
        </p:nvSpPr>
        <p:spPr>
          <a:xfrm rot="16200000">
            <a:off x="17494" y="2128210"/>
            <a:ext cx="504056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b="1" dirty="0" smtClean="0"/>
              <a:t>DC</a:t>
            </a:r>
            <a:endParaRPr lang="en-US" b="1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5004048" y="764704"/>
            <a:ext cx="439248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u="sng" dirty="0" smtClean="0">
                <a:solidFill>
                  <a:srgbClr val="C00000"/>
                </a:solidFill>
                <a:latin typeface="+mj-lt"/>
              </a:rPr>
              <a:t>HYSTERESIS  </a:t>
            </a:r>
          </a:p>
          <a:p>
            <a:pPr algn="ctr"/>
            <a:r>
              <a:rPr lang="it-IT" b="1" dirty="0" err="1" smtClean="0">
                <a:solidFill>
                  <a:srgbClr val="C00000"/>
                </a:solidFill>
              </a:rPr>
              <a:t>Spins</a:t>
            </a:r>
            <a:r>
              <a:rPr lang="it-IT" b="1" dirty="0" smtClean="0">
                <a:solidFill>
                  <a:srgbClr val="C00000"/>
                </a:solidFill>
              </a:rPr>
              <a:t> are </a:t>
            </a:r>
            <a:r>
              <a:rPr lang="it-IT" b="1" dirty="0" err="1" smtClean="0">
                <a:solidFill>
                  <a:srgbClr val="C00000"/>
                </a:solidFill>
              </a:rPr>
              <a:t>bloked</a:t>
            </a:r>
            <a:r>
              <a:rPr lang="it-IT" b="1" dirty="0" smtClean="0">
                <a:solidFill>
                  <a:srgbClr val="C00000"/>
                </a:solidFill>
              </a:rPr>
              <a:t> (</a:t>
            </a:r>
            <a:r>
              <a:rPr lang="it-IT" b="1" dirty="0" smtClean="0">
                <a:solidFill>
                  <a:srgbClr val="C00000"/>
                </a:solidFill>
                <a:sym typeface="Symbol"/>
              </a:rPr>
              <a:t>H = 0 ; </a:t>
            </a:r>
            <a:r>
              <a:rPr lang="it-IT" b="1" dirty="0" smtClean="0">
                <a:solidFill>
                  <a:srgbClr val="C00000"/>
                </a:solidFill>
              </a:rPr>
              <a:t>M </a:t>
            </a:r>
            <a:r>
              <a:rPr lang="it-IT" b="1" dirty="0" smtClean="0">
                <a:solidFill>
                  <a:srgbClr val="C00000"/>
                </a:solidFill>
                <a:sym typeface="Symbol"/>
              </a:rPr>
              <a:t> 0</a:t>
            </a:r>
            <a:r>
              <a:rPr lang="it-IT" b="1" dirty="0" smtClean="0">
                <a:solidFill>
                  <a:srgbClr val="C00000"/>
                </a:solidFill>
              </a:rPr>
              <a:t>)</a:t>
            </a:r>
            <a:r>
              <a:rPr lang="it-IT" b="1" u="sng" dirty="0" smtClean="0">
                <a:solidFill>
                  <a:srgbClr val="C00000"/>
                </a:solidFill>
              </a:rPr>
              <a:t> </a:t>
            </a:r>
            <a:endParaRPr lang="en-US" b="1" u="sng" dirty="0">
              <a:solidFill>
                <a:srgbClr val="C00000"/>
              </a:solidFill>
            </a:endParaRPr>
          </a:p>
        </p:txBody>
      </p:sp>
      <p:sp>
        <p:nvSpPr>
          <p:cNvPr id="18" name="Freccia a destra 17"/>
          <p:cNvSpPr/>
          <p:nvPr/>
        </p:nvSpPr>
        <p:spPr>
          <a:xfrm>
            <a:off x="4716016" y="4869160"/>
            <a:ext cx="576064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563888" y="980728"/>
            <a:ext cx="5076056" cy="2898834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sp>
        <p:nvSpPr>
          <p:cNvPr id="22" name="CasellaDiTesto 21"/>
          <p:cNvSpPr txBox="1"/>
          <p:nvPr/>
        </p:nvSpPr>
        <p:spPr>
          <a:xfrm>
            <a:off x="3563888" y="7533456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Energy </a:t>
            </a:r>
            <a:r>
              <a:rPr lang="it-IT" dirty="0" err="1" smtClean="0"/>
              <a:t>Barrer</a:t>
            </a:r>
            <a:r>
              <a:rPr lang="it-IT" dirty="0" smtClean="0"/>
              <a:t> </a:t>
            </a:r>
            <a:r>
              <a:rPr lang="it-IT" dirty="0" err="1" smtClean="0"/>
              <a:t>distribution</a:t>
            </a:r>
            <a:endParaRPr lang="en-US" dirty="0"/>
          </a:p>
        </p:txBody>
      </p:sp>
      <p:sp>
        <p:nvSpPr>
          <p:cNvPr id="24" name="Rettangolo 23"/>
          <p:cNvSpPr/>
          <p:nvPr/>
        </p:nvSpPr>
        <p:spPr>
          <a:xfrm>
            <a:off x="1187624" y="1556792"/>
            <a:ext cx="279992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8800" b="1" dirty="0" err="1" smtClean="0">
                <a:latin typeface="Symbol" panose="05050102010706020507" pitchFamily="18" charset="2"/>
                <a:cs typeface="Arial" panose="020B0604020202020204" pitchFamily="34" charset="0"/>
                <a:sym typeface="Batang" panose="02030600000101010101" pitchFamily="18" charset="-127"/>
              </a:rPr>
              <a:t>D</a:t>
            </a:r>
            <a:r>
              <a:rPr lang="it-IT" sz="8800" b="1" dirty="0" err="1" smtClean="0">
                <a:cs typeface="Arial" panose="020B0604020202020204" pitchFamily="34" charset="0"/>
                <a:sym typeface="Batang" panose="02030600000101010101" pitchFamily="18" charset="-127"/>
              </a:rPr>
              <a:t>E</a:t>
            </a:r>
            <a:r>
              <a:rPr lang="it-IT" sz="8800" b="1" baseline="-25000" dirty="0" err="1" smtClean="0">
                <a:cs typeface="Arial" panose="020B0604020202020204" pitchFamily="34" charset="0"/>
                <a:sym typeface="Batang" panose="02030600000101010101" pitchFamily="18" charset="-127"/>
              </a:rPr>
              <a:t>a</a:t>
            </a:r>
            <a:endParaRPr lang="en-US" sz="8800" dirty="0"/>
          </a:p>
        </p:txBody>
      </p:sp>
      <p:sp>
        <p:nvSpPr>
          <p:cNvPr id="25" name="Rettangolo 24"/>
          <p:cNvSpPr/>
          <p:nvPr/>
        </p:nvSpPr>
        <p:spPr>
          <a:xfrm>
            <a:off x="-252536" y="3645024"/>
            <a:ext cx="36004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9600" b="1" dirty="0" smtClean="0">
                <a:latin typeface="Symbol" panose="05050102010706020507" pitchFamily="18" charset="2"/>
                <a:cs typeface="Arial" panose="020B0604020202020204" pitchFamily="34" charset="0"/>
                <a:sym typeface="Batang" panose="02030600000101010101" pitchFamily="18" charset="-127"/>
              </a:rPr>
              <a:t>t</a:t>
            </a:r>
            <a:r>
              <a:rPr lang="it-IT" sz="9600" b="1" baseline="-25000" dirty="0" smtClean="0">
                <a:cs typeface="Arial" panose="020B0604020202020204" pitchFamily="34" charset="0"/>
                <a:sym typeface="Batang" panose="02030600000101010101" pitchFamily="18" charset="-127"/>
              </a:rPr>
              <a:t>0  </a:t>
            </a:r>
          </a:p>
          <a:p>
            <a:pPr algn="ctr"/>
            <a:r>
              <a:rPr lang="it-IT" sz="9600" b="1" dirty="0" smtClean="0">
                <a:cs typeface="Arial" panose="020B0604020202020204" pitchFamily="34" charset="0"/>
                <a:sym typeface="Batang" panose="02030600000101010101" pitchFamily="18" charset="-127"/>
              </a:rPr>
              <a:t> T</a:t>
            </a:r>
            <a:r>
              <a:rPr lang="it-IT" sz="9600" b="1" baseline="-25000" dirty="0" smtClean="0">
                <a:cs typeface="Arial" panose="020B0604020202020204" pitchFamily="34" charset="0"/>
                <a:sym typeface="Batang" panose="02030600000101010101" pitchFamily="18" charset="-127"/>
              </a:rPr>
              <a:t>0</a:t>
            </a:r>
            <a:r>
              <a:rPr lang="it-IT" sz="9600" b="1" dirty="0" smtClean="0">
                <a:cs typeface="Arial" panose="020B0604020202020204" pitchFamily="34" charset="0"/>
                <a:sym typeface="Batang" panose="02030600000101010101" pitchFamily="18" charset="-127"/>
              </a:rPr>
              <a:t> </a:t>
            </a:r>
            <a:endParaRPr lang="en-US" sz="16600" dirty="0"/>
          </a:p>
        </p:txBody>
      </p:sp>
      <p:sp>
        <p:nvSpPr>
          <p:cNvPr id="26" name="Ovale 25"/>
          <p:cNvSpPr/>
          <p:nvPr/>
        </p:nvSpPr>
        <p:spPr>
          <a:xfrm>
            <a:off x="6372200" y="1412776"/>
            <a:ext cx="216024" cy="21602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ttangolo 31"/>
          <p:cNvSpPr/>
          <p:nvPr/>
        </p:nvSpPr>
        <p:spPr>
          <a:xfrm>
            <a:off x="5004048" y="1412776"/>
            <a:ext cx="216024" cy="2160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e 32"/>
          <p:cNvSpPr/>
          <p:nvPr/>
        </p:nvSpPr>
        <p:spPr>
          <a:xfrm>
            <a:off x="7740352" y="1268760"/>
            <a:ext cx="423664" cy="44043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Connettore 2 34"/>
          <p:cNvCxnSpPr/>
          <p:nvPr/>
        </p:nvCxnSpPr>
        <p:spPr>
          <a:xfrm>
            <a:off x="2267744" y="6021288"/>
            <a:ext cx="432048" cy="0"/>
          </a:xfrm>
          <a:prstGeom prst="straightConnector1">
            <a:avLst/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CasellaDiTesto 39"/>
          <p:cNvSpPr txBox="1"/>
          <p:nvPr/>
        </p:nvSpPr>
        <p:spPr>
          <a:xfrm>
            <a:off x="2771800" y="5805264"/>
            <a:ext cx="1656184" cy="646331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r>
              <a:rPr lang="it-IT" b="1" dirty="0" smtClean="0"/>
              <a:t>MEASURE THE INTERACTIONS</a:t>
            </a:r>
            <a:endParaRPr lang="en-US" b="1" dirty="0"/>
          </a:p>
        </p:txBody>
      </p:sp>
      <p:cxnSp>
        <p:nvCxnSpPr>
          <p:cNvPr id="41" name="Connettore 2 40"/>
          <p:cNvCxnSpPr/>
          <p:nvPr/>
        </p:nvCxnSpPr>
        <p:spPr>
          <a:xfrm>
            <a:off x="2267744" y="4509120"/>
            <a:ext cx="432048" cy="0"/>
          </a:xfrm>
          <a:prstGeom prst="straightConnector1">
            <a:avLst/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CasellaDiTesto 42"/>
          <p:cNvSpPr txBox="1"/>
          <p:nvPr/>
        </p:nvSpPr>
        <p:spPr>
          <a:xfrm>
            <a:off x="2771800" y="4293096"/>
            <a:ext cx="1656184" cy="369332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r>
              <a:rPr lang="it-IT" b="1" dirty="0" smtClean="0"/>
              <a:t>10 </a:t>
            </a:r>
            <a:r>
              <a:rPr lang="it-IT" b="1" baseline="30000" dirty="0" smtClean="0"/>
              <a:t>-10  </a:t>
            </a:r>
            <a:r>
              <a:rPr lang="it-IT" b="1" dirty="0" smtClean="0"/>
              <a:t>-</a:t>
            </a:r>
            <a:r>
              <a:rPr lang="it-IT" b="1" baseline="30000" dirty="0" smtClean="0"/>
              <a:t>   </a:t>
            </a:r>
            <a:r>
              <a:rPr lang="it-IT" b="1" dirty="0" smtClean="0"/>
              <a:t>10</a:t>
            </a:r>
            <a:r>
              <a:rPr lang="it-IT" b="1" baseline="30000" dirty="0" smtClean="0"/>
              <a:t>-12 </a:t>
            </a:r>
            <a:r>
              <a:rPr lang="it-IT" b="1" dirty="0" smtClean="0"/>
              <a:t> s</a:t>
            </a:r>
            <a:endParaRPr lang="en-US" b="1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1176774" y="3031505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B = 0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4" name="CasellaDiTesto 33"/>
          <p:cNvSpPr txBox="1"/>
          <p:nvPr/>
        </p:nvSpPr>
        <p:spPr>
          <a:xfrm>
            <a:off x="999682" y="1448302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B ≠ 0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 rot="16200000">
            <a:off x="3386" y="1831605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M</a:t>
            </a:r>
            <a:endParaRPr lang="it-IT" sz="2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9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9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2 0.17963 L -0.08247 -0.1537 " pathEditMode="relative" rAng="0" ptsTypes="AA">
                                      <p:cBhvr>
                                        <p:cTn id="12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00" y="-16700"/>
                                    </p:animMotion>
                                  </p:childTnLst>
                                </p:cTn>
                              </p:par>
                              <p:par>
                                <p:cTn id="130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1" dur="2000" fill="hold"/>
                                        <p:tgtEl>
                                          <p:spTgt spid="27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9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9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9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20" grpId="0"/>
      <p:bldP spid="20" grpId="1"/>
      <p:bldP spid="21" grpId="0" animBg="1"/>
      <p:bldP spid="21" grpId="1" animBg="1"/>
      <p:bldP spid="27" grpId="0" animBg="1"/>
      <p:bldP spid="27" grpId="1" animBg="1"/>
      <p:bldP spid="27" grpId="2" animBg="1"/>
      <p:bldP spid="28" grpId="0" animBg="1"/>
      <p:bldP spid="28" grpId="1" animBg="1"/>
      <p:bldP spid="29" grpId="0"/>
      <p:bldP spid="29" grpId="1"/>
      <p:bldP spid="30" grpId="0" animBg="1"/>
      <p:bldP spid="16" grpId="0"/>
      <p:bldP spid="16" grpId="1"/>
      <p:bldP spid="18" grpId="1" animBg="1"/>
      <p:bldP spid="18" grpId="2" animBg="1"/>
      <p:bldP spid="24" grpId="0"/>
      <p:bldP spid="25" grpId="0"/>
      <p:bldP spid="26" grpId="0" animBg="1"/>
      <p:bldP spid="32" grpId="0" animBg="1"/>
      <p:bldP spid="33" grpId="0" animBg="1"/>
      <p:bldP spid="40" grpId="0" animBg="1"/>
      <p:bldP spid="43" grpId="0" animBg="1"/>
      <p:bldP spid="3" grpId="0"/>
      <p:bldP spid="34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3"/>
            <a:ext cx="9144000" cy="620686"/>
          </a:xfrm>
          <a:solidFill>
            <a:srgbClr val="00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r>
              <a:rPr lang="it-IT" sz="3000" u="sng" dirty="0" smtClean="0">
                <a:latin typeface="Arial Black" pitchFamily="34" charset="0"/>
              </a:rPr>
              <a:t>MY STUDY</a:t>
            </a:r>
            <a:r>
              <a:rPr lang="it-IT" sz="3000" dirty="0" smtClean="0">
                <a:latin typeface="Arial Black" pitchFamily="34" charset="0"/>
              </a:rPr>
              <a:t>: </a:t>
            </a:r>
            <a:r>
              <a:rPr lang="it-IT" sz="3000" b="1" dirty="0" smtClean="0">
                <a:latin typeface="Arial Black" pitchFamily="34" charset="0"/>
              </a:rPr>
              <a:t>NMR</a:t>
            </a:r>
            <a:r>
              <a:rPr lang="it-IT" sz="3000" dirty="0" smtClean="0">
                <a:latin typeface="Arial Black" pitchFamily="34" charset="0"/>
              </a:rPr>
              <a:t> </a:t>
            </a:r>
            <a:r>
              <a:rPr lang="it-IT" sz="3000" dirty="0" err="1" smtClean="0">
                <a:latin typeface="Arial Black" pitchFamily="34" charset="0"/>
              </a:rPr>
              <a:t>relaxation</a:t>
            </a:r>
            <a:r>
              <a:rPr lang="it-IT" sz="3000" dirty="0" smtClean="0">
                <a:latin typeface="Arial Black" pitchFamily="34" charset="0"/>
              </a:rPr>
              <a:t> </a:t>
            </a:r>
            <a:r>
              <a:rPr lang="it-IT" sz="3000" dirty="0" err="1" smtClean="0">
                <a:latin typeface="Arial Black" pitchFamily="34" charset="0"/>
              </a:rPr>
              <a:t>curves</a:t>
            </a:r>
            <a:endParaRPr lang="en-US" sz="3000" dirty="0">
              <a:latin typeface="Arial Black" pitchFamily="34" charset="0"/>
            </a:endParaRPr>
          </a:p>
        </p:txBody>
      </p:sp>
      <p:sp>
        <p:nvSpPr>
          <p:cNvPr id="28680" name="AutoShape 8" descr="data:image/jpeg;base64,/9j/4AAQSkZJRgABAQAAAQABAAD/2wCEAAkGBxQHBhIUEBMTFBUXFxcZFBgYFhsaEhUdGR4fFhodHBokHiggGCImIRcfLTEhKSsrOjo6GB8zODMsQykvMCsBCgoKDg0OGxAQGywmICYtLCw3Ly0sNSwsKzc0NC40LCwrLy8sLC84LDAsNzg0NywyNC0sLywvLi03LCw3LC0sLf/AABEIALkAwgMBEQACEQEDEQH/xAAbAAEAAgMBAQAAAAAAAAAAAAAABQYCAwQBB//EAD0QAAIBAwMCAwUHAgUCBwAAAAECAwAEEQUSIQYxEyJBBxQVUZEjMjNTYXGBNkJSYnSysxYkNEOCobHR8P/EABoBAQADAQEBAAAAAAAAAAAAAAABAgQFAwb/xAA8EQACAQIEAwMICAYDAQAAAAAAAQIDEQQhMUESUWFxgbEFBhNSkaHB8CIyNUJicoLRFCMzNLLhJFPCFf/aAAwDAQACEQMRAD8A+40AoBQCgFAKAUAoBQCgFAKAUAoBQCgFAKAUAoBQCgFAKAUAoBQCgFAKAUAoBQCgFAVzTtfuLnqd7WS1RFVWcyJceIVGcRh08NdhcZIG4/dP70B77Qr6TTejrmWF2R1CbWUAsMuoOAQcnBPpQEb0fqjSa3JCZ7yRPCDr75AIZi27a3h+RDIqjbny8Fxyd2FAulAKAUAoBQCgFAKAUAoBQCgFAKAUAoBQCgFAKAUAoCt6Z0r8JvnkjvLoq0kkrRMYjEzSZzk+FvOMjHm/tUdhigN0tjH1V0esbTMySxx5ljwGbG1ty7lI5K+o9aA5G6WaAGT3m4uZgFVDK0YZYy6PMibEQAyKm3J7cYI5oCwabE0NiiyHLAc85/8Af1/egOmgFAKAUAoBQCgFAKAUAoBQCgFAKAUAoBQCgFAKAwl/CP7GgKh0hqQ0j2XWczKzBLeHyrjcc4UYyQPWqzlwq57Yei61RU07X5k1qXUCafpKzskhDY8oxvXJ2nPOOCeeaiVRKNz0pYSVSq6aa7diYq5lFAKAUAoBQCgFAKAUAoBQCgFAKAUAoBQCgFAKAUBxa1ejTdImlODsjdsE43EDIGfTJ4/mqVJcMXLkaMJQdevCkvvNLn39xV9JsvifswhhtyCfCjUZOACjDcM49Np+leUW6lFG+vCOC8oyTVopv2NZeJnqfTk9xHcxoIvD72+CwbMsqzS7+SOCpwQB3qZU5O6+epFHGUouEne+/cmo2+JP6TqDXlxKrBcLtwQD5SSwMbcnzKFBPbiRfKO59Iyu2Ya1JQjFrf8A1muj07nnyk6uZxQCgFAKAUAoBQCgFAKAUAoBQCgFAKAUAoBQCgKN7W7/AMDp5YlzulbnGeFTlieORnH1rHjZ2hbmfSebFDjxTqPSK970OP2N3xfTZoWPCsHTOezcNg9sZXsPUn51TAy+i4mjzroJVYVVurPu077e5I+i1vPkxQCgFAKAUAoBQCgFAKAUAoBQCgFAKAUAoBQCgIq66ktbVnDTxlo8mREPiSoBySyJllABBJI4zzUxi5OyV2BFrJuFzHb3JGSAWj8MHBx2cq4GfUr+ozUAjOq9UeLQZ1kiCeJFMq5lXJPhsxwO5wAT/FRUpylSm0skm30+WbPJztjKP54+KOH2c3MsfR8ASEuMyYO9Rnzt6Gs+E/pLvN/nF9oVP0+CJ+71z3GAvNBOqrjewVXVRnBbysWKjOSQvABPpWpJydkrs4hst9ft57gR+KEkb7scoaKZuCcrG4V2HB5Ax5W+RxAJOgFAKAUAoBQCgFAKAUAoBQCgFAKAUAoCLu9X/wC9MFuolmUKzgkrFEGIHnfBwxGSEwSceg5oCD6ht7jTbT3iWR7vDDxYUXw4BGNxZkUNlSBg5dnzswMZrbgaFOvN05uzayfXbtvp012KybSuTt1pcV9oE0MOyOOeJ13Rqu3EibdwA4bgj6CvGhUeHrRm1nGSdux6EtXVjR0gDDoqxPIZXgZonY7d2UPlyFHl8pUgHnBGSe59vKFpVnUjGylaS137et+l+WhENLEX7S9Nj1DQR4q7vDMjpyRhlhkZTweeQOK86NedKjX4HrBp9jsbMAr4yj+ePijZ7MP6Kg/eT/kaubhP6S7zo+cX2hP9Pgjt6wsm1XTkt0dozLIgJU87F875GPMpC4I4+8Mn59jyfVVGo6slfhT156Lv37jhTV1YmLi3S6j2yIrr8mAI+hrAWKtq0gtOobe2s3lilfLttAktlQBjmWMnIBKhQQYzzw3BFbKWDcsPOu3ZLLteWS7NXvZbXuVcs7Exb6sYrxIbpRHI5fwiCTDLt9FYgbXK+bwzzgNgsFJrGWPNU1z3HVIoFiaR5I5ZRhgqhYigbJPr9oMfzQGk9QP7tuW1lYmNZI0Dxh3BKqRywVSN2eT6GgOb/q73a0kkvLaW0RcBWdo5A7HOABEzkdu5FAa9G6u/6h6VNxZojzBEZonZkRGYAlTJs5wM8gc49M5oD3Tdan1DpnTZFCma58BpPRVTAlmIGDxtBUfrIvPagNul3lymviK4mhcvEZHijiINtgqqDxN5yG833hlirFcAEACyUAoBQCgFAKAUAoDl1S9Gm6ZNMwJEUbyEDuQiliB6elAV7p6+k03VXtLiP/Cy3Rwi3kjDLcbQN+B91S3CnsBXQqYSn/DqtTld53jvHq7bdWlsUUnezLXXPLkJpTHTNTa1baEIMtsc8ld32keCSfIWUgjAxIox5TndXXpqSrrXSXsyffn1um9yqydjfHALPqB2GcXCLnk7Q8XGQPmyMM9vwh3zXm5uph0n9x+5/s/EaMhvai0kfSLtF3DKG7cI+Yn7/wCVyP5qMOoONWM/+uftSbXvRswH93R/PD/JGfsw/oqD95P+Rq5uE/pLvOj5xfaE/wBPgiWSQ3PUTAYKQxKM5z9pISSvbAKoinGc4mXgZGem4qGHT3k/ct+xtvvi+7hbnZqF4thaM7BiBjAUFmYk7VAA5JJIH8140qTqTUV882S3Y5dDsGs4XaXaZpXMkxXO3OAqqMnOFVVX0ztJwMmvXE1o1JKML8MVZX16t9W7v3XdiIqxEdfagkOnLbmGWaW4JWAIOUdRuWTxCCsewjduOcbScEKa9cHgv4jilKSjGKu2/gt38bLdCUrGzTLM657neu6hvdZIyEw0bGbwyWV+Mj7PjjndWJ2vkWJSPSFHhh8OqxCIqygq2CpyR/6e1QDoh0+K3DeHFGm4YbaoUkfuBQGFnpyWOlJBENsaRiNBknaoG0ck5OB86A4tF0L4Vp9tGJC3u8AhQ7cZOFG7Gf8AKOKA4+l+nJ9EuGMl346sMuPd40Z38oDs48zEBcfT5UBZaAUAoBQCgFAKAUBi6CRCGAIIwQeQQe4NAVi7a30mwW0viFtyAsErs20BACoeX/ynU/dYsCdoIORWzB067lx0FeS2Wbt2brms8trFZNbkvp0rW0SJLJ4oIHhzcfaD0DY43EeowD6AdqpWjGbcoRtzjy7OnTVddQjZq9m15afZMEkUh42OSoZTnDAEEqwyCM9mNVw9WNOf01eLya6dNc1qupLVyPu71b3RkulGDC3iMCQWQJlJ0O0kFgu8YB+8orRTpSp1nQf3su2+cXns3buIburnN7RHEnQ9wVIIKxkEHIILrgg+tZYJrjT9Sp/hI2YD+7o/nh/kjX7MTt6Ig/eX/kasOD/pL53Oj5xfaFT9Pgia0JSbMyMBuldpDj1DcR5PqQgQfxXSxTXHwLSKS/f33OHE5rdG1TWfFbIhhyIRgfaSHKvJnk7QDtXt3kJyCtek3GjR4F9aWvRbR7b5vXbTMjV3JG7uvCIVAC5GQD2A9WY+gFZ6dPizenzkupLZW4gl3cSx2cqzzOw96uc7vBTJUojKNquo3BI8+XdvYNk79GKddRipx4Y7LTld55u/PfRZKyiNi0wQrbwqiKFVQAqgYVQOAAPQViLGygFAKAUAoBQCgFAKAUAoBQCgFAaby0S+tmjlRXRhhlYZUjvyPWr06k6clODs1ug1cpWq6Jd6JdBrKRpbMljNbsolMa4yPCUkMwySdgYHyqFz2rr0cRhq9NxqJRq7T0Te/Ft3vLNt2PNpp5aElZ9SMmnRPtSeN22rIkgXGWCBG8TafEGexxnbjuQDjq4Sanw8Npbr/wBK1/o2zy06ospKxwWXWFub3xk8cwzlUZRE8gjl7KSULCNnyqmI4bIQ7fNk+tTDVVD0dSNpwTl2x3tztm730vyITWqPNQ1q3n6UurZhJujhdcPbzKq4VjCWLIAhO1du4gk49ax45TjF1VpOLd+1fSX7o2+TbfxdJfjj4o4OldZW16BiiUXHiOXQMlvMwXfIwZ1dYyrFFJbAP9hHFZ/JUU4qUtI3fbbRd7su83+cf2hP9Pgid1PqFHtzb2qzhgoMn2LwmCDkNIGlEaqcKQpz3GcEKRW7D02/581dXyXrS2Vt1u+mWTaOI3sRNt7QUuLCT3WLw4YS6GeVgYI9i8MQpJfLFQqg5ct5c4JGteSsR6SPplnLPhX1nd+xZXbekVrbJFeNWyMNE0K9195Dfzt7q2AEEaxyXalNpaQctEpzwvBHOAnFeuJr4WhFKlG9TW924wd9I7O1tXftehCUnrp4l10TR4dC05YbZNkakkDJPLHJySSTyfU1ycTiauJqOpVd2/nY9EklZHfXgSKAUAoBQCgFAKAUAoBQCgFAKAUAoBQEBrfTgu3eSAokrjbIHBe2nUjaRLEGAY4x5xhvKoyQMV0MNjnBKFS7is1bKUX+GVn7NM3lfMo430KnpEUPTMVykomjiky1zGxdpI97bfGEgG6RQT+Kh4AQsFYEt1sRKri3CULOSyi1ZJ2+7a9k/wAL1d7Xja1FaNzj1KRxqU0hmUbrOa2mUA/9w6RPNFMMHBV484c/lsoz6Z8dGP8A82pBR0vNP1U8pR7VLVdUzb5M/vqL/HHxRw2w+J9JWVv44hRBNNOfUZkeOFSM5YO25doBJ4HqA2bzc/k4d1uDibfCvGT7lZ329rW/zlz8ozX5fBFk1PWGW6a3jRpZ5yfeWTIIH3VgjO7BZAwDMCqqC7FlLZGyjhU4KtJ2hH6qfvnLLR2yTTbyik0rHEctiZ0HpJLJ1eUL5N3hQLj3aHPdtuBvkPq5HrgAAVixXlKdROMHrrJ/Wl06RWy722WjCxaK5ZcUAoBQCgFAKAUAoBQCgFAKAUAoBQCgFAKAUBx6npqalDh8g4YI64Eke4bSVOOOPTkHsQRxXtRrzpO8dMsno7c/m/Ihq58i9oWg3GjQeRGaDegikjJJjQDzRSrwFj5YrjIG5xkB8V9DHGUcRg63E0pejndPd2dpRfraX55PNq57eT4tY2j+eHijm6JsLm+gljsl2M5RpLh1+zhA3J5OPPIBkgj/ABf2lcnH5LrUKfk6jOu7pcaUVrL6TefKL0fZvfLo+cl35SqJco+CPq/S3TEPTNlsh3Mx5eRzulfktgn0ALHCjjzE9yScOOx9XGT4p2S2SyS/317tEkceMVHQm6xFhQCgFAKAUAoBQFXg1OZuozaPKqusxmGAgaS1Kkrx5u0p2E4U4T9ckC0UAoBQCgFAc15YR3uPFRXxnGR2z3/+BQHP8Ct/yY/pQD4Fb/kx/SgHwK3/ACY/pQD4Fb/kx/SgHwK3/Jj+lAPgVv8Akx/SgHwK3/Jj+lAU3r23J0x4tPt4t75QytgKCcJsj+bEsF3HCgt3yDt6/k3DYdz48Vos+G179ZdLXdtWlpZq9fSTg1KGTT15dhD+y2TOmBL9YX+zimjIjwyRSDhmYAB13AhjjIIJJI5WcVh6FWjCth4cN7ppacS1SWdstNnoknradepUm5VZOT5vU+kjQ7Yj8GP6Vxwe/Arf8mP6UA+BW/5Mf0oB8Ct/yY/pQD4Fb/kx/SgHwK3/ACY/pQD4Fb/kx/SgA0O3U5EKfSgJGgI600oQ6rLO7vI7gKm7aBEg52KABnzEnccnsM8CgJGgFAKAUAoBQCgFAKAUAoBQEfPN72WVSVjX8SQHGcd1Q9x/mcds4ByDt0RjwWbV29F8X8Fvq8tY1ISK0S/uopcZEgDxIVwI4oQWj8hAK5dw5z67B/aK2TqTp05U91dN83LXO/JW7L82VSu7kL09aOnRmkXMJAkjgjTBA8NlkCjDkKXALAAEcAtuYEKapgqkXCdCf1Xn1TW6ztpz1tZWbEluiy2M3utustsjyW8rbnTB8WDI8xVGOdoK8xAZBLYB+7UVY8cnTqtKcVZPaXK7W/KTyta9tQuaJ6NxIgKkEHkEcg1gaadmXMqgCgFAKAUAoBQCgFAKAUAoBQCgFAKAUAoBQEHea3DM+zx0RCcM/iAFyOSkZznsOXHbsDnJXRwehzmvpbJ7dX8FvuraxqQ/UU41RreGE3UUCsTMUtJykiAbRFt8Io6vnucrhT3yK0YTFQo8dSa4pNZX2frX5r23ZWUW8jottTkudVnkFndEIiwBd9vtQj7Rz/4jbk70Bxn8PGfQeVVuFCEHveXXkk/Y32SJWpwdDXjyez+zjNlcSobZFJBttjgrg8NMDgj0IH7VmhNwkpR1WZYw6dv5LHWpDKLvYV2SQ+BJIIJQQ24GJGjfxVYOSGJBY5Jzx08bVoyoxilaWqdtU9v0vLlllY84p3JW51lLO/RoJlIkOHtXZY5MnkvGH2srgctGcAgEgBs7stOdOpHgq5PaWfslbbk7XXZpZ3WhZYJluIQyHKkZB/8A3b9qzSi4uzLGyqgUAoBQCgFAKAUAoBQCgFAKAUAoBQHFfaitrKiAF5XzsQA845JZsERqP8R/YZJAIEDJbzdS3GGmZLZT5/BYBLjuGjEg+0IXA3MNndlwe67of8W05JOeya+ryk08r8lnze16v6RYbLTorCMCGKOMDgBECgftgcVjlJyblJ3bLG65nW1t2dyFVVLMScABRkkn0AApCDnJRirt5Aj9DiMehqWBDOGkYFixBkJkIyeeN3b6V74uSdVpaLLlplsRHQj/AGbf0Dp/+nj/ANtZiTtmVdP19ZMkC4AjYY8hkQFkYkDglcrknnag9BWyLdWg4epn1s9V2Xz9r5ldGSc0Kzrh1Vh8iARWMsVfV+m5NPjWTSnMDIwZ4FwbedfLvURt5I2IXhl28k5IzuGujUpzXoq2m0t48r7uPNd65OrT1RJ6XrJmZEmQqzAYcKREzcAoQfNDJ/kb0Iwzc4z1KbhLhf7rufIlO5M1QkUAoDwnBH69v19aAxklWMEswGMZyQMZ4GaAyRg6gggg9iOxoD2gFAKAUAoBQCgFAKAo/S10/Ul7PL4DRwO3mmcbZLkRkqsW04ZY1Bz2GcsCMls9GdKnh6UZ8V6jV7erfR359NteRS7b6F1hiWCIKgCqoAUAYUAcAAegrnyk5Nyk7tlzOoBGdQDxrNYsj7Z0jIJxuQndKvzGY1cZHPI5HcasJ9Gbqeqm+/7r7pW/3oVlyJCX8I/saylivezb+gdP/wBPH/toCZ1WxGo2LJnaeGRsAlHQh43APBKsoODxxzmvahVdKal3Nc08mu9ZENXQ0u799sFfjPIfHYMpKuP4YGor0/RzcfmzzXuCd0ddeRJA9W2M8+kymy2eOVxtbG2QfLnyhx/azcZ78E1twU6HpFHE34Om3xtzSz5ZlZJ2yIC21O6uLuzhaaaE+73hm4gaRpLeSOIEko6+rHj51knFRk1F3XPn4FkSDNdSWgCXM7SSW6SDZHbbkbcm7ww6hcEMch2PHbmqgz0Nryy8Rrj3654UKjpYofXJUxyAH9dx+WKAx6jTPWOjuS4zLONpbyj/ALaUnyg4J/XnGOMZOQNN61rd2sk12onWW4dbeI8rIYVaJUwSI3UmKSRS+FUybsg+agJ3pa1FloUSqI1HnbZGQ0UZd2cohAAKoW2jgcL2FAStAKAUAoBQCgFAKAUBAxznQL3w3De7yOTFJlm8J2Jd0lJJKKTyjduSp24XcBOqdy5HI9KA9oCNlIn15F7+FGXPHYyHYnPrkJJ2+XPcZ0xTjQb9Z29mb8URud8v4R/Y1mJK97Nv6B0//Tx/7aAslARUG3T9bZBwtxmQcHHiKArjPbzKFIHHKyHnPGuV6tFS3hl3O9vY7q/VLLeujJWshYjNS1FkUpbKJZuBtDALHk43O3oFzkjknHANAdOnWIsbKNMlyi43sBvb5k4AGSeTgCgOkKB6UB7QHhUEgkDjt+lAYPCsigMqkDtkAgUBkiCNcKAB8gMCgMqAUAoBQCgFAKAUAoDxhuXB5B7/ACoCIt9BXTmPujtApAHhDzWy4zysZ/D79kKj5g0Bl75c2wPiWwl5wDBIu4j0LLIUC/w7UBBaJN8N1m+uLk3I8eVFRWhlaONFARcsEIXzM3ZioGD8634rFU6lGlSgvqrN829fhmUjFptlgl1y3MZ+1Xsfn/8AVYC5AezzWIYehrFWkUEQRgjnjigJw9RwG52KZXO3cfDgldQM45ZUKg8ds5oCK16zbX5oGjtZA8EscsMsrrEmFZS64BaUblBG1ox+uK14XGToKcVpKLTXanZ9zzKyjc710251CIe9TiMZBaO2LL2C+UzH7QjcDyoQ4IHzzkLErZ2iWMO2JFRck4AxkscsT8yScknkk5NAb6AUAoBQCgFAKAUAoBQCgFAKAUAoBQCgFAKAxl/CP7GgK77Nv6B0/wD08f8AtoCyUAoBQCgFAKAUAoBQCgFAKAUAoBQCgFAKAUAoBQCgFAYyDMZ/Y0BDdE2EmldI2kMy7ZI4UVxkHBAwRkcH+KAm6AUAoBQCgFAKAUAoBQCgFAKAUAoBQCgFAKAUAoBQCgFAKAUAoBQCgFAKAUAoBQCgFAKAUAoBQCgFAKAUAoBQCgFAKAUAoBQCgFAKAUAoBQCgFAKAUAo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CasellaDiTesto 9"/>
          <p:cNvSpPr txBox="1"/>
          <p:nvPr/>
        </p:nvSpPr>
        <p:spPr>
          <a:xfrm>
            <a:off x="323528" y="1412776"/>
            <a:ext cx="3240360" cy="19697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FF3399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sz="2000" baseline="30000" dirty="0" smtClean="0">
                <a:solidFill>
                  <a:srgbClr val="002060"/>
                </a:solidFill>
                <a:latin typeface="Arial Black" pitchFamily="34" charset="0"/>
              </a:rPr>
              <a:t>1</a:t>
            </a:r>
            <a:r>
              <a:rPr lang="it-IT" sz="2000" dirty="0" smtClean="0">
                <a:solidFill>
                  <a:srgbClr val="002060"/>
                </a:solidFill>
                <a:latin typeface="Arial Black" pitchFamily="34" charset="0"/>
              </a:rPr>
              <a:t>H</a:t>
            </a:r>
            <a:r>
              <a:rPr lang="it-IT" dirty="0" smtClean="0">
                <a:latin typeface="Arial Black" pitchFamily="34" charset="0"/>
              </a:rPr>
              <a:t> </a:t>
            </a:r>
            <a:r>
              <a:rPr lang="it-IT" dirty="0" smtClean="0"/>
              <a:t> </a:t>
            </a:r>
            <a:r>
              <a:rPr lang="it-IT" dirty="0" err="1" smtClean="0"/>
              <a:t>relaxation</a:t>
            </a:r>
            <a:r>
              <a:rPr lang="it-IT" dirty="0" smtClean="0"/>
              <a:t> </a:t>
            </a:r>
            <a:r>
              <a:rPr lang="it-IT" dirty="0" err="1" smtClean="0"/>
              <a:t>times</a:t>
            </a:r>
            <a:r>
              <a:rPr lang="it-IT" dirty="0" smtClean="0"/>
              <a:t> </a:t>
            </a:r>
          </a:p>
          <a:p>
            <a:pPr algn="ctr"/>
            <a:r>
              <a:rPr lang="it-IT" dirty="0" smtClean="0"/>
              <a:t>(</a:t>
            </a:r>
            <a:r>
              <a:rPr lang="it-IT" b="1" dirty="0" smtClean="0"/>
              <a:t>T</a:t>
            </a:r>
            <a:r>
              <a:rPr lang="it-IT" b="1" baseline="-25000" dirty="0" smtClean="0"/>
              <a:t>1</a:t>
            </a:r>
            <a:r>
              <a:rPr lang="it-IT" b="1" dirty="0" smtClean="0"/>
              <a:t> and T</a:t>
            </a:r>
            <a:r>
              <a:rPr lang="it-IT" b="1" baseline="-25000" dirty="0" smtClean="0"/>
              <a:t>2</a:t>
            </a:r>
            <a:r>
              <a:rPr lang="it-IT" dirty="0" smtClean="0"/>
              <a:t>) </a:t>
            </a:r>
            <a:r>
              <a:rPr lang="it-IT" sz="2000" b="1" dirty="0" err="1" smtClean="0"/>
              <a:t>depend</a:t>
            </a:r>
            <a:r>
              <a:rPr lang="it-IT" dirty="0" smtClean="0"/>
              <a:t> on the </a:t>
            </a:r>
            <a:r>
              <a:rPr lang="it-IT" sz="2000" b="1" dirty="0" err="1" smtClean="0"/>
              <a:t>capability</a:t>
            </a:r>
            <a:r>
              <a:rPr lang="it-IT" dirty="0" smtClean="0"/>
              <a:t> </a:t>
            </a:r>
            <a:r>
              <a:rPr lang="it-IT" dirty="0" err="1" smtClean="0"/>
              <a:t>to</a:t>
            </a:r>
            <a:r>
              <a:rPr lang="it-IT" dirty="0" smtClean="0"/>
              <a:t> </a:t>
            </a:r>
          </a:p>
          <a:p>
            <a:pPr algn="ctr"/>
            <a:r>
              <a:rPr lang="it-IT" sz="2000" b="1" dirty="0" smtClean="0">
                <a:latin typeface="Arial Rounded MT Bold" pitchFamily="34" charset="0"/>
              </a:rPr>
              <a:t>EXCHANGE ENERGY</a:t>
            </a:r>
            <a:r>
              <a:rPr lang="it-IT" sz="2000" dirty="0" smtClean="0">
                <a:latin typeface="Arial Rounded MT Bold" pitchFamily="34" charset="0"/>
              </a:rPr>
              <a:t> </a:t>
            </a:r>
          </a:p>
          <a:p>
            <a:pPr algn="ctr"/>
            <a:r>
              <a:rPr lang="it-IT" dirty="0" err="1" smtClean="0"/>
              <a:t>with</a:t>
            </a:r>
            <a:r>
              <a:rPr lang="it-IT" dirty="0" smtClean="0"/>
              <a:t> the </a:t>
            </a:r>
            <a:r>
              <a:rPr lang="it-IT" dirty="0" err="1" smtClean="0"/>
              <a:t>sorrounding</a:t>
            </a:r>
            <a:r>
              <a:rPr lang="it-IT" dirty="0" smtClean="0"/>
              <a:t>: </a:t>
            </a:r>
          </a:p>
          <a:p>
            <a:pPr algn="ctr"/>
            <a:r>
              <a:rPr lang="it-IT" sz="2400" dirty="0" smtClean="0">
                <a:solidFill>
                  <a:srgbClr val="002060"/>
                </a:solidFill>
                <a:latin typeface="Arial Black" pitchFamily="34" charset="0"/>
              </a:rPr>
              <a:t>!! LOCAL PROBE !!</a:t>
            </a:r>
            <a:endParaRPr lang="en-US" sz="24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4427984" y="2420888"/>
            <a:ext cx="4392488" cy="1200329"/>
          </a:xfrm>
          <a:prstGeom prst="rect">
            <a:avLst/>
          </a:prstGeom>
          <a:solidFill>
            <a:schemeClr val="accent6">
              <a:lumMod val="75000"/>
              <a:alpha val="87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err="1" smtClean="0">
                <a:latin typeface="Arial Black" pitchFamily="34" charset="0"/>
              </a:rPr>
              <a:t>MNPs</a:t>
            </a:r>
            <a:r>
              <a:rPr lang="it-IT" b="1" dirty="0" smtClean="0"/>
              <a:t>  </a:t>
            </a:r>
            <a:r>
              <a:rPr lang="it-IT" sz="2400" b="1" dirty="0" err="1" smtClean="0">
                <a:latin typeface="Arial Black" pitchFamily="34" charset="0"/>
              </a:rPr>
              <a:t>shorten</a:t>
            </a:r>
            <a:r>
              <a:rPr lang="it-IT" b="1" dirty="0" smtClean="0">
                <a:latin typeface="Arial Black" pitchFamily="34" charset="0"/>
              </a:rPr>
              <a:t> </a:t>
            </a:r>
            <a:r>
              <a:rPr lang="it-IT" dirty="0" smtClean="0"/>
              <a:t>the </a:t>
            </a:r>
            <a:r>
              <a:rPr lang="it-IT" dirty="0" err="1" smtClean="0"/>
              <a:t>relaxation</a:t>
            </a:r>
            <a:r>
              <a:rPr lang="it-IT" dirty="0" smtClean="0"/>
              <a:t> </a:t>
            </a:r>
            <a:r>
              <a:rPr lang="it-IT" dirty="0" err="1" smtClean="0"/>
              <a:t>time</a:t>
            </a:r>
            <a:r>
              <a:rPr lang="it-IT" dirty="0" smtClean="0"/>
              <a:t>  </a:t>
            </a:r>
            <a:r>
              <a:rPr lang="it-IT" b="1" dirty="0" smtClean="0">
                <a:latin typeface="Arial Black" pitchFamily="34" charset="0"/>
              </a:rPr>
              <a:t>T</a:t>
            </a:r>
            <a:r>
              <a:rPr lang="it-IT" b="1" baseline="-25000" dirty="0" smtClean="0">
                <a:latin typeface="Arial Black" pitchFamily="34" charset="0"/>
              </a:rPr>
              <a:t>2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</a:t>
            </a:r>
            <a:r>
              <a:rPr lang="it-IT" baseline="30000" dirty="0" smtClean="0">
                <a:latin typeface="Arial Black" pitchFamily="34" charset="0"/>
              </a:rPr>
              <a:t>1</a:t>
            </a:r>
            <a:r>
              <a:rPr lang="it-IT" dirty="0" smtClean="0">
                <a:latin typeface="Arial Black" pitchFamily="34" charset="0"/>
              </a:rPr>
              <a:t>H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</a:t>
            </a:r>
            <a:r>
              <a:rPr lang="it-IT" b="1" dirty="0" smtClean="0"/>
              <a:t> </a:t>
            </a:r>
            <a:r>
              <a:rPr lang="it-IT" sz="2400" dirty="0" err="1" smtClean="0">
                <a:latin typeface="Arial Black" pitchFamily="34" charset="0"/>
              </a:rPr>
              <a:t>healty</a:t>
            </a:r>
            <a:r>
              <a:rPr lang="it-IT" dirty="0" smtClean="0">
                <a:latin typeface="Arial Black" pitchFamily="34" charset="0"/>
              </a:rPr>
              <a:t> </a:t>
            </a:r>
            <a:r>
              <a:rPr lang="it-IT" dirty="0" err="1" smtClean="0">
                <a:latin typeface="Arial Black" pitchFamily="34" charset="0"/>
              </a:rPr>
              <a:t>cells</a:t>
            </a:r>
            <a:r>
              <a:rPr lang="it-IT" dirty="0" smtClean="0"/>
              <a:t>: </a:t>
            </a:r>
          </a:p>
          <a:p>
            <a:pPr algn="ctr"/>
            <a:r>
              <a:rPr lang="it-IT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CONTRAST</a:t>
            </a:r>
            <a:r>
              <a:rPr lang="it-IT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AGENTS</a:t>
            </a:r>
            <a:endPara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4149080"/>
            <a:ext cx="5076056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CasellaDiTesto 13"/>
          <p:cNvSpPr txBox="1"/>
          <p:nvPr/>
        </p:nvSpPr>
        <p:spPr>
          <a:xfrm>
            <a:off x="1331640" y="4437112"/>
            <a:ext cx="2520280" cy="92333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Key </a:t>
            </a:r>
            <a:r>
              <a:rPr lang="it-IT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parameter</a:t>
            </a:r>
            <a:r>
              <a:rPr lang="it-IT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for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MNPs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b="1" dirty="0" smtClean="0">
                <a:latin typeface="Arial" pitchFamily="34" charset="0"/>
                <a:cs typeface="Arial" pitchFamily="34" charset="0"/>
              </a:rPr>
              <a:t>CA </a:t>
            </a:r>
            <a:r>
              <a:rPr lang="it-IT" b="1" dirty="0" err="1" smtClean="0">
                <a:latin typeface="Arial" pitchFamily="34" charset="0"/>
                <a:cs typeface="Arial" pitchFamily="34" charset="0"/>
              </a:rPr>
              <a:t>efficiency</a:t>
            </a:r>
            <a:r>
              <a:rPr lang="it-IT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: </a:t>
            </a:r>
          </a:p>
          <a:p>
            <a:pPr algn="ctr"/>
            <a:r>
              <a:rPr lang="it-IT" dirty="0" smtClean="0">
                <a:latin typeface="Arial Black" pitchFamily="34" charset="0"/>
                <a:cs typeface="Arial" pitchFamily="34" charset="0"/>
              </a:rPr>
              <a:t>r</a:t>
            </a:r>
            <a:r>
              <a:rPr lang="it-IT" baseline="-25000" dirty="0" smtClean="0">
                <a:latin typeface="Arial Black" pitchFamily="34" charset="0"/>
                <a:cs typeface="Arial" pitchFamily="34" charset="0"/>
              </a:rPr>
              <a:t>2</a:t>
            </a:r>
            <a:r>
              <a:rPr lang="it-IT" dirty="0" smtClean="0">
                <a:latin typeface="Arial Black" pitchFamily="34" charset="0"/>
                <a:cs typeface="Arial" pitchFamily="34" charset="0"/>
              </a:rPr>
              <a:t> ~ 1 / T</a:t>
            </a:r>
            <a:r>
              <a:rPr lang="it-IT" baseline="-25000" dirty="0" smtClean="0">
                <a:latin typeface="Arial Black" pitchFamily="34" charset="0"/>
                <a:cs typeface="Arial" pitchFamily="34" charset="0"/>
              </a:rPr>
              <a:t>2</a:t>
            </a:r>
            <a:endParaRPr lang="en-US" baseline="-25000" dirty="0"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41" name="Rectangle 1032"/>
          <p:cNvSpPr>
            <a:spLocks noChangeArrowheads="1"/>
          </p:cNvSpPr>
          <p:nvPr/>
        </p:nvSpPr>
        <p:spPr bwMode="auto">
          <a:xfrm>
            <a:off x="4211960" y="692696"/>
            <a:ext cx="4788024" cy="1292662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2700" dir="8100000" algn="ctr" rotWithShape="0">
              <a:srgbClr val="FFFFFF">
                <a:alpha val="75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spcAft>
                <a:spcPct val="0"/>
              </a:spcAft>
              <a:defRPr/>
            </a:pPr>
            <a:r>
              <a:rPr lang="fr-FR" sz="2500" b="1" dirty="0">
                <a:solidFill>
                  <a:srgbClr val="7030A0"/>
                </a:solidFill>
                <a:latin typeface="Arial Black" pitchFamily="34" charset="0"/>
              </a:rPr>
              <a:t>    </a:t>
            </a:r>
            <a:r>
              <a:rPr lang="fr-FR" sz="2500" b="1" u="sng" dirty="0" err="1" smtClean="0">
                <a:solidFill>
                  <a:srgbClr val="002060"/>
                </a:solidFill>
                <a:latin typeface="Palatino Linotype" pitchFamily="18" charset="0"/>
              </a:rPr>
              <a:t>Magnetic</a:t>
            </a:r>
            <a:r>
              <a:rPr lang="fr-FR" sz="2500" b="1" u="sng" dirty="0" smtClean="0">
                <a:solidFill>
                  <a:srgbClr val="002060"/>
                </a:solidFill>
                <a:latin typeface="Palatino Linotype" pitchFamily="18" charset="0"/>
              </a:rPr>
              <a:t> </a:t>
            </a:r>
            <a:r>
              <a:rPr lang="fr-FR" sz="2500" b="1" u="sng" dirty="0" err="1" smtClean="0">
                <a:solidFill>
                  <a:srgbClr val="002060"/>
                </a:solidFill>
                <a:latin typeface="Palatino Linotype" pitchFamily="18" charset="0"/>
              </a:rPr>
              <a:t>Resonant</a:t>
            </a:r>
            <a:r>
              <a:rPr lang="fr-FR" sz="2500" b="1" u="sng" dirty="0" smtClean="0">
                <a:solidFill>
                  <a:srgbClr val="002060"/>
                </a:solidFill>
                <a:latin typeface="Palatino Linotype" pitchFamily="18" charset="0"/>
              </a:rPr>
              <a:t> Imaging  </a:t>
            </a:r>
          </a:p>
          <a:p>
            <a:pPr algn="ctr">
              <a:spcAft>
                <a:spcPct val="0"/>
              </a:spcAft>
              <a:defRPr/>
            </a:pPr>
            <a:r>
              <a:rPr lang="fr-FR" sz="2500" b="1" dirty="0" smtClean="0">
                <a:solidFill>
                  <a:srgbClr val="002060"/>
                </a:solidFill>
                <a:latin typeface="Arial Black" pitchFamily="34" charset="0"/>
              </a:rPr>
              <a:t>MRI</a:t>
            </a:r>
            <a:r>
              <a:rPr lang="fr-FR" sz="2500" b="1" dirty="0" smtClean="0">
                <a:solidFill>
                  <a:srgbClr val="002060"/>
                </a:solidFill>
                <a:latin typeface="Palatino Linotype" pitchFamily="18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Palatino Linotype" pitchFamily="18" charset="0"/>
              </a:rPr>
              <a:t>signal  </a:t>
            </a:r>
            <a:r>
              <a:rPr lang="fr-FR" sz="2000" b="1" dirty="0" err="1" smtClean="0">
                <a:solidFill>
                  <a:srgbClr val="002060"/>
                </a:solidFill>
                <a:latin typeface="Palatino Linotype" pitchFamily="18" charset="0"/>
              </a:rPr>
              <a:t>is</a:t>
            </a:r>
            <a:r>
              <a:rPr lang="fr-FR" sz="2000" b="1" dirty="0" smtClean="0">
                <a:solidFill>
                  <a:srgbClr val="002060"/>
                </a:solidFill>
                <a:latin typeface="Palatino Linotype" pitchFamily="18" charset="0"/>
              </a:rPr>
              <a:t>:        </a:t>
            </a:r>
          </a:p>
          <a:p>
            <a:pPr algn="ctr">
              <a:spcAft>
                <a:spcPct val="0"/>
              </a:spcAft>
              <a:defRPr/>
            </a:pPr>
            <a:r>
              <a:rPr lang="fr-FR" sz="2500" b="1" dirty="0" smtClean="0">
                <a:solidFill>
                  <a:srgbClr val="002060"/>
                </a:solidFill>
                <a:latin typeface="Arial Black" pitchFamily="34" charset="0"/>
              </a:rPr>
              <a:t>s(t</a:t>
            </a:r>
            <a:r>
              <a:rPr lang="fr-FR" sz="2500" b="1" dirty="0">
                <a:solidFill>
                  <a:srgbClr val="002060"/>
                </a:solidFill>
                <a:latin typeface="Arial Black" pitchFamily="34" charset="0"/>
              </a:rPr>
              <a:t>)</a:t>
            </a:r>
            <a:r>
              <a:rPr lang="fr-FR" sz="2500" b="1" dirty="0">
                <a:solidFill>
                  <a:srgbClr val="002060"/>
                </a:solidFill>
                <a:latin typeface="Palatino Linotype" pitchFamily="18" charset="0"/>
              </a:rPr>
              <a:t> = </a:t>
            </a:r>
            <a:r>
              <a:rPr lang="fr-FR" sz="2500" b="1" dirty="0" smtClean="0">
                <a:solidFill>
                  <a:srgbClr val="002060"/>
                </a:solidFill>
                <a:latin typeface="Palatino Linotype" pitchFamily="18" charset="0"/>
              </a:rPr>
              <a:t>N(</a:t>
            </a:r>
            <a:r>
              <a:rPr lang="it-IT" sz="2400" baseline="30000" dirty="0" smtClean="0">
                <a:solidFill>
                  <a:srgbClr val="002060"/>
                </a:solidFill>
                <a:latin typeface="Palatino Linotype" pitchFamily="18" charset="0"/>
              </a:rPr>
              <a:t>1</a:t>
            </a:r>
            <a:r>
              <a:rPr lang="it-IT" sz="2400" dirty="0" smtClean="0">
                <a:solidFill>
                  <a:srgbClr val="002060"/>
                </a:solidFill>
                <a:latin typeface="Palatino Linotype" pitchFamily="18" charset="0"/>
              </a:rPr>
              <a:t>H</a:t>
            </a:r>
            <a:r>
              <a:rPr lang="fr-FR" sz="2500" b="1" dirty="0" smtClean="0">
                <a:solidFill>
                  <a:srgbClr val="002060"/>
                </a:solidFill>
                <a:latin typeface="Palatino Linotype" pitchFamily="18" charset="0"/>
              </a:rPr>
              <a:t>) </a:t>
            </a:r>
            <a:r>
              <a:rPr lang="fr-FR" sz="2500" b="1" dirty="0" err="1">
                <a:solidFill>
                  <a:srgbClr val="002060"/>
                </a:solidFill>
                <a:latin typeface="Palatino Linotype" pitchFamily="18" charset="0"/>
              </a:rPr>
              <a:t>e</a:t>
            </a:r>
            <a:r>
              <a:rPr lang="fr-FR" sz="2500" b="1" baseline="30000" dirty="0" err="1">
                <a:solidFill>
                  <a:srgbClr val="002060"/>
                </a:solidFill>
                <a:latin typeface="Palatino Linotype" pitchFamily="18" charset="0"/>
              </a:rPr>
              <a:t>-TE</a:t>
            </a:r>
            <a:r>
              <a:rPr lang="fr-FR" sz="2500" b="1" baseline="30000" dirty="0">
                <a:solidFill>
                  <a:srgbClr val="002060"/>
                </a:solidFill>
                <a:latin typeface="Palatino Linotype" pitchFamily="18" charset="0"/>
              </a:rPr>
              <a:t>/</a:t>
            </a:r>
            <a:r>
              <a:rPr lang="fr-FR" sz="2500" b="1" baseline="30000" dirty="0">
                <a:solidFill>
                  <a:srgbClr val="002060"/>
                </a:solidFill>
                <a:latin typeface="Arial Black" pitchFamily="34" charset="0"/>
              </a:rPr>
              <a:t>T2</a:t>
            </a:r>
            <a:r>
              <a:rPr lang="fr-FR" sz="2500" b="1" dirty="0">
                <a:solidFill>
                  <a:srgbClr val="002060"/>
                </a:solidFill>
                <a:latin typeface="Palatino Linotype" pitchFamily="18" charset="0"/>
              </a:rPr>
              <a:t> (1-e</a:t>
            </a:r>
            <a:r>
              <a:rPr lang="fr-FR" sz="2500" b="1" baseline="30000" dirty="0">
                <a:solidFill>
                  <a:srgbClr val="002060"/>
                </a:solidFill>
                <a:latin typeface="Palatino Linotype" pitchFamily="18" charset="0"/>
              </a:rPr>
              <a:t>-TR/</a:t>
            </a:r>
            <a:r>
              <a:rPr lang="fr-FR" sz="2500" b="1" baseline="30000" dirty="0">
                <a:solidFill>
                  <a:srgbClr val="002060"/>
                </a:solidFill>
                <a:latin typeface="Arial Black" pitchFamily="34" charset="0"/>
              </a:rPr>
              <a:t>T1</a:t>
            </a:r>
            <a:r>
              <a:rPr lang="fr-FR" sz="2500" b="1" dirty="0">
                <a:solidFill>
                  <a:srgbClr val="002060"/>
                </a:solidFill>
                <a:latin typeface="Palatino Linotype" pitchFamily="18" charset="0"/>
              </a:rPr>
              <a:t>)</a:t>
            </a:r>
            <a:r>
              <a:rPr lang="fr-FR" sz="2800" b="1" dirty="0">
                <a:solidFill>
                  <a:srgbClr val="002060"/>
                </a:solidFill>
                <a:latin typeface="Palatino Linotype" pitchFamily="18" charset="0"/>
              </a:rPr>
              <a:t>      </a:t>
            </a:r>
            <a:endParaRPr lang="it-IT" b="1" dirty="0">
              <a:solidFill>
                <a:srgbClr val="002060"/>
              </a:solidFill>
              <a:latin typeface="Palatino Linotype" pitchFamily="18" charset="0"/>
            </a:endParaRPr>
          </a:p>
        </p:txBody>
      </p:sp>
      <p:pic>
        <p:nvPicPr>
          <p:cNvPr id="44" name="Picture 12" descr="http://www2.warwick.ac.uk/fac/sci/physics/research/condensedmatt/imr_cdt/students/stephen_day/relaxation/relaxati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005064"/>
            <a:ext cx="6984776" cy="2731180"/>
          </a:xfrm>
          <a:prstGeom prst="rect">
            <a:avLst/>
          </a:prstGeom>
          <a:noFill/>
          <a:ln w="38100">
            <a:solidFill>
              <a:srgbClr val="FF3399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4" grpId="1" animBg="1"/>
      <p:bldP spid="4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olo 1"/>
          <p:cNvSpPr txBox="1">
            <a:spLocks/>
          </p:cNvSpPr>
          <p:nvPr/>
        </p:nvSpPr>
        <p:spPr>
          <a:xfrm>
            <a:off x="0" y="0"/>
            <a:ext cx="9144000" cy="548678"/>
          </a:xfrm>
          <a:prstGeom prst="rect">
            <a:avLst/>
          </a:prstGeom>
          <a:solidFill>
            <a:srgbClr val="00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25" tIns="45712" rIns="91425" bIns="45712" rtlCol="0" anchor="ctr">
            <a:noAutofit/>
          </a:bodyPr>
          <a:lstStyle/>
          <a:p>
            <a:pPr marL="0" marR="0" lvl="0" indent="0" algn="ctr" defTabSz="91425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MY STUDY</a:t>
            </a:r>
            <a:r>
              <a:rPr kumimoji="0" lang="it-IT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: </a:t>
            </a:r>
            <a:r>
              <a:rPr kumimoji="0" lang="it-IT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NMR </a:t>
            </a:r>
            <a:r>
              <a:rPr kumimoji="0" lang="it-IT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Results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4153" name="Immagine 9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052736"/>
            <a:ext cx="3672408" cy="2493640"/>
          </a:xfrm>
          <a:prstGeom prst="rect">
            <a:avLst/>
          </a:prstGeom>
          <a:solidFill>
            <a:schemeClr val="bg1"/>
          </a:solidFill>
          <a:ln w="19050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4142" name="Immagine 1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1052737"/>
            <a:ext cx="3672408" cy="2550890"/>
          </a:xfrm>
          <a:prstGeom prst="rect">
            <a:avLst/>
          </a:prstGeom>
          <a:solidFill>
            <a:schemeClr val="bg1"/>
          </a:solidFill>
          <a:ln w="19050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4141" name="Immagine 11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67744" y="4077072"/>
            <a:ext cx="3865439" cy="2592288"/>
          </a:xfrm>
          <a:prstGeom prst="rect">
            <a:avLst/>
          </a:prstGeom>
          <a:solidFill>
            <a:schemeClr val="bg1"/>
          </a:solidFill>
          <a:ln w="19050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4158" name="Picture 2" descr="http://community.ebay.it/t5/image/serverpage/image-id/3649i905AFB0AD14B367A?v=mpbl-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96336" y="5661248"/>
            <a:ext cx="865188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CasellaDiTesto 4"/>
          <p:cNvSpPr txBox="1">
            <a:spLocks noChangeArrowheads="1"/>
          </p:cNvSpPr>
          <p:nvPr/>
        </p:nvSpPr>
        <p:spPr bwMode="auto">
          <a:xfrm>
            <a:off x="6300192" y="3645024"/>
            <a:ext cx="2664296" cy="646331"/>
          </a:xfrm>
          <a:prstGeom prst="rect">
            <a:avLst/>
          </a:prstGeom>
          <a:solidFill>
            <a:srgbClr val="FFFF00"/>
          </a:solidFill>
          <a:ln w="44450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 eaLnBrk="1" hangingPunct="1"/>
            <a:r>
              <a:rPr lang="it-IT" b="1" dirty="0" err="1" smtClean="0"/>
              <a:t>Acqueus</a:t>
            </a:r>
            <a:r>
              <a:rPr lang="it-IT" b="1" dirty="0" smtClean="0"/>
              <a:t> media </a:t>
            </a:r>
          </a:p>
          <a:p>
            <a:pPr algn="ctr" eaLnBrk="1" hangingPunct="1"/>
            <a:r>
              <a:rPr lang="it-IT" b="1" dirty="0" smtClean="0"/>
              <a:t>INCREASE  CA EFFICIENCY  </a:t>
            </a:r>
            <a:endParaRPr lang="it-IT" b="1" dirty="0"/>
          </a:p>
        </p:txBody>
      </p:sp>
      <p:sp>
        <p:nvSpPr>
          <p:cNvPr id="4157" name="CasellaDiTesto 5"/>
          <p:cNvSpPr txBox="1">
            <a:spLocks noChangeArrowheads="1"/>
          </p:cNvSpPr>
          <p:nvPr/>
        </p:nvSpPr>
        <p:spPr bwMode="auto">
          <a:xfrm>
            <a:off x="6228184" y="5877272"/>
            <a:ext cx="1368152" cy="646331"/>
          </a:xfrm>
          <a:prstGeom prst="rect">
            <a:avLst/>
          </a:prstGeom>
          <a:solidFill>
            <a:srgbClr val="002060"/>
          </a:solidFill>
          <a:ln w="44450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 eaLnBrk="1" hangingPunct="1"/>
            <a:r>
              <a:rPr lang="it-IT" b="1" dirty="0">
                <a:solidFill>
                  <a:srgbClr val="FFFF00"/>
                </a:solidFill>
              </a:rPr>
              <a:t>SPHERICAL SHAPE</a:t>
            </a:r>
          </a:p>
        </p:txBody>
      </p:sp>
      <p:sp>
        <p:nvSpPr>
          <p:cNvPr id="4156" name="CasellaDiTesto 4"/>
          <p:cNvSpPr txBox="1">
            <a:spLocks noChangeArrowheads="1"/>
          </p:cNvSpPr>
          <p:nvPr/>
        </p:nvSpPr>
        <p:spPr bwMode="auto">
          <a:xfrm>
            <a:off x="251520" y="3789040"/>
            <a:ext cx="1790700" cy="646113"/>
          </a:xfrm>
          <a:prstGeom prst="rect">
            <a:avLst/>
          </a:prstGeom>
          <a:solidFill>
            <a:srgbClr val="FF33CC"/>
          </a:solidFill>
          <a:ln w="44450">
            <a:noFill/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eaLnBrk="1" hangingPunct="1"/>
            <a:r>
              <a:rPr lang="it-IT" b="1" dirty="0" smtClean="0"/>
              <a:t>4 </a:t>
            </a:r>
            <a:r>
              <a:rPr lang="it-IT" b="1" dirty="0" err="1"/>
              <a:t>nm</a:t>
            </a:r>
            <a:r>
              <a:rPr lang="it-IT" b="1" dirty="0"/>
              <a:t> </a:t>
            </a:r>
            <a:r>
              <a:rPr lang="it-IT" b="1" dirty="0" err="1"/>
              <a:t>promising</a:t>
            </a:r>
            <a:r>
              <a:rPr lang="it-IT" b="1" dirty="0"/>
              <a:t> </a:t>
            </a:r>
            <a:r>
              <a:rPr lang="it-IT" b="1" dirty="0" err="1"/>
              <a:t>as</a:t>
            </a:r>
            <a:r>
              <a:rPr lang="it-IT" b="1" dirty="0"/>
              <a:t> negative CA!!</a:t>
            </a:r>
          </a:p>
        </p:txBody>
      </p:sp>
      <p:sp>
        <p:nvSpPr>
          <p:cNvPr id="4143" name="CasellaDiTesto 14"/>
          <p:cNvSpPr txBox="1">
            <a:spLocks noChangeArrowheads="1"/>
          </p:cNvSpPr>
          <p:nvPr/>
        </p:nvSpPr>
        <p:spPr bwMode="auto">
          <a:xfrm>
            <a:off x="1691680" y="620688"/>
            <a:ext cx="533400" cy="338137"/>
          </a:xfrm>
          <a:prstGeom prst="rect">
            <a:avLst/>
          </a:prstGeom>
          <a:solidFill>
            <a:srgbClr val="FF33CC"/>
          </a:solidFill>
          <a:ln w="9525">
            <a:solidFill>
              <a:srgbClr val="00FF00"/>
            </a:solidFill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spAutoFit/>
          </a:bodyPr>
          <a:lstStyle/>
          <a:p>
            <a:pPr eaLnBrk="1" hangingPunct="1"/>
            <a:r>
              <a:rPr lang="it-IT" sz="1600" b="1" dirty="0"/>
              <a:t>SIZE</a:t>
            </a:r>
          </a:p>
        </p:txBody>
      </p:sp>
      <p:sp>
        <p:nvSpPr>
          <p:cNvPr id="4144" name="CasellaDiTesto 15"/>
          <p:cNvSpPr txBox="1">
            <a:spLocks noChangeArrowheads="1"/>
          </p:cNvSpPr>
          <p:nvPr/>
        </p:nvSpPr>
        <p:spPr bwMode="auto">
          <a:xfrm>
            <a:off x="6300192" y="620688"/>
            <a:ext cx="1004887" cy="3397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spAutoFit/>
          </a:bodyPr>
          <a:lstStyle/>
          <a:p>
            <a:pPr eaLnBrk="1" hangingPunct="1"/>
            <a:r>
              <a:rPr lang="it-IT" sz="1600" b="1" dirty="0"/>
              <a:t>SOLVENT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3923928" y="3645024"/>
            <a:ext cx="768350" cy="338137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b="1" dirty="0">
                <a:solidFill>
                  <a:srgbClr val="FFFF00"/>
                </a:solidFill>
                <a:latin typeface="+mn-lt"/>
              </a:rPr>
              <a:t>SHAPE</a:t>
            </a:r>
            <a:endParaRPr lang="it-IT" sz="1350" b="1" dirty="0">
              <a:solidFill>
                <a:srgbClr val="FFFF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15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41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414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251520" y="692696"/>
            <a:ext cx="8784976" cy="2952328"/>
          </a:xfrm>
          <a:prstGeom prst="rect">
            <a:avLst/>
          </a:prstGeom>
          <a:noFill/>
          <a:ln w="381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620688"/>
          </a:xfrm>
          <a:solidFill>
            <a:srgbClr val="0070C0"/>
          </a:solidFill>
        </p:spPr>
        <p:txBody>
          <a:bodyPr>
            <a:noAutofit/>
          </a:bodyPr>
          <a:lstStyle/>
          <a:p>
            <a:r>
              <a:rPr lang="it-IT" sz="3600" dirty="0" smtClean="0">
                <a:solidFill>
                  <a:srgbClr val="FFFF00"/>
                </a:solidFill>
                <a:latin typeface="Arial Black" pitchFamily="34" charset="0"/>
              </a:rPr>
              <a:t>EXISTING </a:t>
            </a:r>
            <a:r>
              <a:rPr lang="it-IT" sz="3600" dirty="0" err="1" smtClean="0">
                <a:solidFill>
                  <a:srgbClr val="FFFF00"/>
                </a:solidFill>
                <a:latin typeface="Arial Black" pitchFamily="34" charset="0"/>
              </a:rPr>
              <a:t>MODELS…</a:t>
            </a:r>
            <a:r>
              <a:rPr lang="it-IT" sz="3600" dirty="0" smtClean="0">
                <a:solidFill>
                  <a:srgbClr val="FFFF00"/>
                </a:solidFill>
                <a:latin typeface="Arial Black" pitchFamily="34" charset="0"/>
              </a:rPr>
              <a:t>.</a:t>
            </a:r>
            <a:endParaRPr lang="en-US" sz="3600" baseline="-25000" dirty="0">
              <a:solidFill>
                <a:srgbClr val="FFFF00"/>
              </a:solidFill>
              <a:latin typeface="Arial Black" pitchFamily="34" charset="0"/>
            </a:endParaRPr>
          </a:p>
        </p:txBody>
      </p:sp>
      <p:pic>
        <p:nvPicPr>
          <p:cNvPr id="6" name="Picture 2" descr="http://community.ebay.it/t5/image/serverpage/image-id/3649i905AFB0AD14B367A?v=mpbl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352" y="1556792"/>
            <a:ext cx="1224136" cy="142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sellaDiTesto 6"/>
          <p:cNvSpPr txBox="1"/>
          <p:nvPr/>
        </p:nvSpPr>
        <p:spPr>
          <a:xfrm>
            <a:off x="4139952" y="1988840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latin typeface="Arial Black" pitchFamily="34" charset="0"/>
              </a:rPr>
              <a:t>...Work </a:t>
            </a:r>
            <a:r>
              <a:rPr lang="it-IT" sz="2800" dirty="0" err="1" smtClean="0">
                <a:latin typeface="Arial Black" pitchFamily="34" charset="0"/>
              </a:rPr>
              <a:t>for</a:t>
            </a:r>
            <a:r>
              <a:rPr lang="it-IT" sz="2800" dirty="0" smtClean="0">
                <a:latin typeface="Arial Black" pitchFamily="34" charset="0"/>
              </a:rPr>
              <a:t> r1… </a:t>
            </a:r>
            <a:endParaRPr lang="en-US" sz="2800" dirty="0">
              <a:latin typeface="Arial Black" pitchFamily="34" charset="0"/>
            </a:endParaRPr>
          </a:p>
        </p:txBody>
      </p:sp>
      <p:pic>
        <p:nvPicPr>
          <p:cNvPr id="8" name="Picture 2" descr="http://community.ebay.it/t5/image/serverpage/image-id/3649i905AFB0AD14B367A?v=mpbl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179512" y="4437112"/>
            <a:ext cx="1224136" cy="142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asellaDiTesto 9"/>
          <p:cNvSpPr txBox="1"/>
          <p:nvPr/>
        </p:nvSpPr>
        <p:spPr>
          <a:xfrm>
            <a:off x="1115616" y="4653136"/>
            <a:ext cx="360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800" dirty="0" smtClean="0">
                <a:latin typeface="Arial Black" pitchFamily="34" charset="0"/>
              </a:rPr>
              <a:t>...Don’t Work </a:t>
            </a:r>
            <a:r>
              <a:rPr lang="it-IT" sz="2800" dirty="0" err="1" smtClean="0">
                <a:latin typeface="Arial Black" pitchFamily="34" charset="0"/>
              </a:rPr>
              <a:t>for</a:t>
            </a:r>
            <a:r>
              <a:rPr lang="it-IT" sz="2800" dirty="0" smtClean="0">
                <a:latin typeface="Arial Black" pitchFamily="34" charset="0"/>
              </a:rPr>
              <a:t> r2.. </a:t>
            </a:r>
            <a:endParaRPr lang="en-US" sz="2800" dirty="0">
              <a:latin typeface="Arial Black" pitchFamily="34" charset="0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251520" y="3789040"/>
            <a:ext cx="8784976" cy="29523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7652" name="Object 4"/>
          <p:cNvGraphicFramePr>
            <a:graphicFrameLocks noChangeAspect="1"/>
          </p:cNvGraphicFramePr>
          <p:nvPr/>
        </p:nvGraphicFramePr>
        <p:xfrm>
          <a:off x="0" y="476672"/>
          <a:ext cx="4608512" cy="32364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4" name="Graph" r:id="rId4" imgW="4131720" imgH="2901600" progId="Origin50.Graph">
                  <p:embed/>
                </p:oleObj>
              </mc:Choice>
              <mc:Fallback>
                <p:oleObj name="Graph" r:id="rId4" imgW="4131720" imgH="2901600" progId="Origin50.Graph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76672"/>
                        <a:ext cx="4608512" cy="32364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3" name="Object 5"/>
          <p:cNvGraphicFramePr>
            <a:graphicFrameLocks noChangeAspect="1"/>
          </p:cNvGraphicFramePr>
          <p:nvPr/>
        </p:nvGraphicFramePr>
        <p:xfrm>
          <a:off x="4435575" y="3590857"/>
          <a:ext cx="4708425" cy="32671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5" name="Graph" r:id="rId6" imgW="4159800" imgH="2886840" progId="Origin50.Graph">
                  <p:embed/>
                </p:oleObj>
              </mc:Choice>
              <mc:Fallback>
                <p:oleObj name="Graph" r:id="rId6" imgW="4159800" imgH="2886840" progId="Origin50.Graph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5575" y="3590857"/>
                        <a:ext cx="4708425" cy="32671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asellaDiTesto 15"/>
          <p:cNvSpPr txBox="1"/>
          <p:nvPr/>
        </p:nvSpPr>
        <p:spPr>
          <a:xfrm>
            <a:off x="-396552" y="764704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 smtClean="0"/>
              <a:t>     </a:t>
            </a:r>
            <a:r>
              <a:rPr lang="it-IT" b="1" dirty="0" smtClean="0"/>
              <a:t>FIT LINES</a:t>
            </a:r>
            <a:endParaRPr lang="en-US" b="1" dirty="0"/>
          </a:p>
        </p:txBody>
      </p:sp>
      <p:cxnSp>
        <p:nvCxnSpPr>
          <p:cNvPr id="18" name="Connettore 1 17"/>
          <p:cNvCxnSpPr/>
          <p:nvPr/>
        </p:nvCxnSpPr>
        <p:spPr>
          <a:xfrm>
            <a:off x="1043608" y="980728"/>
            <a:ext cx="648072" cy="0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it-IT" sz="36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CONCLUSIONS and PERSPECTIVES</a:t>
            </a:r>
            <a:endParaRPr lang="en-US" sz="3600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7504" y="980728"/>
            <a:ext cx="8856984" cy="5688632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  <a:tabLst>
                <a:tab pos="406400" algn="l"/>
                <a:tab pos="814388" algn="l"/>
                <a:tab pos="1222375" algn="l"/>
                <a:tab pos="1628775" algn="l"/>
                <a:tab pos="2036763" algn="l"/>
                <a:tab pos="2444750" algn="l"/>
                <a:tab pos="2851150" algn="l"/>
                <a:tab pos="3259138" algn="l"/>
                <a:tab pos="3667125" algn="l"/>
                <a:tab pos="4075113" algn="l"/>
              </a:tabLst>
            </a:pPr>
            <a:r>
              <a:rPr lang="it-IT" sz="3600" b="1" dirty="0" smtClean="0">
                <a:solidFill>
                  <a:schemeClr val="bg1"/>
                </a:solidFill>
                <a:ea typeface="Droid Sans Fallback" charset="0"/>
                <a:cs typeface="Droid Sans Fallback" charset="0"/>
              </a:rPr>
              <a:t>  SPHERICAL </a:t>
            </a:r>
            <a:r>
              <a:rPr lang="it-IT" sz="2400" b="1" dirty="0" err="1" smtClean="0">
                <a:solidFill>
                  <a:schemeClr val="bg1"/>
                </a:solidFill>
                <a:ea typeface="Droid Sans Fallback" charset="0"/>
                <a:cs typeface="Droid Sans Fallback" charset="0"/>
              </a:rPr>
              <a:t>shape</a:t>
            </a:r>
            <a:r>
              <a:rPr lang="it-IT" sz="2400" b="1" dirty="0" smtClean="0">
                <a:solidFill>
                  <a:schemeClr val="bg1"/>
                </a:solidFill>
                <a:ea typeface="Droid Sans Fallback" charset="0"/>
                <a:cs typeface="Droid Sans Fallback" charset="0"/>
              </a:rPr>
              <a:t> </a:t>
            </a:r>
            <a:r>
              <a:rPr lang="it-IT" sz="2400" b="1" dirty="0" err="1" smtClean="0">
                <a:solidFill>
                  <a:schemeClr val="bg1"/>
                </a:solidFill>
                <a:ea typeface="Droid Sans Fallback" charset="0"/>
                <a:cs typeface="Droid Sans Fallback" charset="0"/>
              </a:rPr>
              <a:t>is</a:t>
            </a:r>
            <a:r>
              <a:rPr lang="it-IT" sz="2400" b="1" dirty="0" smtClean="0">
                <a:solidFill>
                  <a:schemeClr val="bg1"/>
                </a:solidFill>
                <a:ea typeface="Droid Sans Fallback" charset="0"/>
                <a:cs typeface="Droid Sans Fallback" charset="0"/>
              </a:rPr>
              <a:t> </a:t>
            </a:r>
            <a:r>
              <a:rPr lang="it-IT" b="1" dirty="0" err="1" smtClean="0">
                <a:solidFill>
                  <a:schemeClr val="bg1"/>
                </a:solidFill>
                <a:ea typeface="Droid Sans Fallback" charset="0"/>
                <a:cs typeface="Droid Sans Fallback" charset="0"/>
              </a:rPr>
              <a:t>better</a:t>
            </a:r>
            <a:endParaRPr lang="it-IT" sz="2400" b="1" dirty="0" smtClean="0">
              <a:solidFill>
                <a:schemeClr val="bg1"/>
              </a:solidFill>
              <a:ea typeface="Droid Sans Fallback" charset="0"/>
              <a:cs typeface="Droid Sans Fallback" charset="0"/>
            </a:endParaRPr>
          </a:p>
          <a:p>
            <a:pPr>
              <a:buNone/>
              <a:tabLst>
                <a:tab pos="406400" algn="l"/>
                <a:tab pos="814388" algn="l"/>
                <a:tab pos="1222375" algn="l"/>
                <a:tab pos="1628775" algn="l"/>
                <a:tab pos="2036763" algn="l"/>
                <a:tab pos="2444750" algn="l"/>
                <a:tab pos="2851150" algn="l"/>
                <a:tab pos="3259138" algn="l"/>
                <a:tab pos="3667125" algn="l"/>
                <a:tab pos="4075113" algn="l"/>
              </a:tabLst>
            </a:pPr>
            <a:endParaRPr lang="it-IT" sz="2400" b="1" dirty="0" smtClean="0">
              <a:solidFill>
                <a:schemeClr val="bg1"/>
              </a:solidFill>
              <a:ea typeface="Droid Sans Fallback" charset="0"/>
              <a:cs typeface="Droid Sans Fallback" charset="0"/>
            </a:endParaRPr>
          </a:p>
          <a:p>
            <a:pPr>
              <a:buFont typeface="Wingdings" pitchFamily="2" charset="2"/>
              <a:buChar char="q"/>
              <a:tabLst>
                <a:tab pos="406400" algn="l"/>
                <a:tab pos="814388" algn="l"/>
                <a:tab pos="1222375" algn="l"/>
                <a:tab pos="1628775" algn="l"/>
                <a:tab pos="2036763" algn="l"/>
                <a:tab pos="2444750" algn="l"/>
                <a:tab pos="2851150" algn="l"/>
                <a:tab pos="3259138" algn="l"/>
                <a:tab pos="3667125" algn="l"/>
                <a:tab pos="4075113" algn="l"/>
              </a:tabLst>
            </a:pPr>
            <a:r>
              <a:rPr lang="it-IT" b="1" i="1" dirty="0" smtClean="0">
                <a:solidFill>
                  <a:schemeClr val="bg1"/>
                </a:solidFill>
                <a:ea typeface="Droid Sans Fallback" charset="0"/>
                <a:cs typeface="Droid Sans Fallback" charset="0"/>
              </a:rPr>
              <a:t>  d</a:t>
            </a:r>
            <a:r>
              <a:rPr lang="it-IT" b="1" dirty="0" smtClean="0">
                <a:solidFill>
                  <a:schemeClr val="bg1"/>
                </a:solidFill>
                <a:ea typeface="Droid Sans Fallback" charset="0"/>
                <a:cs typeface="Droid Sans Fallback" charset="0"/>
              </a:rPr>
              <a:t> </a:t>
            </a:r>
            <a:r>
              <a:rPr lang="it-IT" b="1" dirty="0" smtClean="0">
                <a:solidFill>
                  <a:schemeClr val="bg1"/>
                </a:solidFill>
                <a:cs typeface="Arial" charset="0"/>
              </a:rPr>
              <a:t>~ 20 </a:t>
            </a:r>
            <a:r>
              <a:rPr lang="it-IT" b="1" dirty="0" err="1" smtClean="0">
                <a:solidFill>
                  <a:schemeClr val="bg1"/>
                </a:solidFill>
                <a:cs typeface="Arial" charset="0"/>
              </a:rPr>
              <a:t>nm</a:t>
            </a:r>
            <a:r>
              <a:rPr lang="it-IT" b="1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it-IT" sz="2400" b="1" dirty="0" err="1" smtClean="0">
                <a:solidFill>
                  <a:schemeClr val="bg1"/>
                </a:solidFill>
                <a:cs typeface="Arial" charset="0"/>
              </a:rPr>
              <a:t>displays</a:t>
            </a:r>
            <a:r>
              <a:rPr lang="it-IT" sz="2400" b="1" dirty="0" smtClean="0">
                <a:solidFill>
                  <a:schemeClr val="bg1"/>
                </a:solidFill>
                <a:cs typeface="Arial" charset="0"/>
              </a:rPr>
              <a:t> the BEST EFFICIENCY:</a:t>
            </a:r>
          </a:p>
          <a:p>
            <a:pPr>
              <a:buNone/>
              <a:tabLst>
                <a:tab pos="406400" algn="l"/>
                <a:tab pos="814388" algn="l"/>
                <a:tab pos="1222375" algn="l"/>
                <a:tab pos="1628775" algn="l"/>
                <a:tab pos="2036763" algn="l"/>
                <a:tab pos="2444750" algn="l"/>
                <a:tab pos="2851150" algn="l"/>
                <a:tab pos="3259138" algn="l"/>
                <a:tab pos="3667125" algn="l"/>
                <a:tab pos="4075113" algn="l"/>
              </a:tabLst>
            </a:pPr>
            <a:r>
              <a:rPr lang="it-IT" sz="2400" b="1" i="1" dirty="0" smtClean="0">
                <a:solidFill>
                  <a:schemeClr val="bg1"/>
                </a:solidFill>
                <a:cs typeface="Arial" charset="0"/>
              </a:rPr>
              <a:t>		  </a:t>
            </a:r>
            <a:r>
              <a:rPr lang="it-IT" b="1" i="1" dirty="0" smtClean="0">
                <a:solidFill>
                  <a:schemeClr val="bg1"/>
                </a:solidFill>
                <a:cs typeface="Arial" charset="0"/>
              </a:rPr>
              <a:t>r</a:t>
            </a:r>
            <a:r>
              <a:rPr lang="it-IT" b="1" baseline="-33000" dirty="0" smtClean="0">
                <a:solidFill>
                  <a:schemeClr val="bg1"/>
                </a:solidFill>
                <a:cs typeface="Arial" charset="0"/>
              </a:rPr>
              <a:t>2</a:t>
            </a:r>
            <a:r>
              <a:rPr lang="it-IT" b="1" dirty="0" smtClean="0">
                <a:solidFill>
                  <a:schemeClr val="bg1"/>
                </a:solidFill>
                <a:cs typeface="Arial" charset="0"/>
              </a:rPr>
              <a:t> = 50 s</a:t>
            </a:r>
            <a:r>
              <a:rPr lang="it-IT" b="1" baseline="33000" dirty="0" smtClean="0">
                <a:solidFill>
                  <a:schemeClr val="bg1"/>
                </a:solidFill>
                <a:cs typeface="Arial" charset="0"/>
              </a:rPr>
              <a:t>-1</a:t>
            </a:r>
            <a:r>
              <a:rPr lang="it-IT" b="1" dirty="0" smtClean="0">
                <a:solidFill>
                  <a:schemeClr val="bg1"/>
                </a:solidFill>
                <a:cs typeface="Arial" charset="0"/>
              </a:rPr>
              <a:t>mM</a:t>
            </a:r>
            <a:r>
              <a:rPr lang="it-IT" b="1" baseline="33000" dirty="0" smtClean="0">
                <a:solidFill>
                  <a:schemeClr val="bg1"/>
                </a:solidFill>
                <a:cs typeface="Arial" charset="0"/>
              </a:rPr>
              <a:t>-1</a:t>
            </a:r>
          </a:p>
          <a:p>
            <a:pPr>
              <a:buNone/>
              <a:tabLst>
                <a:tab pos="406400" algn="l"/>
                <a:tab pos="814388" algn="l"/>
                <a:tab pos="1222375" algn="l"/>
                <a:tab pos="1628775" algn="l"/>
                <a:tab pos="2036763" algn="l"/>
                <a:tab pos="2444750" algn="l"/>
                <a:tab pos="2851150" algn="l"/>
                <a:tab pos="3259138" algn="l"/>
                <a:tab pos="3667125" algn="l"/>
                <a:tab pos="4075113" algn="l"/>
              </a:tabLst>
            </a:pPr>
            <a:endParaRPr lang="it-IT" sz="2400" b="1" baseline="33000" dirty="0" smtClean="0">
              <a:solidFill>
                <a:schemeClr val="bg1"/>
              </a:solidFill>
              <a:cs typeface="Arial" charset="0"/>
            </a:endParaRPr>
          </a:p>
          <a:p>
            <a:pPr>
              <a:buFont typeface="Wingdings" pitchFamily="2" charset="2"/>
              <a:buChar char="q"/>
              <a:tabLst>
                <a:tab pos="406400" algn="l"/>
                <a:tab pos="814388" algn="l"/>
                <a:tab pos="1222375" algn="l"/>
                <a:tab pos="1628775" algn="l"/>
                <a:tab pos="2036763" algn="l"/>
                <a:tab pos="2444750" algn="l"/>
                <a:tab pos="2851150" algn="l"/>
                <a:tab pos="3259138" algn="l"/>
                <a:tab pos="3667125" algn="l"/>
                <a:tab pos="4075113" algn="l"/>
              </a:tabLst>
            </a:pPr>
            <a:r>
              <a:rPr lang="it-IT" b="1" i="1" dirty="0" smtClean="0">
                <a:solidFill>
                  <a:schemeClr val="bg1"/>
                </a:solidFill>
                <a:ea typeface="Droid Sans Fallback" charset="0"/>
                <a:cs typeface="Droid Sans Fallback" charset="0"/>
              </a:rPr>
              <a:t>  d</a:t>
            </a:r>
            <a:r>
              <a:rPr lang="it-IT" b="1" dirty="0" smtClean="0">
                <a:solidFill>
                  <a:schemeClr val="bg1"/>
                </a:solidFill>
                <a:ea typeface="Droid Sans Fallback" charset="0"/>
                <a:cs typeface="Droid Sans Fallback" charset="0"/>
              </a:rPr>
              <a:t> </a:t>
            </a:r>
            <a:r>
              <a:rPr lang="it-IT" b="1" dirty="0" smtClean="0">
                <a:solidFill>
                  <a:schemeClr val="bg1"/>
                </a:solidFill>
                <a:cs typeface="Arial" charset="0"/>
              </a:rPr>
              <a:t>~ 4 </a:t>
            </a:r>
            <a:r>
              <a:rPr lang="it-IT" b="1" dirty="0" err="1" smtClean="0">
                <a:solidFill>
                  <a:schemeClr val="bg1"/>
                </a:solidFill>
                <a:cs typeface="Arial" charset="0"/>
              </a:rPr>
              <a:t>nm</a:t>
            </a:r>
            <a:r>
              <a:rPr lang="it-IT" b="1" dirty="0" smtClean="0">
                <a:solidFill>
                  <a:schemeClr val="bg1"/>
                </a:solidFill>
                <a:cs typeface="Arial" charset="0"/>
              </a:rPr>
              <a:t>  </a:t>
            </a:r>
            <a:r>
              <a:rPr lang="it-IT" sz="1800" b="1" dirty="0" err="1" smtClean="0">
                <a:solidFill>
                  <a:schemeClr val="bg1"/>
                </a:solidFill>
                <a:cs typeface="Arial" charset="0"/>
              </a:rPr>
              <a:t>has</a:t>
            </a:r>
            <a:r>
              <a:rPr lang="it-IT" sz="1800" b="1" dirty="0" smtClean="0">
                <a:solidFill>
                  <a:schemeClr val="bg1"/>
                </a:solidFill>
                <a:cs typeface="Arial" charset="0"/>
              </a:rPr>
              <a:t>  </a:t>
            </a:r>
            <a:r>
              <a:rPr lang="it-IT" b="1" i="1" dirty="0" smtClean="0">
                <a:solidFill>
                  <a:schemeClr val="bg1"/>
                </a:solidFill>
                <a:cs typeface="Arial" charset="0"/>
              </a:rPr>
              <a:t>r</a:t>
            </a:r>
            <a:r>
              <a:rPr lang="it-IT" b="1" baseline="-33000" dirty="0" smtClean="0">
                <a:solidFill>
                  <a:schemeClr val="bg1"/>
                </a:solidFill>
                <a:cs typeface="Arial" charset="0"/>
              </a:rPr>
              <a:t>2</a:t>
            </a:r>
            <a:r>
              <a:rPr lang="it-IT" b="1" dirty="0" smtClean="0">
                <a:solidFill>
                  <a:schemeClr val="bg1"/>
                </a:solidFill>
                <a:cs typeface="Arial" charset="0"/>
              </a:rPr>
              <a:t> = 27 s</a:t>
            </a:r>
            <a:r>
              <a:rPr lang="it-IT" b="1" baseline="33000" dirty="0" smtClean="0">
                <a:solidFill>
                  <a:schemeClr val="bg1"/>
                </a:solidFill>
                <a:cs typeface="Arial" charset="0"/>
              </a:rPr>
              <a:t>-1</a:t>
            </a:r>
            <a:r>
              <a:rPr lang="it-IT" b="1" dirty="0" smtClean="0">
                <a:solidFill>
                  <a:schemeClr val="bg1"/>
                </a:solidFill>
                <a:cs typeface="Arial" charset="0"/>
              </a:rPr>
              <a:t>mM</a:t>
            </a:r>
            <a:r>
              <a:rPr lang="it-IT" b="1" baseline="33000" dirty="0" smtClean="0">
                <a:solidFill>
                  <a:schemeClr val="bg1"/>
                </a:solidFill>
                <a:cs typeface="Arial" charset="0"/>
              </a:rPr>
              <a:t>-1</a:t>
            </a:r>
            <a:r>
              <a:rPr lang="it-IT" sz="2400" b="1" dirty="0" smtClean="0">
                <a:solidFill>
                  <a:schemeClr val="bg1"/>
                </a:solidFill>
                <a:cs typeface="Arial" charset="0"/>
              </a:rPr>
              <a:t>, VERY HIGH </a:t>
            </a:r>
            <a:r>
              <a:rPr lang="it-IT" sz="2400" b="1" dirty="0" err="1" smtClean="0">
                <a:solidFill>
                  <a:schemeClr val="bg1"/>
                </a:solidFill>
                <a:cs typeface="Arial" charset="0"/>
              </a:rPr>
              <a:t>with</a:t>
            </a:r>
            <a:r>
              <a:rPr lang="it-IT" sz="2400" b="1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it-IT" sz="2400" b="1" dirty="0" err="1" smtClean="0">
                <a:solidFill>
                  <a:schemeClr val="bg1"/>
                </a:solidFill>
                <a:cs typeface="Arial" charset="0"/>
              </a:rPr>
              <a:t>respect</a:t>
            </a:r>
            <a:r>
              <a:rPr lang="it-IT" sz="2400" b="1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it-IT" sz="2400" b="1" dirty="0" err="1" smtClean="0">
                <a:solidFill>
                  <a:schemeClr val="bg1"/>
                </a:solidFill>
                <a:cs typeface="Arial" charset="0"/>
              </a:rPr>
              <a:t>to</a:t>
            </a:r>
            <a:r>
              <a:rPr lang="it-IT" sz="2400" b="1" dirty="0" smtClean="0">
                <a:solidFill>
                  <a:schemeClr val="bg1"/>
                </a:solidFill>
                <a:cs typeface="Arial" charset="0"/>
              </a:rPr>
              <a:t> the SMALL </a:t>
            </a:r>
            <a:r>
              <a:rPr lang="it-IT" sz="2400" b="1" dirty="0" err="1" smtClean="0">
                <a:solidFill>
                  <a:schemeClr val="bg1"/>
                </a:solidFill>
                <a:cs typeface="Arial" charset="0"/>
              </a:rPr>
              <a:t>SIZE…</a:t>
            </a:r>
            <a:endParaRPr lang="it-IT" sz="2400" b="1" dirty="0" smtClean="0">
              <a:solidFill>
                <a:schemeClr val="bg1"/>
              </a:solidFill>
              <a:cs typeface="Arial" charset="0"/>
            </a:endParaRPr>
          </a:p>
          <a:p>
            <a:pPr>
              <a:buNone/>
              <a:tabLst>
                <a:tab pos="406400" algn="l"/>
                <a:tab pos="814388" algn="l"/>
                <a:tab pos="1222375" algn="l"/>
                <a:tab pos="1628775" algn="l"/>
                <a:tab pos="2036763" algn="l"/>
                <a:tab pos="2444750" algn="l"/>
                <a:tab pos="2851150" algn="l"/>
                <a:tab pos="3259138" algn="l"/>
                <a:tab pos="3667125" algn="l"/>
                <a:tab pos="4075113" algn="l"/>
              </a:tabLst>
            </a:pPr>
            <a:endParaRPr lang="it-IT" sz="2400" b="1" dirty="0" smtClean="0">
              <a:solidFill>
                <a:schemeClr val="bg1"/>
              </a:solidFill>
              <a:cs typeface="Arial" charset="0"/>
            </a:endParaRPr>
          </a:p>
          <a:p>
            <a:pPr>
              <a:buFont typeface="Wingdings" pitchFamily="2" charset="2"/>
              <a:buChar char="q"/>
              <a:tabLst>
                <a:tab pos="406400" algn="l"/>
                <a:tab pos="814388" algn="l"/>
                <a:tab pos="1222375" algn="l"/>
                <a:tab pos="1628775" algn="l"/>
                <a:tab pos="2036763" algn="l"/>
                <a:tab pos="2444750" algn="l"/>
                <a:tab pos="2851150" algn="l"/>
                <a:tab pos="3259138" algn="l"/>
                <a:tab pos="3667125" algn="l"/>
                <a:tab pos="4075113" algn="l"/>
              </a:tabLst>
            </a:pPr>
            <a:r>
              <a:rPr lang="it-IT" b="1" dirty="0" smtClean="0">
                <a:solidFill>
                  <a:schemeClr val="bg1"/>
                </a:solidFill>
                <a:cs typeface="Arial" charset="0"/>
              </a:rPr>
              <a:t> WE NEED A THEORY FOR </a:t>
            </a:r>
            <a:r>
              <a:rPr lang="it-IT" sz="3600" b="1" dirty="0" smtClean="0">
                <a:solidFill>
                  <a:schemeClr val="bg1"/>
                </a:solidFill>
                <a:cs typeface="Arial" charset="0"/>
              </a:rPr>
              <a:t>BOTH</a:t>
            </a:r>
            <a:r>
              <a:rPr lang="it-IT" b="1" dirty="0" smtClean="0">
                <a:solidFill>
                  <a:schemeClr val="bg1"/>
                </a:solidFill>
                <a:cs typeface="Arial" charset="0"/>
              </a:rPr>
              <a:t> r</a:t>
            </a:r>
            <a:r>
              <a:rPr lang="it-IT" b="1" baseline="-25000" dirty="0" smtClean="0">
                <a:solidFill>
                  <a:schemeClr val="bg1"/>
                </a:solidFill>
                <a:cs typeface="Arial" charset="0"/>
              </a:rPr>
              <a:t>1</a:t>
            </a:r>
            <a:r>
              <a:rPr lang="it-IT" b="1" dirty="0" smtClean="0">
                <a:solidFill>
                  <a:schemeClr val="bg1"/>
                </a:solidFill>
                <a:cs typeface="Arial" charset="0"/>
              </a:rPr>
              <a:t> and </a:t>
            </a:r>
            <a:r>
              <a:rPr lang="it-IT" sz="3600" b="1" dirty="0" smtClean="0">
                <a:solidFill>
                  <a:schemeClr val="bg1"/>
                </a:solidFill>
                <a:cs typeface="Arial" charset="0"/>
              </a:rPr>
              <a:t>r</a:t>
            </a:r>
            <a:r>
              <a:rPr lang="it-IT" sz="3600" b="1" baseline="-25000" dirty="0" smtClean="0">
                <a:solidFill>
                  <a:schemeClr val="bg1"/>
                </a:solidFill>
                <a:cs typeface="Arial" charset="0"/>
              </a:rPr>
              <a:t>2</a:t>
            </a:r>
            <a:r>
              <a:rPr lang="it-IT" b="1" dirty="0" smtClean="0">
                <a:solidFill>
                  <a:schemeClr val="bg1"/>
                </a:solidFill>
                <a:cs typeface="Arial" charset="0"/>
              </a:rPr>
              <a:t> !!!</a:t>
            </a:r>
          </a:p>
          <a:p>
            <a:pPr>
              <a:buNone/>
              <a:tabLst>
                <a:tab pos="406400" algn="l"/>
                <a:tab pos="814388" algn="l"/>
                <a:tab pos="1222375" algn="l"/>
                <a:tab pos="1628775" algn="l"/>
                <a:tab pos="2036763" algn="l"/>
                <a:tab pos="2444750" algn="l"/>
                <a:tab pos="2851150" algn="l"/>
                <a:tab pos="3259138" algn="l"/>
                <a:tab pos="3667125" algn="l"/>
                <a:tab pos="4075113" algn="l"/>
              </a:tabLst>
            </a:pPr>
            <a:r>
              <a:rPr lang="it-IT" sz="2400" b="1" dirty="0" smtClean="0">
                <a:solidFill>
                  <a:schemeClr val="bg1"/>
                </a:solidFill>
                <a:cs typeface="Arial" charset="0"/>
              </a:rPr>
              <a:t>											</a:t>
            </a:r>
            <a:endParaRPr lang="it-IT" sz="2800" b="1" dirty="0" smtClean="0">
              <a:solidFill>
                <a:schemeClr val="bg1"/>
              </a:solidFill>
              <a:cs typeface="Arial" charset="0"/>
            </a:endParaRPr>
          </a:p>
          <a:p>
            <a:pPr>
              <a:buNone/>
              <a:tabLst>
                <a:tab pos="406400" algn="l"/>
                <a:tab pos="814388" algn="l"/>
                <a:tab pos="1222375" algn="l"/>
                <a:tab pos="1628775" algn="l"/>
                <a:tab pos="2036763" algn="l"/>
                <a:tab pos="2444750" algn="l"/>
                <a:tab pos="2851150" algn="l"/>
                <a:tab pos="3259138" algn="l"/>
                <a:tab pos="3667125" algn="l"/>
                <a:tab pos="4075113" algn="l"/>
              </a:tabLst>
            </a:pPr>
            <a:r>
              <a:rPr lang="it-IT" sz="2800" b="1" dirty="0" smtClean="0">
                <a:cs typeface="Arial" charset="0"/>
              </a:rPr>
              <a:t>							    </a:t>
            </a:r>
            <a:r>
              <a:rPr lang="it-IT" b="1" dirty="0" err="1" smtClean="0">
                <a:latin typeface="Arial Black" pitchFamily="34" charset="0"/>
                <a:cs typeface="Arial" charset="0"/>
              </a:rPr>
              <a:t>…further</a:t>
            </a:r>
            <a:r>
              <a:rPr lang="it-IT" b="1" dirty="0" smtClean="0">
                <a:latin typeface="Arial Black" pitchFamily="34" charset="0"/>
                <a:cs typeface="Arial" charset="0"/>
              </a:rPr>
              <a:t> work </a:t>
            </a:r>
            <a:r>
              <a:rPr lang="it-IT" b="1" dirty="0" err="1" smtClean="0">
                <a:latin typeface="Arial Black" pitchFamily="34" charset="0"/>
                <a:cs typeface="Arial" charset="0"/>
              </a:rPr>
              <a:t>is</a:t>
            </a:r>
            <a:r>
              <a:rPr lang="it-IT" b="1" dirty="0" smtClean="0">
                <a:latin typeface="Arial Black" pitchFamily="34" charset="0"/>
                <a:cs typeface="Arial" charset="0"/>
              </a:rPr>
              <a:t> </a:t>
            </a:r>
            <a:r>
              <a:rPr lang="it-IT" b="1" dirty="0" err="1" smtClean="0">
                <a:latin typeface="Arial Black" pitchFamily="34" charset="0"/>
                <a:cs typeface="Arial" charset="0"/>
              </a:rPr>
              <a:t>required</a:t>
            </a:r>
            <a:endParaRPr lang="it-IT" sz="2800" b="1" dirty="0" smtClean="0">
              <a:latin typeface="Arial Black" pitchFamily="34" charset="0"/>
              <a:cs typeface="Arial" charset="0"/>
            </a:endParaRPr>
          </a:p>
          <a:p>
            <a:pPr>
              <a:buNone/>
              <a:tabLst>
                <a:tab pos="406400" algn="l"/>
                <a:tab pos="814388" algn="l"/>
                <a:tab pos="1222375" algn="l"/>
                <a:tab pos="1628775" algn="l"/>
                <a:tab pos="2036763" algn="l"/>
                <a:tab pos="2444750" algn="l"/>
                <a:tab pos="2851150" algn="l"/>
                <a:tab pos="3259138" algn="l"/>
                <a:tab pos="3667125" algn="l"/>
                <a:tab pos="4075113" algn="l"/>
              </a:tabLst>
            </a:pPr>
            <a:endParaRPr lang="it-IT" sz="1800" b="1" baseline="33000" dirty="0" smtClean="0">
              <a:solidFill>
                <a:schemeClr val="bg1"/>
              </a:solidFill>
              <a:cs typeface="Arial" charset="0"/>
            </a:endParaRPr>
          </a:p>
          <a:p>
            <a:pPr>
              <a:buNone/>
              <a:tabLst>
                <a:tab pos="406400" algn="l"/>
                <a:tab pos="814388" algn="l"/>
                <a:tab pos="1222375" algn="l"/>
                <a:tab pos="1628775" algn="l"/>
                <a:tab pos="2036763" algn="l"/>
                <a:tab pos="2444750" algn="l"/>
                <a:tab pos="2851150" algn="l"/>
                <a:tab pos="3259138" algn="l"/>
                <a:tab pos="3667125" algn="l"/>
                <a:tab pos="4075113" algn="l"/>
              </a:tabLst>
            </a:pPr>
            <a:endParaRPr lang="it-IT" sz="1800" b="1" dirty="0">
              <a:solidFill>
                <a:schemeClr val="bg1"/>
              </a:solidFill>
              <a:ea typeface="Droid Sans Fallback" charset="0"/>
              <a:cs typeface="Droid Sans Fallback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467544" y="2348880"/>
            <a:ext cx="505267" cy="6668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q"/>
              <a:tabLst>
                <a:tab pos="406400" algn="l"/>
                <a:tab pos="814388" algn="l"/>
                <a:tab pos="1222375" algn="l"/>
                <a:tab pos="1628775" algn="l"/>
                <a:tab pos="2036763" algn="l"/>
                <a:tab pos="2444750" algn="l"/>
                <a:tab pos="2851150" algn="l"/>
                <a:tab pos="3259138" algn="l"/>
                <a:tab pos="3667125" algn="l"/>
                <a:tab pos="4075113" algn="l"/>
                <a:tab pos="4481513" algn="l"/>
                <a:tab pos="4889500" algn="l"/>
                <a:tab pos="5297488" algn="l"/>
                <a:tab pos="5703888" algn="l"/>
                <a:tab pos="6111875" algn="l"/>
                <a:tab pos="6519863" algn="l"/>
              </a:tabLst>
            </a:pPr>
            <a:endParaRPr lang="it-IT" sz="2800" baseline="33000" dirty="0" smtClean="0">
              <a:solidFill>
                <a:schemeClr val="bg1"/>
              </a:solidFill>
              <a:cs typeface="Arial" charset="0"/>
            </a:endParaRPr>
          </a:p>
          <a:p>
            <a:pPr>
              <a:tabLst>
                <a:tab pos="406400" algn="l"/>
                <a:tab pos="814388" algn="l"/>
                <a:tab pos="1222375" algn="l"/>
                <a:tab pos="1628775" algn="l"/>
                <a:tab pos="2036763" algn="l"/>
                <a:tab pos="2444750" algn="l"/>
                <a:tab pos="2851150" algn="l"/>
                <a:tab pos="3259138" algn="l"/>
                <a:tab pos="3667125" algn="l"/>
                <a:tab pos="4075113" algn="l"/>
                <a:tab pos="4481513" algn="l"/>
                <a:tab pos="4889500" algn="l"/>
                <a:tab pos="5297488" algn="l"/>
                <a:tab pos="5703888" algn="l"/>
                <a:tab pos="6111875" algn="l"/>
                <a:tab pos="6519863" algn="l"/>
              </a:tabLst>
            </a:pPr>
            <a:endParaRPr lang="it-IT" sz="2800" baseline="33000" dirty="0">
              <a:solidFill>
                <a:schemeClr val="bg1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96000">
              <a:srgbClr val="F27300"/>
            </a:gs>
            <a:gs pos="100000">
              <a:srgbClr val="FFB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1"/>
            <a:ext cx="8229600" cy="1143000"/>
          </a:xfrm>
        </p:spPr>
        <p:txBody>
          <a:bodyPr/>
          <a:lstStyle/>
          <a:p>
            <a:r>
              <a:rPr lang="it-IT" u="sng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OUTLINE</a:t>
            </a:r>
            <a:endParaRPr lang="en-US" u="sng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512" y="980728"/>
            <a:ext cx="8640960" cy="5733256"/>
          </a:xfrm>
        </p:spPr>
        <p:txBody>
          <a:bodyPr>
            <a:normAutofit/>
          </a:bodyPr>
          <a:lstStyle/>
          <a:p>
            <a:r>
              <a:rPr lang="it-IT" dirty="0" err="1" smtClean="0">
                <a:solidFill>
                  <a:srgbClr val="00FF00"/>
                </a:solidFill>
              </a:rPr>
              <a:t>Introduction</a:t>
            </a:r>
            <a:r>
              <a:rPr lang="it-IT" dirty="0" smtClean="0">
                <a:solidFill>
                  <a:srgbClr val="00FF00"/>
                </a:solidFill>
              </a:rPr>
              <a:t> </a:t>
            </a:r>
            <a:r>
              <a:rPr lang="it-IT" dirty="0" err="1" smtClean="0">
                <a:solidFill>
                  <a:srgbClr val="00FF00"/>
                </a:solidFill>
              </a:rPr>
              <a:t>to</a:t>
            </a:r>
            <a:r>
              <a:rPr lang="it-IT" dirty="0" smtClean="0">
                <a:solidFill>
                  <a:srgbClr val="00FF00"/>
                </a:solidFill>
              </a:rPr>
              <a:t> </a:t>
            </a:r>
            <a:r>
              <a:rPr lang="it-IT" b="1" dirty="0" err="1" smtClean="0">
                <a:solidFill>
                  <a:srgbClr val="00FF00"/>
                </a:solidFill>
              </a:rPr>
              <a:t>nanomagnetism</a:t>
            </a:r>
            <a:endParaRPr lang="it-IT" b="1" dirty="0" smtClean="0">
              <a:solidFill>
                <a:srgbClr val="00FF00"/>
              </a:solidFill>
            </a:endParaRPr>
          </a:p>
          <a:p>
            <a:r>
              <a:rPr lang="it-IT" b="1" dirty="0" smtClean="0">
                <a:solidFill>
                  <a:srgbClr val="00FF00"/>
                </a:solidFill>
              </a:rPr>
              <a:t>SUPERPARAMAGNETIC</a:t>
            </a:r>
            <a:r>
              <a:rPr lang="it-IT" dirty="0" smtClean="0">
                <a:solidFill>
                  <a:srgbClr val="00FF00"/>
                </a:solidFill>
              </a:rPr>
              <a:t> </a:t>
            </a:r>
            <a:r>
              <a:rPr lang="it-IT" dirty="0" err="1" smtClean="0">
                <a:solidFill>
                  <a:srgbClr val="00FF00"/>
                </a:solidFill>
              </a:rPr>
              <a:t>nanoparticles</a:t>
            </a:r>
            <a:r>
              <a:rPr lang="it-IT" dirty="0" smtClean="0">
                <a:solidFill>
                  <a:srgbClr val="00FF00"/>
                </a:solidFill>
              </a:rPr>
              <a:t> </a:t>
            </a:r>
            <a:r>
              <a:rPr lang="it-IT" sz="4000" dirty="0" smtClean="0">
                <a:solidFill>
                  <a:srgbClr val="00FF00"/>
                </a:solidFill>
              </a:rPr>
              <a:t>(</a:t>
            </a:r>
            <a:r>
              <a:rPr lang="it-IT" sz="4000" b="1" dirty="0" err="1" smtClean="0">
                <a:solidFill>
                  <a:srgbClr val="00FF00"/>
                </a:solidFill>
              </a:rPr>
              <a:t>MNPs</a:t>
            </a:r>
            <a:r>
              <a:rPr lang="it-IT" sz="4000" dirty="0" smtClean="0">
                <a:solidFill>
                  <a:srgbClr val="00FF00"/>
                </a:solidFill>
              </a:rPr>
              <a:t>)</a:t>
            </a:r>
            <a:r>
              <a:rPr lang="it-IT" dirty="0" smtClean="0">
                <a:solidFill>
                  <a:srgbClr val="00FF00"/>
                </a:solidFill>
              </a:rPr>
              <a:t>:</a:t>
            </a:r>
          </a:p>
          <a:p>
            <a:pPr lvl="1"/>
            <a:r>
              <a:rPr lang="it-IT" b="1" dirty="0" err="1" smtClean="0">
                <a:solidFill>
                  <a:schemeClr val="bg1"/>
                </a:solidFill>
              </a:rPr>
              <a:t>Biomedical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appications</a:t>
            </a:r>
            <a:endParaRPr lang="it-IT" dirty="0" smtClean="0">
              <a:solidFill>
                <a:schemeClr val="bg1"/>
              </a:solidFill>
            </a:endParaRPr>
          </a:p>
          <a:p>
            <a:pPr lvl="1"/>
            <a:r>
              <a:rPr lang="it-IT" dirty="0" err="1" smtClean="0">
                <a:solidFill>
                  <a:schemeClr val="bg1"/>
                </a:solidFill>
              </a:rPr>
              <a:t>MNPs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as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theranostic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agents</a:t>
            </a:r>
            <a:endParaRPr lang="it-IT" dirty="0" smtClean="0">
              <a:solidFill>
                <a:schemeClr val="bg1"/>
              </a:solidFill>
            </a:endParaRPr>
          </a:p>
          <a:p>
            <a:r>
              <a:rPr lang="it-IT" sz="3600" b="1" dirty="0" smtClean="0">
                <a:solidFill>
                  <a:srgbClr val="00FF00"/>
                </a:solidFill>
              </a:rPr>
              <a:t>MY RESEARCH</a:t>
            </a:r>
            <a:r>
              <a:rPr lang="it-IT" b="1" dirty="0" smtClean="0">
                <a:solidFill>
                  <a:srgbClr val="00FF00"/>
                </a:solidFill>
              </a:rPr>
              <a:t> </a:t>
            </a:r>
            <a:r>
              <a:rPr lang="it-IT" dirty="0" smtClean="0">
                <a:solidFill>
                  <a:schemeClr val="bg1"/>
                </a:solidFill>
              </a:rPr>
              <a:t>:</a:t>
            </a:r>
          </a:p>
          <a:p>
            <a:pPr lvl="1"/>
            <a:r>
              <a:rPr lang="it-IT" dirty="0" err="1" smtClean="0">
                <a:solidFill>
                  <a:schemeClr val="bg1"/>
                </a:solidFill>
              </a:rPr>
              <a:t>Samples</a:t>
            </a:r>
            <a:endParaRPr lang="it-IT" dirty="0" smtClean="0">
              <a:solidFill>
                <a:schemeClr val="bg1"/>
              </a:solidFill>
            </a:endParaRPr>
          </a:p>
          <a:p>
            <a:pPr lvl="1"/>
            <a:r>
              <a:rPr lang="it-IT" b="1" dirty="0" err="1" smtClean="0">
                <a:solidFill>
                  <a:schemeClr val="bg1"/>
                </a:solidFill>
              </a:rPr>
              <a:t>Magnetic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measurement</a:t>
            </a:r>
            <a:endParaRPr lang="it-IT" dirty="0" smtClean="0">
              <a:solidFill>
                <a:schemeClr val="bg1"/>
              </a:solidFill>
            </a:endParaRPr>
          </a:p>
          <a:p>
            <a:pPr lvl="1"/>
            <a:r>
              <a:rPr lang="it-IT" b="1" dirty="0" smtClean="0">
                <a:solidFill>
                  <a:schemeClr val="bg1"/>
                </a:solidFill>
              </a:rPr>
              <a:t>NMR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Profiles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</a:p>
          <a:p>
            <a:pPr lvl="1"/>
            <a:r>
              <a:rPr lang="it-IT" dirty="0" err="1" smtClean="0">
                <a:solidFill>
                  <a:schemeClr val="bg1"/>
                </a:solidFill>
              </a:rPr>
              <a:t>Results</a:t>
            </a:r>
            <a:endParaRPr lang="it-IT" dirty="0" smtClean="0">
              <a:solidFill>
                <a:schemeClr val="bg1"/>
              </a:solidFill>
            </a:endParaRPr>
          </a:p>
          <a:p>
            <a:r>
              <a:rPr lang="it-IT" sz="3600" b="1" dirty="0" smtClean="0">
                <a:solidFill>
                  <a:srgbClr val="002060"/>
                </a:solidFill>
              </a:rPr>
              <a:t>CONCLUSIONS</a:t>
            </a:r>
            <a:r>
              <a:rPr lang="it-IT" dirty="0" smtClean="0">
                <a:solidFill>
                  <a:srgbClr val="002060"/>
                </a:solidFill>
              </a:rPr>
              <a:t> and </a:t>
            </a:r>
            <a:r>
              <a:rPr lang="it-IT" b="1" dirty="0" smtClean="0">
                <a:solidFill>
                  <a:srgbClr val="002060"/>
                </a:solidFill>
              </a:rPr>
              <a:t>PERSPECTIVES</a:t>
            </a:r>
            <a:endParaRPr lang="en-US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5365" y="1538487"/>
            <a:ext cx="2716562" cy="1332597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0061" y="2541829"/>
            <a:ext cx="1836467" cy="1864816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1919" y="1408373"/>
            <a:ext cx="1429661" cy="1462711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80112" y="1772816"/>
            <a:ext cx="1830916" cy="1296143"/>
          </a:xfrm>
          <a:prstGeom prst="rect">
            <a:avLst/>
          </a:prstGeom>
        </p:spPr>
      </p:pic>
      <p:sp>
        <p:nvSpPr>
          <p:cNvPr id="10" name="Freccia a destra 9"/>
          <p:cNvSpPr/>
          <p:nvPr/>
        </p:nvSpPr>
        <p:spPr>
          <a:xfrm>
            <a:off x="4860974" y="1772817"/>
            <a:ext cx="599154" cy="707705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t-IT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524328" y="1412776"/>
            <a:ext cx="1482338" cy="1522207"/>
          </a:xfrm>
          <a:prstGeom prst="rect">
            <a:avLst/>
          </a:prstGeom>
        </p:spPr>
      </p:pic>
      <p:sp>
        <p:nvSpPr>
          <p:cNvPr id="13" name="CasellaDiTesto 12"/>
          <p:cNvSpPr txBox="1"/>
          <p:nvPr/>
        </p:nvSpPr>
        <p:spPr>
          <a:xfrm>
            <a:off x="5605033" y="836711"/>
            <a:ext cx="3611990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it-IT" sz="2400" b="1" dirty="0" err="1" smtClean="0">
                <a:solidFill>
                  <a:srgbClr val="C00000"/>
                </a:solidFill>
              </a:rPr>
              <a:t>Superparamagnetism</a:t>
            </a:r>
            <a:endParaRPr lang="it-IT" sz="2000" b="1" dirty="0">
              <a:solidFill>
                <a:srgbClr val="C00000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1475656" y="836712"/>
            <a:ext cx="2623930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it-IT" sz="2400" b="1" dirty="0" err="1" smtClean="0">
                <a:solidFill>
                  <a:srgbClr val="C00000"/>
                </a:solidFill>
              </a:rPr>
              <a:t>Ferromagnetism</a:t>
            </a:r>
            <a:endParaRPr lang="it-IT" sz="2400" b="1" dirty="0">
              <a:solidFill>
                <a:srgbClr val="C00000"/>
              </a:solidFill>
            </a:endParaRPr>
          </a:p>
        </p:txBody>
      </p:sp>
      <p:pic>
        <p:nvPicPr>
          <p:cNvPr id="27" name="Immagine 26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836257" y="4582145"/>
            <a:ext cx="1386561" cy="2139191"/>
          </a:xfrm>
          <a:prstGeom prst="rect">
            <a:avLst/>
          </a:prstGeom>
        </p:spPr>
      </p:pic>
      <p:pic>
        <p:nvPicPr>
          <p:cNvPr id="28" name="Immagine 27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79512" y="5373216"/>
            <a:ext cx="1620839" cy="1266020"/>
          </a:xfrm>
          <a:prstGeom prst="rect">
            <a:avLst/>
          </a:prstGeom>
        </p:spPr>
      </p:pic>
      <p:sp>
        <p:nvSpPr>
          <p:cNvPr id="29" name="CasellaDiTesto 28"/>
          <p:cNvSpPr txBox="1"/>
          <p:nvPr/>
        </p:nvSpPr>
        <p:spPr>
          <a:xfrm>
            <a:off x="251521" y="4677140"/>
            <a:ext cx="1514851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it-IT" sz="1400" b="1" dirty="0" smtClean="0"/>
              <a:t>SOME CRITICAL DIAMETER:</a:t>
            </a:r>
            <a:endParaRPr lang="it-IT" sz="1400" b="1" dirty="0"/>
          </a:p>
        </p:txBody>
      </p:sp>
      <p:sp>
        <p:nvSpPr>
          <p:cNvPr id="30" name="Rettangolo 29"/>
          <p:cNvSpPr/>
          <p:nvPr/>
        </p:nvSpPr>
        <p:spPr>
          <a:xfrm>
            <a:off x="140060" y="4573513"/>
            <a:ext cx="3135796" cy="2147823"/>
          </a:xfrm>
          <a:prstGeom prst="rect">
            <a:avLst/>
          </a:prstGeom>
          <a:noFill/>
          <a:ln w="76200">
            <a:solidFill>
              <a:srgbClr val="A010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t-IT"/>
          </a:p>
        </p:txBody>
      </p:sp>
      <p:sp>
        <p:nvSpPr>
          <p:cNvPr id="20" name="Titolo 1"/>
          <p:cNvSpPr txBox="1">
            <a:spLocks/>
          </p:cNvSpPr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pPr marL="0" marR="0" lvl="0" indent="0" algn="ctr" defTabSz="91425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INTRODUCTION TO NANOMAGNETISM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5436096" y="3140968"/>
            <a:ext cx="24482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err="1" smtClean="0">
                <a:latin typeface="Arial Black" pitchFamily="34" charset="0"/>
              </a:rPr>
              <a:t>All</a:t>
            </a:r>
            <a:r>
              <a:rPr lang="it-IT" sz="2000" dirty="0" smtClean="0">
                <a:latin typeface="Arial Black" pitchFamily="34" charset="0"/>
              </a:rPr>
              <a:t> the </a:t>
            </a:r>
            <a:r>
              <a:rPr lang="it-IT" sz="2000" dirty="0" err="1" smtClean="0">
                <a:latin typeface="Arial Black" pitchFamily="34" charset="0"/>
              </a:rPr>
              <a:t>spin</a:t>
            </a:r>
            <a:r>
              <a:rPr lang="it-IT" sz="2000" dirty="0" smtClean="0">
                <a:latin typeface="Arial Black" pitchFamily="34" charset="0"/>
              </a:rPr>
              <a:t> </a:t>
            </a:r>
            <a:r>
              <a:rPr lang="it-IT" sz="2000" dirty="0" err="1" smtClean="0">
                <a:latin typeface="Arial Black" pitchFamily="34" charset="0"/>
              </a:rPr>
              <a:t>move</a:t>
            </a:r>
            <a:r>
              <a:rPr lang="it-IT" sz="2000" dirty="0" smtClean="0">
                <a:latin typeface="Arial Black" pitchFamily="34" charset="0"/>
              </a:rPr>
              <a:t> </a:t>
            </a:r>
            <a:r>
              <a:rPr lang="it-IT" sz="2000" b="1" dirty="0" err="1" smtClean="0">
                <a:latin typeface="Arial Black" pitchFamily="34" charset="0"/>
              </a:rPr>
              <a:t>coherently</a:t>
            </a:r>
            <a:r>
              <a:rPr lang="it-IT" sz="2000" b="1" dirty="0" smtClean="0">
                <a:latin typeface="Arial Black" pitchFamily="34" charset="0"/>
              </a:rPr>
              <a:t> </a:t>
            </a:r>
            <a:endParaRPr lang="en-US" sz="2000" b="1" dirty="0">
              <a:latin typeface="Arial Black" pitchFamily="34" charset="0"/>
            </a:endParaRPr>
          </a:p>
        </p:txBody>
      </p:sp>
      <p:pic>
        <p:nvPicPr>
          <p:cNvPr id="22" name="Immagine 21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220072" y="4293097"/>
            <a:ext cx="3600400" cy="2322041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sp>
        <p:nvSpPr>
          <p:cNvPr id="26" name="CasellaDiTesto 25"/>
          <p:cNvSpPr txBox="1"/>
          <p:nvPr/>
        </p:nvSpPr>
        <p:spPr>
          <a:xfrm>
            <a:off x="579977" y="5608861"/>
            <a:ext cx="4392488" cy="923330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FF3399"/>
                </a:solidFill>
                <a:latin typeface="Arial Black" pitchFamily="34" charset="0"/>
              </a:rPr>
              <a:t>COMPETITION</a:t>
            </a:r>
            <a:r>
              <a:rPr lang="it-IT" dirty="0" smtClean="0">
                <a:solidFill>
                  <a:srgbClr val="FF3399"/>
                </a:solidFill>
                <a:latin typeface="Arial Black" pitchFamily="34" charset="0"/>
              </a:rPr>
              <a:t> </a:t>
            </a:r>
            <a:r>
              <a:rPr lang="it-IT" dirty="0" err="1" smtClean="0">
                <a:solidFill>
                  <a:srgbClr val="FF3399"/>
                </a:solidFill>
                <a:latin typeface="Arial Black" pitchFamily="34" charset="0"/>
              </a:rPr>
              <a:t>between</a:t>
            </a:r>
            <a:r>
              <a:rPr lang="it-IT" dirty="0" smtClean="0">
                <a:solidFill>
                  <a:srgbClr val="FF3399"/>
                </a:solidFill>
                <a:latin typeface="Arial Black" pitchFamily="34" charset="0"/>
              </a:rPr>
              <a:t> </a:t>
            </a:r>
            <a:r>
              <a:rPr lang="it-IT" b="1" dirty="0" smtClean="0">
                <a:solidFill>
                  <a:srgbClr val="FF3399"/>
                </a:solidFill>
                <a:latin typeface="Arial Black" pitchFamily="34" charset="0"/>
              </a:rPr>
              <a:t>ANISOTROPY</a:t>
            </a:r>
            <a:r>
              <a:rPr lang="it-IT" dirty="0" smtClean="0">
                <a:solidFill>
                  <a:srgbClr val="FF3399"/>
                </a:solidFill>
                <a:latin typeface="Arial Black" pitchFamily="34" charset="0"/>
              </a:rPr>
              <a:t> and </a:t>
            </a:r>
            <a:r>
              <a:rPr lang="it-IT" b="1" dirty="0" smtClean="0">
                <a:solidFill>
                  <a:srgbClr val="FF3399"/>
                </a:solidFill>
                <a:latin typeface="Arial Black" pitchFamily="34" charset="0"/>
              </a:rPr>
              <a:t>THERMAL</a:t>
            </a:r>
            <a:r>
              <a:rPr lang="it-IT" dirty="0" smtClean="0">
                <a:solidFill>
                  <a:srgbClr val="FF3399"/>
                </a:solidFill>
                <a:latin typeface="Arial Black" pitchFamily="34" charset="0"/>
              </a:rPr>
              <a:t> ENERGY</a:t>
            </a:r>
            <a:endParaRPr lang="en-US" dirty="0">
              <a:solidFill>
                <a:srgbClr val="FF3399"/>
              </a:solidFill>
              <a:latin typeface="Arial Black" pitchFamily="34" charset="0"/>
            </a:endParaRPr>
          </a:p>
        </p:txBody>
      </p:sp>
      <p:sp>
        <p:nvSpPr>
          <p:cNvPr id="31" name="Freccia in su 30"/>
          <p:cNvSpPr/>
          <p:nvPr/>
        </p:nvSpPr>
        <p:spPr>
          <a:xfrm>
            <a:off x="5580112" y="5290187"/>
            <a:ext cx="288032" cy="587085"/>
          </a:xfrm>
          <a:prstGeom prst="upArrow">
            <a:avLst/>
          </a:prstGeom>
          <a:solidFill>
            <a:srgbClr val="00FF00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Freccia in giù 32"/>
          <p:cNvSpPr/>
          <p:nvPr/>
        </p:nvSpPr>
        <p:spPr>
          <a:xfrm>
            <a:off x="6444208" y="5301208"/>
            <a:ext cx="288032" cy="587087"/>
          </a:xfrm>
          <a:prstGeom prst="downArrow">
            <a:avLst/>
          </a:prstGeom>
          <a:solidFill>
            <a:srgbClr val="00FF00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4" name="Rettangolo 33"/>
          <p:cNvSpPr/>
          <p:nvPr/>
        </p:nvSpPr>
        <p:spPr>
          <a:xfrm>
            <a:off x="539552" y="4581128"/>
            <a:ext cx="4536504" cy="892552"/>
          </a:xfrm>
          <a:prstGeom prst="rect">
            <a:avLst/>
          </a:prstGeom>
          <a:solidFill>
            <a:srgbClr val="00FF00"/>
          </a:solidFill>
          <a:ln w="28575">
            <a:solidFill>
              <a:srgbClr val="FF3399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sz="2400" b="1" u="sng" dirty="0" err="1" smtClean="0">
                <a:latin typeface="Palatino Linotype" pitchFamily="18" charset="0"/>
                <a:cs typeface="Arial" panose="020B0604020202020204" pitchFamily="34" charset="0"/>
                <a:sym typeface="Batang" panose="02030600000101010101" pitchFamily="18" charset="-127"/>
              </a:rPr>
              <a:t>Spins</a:t>
            </a:r>
            <a:r>
              <a:rPr lang="it-IT" sz="2400" b="1" u="sng" dirty="0" smtClean="0">
                <a:latin typeface="Palatino Linotype" pitchFamily="18" charset="0"/>
                <a:cs typeface="Arial" panose="020B0604020202020204" pitchFamily="34" charset="0"/>
                <a:sym typeface="Batang" panose="02030600000101010101" pitchFamily="18" charset="-127"/>
              </a:rPr>
              <a:t> </a:t>
            </a:r>
            <a:r>
              <a:rPr lang="it-IT" sz="2400" b="1" u="sng" dirty="0" err="1" smtClean="0">
                <a:latin typeface="Palatino Linotype" pitchFamily="18" charset="0"/>
                <a:cs typeface="Arial" panose="020B0604020202020204" pitchFamily="34" charset="0"/>
                <a:sym typeface="Batang" panose="02030600000101010101" pitchFamily="18" charset="-127"/>
              </a:rPr>
              <a:t>filipping</a:t>
            </a:r>
            <a:r>
              <a:rPr lang="it-IT" sz="2400" b="1" u="sng" dirty="0" smtClean="0">
                <a:latin typeface="Palatino Linotype" pitchFamily="18" charset="0"/>
                <a:cs typeface="Arial" panose="020B0604020202020204" pitchFamily="34" charset="0"/>
                <a:sym typeface="Batang" panose="02030600000101010101" pitchFamily="18" charset="-127"/>
              </a:rPr>
              <a:t> in </a:t>
            </a:r>
            <a:r>
              <a:rPr lang="it-IT" sz="2400" b="1" u="sng" dirty="0" err="1" smtClean="0">
                <a:latin typeface="Palatino Linotype" pitchFamily="18" charset="0"/>
                <a:cs typeface="Arial" panose="020B0604020202020204" pitchFamily="34" charset="0"/>
                <a:sym typeface="Batang" panose="02030600000101010101" pitchFamily="18" charset="-127"/>
              </a:rPr>
              <a:t>Nèel</a:t>
            </a:r>
            <a:r>
              <a:rPr lang="it-IT" sz="2400" b="1" u="sng" dirty="0" smtClean="0">
                <a:latin typeface="Palatino Linotype" pitchFamily="18" charset="0"/>
                <a:cs typeface="Arial" panose="020B0604020202020204" pitchFamily="34" charset="0"/>
                <a:sym typeface="Batang" panose="02030600000101010101" pitchFamily="18" charset="-127"/>
              </a:rPr>
              <a:t> </a:t>
            </a:r>
            <a:r>
              <a:rPr lang="it-IT" sz="2400" b="1" u="sng" dirty="0" err="1" smtClean="0">
                <a:latin typeface="Palatino Linotype" pitchFamily="18" charset="0"/>
                <a:cs typeface="Arial" panose="020B0604020202020204" pitchFamily="34" charset="0"/>
                <a:sym typeface="Batang" panose="02030600000101010101" pitchFamily="18" charset="-127"/>
              </a:rPr>
              <a:t>time</a:t>
            </a:r>
            <a:endParaRPr lang="it-IT" sz="2400" b="1" u="sng" dirty="0" smtClean="0">
              <a:latin typeface="Palatino Linotype" pitchFamily="18" charset="0"/>
              <a:cs typeface="Arial" panose="020B0604020202020204" pitchFamily="34" charset="0"/>
              <a:sym typeface="Batang" panose="02030600000101010101" pitchFamily="18" charset="-127"/>
            </a:endParaRPr>
          </a:p>
          <a:p>
            <a:r>
              <a:rPr lang="it-IT" sz="2800" b="1" dirty="0" err="1" smtClean="0">
                <a:latin typeface="Symbol" panose="05050102010706020507" pitchFamily="18" charset="2"/>
                <a:cs typeface="Arial" panose="020B0604020202020204" pitchFamily="34" charset="0"/>
                <a:sym typeface="Batang" panose="02030600000101010101" pitchFamily="18" charset="-127"/>
              </a:rPr>
              <a:t>t</a:t>
            </a:r>
            <a:r>
              <a:rPr lang="it-IT" sz="2800" b="1" baseline="-25000" dirty="0" err="1" smtClean="0">
                <a:latin typeface="Symbol" panose="05050102010706020507" pitchFamily="18" charset="2"/>
                <a:cs typeface="Arial" panose="020B0604020202020204" pitchFamily="34" charset="0"/>
                <a:sym typeface="Batang" panose="02030600000101010101" pitchFamily="18" charset="-127"/>
              </a:rPr>
              <a:t>N</a:t>
            </a:r>
            <a:r>
              <a:rPr lang="it-IT" sz="2800" b="1" dirty="0" smtClean="0">
                <a:cs typeface="Arial" panose="020B0604020202020204" pitchFamily="34" charset="0"/>
                <a:sym typeface="Batang" panose="02030600000101010101" pitchFamily="18" charset="-127"/>
              </a:rPr>
              <a:t>  =  </a:t>
            </a:r>
            <a:r>
              <a:rPr lang="it-IT" sz="2800" b="1" dirty="0" smtClean="0">
                <a:latin typeface="Symbol" panose="05050102010706020507" pitchFamily="18" charset="2"/>
                <a:cs typeface="Arial" panose="020B0604020202020204" pitchFamily="34" charset="0"/>
                <a:sym typeface="Batang" panose="02030600000101010101" pitchFamily="18" charset="-127"/>
              </a:rPr>
              <a:t>t</a:t>
            </a:r>
            <a:r>
              <a:rPr lang="it-IT" sz="2800" b="1" baseline="-25000" dirty="0" smtClean="0">
                <a:cs typeface="Arial" panose="020B0604020202020204" pitchFamily="34" charset="0"/>
                <a:sym typeface="Batang" panose="02030600000101010101" pitchFamily="18" charset="-127"/>
              </a:rPr>
              <a:t>0</a:t>
            </a:r>
            <a:r>
              <a:rPr lang="it-IT" sz="2800" b="1" dirty="0" smtClean="0">
                <a:cs typeface="Arial" panose="020B0604020202020204" pitchFamily="34" charset="0"/>
                <a:sym typeface="Batang" panose="02030600000101010101" pitchFamily="18" charset="-127"/>
              </a:rPr>
              <a:t>(E) </a:t>
            </a:r>
            <a:r>
              <a:rPr lang="it-IT" sz="2800" b="1" dirty="0" err="1" smtClean="0">
                <a:cs typeface="Arial" panose="020B0604020202020204" pitchFamily="34" charset="0"/>
                <a:sym typeface="Batang" panose="02030600000101010101" pitchFamily="18" charset="-127"/>
              </a:rPr>
              <a:t>exp</a:t>
            </a:r>
            <a:r>
              <a:rPr lang="it-IT" sz="2800" b="1" dirty="0" smtClean="0">
                <a:cs typeface="Arial" panose="020B0604020202020204" pitchFamily="34" charset="0"/>
                <a:sym typeface="Batang" panose="02030600000101010101" pitchFamily="18" charset="-127"/>
              </a:rPr>
              <a:t> [</a:t>
            </a:r>
            <a:r>
              <a:rPr lang="it-IT" sz="2800" b="1" dirty="0" err="1" smtClean="0">
                <a:latin typeface="Symbol" panose="05050102010706020507" pitchFamily="18" charset="2"/>
                <a:cs typeface="Arial" panose="020B0604020202020204" pitchFamily="34" charset="0"/>
                <a:sym typeface="Batang" panose="02030600000101010101" pitchFamily="18" charset="-127"/>
              </a:rPr>
              <a:t>D</a:t>
            </a:r>
            <a:r>
              <a:rPr lang="it-IT" sz="2800" b="1" dirty="0" err="1" smtClean="0">
                <a:cs typeface="Arial" panose="020B0604020202020204" pitchFamily="34" charset="0"/>
                <a:sym typeface="Batang" panose="02030600000101010101" pitchFamily="18" charset="-127"/>
              </a:rPr>
              <a:t>E</a:t>
            </a:r>
            <a:r>
              <a:rPr lang="it-IT" sz="2800" b="1" baseline="-25000" dirty="0" err="1" smtClean="0">
                <a:cs typeface="Arial" panose="020B0604020202020204" pitchFamily="34" charset="0"/>
                <a:sym typeface="Batang" panose="02030600000101010101" pitchFamily="18" charset="-127"/>
              </a:rPr>
              <a:t>a</a:t>
            </a:r>
            <a:r>
              <a:rPr lang="it-IT" sz="2800" b="1" dirty="0" smtClean="0">
                <a:cs typeface="Arial" panose="020B0604020202020204" pitchFamily="34" charset="0"/>
                <a:sym typeface="Batang" panose="02030600000101010101" pitchFamily="18" charset="-127"/>
              </a:rPr>
              <a:t>/</a:t>
            </a:r>
            <a:r>
              <a:rPr lang="it-IT" sz="2800" b="1" dirty="0" err="1" smtClean="0">
                <a:cs typeface="Arial" panose="020B0604020202020204" pitchFamily="34" charset="0"/>
                <a:sym typeface="Batang" panose="02030600000101010101" pitchFamily="18" charset="-127"/>
              </a:rPr>
              <a:t>K</a:t>
            </a:r>
            <a:r>
              <a:rPr lang="it-IT" sz="2800" b="1" baseline="-25000" dirty="0" err="1" smtClean="0">
                <a:cs typeface="Arial" panose="020B0604020202020204" pitchFamily="34" charset="0"/>
                <a:sym typeface="Batang" panose="02030600000101010101" pitchFamily="18" charset="-127"/>
              </a:rPr>
              <a:t>b</a:t>
            </a:r>
            <a:r>
              <a:rPr lang="it-IT" sz="2800" b="1" dirty="0" smtClean="0">
                <a:cs typeface="Arial" panose="020B0604020202020204" pitchFamily="34" charset="0"/>
                <a:sym typeface="Batang" panose="02030600000101010101" pitchFamily="18" charset="-127"/>
              </a:rPr>
              <a:t> (T-T</a:t>
            </a:r>
            <a:r>
              <a:rPr lang="it-IT" sz="2800" b="1" baseline="-25000" dirty="0" smtClean="0">
                <a:cs typeface="Arial" panose="020B0604020202020204" pitchFamily="34" charset="0"/>
                <a:sym typeface="Batang" panose="02030600000101010101" pitchFamily="18" charset="-127"/>
              </a:rPr>
              <a:t>0</a:t>
            </a:r>
            <a:r>
              <a:rPr lang="it-IT" sz="2800" b="1" dirty="0" smtClean="0">
                <a:cs typeface="Arial" panose="020B0604020202020204" pitchFamily="34" charset="0"/>
                <a:sym typeface="Batang" panose="02030600000101010101" pitchFamily="18" charset="-127"/>
              </a:rPr>
              <a:t>)]</a:t>
            </a:r>
            <a:endParaRPr lang="en-US" sz="2800" dirty="0"/>
          </a:p>
        </p:txBody>
      </p:sp>
      <p:sp>
        <p:nvSpPr>
          <p:cNvPr id="24" name="CasellaDiTesto 23"/>
          <p:cNvSpPr txBox="1"/>
          <p:nvPr/>
        </p:nvSpPr>
        <p:spPr>
          <a:xfrm>
            <a:off x="7499104" y="430780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latin typeface="Arial Black" pitchFamily="34" charset="0"/>
              </a:rPr>
              <a:t>B</a:t>
            </a:r>
            <a:r>
              <a:rPr lang="it-IT" dirty="0" smtClean="0">
                <a:latin typeface="Arial Black" pitchFamily="34" charset="0"/>
              </a:rPr>
              <a:t> = 0</a:t>
            </a:r>
            <a:endParaRPr lang="en-US" dirty="0">
              <a:latin typeface="Arial Black" pitchFamily="34" charset="0"/>
            </a:endParaRPr>
          </a:p>
        </p:txBody>
      </p:sp>
      <p:cxnSp>
        <p:nvCxnSpPr>
          <p:cNvPr id="25" name="Connettore 1 24"/>
          <p:cNvCxnSpPr/>
          <p:nvPr/>
        </p:nvCxnSpPr>
        <p:spPr>
          <a:xfrm>
            <a:off x="6156176" y="4941168"/>
            <a:ext cx="0" cy="1440160"/>
          </a:xfrm>
          <a:prstGeom prst="line">
            <a:avLst/>
          </a:prstGeom>
          <a:ln w="28575">
            <a:solidFill>
              <a:srgbClr val="C0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ttangolo 36"/>
          <p:cNvSpPr/>
          <p:nvPr/>
        </p:nvSpPr>
        <p:spPr>
          <a:xfrm>
            <a:off x="5724128" y="4509120"/>
            <a:ext cx="18342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>
                <a:solidFill>
                  <a:srgbClr val="C00000"/>
                </a:solidFill>
                <a:latin typeface="Arial Black" pitchFamily="34" charset="0"/>
                <a:cs typeface="Arial" panose="020B0604020202020204" pitchFamily="34" charset="0"/>
                <a:sym typeface="Symbol"/>
              </a:rPr>
              <a:t></a:t>
            </a:r>
            <a:r>
              <a:rPr lang="it-IT" b="1" dirty="0" smtClean="0">
                <a:solidFill>
                  <a:srgbClr val="C00000"/>
                </a:solidFill>
                <a:latin typeface="Arial Black" pitchFamily="34" charset="0"/>
                <a:cs typeface="Arial" panose="020B0604020202020204" pitchFamily="34" charset="0"/>
                <a:sym typeface="Batang" panose="02030600000101010101" pitchFamily="18" charset="-127"/>
              </a:rPr>
              <a:t>E</a:t>
            </a:r>
            <a:r>
              <a:rPr lang="it-IT" b="1" baseline="-25000" dirty="0" smtClean="0">
                <a:solidFill>
                  <a:srgbClr val="C00000"/>
                </a:solidFill>
                <a:latin typeface="Arial Black" pitchFamily="34" charset="0"/>
                <a:cs typeface="Arial" panose="020B0604020202020204" pitchFamily="34" charset="0"/>
                <a:sym typeface="Batang" panose="02030600000101010101" pitchFamily="18" charset="-127"/>
              </a:rPr>
              <a:t>a</a:t>
            </a:r>
            <a:r>
              <a:rPr lang="it-IT" b="1" dirty="0" smtClean="0">
                <a:solidFill>
                  <a:srgbClr val="C00000"/>
                </a:solidFill>
                <a:latin typeface="Arial Black" pitchFamily="34" charset="0"/>
                <a:cs typeface="Arial" panose="020B0604020202020204" pitchFamily="34" charset="0"/>
                <a:sym typeface="Batang" panose="02030600000101010101" pitchFamily="18" charset="-127"/>
              </a:rPr>
              <a:t> = </a:t>
            </a:r>
            <a:r>
              <a:rPr lang="it-IT" b="1" dirty="0" err="1">
                <a:solidFill>
                  <a:srgbClr val="C00000"/>
                </a:solidFill>
                <a:latin typeface="Arial Black" pitchFamily="34" charset="0"/>
                <a:cs typeface="Arial" panose="020B0604020202020204" pitchFamily="34" charset="0"/>
                <a:sym typeface="Batang" panose="02030600000101010101" pitchFamily="18" charset="-127"/>
              </a:rPr>
              <a:t>B</a:t>
            </a:r>
            <a:r>
              <a:rPr lang="it-IT" b="1" dirty="0" err="1" smtClean="0">
                <a:solidFill>
                  <a:srgbClr val="C00000"/>
                </a:solidFill>
                <a:latin typeface="Arial Black" pitchFamily="34" charset="0"/>
                <a:cs typeface="Arial" panose="020B0604020202020204" pitchFamily="34" charset="0"/>
                <a:sym typeface="Batang" panose="02030600000101010101" pitchFamily="18" charset="-127"/>
              </a:rPr>
              <a:t>arrier</a:t>
            </a:r>
            <a:r>
              <a:rPr lang="it-IT" b="1" baseline="-25000" dirty="0" smtClean="0">
                <a:solidFill>
                  <a:srgbClr val="C00000"/>
                </a:solidFill>
                <a:latin typeface="Arial Black" pitchFamily="34" charset="0"/>
                <a:cs typeface="Arial" panose="020B0604020202020204" pitchFamily="34" charset="0"/>
                <a:sym typeface="Batang" panose="02030600000101010101" pitchFamily="18" charset="-127"/>
              </a:rPr>
              <a:t> </a:t>
            </a:r>
            <a:endParaRPr lang="en-US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4572518" y="858701"/>
            <a:ext cx="1007594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Arial Black" panose="020B0A04020102020204" pitchFamily="34" charset="0"/>
              </a:rPr>
              <a:t>d &lt; D</a:t>
            </a:r>
            <a:r>
              <a:rPr lang="it-IT" baseline="-25000" dirty="0" smtClean="0">
                <a:latin typeface="Arial Black" panose="020B0A04020102020204" pitchFamily="34" charset="0"/>
              </a:rPr>
              <a:t>c</a:t>
            </a:r>
            <a:endParaRPr lang="it-IT" baseline="-25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6986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9" grpId="1"/>
      <p:bldP spid="30" grpId="0" animBg="1"/>
      <p:bldP spid="30" grpId="1" animBg="1"/>
      <p:bldP spid="26" grpId="0" animBg="1"/>
      <p:bldP spid="31" grpId="0" animBg="1"/>
      <p:bldP spid="33" grpId="0" animBg="1"/>
      <p:bldP spid="34" grpId="0" animBg="1"/>
      <p:bldP spid="24" grpId="0"/>
      <p:bldP spid="37" grpId="0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0" y="0"/>
            <a:ext cx="9144000" cy="553998"/>
          </a:xfrm>
          <a:prstGeom prst="rect">
            <a:avLst/>
          </a:prstGeom>
          <a:solidFill>
            <a:srgbClr val="FF33CC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it-IT" sz="3000" dirty="0" smtClean="0">
                <a:latin typeface="Arial Black" pitchFamily="34" charset="0"/>
              </a:rPr>
              <a:t>SUPERPARAMAGNETIC NANOPARTICLES</a:t>
            </a:r>
            <a:endParaRPr lang="en-US" sz="3000" dirty="0"/>
          </a:p>
        </p:txBody>
      </p:sp>
      <p:sp>
        <p:nvSpPr>
          <p:cNvPr id="8" name="Rettangolo 7"/>
          <p:cNvSpPr/>
          <p:nvPr/>
        </p:nvSpPr>
        <p:spPr>
          <a:xfrm>
            <a:off x="4355976" y="1484784"/>
            <a:ext cx="3888432" cy="923330"/>
          </a:xfrm>
          <a:prstGeom prst="rect">
            <a:avLst/>
          </a:prstGeom>
          <a:solidFill>
            <a:srgbClr val="00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marL="0" lvl="1" algn="ctr"/>
            <a:r>
              <a:rPr lang="en-US" b="1" u="sng" dirty="0" smtClean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MAGNETIC CORE: </a:t>
            </a:r>
          </a:p>
          <a:p>
            <a:pPr algn="ctr"/>
            <a:r>
              <a:rPr lang="en-US" b="1" dirty="0" smtClean="0">
                <a:latin typeface="Comic Sans MS" pitchFamily="66" charset="0"/>
                <a:cs typeface="Arial" pitchFamily="34" charset="0"/>
              </a:rPr>
              <a:t>MAGHEMITE (</a:t>
            </a:r>
            <a:r>
              <a:rPr lang="el-GR" b="1" dirty="0" smtClean="0">
                <a:latin typeface="Comic Sans MS" pitchFamily="66" charset="0"/>
                <a:cs typeface="Arial" pitchFamily="34" charset="0"/>
              </a:rPr>
              <a:t>γ-</a:t>
            </a:r>
            <a:r>
              <a:rPr lang="en-US" b="1" dirty="0" smtClean="0">
                <a:latin typeface="Comic Sans MS" pitchFamily="66" charset="0"/>
                <a:cs typeface="Arial" pitchFamily="34" charset="0"/>
              </a:rPr>
              <a:t>Fe2O3) / </a:t>
            </a:r>
          </a:p>
          <a:p>
            <a:pPr algn="ctr"/>
            <a:r>
              <a:rPr lang="en-US" b="1" dirty="0" smtClean="0">
                <a:latin typeface="Comic Sans MS" pitchFamily="66" charset="0"/>
                <a:cs typeface="Arial" pitchFamily="34" charset="0"/>
              </a:rPr>
              <a:t>MAGNETITE (Fe3O4) </a:t>
            </a:r>
          </a:p>
        </p:txBody>
      </p:sp>
      <p:sp>
        <p:nvSpPr>
          <p:cNvPr id="9" name="Rettangolo 8"/>
          <p:cNvSpPr/>
          <p:nvPr/>
        </p:nvSpPr>
        <p:spPr>
          <a:xfrm>
            <a:off x="0" y="54868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it-IT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HOW ARE </a:t>
            </a:r>
            <a:r>
              <a:rPr lang="it-IT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MNPs</a:t>
            </a:r>
            <a:r>
              <a:rPr lang="it-IT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MADE?   </a:t>
            </a:r>
          </a:p>
        </p:txBody>
      </p:sp>
      <p:pic>
        <p:nvPicPr>
          <p:cNvPr id="23554" name="Picture 2" descr="http://www.laboratory-journal.com/sites/git-labor.de/files/images/special/38307864_pre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4005064"/>
            <a:ext cx="3810000" cy="2533651"/>
          </a:xfrm>
          <a:prstGeom prst="rect">
            <a:avLst/>
          </a:prstGeom>
          <a:noFill/>
        </p:spPr>
      </p:pic>
      <p:sp>
        <p:nvSpPr>
          <p:cNvPr id="7" name="Ovale 6"/>
          <p:cNvSpPr/>
          <p:nvPr/>
        </p:nvSpPr>
        <p:spPr>
          <a:xfrm>
            <a:off x="539552" y="1916832"/>
            <a:ext cx="3528392" cy="3315051"/>
          </a:xfrm>
          <a:prstGeom prst="ellipse">
            <a:avLst/>
          </a:prstGeom>
          <a:gradFill flip="none" rotWithShape="1">
            <a:gsLst>
              <a:gs pos="61000">
                <a:schemeClr val="accent1">
                  <a:lumMod val="40000"/>
                  <a:lumOff val="60000"/>
                </a:schemeClr>
              </a:gs>
              <a:gs pos="0">
                <a:schemeClr val="accent5">
                  <a:lumMod val="89000"/>
                </a:schemeClr>
              </a:gs>
              <a:gs pos="45000">
                <a:schemeClr val="accent5">
                  <a:lumMod val="75000"/>
                </a:schemeClr>
              </a:gs>
              <a:gs pos="80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lang="it-IT"/>
          </a:p>
        </p:txBody>
      </p:sp>
      <p:cxnSp>
        <p:nvCxnSpPr>
          <p:cNvPr id="11" name="Connettore 2 10"/>
          <p:cNvCxnSpPr/>
          <p:nvPr/>
        </p:nvCxnSpPr>
        <p:spPr>
          <a:xfrm flipV="1">
            <a:off x="2627784" y="2060848"/>
            <a:ext cx="1584176" cy="1080120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tangolo 12"/>
          <p:cNvSpPr/>
          <p:nvPr/>
        </p:nvSpPr>
        <p:spPr>
          <a:xfrm>
            <a:off x="4716016" y="2996952"/>
            <a:ext cx="3816424" cy="646331"/>
          </a:xfrm>
          <a:prstGeom prst="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en-US" b="1" u="sng" dirty="0" smtClean="0">
                <a:solidFill>
                  <a:srgbClr val="FF3399"/>
                </a:solidFill>
                <a:latin typeface="Arial Black" pitchFamily="34" charset="0"/>
                <a:cs typeface="Arial" pitchFamily="34" charset="0"/>
              </a:rPr>
              <a:t>HYDROPHOBIC COATING: </a:t>
            </a:r>
          </a:p>
          <a:p>
            <a:pPr algn="ctr"/>
            <a:r>
              <a:rPr lang="en-US" b="1" smtClean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OLEIC ACID </a:t>
            </a:r>
            <a:endParaRPr lang="en-US" b="1" dirty="0" smtClean="0">
              <a:solidFill>
                <a:schemeClr val="bg1"/>
              </a:solidFill>
              <a:latin typeface="Comic Sans MS" pitchFamily="66" charset="0"/>
              <a:cs typeface="Arial" pitchFamily="34" charset="0"/>
            </a:endParaRPr>
          </a:p>
        </p:txBody>
      </p:sp>
      <p:cxnSp>
        <p:nvCxnSpPr>
          <p:cNvPr id="14" name="Connettore 2 13"/>
          <p:cNvCxnSpPr/>
          <p:nvPr/>
        </p:nvCxnSpPr>
        <p:spPr>
          <a:xfrm flipV="1">
            <a:off x="3779912" y="3212976"/>
            <a:ext cx="792088" cy="144016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ttangolo 17"/>
          <p:cNvSpPr/>
          <p:nvPr/>
        </p:nvSpPr>
        <p:spPr>
          <a:xfrm>
            <a:off x="467544" y="5733256"/>
            <a:ext cx="3816424" cy="646331"/>
          </a:xfrm>
          <a:prstGeom prst="rect">
            <a:avLst/>
          </a:prstGeom>
          <a:solidFill>
            <a:srgbClr val="FF0000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it-IT" b="1" u="sng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SOLVENT</a:t>
            </a:r>
            <a:endParaRPr lang="en-US" b="1" u="sng" dirty="0" smtClean="0">
              <a:solidFill>
                <a:schemeClr val="tx2">
                  <a:lumMod val="50000"/>
                </a:schemeClr>
              </a:solidFill>
              <a:latin typeface="Arial Black" pitchFamily="34" charset="0"/>
              <a:cs typeface="Arial" pitchFamily="34" charset="0"/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HEXANE / ACQUEUS MEDIA </a:t>
            </a:r>
          </a:p>
        </p:txBody>
      </p:sp>
      <p:cxnSp>
        <p:nvCxnSpPr>
          <p:cNvPr id="20" name="Connettore 1 19"/>
          <p:cNvCxnSpPr/>
          <p:nvPr/>
        </p:nvCxnSpPr>
        <p:spPr>
          <a:xfrm flipH="1" flipV="1">
            <a:off x="827584" y="2204864"/>
            <a:ext cx="288032" cy="360040"/>
          </a:xfrm>
          <a:prstGeom prst="line">
            <a:avLst/>
          </a:prstGeom>
          <a:ln w="1143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Gallone 20"/>
          <p:cNvSpPr/>
          <p:nvPr/>
        </p:nvSpPr>
        <p:spPr>
          <a:xfrm rot="3325293">
            <a:off x="287028" y="1680788"/>
            <a:ext cx="769702" cy="558948"/>
          </a:xfrm>
          <a:prstGeom prst="chevron">
            <a:avLst/>
          </a:prstGeom>
          <a:solidFill>
            <a:schemeClr val="accent2">
              <a:lumMod val="7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971600" y="1196752"/>
            <a:ext cx="28083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>
                <a:latin typeface="Arial Black" pitchFamily="34" charset="0"/>
              </a:rPr>
              <a:t>POSSIBILITY OF </a:t>
            </a:r>
            <a:r>
              <a:rPr lang="it-IT" sz="1600" b="1" u="sng" dirty="0" smtClean="0">
                <a:latin typeface="Arial Black" pitchFamily="34" charset="0"/>
              </a:rPr>
              <a:t>FUNCTIONALIZATION</a:t>
            </a:r>
            <a:endParaRPr lang="en-US" sz="1600" b="1" u="sng" dirty="0">
              <a:latin typeface="Arial Black" pitchFamily="34" charset="0"/>
            </a:endParaRPr>
          </a:p>
        </p:txBody>
      </p:sp>
      <p:cxnSp>
        <p:nvCxnSpPr>
          <p:cNvPr id="25" name="Connettore 1 24"/>
          <p:cNvCxnSpPr/>
          <p:nvPr/>
        </p:nvCxnSpPr>
        <p:spPr>
          <a:xfrm flipV="1">
            <a:off x="755576" y="4509120"/>
            <a:ext cx="385232" cy="440752"/>
          </a:xfrm>
          <a:prstGeom prst="line">
            <a:avLst/>
          </a:prstGeom>
          <a:ln w="1143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Pentagono 26"/>
          <p:cNvSpPr/>
          <p:nvPr/>
        </p:nvSpPr>
        <p:spPr>
          <a:xfrm rot="7835685">
            <a:off x="259151" y="4784675"/>
            <a:ext cx="798404" cy="576064"/>
          </a:xfrm>
          <a:prstGeom prst="homePlat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8" grpId="0" animBg="1"/>
      <p:bldP spid="21" grpId="0" animBg="1"/>
      <p:bldP spid="23" grpId="0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ChangeArrowheads="1"/>
          </p:cNvSpPr>
          <p:nvPr/>
        </p:nvSpPr>
        <p:spPr bwMode="auto">
          <a:xfrm>
            <a:off x="3323035" y="4397375"/>
            <a:ext cx="675084" cy="27463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580" tIns="34290" rIns="68580" bIns="34290" anchor="ctr"/>
          <a:lstStyle/>
          <a:p>
            <a:pPr eaLnBrk="0" hangingPunct="0"/>
            <a:r>
              <a:rPr lang="en-US" sz="1200" b="1" dirty="0">
                <a:solidFill>
                  <a:schemeClr val="tx2"/>
                </a:solidFill>
                <a:latin typeface="Century Gothic" panose="020B0502020202020204" pitchFamily="34" charset="0"/>
              </a:rPr>
              <a:t>Proteins</a:t>
            </a:r>
          </a:p>
        </p:txBody>
      </p:sp>
      <p:sp>
        <p:nvSpPr>
          <p:cNvPr id="117763" name="Rectangle 3"/>
          <p:cNvSpPr>
            <a:spLocks noChangeArrowheads="1"/>
          </p:cNvSpPr>
          <p:nvPr/>
        </p:nvSpPr>
        <p:spPr bwMode="auto">
          <a:xfrm>
            <a:off x="3732611" y="4757741"/>
            <a:ext cx="869156" cy="2762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580" tIns="34290" rIns="68580" bIns="34290" anchor="ctr"/>
          <a:lstStyle/>
          <a:p>
            <a:pPr eaLnBrk="0" hangingPunct="0"/>
            <a:r>
              <a:rPr lang="en-US" sz="1200" b="1" dirty="0">
                <a:solidFill>
                  <a:schemeClr val="tx2"/>
                </a:solidFill>
                <a:latin typeface="Century Gothic" panose="020B0502020202020204" pitchFamily="34" charset="0"/>
              </a:rPr>
              <a:t>Virus</a:t>
            </a:r>
          </a:p>
        </p:txBody>
      </p:sp>
      <p:sp>
        <p:nvSpPr>
          <p:cNvPr id="117764" name="Rectangle 4"/>
          <p:cNvSpPr>
            <a:spLocks noChangeArrowheads="1"/>
          </p:cNvSpPr>
          <p:nvPr/>
        </p:nvSpPr>
        <p:spPr bwMode="auto">
          <a:xfrm>
            <a:off x="5124450" y="4357689"/>
            <a:ext cx="1271588" cy="2778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580" tIns="34290" rIns="68580" bIns="34290" anchor="ctr"/>
          <a:lstStyle/>
          <a:p>
            <a:pPr eaLnBrk="0" hangingPunct="0"/>
            <a:r>
              <a:rPr lang="en-US" sz="1200" b="1" dirty="0">
                <a:solidFill>
                  <a:schemeClr val="tx2"/>
                </a:solidFill>
                <a:latin typeface="Century Gothic" panose="020B0502020202020204" pitchFamily="34" charset="0"/>
              </a:rPr>
              <a:t>Cells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951435" y="3954471"/>
            <a:ext cx="4891088" cy="400051"/>
            <a:chOff x="640" y="2887"/>
            <a:chExt cx="4735" cy="308"/>
          </a:xfrm>
        </p:grpSpPr>
        <p:sp>
          <p:nvSpPr>
            <p:cNvPr id="117766" name="Text Box 6"/>
            <p:cNvSpPr txBox="1">
              <a:spLocks noChangeArrowheads="1"/>
            </p:cNvSpPr>
            <p:nvPr/>
          </p:nvSpPr>
          <p:spPr bwMode="auto">
            <a:xfrm>
              <a:off x="640" y="3017"/>
              <a:ext cx="539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 dirty="0">
                  <a:latin typeface="Century Gothic" panose="020B0502020202020204" pitchFamily="34" charset="0"/>
                </a:rPr>
                <a:t>0.1 nm</a:t>
              </a:r>
            </a:p>
          </p:txBody>
        </p:sp>
        <p:sp>
          <p:nvSpPr>
            <p:cNvPr id="117767" name="Text Box 7"/>
            <p:cNvSpPr txBox="1">
              <a:spLocks noChangeArrowheads="1"/>
            </p:cNvSpPr>
            <p:nvPr/>
          </p:nvSpPr>
          <p:spPr bwMode="auto">
            <a:xfrm>
              <a:off x="1336" y="3017"/>
              <a:ext cx="446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 dirty="0">
                  <a:latin typeface="Century Gothic" panose="020B0502020202020204" pitchFamily="34" charset="0"/>
                </a:rPr>
                <a:t>1 nm</a:t>
              </a:r>
            </a:p>
          </p:txBody>
        </p:sp>
        <p:sp>
          <p:nvSpPr>
            <p:cNvPr id="117768" name="Text Box 8"/>
            <p:cNvSpPr txBox="1">
              <a:spLocks noChangeArrowheads="1"/>
            </p:cNvSpPr>
            <p:nvPr/>
          </p:nvSpPr>
          <p:spPr bwMode="auto">
            <a:xfrm>
              <a:off x="1949" y="3017"/>
              <a:ext cx="508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 dirty="0">
                  <a:latin typeface="Century Gothic" panose="020B0502020202020204" pitchFamily="34" charset="0"/>
                </a:rPr>
                <a:t>10 nm</a:t>
              </a:r>
            </a:p>
          </p:txBody>
        </p:sp>
        <p:sp>
          <p:nvSpPr>
            <p:cNvPr id="117769" name="Text Box 9"/>
            <p:cNvSpPr txBox="1">
              <a:spLocks noChangeArrowheads="1"/>
            </p:cNvSpPr>
            <p:nvPr/>
          </p:nvSpPr>
          <p:spPr bwMode="auto">
            <a:xfrm>
              <a:off x="2573" y="3017"/>
              <a:ext cx="570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 dirty="0">
                  <a:latin typeface="Century Gothic" panose="020B0502020202020204" pitchFamily="34" charset="0"/>
                </a:rPr>
                <a:t>100 nm</a:t>
              </a:r>
            </a:p>
          </p:txBody>
        </p:sp>
        <p:sp>
          <p:nvSpPr>
            <p:cNvPr id="117770" name="Text Box 10"/>
            <p:cNvSpPr txBox="1">
              <a:spLocks noChangeArrowheads="1"/>
            </p:cNvSpPr>
            <p:nvPr/>
          </p:nvSpPr>
          <p:spPr bwMode="auto">
            <a:xfrm>
              <a:off x="3282" y="3017"/>
              <a:ext cx="441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 dirty="0">
                  <a:latin typeface="Century Gothic" panose="020B0502020202020204" pitchFamily="34" charset="0"/>
                </a:rPr>
                <a:t>1 </a:t>
              </a:r>
              <a:r>
                <a:rPr lang="en-US" sz="900" dirty="0">
                  <a:latin typeface="Century Gothic" panose="020B0502020202020204" pitchFamily="34" charset="0"/>
                  <a:sym typeface="SymbolPS" pitchFamily="18" charset="2"/>
                </a:rPr>
                <a:t></a:t>
              </a:r>
              <a:r>
                <a:rPr lang="en-US" sz="900" dirty="0">
                  <a:latin typeface="Century Gothic" panose="020B0502020202020204" pitchFamily="34" charset="0"/>
                </a:rPr>
                <a:t>m</a:t>
              </a:r>
            </a:p>
          </p:txBody>
        </p:sp>
        <p:sp>
          <p:nvSpPr>
            <p:cNvPr id="117771" name="Text Box 11"/>
            <p:cNvSpPr txBox="1">
              <a:spLocks noChangeArrowheads="1"/>
            </p:cNvSpPr>
            <p:nvPr/>
          </p:nvSpPr>
          <p:spPr bwMode="auto">
            <a:xfrm>
              <a:off x="3900" y="3017"/>
              <a:ext cx="503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 dirty="0">
                  <a:latin typeface="Century Gothic" panose="020B0502020202020204" pitchFamily="34" charset="0"/>
                </a:rPr>
                <a:t>10 </a:t>
              </a:r>
              <a:r>
                <a:rPr lang="en-US" sz="900" dirty="0">
                  <a:latin typeface="Century Gothic" panose="020B0502020202020204" pitchFamily="34" charset="0"/>
                  <a:sym typeface="SymbolPS" pitchFamily="18" charset="2"/>
                </a:rPr>
                <a:t></a:t>
              </a:r>
              <a:r>
                <a:rPr lang="en-US" sz="900" dirty="0">
                  <a:latin typeface="Century Gothic" panose="020B0502020202020204" pitchFamily="34" charset="0"/>
                </a:rPr>
                <a:t>m</a:t>
              </a:r>
            </a:p>
          </p:txBody>
        </p:sp>
        <p:sp>
          <p:nvSpPr>
            <p:cNvPr id="117772" name="Text Box 12"/>
            <p:cNvSpPr txBox="1">
              <a:spLocks noChangeArrowheads="1"/>
            </p:cNvSpPr>
            <p:nvPr/>
          </p:nvSpPr>
          <p:spPr bwMode="auto">
            <a:xfrm>
              <a:off x="4517" y="3017"/>
              <a:ext cx="565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 dirty="0">
                  <a:latin typeface="Century Gothic" panose="020B0502020202020204" pitchFamily="34" charset="0"/>
                </a:rPr>
                <a:t>100 </a:t>
              </a:r>
              <a:r>
                <a:rPr lang="en-US" sz="900" dirty="0">
                  <a:latin typeface="Century Gothic" panose="020B0502020202020204" pitchFamily="34" charset="0"/>
                  <a:sym typeface="SymbolPS" pitchFamily="18" charset="2"/>
                </a:rPr>
                <a:t></a:t>
              </a:r>
              <a:r>
                <a:rPr lang="en-US" sz="900" dirty="0">
                  <a:latin typeface="Century Gothic" panose="020B0502020202020204" pitchFamily="34" charset="0"/>
                </a:rPr>
                <a:t>m</a:t>
              </a:r>
            </a:p>
          </p:txBody>
        </p:sp>
        <p:sp>
          <p:nvSpPr>
            <p:cNvPr id="117773" name="Line 13"/>
            <p:cNvSpPr>
              <a:spLocks noChangeShapeType="1"/>
            </p:cNvSpPr>
            <p:nvPr/>
          </p:nvSpPr>
          <p:spPr bwMode="auto">
            <a:xfrm>
              <a:off x="864" y="3031"/>
              <a:ext cx="451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grpSp>
          <p:nvGrpSpPr>
            <p:cNvPr id="3" name="Group 14"/>
            <p:cNvGrpSpPr>
              <a:grpSpLocks/>
            </p:cNvGrpSpPr>
            <p:nvPr/>
          </p:nvGrpSpPr>
          <p:grpSpPr bwMode="auto">
            <a:xfrm>
              <a:off x="864" y="2887"/>
              <a:ext cx="629" cy="144"/>
              <a:chOff x="864" y="2887"/>
              <a:chExt cx="629" cy="144"/>
            </a:xfrm>
          </p:grpSpPr>
          <p:sp>
            <p:nvSpPr>
              <p:cNvPr id="117775" name="Line 15"/>
              <p:cNvSpPr>
                <a:spLocks noChangeShapeType="1"/>
              </p:cNvSpPr>
              <p:nvPr/>
            </p:nvSpPr>
            <p:spPr bwMode="auto">
              <a:xfrm flipV="1">
                <a:off x="864" y="2887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17776" name="Line 16"/>
              <p:cNvSpPr>
                <a:spLocks noChangeShapeType="1"/>
              </p:cNvSpPr>
              <p:nvPr/>
            </p:nvSpPr>
            <p:spPr bwMode="auto">
              <a:xfrm flipV="1">
                <a:off x="1063" y="2968"/>
                <a:ext cx="0" cy="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17777" name="Line 17"/>
              <p:cNvSpPr>
                <a:spLocks noChangeShapeType="1"/>
              </p:cNvSpPr>
              <p:nvPr/>
            </p:nvSpPr>
            <p:spPr bwMode="auto">
              <a:xfrm flipV="1">
                <a:off x="1169" y="2968"/>
                <a:ext cx="0" cy="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17778" name="Line 18"/>
              <p:cNvSpPr>
                <a:spLocks noChangeShapeType="1"/>
              </p:cNvSpPr>
              <p:nvPr/>
            </p:nvSpPr>
            <p:spPr bwMode="auto">
              <a:xfrm flipV="1">
                <a:off x="1266" y="2968"/>
                <a:ext cx="0" cy="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17779" name="Line 19"/>
              <p:cNvSpPr>
                <a:spLocks noChangeShapeType="1"/>
              </p:cNvSpPr>
              <p:nvPr/>
            </p:nvSpPr>
            <p:spPr bwMode="auto">
              <a:xfrm flipV="1">
                <a:off x="1327" y="2968"/>
                <a:ext cx="0" cy="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17780" name="Line 20"/>
              <p:cNvSpPr>
                <a:spLocks noChangeShapeType="1"/>
              </p:cNvSpPr>
              <p:nvPr/>
            </p:nvSpPr>
            <p:spPr bwMode="auto">
              <a:xfrm flipV="1">
                <a:off x="1373" y="2968"/>
                <a:ext cx="0" cy="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17781" name="Line 21"/>
              <p:cNvSpPr>
                <a:spLocks noChangeShapeType="1"/>
              </p:cNvSpPr>
              <p:nvPr/>
            </p:nvSpPr>
            <p:spPr bwMode="auto">
              <a:xfrm flipV="1">
                <a:off x="1419" y="2968"/>
                <a:ext cx="0" cy="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17782" name="Line 22"/>
              <p:cNvSpPr>
                <a:spLocks noChangeShapeType="1"/>
              </p:cNvSpPr>
              <p:nvPr/>
            </p:nvSpPr>
            <p:spPr bwMode="auto">
              <a:xfrm flipV="1">
                <a:off x="1459" y="2968"/>
                <a:ext cx="0" cy="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17783" name="Line 23"/>
              <p:cNvSpPr>
                <a:spLocks noChangeShapeType="1"/>
              </p:cNvSpPr>
              <p:nvPr/>
            </p:nvSpPr>
            <p:spPr bwMode="auto">
              <a:xfrm flipV="1">
                <a:off x="1493" y="2968"/>
                <a:ext cx="0" cy="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</p:grp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2856312" y="3954464"/>
            <a:ext cx="650081" cy="187325"/>
            <a:chOff x="864" y="2887"/>
            <a:chExt cx="629" cy="144"/>
          </a:xfrm>
        </p:grpSpPr>
        <p:sp>
          <p:nvSpPr>
            <p:cNvPr id="117785" name="Line 25"/>
            <p:cNvSpPr>
              <a:spLocks noChangeShapeType="1"/>
            </p:cNvSpPr>
            <p:nvPr/>
          </p:nvSpPr>
          <p:spPr bwMode="auto">
            <a:xfrm flipV="1">
              <a:off x="864" y="2887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17786" name="Line 26"/>
            <p:cNvSpPr>
              <a:spLocks noChangeShapeType="1"/>
            </p:cNvSpPr>
            <p:nvPr/>
          </p:nvSpPr>
          <p:spPr bwMode="auto">
            <a:xfrm flipV="1">
              <a:off x="1063" y="2968"/>
              <a:ext cx="0" cy="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17787" name="Line 27"/>
            <p:cNvSpPr>
              <a:spLocks noChangeShapeType="1"/>
            </p:cNvSpPr>
            <p:nvPr/>
          </p:nvSpPr>
          <p:spPr bwMode="auto">
            <a:xfrm flipV="1">
              <a:off x="1169" y="2968"/>
              <a:ext cx="0" cy="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17788" name="Line 28"/>
            <p:cNvSpPr>
              <a:spLocks noChangeShapeType="1"/>
            </p:cNvSpPr>
            <p:nvPr/>
          </p:nvSpPr>
          <p:spPr bwMode="auto">
            <a:xfrm flipV="1">
              <a:off x="1266" y="2968"/>
              <a:ext cx="0" cy="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17789" name="Line 29"/>
            <p:cNvSpPr>
              <a:spLocks noChangeShapeType="1"/>
            </p:cNvSpPr>
            <p:nvPr/>
          </p:nvSpPr>
          <p:spPr bwMode="auto">
            <a:xfrm flipV="1">
              <a:off x="1327" y="2968"/>
              <a:ext cx="0" cy="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17790" name="Line 30"/>
            <p:cNvSpPr>
              <a:spLocks noChangeShapeType="1"/>
            </p:cNvSpPr>
            <p:nvPr/>
          </p:nvSpPr>
          <p:spPr bwMode="auto">
            <a:xfrm flipV="1">
              <a:off x="1373" y="2968"/>
              <a:ext cx="0" cy="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17791" name="Line 31"/>
            <p:cNvSpPr>
              <a:spLocks noChangeShapeType="1"/>
            </p:cNvSpPr>
            <p:nvPr/>
          </p:nvSpPr>
          <p:spPr bwMode="auto">
            <a:xfrm flipV="1">
              <a:off x="1419" y="2968"/>
              <a:ext cx="0" cy="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17792" name="Line 32"/>
            <p:cNvSpPr>
              <a:spLocks noChangeShapeType="1"/>
            </p:cNvSpPr>
            <p:nvPr/>
          </p:nvSpPr>
          <p:spPr bwMode="auto">
            <a:xfrm flipV="1">
              <a:off x="1459" y="2968"/>
              <a:ext cx="0" cy="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17793" name="Line 33"/>
            <p:cNvSpPr>
              <a:spLocks noChangeShapeType="1"/>
            </p:cNvSpPr>
            <p:nvPr/>
          </p:nvSpPr>
          <p:spPr bwMode="auto">
            <a:xfrm flipV="1">
              <a:off x="1493" y="2968"/>
              <a:ext cx="0" cy="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3523062" y="3954464"/>
            <a:ext cx="650081" cy="187325"/>
            <a:chOff x="864" y="2887"/>
            <a:chExt cx="629" cy="144"/>
          </a:xfrm>
        </p:grpSpPr>
        <p:sp>
          <p:nvSpPr>
            <p:cNvPr id="117795" name="Line 35"/>
            <p:cNvSpPr>
              <a:spLocks noChangeShapeType="1"/>
            </p:cNvSpPr>
            <p:nvPr/>
          </p:nvSpPr>
          <p:spPr bwMode="auto">
            <a:xfrm flipV="1">
              <a:off x="864" y="2887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17796" name="Line 36"/>
            <p:cNvSpPr>
              <a:spLocks noChangeShapeType="1"/>
            </p:cNvSpPr>
            <p:nvPr/>
          </p:nvSpPr>
          <p:spPr bwMode="auto">
            <a:xfrm flipV="1">
              <a:off x="1063" y="2968"/>
              <a:ext cx="0" cy="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17797" name="Line 37"/>
            <p:cNvSpPr>
              <a:spLocks noChangeShapeType="1"/>
            </p:cNvSpPr>
            <p:nvPr/>
          </p:nvSpPr>
          <p:spPr bwMode="auto">
            <a:xfrm flipV="1">
              <a:off x="1169" y="2968"/>
              <a:ext cx="0" cy="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17798" name="Line 38"/>
            <p:cNvSpPr>
              <a:spLocks noChangeShapeType="1"/>
            </p:cNvSpPr>
            <p:nvPr/>
          </p:nvSpPr>
          <p:spPr bwMode="auto">
            <a:xfrm flipV="1">
              <a:off x="1266" y="2968"/>
              <a:ext cx="0" cy="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17799" name="Line 39"/>
            <p:cNvSpPr>
              <a:spLocks noChangeShapeType="1"/>
            </p:cNvSpPr>
            <p:nvPr/>
          </p:nvSpPr>
          <p:spPr bwMode="auto">
            <a:xfrm flipV="1">
              <a:off x="1327" y="2968"/>
              <a:ext cx="0" cy="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17800" name="Line 40"/>
            <p:cNvSpPr>
              <a:spLocks noChangeShapeType="1"/>
            </p:cNvSpPr>
            <p:nvPr/>
          </p:nvSpPr>
          <p:spPr bwMode="auto">
            <a:xfrm flipV="1">
              <a:off x="1373" y="2968"/>
              <a:ext cx="0" cy="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17801" name="Line 41"/>
            <p:cNvSpPr>
              <a:spLocks noChangeShapeType="1"/>
            </p:cNvSpPr>
            <p:nvPr/>
          </p:nvSpPr>
          <p:spPr bwMode="auto">
            <a:xfrm flipV="1">
              <a:off x="1419" y="2968"/>
              <a:ext cx="0" cy="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17802" name="Line 42"/>
            <p:cNvSpPr>
              <a:spLocks noChangeShapeType="1"/>
            </p:cNvSpPr>
            <p:nvPr/>
          </p:nvSpPr>
          <p:spPr bwMode="auto">
            <a:xfrm flipV="1">
              <a:off x="1459" y="2968"/>
              <a:ext cx="0" cy="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17803" name="Line 43"/>
            <p:cNvSpPr>
              <a:spLocks noChangeShapeType="1"/>
            </p:cNvSpPr>
            <p:nvPr/>
          </p:nvSpPr>
          <p:spPr bwMode="auto">
            <a:xfrm flipV="1">
              <a:off x="1493" y="2968"/>
              <a:ext cx="0" cy="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6" name="Group 44"/>
          <p:cNvGrpSpPr>
            <a:grpSpLocks/>
          </p:cNvGrpSpPr>
          <p:nvPr/>
        </p:nvGrpSpPr>
        <p:grpSpPr bwMode="auto">
          <a:xfrm>
            <a:off x="4196956" y="3954464"/>
            <a:ext cx="650081" cy="187325"/>
            <a:chOff x="864" y="2887"/>
            <a:chExt cx="629" cy="144"/>
          </a:xfrm>
        </p:grpSpPr>
        <p:sp>
          <p:nvSpPr>
            <p:cNvPr id="117805" name="Line 45"/>
            <p:cNvSpPr>
              <a:spLocks noChangeShapeType="1"/>
            </p:cNvSpPr>
            <p:nvPr/>
          </p:nvSpPr>
          <p:spPr bwMode="auto">
            <a:xfrm flipV="1">
              <a:off x="864" y="2887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17806" name="Line 46"/>
            <p:cNvSpPr>
              <a:spLocks noChangeShapeType="1"/>
            </p:cNvSpPr>
            <p:nvPr/>
          </p:nvSpPr>
          <p:spPr bwMode="auto">
            <a:xfrm flipV="1">
              <a:off x="1063" y="2968"/>
              <a:ext cx="0" cy="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17807" name="Line 47"/>
            <p:cNvSpPr>
              <a:spLocks noChangeShapeType="1"/>
            </p:cNvSpPr>
            <p:nvPr/>
          </p:nvSpPr>
          <p:spPr bwMode="auto">
            <a:xfrm flipV="1">
              <a:off x="1169" y="2968"/>
              <a:ext cx="0" cy="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17808" name="Line 48"/>
            <p:cNvSpPr>
              <a:spLocks noChangeShapeType="1"/>
            </p:cNvSpPr>
            <p:nvPr/>
          </p:nvSpPr>
          <p:spPr bwMode="auto">
            <a:xfrm flipV="1">
              <a:off x="1266" y="2968"/>
              <a:ext cx="0" cy="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17809" name="Line 49"/>
            <p:cNvSpPr>
              <a:spLocks noChangeShapeType="1"/>
            </p:cNvSpPr>
            <p:nvPr/>
          </p:nvSpPr>
          <p:spPr bwMode="auto">
            <a:xfrm flipV="1">
              <a:off x="1327" y="2968"/>
              <a:ext cx="0" cy="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17810" name="Line 50"/>
            <p:cNvSpPr>
              <a:spLocks noChangeShapeType="1"/>
            </p:cNvSpPr>
            <p:nvPr/>
          </p:nvSpPr>
          <p:spPr bwMode="auto">
            <a:xfrm flipV="1">
              <a:off x="1373" y="2968"/>
              <a:ext cx="0" cy="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17811" name="Line 51"/>
            <p:cNvSpPr>
              <a:spLocks noChangeShapeType="1"/>
            </p:cNvSpPr>
            <p:nvPr/>
          </p:nvSpPr>
          <p:spPr bwMode="auto">
            <a:xfrm flipV="1">
              <a:off x="1419" y="2968"/>
              <a:ext cx="0" cy="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17812" name="Line 52"/>
            <p:cNvSpPr>
              <a:spLocks noChangeShapeType="1"/>
            </p:cNvSpPr>
            <p:nvPr/>
          </p:nvSpPr>
          <p:spPr bwMode="auto">
            <a:xfrm flipV="1">
              <a:off x="1459" y="2968"/>
              <a:ext cx="0" cy="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17813" name="Line 53"/>
            <p:cNvSpPr>
              <a:spLocks noChangeShapeType="1"/>
            </p:cNvSpPr>
            <p:nvPr/>
          </p:nvSpPr>
          <p:spPr bwMode="auto">
            <a:xfrm flipV="1">
              <a:off x="1493" y="2968"/>
              <a:ext cx="0" cy="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7" name="Group 54"/>
          <p:cNvGrpSpPr>
            <a:grpSpLocks/>
          </p:cNvGrpSpPr>
          <p:nvPr/>
        </p:nvGrpSpPr>
        <p:grpSpPr bwMode="auto">
          <a:xfrm>
            <a:off x="5534027" y="3954464"/>
            <a:ext cx="650081" cy="187325"/>
            <a:chOff x="864" y="2887"/>
            <a:chExt cx="629" cy="144"/>
          </a:xfrm>
        </p:grpSpPr>
        <p:sp>
          <p:nvSpPr>
            <p:cNvPr id="117815" name="Line 55"/>
            <p:cNvSpPr>
              <a:spLocks noChangeShapeType="1"/>
            </p:cNvSpPr>
            <p:nvPr/>
          </p:nvSpPr>
          <p:spPr bwMode="auto">
            <a:xfrm flipV="1">
              <a:off x="864" y="2887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17816" name="Line 56"/>
            <p:cNvSpPr>
              <a:spLocks noChangeShapeType="1"/>
            </p:cNvSpPr>
            <p:nvPr/>
          </p:nvSpPr>
          <p:spPr bwMode="auto">
            <a:xfrm flipV="1">
              <a:off x="1063" y="2968"/>
              <a:ext cx="0" cy="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17817" name="Line 57"/>
            <p:cNvSpPr>
              <a:spLocks noChangeShapeType="1"/>
            </p:cNvSpPr>
            <p:nvPr/>
          </p:nvSpPr>
          <p:spPr bwMode="auto">
            <a:xfrm flipV="1">
              <a:off x="1169" y="2968"/>
              <a:ext cx="0" cy="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17818" name="Line 58"/>
            <p:cNvSpPr>
              <a:spLocks noChangeShapeType="1"/>
            </p:cNvSpPr>
            <p:nvPr/>
          </p:nvSpPr>
          <p:spPr bwMode="auto">
            <a:xfrm flipV="1">
              <a:off x="1266" y="2968"/>
              <a:ext cx="0" cy="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17819" name="Line 59"/>
            <p:cNvSpPr>
              <a:spLocks noChangeShapeType="1"/>
            </p:cNvSpPr>
            <p:nvPr/>
          </p:nvSpPr>
          <p:spPr bwMode="auto">
            <a:xfrm flipV="1">
              <a:off x="1327" y="2968"/>
              <a:ext cx="0" cy="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17820" name="Line 60"/>
            <p:cNvSpPr>
              <a:spLocks noChangeShapeType="1"/>
            </p:cNvSpPr>
            <p:nvPr/>
          </p:nvSpPr>
          <p:spPr bwMode="auto">
            <a:xfrm flipV="1">
              <a:off x="1373" y="2968"/>
              <a:ext cx="0" cy="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17821" name="Line 61"/>
            <p:cNvSpPr>
              <a:spLocks noChangeShapeType="1"/>
            </p:cNvSpPr>
            <p:nvPr/>
          </p:nvSpPr>
          <p:spPr bwMode="auto">
            <a:xfrm flipV="1">
              <a:off x="1419" y="2968"/>
              <a:ext cx="0" cy="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17822" name="Line 62"/>
            <p:cNvSpPr>
              <a:spLocks noChangeShapeType="1"/>
            </p:cNvSpPr>
            <p:nvPr/>
          </p:nvSpPr>
          <p:spPr bwMode="auto">
            <a:xfrm flipV="1">
              <a:off x="1459" y="2968"/>
              <a:ext cx="0" cy="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17823" name="Line 63"/>
            <p:cNvSpPr>
              <a:spLocks noChangeShapeType="1"/>
            </p:cNvSpPr>
            <p:nvPr/>
          </p:nvSpPr>
          <p:spPr bwMode="auto">
            <a:xfrm flipV="1">
              <a:off x="1493" y="2968"/>
              <a:ext cx="0" cy="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8" name="Group 64"/>
          <p:cNvGrpSpPr>
            <a:grpSpLocks/>
          </p:cNvGrpSpPr>
          <p:nvPr/>
        </p:nvGrpSpPr>
        <p:grpSpPr bwMode="auto">
          <a:xfrm>
            <a:off x="6204348" y="3954464"/>
            <a:ext cx="650081" cy="187325"/>
            <a:chOff x="864" y="2887"/>
            <a:chExt cx="629" cy="144"/>
          </a:xfrm>
        </p:grpSpPr>
        <p:sp>
          <p:nvSpPr>
            <p:cNvPr id="117825" name="Line 65"/>
            <p:cNvSpPr>
              <a:spLocks noChangeShapeType="1"/>
            </p:cNvSpPr>
            <p:nvPr/>
          </p:nvSpPr>
          <p:spPr bwMode="auto">
            <a:xfrm flipV="1">
              <a:off x="864" y="2887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17826" name="Line 66"/>
            <p:cNvSpPr>
              <a:spLocks noChangeShapeType="1"/>
            </p:cNvSpPr>
            <p:nvPr/>
          </p:nvSpPr>
          <p:spPr bwMode="auto">
            <a:xfrm flipV="1">
              <a:off x="1063" y="2968"/>
              <a:ext cx="0" cy="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17827" name="Line 67"/>
            <p:cNvSpPr>
              <a:spLocks noChangeShapeType="1"/>
            </p:cNvSpPr>
            <p:nvPr/>
          </p:nvSpPr>
          <p:spPr bwMode="auto">
            <a:xfrm flipV="1">
              <a:off x="1169" y="2968"/>
              <a:ext cx="0" cy="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17828" name="Line 68"/>
            <p:cNvSpPr>
              <a:spLocks noChangeShapeType="1"/>
            </p:cNvSpPr>
            <p:nvPr/>
          </p:nvSpPr>
          <p:spPr bwMode="auto">
            <a:xfrm flipV="1">
              <a:off x="1266" y="2968"/>
              <a:ext cx="0" cy="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17829" name="Line 69"/>
            <p:cNvSpPr>
              <a:spLocks noChangeShapeType="1"/>
            </p:cNvSpPr>
            <p:nvPr/>
          </p:nvSpPr>
          <p:spPr bwMode="auto">
            <a:xfrm flipV="1">
              <a:off x="1327" y="2968"/>
              <a:ext cx="0" cy="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17830" name="Line 70"/>
            <p:cNvSpPr>
              <a:spLocks noChangeShapeType="1"/>
            </p:cNvSpPr>
            <p:nvPr/>
          </p:nvSpPr>
          <p:spPr bwMode="auto">
            <a:xfrm flipV="1">
              <a:off x="1373" y="2968"/>
              <a:ext cx="0" cy="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17831" name="Line 71"/>
            <p:cNvSpPr>
              <a:spLocks noChangeShapeType="1"/>
            </p:cNvSpPr>
            <p:nvPr/>
          </p:nvSpPr>
          <p:spPr bwMode="auto">
            <a:xfrm flipV="1">
              <a:off x="1419" y="2968"/>
              <a:ext cx="0" cy="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17832" name="Line 72"/>
            <p:cNvSpPr>
              <a:spLocks noChangeShapeType="1"/>
            </p:cNvSpPr>
            <p:nvPr/>
          </p:nvSpPr>
          <p:spPr bwMode="auto">
            <a:xfrm flipV="1">
              <a:off x="1459" y="2968"/>
              <a:ext cx="0" cy="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17833" name="Line 73"/>
            <p:cNvSpPr>
              <a:spLocks noChangeShapeType="1"/>
            </p:cNvSpPr>
            <p:nvPr/>
          </p:nvSpPr>
          <p:spPr bwMode="auto">
            <a:xfrm flipV="1">
              <a:off x="1493" y="2968"/>
              <a:ext cx="0" cy="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17834" name="Rectangle 74"/>
          <p:cNvSpPr>
            <a:spLocks noChangeArrowheads="1"/>
          </p:cNvSpPr>
          <p:nvPr/>
        </p:nvSpPr>
        <p:spPr bwMode="auto">
          <a:xfrm>
            <a:off x="2912270" y="3595690"/>
            <a:ext cx="989410" cy="2746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580" tIns="34290" rIns="68580" bIns="34290" anchor="ctr"/>
          <a:lstStyle/>
          <a:p>
            <a:pPr eaLnBrk="0" hangingPunct="0"/>
            <a:r>
              <a:rPr lang="en-US" sz="1050" b="1" dirty="0">
                <a:solidFill>
                  <a:schemeClr val="tx2"/>
                </a:solidFill>
                <a:latin typeface="Century Gothic" panose="020B0502020202020204" pitchFamily="34" charset="0"/>
              </a:rPr>
              <a:t>Gene (width)</a:t>
            </a:r>
          </a:p>
        </p:txBody>
      </p:sp>
      <p:grpSp>
        <p:nvGrpSpPr>
          <p:cNvPr id="9" name="Group 75"/>
          <p:cNvGrpSpPr>
            <a:grpSpLocks/>
          </p:cNvGrpSpPr>
          <p:nvPr/>
        </p:nvGrpSpPr>
        <p:grpSpPr bwMode="auto">
          <a:xfrm>
            <a:off x="4482706" y="3152776"/>
            <a:ext cx="1034653" cy="989013"/>
            <a:chOff x="2920" y="1605"/>
            <a:chExt cx="1001" cy="760"/>
          </a:xfrm>
        </p:grpSpPr>
        <p:grpSp>
          <p:nvGrpSpPr>
            <p:cNvPr id="10" name="Group 76"/>
            <p:cNvGrpSpPr>
              <a:grpSpLocks/>
            </p:cNvGrpSpPr>
            <p:nvPr/>
          </p:nvGrpSpPr>
          <p:grpSpPr bwMode="auto">
            <a:xfrm>
              <a:off x="3292" y="2221"/>
              <a:ext cx="629" cy="144"/>
              <a:chOff x="864" y="2887"/>
              <a:chExt cx="629" cy="144"/>
            </a:xfrm>
          </p:grpSpPr>
          <p:sp>
            <p:nvSpPr>
              <p:cNvPr id="117837" name="Line 77"/>
              <p:cNvSpPr>
                <a:spLocks noChangeShapeType="1"/>
              </p:cNvSpPr>
              <p:nvPr/>
            </p:nvSpPr>
            <p:spPr bwMode="auto">
              <a:xfrm flipV="1">
                <a:off x="864" y="2887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17838" name="Line 78"/>
              <p:cNvSpPr>
                <a:spLocks noChangeShapeType="1"/>
              </p:cNvSpPr>
              <p:nvPr/>
            </p:nvSpPr>
            <p:spPr bwMode="auto">
              <a:xfrm flipV="1">
                <a:off x="1063" y="2968"/>
                <a:ext cx="0" cy="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17839" name="Line 79"/>
              <p:cNvSpPr>
                <a:spLocks noChangeShapeType="1"/>
              </p:cNvSpPr>
              <p:nvPr/>
            </p:nvSpPr>
            <p:spPr bwMode="auto">
              <a:xfrm flipV="1">
                <a:off x="1169" y="2968"/>
                <a:ext cx="0" cy="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17840" name="Line 80"/>
              <p:cNvSpPr>
                <a:spLocks noChangeShapeType="1"/>
              </p:cNvSpPr>
              <p:nvPr/>
            </p:nvSpPr>
            <p:spPr bwMode="auto">
              <a:xfrm flipV="1">
                <a:off x="1266" y="2968"/>
                <a:ext cx="0" cy="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17841" name="Line 81"/>
              <p:cNvSpPr>
                <a:spLocks noChangeShapeType="1"/>
              </p:cNvSpPr>
              <p:nvPr/>
            </p:nvSpPr>
            <p:spPr bwMode="auto">
              <a:xfrm flipV="1">
                <a:off x="1327" y="2968"/>
                <a:ext cx="0" cy="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17842" name="Line 82"/>
              <p:cNvSpPr>
                <a:spLocks noChangeShapeType="1"/>
              </p:cNvSpPr>
              <p:nvPr/>
            </p:nvSpPr>
            <p:spPr bwMode="auto">
              <a:xfrm flipV="1">
                <a:off x="1373" y="2968"/>
                <a:ext cx="0" cy="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17843" name="Line 83"/>
              <p:cNvSpPr>
                <a:spLocks noChangeShapeType="1"/>
              </p:cNvSpPr>
              <p:nvPr/>
            </p:nvSpPr>
            <p:spPr bwMode="auto">
              <a:xfrm flipV="1">
                <a:off x="1419" y="2968"/>
                <a:ext cx="0" cy="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17844" name="Line 84"/>
              <p:cNvSpPr>
                <a:spLocks noChangeShapeType="1"/>
              </p:cNvSpPr>
              <p:nvPr/>
            </p:nvSpPr>
            <p:spPr bwMode="auto">
              <a:xfrm flipV="1">
                <a:off x="1459" y="2968"/>
                <a:ext cx="0" cy="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17845" name="Line 85"/>
              <p:cNvSpPr>
                <a:spLocks noChangeShapeType="1"/>
              </p:cNvSpPr>
              <p:nvPr/>
            </p:nvSpPr>
            <p:spPr bwMode="auto">
              <a:xfrm flipV="1">
                <a:off x="1493" y="2968"/>
                <a:ext cx="0" cy="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117846" name="Rectangle 86"/>
            <p:cNvSpPr>
              <a:spLocks noChangeArrowheads="1"/>
            </p:cNvSpPr>
            <p:nvPr/>
          </p:nvSpPr>
          <p:spPr bwMode="auto">
            <a:xfrm>
              <a:off x="2920" y="1945"/>
              <a:ext cx="654" cy="21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 sz="900" b="1" dirty="0">
                  <a:solidFill>
                    <a:schemeClr val="tx2"/>
                  </a:solidFill>
                  <a:latin typeface="Century Gothic" panose="020B0502020202020204" pitchFamily="34" charset="0"/>
                </a:rPr>
                <a:t>Bacteria</a:t>
              </a:r>
            </a:p>
          </p:txBody>
        </p:sp>
        <p:pic>
          <p:nvPicPr>
            <p:cNvPr id="117847" name="Picture 87" descr="bacterium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1" y="1605"/>
              <a:ext cx="288" cy="312"/>
            </a:xfrm>
            <a:prstGeom prst="rect">
              <a:avLst/>
            </a:prstGeom>
            <a:solidFill>
              <a:schemeClr val="bg1"/>
            </a:solidFill>
          </p:spPr>
        </p:pic>
      </p:grpSp>
      <p:grpSp>
        <p:nvGrpSpPr>
          <p:cNvPr id="11" name="Group 88"/>
          <p:cNvGrpSpPr>
            <a:grpSpLocks/>
          </p:cNvGrpSpPr>
          <p:nvPr/>
        </p:nvGrpSpPr>
        <p:grpSpPr bwMode="auto">
          <a:xfrm>
            <a:off x="5074443" y="4200526"/>
            <a:ext cx="1585383" cy="1820348"/>
            <a:chOff x="3493" y="2470"/>
            <a:chExt cx="1534" cy="1401"/>
          </a:xfrm>
        </p:grpSpPr>
        <p:sp>
          <p:nvSpPr>
            <p:cNvPr id="117849" name="Line 89"/>
            <p:cNvSpPr>
              <a:spLocks noChangeShapeType="1"/>
            </p:cNvSpPr>
            <p:nvPr/>
          </p:nvSpPr>
          <p:spPr bwMode="auto">
            <a:xfrm>
              <a:off x="3685" y="2470"/>
              <a:ext cx="0" cy="8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pic>
          <p:nvPicPr>
            <p:cNvPr id="117850" name="Picture 90" descr="Animal_cell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6" y="2860"/>
              <a:ext cx="721" cy="5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7851" name="Picture 91" descr="plant_cell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5" y="2829"/>
              <a:ext cx="405" cy="5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aphicFrame>
          <p:nvGraphicFramePr>
            <p:cNvPr id="117852" name="Object 92"/>
            <p:cNvGraphicFramePr>
              <a:graphicFrameLocks noChangeAspect="1"/>
            </p:cNvGraphicFramePr>
            <p:nvPr/>
          </p:nvGraphicFramePr>
          <p:xfrm>
            <a:off x="3493" y="3407"/>
            <a:ext cx="629" cy="4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18" name="Image" r:id="rId6" imgW="724001" imgH="590476" progId="">
                    <p:embed/>
                  </p:oleObj>
                </mc:Choice>
                <mc:Fallback>
                  <p:oleObj name="Image" r:id="rId6" imgW="724001" imgH="590476" progId="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93" y="3407"/>
                          <a:ext cx="629" cy="46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2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2" name="Group 93"/>
          <p:cNvGrpSpPr>
            <a:grpSpLocks/>
          </p:cNvGrpSpPr>
          <p:nvPr/>
        </p:nvGrpSpPr>
        <p:grpSpPr bwMode="auto">
          <a:xfrm>
            <a:off x="2731295" y="4143378"/>
            <a:ext cx="722710" cy="2281757"/>
            <a:chOff x="1224" y="2358"/>
            <a:chExt cx="700" cy="1755"/>
          </a:xfrm>
        </p:grpSpPr>
        <p:grpSp>
          <p:nvGrpSpPr>
            <p:cNvPr id="13" name="Group 94"/>
            <p:cNvGrpSpPr>
              <a:grpSpLocks/>
            </p:cNvGrpSpPr>
            <p:nvPr/>
          </p:nvGrpSpPr>
          <p:grpSpPr bwMode="auto">
            <a:xfrm>
              <a:off x="1407" y="2358"/>
              <a:ext cx="360" cy="1547"/>
              <a:chOff x="1407" y="2358"/>
              <a:chExt cx="360" cy="1547"/>
            </a:xfrm>
          </p:grpSpPr>
          <p:graphicFrame>
            <p:nvGraphicFramePr>
              <p:cNvPr id="117855" name="Object 95"/>
              <p:cNvGraphicFramePr>
                <a:graphicFrameLocks noChangeAspect="1"/>
              </p:cNvGraphicFramePr>
              <p:nvPr/>
            </p:nvGraphicFramePr>
            <p:xfrm>
              <a:off x="1407" y="3089"/>
              <a:ext cx="360" cy="81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19" name="Image" r:id="rId8" imgW="571731" imgH="1295238" progId="">
                      <p:embed/>
                    </p:oleObj>
                  </mc:Choice>
                  <mc:Fallback>
                    <p:oleObj name="Image" r:id="rId8" imgW="571731" imgH="1295238" progId="">
                      <p:embed/>
                      <p:pic>
                        <p:nvPicPr>
                          <p:cNvPr id="0" name="Picture 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407" y="3089"/>
                            <a:ext cx="360" cy="81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bg2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17856" name="Line 96"/>
              <p:cNvSpPr>
                <a:spLocks noChangeShapeType="1"/>
              </p:cNvSpPr>
              <p:nvPr/>
            </p:nvSpPr>
            <p:spPr bwMode="auto">
              <a:xfrm>
                <a:off x="1543" y="2358"/>
                <a:ext cx="0" cy="6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117857" name="Text Box 97"/>
            <p:cNvSpPr txBox="1">
              <a:spLocks noChangeArrowheads="1"/>
            </p:cNvSpPr>
            <p:nvPr/>
          </p:nvSpPr>
          <p:spPr bwMode="auto">
            <a:xfrm>
              <a:off x="1224" y="3900"/>
              <a:ext cx="700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sz="1200" b="1" dirty="0">
                  <a:latin typeface="Century Gothic" panose="020B0502020202020204" pitchFamily="34" charset="0"/>
                </a:rPr>
                <a:t>DNA</a:t>
              </a:r>
            </a:p>
          </p:txBody>
        </p:sp>
      </p:grpSp>
      <p:grpSp>
        <p:nvGrpSpPr>
          <p:cNvPr id="14" name="Group 98"/>
          <p:cNvGrpSpPr>
            <a:grpSpLocks/>
          </p:cNvGrpSpPr>
          <p:nvPr/>
        </p:nvGrpSpPr>
        <p:grpSpPr bwMode="auto">
          <a:xfrm>
            <a:off x="2412334" y="2204864"/>
            <a:ext cx="811210" cy="1672213"/>
            <a:chOff x="1068" y="875"/>
            <a:chExt cx="570" cy="1287"/>
          </a:xfrm>
        </p:grpSpPr>
        <p:graphicFrame>
          <p:nvGraphicFramePr>
            <p:cNvPr id="117859" name="Object 99"/>
            <p:cNvGraphicFramePr>
              <a:graphicFrameLocks noChangeAspect="1"/>
            </p:cNvGraphicFramePr>
            <p:nvPr/>
          </p:nvGraphicFramePr>
          <p:xfrm>
            <a:off x="1068" y="875"/>
            <a:ext cx="570" cy="5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20" name="Image" r:id="rId10" imgW="905001" imgH="914286" progId="">
                    <p:embed/>
                  </p:oleObj>
                </mc:Choice>
                <mc:Fallback>
                  <p:oleObj name="Image" r:id="rId10" imgW="905001" imgH="914286" progId="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68" y="875"/>
                          <a:ext cx="570" cy="5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2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7860" name="Line 100"/>
            <p:cNvSpPr>
              <a:spLocks noChangeShapeType="1"/>
            </p:cNvSpPr>
            <p:nvPr/>
          </p:nvSpPr>
          <p:spPr bwMode="auto">
            <a:xfrm>
              <a:off x="1358" y="1520"/>
              <a:ext cx="0" cy="6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15" name="Group 101"/>
          <p:cNvGrpSpPr>
            <a:grpSpLocks/>
          </p:cNvGrpSpPr>
          <p:nvPr/>
        </p:nvGrpSpPr>
        <p:grpSpPr bwMode="auto">
          <a:xfrm>
            <a:off x="5918598" y="2395540"/>
            <a:ext cx="736997" cy="1743075"/>
            <a:chOff x="4310" y="1022"/>
            <a:chExt cx="714" cy="1341"/>
          </a:xfrm>
        </p:grpSpPr>
        <p:sp>
          <p:nvSpPr>
            <p:cNvPr id="117862" name="Line 102"/>
            <p:cNvSpPr>
              <a:spLocks noChangeShapeType="1"/>
            </p:cNvSpPr>
            <p:nvPr/>
          </p:nvSpPr>
          <p:spPr bwMode="auto">
            <a:xfrm>
              <a:off x="4670" y="1980"/>
              <a:ext cx="0" cy="3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17863" name="Text Box 103"/>
            <p:cNvSpPr txBox="1">
              <a:spLocks noChangeArrowheads="1"/>
            </p:cNvSpPr>
            <p:nvPr/>
          </p:nvSpPr>
          <p:spPr bwMode="auto">
            <a:xfrm>
              <a:off x="4310" y="1572"/>
              <a:ext cx="714" cy="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100" b="1" dirty="0">
                  <a:latin typeface="Century Gothic" panose="020B0502020202020204" pitchFamily="34" charset="0"/>
                </a:rPr>
                <a:t>Human hair</a:t>
              </a:r>
            </a:p>
          </p:txBody>
        </p:sp>
        <p:graphicFrame>
          <p:nvGraphicFramePr>
            <p:cNvPr id="117864" name="Object 104"/>
            <p:cNvGraphicFramePr>
              <a:graphicFrameLocks noChangeAspect="1"/>
            </p:cNvGraphicFramePr>
            <p:nvPr/>
          </p:nvGraphicFramePr>
          <p:xfrm>
            <a:off x="4434" y="1022"/>
            <a:ext cx="564" cy="55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21" name="Image" r:id="rId12" imgW="1066667" imgH="1057423" progId="">
                    <p:embed/>
                  </p:oleObj>
                </mc:Choice>
                <mc:Fallback>
                  <p:oleObj name="Image" r:id="rId12" imgW="1066667" imgH="1057423" progId="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34" y="1022"/>
                          <a:ext cx="564" cy="55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2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6" name="Group 105"/>
          <p:cNvGrpSpPr>
            <a:grpSpLocks/>
          </p:cNvGrpSpPr>
          <p:nvPr/>
        </p:nvGrpSpPr>
        <p:grpSpPr bwMode="auto">
          <a:xfrm>
            <a:off x="5287568" y="2328863"/>
            <a:ext cx="740279" cy="1598612"/>
            <a:chOff x="3699" y="971"/>
            <a:chExt cx="717" cy="1229"/>
          </a:xfrm>
        </p:grpSpPr>
        <p:sp>
          <p:nvSpPr>
            <p:cNvPr id="117866" name="Line 106"/>
            <p:cNvSpPr>
              <a:spLocks noChangeShapeType="1"/>
            </p:cNvSpPr>
            <p:nvPr/>
          </p:nvSpPr>
          <p:spPr bwMode="auto">
            <a:xfrm>
              <a:off x="4142" y="1700"/>
              <a:ext cx="0" cy="5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17867" name="Text Box 107"/>
            <p:cNvSpPr txBox="1">
              <a:spLocks noChangeArrowheads="1"/>
            </p:cNvSpPr>
            <p:nvPr/>
          </p:nvSpPr>
          <p:spPr bwMode="auto">
            <a:xfrm>
              <a:off x="3788" y="1386"/>
              <a:ext cx="628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200" b="1" dirty="0">
                  <a:latin typeface="Century Gothic" panose="020B0502020202020204" pitchFamily="34" charset="0"/>
                </a:rPr>
                <a:t>pollen</a:t>
              </a:r>
            </a:p>
          </p:txBody>
        </p:sp>
        <p:pic>
          <p:nvPicPr>
            <p:cNvPr id="117868" name="Picture 108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9" y="971"/>
              <a:ext cx="624" cy="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17869" name="Line 109"/>
          <p:cNvSpPr>
            <a:spLocks noChangeShapeType="1"/>
          </p:cNvSpPr>
          <p:nvPr/>
        </p:nvSpPr>
        <p:spPr bwMode="auto">
          <a:xfrm>
            <a:off x="2641997" y="4143375"/>
            <a:ext cx="0" cy="29845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/>
          <a:lstStyle/>
          <a:p>
            <a:endParaRPr lang="it-IT"/>
          </a:p>
        </p:txBody>
      </p:sp>
      <p:sp>
        <p:nvSpPr>
          <p:cNvPr id="117870" name="Text Box 110"/>
          <p:cNvSpPr txBox="1">
            <a:spLocks noChangeArrowheads="1"/>
          </p:cNvSpPr>
          <p:nvPr/>
        </p:nvSpPr>
        <p:spPr bwMode="auto">
          <a:xfrm>
            <a:off x="2141937" y="4438653"/>
            <a:ext cx="925115" cy="438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>
            <a:spAutoFit/>
          </a:bodyPr>
          <a:lstStyle/>
          <a:p>
            <a:pPr eaLnBrk="0" hangingPunct="0"/>
            <a:r>
              <a:rPr lang="en-US" sz="1200" b="1" dirty="0">
                <a:latin typeface="Century Gothic" panose="020B0502020202020204" pitchFamily="34" charset="0"/>
              </a:rPr>
              <a:t>Aspirin molecule</a:t>
            </a:r>
          </a:p>
        </p:txBody>
      </p:sp>
      <p:pic>
        <p:nvPicPr>
          <p:cNvPr id="117871" name="Picture 111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986" y="4979989"/>
            <a:ext cx="682822" cy="717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7872" name="Text Box 112"/>
          <p:cNvSpPr txBox="1">
            <a:spLocks noChangeArrowheads="1"/>
          </p:cNvSpPr>
          <p:nvPr/>
        </p:nvSpPr>
        <p:spPr bwMode="auto">
          <a:xfrm>
            <a:off x="149036" y="204763"/>
            <a:ext cx="8905461" cy="42319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/>
          <a:p>
            <a:pPr lvl="1"/>
            <a:endParaRPr lang="en-US" sz="23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117873" name="Line 113"/>
          <p:cNvSpPr>
            <a:spLocks noChangeShapeType="1"/>
          </p:cNvSpPr>
          <p:nvPr/>
        </p:nvSpPr>
        <p:spPr bwMode="auto">
          <a:xfrm flipV="1">
            <a:off x="2995614" y="1874839"/>
            <a:ext cx="1432322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/>
          <a:lstStyle/>
          <a:p>
            <a:endParaRPr lang="it-IT"/>
          </a:p>
        </p:txBody>
      </p:sp>
      <p:sp>
        <p:nvSpPr>
          <p:cNvPr id="117874" name="Text Box 114"/>
          <p:cNvSpPr txBox="1">
            <a:spLocks noChangeArrowheads="1"/>
          </p:cNvSpPr>
          <p:nvPr/>
        </p:nvSpPr>
        <p:spPr bwMode="auto">
          <a:xfrm>
            <a:off x="2771800" y="1412776"/>
            <a:ext cx="2071401" cy="377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580" tIns="34290" rIns="68580" bIns="34290">
            <a:spAutoFit/>
          </a:bodyPr>
          <a:lstStyle/>
          <a:p>
            <a:pPr algn="l"/>
            <a:r>
              <a:rPr lang="it-IT" sz="2000" b="1" dirty="0" err="1">
                <a:solidFill>
                  <a:srgbClr val="FF0000"/>
                </a:solidFill>
                <a:latin typeface="Arial Black" pitchFamily="34" charset="0"/>
              </a:rPr>
              <a:t>nanoparticles</a:t>
            </a:r>
            <a:endParaRPr lang="it-IT" sz="20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17875" name="Line 115"/>
          <p:cNvSpPr>
            <a:spLocks noChangeShapeType="1"/>
          </p:cNvSpPr>
          <p:nvPr/>
        </p:nvSpPr>
        <p:spPr bwMode="auto">
          <a:xfrm>
            <a:off x="2995612" y="1863727"/>
            <a:ext cx="0" cy="25876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/>
          <a:lstStyle/>
          <a:p>
            <a:endParaRPr lang="it-IT"/>
          </a:p>
        </p:txBody>
      </p:sp>
      <p:sp>
        <p:nvSpPr>
          <p:cNvPr id="117876" name="Line 116"/>
          <p:cNvSpPr>
            <a:spLocks noChangeShapeType="1"/>
          </p:cNvSpPr>
          <p:nvPr/>
        </p:nvSpPr>
        <p:spPr bwMode="auto">
          <a:xfrm>
            <a:off x="4417219" y="1873252"/>
            <a:ext cx="0" cy="25876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/>
          <a:lstStyle/>
          <a:p>
            <a:endParaRPr lang="it-IT"/>
          </a:p>
        </p:txBody>
      </p:sp>
      <p:sp>
        <p:nvSpPr>
          <p:cNvPr id="119" name="Rettangolo 118"/>
          <p:cNvSpPr/>
          <p:nvPr/>
        </p:nvSpPr>
        <p:spPr>
          <a:xfrm>
            <a:off x="0" y="0"/>
            <a:ext cx="9144000" cy="553998"/>
          </a:xfrm>
          <a:prstGeom prst="rect">
            <a:avLst/>
          </a:prstGeom>
          <a:solidFill>
            <a:srgbClr val="FF33CC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it-IT" sz="3000" dirty="0" smtClean="0">
                <a:latin typeface="Arial Black" pitchFamily="34" charset="0"/>
              </a:rPr>
              <a:t>SUPERPARAMAGNETIC NANOPARTICLES</a:t>
            </a:r>
            <a:endParaRPr lang="en-US" sz="3000" dirty="0"/>
          </a:p>
        </p:txBody>
      </p:sp>
      <p:sp>
        <p:nvSpPr>
          <p:cNvPr id="120" name="Rettangolo 119"/>
          <p:cNvSpPr/>
          <p:nvPr/>
        </p:nvSpPr>
        <p:spPr>
          <a:xfrm>
            <a:off x="0" y="548680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it-IT" sz="2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WHY ARE THEY APPEALING FOR BIOMEDICAL APPLICATION</a:t>
            </a:r>
            <a:r>
              <a:rPr lang="en-US" sz="2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</a:t>
            </a:r>
            <a:r>
              <a:rPr lang="it-IT" sz="2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?   </a:t>
            </a:r>
          </a:p>
        </p:txBody>
      </p:sp>
      <p:sp>
        <p:nvSpPr>
          <p:cNvPr id="121" name="CasellaDiTesto 120"/>
          <p:cNvSpPr txBox="1"/>
          <p:nvPr/>
        </p:nvSpPr>
        <p:spPr>
          <a:xfrm>
            <a:off x="179512" y="5253203"/>
            <a:ext cx="1800200" cy="369332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latin typeface="Arial Black" pitchFamily="34" charset="0"/>
              </a:rPr>
              <a:t>DIMENSION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122" name="CasellaDiTesto 121"/>
          <p:cNvSpPr txBox="1"/>
          <p:nvPr/>
        </p:nvSpPr>
        <p:spPr>
          <a:xfrm rot="1372902">
            <a:off x="7076536" y="4824095"/>
            <a:ext cx="1763688" cy="646331"/>
          </a:xfrm>
          <a:prstGeom prst="rect">
            <a:avLst/>
          </a:prstGeom>
          <a:solidFill>
            <a:srgbClr val="00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latin typeface="Arial Black" pitchFamily="34" charset="0"/>
              </a:rPr>
              <a:t>MAGNETIC TRANSPORT</a:t>
            </a:r>
            <a:endParaRPr lang="en-US" b="1" dirty="0">
              <a:latin typeface="Arial Black" pitchFamily="34" charset="0"/>
            </a:endParaRP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4" name="Rettangolo 123"/>
          <p:cNvSpPr/>
          <p:nvPr/>
        </p:nvSpPr>
        <p:spPr>
          <a:xfrm>
            <a:off x="5652121" y="1508787"/>
            <a:ext cx="3355149" cy="369332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it-IT" dirty="0" smtClean="0">
                <a:latin typeface="Arial Black" pitchFamily="34" charset="0"/>
              </a:rPr>
              <a:t>CAN BE BIOCOMPATIBLE</a:t>
            </a:r>
          </a:p>
        </p:txBody>
      </p:sp>
      <p:sp>
        <p:nvSpPr>
          <p:cNvPr id="126" name="CasellaDiTesto 125"/>
          <p:cNvSpPr txBox="1"/>
          <p:nvPr/>
        </p:nvSpPr>
        <p:spPr>
          <a:xfrm rot="19606185">
            <a:off x="45092" y="2263217"/>
            <a:ext cx="2761148" cy="58477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1600" dirty="0" smtClean="0">
                <a:latin typeface="Arial Black" pitchFamily="34" charset="0"/>
              </a:rPr>
              <a:t>POSSIBLE FUNCTIONALISATION</a:t>
            </a:r>
            <a:endParaRPr lang="en-US" sz="1600" b="1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5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7461448"/>
            <a:ext cx="5544616" cy="4525963"/>
          </a:xfrm>
        </p:spPr>
        <p:txBody>
          <a:bodyPr/>
          <a:lstStyle/>
          <a:p>
            <a:pPr>
              <a:buNone/>
            </a:pPr>
            <a:r>
              <a:rPr lang="it-IT" dirty="0" smtClean="0"/>
              <a:t>DEPEND ON TRANSVERSE RELAXIVITY (PHYSICAL PROPERTY)</a:t>
            </a:r>
            <a:endParaRPr lang="en-US" dirty="0"/>
          </a:p>
        </p:txBody>
      </p:sp>
      <p:sp>
        <p:nvSpPr>
          <p:cNvPr id="5" name="Rettangolo 4"/>
          <p:cNvSpPr/>
          <p:nvPr/>
        </p:nvSpPr>
        <p:spPr>
          <a:xfrm>
            <a:off x="0" y="0"/>
            <a:ext cx="9144000" cy="553998"/>
          </a:xfrm>
          <a:prstGeom prst="rect">
            <a:avLst/>
          </a:prstGeom>
          <a:solidFill>
            <a:srgbClr val="FF33CC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it-IT" sz="3000" dirty="0" smtClean="0">
                <a:latin typeface="Arial Black" pitchFamily="34" charset="0"/>
              </a:rPr>
              <a:t>SUPERPARAMAGNETIC NANOPARTICLES</a:t>
            </a:r>
            <a:endParaRPr lang="en-US" sz="3000" dirty="0"/>
          </a:p>
        </p:txBody>
      </p:sp>
      <p:sp>
        <p:nvSpPr>
          <p:cNvPr id="7" name="Segnaposto contenuto 2"/>
          <p:cNvSpPr txBox="1">
            <a:spLocks/>
          </p:cNvSpPr>
          <p:nvPr/>
        </p:nvSpPr>
        <p:spPr>
          <a:xfrm>
            <a:off x="5004048" y="2852936"/>
            <a:ext cx="4139952" cy="960107"/>
          </a:xfrm>
          <a:prstGeom prst="rect">
            <a:avLst/>
          </a:prstGeom>
        </p:spPr>
        <p:txBody>
          <a:bodyPr vert="horz" lIns="91425" tIns="45712" rIns="91425" bIns="45712" rtlCol="0">
            <a:noAutofit/>
          </a:bodyPr>
          <a:lstStyle/>
          <a:p>
            <a:pPr marL="342845" marR="0" lvl="0" indent="-342845" algn="ctr" defTabSz="91425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DIAGNOSTIC</a:t>
            </a:r>
            <a:r>
              <a:rPr kumimoji="0" lang="it-IT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</a:rPr>
              <a:t>: </a:t>
            </a:r>
          </a:p>
          <a:p>
            <a:pPr marL="342845" marR="0" lvl="0" indent="-342845" algn="ctr" defTabSz="91425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</a:rPr>
              <a:t>       CONTRAST</a:t>
            </a:r>
            <a:r>
              <a:rPr kumimoji="0" lang="it-IT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</a:rPr>
              <a:t> </a:t>
            </a:r>
            <a:r>
              <a:rPr kumimoji="0" lang="it-IT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</a:rPr>
              <a:t>AGENT (CA) </a:t>
            </a:r>
          </a:p>
          <a:p>
            <a:pPr marL="342845" marR="0" lvl="0" indent="-342845" algn="ctr" defTabSz="91425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</a:rPr>
              <a:t>FOR</a:t>
            </a:r>
            <a:r>
              <a:rPr kumimoji="0" lang="it-IT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</a:rPr>
              <a:t> </a:t>
            </a:r>
            <a:r>
              <a:rPr kumimoji="0" lang="it-IT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</a:rPr>
              <a:t>MRI</a:t>
            </a:r>
            <a:r>
              <a:rPr kumimoji="0" lang="it-IT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</a:rPr>
              <a:t> </a:t>
            </a:r>
          </a:p>
        </p:txBody>
      </p:sp>
      <p:grpSp>
        <p:nvGrpSpPr>
          <p:cNvPr id="8" name="Gruppo 20"/>
          <p:cNvGrpSpPr>
            <a:grpSpLocks noChangeAspect="1"/>
          </p:cNvGrpSpPr>
          <p:nvPr/>
        </p:nvGrpSpPr>
        <p:grpSpPr>
          <a:xfrm>
            <a:off x="395536" y="1628800"/>
            <a:ext cx="4282950" cy="2432672"/>
            <a:chOff x="-3581400" y="3449637"/>
            <a:chExt cx="6858000" cy="3408363"/>
          </a:xfrm>
        </p:grpSpPr>
        <p:pic>
          <p:nvPicPr>
            <p:cNvPr id="9" name="Picture 4" descr="endore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3581400" y="3449637"/>
              <a:ext cx="6858000" cy="3408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Line 7"/>
            <p:cNvSpPr>
              <a:spLocks noChangeShapeType="1"/>
            </p:cNvSpPr>
            <p:nvPr/>
          </p:nvSpPr>
          <p:spPr bwMode="auto">
            <a:xfrm flipH="1">
              <a:off x="1600200" y="4440237"/>
              <a:ext cx="1371600" cy="1524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>
              <a:outerShdw dist="12700" dir="8100000" algn="ctr" rotWithShape="0">
                <a:srgbClr val="FFFFFF">
                  <a:alpha val="75000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Line 8"/>
            <p:cNvSpPr>
              <a:spLocks noChangeShapeType="1"/>
            </p:cNvSpPr>
            <p:nvPr/>
          </p:nvSpPr>
          <p:spPr bwMode="auto">
            <a:xfrm flipH="1">
              <a:off x="-1676400" y="4135437"/>
              <a:ext cx="1219200" cy="762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>
              <a:outerShdw dist="12700" dir="8100000" algn="ctr" rotWithShape="0">
                <a:srgbClr val="FFFFFF">
                  <a:alpha val="75000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2" name="CasellaDiTesto 11"/>
          <p:cNvSpPr txBox="1"/>
          <p:nvPr/>
        </p:nvSpPr>
        <p:spPr>
          <a:xfrm>
            <a:off x="3059832" y="126876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err="1" smtClean="0"/>
              <a:t>With</a:t>
            </a:r>
            <a:r>
              <a:rPr lang="it-IT" b="1" dirty="0" smtClean="0"/>
              <a:t> CA</a:t>
            </a:r>
            <a:endParaRPr lang="en-US" b="1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971600" y="126876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err="1" smtClean="0"/>
              <a:t>Without</a:t>
            </a:r>
            <a:r>
              <a:rPr lang="it-IT" b="1" dirty="0" smtClean="0"/>
              <a:t> CA</a:t>
            </a:r>
            <a:endParaRPr lang="en-US" b="1" dirty="0"/>
          </a:p>
        </p:txBody>
      </p:sp>
      <p:sp>
        <p:nvSpPr>
          <p:cNvPr id="14" name="Rettangolo 13"/>
          <p:cNvSpPr/>
          <p:nvPr/>
        </p:nvSpPr>
        <p:spPr>
          <a:xfrm>
            <a:off x="755576" y="1340768"/>
            <a:ext cx="4403770" cy="461665"/>
          </a:xfrm>
          <a:prstGeom prst="rect">
            <a:avLst/>
          </a:prstGeom>
          <a:solidFill>
            <a:srgbClr val="7030A0"/>
          </a:solidFill>
        </p:spPr>
        <p:txBody>
          <a:bodyPr wrap="none">
            <a:spAutoFit/>
          </a:bodyPr>
          <a:lstStyle/>
          <a:p>
            <a:pPr marL="342845" lvl="0" indent="-342845">
              <a:spcBef>
                <a:spcPct val="20000"/>
              </a:spcBef>
              <a:defRPr/>
            </a:pPr>
            <a:r>
              <a:rPr lang="it-IT" sz="24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THERANOSTIC AGENTS: </a:t>
            </a:r>
          </a:p>
        </p:txBody>
      </p:sp>
      <p:sp>
        <p:nvSpPr>
          <p:cNvPr id="15" name="Rettangolo 14"/>
          <p:cNvSpPr/>
          <p:nvPr/>
        </p:nvSpPr>
        <p:spPr>
          <a:xfrm>
            <a:off x="4860032" y="4797152"/>
            <a:ext cx="43924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845" lvl="0" indent="-342845" algn="ctr">
              <a:spcBef>
                <a:spcPct val="20000"/>
              </a:spcBef>
              <a:defRPr/>
            </a:pPr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THERAPY: </a:t>
            </a:r>
          </a:p>
          <a:p>
            <a:pPr marL="342845" lvl="0" indent="-342845" algn="ctr">
              <a:spcBef>
                <a:spcPct val="20000"/>
              </a:spcBef>
              <a:defRPr/>
            </a:pPr>
            <a:r>
              <a:rPr lang="it-IT" sz="2000" dirty="0" smtClean="0">
                <a:latin typeface="Arial Black" pitchFamily="34" charset="0"/>
              </a:rPr>
              <a:t>MAGNETIC </a:t>
            </a:r>
          </a:p>
          <a:p>
            <a:pPr marL="342845" lvl="0" indent="-342845" algn="ctr">
              <a:spcBef>
                <a:spcPct val="20000"/>
              </a:spcBef>
              <a:defRPr/>
            </a:pPr>
            <a:r>
              <a:rPr lang="it-IT" sz="2000" dirty="0" smtClean="0">
                <a:latin typeface="Arial Black" pitchFamily="34" charset="0"/>
              </a:rPr>
              <a:t>FLUIDHYPERTEMIA</a:t>
            </a:r>
          </a:p>
        </p:txBody>
      </p:sp>
      <p:sp>
        <p:nvSpPr>
          <p:cNvPr id="16" name="Rettangolo 15"/>
          <p:cNvSpPr/>
          <p:nvPr/>
        </p:nvSpPr>
        <p:spPr>
          <a:xfrm>
            <a:off x="5796136" y="1124744"/>
            <a:ext cx="285815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845" indent="-342845" algn="ctr">
              <a:spcBef>
                <a:spcPct val="20000"/>
              </a:spcBef>
            </a:pPr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TARGETING: </a:t>
            </a:r>
          </a:p>
          <a:p>
            <a:pPr marL="342845" indent="-342845" algn="ctr">
              <a:spcBef>
                <a:spcPct val="20000"/>
              </a:spcBef>
            </a:pPr>
            <a:r>
              <a:rPr lang="it-IT" sz="2000" dirty="0" smtClean="0">
                <a:latin typeface="Arial Black" pitchFamily="34" charset="0"/>
              </a:rPr>
              <a:t>DRUGS, ANTIBODY</a:t>
            </a:r>
          </a:p>
        </p:txBody>
      </p:sp>
      <p:pic>
        <p:nvPicPr>
          <p:cNvPr id="17" name="Picture 2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88840"/>
            <a:ext cx="5112568" cy="3613073"/>
          </a:xfrm>
          <a:prstGeom prst="rect">
            <a:avLst/>
          </a:prstGeom>
          <a:noFill/>
          <a:ln w="28575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Connettore 2 20"/>
          <p:cNvCxnSpPr/>
          <p:nvPr/>
        </p:nvCxnSpPr>
        <p:spPr>
          <a:xfrm flipH="1">
            <a:off x="4860032" y="3068960"/>
            <a:ext cx="792088" cy="0"/>
          </a:xfrm>
          <a:prstGeom prst="straightConnector1">
            <a:avLst/>
          </a:prstGeom>
          <a:ln w="76200">
            <a:solidFill>
              <a:srgbClr val="FF3399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2 27"/>
          <p:cNvCxnSpPr/>
          <p:nvPr/>
        </p:nvCxnSpPr>
        <p:spPr>
          <a:xfrm flipH="1">
            <a:off x="4716016" y="5661248"/>
            <a:ext cx="792088" cy="0"/>
          </a:xfrm>
          <a:prstGeom prst="straightConnector1">
            <a:avLst/>
          </a:prstGeom>
          <a:ln w="76200">
            <a:solidFill>
              <a:srgbClr val="FF3399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sellaDiTesto 17"/>
          <p:cNvSpPr txBox="1"/>
          <p:nvPr/>
        </p:nvSpPr>
        <p:spPr>
          <a:xfrm>
            <a:off x="0" y="548680"/>
            <a:ext cx="9144000" cy="461665"/>
          </a:xfrm>
          <a:prstGeom prst="rect">
            <a:avLst/>
          </a:prstGeom>
          <a:solidFill>
            <a:srgbClr val="00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solidFill>
                  <a:srgbClr val="FF0000"/>
                </a:solidFill>
                <a:latin typeface="Arial Black" pitchFamily="34" charset="0"/>
              </a:rPr>
              <a:t>THE IDEAL TASK: A single </a:t>
            </a:r>
            <a:r>
              <a:rPr lang="it-IT" sz="2400" dirty="0" err="1" smtClean="0">
                <a:solidFill>
                  <a:srgbClr val="FF0000"/>
                </a:solidFill>
                <a:latin typeface="Arial Black" pitchFamily="34" charset="0"/>
              </a:rPr>
              <a:t>theranostic</a:t>
            </a:r>
            <a:r>
              <a:rPr lang="it-IT" sz="2400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it-IT" sz="2400" dirty="0" err="1" smtClean="0">
                <a:solidFill>
                  <a:srgbClr val="FF0000"/>
                </a:solidFill>
                <a:latin typeface="Arial Black" pitchFamily="34" charset="0"/>
              </a:rPr>
              <a:t>nano-object</a:t>
            </a:r>
            <a:r>
              <a:rPr lang="it-IT" sz="2400" dirty="0" smtClean="0">
                <a:solidFill>
                  <a:srgbClr val="FF0000"/>
                </a:solidFill>
                <a:latin typeface="Arial Black" pitchFamily="34" charset="0"/>
              </a:rPr>
              <a:t> !!</a:t>
            </a:r>
            <a:endParaRPr lang="en-US" sz="2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4077072"/>
            <a:ext cx="372427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5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206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r>
              <a:rPr lang="it-IT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THE ROLE OF PHYSICIST</a:t>
            </a:r>
            <a:endParaRPr lang="en-US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-180528" y="1340768"/>
            <a:ext cx="4788024" cy="5256583"/>
          </a:xfrm>
        </p:spPr>
        <p:txBody>
          <a:bodyPr>
            <a:normAutofit fontScale="92500" lnSpcReduction="10000"/>
          </a:bodyPr>
          <a:lstStyle/>
          <a:p>
            <a:pPr marL="342900" lvl="0" indent="-342900" algn="ctr" defTabSz="914400" fontAlgn="base">
              <a:spcAft>
                <a:spcPct val="0"/>
              </a:spcAft>
              <a:buNone/>
              <a:defRPr/>
            </a:pPr>
            <a:r>
              <a:rPr lang="fr-FR" sz="40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INVESTIGATION OF FUNDAMENTAL </a:t>
            </a:r>
            <a:r>
              <a:rPr lang="fr-FR" b="1" kern="0" dirty="0" err="1" smtClean="0"/>
              <a:t>magnetic</a:t>
            </a:r>
            <a:r>
              <a:rPr lang="fr-FR" b="1" kern="0" dirty="0" smtClean="0"/>
              <a:t> </a:t>
            </a:r>
            <a:r>
              <a:rPr lang="fr-FR" b="1" kern="0" dirty="0" err="1" smtClean="0"/>
              <a:t>properties</a:t>
            </a:r>
            <a:r>
              <a:rPr lang="fr-FR" b="1" kern="0" dirty="0" smtClean="0"/>
              <a:t> and relaxation rates’ </a:t>
            </a:r>
            <a:r>
              <a:rPr lang="fr-FR" b="1" kern="0" dirty="0" err="1" smtClean="0"/>
              <a:t>mechanisms</a:t>
            </a:r>
            <a:endParaRPr lang="fr-FR" b="1" kern="0" dirty="0" smtClean="0"/>
          </a:p>
          <a:p>
            <a:pPr marL="342900" lvl="0" indent="-342900" algn="ctr" defTabSz="914400" fontAlgn="base">
              <a:spcAft>
                <a:spcPct val="0"/>
              </a:spcAft>
              <a:buNone/>
              <a:defRPr/>
            </a:pPr>
            <a:endParaRPr lang="fr-FR" sz="3600" b="1" kern="0" dirty="0" smtClean="0"/>
          </a:p>
          <a:p>
            <a:pPr marL="342900" lvl="0" indent="-342900" algn="ctr" defTabSz="914400" fontAlgn="base">
              <a:spcAft>
                <a:spcPct val="0"/>
              </a:spcAft>
              <a:buNone/>
              <a:defRPr/>
            </a:pPr>
            <a:r>
              <a:rPr lang="fr-FR" sz="40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CORRELATION </a:t>
            </a:r>
          </a:p>
          <a:p>
            <a:pPr marL="342900" lvl="0" indent="-342900" algn="ctr" defTabSz="914400" fontAlgn="base">
              <a:spcAft>
                <a:spcPct val="0"/>
              </a:spcAft>
              <a:buNone/>
              <a:defRPr/>
            </a:pPr>
            <a:r>
              <a:rPr lang="fr-FR" sz="36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WITH APPLICATIVE </a:t>
            </a:r>
            <a:r>
              <a:rPr lang="fr-FR" b="1" kern="0" dirty="0" err="1" smtClean="0"/>
              <a:t>properties</a:t>
            </a:r>
            <a:endParaRPr lang="en-US" dirty="0"/>
          </a:p>
        </p:txBody>
      </p:sp>
      <p:sp>
        <p:nvSpPr>
          <p:cNvPr id="6" name="Freccia a destra 5"/>
          <p:cNvSpPr/>
          <p:nvPr/>
        </p:nvSpPr>
        <p:spPr>
          <a:xfrm>
            <a:off x="4499992" y="3140968"/>
            <a:ext cx="576064" cy="11521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asellaDiTesto 6"/>
          <p:cNvSpPr txBox="1"/>
          <p:nvPr/>
        </p:nvSpPr>
        <p:spPr>
          <a:xfrm>
            <a:off x="5364088" y="1844824"/>
            <a:ext cx="3384376" cy="406265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3600" b="1" u="sng" dirty="0" smtClean="0">
                <a:latin typeface="Arial Black" pitchFamily="34" charset="0"/>
              </a:rPr>
              <a:t>NMR</a:t>
            </a:r>
            <a:r>
              <a:rPr lang="it-IT" sz="3600" dirty="0" smtClean="0">
                <a:latin typeface="Arial Black" pitchFamily="34" charset="0"/>
              </a:rPr>
              <a:t> </a:t>
            </a:r>
          </a:p>
          <a:p>
            <a:pPr algn="ctr"/>
            <a:r>
              <a:rPr lang="it-IT" sz="2400" dirty="0" smtClean="0">
                <a:latin typeface="Arial Black" pitchFamily="34" charset="0"/>
              </a:rPr>
              <a:t>RELAXATION</a:t>
            </a:r>
          </a:p>
          <a:p>
            <a:pPr algn="ctr"/>
            <a:r>
              <a:rPr lang="it-IT" sz="2400" dirty="0" smtClean="0">
                <a:latin typeface="Arial Black" pitchFamily="34" charset="0"/>
              </a:rPr>
              <a:t>DISPERSION CURVES</a:t>
            </a:r>
            <a:endParaRPr lang="it-IT" sz="3600" dirty="0" smtClean="0">
              <a:latin typeface="Arial Black" pitchFamily="34" charset="0"/>
            </a:endParaRPr>
          </a:p>
          <a:p>
            <a:pPr algn="ctr"/>
            <a:endParaRPr lang="it-IT" sz="3600" dirty="0" smtClean="0">
              <a:latin typeface="Arial Black" pitchFamily="34" charset="0"/>
            </a:endParaRPr>
          </a:p>
          <a:p>
            <a:pPr algn="ctr"/>
            <a:endParaRPr lang="it-IT" sz="3600" dirty="0" smtClean="0">
              <a:latin typeface="Arial Black" pitchFamily="34" charset="0"/>
            </a:endParaRPr>
          </a:p>
          <a:p>
            <a:pPr algn="ctr"/>
            <a:endParaRPr lang="it-IT" dirty="0" smtClean="0">
              <a:latin typeface="Arial Black" pitchFamily="34" charset="0"/>
            </a:endParaRPr>
          </a:p>
          <a:p>
            <a:pPr algn="ctr"/>
            <a:r>
              <a:rPr lang="it-IT" sz="3600" b="1" u="sng" dirty="0" smtClean="0">
                <a:latin typeface="Arial Black" pitchFamily="34" charset="0"/>
              </a:rPr>
              <a:t>MAGNETIC</a:t>
            </a:r>
            <a:r>
              <a:rPr lang="it-IT" sz="3600" dirty="0" smtClean="0">
                <a:latin typeface="Arial Black" pitchFamily="34" charset="0"/>
              </a:rPr>
              <a:t> </a:t>
            </a:r>
            <a:r>
              <a:rPr lang="it-IT" sz="2400" dirty="0" smtClean="0">
                <a:latin typeface="Arial Black" pitchFamily="34" charset="0"/>
              </a:rPr>
              <a:t>MEASUREMENTS</a:t>
            </a:r>
            <a:endParaRPr lang="en-US" sz="3600" dirty="0">
              <a:latin typeface="Arial Black" pitchFamily="34" charset="0"/>
            </a:endParaRPr>
          </a:p>
        </p:txBody>
      </p:sp>
      <p:sp>
        <p:nvSpPr>
          <p:cNvPr id="8" name="Croce 7"/>
          <p:cNvSpPr/>
          <p:nvPr/>
        </p:nvSpPr>
        <p:spPr>
          <a:xfrm>
            <a:off x="6804248" y="3933056"/>
            <a:ext cx="576064" cy="504056"/>
          </a:xfrm>
          <a:prstGeom prst="plus">
            <a:avLst>
              <a:gd name="adj" fmla="val 37958"/>
            </a:avLst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  <a:solidFill>
            <a:srgbClr val="00206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FFFF00"/>
                </a:solidFill>
                <a:latin typeface="Comic Sans MS" pitchFamily="66" charset="0"/>
              </a:rPr>
              <a:t>Few words on NMR TECHNIQUE</a:t>
            </a:r>
            <a:endParaRPr lang="en-US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0" y="764705"/>
            <a:ext cx="3491880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 smtClean="0">
                <a:latin typeface="Arial Black" pitchFamily="34" charset="0"/>
              </a:rPr>
              <a:t>NMR</a:t>
            </a:r>
            <a:r>
              <a:rPr lang="it-IT" sz="3600" dirty="0" smtClean="0">
                <a:latin typeface="Arial Black" pitchFamily="34" charset="0"/>
              </a:rPr>
              <a:t> </a:t>
            </a:r>
          </a:p>
          <a:p>
            <a:pPr algn="ctr"/>
            <a:r>
              <a:rPr lang="it-IT" sz="2400" dirty="0" smtClean="0">
                <a:latin typeface="Arial Black" pitchFamily="34" charset="0"/>
              </a:rPr>
              <a:t>RELAXATION</a:t>
            </a:r>
          </a:p>
        </p:txBody>
      </p:sp>
      <p:sp>
        <p:nvSpPr>
          <p:cNvPr id="22" name="Rettangolo 21"/>
          <p:cNvSpPr/>
          <p:nvPr/>
        </p:nvSpPr>
        <p:spPr>
          <a:xfrm>
            <a:off x="4788024" y="980728"/>
            <a:ext cx="1584176" cy="100811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ttangolo 22"/>
          <p:cNvSpPr/>
          <p:nvPr/>
        </p:nvSpPr>
        <p:spPr>
          <a:xfrm>
            <a:off x="6012160" y="2492896"/>
            <a:ext cx="1584176" cy="648072"/>
          </a:xfrm>
          <a:prstGeom prst="rect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ttangolo 23"/>
          <p:cNvSpPr/>
          <p:nvPr/>
        </p:nvSpPr>
        <p:spPr>
          <a:xfrm>
            <a:off x="7164288" y="980728"/>
            <a:ext cx="1584176" cy="1008112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asellaDiTesto 24"/>
          <p:cNvSpPr txBox="1"/>
          <p:nvPr/>
        </p:nvSpPr>
        <p:spPr>
          <a:xfrm>
            <a:off x="5004595" y="1196752"/>
            <a:ext cx="11592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 smtClean="0">
                <a:latin typeface="Arial Black" pitchFamily="34" charset="0"/>
              </a:rPr>
              <a:t>NUCLEI</a:t>
            </a:r>
          </a:p>
          <a:p>
            <a:pPr algn="ctr"/>
            <a:r>
              <a:rPr lang="it-IT" dirty="0" smtClean="0">
                <a:latin typeface="Arial Black" pitchFamily="34" charset="0"/>
              </a:rPr>
              <a:t>(T</a:t>
            </a:r>
            <a:r>
              <a:rPr lang="it-IT" baseline="-25000" dirty="0" smtClean="0">
                <a:latin typeface="Arial Black" pitchFamily="34" charset="0"/>
              </a:rPr>
              <a:t>2n</a:t>
            </a:r>
            <a:r>
              <a:rPr lang="it-IT" dirty="0" smtClean="0">
                <a:latin typeface="Arial Black" pitchFamily="34" charset="0"/>
              </a:rPr>
              <a:t>)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6948264" y="1124744"/>
            <a:ext cx="201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latin typeface="Arial Black" pitchFamily="34" charset="0"/>
              </a:rPr>
              <a:t>ELECTRONS</a:t>
            </a:r>
          </a:p>
          <a:p>
            <a:pPr algn="ctr"/>
            <a:r>
              <a:rPr lang="it-IT" dirty="0" smtClean="0">
                <a:latin typeface="Arial Black" pitchFamily="34" charset="0"/>
              </a:rPr>
              <a:t>(T</a:t>
            </a:r>
            <a:r>
              <a:rPr lang="it-IT" baseline="-25000" dirty="0" smtClean="0">
                <a:latin typeface="Arial Black" pitchFamily="34" charset="0"/>
              </a:rPr>
              <a:t>2e</a:t>
            </a:r>
            <a:r>
              <a:rPr lang="it-IT" dirty="0" smtClean="0">
                <a:latin typeface="Arial Black" pitchFamily="34" charset="0"/>
              </a:rPr>
              <a:t>)</a:t>
            </a:r>
            <a:endParaRPr lang="en-US" dirty="0" smtClean="0">
              <a:latin typeface="Arial Black" pitchFamily="34" charset="0"/>
            </a:endParaRPr>
          </a:p>
          <a:p>
            <a:pPr algn="ctr"/>
            <a:endParaRPr lang="en-US" dirty="0"/>
          </a:p>
        </p:txBody>
      </p:sp>
      <p:sp>
        <p:nvSpPr>
          <p:cNvPr id="27" name="CasellaDiTesto 26"/>
          <p:cNvSpPr txBox="1"/>
          <p:nvPr/>
        </p:nvSpPr>
        <p:spPr>
          <a:xfrm>
            <a:off x="6012160" y="263691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latin typeface="Arial Black" pitchFamily="34" charset="0"/>
              </a:rPr>
              <a:t>PHONONS</a:t>
            </a:r>
            <a:endParaRPr lang="en-US" dirty="0">
              <a:latin typeface="Arial Black" pitchFamily="34" charset="0"/>
            </a:endParaRPr>
          </a:p>
        </p:txBody>
      </p:sp>
      <p:cxnSp>
        <p:nvCxnSpPr>
          <p:cNvPr id="28" name="Connettore 2 27"/>
          <p:cNvCxnSpPr/>
          <p:nvPr/>
        </p:nvCxnSpPr>
        <p:spPr>
          <a:xfrm>
            <a:off x="6444208" y="1484784"/>
            <a:ext cx="648072" cy="0"/>
          </a:xfrm>
          <a:prstGeom prst="straightConnector1">
            <a:avLst/>
          </a:prstGeom>
          <a:ln w="57150">
            <a:solidFill>
              <a:srgbClr val="0070C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2 28"/>
          <p:cNvCxnSpPr/>
          <p:nvPr/>
        </p:nvCxnSpPr>
        <p:spPr>
          <a:xfrm>
            <a:off x="5436096" y="2060848"/>
            <a:ext cx="432048" cy="432048"/>
          </a:xfrm>
          <a:prstGeom prst="straightConnector1">
            <a:avLst/>
          </a:prstGeom>
          <a:ln w="57150">
            <a:solidFill>
              <a:srgbClr val="0070C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2 29"/>
          <p:cNvCxnSpPr/>
          <p:nvPr/>
        </p:nvCxnSpPr>
        <p:spPr>
          <a:xfrm flipV="1">
            <a:off x="7740352" y="2060848"/>
            <a:ext cx="360040" cy="504056"/>
          </a:xfrm>
          <a:prstGeom prst="straightConnector1">
            <a:avLst/>
          </a:prstGeom>
          <a:ln w="57150">
            <a:solidFill>
              <a:srgbClr val="0070C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ttangolo 30"/>
          <p:cNvSpPr/>
          <p:nvPr/>
        </p:nvSpPr>
        <p:spPr>
          <a:xfrm>
            <a:off x="6516216" y="980728"/>
            <a:ext cx="556563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/>
          <a:p>
            <a:r>
              <a:rPr lang="it-IT" dirty="0" smtClean="0">
                <a:latin typeface="Arial Black" pitchFamily="34" charset="0"/>
              </a:rPr>
              <a:t>T</a:t>
            </a:r>
            <a:r>
              <a:rPr lang="it-IT" baseline="-25000" dirty="0" smtClean="0">
                <a:latin typeface="Arial Black" pitchFamily="34" charset="0"/>
              </a:rPr>
              <a:t>1n</a:t>
            </a:r>
            <a:endParaRPr lang="en-US" dirty="0"/>
          </a:p>
        </p:txBody>
      </p:sp>
      <p:sp>
        <p:nvSpPr>
          <p:cNvPr id="32" name="Rettangolo 31"/>
          <p:cNvSpPr/>
          <p:nvPr/>
        </p:nvSpPr>
        <p:spPr>
          <a:xfrm>
            <a:off x="5004048" y="2276872"/>
            <a:ext cx="556563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it-IT" dirty="0" smtClean="0">
                <a:latin typeface="Arial Black" pitchFamily="34" charset="0"/>
              </a:rPr>
              <a:t>T</a:t>
            </a:r>
            <a:r>
              <a:rPr lang="it-IT" baseline="-25000" dirty="0" smtClean="0">
                <a:latin typeface="Arial Black" pitchFamily="34" charset="0"/>
              </a:rPr>
              <a:t>1n</a:t>
            </a:r>
            <a:endParaRPr lang="en-US" dirty="0"/>
          </a:p>
        </p:txBody>
      </p:sp>
      <p:sp>
        <p:nvSpPr>
          <p:cNvPr id="33" name="Rettangolo 32"/>
          <p:cNvSpPr/>
          <p:nvPr/>
        </p:nvSpPr>
        <p:spPr>
          <a:xfrm>
            <a:off x="8100392" y="2276872"/>
            <a:ext cx="556563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it-IT" dirty="0" smtClean="0">
                <a:latin typeface="Arial Black" pitchFamily="34" charset="0"/>
              </a:rPr>
              <a:t>T</a:t>
            </a:r>
            <a:r>
              <a:rPr lang="it-IT" baseline="-25000" dirty="0" smtClean="0">
                <a:latin typeface="Arial Black" pitchFamily="34" charset="0"/>
              </a:rPr>
              <a:t>1e</a:t>
            </a:r>
            <a:endParaRPr lang="en-US" dirty="0"/>
          </a:p>
        </p:txBody>
      </p:sp>
      <p:sp>
        <p:nvSpPr>
          <p:cNvPr id="34" name="CasellaDiTesto 33"/>
          <p:cNvSpPr txBox="1"/>
          <p:nvPr/>
        </p:nvSpPr>
        <p:spPr>
          <a:xfrm>
            <a:off x="4427984" y="3212976"/>
            <a:ext cx="4608512" cy="58477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400" u="sng" dirty="0" smtClean="0">
                <a:solidFill>
                  <a:srgbClr val="FFFF00"/>
                </a:solidFill>
                <a:latin typeface="Arial Black" pitchFamily="34" charset="0"/>
              </a:rPr>
              <a:t>LOCAL HYPERFINE INTERACTION </a:t>
            </a:r>
          </a:p>
          <a:p>
            <a:pPr algn="ctr"/>
            <a:r>
              <a:rPr lang="it-IT" sz="1400" u="sng" dirty="0" smtClean="0">
                <a:solidFill>
                  <a:srgbClr val="FFFF00"/>
                </a:solidFill>
                <a:latin typeface="Arial Black" pitchFamily="34" charset="0"/>
              </a:rPr>
              <a:t>BETWEEN </a:t>
            </a:r>
            <a:r>
              <a:rPr lang="it-IT" u="sng" dirty="0" smtClean="0">
                <a:solidFill>
                  <a:srgbClr val="FFFF00"/>
                </a:solidFill>
                <a:latin typeface="Arial Black" pitchFamily="34" charset="0"/>
              </a:rPr>
              <a:t>NUCLEI</a:t>
            </a:r>
            <a:r>
              <a:rPr lang="it-IT" sz="1400" u="sng" dirty="0" smtClean="0">
                <a:solidFill>
                  <a:srgbClr val="FFFF00"/>
                </a:solidFill>
                <a:latin typeface="Arial Black" pitchFamily="34" charset="0"/>
              </a:rPr>
              <a:t> AND </a:t>
            </a:r>
            <a:r>
              <a:rPr lang="it-IT" u="sng" dirty="0" smtClean="0">
                <a:solidFill>
                  <a:srgbClr val="FFFF00"/>
                </a:solidFill>
                <a:latin typeface="Arial Black" pitchFamily="34" charset="0"/>
              </a:rPr>
              <a:t>ELECTRON </a:t>
            </a:r>
            <a:endParaRPr lang="en-US" u="sng" dirty="0">
              <a:solidFill>
                <a:srgbClr val="FFFF00"/>
              </a:solidFill>
              <a:latin typeface="Arial Black" pitchFamily="34" charset="0"/>
            </a:endParaRPr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72816"/>
            <a:ext cx="3491880" cy="2581299"/>
          </a:xfrm>
          <a:prstGeom prst="rect">
            <a:avLst/>
          </a:prstGeom>
          <a:noFill/>
          <a:ln w="28575">
            <a:solidFill>
              <a:srgbClr val="FF33CC"/>
            </a:solidFill>
            <a:miter lim="800000"/>
            <a:headEnd/>
            <a:tailEnd/>
          </a:ln>
        </p:spPr>
      </p:pic>
      <p:sp>
        <p:nvSpPr>
          <p:cNvPr id="39" name="Freccia a destra 38"/>
          <p:cNvSpPr/>
          <p:nvPr/>
        </p:nvSpPr>
        <p:spPr>
          <a:xfrm>
            <a:off x="1979712" y="5589240"/>
            <a:ext cx="28803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CasellaDiTesto 39"/>
          <p:cNvSpPr txBox="1"/>
          <p:nvPr/>
        </p:nvSpPr>
        <p:spPr>
          <a:xfrm>
            <a:off x="4355976" y="4221088"/>
            <a:ext cx="4716016" cy="61555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latin typeface="Arial Black" pitchFamily="34" charset="0"/>
              </a:rPr>
              <a:t>NOW </a:t>
            </a:r>
            <a:r>
              <a:rPr lang="it-IT" b="1" dirty="0" smtClean="0">
                <a:latin typeface="Arial Black" pitchFamily="34" charset="0"/>
              </a:rPr>
              <a:t>(</a:t>
            </a:r>
            <a:r>
              <a:rPr lang="it-IT" b="1" dirty="0" err="1" smtClean="0">
                <a:latin typeface="Arial Black" pitchFamily="34" charset="0"/>
              </a:rPr>
              <a:t>M</a:t>
            </a:r>
            <a:r>
              <a:rPr lang="it-IT" b="1" baseline="-25000" dirty="0" err="1" smtClean="0">
                <a:latin typeface="Arial Black" pitchFamily="34" charset="0"/>
              </a:rPr>
              <a:t>z</a:t>
            </a:r>
            <a:r>
              <a:rPr lang="it-IT" b="1" baseline="-25000" dirty="0" smtClean="0">
                <a:latin typeface="Arial Black" pitchFamily="34" charset="0"/>
              </a:rPr>
              <a:t> </a:t>
            </a:r>
            <a:r>
              <a:rPr lang="it-IT" b="1" dirty="0" smtClean="0">
                <a:latin typeface="Arial Black" pitchFamily="34" charset="0"/>
              </a:rPr>
              <a:t>= 0): </a:t>
            </a:r>
          </a:p>
          <a:p>
            <a:pPr algn="ctr"/>
            <a:r>
              <a:rPr lang="it-IT" sz="1600" dirty="0" smtClean="0">
                <a:latin typeface="Arial Black" pitchFamily="34" charset="0"/>
              </a:rPr>
              <a:t>Start </a:t>
            </a:r>
            <a:r>
              <a:rPr lang="it-IT" sz="1600" dirty="0" err="1" smtClean="0">
                <a:latin typeface="Arial Black" pitchFamily="34" charset="0"/>
              </a:rPr>
              <a:t>recording</a:t>
            </a:r>
            <a:r>
              <a:rPr lang="it-IT" sz="1600" dirty="0" smtClean="0">
                <a:latin typeface="Arial Black" pitchFamily="34" charset="0"/>
              </a:rPr>
              <a:t> </a:t>
            </a:r>
            <a:r>
              <a:rPr lang="it-IT" sz="1600" b="1" dirty="0" err="1" smtClean="0">
                <a:latin typeface="Arial Black" pitchFamily="34" charset="0"/>
              </a:rPr>
              <a:t>relaxation</a:t>
            </a:r>
            <a:r>
              <a:rPr lang="it-IT" sz="1600" b="1" dirty="0" smtClean="0">
                <a:latin typeface="Arial Black" pitchFamily="34" charset="0"/>
              </a:rPr>
              <a:t> </a:t>
            </a:r>
            <a:r>
              <a:rPr lang="it-IT" sz="1600" b="1" dirty="0" err="1" smtClean="0">
                <a:latin typeface="Arial Black" pitchFamily="34" charset="0"/>
              </a:rPr>
              <a:t>to</a:t>
            </a:r>
            <a:r>
              <a:rPr lang="it-IT" sz="1600" b="1" dirty="0" smtClean="0">
                <a:latin typeface="Arial Black" pitchFamily="34" charset="0"/>
              </a:rPr>
              <a:t> </a:t>
            </a:r>
            <a:r>
              <a:rPr lang="it-IT" sz="1600" b="1" dirty="0" err="1" smtClean="0">
                <a:latin typeface="Arial Black" pitchFamily="34" charset="0"/>
              </a:rPr>
              <a:t>equilibrium</a:t>
            </a:r>
            <a:endParaRPr lang="en-US" sz="1600" b="1" dirty="0">
              <a:latin typeface="Arial Black" pitchFamily="34" charset="0"/>
            </a:endParaRPr>
          </a:p>
        </p:txBody>
      </p:sp>
      <p:pic>
        <p:nvPicPr>
          <p:cNvPr id="41" name="Picture 12" descr="http://www2.warwick.ac.uk/fac/sci/physics/research/condensedmatt/imr_cdt/students/stephen_day/relaxation/relaxati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4869160"/>
            <a:ext cx="4603870" cy="1800200"/>
          </a:xfrm>
          <a:prstGeom prst="rect">
            <a:avLst/>
          </a:prstGeom>
          <a:noFill/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653136"/>
            <a:ext cx="1781175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39752" y="4621485"/>
            <a:ext cx="1800225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CasellaDiTesto 37"/>
          <p:cNvSpPr txBox="1"/>
          <p:nvPr/>
        </p:nvSpPr>
        <p:spPr>
          <a:xfrm>
            <a:off x="1331640" y="4437112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latin typeface="Arial Black" pitchFamily="34" charset="0"/>
              </a:rPr>
              <a:t>B</a:t>
            </a:r>
            <a:r>
              <a:rPr lang="it-IT" baseline="-25000" dirty="0" smtClean="0">
                <a:latin typeface="Arial Black" pitchFamily="34" charset="0"/>
              </a:rPr>
              <a:t>1</a:t>
            </a:r>
            <a:r>
              <a:rPr lang="it-IT" dirty="0" smtClean="0">
                <a:latin typeface="Arial Black" pitchFamily="34" charset="0"/>
              </a:rPr>
              <a:t>  </a:t>
            </a:r>
          </a:p>
          <a:p>
            <a:pPr algn="ctr"/>
            <a:r>
              <a:rPr lang="it-IT" dirty="0" smtClean="0">
                <a:latin typeface="Arial Black" pitchFamily="34" charset="0"/>
              </a:rPr>
              <a:t>90° PULSE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42" name="CasellaDiTesto 41"/>
          <p:cNvSpPr txBox="1"/>
          <p:nvPr/>
        </p:nvSpPr>
        <p:spPr>
          <a:xfrm>
            <a:off x="0" y="1772816"/>
            <a:ext cx="3491880" cy="1384995"/>
          </a:xfrm>
          <a:prstGeom prst="rect">
            <a:avLst/>
          </a:prstGeom>
          <a:solidFill>
            <a:srgbClr val="FFFF00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>
                <a:latin typeface="Arial Black" pitchFamily="34" charset="0"/>
              </a:rPr>
              <a:t>1/T</a:t>
            </a:r>
            <a:r>
              <a:rPr lang="it-IT" sz="2800" baseline="-25000" dirty="0" smtClean="0">
                <a:latin typeface="Arial Black" pitchFamily="34" charset="0"/>
              </a:rPr>
              <a:t>1n</a:t>
            </a:r>
            <a:r>
              <a:rPr lang="it-IT" sz="2800" dirty="0" smtClean="0">
                <a:latin typeface="Arial Black" pitchFamily="34" charset="0"/>
              </a:rPr>
              <a:t> </a:t>
            </a:r>
            <a:r>
              <a:rPr lang="it-IT" sz="2800" b="1" dirty="0" smtClean="0">
                <a:latin typeface="Arial Black" pitchFamily="34" charset="0"/>
                <a:sym typeface="Symbol"/>
              </a:rPr>
              <a:t></a:t>
            </a:r>
            <a:r>
              <a:rPr lang="it-IT" sz="2800" dirty="0" smtClean="0">
                <a:latin typeface="Arial Black" pitchFamily="34" charset="0"/>
                <a:sym typeface="Symbol"/>
              </a:rPr>
              <a:t>A</a:t>
            </a:r>
            <a:r>
              <a:rPr lang="it-IT" sz="2800" b="1" dirty="0" smtClean="0">
                <a:latin typeface="Arial Black" pitchFamily="34" charset="0"/>
                <a:sym typeface="Symbol"/>
              </a:rPr>
              <a:t></a:t>
            </a:r>
            <a:r>
              <a:rPr lang="it-IT" sz="2800" dirty="0" err="1" smtClean="0">
                <a:latin typeface="Arial Black" pitchFamily="34" charset="0"/>
                <a:sym typeface="Symbol"/>
              </a:rPr>
              <a:t>TJ</a:t>
            </a:r>
            <a:r>
              <a:rPr lang="it-IT" sz="2800" baseline="-25000" dirty="0" err="1" smtClean="0">
                <a:latin typeface="Arial Black" pitchFamily="34" charset="0"/>
                <a:sym typeface="Symbol"/>
              </a:rPr>
              <a:t>e</a:t>
            </a:r>
            <a:r>
              <a:rPr lang="it-IT" sz="2800" dirty="0" smtClean="0">
                <a:latin typeface="Arial Black" pitchFamily="34" charset="0"/>
                <a:sym typeface="Symbol"/>
              </a:rPr>
              <a:t>(</a:t>
            </a:r>
            <a:r>
              <a:rPr lang="el-GR" sz="2800" dirty="0" smtClean="0">
                <a:latin typeface="Arial Black" pitchFamily="34" charset="0"/>
                <a:sym typeface="Symbol"/>
              </a:rPr>
              <a:t>ω</a:t>
            </a:r>
            <a:r>
              <a:rPr lang="it-IT" sz="2800" baseline="-25000" dirty="0" smtClean="0">
                <a:latin typeface="Arial Black" pitchFamily="34" charset="0"/>
                <a:sym typeface="Symbol"/>
              </a:rPr>
              <a:t>N</a:t>
            </a:r>
            <a:r>
              <a:rPr lang="it-IT" sz="2800" dirty="0" smtClean="0">
                <a:latin typeface="Arial Black" pitchFamily="34" charset="0"/>
                <a:sym typeface="Symbol"/>
              </a:rPr>
              <a:t>)</a:t>
            </a:r>
          </a:p>
          <a:p>
            <a:pPr algn="ctr"/>
            <a:endParaRPr lang="en-US" sz="2800" dirty="0" smtClean="0">
              <a:latin typeface="Arial Black" pitchFamily="34" charset="0"/>
              <a:sym typeface="Symbol"/>
            </a:endParaRPr>
          </a:p>
          <a:p>
            <a:pPr algn="ctr"/>
            <a:r>
              <a:rPr lang="it-IT" sz="2800" dirty="0" smtClean="0">
                <a:latin typeface="Arial Black" pitchFamily="34" charset="0"/>
              </a:rPr>
              <a:t>1/T</a:t>
            </a:r>
            <a:r>
              <a:rPr lang="it-IT" sz="2800" baseline="-25000" dirty="0" smtClean="0">
                <a:latin typeface="Arial Black" pitchFamily="34" charset="0"/>
              </a:rPr>
              <a:t>2n</a:t>
            </a:r>
            <a:r>
              <a:rPr lang="it-IT" sz="2800" dirty="0" smtClean="0">
                <a:latin typeface="Arial Black" pitchFamily="34" charset="0"/>
              </a:rPr>
              <a:t> </a:t>
            </a:r>
            <a:r>
              <a:rPr lang="it-IT" sz="2800" b="1" dirty="0" smtClean="0">
                <a:latin typeface="Arial Black" pitchFamily="34" charset="0"/>
                <a:sym typeface="Symbol"/>
              </a:rPr>
              <a:t></a:t>
            </a:r>
            <a:r>
              <a:rPr lang="it-IT" sz="2800" dirty="0" smtClean="0">
                <a:latin typeface="Arial Black" pitchFamily="34" charset="0"/>
                <a:sym typeface="Symbol"/>
              </a:rPr>
              <a:t> </a:t>
            </a:r>
            <a:r>
              <a:rPr lang="it-IT" sz="2800" dirty="0" err="1" smtClean="0">
                <a:latin typeface="Arial Black" pitchFamily="34" charset="0"/>
                <a:sym typeface="Symbol"/>
              </a:rPr>
              <a:t>J</a:t>
            </a:r>
            <a:r>
              <a:rPr lang="it-IT" sz="2800" baseline="-25000" dirty="0" err="1" smtClean="0">
                <a:latin typeface="Arial Black" pitchFamily="34" charset="0"/>
                <a:sym typeface="Symbol"/>
              </a:rPr>
              <a:t>e</a:t>
            </a:r>
            <a:r>
              <a:rPr lang="it-IT" sz="2800" dirty="0" smtClean="0">
                <a:latin typeface="Arial Black" pitchFamily="34" charset="0"/>
                <a:sym typeface="Symbol"/>
              </a:rPr>
              <a:t>(0)</a:t>
            </a:r>
            <a:endParaRPr lang="en-US" sz="2800" dirty="0" smtClean="0">
              <a:latin typeface="Arial Black" pitchFamily="34" charset="0"/>
            </a:endParaRPr>
          </a:p>
        </p:txBody>
      </p:sp>
      <p:sp>
        <p:nvSpPr>
          <p:cNvPr id="43" name="CasellaDiTesto 42"/>
          <p:cNvSpPr txBox="1"/>
          <p:nvPr/>
        </p:nvSpPr>
        <p:spPr>
          <a:xfrm>
            <a:off x="0" y="3140968"/>
            <a:ext cx="3491880" cy="1138773"/>
          </a:xfrm>
          <a:prstGeom prst="rect">
            <a:avLst/>
          </a:prstGeom>
          <a:solidFill>
            <a:srgbClr val="FFFF00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00B050"/>
                </a:solidFill>
                <a:latin typeface="Arial Black" pitchFamily="34" charset="0"/>
                <a:sym typeface="Symbol"/>
              </a:rPr>
              <a:t>Electronic</a:t>
            </a:r>
            <a:r>
              <a:rPr lang="it-IT" sz="2400" dirty="0" smtClean="0">
                <a:solidFill>
                  <a:srgbClr val="00B050"/>
                </a:solidFill>
                <a:latin typeface="Arial Black" pitchFamily="34" charset="0"/>
                <a:sym typeface="Symbol"/>
              </a:rPr>
              <a:t> </a:t>
            </a:r>
          </a:p>
          <a:p>
            <a:pPr algn="ctr"/>
            <a:r>
              <a:rPr lang="it-IT" sz="2000" dirty="0" err="1" smtClean="0">
                <a:latin typeface="Arial Black" pitchFamily="34" charset="0"/>
                <a:sym typeface="Symbol"/>
              </a:rPr>
              <a:t>spectral</a:t>
            </a:r>
            <a:r>
              <a:rPr lang="it-IT" sz="2000" dirty="0" smtClean="0">
                <a:latin typeface="Arial Black" pitchFamily="34" charset="0"/>
                <a:sym typeface="Symbol"/>
              </a:rPr>
              <a:t> density</a:t>
            </a:r>
          </a:p>
          <a:p>
            <a:pPr algn="ctr"/>
            <a:r>
              <a:rPr lang="it-IT" sz="2400" dirty="0" err="1" smtClean="0">
                <a:latin typeface="Arial Black" pitchFamily="34" charset="0"/>
                <a:sym typeface="Symbol"/>
              </a:rPr>
              <a:t>J</a:t>
            </a:r>
            <a:r>
              <a:rPr lang="it-IT" sz="2400" baseline="-25000" dirty="0" err="1" smtClean="0">
                <a:latin typeface="Arial Black" pitchFamily="34" charset="0"/>
                <a:sym typeface="Symbol"/>
              </a:rPr>
              <a:t>e</a:t>
            </a:r>
            <a:r>
              <a:rPr lang="it-IT" sz="2400" dirty="0" smtClean="0">
                <a:latin typeface="Arial Black" pitchFamily="34" charset="0"/>
                <a:sym typeface="Symbol"/>
              </a:rPr>
              <a:t>(</a:t>
            </a:r>
            <a:r>
              <a:rPr lang="el-GR" sz="2400" dirty="0" smtClean="0">
                <a:latin typeface="Arial Black" pitchFamily="34" charset="0"/>
                <a:sym typeface="Symbol"/>
              </a:rPr>
              <a:t>ω</a:t>
            </a:r>
            <a:r>
              <a:rPr lang="it-IT" sz="2400" dirty="0" smtClean="0">
                <a:latin typeface="Arial Black" pitchFamily="34" charset="0"/>
                <a:sym typeface="Symbol"/>
              </a:rPr>
              <a:t>) = FT [G(</a:t>
            </a:r>
            <a:r>
              <a:rPr lang="it-IT" sz="2400" u="sng" dirty="0" smtClean="0">
                <a:latin typeface="Arial Black" pitchFamily="34" charset="0"/>
                <a:sym typeface="Symbol"/>
              </a:rPr>
              <a:t>r</a:t>
            </a:r>
            <a:r>
              <a:rPr lang="it-IT" sz="2400" dirty="0" smtClean="0">
                <a:latin typeface="Arial Black" pitchFamily="34" charset="0"/>
                <a:sym typeface="Symbol"/>
              </a:rPr>
              <a:t> , t)]</a:t>
            </a:r>
            <a:endParaRPr lang="en-US" sz="2400" dirty="0">
              <a:latin typeface="Arial Black" pitchFamily="34" charset="0"/>
            </a:endParaRPr>
          </a:p>
        </p:txBody>
      </p:sp>
      <p:sp>
        <p:nvSpPr>
          <p:cNvPr id="44" name="CasellaDiTesto 43"/>
          <p:cNvSpPr txBox="1"/>
          <p:nvPr/>
        </p:nvSpPr>
        <p:spPr>
          <a:xfrm>
            <a:off x="395536" y="4653136"/>
            <a:ext cx="3240360" cy="20005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FF3399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sz="2000" u="sng" baseline="30000" dirty="0" smtClean="0">
                <a:solidFill>
                  <a:srgbClr val="002060"/>
                </a:solidFill>
                <a:latin typeface="Arial Black" pitchFamily="34" charset="0"/>
              </a:rPr>
              <a:t>1</a:t>
            </a:r>
            <a:r>
              <a:rPr lang="it-IT" sz="2000" u="sng" dirty="0" smtClean="0">
                <a:solidFill>
                  <a:srgbClr val="002060"/>
                </a:solidFill>
                <a:latin typeface="Arial Black" pitchFamily="34" charset="0"/>
              </a:rPr>
              <a:t>H</a:t>
            </a:r>
            <a:r>
              <a:rPr lang="it-IT" sz="2400" u="sng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it-IT" sz="2400" u="sng" dirty="0" err="1" smtClean="0">
                <a:solidFill>
                  <a:srgbClr val="002060"/>
                </a:solidFill>
                <a:latin typeface="Arial Black" pitchFamily="34" charset="0"/>
              </a:rPr>
              <a:t>relaxation</a:t>
            </a:r>
            <a:r>
              <a:rPr lang="it-IT" sz="2400" u="sng" dirty="0" smtClean="0">
                <a:solidFill>
                  <a:srgbClr val="002060"/>
                </a:solidFill>
                <a:latin typeface="Arial Black" pitchFamily="34" charset="0"/>
              </a:rPr>
              <a:t>:</a:t>
            </a:r>
          </a:p>
          <a:p>
            <a:pPr algn="ctr"/>
            <a:r>
              <a:rPr lang="it-IT" sz="2400" dirty="0" smtClean="0">
                <a:solidFill>
                  <a:srgbClr val="002060"/>
                </a:solidFill>
                <a:latin typeface="Arial Black" pitchFamily="34" charset="0"/>
              </a:rPr>
              <a:t>LOCAL PROBE </a:t>
            </a:r>
            <a:r>
              <a:rPr lang="it-IT" sz="2000" dirty="0" err="1" smtClean="0">
                <a:solidFill>
                  <a:srgbClr val="002060"/>
                </a:solidFill>
                <a:latin typeface="Arial Black" pitchFamily="34" charset="0"/>
              </a:rPr>
              <a:t>through</a:t>
            </a:r>
            <a:r>
              <a:rPr lang="it-IT" sz="2000" dirty="0" smtClean="0">
                <a:solidFill>
                  <a:srgbClr val="002060"/>
                </a:solidFill>
                <a:latin typeface="Arial Black" pitchFamily="34" charset="0"/>
              </a:rPr>
              <a:t> the </a:t>
            </a:r>
            <a:endParaRPr lang="it-IT" sz="2400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 algn="ctr"/>
            <a:r>
              <a:rPr lang="it-IT" sz="2400" dirty="0" smtClean="0">
                <a:solidFill>
                  <a:srgbClr val="002060"/>
                </a:solidFill>
                <a:latin typeface="Arial Black" pitchFamily="34" charset="0"/>
              </a:rPr>
              <a:t>EYES </a:t>
            </a:r>
            <a:r>
              <a:rPr lang="it-IT" sz="2000" dirty="0" err="1" smtClean="0">
                <a:solidFill>
                  <a:srgbClr val="002060"/>
                </a:solidFill>
                <a:latin typeface="Arial Black" pitchFamily="34" charset="0"/>
              </a:rPr>
              <a:t>of</a:t>
            </a:r>
            <a:r>
              <a:rPr lang="it-IT" sz="2400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it-IT" sz="2800" dirty="0" smtClean="0">
                <a:solidFill>
                  <a:srgbClr val="002060"/>
                </a:solidFill>
                <a:latin typeface="Arial Black" pitchFamily="34" charset="0"/>
              </a:rPr>
              <a:t>HF</a:t>
            </a:r>
            <a:r>
              <a:rPr lang="it-IT" sz="2400" dirty="0" smtClean="0">
                <a:solidFill>
                  <a:srgbClr val="002060"/>
                </a:solidFill>
                <a:latin typeface="Arial Black" pitchFamily="34" charset="0"/>
              </a:rPr>
              <a:t> INTERACTION!!</a:t>
            </a:r>
            <a:endParaRPr lang="en-US" sz="24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46" name="Freccia in giù 45"/>
          <p:cNvSpPr/>
          <p:nvPr/>
        </p:nvSpPr>
        <p:spPr>
          <a:xfrm>
            <a:off x="4499992" y="7101408"/>
            <a:ext cx="576064" cy="216024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asellaDiTesto 2"/>
          <p:cNvSpPr txBox="1"/>
          <p:nvPr/>
        </p:nvSpPr>
        <p:spPr>
          <a:xfrm>
            <a:off x="3311860" y="950512"/>
            <a:ext cx="61206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u="sng" dirty="0" smtClean="0">
                <a:latin typeface="Arial Black" panose="020B0A04020102020204" pitchFamily="34" charset="0"/>
                <a:cs typeface="Aharoni" panose="02010803020104030203" pitchFamily="2" charset="-79"/>
              </a:rPr>
              <a:t>Probe</a:t>
            </a:r>
            <a:r>
              <a:rPr lang="it-IT" dirty="0" smtClean="0">
                <a:latin typeface="Aharoni" panose="02010803020104030203" pitchFamily="2" charset="-79"/>
                <a:cs typeface="Aharoni" panose="02010803020104030203" pitchFamily="2" charset="-79"/>
              </a:rPr>
              <a:t>: </a:t>
            </a:r>
            <a:r>
              <a:rPr lang="it-IT" sz="2400" b="1" baseline="30000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1</a:t>
            </a:r>
            <a:r>
              <a:rPr lang="it-IT" sz="2400" b="1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</a:t>
            </a:r>
            <a:r>
              <a:rPr lang="it-IT" dirty="0" smtClean="0">
                <a:latin typeface="Aharoni" panose="02010803020104030203" pitchFamily="2" charset="-79"/>
                <a:cs typeface="Aharoni" panose="02010803020104030203" pitchFamily="2" charset="-79"/>
              </a:rPr>
              <a:t> (high </a:t>
            </a:r>
            <a:r>
              <a:rPr lang="it-IT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natural</a:t>
            </a:r>
            <a:r>
              <a:rPr lang="it-IT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it-IT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abundance</a:t>
            </a:r>
            <a:r>
              <a:rPr lang="it-IT" dirty="0" smtClean="0">
                <a:latin typeface="Aharoni" panose="02010803020104030203" pitchFamily="2" charset="-79"/>
                <a:cs typeface="Aharoni" panose="02010803020104030203" pitchFamily="2" charset="-79"/>
              </a:rPr>
              <a:t>)</a:t>
            </a:r>
          </a:p>
          <a:p>
            <a:pPr algn="ctr"/>
            <a:r>
              <a:rPr lang="it-IT" b="1" u="sng" dirty="0" err="1" smtClean="0">
                <a:latin typeface="Arial Black" panose="020B0A04020102020204" pitchFamily="34" charset="0"/>
                <a:cs typeface="Aharoni" panose="02010803020104030203" pitchFamily="2" charset="-79"/>
              </a:rPr>
              <a:t>Measure</a:t>
            </a:r>
            <a:r>
              <a:rPr lang="it-IT" dirty="0" smtClean="0">
                <a:latin typeface="Aharoni" panose="02010803020104030203" pitchFamily="2" charset="-79"/>
                <a:cs typeface="Aharoni" panose="02010803020104030203" pitchFamily="2" charset="-79"/>
              </a:rPr>
              <a:t>: </a:t>
            </a:r>
            <a:r>
              <a:rPr lang="it-IT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relaxation</a:t>
            </a:r>
            <a:r>
              <a:rPr lang="it-IT" dirty="0" smtClean="0">
                <a:latin typeface="Aharoni" panose="02010803020104030203" pitchFamily="2" charset="-79"/>
                <a:cs typeface="Aharoni" panose="02010803020104030203" pitchFamily="2" charset="-79"/>
              </a:rPr>
              <a:t> time of </a:t>
            </a:r>
            <a:r>
              <a:rPr lang="it-IT" b="1" baseline="30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1</a:t>
            </a:r>
            <a:r>
              <a:rPr lang="it-IT" b="1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</a:t>
            </a:r>
            <a:r>
              <a:rPr lang="it-IT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</a:p>
          <a:p>
            <a:pPr algn="ctr"/>
            <a:endParaRPr lang="it-IT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3436761" y="2221414"/>
            <a:ext cx="57870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it-I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ALONE</a:t>
            </a:r>
            <a:r>
              <a:rPr lang="it-IT" dirty="0">
                <a:latin typeface="Aharoni" panose="02010803020104030203" pitchFamily="2" charset="-79"/>
                <a:cs typeface="Aharoni" panose="02010803020104030203" pitchFamily="2" charset="-79"/>
              </a:rPr>
              <a:t> THEY WOULD RELAX IN </a:t>
            </a:r>
            <a:r>
              <a:rPr lang="it-I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YEARS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it-IT" dirty="0" err="1">
                <a:latin typeface="Aharoni" panose="02010803020104030203" pitchFamily="2" charset="-79"/>
                <a:cs typeface="Aharoni" panose="02010803020104030203" pitchFamily="2" charset="-79"/>
              </a:rPr>
              <a:t>Interacting</a:t>
            </a:r>
            <a:r>
              <a:rPr lang="it-IT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it-IT" dirty="0" smtClean="0">
                <a:latin typeface="Aharoni" panose="02010803020104030203" pitchFamily="2" charset="-79"/>
                <a:cs typeface="Aharoni" panose="02010803020104030203" pitchFamily="2" charset="-79"/>
              </a:rPr>
              <a:t>with </a:t>
            </a:r>
            <a:r>
              <a:rPr lang="it-IT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MNP’s</a:t>
            </a:r>
            <a:r>
              <a:rPr lang="it-IT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it-IT" dirty="0">
                <a:latin typeface="Aharoni" panose="02010803020104030203" pitchFamily="2" charset="-79"/>
                <a:cs typeface="Aharoni" panose="02010803020104030203" pitchFamily="2" charset="-79"/>
              </a:rPr>
              <a:t>THEY RELAX IN </a:t>
            </a:r>
            <a:r>
              <a:rPr lang="it-I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t &lt; 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9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8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/>
      <p:bldP spid="26" grpId="0"/>
      <p:bldP spid="27" grpId="0"/>
      <p:bldP spid="31" grpId="0" animBg="1"/>
      <p:bldP spid="32" grpId="0" animBg="1"/>
      <p:bldP spid="33" grpId="0" animBg="1"/>
      <p:bldP spid="34" grpId="0" animBg="1"/>
      <p:bldP spid="39" grpId="0" animBg="1"/>
      <p:bldP spid="39" grpId="1" animBg="1"/>
      <p:bldP spid="40" grpId="0" animBg="1"/>
      <p:bldP spid="38" grpId="0"/>
      <p:bldP spid="38" grpId="1"/>
      <p:bldP spid="42" grpId="0" animBg="1"/>
      <p:bldP spid="43" grpId="0" animBg="1"/>
      <p:bldP spid="44" grpId="0" animBg="1"/>
      <p:bldP spid="44" grpId="1" animBg="1"/>
      <p:bldP spid="3" grpId="0"/>
      <p:bldP spid="4" grpId="0"/>
      <p:bldP spid="4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93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e 22"/>
          <p:cNvSpPr/>
          <p:nvPr/>
        </p:nvSpPr>
        <p:spPr>
          <a:xfrm>
            <a:off x="6732241" y="5238711"/>
            <a:ext cx="1420374" cy="147141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lang="it-IT"/>
          </a:p>
        </p:txBody>
      </p:sp>
      <p:sp>
        <p:nvSpPr>
          <p:cNvPr id="22" name="Ovale 21"/>
          <p:cNvSpPr/>
          <p:nvPr/>
        </p:nvSpPr>
        <p:spPr>
          <a:xfrm>
            <a:off x="7092279" y="4291789"/>
            <a:ext cx="842907" cy="838103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0" y="6981395"/>
            <a:ext cx="8387862" cy="1230899"/>
          </a:xfrm>
        </p:spPr>
        <p:txBody>
          <a:bodyPr>
            <a:normAutofit/>
          </a:bodyPr>
          <a:lstStyle/>
          <a:p>
            <a:r>
              <a:rPr lang="en-US" sz="8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The nanostructures we have studied contains surfactant-capped magnetite (Fe</a:t>
            </a:r>
            <a:r>
              <a:rPr lang="en-US" sz="800" baseline="-250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3</a:t>
            </a:r>
            <a:r>
              <a:rPr lang="en-US" sz="8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O</a:t>
            </a:r>
            <a:r>
              <a:rPr lang="en-US" sz="800" baseline="-250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4</a:t>
            </a:r>
            <a:r>
              <a:rPr lang="en-US" sz="8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) inorganic core with different controlled size ranging from 3.5 to 17.5 nm . The as-</a:t>
            </a:r>
            <a:r>
              <a:rPr lang="en-US" sz="800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syntesized</a:t>
            </a:r>
            <a:r>
              <a:rPr lang="en-US" sz="8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nanostructures are </a:t>
            </a:r>
            <a:r>
              <a:rPr lang="en-US" sz="800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passivated</a:t>
            </a:r>
            <a:r>
              <a:rPr lang="en-US" sz="8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by hydrophobic surfactants (oleic acid) and fully dispersed both in hexane and in </a:t>
            </a:r>
            <a:r>
              <a:rPr lang="en-US" sz="800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acqueous</a:t>
            </a:r>
            <a:r>
              <a:rPr lang="en-US" sz="8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media by means of </a:t>
            </a:r>
            <a:r>
              <a:rPr lang="en-US" sz="800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microemulsions</a:t>
            </a:r>
            <a:r>
              <a:rPr lang="en-US" sz="8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.</a:t>
            </a:r>
            <a:endParaRPr lang="it-IT" sz="20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Cubo 3"/>
          <p:cNvSpPr/>
          <p:nvPr/>
        </p:nvSpPr>
        <p:spPr>
          <a:xfrm>
            <a:off x="1979712" y="3645024"/>
            <a:ext cx="576063" cy="612920"/>
          </a:xfrm>
          <a:prstGeom prst="cube">
            <a:avLst/>
          </a:prstGeom>
          <a:gradFill flip="none" rotWithShape="1">
            <a:gsLst>
              <a:gs pos="38000">
                <a:srgbClr val="0070C0"/>
              </a:gs>
              <a:gs pos="89000">
                <a:srgbClr val="00B0F0"/>
              </a:gs>
              <a:gs pos="98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lang="it-IT"/>
          </a:p>
        </p:txBody>
      </p:sp>
      <p:sp>
        <p:nvSpPr>
          <p:cNvPr id="7" name="Ovale 6"/>
          <p:cNvSpPr/>
          <p:nvPr/>
        </p:nvSpPr>
        <p:spPr>
          <a:xfrm>
            <a:off x="1763688" y="5589240"/>
            <a:ext cx="1008112" cy="1010795"/>
          </a:xfrm>
          <a:prstGeom prst="ellipse">
            <a:avLst/>
          </a:prstGeom>
          <a:gradFill flip="none" rotWithShape="1">
            <a:gsLst>
              <a:gs pos="100000">
                <a:schemeClr val="accent1">
                  <a:lumMod val="40000"/>
                  <a:lumOff val="60000"/>
                </a:schemeClr>
              </a:gs>
              <a:gs pos="7000">
                <a:schemeClr val="accent5">
                  <a:lumMod val="89000"/>
                </a:schemeClr>
              </a:gs>
              <a:gs pos="45000">
                <a:schemeClr val="accent5">
                  <a:lumMod val="75000"/>
                </a:schemeClr>
              </a:gs>
              <a:gs pos="45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2843808" y="2780928"/>
            <a:ext cx="2096036" cy="646315"/>
          </a:xfrm>
          <a:prstGeom prst="rect">
            <a:avLst/>
          </a:prstGeom>
          <a:noFill/>
        </p:spPr>
        <p:txBody>
          <a:bodyPr wrap="square" lIns="91425" tIns="45712" rIns="91425" bIns="45712" rtlCol="0">
            <a:spAutoFit/>
          </a:bodyPr>
          <a:lstStyle/>
          <a:p>
            <a:r>
              <a:rPr lang="it-IT" b="1" dirty="0" err="1" smtClean="0"/>
              <a:t>d</a:t>
            </a:r>
            <a:r>
              <a:rPr lang="it-IT" b="1" baseline="-25000" dirty="0" err="1" smtClean="0"/>
              <a:t>core</a:t>
            </a:r>
            <a:r>
              <a:rPr lang="it-IT" b="1" dirty="0" smtClean="0"/>
              <a:t> =  4 </a:t>
            </a:r>
            <a:r>
              <a:rPr lang="it-IT" b="1" dirty="0" err="1" smtClean="0"/>
              <a:t>nm</a:t>
            </a:r>
            <a:r>
              <a:rPr lang="it-IT" b="1" dirty="0" smtClean="0"/>
              <a:t>      </a:t>
            </a:r>
          </a:p>
          <a:p>
            <a:r>
              <a:rPr lang="it-IT" b="1" dirty="0" smtClean="0">
                <a:sym typeface="Symbol" panose="05050102010706020507" pitchFamily="18" charset="2"/>
              </a:rPr>
              <a:t> = 0.15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2809203" y="4681336"/>
            <a:ext cx="2096036" cy="923314"/>
          </a:xfrm>
          <a:prstGeom prst="rect">
            <a:avLst/>
          </a:prstGeom>
          <a:noFill/>
        </p:spPr>
        <p:txBody>
          <a:bodyPr wrap="square" lIns="91425" tIns="45712" rIns="91425" bIns="45712" rtlCol="0">
            <a:spAutoFit/>
          </a:bodyPr>
          <a:lstStyle/>
          <a:p>
            <a:r>
              <a:rPr lang="it-IT" b="1" dirty="0" err="1" smtClean="0"/>
              <a:t>d</a:t>
            </a:r>
            <a:r>
              <a:rPr lang="it-IT" b="1" baseline="-25000" dirty="0" err="1" smtClean="0"/>
              <a:t>core</a:t>
            </a:r>
            <a:r>
              <a:rPr lang="it-IT" b="1" dirty="0" smtClean="0"/>
              <a:t> =  8.5 </a:t>
            </a:r>
            <a:r>
              <a:rPr lang="it-IT" b="1" dirty="0" err="1" smtClean="0"/>
              <a:t>nm</a:t>
            </a:r>
            <a:r>
              <a:rPr lang="it-IT" b="1" dirty="0" smtClean="0"/>
              <a:t>      </a:t>
            </a:r>
          </a:p>
          <a:p>
            <a:r>
              <a:rPr lang="it-IT" b="1" dirty="0" smtClean="0">
                <a:sym typeface="Symbol" panose="05050102010706020507" pitchFamily="18" charset="2"/>
              </a:rPr>
              <a:t> = 0.07</a:t>
            </a:r>
          </a:p>
          <a:p>
            <a:r>
              <a:rPr lang="it-IT" b="1" dirty="0" smtClean="0">
                <a:sym typeface="Symbol" panose="05050102010706020507" pitchFamily="18" charset="2"/>
              </a:rPr>
              <a:t> </a:t>
            </a:r>
            <a:endParaRPr lang="it-IT" b="1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2809208" y="5678981"/>
            <a:ext cx="2202413" cy="646315"/>
          </a:xfrm>
          <a:prstGeom prst="rect">
            <a:avLst/>
          </a:prstGeom>
          <a:noFill/>
        </p:spPr>
        <p:txBody>
          <a:bodyPr wrap="square" lIns="91425" tIns="45712" rIns="91425" bIns="45712" rtlCol="0">
            <a:spAutoFit/>
          </a:bodyPr>
          <a:lstStyle/>
          <a:p>
            <a:r>
              <a:rPr lang="it-IT" b="1" dirty="0" err="1" smtClean="0"/>
              <a:t>d</a:t>
            </a:r>
            <a:r>
              <a:rPr lang="it-IT" b="1" baseline="-25000" dirty="0" err="1" smtClean="0"/>
              <a:t>core</a:t>
            </a:r>
            <a:r>
              <a:rPr lang="it-IT" b="1" dirty="0" smtClean="0"/>
              <a:t> =  20 </a:t>
            </a:r>
            <a:r>
              <a:rPr lang="it-IT" b="1" dirty="0" err="1" smtClean="0"/>
              <a:t>nm</a:t>
            </a:r>
            <a:r>
              <a:rPr lang="it-IT" b="1" dirty="0" smtClean="0"/>
              <a:t>      </a:t>
            </a:r>
          </a:p>
          <a:p>
            <a:r>
              <a:rPr lang="it-IT" b="1" dirty="0" smtClean="0">
                <a:sym typeface="Symbol" panose="05050102010706020507" pitchFamily="18" charset="2"/>
              </a:rPr>
              <a:t> = 0.09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2809204" y="3773907"/>
            <a:ext cx="2096036" cy="369316"/>
          </a:xfrm>
          <a:prstGeom prst="rect">
            <a:avLst/>
          </a:prstGeom>
          <a:noFill/>
        </p:spPr>
        <p:txBody>
          <a:bodyPr wrap="square" lIns="91425" tIns="45712" rIns="91425" bIns="45712" rtlCol="0">
            <a:spAutoFit/>
          </a:bodyPr>
          <a:lstStyle/>
          <a:p>
            <a:r>
              <a:rPr lang="it-IT" b="1" dirty="0" smtClean="0"/>
              <a:t>L  =  8.5 nm</a:t>
            </a:r>
            <a:endParaRPr lang="it-IT" b="1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1331640" y="2780928"/>
            <a:ext cx="655934" cy="369316"/>
          </a:xfrm>
          <a:prstGeom prst="rect">
            <a:avLst/>
          </a:prstGeom>
          <a:noFill/>
        </p:spPr>
        <p:txBody>
          <a:bodyPr wrap="square" lIns="91425" tIns="45712" rIns="91425" bIns="45712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endParaRPr lang="it-IT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1331640" y="3717032"/>
            <a:ext cx="657958" cy="369316"/>
          </a:xfrm>
          <a:prstGeom prst="rect">
            <a:avLst/>
          </a:prstGeom>
          <a:noFill/>
        </p:spPr>
        <p:txBody>
          <a:bodyPr wrap="square" lIns="91425" tIns="45712" rIns="91425" bIns="45712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</a:t>
            </a:r>
            <a:endParaRPr lang="it-IT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1331640" y="4725144"/>
            <a:ext cx="585950" cy="369316"/>
          </a:xfrm>
          <a:prstGeom prst="rect">
            <a:avLst/>
          </a:prstGeom>
          <a:noFill/>
        </p:spPr>
        <p:txBody>
          <a:bodyPr wrap="square" lIns="91425" tIns="45712" rIns="91425" bIns="45712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</a:t>
            </a:r>
            <a:endParaRPr lang="it-IT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1331640" y="5661248"/>
            <a:ext cx="801974" cy="369316"/>
          </a:xfrm>
          <a:prstGeom prst="rect">
            <a:avLst/>
          </a:prstGeom>
          <a:noFill/>
        </p:spPr>
        <p:txBody>
          <a:bodyPr wrap="square" lIns="91425" tIns="45712" rIns="91425" bIns="45712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</a:t>
            </a:r>
            <a:endParaRPr lang="it-IT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Ovale 17"/>
          <p:cNvSpPr/>
          <p:nvPr/>
        </p:nvSpPr>
        <p:spPr>
          <a:xfrm>
            <a:off x="1907705" y="4581128"/>
            <a:ext cx="648071" cy="648072"/>
          </a:xfrm>
          <a:prstGeom prst="ellipse">
            <a:avLst/>
          </a:prstGeom>
          <a:gradFill flip="none" rotWithShape="1">
            <a:gsLst>
              <a:gs pos="100000">
                <a:schemeClr val="accent1">
                  <a:lumMod val="40000"/>
                  <a:lumOff val="60000"/>
                </a:schemeClr>
              </a:gs>
              <a:gs pos="7000">
                <a:schemeClr val="accent5">
                  <a:lumMod val="89000"/>
                </a:schemeClr>
              </a:gs>
              <a:gs pos="45000">
                <a:schemeClr val="accent5">
                  <a:lumMod val="75000"/>
                </a:schemeClr>
              </a:gs>
              <a:gs pos="45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lang="it-IT"/>
          </a:p>
        </p:txBody>
      </p:sp>
      <p:sp>
        <p:nvSpPr>
          <p:cNvPr id="19" name="Ovale 18"/>
          <p:cNvSpPr/>
          <p:nvPr/>
        </p:nvSpPr>
        <p:spPr>
          <a:xfrm>
            <a:off x="2123728" y="2852936"/>
            <a:ext cx="339003" cy="329015"/>
          </a:xfrm>
          <a:prstGeom prst="ellipse">
            <a:avLst/>
          </a:prstGeom>
          <a:gradFill flip="none" rotWithShape="1">
            <a:gsLst>
              <a:gs pos="100000">
                <a:schemeClr val="accent1">
                  <a:lumMod val="40000"/>
                  <a:lumOff val="60000"/>
                </a:schemeClr>
              </a:gs>
              <a:gs pos="7000">
                <a:schemeClr val="accent5">
                  <a:lumMod val="89000"/>
                </a:schemeClr>
              </a:gs>
              <a:gs pos="45000">
                <a:schemeClr val="accent5">
                  <a:lumMod val="75000"/>
                </a:schemeClr>
              </a:gs>
              <a:gs pos="45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lang="it-IT"/>
          </a:p>
        </p:txBody>
      </p:sp>
      <p:sp>
        <p:nvSpPr>
          <p:cNvPr id="20" name="Ovale 19"/>
          <p:cNvSpPr/>
          <p:nvPr/>
        </p:nvSpPr>
        <p:spPr>
          <a:xfrm>
            <a:off x="7236296" y="4435344"/>
            <a:ext cx="562673" cy="540179"/>
          </a:xfrm>
          <a:prstGeom prst="ellipse">
            <a:avLst/>
          </a:prstGeom>
          <a:gradFill flip="none" rotWithShape="1">
            <a:gsLst>
              <a:gs pos="100000">
                <a:schemeClr val="accent1">
                  <a:lumMod val="40000"/>
                  <a:lumOff val="60000"/>
                </a:schemeClr>
              </a:gs>
              <a:gs pos="7000">
                <a:schemeClr val="accent5">
                  <a:lumMod val="89000"/>
                </a:schemeClr>
              </a:gs>
              <a:gs pos="45000">
                <a:schemeClr val="accent5">
                  <a:lumMod val="75000"/>
                </a:schemeClr>
              </a:gs>
              <a:gs pos="45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lang="it-IT"/>
          </a:p>
        </p:txBody>
      </p:sp>
      <p:sp>
        <p:nvSpPr>
          <p:cNvPr id="24" name="Ovale 23"/>
          <p:cNvSpPr/>
          <p:nvPr/>
        </p:nvSpPr>
        <p:spPr>
          <a:xfrm>
            <a:off x="6948264" y="5469017"/>
            <a:ext cx="1012686" cy="1010795"/>
          </a:xfrm>
          <a:prstGeom prst="ellipse">
            <a:avLst/>
          </a:prstGeom>
          <a:gradFill flip="none" rotWithShape="1">
            <a:gsLst>
              <a:gs pos="100000">
                <a:schemeClr val="accent1">
                  <a:lumMod val="40000"/>
                  <a:lumOff val="60000"/>
                </a:schemeClr>
              </a:gs>
              <a:gs pos="7000">
                <a:schemeClr val="accent5">
                  <a:lumMod val="89000"/>
                </a:schemeClr>
              </a:gs>
              <a:gs pos="45000">
                <a:schemeClr val="accent5">
                  <a:lumMod val="75000"/>
                </a:schemeClr>
              </a:gs>
              <a:gs pos="45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lang="it-IT"/>
          </a:p>
        </p:txBody>
      </p:sp>
      <p:pic>
        <p:nvPicPr>
          <p:cNvPr id="26" name="Immagine 2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048" y="1532754"/>
            <a:ext cx="3096344" cy="2062749"/>
          </a:xfrm>
          <a:prstGeom prst="rect">
            <a:avLst/>
          </a:prstGeom>
          <a:ln w="38100">
            <a:solidFill>
              <a:srgbClr val="FF3399"/>
            </a:solidFill>
          </a:ln>
          <a:scene3d>
            <a:camera prst="orthographicFront">
              <a:rot lat="0" lon="10799999" rev="0"/>
            </a:camera>
            <a:lightRig rig="threePt" dir="t"/>
          </a:scene3d>
        </p:spPr>
      </p:pic>
      <p:sp>
        <p:nvSpPr>
          <p:cNvPr id="27" name="CasellaDiTesto 26"/>
          <p:cNvSpPr txBox="1"/>
          <p:nvPr/>
        </p:nvSpPr>
        <p:spPr>
          <a:xfrm>
            <a:off x="2627784" y="1700808"/>
            <a:ext cx="1512168" cy="769425"/>
          </a:xfrm>
          <a:prstGeom prst="rect">
            <a:avLst/>
          </a:prstGeom>
          <a:noFill/>
        </p:spPr>
        <p:txBody>
          <a:bodyPr wrap="square" lIns="91425" tIns="45712" rIns="91425" bIns="45712" rtlCol="0">
            <a:spAutoFit/>
          </a:bodyPr>
          <a:lstStyle/>
          <a:p>
            <a:pPr algn="ctr"/>
            <a:r>
              <a:rPr lang="it-IT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Solvent</a:t>
            </a:r>
            <a:r>
              <a:rPr lang="it-IT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 </a:t>
            </a:r>
            <a:r>
              <a:rPr lang="it-IT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HEXAN</a:t>
            </a:r>
            <a:endParaRPr lang="it-IT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CasellaDiTesto 29"/>
          <p:cNvSpPr txBox="1"/>
          <p:nvPr/>
        </p:nvSpPr>
        <p:spPr>
          <a:xfrm>
            <a:off x="6305843" y="3573016"/>
            <a:ext cx="2838157" cy="707870"/>
          </a:xfrm>
          <a:prstGeom prst="rect">
            <a:avLst/>
          </a:prstGeom>
          <a:noFill/>
        </p:spPr>
        <p:txBody>
          <a:bodyPr wrap="square" lIns="91425" tIns="45712" rIns="91425" bIns="45712" rtlCol="0">
            <a:spAutoFit/>
          </a:bodyPr>
          <a:lstStyle/>
          <a:p>
            <a:pPr algn="ctr"/>
            <a:r>
              <a:rPr lang="it-IT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Solvent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</a:p>
          <a:p>
            <a:pPr algn="ctr"/>
            <a:r>
              <a:rPr lang="it-IT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ACQUEOUS</a:t>
            </a:r>
            <a:r>
              <a:rPr lang="it-IT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MEDIA</a:t>
            </a:r>
          </a:p>
        </p:txBody>
      </p:sp>
      <p:sp>
        <p:nvSpPr>
          <p:cNvPr id="31" name="Freccia a destra 30"/>
          <p:cNvSpPr/>
          <p:nvPr/>
        </p:nvSpPr>
        <p:spPr>
          <a:xfrm>
            <a:off x="5292081" y="4581129"/>
            <a:ext cx="746087" cy="519425"/>
          </a:xfrm>
          <a:prstGeom prst="rightArrow">
            <a:avLst/>
          </a:prstGeom>
          <a:solidFill>
            <a:srgbClr val="FFFF00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lang="it-IT"/>
          </a:p>
        </p:txBody>
      </p:sp>
      <p:sp>
        <p:nvSpPr>
          <p:cNvPr id="32" name="Freccia a destra 31"/>
          <p:cNvSpPr/>
          <p:nvPr/>
        </p:nvSpPr>
        <p:spPr>
          <a:xfrm>
            <a:off x="5292081" y="5637246"/>
            <a:ext cx="746087" cy="519425"/>
          </a:xfrm>
          <a:prstGeom prst="rightArrow">
            <a:avLst/>
          </a:prstGeom>
          <a:solidFill>
            <a:srgbClr val="FFFF00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lang="it-IT"/>
          </a:p>
        </p:txBody>
      </p:sp>
      <p:cxnSp>
        <p:nvCxnSpPr>
          <p:cNvPr id="34" name="Connettore 2 33"/>
          <p:cNvCxnSpPr/>
          <p:nvPr/>
        </p:nvCxnSpPr>
        <p:spPr>
          <a:xfrm>
            <a:off x="7596336" y="2996952"/>
            <a:ext cx="792088" cy="792088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2 35"/>
          <p:cNvCxnSpPr/>
          <p:nvPr/>
        </p:nvCxnSpPr>
        <p:spPr>
          <a:xfrm flipH="1" flipV="1">
            <a:off x="4211960" y="2276872"/>
            <a:ext cx="1080120" cy="504056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CasellaDiTesto 39"/>
          <p:cNvSpPr txBox="1"/>
          <p:nvPr/>
        </p:nvSpPr>
        <p:spPr>
          <a:xfrm>
            <a:off x="7989202" y="4485117"/>
            <a:ext cx="1154799" cy="338538"/>
          </a:xfrm>
          <a:prstGeom prst="rect">
            <a:avLst/>
          </a:prstGeom>
          <a:noFill/>
        </p:spPr>
        <p:txBody>
          <a:bodyPr wrap="square" lIns="91425" tIns="45712" rIns="91425" bIns="45712" rtlCol="0">
            <a:spAutoFit/>
          </a:bodyPr>
          <a:lstStyle/>
          <a:p>
            <a:pPr algn="ctr"/>
            <a:r>
              <a:rPr lang="it-IT" sz="16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C_acq</a:t>
            </a:r>
            <a:endParaRPr lang="it-IT" sz="16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1" name="CasellaDiTesto 40"/>
          <p:cNvSpPr txBox="1"/>
          <p:nvPr/>
        </p:nvSpPr>
        <p:spPr>
          <a:xfrm>
            <a:off x="7884368" y="5349213"/>
            <a:ext cx="1469156" cy="338538"/>
          </a:xfrm>
          <a:prstGeom prst="rect">
            <a:avLst/>
          </a:prstGeom>
          <a:noFill/>
        </p:spPr>
        <p:txBody>
          <a:bodyPr wrap="square" lIns="91425" tIns="45712" rIns="91425" bIns="45712" rtlCol="0">
            <a:spAutoFit/>
          </a:bodyPr>
          <a:lstStyle/>
          <a:p>
            <a:pPr algn="ctr"/>
            <a:r>
              <a:rPr lang="it-IT" sz="16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D_acq</a:t>
            </a:r>
            <a:endParaRPr lang="it-IT" sz="16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2" name="Segnaposto contenuto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2420888"/>
            <a:ext cx="1017431" cy="899385"/>
          </a:xfrm>
          <a:prstGeom prst="rect">
            <a:avLst/>
          </a:prstGeom>
        </p:spPr>
      </p:pic>
      <p:pic>
        <p:nvPicPr>
          <p:cNvPr id="43" name="Immagine 4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9512" y="3429000"/>
            <a:ext cx="1017431" cy="929208"/>
          </a:xfrm>
          <a:prstGeom prst="rect">
            <a:avLst/>
          </a:prstGeom>
        </p:spPr>
      </p:pic>
      <p:pic>
        <p:nvPicPr>
          <p:cNvPr id="44" name="Immagine 4" descr="MATTEO_oleic 3_016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509120"/>
            <a:ext cx="1017431" cy="937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Immagine 2" descr="Matteo Oleic 5_012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512" y="5589240"/>
            <a:ext cx="1023763" cy="972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CasellaDiTesto 45"/>
          <p:cNvSpPr txBox="1"/>
          <p:nvPr/>
        </p:nvSpPr>
        <p:spPr>
          <a:xfrm>
            <a:off x="0" y="1844824"/>
            <a:ext cx="1152128" cy="461649"/>
          </a:xfrm>
          <a:prstGeom prst="rect">
            <a:avLst/>
          </a:prstGeom>
          <a:noFill/>
        </p:spPr>
        <p:txBody>
          <a:bodyPr wrap="square" lIns="91425" tIns="45712" rIns="91425" bIns="45712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 TEM</a:t>
            </a:r>
            <a:endParaRPr lang="it-IT" sz="2400" b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50" name="Titolo 1"/>
          <p:cNvSpPr txBox="1">
            <a:spLocks/>
          </p:cNvSpPr>
          <p:nvPr/>
        </p:nvSpPr>
        <p:spPr>
          <a:xfrm>
            <a:off x="0" y="0"/>
            <a:ext cx="9144000" cy="476672"/>
          </a:xfrm>
          <a:prstGeom prst="rect">
            <a:avLst/>
          </a:prstGeom>
          <a:solidFill>
            <a:srgbClr val="00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25" tIns="45712" rIns="91425" bIns="45712" rtlCol="0" anchor="ctr">
            <a:noAutofit/>
          </a:bodyPr>
          <a:lstStyle/>
          <a:p>
            <a:pPr marL="0" marR="0" lvl="0" indent="0" algn="ctr" defTabSz="91425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MY STUDY</a:t>
            </a:r>
            <a:r>
              <a:rPr kumimoji="0" lang="it-IT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: </a:t>
            </a:r>
            <a:r>
              <a:rPr lang="it-IT" sz="3000" b="1" dirty="0" smtClean="0">
                <a:latin typeface="Arial Black" pitchFamily="34" charset="0"/>
                <a:ea typeface="+mj-ea"/>
                <a:cs typeface="+mj-cs"/>
              </a:rPr>
              <a:t>SAMPLES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35" name="CasellaDiTesto 34"/>
          <p:cNvSpPr txBox="1"/>
          <p:nvPr/>
        </p:nvSpPr>
        <p:spPr>
          <a:xfrm>
            <a:off x="1331640" y="476672"/>
            <a:ext cx="6696744" cy="92333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GOALS: </a:t>
            </a:r>
          </a:p>
          <a:p>
            <a:r>
              <a:rPr lang="it-IT" sz="1600" dirty="0" smtClean="0">
                <a:solidFill>
                  <a:srgbClr val="FF0000"/>
                </a:solidFill>
                <a:latin typeface="Arial Black" pitchFamily="34" charset="0"/>
              </a:rPr>
              <a:t>APPLICATIVE</a:t>
            </a:r>
            <a:r>
              <a:rPr lang="it-IT" dirty="0" smtClean="0">
                <a:solidFill>
                  <a:srgbClr val="FF0000"/>
                </a:solidFill>
                <a:latin typeface="Arial Rounded MT Bold" pitchFamily="34" charset="0"/>
              </a:rPr>
              <a:t>:  </a:t>
            </a:r>
            <a:r>
              <a:rPr lang="it-IT" b="1" dirty="0" smtClean="0">
                <a:solidFill>
                  <a:srgbClr val="FF0000"/>
                </a:solidFill>
              </a:rPr>
              <a:t>IDENTIFY NEW </a:t>
            </a:r>
            <a:r>
              <a:rPr lang="it-IT" b="1" dirty="0" err="1" smtClean="0">
                <a:solidFill>
                  <a:srgbClr val="FF0000"/>
                </a:solidFill>
              </a:rPr>
              <a:t>possible</a:t>
            </a:r>
            <a:r>
              <a:rPr lang="it-IT" b="1" dirty="0" smtClean="0">
                <a:solidFill>
                  <a:srgbClr val="FF0000"/>
                </a:solidFill>
              </a:rPr>
              <a:t> MRI </a:t>
            </a:r>
            <a:r>
              <a:rPr lang="it-IT" b="1" dirty="0" err="1" smtClean="0">
                <a:solidFill>
                  <a:srgbClr val="FF0000"/>
                </a:solidFill>
              </a:rPr>
              <a:t>Contrast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</a:rPr>
              <a:t>Agents</a:t>
            </a:r>
            <a:endParaRPr lang="it-IT" b="1" dirty="0" smtClean="0">
              <a:solidFill>
                <a:srgbClr val="FF0000"/>
              </a:solidFill>
            </a:endParaRPr>
          </a:p>
          <a:p>
            <a:r>
              <a:rPr lang="it-IT" sz="1600" dirty="0" smtClean="0">
                <a:solidFill>
                  <a:srgbClr val="FF0000"/>
                </a:solidFill>
                <a:latin typeface="Arial Black" pitchFamily="34" charset="0"/>
              </a:rPr>
              <a:t>FUNDAMENTAL</a:t>
            </a:r>
            <a:r>
              <a:rPr lang="it-IT" sz="1600" b="1" dirty="0" smtClean="0">
                <a:solidFill>
                  <a:srgbClr val="FF0000"/>
                </a:solidFill>
                <a:latin typeface="Arial Rounded MT Bold" pitchFamily="34" charset="0"/>
              </a:rPr>
              <a:t>:  </a:t>
            </a:r>
            <a:r>
              <a:rPr lang="it-IT" b="1" dirty="0" err="1" smtClean="0">
                <a:solidFill>
                  <a:srgbClr val="FF0000"/>
                </a:solidFill>
              </a:rPr>
              <a:t>Study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</a:rPr>
              <a:t>of</a:t>
            </a:r>
            <a:r>
              <a:rPr lang="it-IT" b="1" dirty="0" smtClean="0">
                <a:solidFill>
                  <a:srgbClr val="FF0000"/>
                </a:solidFill>
              </a:rPr>
              <a:t> SPIN DYNAMICS 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130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 autoUpdateAnimBg="0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1853</TotalTime>
  <Words>663</Words>
  <Application>Microsoft Office PowerPoint</Application>
  <PresentationFormat>Presentazione su schermo (4:3)</PresentationFormat>
  <Paragraphs>201</Paragraphs>
  <Slides>14</Slides>
  <Notes>6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2</vt:i4>
      </vt:variant>
      <vt:variant>
        <vt:lpstr>Titoli diapositive</vt:lpstr>
      </vt:variant>
      <vt:variant>
        <vt:i4>14</vt:i4>
      </vt:variant>
    </vt:vector>
  </HeadingPairs>
  <TitlesOfParts>
    <vt:vector size="17" baseType="lpstr">
      <vt:lpstr>Tema di Office</vt:lpstr>
      <vt:lpstr>Image</vt:lpstr>
      <vt:lpstr>Graph</vt:lpstr>
      <vt:lpstr>Study of spin dynamics  in  ferrite-based MNPs  </vt:lpstr>
      <vt:lpstr>OUTLINE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THE ROLE OF PHYSICIST</vt:lpstr>
      <vt:lpstr>Few words on NMR TECHNIQUE</vt:lpstr>
      <vt:lpstr>Presentazione standard di PowerPoint</vt:lpstr>
      <vt:lpstr>MY STUDY:  AC and DC Magnetic measurement</vt:lpstr>
      <vt:lpstr>MY STUDY: NMR relaxation curves</vt:lpstr>
      <vt:lpstr>Presentazione standard di PowerPoint</vt:lpstr>
      <vt:lpstr>EXISTING MODELS….</vt:lpstr>
      <vt:lpstr>CONCLUSIONS and PERSPECTIVES</vt:lpstr>
    </vt:vector>
  </TitlesOfParts>
  <Company>university of milan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Martina</dc:creator>
  <cp:lastModifiedBy>zanzani</cp:lastModifiedBy>
  <cp:revision>207</cp:revision>
  <dcterms:created xsi:type="dcterms:W3CDTF">2014-10-20T09:45:20Z</dcterms:created>
  <dcterms:modified xsi:type="dcterms:W3CDTF">2014-11-17T12:45:42Z</dcterms:modified>
</cp:coreProperties>
</file>