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257" r:id="rId2"/>
    <p:sldId id="266" r:id="rId3"/>
    <p:sldId id="267" r:id="rId4"/>
    <p:sldId id="268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9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06E5A-6A42-C74C-BFF7-EDCC79E2281E}" type="datetimeFigureOut">
              <a:t>14/11/14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81DA0-8EEE-5748-BC0F-B2C05CF0325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3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Collisions</a:t>
            </a:r>
            <a:r>
              <a:rPr lang="en-US" baseline="0"/>
              <a:t> and </a:t>
            </a:r>
            <a:r>
              <a:rPr lang="en-US"/>
              <a:t>skicking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68C8-1FAD-6A40-B4CE-AAC2A1332D9A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43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simple concept of drag force leads to important implications, the first of which, radial drift , was realized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Whipple  (1972), Adachi et al.  (1976), and by Weidenschilling (1977): an orbiting parcel of gas is in a force balance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gravitational, centrifugal, and pressure forces. The pressure gradient is generally pointing outward because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densities and temperatures are higher in the inner disk. This additional pressure support results is a slightly sub-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Keplerian orbital velocity for the gas. In contrast, a freely orbiting dust particle feels only centrifugal forces and gravity,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should therefore be in a Keplerian orbit. This slight velocity difference between gas and a free floating dust particle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thus causes an efficient deceleration of the dust particle, once embedded in the gaseous disk. Consequently,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particle looses angular momentum and spirals towards 3 smaller radii. This inward drift velocity is only a small fraction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total orbital velocity (a few per mille), but, for St 1 particles, it still leads to an inward drift speed of the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order of 50 m s􀀀</a:t>
            </a:r>
            <a:r>
              <a:rPr lang="en-US" sz="1200" b="1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 It also means that particles of different sizes acquire very different radial velocities and also that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any given radius, dust of the right size may be quickly moving towards the central star.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3B74-31DA-F248-9B58-8F604964DFA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09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grey area illustrate the range of predictions for global dust evolution models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without radial drift (Birnstiel et al. , 2010b), the two arrows illustrate the evolutionary trajectories in the first few million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years as predicted by the global models including the effect of radial drift (solid line) and including pressure traps in the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 distribution to slow the rate of drift (better agreement)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3B74-31DA-F248-9B58-8F604964DFA4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65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grey area illustrate the range of predictions for global dust evolution models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without radial drift (Birnstiel et al. , 2010b), the two arrows illustrate the evolutionary trajectories in the first few million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years as predicted by the global models including the effect of radial drift (solid line) and including pressure traps in the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 distribution to slow the rate of drift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3B74-31DA-F248-9B58-8F604964DFA4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66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22AA-A640-FD41-9EAF-E03F1F67742F}" type="datetimeFigureOut">
              <a:t>14/11/14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AEFB-E751-A549-B08B-A8DE5D174A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22AA-A640-FD41-9EAF-E03F1F67742F}" type="datetimeFigureOut">
              <a:t>14/11/14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AEFB-E751-A549-B08B-A8DE5D174A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7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22AA-A640-FD41-9EAF-E03F1F67742F}" type="datetimeFigureOut">
              <a:t>14/11/14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AEFB-E751-A549-B08B-A8DE5D174A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9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22AA-A640-FD41-9EAF-E03F1F67742F}" type="datetimeFigureOut">
              <a:t>14/11/14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AEFB-E751-A549-B08B-A8DE5D174A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22AA-A640-FD41-9EAF-E03F1F67742F}" type="datetimeFigureOut">
              <a:t>14/11/14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AEFB-E751-A549-B08B-A8DE5D174A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22AA-A640-FD41-9EAF-E03F1F67742F}" type="datetimeFigureOut">
              <a:t>14/11/14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AEFB-E751-A549-B08B-A8DE5D174A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22AA-A640-FD41-9EAF-E03F1F67742F}" type="datetimeFigureOut">
              <a:t>14/11/14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AEFB-E751-A549-B08B-A8DE5D174A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4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22AA-A640-FD41-9EAF-E03F1F67742F}" type="datetimeFigureOut">
              <a:t>14/11/14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AEFB-E751-A549-B08B-A8DE5D174A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22AA-A640-FD41-9EAF-E03F1F67742F}" type="datetimeFigureOut">
              <a:t>14/11/14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AEFB-E751-A549-B08B-A8DE5D174A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9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22AA-A640-FD41-9EAF-E03F1F67742F}" type="datetimeFigureOut">
              <a:t>14/11/14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AEFB-E751-A549-B08B-A8DE5D174A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22AA-A640-FD41-9EAF-E03F1F67742F}" type="datetimeFigureOut">
              <a:t>14/11/14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AEFB-E751-A549-B08B-A8DE5D174A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2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422AA-A640-FD41-9EAF-E03F1F67742F}" type="datetimeFigureOut">
              <a:t>14/11/14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3AEFB-E751-A549-B08B-A8DE5D174A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8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0.5_b3_var_blue.gif"/>
          <p:cNvPicPr>
            <a:picLocks noChangeAspect="1"/>
          </p:cNvPicPr>
          <p:nvPr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1210"/>
            <a:ext cx="9144000" cy="2345790"/>
          </a:xfrm>
        </p:spPr>
        <p:txBody>
          <a:bodyPr>
            <a:noAutofit/>
          </a:bodyPr>
          <a:lstStyle/>
          <a:p>
            <a:pPr algn="ctr"/>
            <a:r>
              <a:rPr lang="en-US" sz="4000">
                <a:solidFill>
                  <a:srgbClr val="FF6600"/>
                </a:solidFill>
                <a:latin typeface="Calibri"/>
                <a:cs typeface="Calibri"/>
              </a:rPr>
              <a:t>THE ROLE OF GRAVITATIONAL INSTABILITY</a:t>
            </a:r>
            <a:br>
              <a:rPr lang="en-US" sz="4000">
                <a:solidFill>
                  <a:srgbClr val="FF6600"/>
                </a:solidFill>
                <a:latin typeface="Calibri"/>
                <a:cs typeface="Calibri"/>
              </a:rPr>
            </a:br>
            <a:r>
              <a:rPr lang="en-US" sz="4000">
                <a:solidFill>
                  <a:srgbClr val="FF6600"/>
                </a:solidFill>
                <a:latin typeface="Calibri"/>
                <a:cs typeface="Calibri"/>
              </a:rPr>
              <a:t>IN THE DYNAMICS OF DUST GRAINS</a:t>
            </a:r>
            <a:br>
              <a:rPr lang="en-US" sz="4000">
                <a:solidFill>
                  <a:srgbClr val="FF6600"/>
                </a:solidFill>
                <a:latin typeface="Calibri"/>
                <a:cs typeface="Calibri"/>
              </a:rPr>
            </a:br>
            <a:r>
              <a:rPr lang="en-US" sz="4000">
                <a:solidFill>
                  <a:srgbClr val="FF6600"/>
                </a:solidFill>
                <a:latin typeface="Calibri"/>
                <a:cs typeface="Calibri"/>
              </a:rPr>
              <a:t>IN PROTOSTELLA DISCS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9" y="4190999"/>
            <a:ext cx="8433502" cy="238542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>
                <a:solidFill>
                  <a:srgbClr val="FF6600"/>
                </a:solidFill>
              </a:rPr>
              <a:t>Giovanni Dipierro </a:t>
            </a:r>
          </a:p>
          <a:p>
            <a:pPr algn="ctr"/>
            <a:r>
              <a:rPr lang="en-US">
                <a:solidFill>
                  <a:srgbClr val="FF6600"/>
                </a:solidFill>
              </a:rPr>
              <a:t>Università degli Studi di Milano</a:t>
            </a:r>
          </a:p>
          <a:p>
            <a:pPr algn="ctr"/>
            <a:endParaRPr lang="en-US">
              <a:solidFill>
                <a:srgbClr val="FF6600"/>
              </a:solidFill>
            </a:endParaRPr>
          </a:p>
          <a:p>
            <a:pPr algn="l"/>
            <a:r>
              <a:rPr lang="en-US">
                <a:solidFill>
                  <a:srgbClr val="FF6600"/>
                </a:solidFill>
              </a:rPr>
              <a:t>Supervisor: Prof. Giuseppe Lodato</a:t>
            </a:r>
          </a:p>
          <a:p>
            <a:pPr algn="l"/>
            <a:r>
              <a:rPr lang="en-US">
                <a:solidFill>
                  <a:srgbClr val="FF6600"/>
                </a:solidFill>
              </a:rPr>
              <a:t>Collaborators: Paola Pinilla (Leiden), Leonardo Testi (ESO)</a:t>
            </a:r>
          </a:p>
          <a:p>
            <a:pPr algn="l"/>
            <a:endParaRPr lang="en-US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93" y="34304"/>
            <a:ext cx="8680095" cy="822789"/>
          </a:xfrm>
        </p:spPr>
        <p:txBody>
          <a:bodyPr>
            <a:normAutofit fontScale="90000"/>
          </a:bodyPr>
          <a:lstStyle/>
          <a:p>
            <a:r>
              <a:rPr lang="en-US" sz="3000">
                <a:solidFill>
                  <a:srgbClr val="FF6600"/>
                </a:solidFill>
                <a:latin typeface="Times New Roman"/>
                <a:cs typeface="Times New Roman"/>
              </a:rPr>
              <a:t>Possible solution to the radial drift and fragmentation barrier</a:t>
            </a:r>
          </a:p>
        </p:txBody>
      </p:sp>
      <p:pic>
        <p:nvPicPr>
          <p:cNvPr id="14" name="Picture 13" descr="trappin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9"/>
          <a:stretch/>
        </p:blipFill>
        <p:spPr>
          <a:xfrm>
            <a:off x="1375644" y="971041"/>
            <a:ext cx="6392713" cy="52773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98700" y="6322016"/>
            <a:ext cx="4546600" cy="430887"/>
          </a:xfrm>
          <a:prstGeom prst="rect">
            <a:avLst/>
          </a:prstGeom>
          <a:noFill/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2200">
                <a:latin typeface="Times New Roman"/>
                <a:cs typeface="Times New Roman"/>
              </a:rPr>
              <a:t>Birstiel et al. 2010, Pinilla et al. 2012</a:t>
            </a:r>
          </a:p>
        </p:txBody>
      </p:sp>
    </p:spTree>
    <p:extLst>
      <p:ext uri="{BB962C8B-B14F-4D97-AF65-F5344CB8AC3E}">
        <p14:creationId xmlns:p14="http://schemas.microsoft.com/office/powerpoint/2010/main" val="30971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pping_obs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" t="4311" r="3007" b="-4311"/>
          <a:stretch/>
        </p:blipFill>
        <p:spPr>
          <a:xfrm>
            <a:off x="1108215" y="857093"/>
            <a:ext cx="6927571" cy="59391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02393" y="942574"/>
            <a:ext cx="523220" cy="4784844"/>
          </a:xfrm>
          <a:prstGeom prst="rect">
            <a:avLst/>
          </a:prstGeom>
          <a:noFill/>
        </p:spPr>
        <p:txBody>
          <a:bodyPr vert="vert" wrap="square" rtlCol="0" anchor="t" anchorCtr="0">
            <a:spAutoFit/>
          </a:bodyPr>
          <a:lstStyle/>
          <a:p>
            <a:pPr algn="ctr"/>
            <a:r>
              <a:rPr lang="en-US" sz="2200">
                <a:latin typeface="Times New Roman"/>
                <a:cs typeface="Times New Roman"/>
              </a:rPr>
              <a:t>Birstiel et al. 2010, Pinilla et al. 2012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6593" y="34304"/>
            <a:ext cx="8680095" cy="822789"/>
          </a:xfrm>
        </p:spPr>
        <p:txBody>
          <a:bodyPr>
            <a:normAutofit fontScale="90000"/>
          </a:bodyPr>
          <a:lstStyle/>
          <a:p>
            <a:r>
              <a:rPr lang="en-US" sz="3000">
                <a:solidFill>
                  <a:srgbClr val="FF6600"/>
                </a:solidFill>
                <a:latin typeface="Times New Roman"/>
                <a:cs typeface="Times New Roman"/>
              </a:rPr>
              <a:t>Possible solution to the radial drift and fragmentation barrier</a:t>
            </a:r>
          </a:p>
        </p:txBody>
      </p:sp>
    </p:spTree>
    <p:extLst>
      <p:ext uri="{BB962C8B-B14F-4D97-AF65-F5344CB8AC3E}">
        <p14:creationId xmlns:p14="http://schemas.microsoft.com/office/powerpoint/2010/main" val="9838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316" y="67808"/>
            <a:ext cx="8877369" cy="678096"/>
          </a:xfrm>
        </p:spPr>
        <p:txBody>
          <a:bodyPr>
            <a:noAutofit/>
          </a:bodyPr>
          <a:lstStyle/>
          <a:p>
            <a:pPr marL="542925" indent="-457200" algn="ctr">
              <a:lnSpc>
                <a:spcPct val="140000"/>
              </a:lnSpc>
            </a:pPr>
            <a:r>
              <a:rPr lang="en-US" sz="3200">
                <a:solidFill>
                  <a:srgbClr val="FF6600"/>
                </a:solidFill>
                <a:latin typeface="Times New Roman"/>
                <a:cs typeface="Times New Roman"/>
              </a:rPr>
              <a:t>Particle trapping induced by gravitational instability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33316" y="926558"/>
            <a:ext cx="8877369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2035" y="1148512"/>
            <a:ext cx="8778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Times New Roman"/>
                <a:cs typeface="Times New Roman"/>
              </a:rPr>
              <a:t>GI’s influence the disc dynamics through the propagation of density waves: formation of a prominent spiral structure </a:t>
            </a:r>
          </a:p>
          <a:p>
            <a:endParaRPr lang="en-US" sz="2200">
              <a:latin typeface="Times New Roman"/>
              <a:cs typeface="Times New Roman"/>
            </a:endParaRPr>
          </a:p>
          <a:p>
            <a:endParaRPr lang="en-US" sz="2200"/>
          </a:p>
        </p:txBody>
      </p:sp>
      <p:pic>
        <p:nvPicPr>
          <p:cNvPr id="7" name="Picture 6" descr="spiral_ok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3552" r="-22" b="1412"/>
          <a:stretch/>
        </p:blipFill>
        <p:spPr>
          <a:xfrm>
            <a:off x="1597500" y="1878905"/>
            <a:ext cx="5949000" cy="49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658937"/>
            <a:ext cx="8724900" cy="3738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>
                <a:latin typeface="Times New Roman"/>
                <a:cs typeface="Times New Roman"/>
              </a:rPr>
              <a:t>Spiral arms are overdensity and overpressure regions:</a:t>
            </a:r>
          </a:p>
          <a:p>
            <a:pPr marL="285750" indent="-285750">
              <a:lnSpc>
                <a:spcPct val="150000"/>
              </a:lnSpc>
            </a:pPr>
            <a:r>
              <a:rPr lang="en-US" sz="2400">
                <a:latin typeface="Times New Roman"/>
                <a:cs typeface="Times New Roman"/>
              </a:rPr>
              <a:t>Enhanced density favours and speed up collisional growth </a:t>
            </a:r>
          </a:p>
          <a:p>
            <a:pPr marL="285750" indent="-285750">
              <a:lnSpc>
                <a:spcPct val="150000"/>
              </a:lnSpc>
            </a:pPr>
            <a:r>
              <a:rPr lang="en-US" sz="2400">
                <a:latin typeface="Times New Roman"/>
                <a:cs typeface="Times New Roman"/>
              </a:rPr>
              <a:t>Velocity dispersion strongly reduced  as the particle get “trapped”</a:t>
            </a:r>
          </a:p>
          <a:p>
            <a:pPr marL="285750" indent="-285750">
              <a:lnSpc>
                <a:spcPct val="150000"/>
              </a:lnSpc>
            </a:pPr>
            <a:r>
              <a:rPr lang="en-US" sz="2400">
                <a:latin typeface="Times New Roman"/>
                <a:cs typeface="Times New Roman"/>
              </a:rPr>
              <a:t>Solid component may become gravitationally unstable and form bound object (Rice et al. 2004, 2006)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3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ira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400"/>
            <a:ext cx="9144000" cy="6858602"/>
          </a:xfrm>
        </p:spPr>
      </p:pic>
    </p:spTree>
    <p:extLst>
      <p:ext uri="{BB962C8B-B14F-4D97-AF65-F5344CB8AC3E}">
        <p14:creationId xmlns:p14="http://schemas.microsoft.com/office/powerpoint/2010/main" val="378523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5838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FF6600"/>
                </a:solidFill>
              </a:rPr>
              <a:t>Thanks!</a:t>
            </a:r>
          </a:p>
        </p:txBody>
      </p:sp>
      <p:pic>
        <p:nvPicPr>
          <p:cNvPr id="4" name="Picture 3" descr="fina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2932701"/>
            <a:ext cx="9144000" cy="259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d_formation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r="15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2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d_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r="4714"/>
          <a:stretch/>
        </p:blipFill>
        <p:spPr>
          <a:xfrm>
            <a:off x="0" y="0"/>
            <a:ext cx="9167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2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owth_bell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3715"/>
            <a:ext cx="9144000" cy="43926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50235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6600"/>
                </a:solidFill>
                <a:latin typeface="Times New Roman"/>
                <a:cs typeface="Times New Roman"/>
              </a:rPr>
              <a:t>Core accretion model</a:t>
            </a:r>
            <a:endParaRPr lang="en-US" sz="3600">
              <a:solidFill>
                <a:srgbClr val="FF66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33316" y="1231358"/>
            <a:ext cx="8877369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53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15916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latin typeface="Times New Roman"/>
                <a:cs typeface="Times New Roman"/>
              </a:rPr>
              <a:t>Critical step:</a:t>
            </a:r>
          </a:p>
          <a:p>
            <a:r>
              <a:rPr lang="en-US" sz="2800">
                <a:latin typeface="Times New Roman"/>
                <a:cs typeface="Times New Roman"/>
              </a:rPr>
              <a:t>Dust growth to planetesimal: μm      km</a:t>
            </a:r>
          </a:p>
          <a:p>
            <a:pPr marL="0" indent="0">
              <a:buNone/>
            </a:pP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686719" y="2417777"/>
            <a:ext cx="341946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0235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6600"/>
                </a:solidFill>
                <a:latin typeface="Times New Roman"/>
                <a:cs typeface="Times New Roman"/>
              </a:rPr>
              <a:t>Core accretion model</a:t>
            </a:r>
            <a:endParaRPr lang="en-US" sz="3600">
              <a:solidFill>
                <a:srgbClr val="FF66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33316" y="1231358"/>
            <a:ext cx="8877369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growth_barrier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33700"/>
            <a:ext cx="82931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0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st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62"/>
          <a:stretch/>
        </p:blipFill>
        <p:spPr>
          <a:xfrm>
            <a:off x="2698579" y="3093923"/>
            <a:ext cx="6456129" cy="36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0794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rgbClr val="FF6600"/>
                </a:solidFill>
                <a:latin typeface="Times New Roman"/>
                <a:cs typeface="Times New Roman"/>
              </a:rPr>
              <a:t>Dust dynamics and the growth barriers</a:t>
            </a:r>
            <a:endParaRPr lang="en-US" sz="360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880" y="1465146"/>
            <a:ext cx="3772882" cy="2196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>
                <a:latin typeface="Times New Roman"/>
                <a:cs typeface="Times New Roman"/>
              </a:rPr>
              <a:t>Dust transport processes: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>
                <a:latin typeface="Times New Roman"/>
                <a:cs typeface="Times New Roman"/>
              </a:rPr>
              <a:t>Turbolent mixing 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>
                <a:latin typeface="Times New Roman"/>
                <a:cs typeface="Times New Roman"/>
              </a:rPr>
              <a:t>Vertical settling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>
                <a:latin typeface="Times New Roman"/>
                <a:cs typeface="Times New Roman"/>
              </a:rPr>
              <a:t>Radial drift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>
                <a:latin typeface="Times New Roman"/>
                <a:cs typeface="Times New Roman"/>
              </a:rPr>
              <a:t>Gas drag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3060" y="1511831"/>
            <a:ext cx="4364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Times New Roman"/>
                <a:cs typeface="Times New Roman"/>
              </a:rPr>
              <a:t>Dust-gas aerodynamical coupling: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33316" y="1231358"/>
            <a:ext cx="8877369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424006" y="6423403"/>
            <a:ext cx="3721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latin typeface="Times New Roman"/>
                <a:cs typeface="Times New Roman"/>
              </a:rPr>
              <a:t>Adapted from Testi et al. 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9320" y="5276807"/>
            <a:ext cx="739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cs typeface="Times New Roman"/>
              </a:rPr>
              <a:t>V</a:t>
            </a:r>
            <a:r>
              <a:rPr lang="en-US" sz="1200" b="1" baseline="-25000">
                <a:cs typeface="Times New Roman"/>
              </a:rPr>
              <a:t>r, g</a:t>
            </a:r>
            <a:r>
              <a:rPr lang="en-US" sz="1200" b="1">
                <a:cs typeface="Times New Roman"/>
              </a:rPr>
              <a:t>&lt; 0</a:t>
            </a:r>
            <a:endParaRPr lang="en-US" sz="1200" b="1"/>
          </a:p>
        </p:txBody>
      </p:sp>
      <p:pic>
        <p:nvPicPr>
          <p:cNvPr id="10" name="Picture 9" descr="stokes_o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2032000"/>
            <a:ext cx="5162550" cy="8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u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21" y="223363"/>
            <a:ext cx="8059758" cy="5023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626" y="5324124"/>
            <a:ext cx="900837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>
                <a:latin typeface="Times New Roman"/>
                <a:cs typeface="Times New Roman"/>
              </a:rPr>
              <a:t>Meter-sized barrier: on timescales as short as 100 yrs, a one-meter-sized object at 1 au moves towards the star.  If τ</a:t>
            </a:r>
            <a:r>
              <a:rPr lang="en-US" sz="2300" baseline="-25000">
                <a:latin typeface="Times New Roman"/>
                <a:cs typeface="Times New Roman"/>
              </a:rPr>
              <a:t>drift </a:t>
            </a:r>
            <a:r>
              <a:rPr lang="en-US" sz="2300">
                <a:latin typeface="Times New Roman"/>
                <a:cs typeface="Times New Roman"/>
              </a:rPr>
              <a:t>&lt; τ</a:t>
            </a:r>
            <a:r>
              <a:rPr lang="en-US" sz="2300" baseline="-25000">
                <a:cs typeface="Times New Roman"/>
              </a:rPr>
              <a:t>growth</a:t>
            </a:r>
            <a:r>
              <a:rPr lang="en-US" sz="2300">
                <a:cs typeface="Times New Roman"/>
              </a:rPr>
              <a:t>          </a:t>
            </a:r>
            <a:r>
              <a:rPr lang="en-US" sz="2300">
                <a:latin typeface="Times New Roman"/>
                <a:cs typeface="Times New Roman"/>
              </a:rPr>
              <a:t>growth barrier</a:t>
            </a:r>
          </a:p>
          <a:p>
            <a:endParaRPr lang="en-US">
              <a:latin typeface="Times New Roman"/>
              <a:cs typeface="Times New Roman"/>
            </a:endParaRPr>
          </a:p>
          <a:p>
            <a:pPr algn="ctr"/>
            <a:r>
              <a:rPr lang="en-US" sz="2300">
                <a:latin typeface="Times New Roman"/>
                <a:cs typeface="Times New Roman"/>
              </a:rPr>
              <a:t>Meter-sized barrier in inner disc          Millimeter-sized barrier in outer disc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45057" y="6562219"/>
            <a:ext cx="431538" cy="0"/>
          </a:xfrm>
          <a:prstGeom prst="straightConnector1">
            <a:avLst/>
          </a:prstGeom>
          <a:ln>
            <a:solidFill>
              <a:srgbClr val="FF66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505640" y="5936436"/>
            <a:ext cx="530176" cy="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278714" y="1171254"/>
            <a:ext cx="553998" cy="300827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400">
                <a:latin typeface="Times New Roman"/>
                <a:cs typeface="Times New Roman"/>
              </a:rPr>
              <a:t>Brauer et al. 2008</a:t>
            </a:r>
          </a:p>
        </p:txBody>
      </p:sp>
    </p:spTree>
    <p:extLst>
      <p:ext uri="{BB962C8B-B14F-4D97-AF65-F5344CB8AC3E}">
        <p14:creationId xmlns:p14="http://schemas.microsoft.com/office/powerpoint/2010/main" val="19458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nilla_image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37"/>
          <a:stretch/>
        </p:blipFill>
        <p:spPr>
          <a:xfrm>
            <a:off x="3271550" y="2553667"/>
            <a:ext cx="5878800" cy="2778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0794"/>
            <a:ext cx="8229600" cy="674841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rgbClr val="FF6600"/>
                </a:solidFill>
                <a:latin typeface="Times New Roman"/>
                <a:cs typeface="Times New Roman"/>
              </a:rPr>
              <a:t>Fragmentation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626" y="1119626"/>
            <a:ext cx="8914360" cy="4212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>
                <a:latin typeface="Times New Roman"/>
                <a:cs typeface="Times New Roman"/>
              </a:rPr>
              <a:t>While low velocity collision lead to particle growth, high-velocity inpact lead to destruction           condition for fragmentation:</a:t>
            </a:r>
          </a:p>
          <a:p>
            <a:pPr marL="0" indent="0">
              <a:buNone/>
            </a:pPr>
            <a:endParaRPr lang="en-US" sz="2000">
              <a:latin typeface="Times New Roman"/>
              <a:cs typeface="Times New Roman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en-US" sz="2000">
                <a:latin typeface="Times New Roman"/>
                <a:cs typeface="Times New Roman"/>
              </a:rPr>
              <a:t>where the fragmentation velocity depends on material properties (Wada et al. 2009)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2000">
                <a:latin typeface="Times New Roman"/>
                <a:cs typeface="Times New Roman"/>
              </a:rPr>
              <a:t>Sources of relative particle velocities:</a:t>
            </a:r>
          </a:p>
          <a:p>
            <a:r>
              <a:rPr lang="en-US" sz="2000">
                <a:latin typeface="Times New Roman"/>
                <a:cs typeface="Times New Roman"/>
              </a:rPr>
              <a:t>Brownian motion</a:t>
            </a:r>
          </a:p>
          <a:p>
            <a:r>
              <a:rPr lang="en-US" sz="2000">
                <a:latin typeface="Times New Roman"/>
                <a:cs typeface="Times New Roman"/>
              </a:rPr>
              <a:t>Radial drift velocities</a:t>
            </a:r>
          </a:p>
          <a:p>
            <a:r>
              <a:rPr lang="en-US" sz="2000">
                <a:latin typeface="Times New Roman"/>
                <a:cs typeface="Times New Roman"/>
              </a:rPr>
              <a:t>Azimuthal relative velocities</a:t>
            </a:r>
          </a:p>
          <a:p>
            <a:r>
              <a:rPr lang="en-US" sz="2000">
                <a:latin typeface="Times New Roman"/>
                <a:cs typeface="Times New Roman"/>
              </a:rPr>
              <a:t>Turbolent motion  </a:t>
            </a:r>
          </a:p>
          <a:p>
            <a:r>
              <a:rPr lang="en-US" sz="2000">
                <a:latin typeface="Times New Roman"/>
                <a:cs typeface="Times New Roman"/>
              </a:rPr>
              <a:t>Differential settling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626" y="5251073"/>
            <a:ext cx="855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Maximum value of grain size in the Epstein regime (Omel &amp; Cuzzi 2007, Brauer et al. 2008):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478798" y="1663648"/>
            <a:ext cx="406880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maxfragm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5" r="675"/>
          <a:stretch/>
        </p:blipFill>
        <p:spPr>
          <a:xfrm>
            <a:off x="3290400" y="5775660"/>
            <a:ext cx="2563200" cy="876300"/>
          </a:xfrm>
          <a:prstGeom prst="rect">
            <a:avLst/>
          </a:prstGeom>
        </p:spPr>
      </p:pic>
      <p:pic>
        <p:nvPicPr>
          <p:cNvPr id="10" name="Picture 9" descr="fragm_con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17" y="1837255"/>
            <a:ext cx="1689166" cy="4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8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175"/>
            <a:ext cx="8229600" cy="822789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rgbClr val="FF6600"/>
                </a:solidFill>
                <a:latin typeface="Times New Roman"/>
                <a:cs typeface="Times New Roman"/>
              </a:rPr>
              <a:t>Millimeter observation of protostellar discs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46" y="6045273"/>
            <a:ext cx="9100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100">
                <a:latin typeface="Times New Roman"/>
                <a:cs typeface="Times New Roman"/>
              </a:rPr>
              <a:t>dust in the outer disc regions appears to have grown to sizes of at least ~ mm </a:t>
            </a:r>
          </a:p>
          <a:p>
            <a:pPr marL="285750" indent="-285750">
              <a:buFont typeface="Arial"/>
              <a:buChar char="•"/>
            </a:pPr>
            <a:r>
              <a:rPr lang="en-US" sz="2100">
                <a:latin typeface="Times New Roman"/>
                <a:cs typeface="Times New Roman"/>
              </a:rPr>
              <a:t>dust needs to be retained in the disk for a relatively long time</a:t>
            </a:r>
          </a:p>
        </p:txBody>
      </p:sp>
      <p:pic>
        <p:nvPicPr>
          <p:cNvPr id="7" name="Picture 6" descr="flussi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39" y="1345522"/>
            <a:ext cx="6756723" cy="47689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33316" y="962716"/>
            <a:ext cx="8877369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1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Words>754</Words>
  <Application>Microsoft Macintosh PowerPoint</Application>
  <PresentationFormat>On-screen Show (4:3)</PresentationFormat>
  <Paragraphs>72</Paragraphs>
  <Slides>15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THE ROLE OF GRAVITATIONAL INSTABILITY IN THE DYNAMICS OF DUST GRAINS IN PROTOSTELLA DISCS</vt:lpstr>
      <vt:lpstr>PowerPoint Presentation</vt:lpstr>
      <vt:lpstr>PowerPoint Presentation</vt:lpstr>
      <vt:lpstr>Core accretion model</vt:lpstr>
      <vt:lpstr>Core accretion model</vt:lpstr>
      <vt:lpstr>Dust dynamics and the growth barriers</vt:lpstr>
      <vt:lpstr>PowerPoint Presentation</vt:lpstr>
      <vt:lpstr>Fragmentation barrier</vt:lpstr>
      <vt:lpstr>Millimeter observation of protostellar discs</vt:lpstr>
      <vt:lpstr>Possible solution to the radial drift and fragmentation barrier</vt:lpstr>
      <vt:lpstr>Possible solution to the radial drift and fragmentation barrier</vt:lpstr>
      <vt:lpstr>Particle trapping induced by gravitational instability</vt:lpstr>
      <vt:lpstr>PowerPoint Presentation</vt:lpstr>
      <vt:lpstr>PowerPoint Presentation</vt:lpstr>
      <vt:lpstr>Thanks!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DUST DYNAMICS IN A  SELF-GRAVITATING DISC AND ITS IMPACT ON PLANET FORMATION</dc:title>
  <dc:creator>Gianni</dc:creator>
  <cp:lastModifiedBy>Gianni</cp:lastModifiedBy>
  <cp:revision>16</cp:revision>
  <dcterms:created xsi:type="dcterms:W3CDTF">2014-11-11T15:48:02Z</dcterms:created>
  <dcterms:modified xsi:type="dcterms:W3CDTF">2014-11-14T11:52:23Z</dcterms:modified>
</cp:coreProperties>
</file>