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7" r:id="rId3"/>
    <p:sldId id="270" r:id="rId4"/>
    <p:sldId id="281" r:id="rId5"/>
    <p:sldId id="282" r:id="rId6"/>
    <p:sldId id="264" r:id="rId7"/>
    <p:sldId id="278" r:id="rId8"/>
    <p:sldId id="260" r:id="rId9"/>
    <p:sldId id="272" r:id="rId10"/>
    <p:sldId id="273" r:id="rId11"/>
    <p:sldId id="274" r:id="rId12"/>
    <p:sldId id="275" r:id="rId13"/>
    <p:sldId id="276" r:id="rId14"/>
    <p:sldId id="279" r:id="rId15"/>
    <p:sldId id="28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5196" autoAdjust="0"/>
  </p:normalViewPr>
  <p:slideViewPr>
    <p:cSldViewPr>
      <p:cViewPr>
        <p:scale>
          <a:sx n="69" d="100"/>
          <a:sy n="69" d="100"/>
        </p:scale>
        <p:origin x="-2844" y="-10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E7E52-1D25-44A0-AC8C-54FAA2AC01BE}" type="datetimeFigureOut">
              <a:rPr lang="en-GB" smtClean="0"/>
              <a:t>13/11/2014</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4F01B-3008-431B-904E-B2613B4988DC}" type="slidenum">
              <a:rPr lang="en-GB" smtClean="0"/>
              <a:t>‹N›</a:t>
            </a:fld>
            <a:endParaRPr lang="en-GB"/>
          </a:p>
        </p:txBody>
      </p:sp>
    </p:spTree>
    <p:extLst>
      <p:ext uri="{BB962C8B-B14F-4D97-AF65-F5344CB8AC3E}">
        <p14:creationId xmlns:p14="http://schemas.microsoft.com/office/powerpoint/2010/main" val="152177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B374F01B-3008-431B-904E-B2613B4988DC}" type="slidenum">
              <a:rPr lang="en-GB" smtClean="0"/>
              <a:t>1</a:t>
            </a:fld>
            <a:endParaRPr lang="en-GB"/>
          </a:p>
        </p:txBody>
      </p:sp>
    </p:spTree>
    <p:extLst>
      <p:ext uri="{BB962C8B-B14F-4D97-AF65-F5344CB8AC3E}">
        <p14:creationId xmlns:p14="http://schemas.microsoft.com/office/powerpoint/2010/main" val="274892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374F01B-3008-431B-904E-B2613B4988DC}" type="slidenum">
              <a:rPr lang="en-GB" smtClean="0"/>
              <a:t>3</a:t>
            </a:fld>
            <a:endParaRPr lang="en-GB"/>
          </a:p>
        </p:txBody>
      </p:sp>
    </p:spTree>
    <p:extLst>
      <p:ext uri="{BB962C8B-B14F-4D97-AF65-F5344CB8AC3E}">
        <p14:creationId xmlns:p14="http://schemas.microsoft.com/office/powerpoint/2010/main" val="244577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Experimental data: the intensities have been normalized to the maxima of the peaks measured at </a:t>
            </a:r>
            <a:r>
              <a:rPr lang="en-GB" dirty="0" err="1" smtClean="0"/>
              <a:t>hν</a:t>
            </a:r>
            <a:r>
              <a:rPr lang="en-GB" dirty="0" smtClean="0"/>
              <a:t> = 459.6 eV.</a:t>
            </a:r>
          </a:p>
        </p:txBody>
      </p:sp>
      <p:sp>
        <p:nvSpPr>
          <p:cNvPr id="4" name="Segnaposto numero diapositiva 3"/>
          <p:cNvSpPr>
            <a:spLocks noGrp="1"/>
          </p:cNvSpPr>
          <p:nvPr>
            <p:ph type="sldNum" sz="quarter" idx="10"/>
          </p:nvPr>
        </p:nvSpPr>
        <p:spPr/>
        <p:txBody>
          <a:bodyPr/>
          <a:lstStyle/>
          <a:p>
            <a:fld id="{B374F01B-3008-431B-904E-B2613B4988DC}" type="slidenum">
              <a:rPr lang="en-GB" smtClean="0"/>
              <a:t>5</a:t>
            </a:fld>
            <a:endParaRPr lang="en-GB"/>
          </a:p>
        </p:txBody>
      </p:sp>
    </p:spTree>
    <p:extLst>
      <p:ext uri="{BB962C8B-B14F-4D97-AF65-F5344CB8AC3E}">
        <p14:creationId xmlns:p14="http://schemas.microsoft.com/office/powerpoint/2010/main" val="1050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B374F01B-3008-431B-904E-B2613B4988DC}" type="slidenum">
              <a:rPr lang="en-GB" smtClean="0"/>
              <a:t>6</a:t>
            </a:fld>
            <a:endParaRPr lang="en-GB"/>
          </a:p>
        </p:txBody>
      </p:sp>
    </p:spTree>
    <p:extLst>
      <p:ext uri="{BB962C8B-B14F-4D97-AF65-F5344CB8AC3E}">
        <p14:creationId xmlns:p14="http://schemas.microsoft.com/office/powerpoint/2010/main" val="101518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Recently, a giant polarization has been demonstrated with properly tailored BFO ﬁlms, which can be an order of magnitude higher than those of their bulk ceramic and single crystal counterparts. </a:t>
            </a:r>
            <a:r>
              <a:rPr lang="en-US" dirty="0" smtClean="0"/>
              <a:t>(</a:t>
            </a:r>
            <a:r>
              <a:rPr lang="fr-FR" dirty="0" smtClean="0"/>
              <a:t>J. Wang et al., Science 299, 17192003)</a:t>
            </a:r>
            <a:endParaRPr lang="en-US" dirty="0"/>
          </a:p>
        </p:txBody>
      </p:sp>
      <p:sp>
        <p:nvSpPr>
          <p:cNvPr id="4" name="Segnaposto numero diapositiva 3"/>
          <p:cNvSpPr>
            <a:spLocks noGrp="1"/>
          </p:cNvSpPr>
          <p:nvPr>
            <p:ph type="sldNum" sz="quarter" idx="10"/>
          </p:nvPr>
        </p:nvSpPr>
        <p:spPr/>
        <p:txBody>
          <a:bodyPr/>
          <a:lstStyle/>
          <a:p>
            <a:fld id="{B374F01B-3008-431B-904E-B2613B4988DC}" type="slidenum">
              <a:rPr lang="en-GB" smtClean="0"/>
              <a:t>8</a:t>
            </a:fld>
            <a:endParaRPr lang="en-GB"/>
          </a:p>
        </p:txBody>
      </p:sp>
    </p:spTree>
    <p:extLst>
      <p:ext uri="{BB962C8B-B14F-4D97-AF65-F5344CB8AC3E}">
        <p14:creationId xmlns:p14="http://schemas.microsoft.com/office/powerpoint/2010/main" val="5322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In</a:t>
            </a:r>
            <a:r>
              <a:rPr lang="en-US" baseline="0" noProof="0" dirty="0" smtClean="0"/>
              <a:t> ME sensors a layer of </a:t>
            </a:r>
            <a:r>
              <a:rPr lang="en-US" baseline="0" noProof="0" dirty="0" err="1" smtClean="0"/>
              <a:t>magnetostrictive</a:t>
            </a:r>
            <a:r>
              <a:rPr lang="en-US" baseline="0" noProof="0" dirty="0" smtClean="0"/>
              <a:t> material is mechanically coupled to a piezoelectric material. An applied magnetic field H changes the </a:t>
            </a:r>
            <a:r>
              <a:rPr lang="en-US" baseline="0" noProof="0" dirty="0" err="1" smtClean="0"/>
              <a:t>lenght</a:t>
            </a:r>
            <a:r>
              <a:rPr lang="en-US" baseline="0" noProof="0" dirty="0" smtClean="0"/>
              <a:t> of a </a:t>
            </a:r>
            <a:r>
              <a:rPr lang="en-US" baseline="0" noProof="0" dirty="0" err="1" smtClean="0"/>
              <a:t>magnetostrictive</a:t>
            </a:r>
            <a:r>
              <a:rPr lang="en-US" baseline="0" noProof="0" dirty="0" smtClean="0"/>
              <a:t> material, thus causing mechanical stress and electrical polarization P in the piezoelectric layer, which can be measured as an electrical voltage V proportional to the magnetic field.</a:t>
            </a:r>
          </a:p>
          <a:p>
            <a:r>
              <a:rPr lang="en-GB" dirty="0" smtClean="0"/>
              <a:t>The devices have a very diverse range of applications, including medical technology such as mag-</a:t>
            </a:r>
            <a:r>
              <a:rPr lang="en-GB" dirty="0" err="1" smtClean="0"/>
              <a:t>netoencephalography</a:t>
            </a:r>
            <a:r>
              <a:rPr lang="en-GB" dirty="0" smtClean="0"/>
              <a:t>, </a:t>
            </a:r>
            <a:r>
              <a:rPr lang="en-GB" dirty="0" err="1" smtClean="0"/>
              <a:t>magnetocardiography</a:t>
            </a:r>
            <a:r>
              <a:rPr lang="en-GB" dirty="0" smtClean="0"/>
              <a:t> or measuring body processes magnetic ﬁelds, military technology in locating objects such as submarines, sunken ships. They also have applications in heart beat monitors, weapon systems positioning, weather prediction, steel pylons, archaeology, hazards warning systems, plate tectonics and radio wave propagation and planetary exploration. </a:t>
            </a:r>
            <a:endParaRPr lang="it-IT" dirty="0"/>
          </a:p>
        </p:txBody>
      </p:sp>
      <p:sp>
        <p:nvSpPr>
          <p:cNvPr id="4" name="Segnaposto numero diapositiva 3"/>
          <p:cNvSpPr>
            <a:spLocks noGrp="1"/>
          </p:cNvSpPr>
          <p:nvPr>
            <p:ph type="sldNum" sz="quarter" idx="10"/>
          </p:nvPr>
        </p:nvSpPr>
        <p:spPr/>
        <p:txBody>
          <a:bodyPr/>
          <a:lstStyle/>
          <a:p>
            <a:fld id="{A9FA52F9-5786-44BE-B314-9C9902D36B45}" type="slidenum">
              <a:rPr lang="it-IT" smtClean="0"/>
              <a:t>9</a:t>
            </a:fld>
            <a:endParaRPr lang="it-IT"/>
          </a:p>
        </p:txBody>
      </p:sp>
    </p:spTree>
    <p:extLst>
      <p:ext uri="{BB962C8B-B14F-4D97-AF65-F5344CB8AC3E}">
        <p14:creationId xmlns:p14="http://schemas.microsoft.com/office/powerpoint/2010/main" val="392045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10"/>
          </p:nvPr>
        </p:nvSpPr>
        <p:spPr/>
        <p:txBody>
          <a:bodyPr/>
          <a:lstStyle/>
          <a:p>
            <a:fld id="{B374F01B-3008-431B-904E-B2613B4988DC}" type="slidenum">
              <a:rPr lang="en-GB" smtClean="0"/>
              <a:t>10</a:t>
            </a:fld>
            <a:endParaRPr lang="en-GB"/>
          </a:p>
        </p:txBody>
      </p:sp>
    </p:spTree>
    <p:extLst>
      <p:ext uri="{BB962C8B-B14F-4D97-AF65-F5344CB8AC3E}">
        <p14:creationId xmlns:p14="http://schemas.microsoft.com/office/powerpoint/2010/main" val="315751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B374F01B-3008-431B-904E-B2613B4988DC}" type="slidenum">
              <a:rPr lang="en-GB" smtClean="0"/>
              <a:t>11</a:t>
            </a:fld>
            <a:endParaRPr lang="en-GB"/>
          </a:p>
        </p:txBody>
      </p:sp>
    </p:spTree>
    <p:extLst>
      <p:ext uri="{BB962C8B-B14F-4D97-AF65-F5344CB8AC3E}">
        <p14:creationId xmlns:p14="http://schemas.microsoft.com/office/powerpoint/2010/main" val="12624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13/11/2014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13/11/2014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13/11/2014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13/11/2014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13/11/2014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13/11/2014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13/11/2014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13/11/2014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gif"/><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7346" y="3212976"/>
            <a:ext cx="7772400" cy="1470025"/>
          </a:xfrm>
        </p:spPr>
        <p:txBody>
          <a:bodyPr>
            <a:normAutofit/>
          </a:bodyPr>
          <a:lstStyle/>
          <a:p>
            <a:r>
              <a:rPr lang="en-US" sz="3200" i="1" dirty="0" smtClean="0"/>
              <a:t>End Year Seminar</a:t>
            </a:r>
            <a:endParaRPr lang="en-US" sz="3200" i="1" dirty="0"/>
          </a:p>
        </p:txBody>
      </p:sp>
      <p:sp>
        <p:nvSpPr>
          <p:cNvPr id="3" name="Sottotitolo 2"/>
          <p:cNvSpPr>
            <a:spLocks noGrp="1"/>
          </p:cNvSpPr>
          <p:nvPr>
            <p:ph type="subTitle" idx="1"/>
          </p:nvPr>
        </p:nvSpPr>
        <p:spPr>
          <a:xfrm>
            <a:off x="1355756" y="4399926"/>
            <a:ext cx="6400800" cy="1752600"/>
          </a:xfrm>
        </p:spPr>
        <p:txBody>
          <a:bodyPr/>
          <a:lstStyle/>
          <a:p>
            <a:r>
              <a:rPr lang="it-IT" dirty="0" smtClean="0">
                <a:solidFill>
                  <a:schemeClr val="tx1"/>
                </a:solidFill>
              </a:rPr>
              <a:t>Alessio </a:t>
            </a:r>
            <a:r>
              <a:rPr lang="it-IT" dirty="0" err="1" smtClean="0">
                <a:solidFill>
                  <a:schemeClr val="tx1"/>
                </a:solidFill>
              </a:rPr>
              <a:t>Giampietri</a:t>
            </a:r>
            <a:endParaRPr lang="it-IT" dirty="0" smtClean="0">
              <a:solidFill>
                <a:schemeClr val="tx1"/>
              </a:solidFill>
            </a:endParaRPr>
          </a:p>
          <a:p>
            <a:r>
              <a:rPr lang="it-IT" dirty="0" smtClean="0">
                <a:solidFill>
                  <a:schemeClr val="tx1"/>
                </a:solidFill>
              </a:rPr>
              <a:t>XXIX </a:t>
            </a:r>
            <a:r>
              <a:rPr lang="it-IT" dirty="0" err="1" smtClean="0">
                <a:solidFill>
                  <a:schemeClr val="tx1"/>
                </a:solidFill>
              </a:rPr>
              <a:t>Cycle</a:t>
            </a:r>
            <a:endParaRPr lang="en-GB" dirty="0">
              <a:solidFill>
                <a:schemeClr val="tx1"/>
              </a:solidFill>
            </a:endParaRPr>
          </a:p>
        </p:txBody>
      </p:sp>
      <p:pic>
        <p:nvPicPr>
          <p:cNvPr id="1026" name="Picture 2" descr="C:\Users\Alessio Giampietri\Documents\Dottorato\Conferenze e Workshops\SuperFOx\Logo Cattol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670" y="3716991"/>
            <a:ext cx="1365871" cy="13658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wnloads\unimi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39" y="3716991"/>
            <a:ext cx="1404363" cy="136587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789739" y="5310858"/>
            <a:ext cx="1391512" cy="923330"/>
          </a:xfrm>
          <a:prstGeom prst="rect">
            <a:avLst/>
          </a:prstGeom>
          <a:noFill/>
        </p:spPr>
        <p:txBody>
          <a:bodyPr wrap="square" rtlCol="0">
            <a:spAutoFit/>
          </a:bodyPr>
          <a:lstStyle/>
          <a:p>
            <a:pPr algn="ctr"/>
            <a:r>
              <a:rPr lang="it-IT" dirty="0" smtClean="0"/>
              <a:t>UNIVERSITÀ</a:t>
            </a:r>
            <a:br>
              <a:rPr lang="it-IT" dirty="0" smtClean="0"/>
            </a:br>
            <a:r>
              <a:rPr lang="it-IT" dirty="0" smtClean="0"/>
              <a:t>DEGLI STUDI DI MILANO</a:t>
            </a:r>
            <a:endParaRPr lang="en-GB" dirty="0"/>
          </a:p>
        </p:txBody>
      </p:sp>
      <p:sp>
        <p:nvSpPr>
          <p:cNvPr id="5" name="CasellaDiTesto 4"/>
          <p:cNvSpPr txBox="1"/>
          <p:nvPr/>
        </p:nvSpPr>
        <p:spPr>
          <a:xfrm>
            <a:off x="6876255" y="5341636"/>
            <a:ext cx="1728192" cy="861774"/>
          </a:xfrm>
          <a:prstGeom prst="rect">
            <a:avLst/>
          </a:prstGeom>
          <a:noFill/>
        </p:spPr>
        <p:txBody>
          <a:bodyPr wrap="square" rtlCol="0">
            <a:spAutoFit/>
          </a:bodyPr>
          <a:lstStyle/>
          <a:p>
            <a:pPr algn="ctr"/>
            <a:r>
              <a:rPr lang="it-IT" dirty="0" smtClean="0"/>
              <a:t>UNIVERSITÀ</a:t>
            </a:r>
            <a:br>
              <a:rPr lang="it-IT" dirty="0" smtClean="0"/>
            </a:br>
            <a:r>
              <a:rPr lang="it-IT" dirty="0" smtClean="0"/>
              <a:t>CATTOLICA</a:t>
            </a:r>
          </a:p>
          <a:p>
            <a:pPr algn="ctr"/>
            <a:r>
              <a:rPr lang="it-IT" sz="1300" dirty="0" smtClean="0"/>
              <a:t>Del Sacro Cuore</a:t>
            </a:r>
            <a:endParaRPr lang="en-GB" sz="1300" dirty="0"/>
          </a:p>
        </p:txBody>
      </p:sp>
      <p:sp>
        <p:nvSpPr>
          <p:cNvPr id="6" name="CasellaDiTesto 5"/>
          <p:cNvSpPr txBox="1"/>
          <p:nvPr/>
        </p:nvSpPr>
        <p:spPr>
          <a:xfrm>
            <a:off x="847281" y="836712"/>
            <a:ext cx="7332310" cy="2123658"/>
          </a:xfrm>
          <a:prstGeom prst="rect">
            <a:avLst/>
          </a:prstGeom>
          <a:noFill/>
        </p:spPr>
        <p:txBody>
          <a:bodyPr wrap="square" rtlCol="0">
            <a:spAutoFit/>
          </a:bodyPr>
          <a:lstStyle/>
          <a:p>
            <a:pPr algn="ctr"/>
            <a:r>
              <a:rPr lang="en-US" sz="4400" b="1" dirty="0" smtClean="0"/>
              <a:t>Surface and </a:t>
            </a:r>
            <a:r>
              <a:rPr lang="en-US" sz="4400" b="1" dirty="0"/>
              <a:t>interface physics of novel oxide </a:t>
            </a:r>
            <a:r>
              <a:rPr lang="en-US" sz="4400" b="1" dirty="0" err="1"/>
              <a:t>heterostructures</a:t>
            </a:r>
            <a:r>
              <a:rPr lang="en-US" sz="4400" b="1" dirty="0"/>
              <a:t> </a:t>
            </a:r>
          </a:p>
        </p:txBody>
      </p:sp>
    </p:spTree>
    <p:extLst>
      <p:ext uri="{BB962C8B-B14F-4D97-AF65-F5344CB8AC3E}">
        <p14:creationId xmlns:p14="http://schemas.microsoft.com/office/powerpoint/2010/main" val="1225654118"/>
      </p:ext>
    </p:extLst>
  </p:cSld>
  <p:clrMapOvr>
    <a:masterClrMapping/>
  </p:clrMapOvr>
  <mc:AlternateContent xmlns:mc="http://schemas.openxmlformats.org/markup-compatibility/2006" xmlns:p14="http://schemas.microsoft.com/office/powerpoint/2010/main">
    <mc:Choice Requires="p14">
      <p:transition spd="slow" p14:dur="2000" advTm="31691"/>
    </mc:Choice>
    <mc:Fallback xmlns="">
      <p:transition spd="slow" advTm="3169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819" y="332656"/>
            <a:ext cx="8229600" cy="1143000"/>
          </a:xfrm>
        </p:spPr>
        <p:txBody>
          <a:bodyPr>
            <a:noAutofit/>
          </a:bodyPr>
          <a:lstStyle/>
          <a:p>
            <a:r>
              <a:rPr lang="en-US" sz="3600" b="1" dirty="0" smtClean="0"/>
              <a:t>Effects of growth temperature on the morphology and physical properties </a:t>
            </a:r>
            <a:endParaRPr lang="en-US" sz="3600" b="1" dirty="0"/>
          </a:p>
        </p:txBody>
      </p:sp>
      <p:sp>
        <p:nvSpPr>
          <p:cNvPr id="3" name="Segnaposto contenuto 2"/>
          <p:cNvSpPr>
            <a:spLocks noGrp="1"/>
          </p:cNvSpPr>
          <p:nvPr>
            <p:ph idx="1"/>
          </p:nvPr>
        </p:nvSpPr>
        <p:spPr>
          <a:xfrm>
            <a:off x="9756576" y="6237312"/>
            <a:ext cx="226368" cy="248891"/>
          </a:xfrm>
        </p:spPr>
        <p:txBody>
          <a:bodyPr>
            <a:normAutofit fontScale="32500" lnSpcReduction="20000"/>
          </a:bodyPr>
          <a:lstStyle/>
          <a:p>
            <a:pPr marL="0" indent="0">
              <a:buNone/>
            </a:pPr>
            <a:r>
              <a:rPr lang="it-IT" dirty="0" smtClean="0"/>
              <a:t> </a:t>
            </a:r>
            <a:endParaRPr lang="en-GB" dirty="0"/>
          </a:p>
        </p:txBody>
      </p:sp>
      <p:sp>
        <p:nvSpPr>
          <p:cNvPr id="4" name="CasellaDiTesto 3"/>
          <p:cNvSpPr txBox="1"/>
          <p:nvPr/>
        </p:nvSpPr>
        <p:spPr>
          <a:xfrm>
            <a:off x="515235" y="1700808"/>
            <a:ext cx="3960440" cy="3093154"/>
          </a:xfrm>
          <a:prstGeom prst="rect">
            <a:avLst/>
          </a:prstGeom>
          <a:noFill/>
        </p:spPr>
        <p:txBody>
          <a:bodyPr wrap="square" rtlCol="0">
            <a:spAutoFit/>
          </a:bodyPr>
          <a:lstStyle/>
          <a:p>
            <a:r>
              <a:rPr lang="it-IT" sz="2400" b="1" dirty="0" smtClean="0"/>
              <a:t>1) XPS ANALYSIS</a:t>
            </a:r>
          </a:p>
          <a:p>
            <a:endParaRPr lang="it-IT" b="1" dirty="0"/>
          </a:p>
          <a:p>
            <a:pPr algn="just"/>
            <a:r>
              <a:rPr lang="en-US" dirty="0" smtClean="0"/>
              <a:t>From the X-ray Photoemission Spectroscopy analysis is possible to obtain information about the physical and chemical properties of the surface of the samples.</a:t>
            </a:r>
          </a:p>
          <a:p>
            <a:pPr algn="just"/>
            <a:r>
              <a:rPr lang="en-US" sz="600" dirty="0"/>
              <a:t> </a:t>
            </a:r>
            <a:r>
              <a:rPr lang="en-US" sz="600" dirty="0" smtClean="0"/>
              <a:t>    </a:t>
            </a:r>
            <a:endParaRPr lang="en-US" sz="600" dirty="0"/>
          </a:p>
          <a:p>
            <a:pPr algn="just"/>
            <a:r>
              <a:rPr lang="en-US" dirty="0" smtClean="0"/>
              <a:t>The analysis of the </a:t>
            </a:r>
            <a:r>
              <a:rPr lang="en-US" i="1" dirty="0" smtClean="0"/>
              <a:t>Fe 2p</a:t>
            </a:r>
            <a:r>
              <a:rPr lang="en-US" dirty="0" smtClean="0"/>
              <a:t> and </a:t>
            </a:r>
            <a:r>
              <a:rPr lang="en-US" i="1" dirty="0" smtClean="0"/>
              <a:t>Bi</a:t>
            </a:r>
            <a:r>
              <a:rPr lang="en-US" dirty="0" smtClean="0"/>
              <a:t> </a:t>
            </a:r>
            <a:r>
              <a:rPr lang="en-US" i="1" dirty="0" smtClean="0"/>
              <a:t>4p</a:t>
            </a:r>
            <a:r>
              <a:rPr lang="en-US" i="1" baseline="-25000" dirty="0" smtClean="0"/>
              <a:t>3/2</a:t>
            </a:r>
            <a:r>
              <a:rPr lang="en-US" dirty="0" smtClean="0"/>
              <a:t> peaks revealed that the samples are not stoichiometric.</a:t>
            </a:r>
            <a:endParaRPr lang="en-US" dirty="0"/>
          </a:p>
        </p:txBody>
      </p:sp>
      <p:pic>
        <p:nvPicPr>
          <p:cNvPr id="1026" name="Picture 2" descr="C:\Users\Alessio Giampietri\Documents\Dottorato\Conferenze e Workshops\SuperFOx\XPS Surv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034" y="1802701"/>
            <a:ext cx="3962562" cy="2422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la 6"/>
          <p:cNvGraphicFramePr>
            <a:graphicFrameLocks noGrp="1"/>
          </p:cNvGraphicFramePr>
          <p:nvPr>
            <p:extLst>
              <p:ext uri="{D42A27DB-BD31-4B8C-83A1-F6EECF244321}">
                <p14:modId xmlns:p14="http://schemas.microsoft.com/office/powerpoint/2010/main" val="2872230341"/>
              </p:ext>
            </p:extLst>
          </p:nvPr>
        </p:nvGraphicFramePr>
        <p:xfrm>
          <a:off x="683568" y="4941168"/>
          <a:ext cx="3384376" cy="1430655"/>
        </p:xfrm>
        <a:graphic>
          <a:graphicData uri="http://schemas.openxmlformats.org/drawingml/2006/table">
            <a:tbl>
              <a:tblPr>
                <a:tableStyleId>{5C22544A-7EE6-4342-B048-85BDC9FD1C3A}</a:tableStyleId>
              </a:tblPr>
              <a:tblGrid>
                <a:gridCol w="792088"/>
                <a:gridCol w="648072"/>
                <a:gridCol w="648072"/>
                <a:gridCol w="648072"/>
                <a:gridCol w="648072"/>
              </a:tblGrid>
              <a:tr h="190500">
                <a:tc>
                  <a:txBody>
                    <a:bodyPr/>
                    <a:lstStyle/>
                    <a:p>
                      <a:pPr algn="ctr" fontAlgn="b"/>
                      <a:r>
                        <a:rPr lang="en-US" sz="1400" u="none" strike="noStrike" baseline="0" noProof="0" dirty="0" smtClean="0">
                          <a:effectLst/>
                        </a:rPr>
                        <a:t>Sample T vs. Peaks</a:t>
                      </a:r>
                      <a:endParaRPr lang="en-US" sz="1400" u="none" strike="noStrike" noProof="0" dirty="0" smtClean="0">
                        <a:effectLst/>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noProof="0" dirty="0" smtClean="0">
                          <a:effectLst/>
                        </a:rPr>
                        <a:t>Sample</a:t>
                      </a:r>
                      <a:r>
                        <a:rPr lang="en-US" sz="1400" u="none" strike="noStrike" baseline="0" noProof="0" dirty="0" smtClean="0">
                          <a:effectLst/>
                        </a:rPr>
                        <a:t> </a:t>
                      </a:r>
                      <a:r>
                        <a:rPr lang="en-US" sz="1400" u="none" strike="noStrike" noProof="0" dirty="0" smtClean="0">
                          <a:effectLst/>
                        </a:rPr>
                        <a:t>@RT</a:t>
                      </a:r>
                      <a:endParaRPr lang="en-US" sz="14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noProof="0" dirty="0" smtClean="0">
                          <a:effectLst/>
                        </a:rPr>
                        <a:t>Sample @500°C</a:t>
                      </a:r>
                      <a:endParaRPr lang="en-US" sz="1400" b="0" i="1"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noProof="0" dirty="0" smtClean="0">
                          <a:effectLst/>
                        </a:rPr>
                        <a:t>Sample @550°C</a:t>
                      </a:r>
                      <a:endParaRPr lang="en-US" sz="1400" b="0" i="1"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u="none" strike="noStrike" noProof="0" dirty="0" smtClean="0">
                          <a:effectLst/>
                        </a:rPr>
                        <a:t>Sample @600°C</a:t>
                      </a:r>
                      <a:endParaRPr lang="en-US" sz="1400" b="0" i="1"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1">
                        <a:lumMod val="20000"/>
                        <a:lumOff val="80000"/>
                      </a:schemeClr>
                    </a:solidFill>
                  </a:tcPr>
                </a:tc>
              </a:tr>
              <a:tr h="190500">
                <a:tc>
                  <a:txBody>
                    <a:bodyPr/>
                    <a:lstStyle/>
                    <a:p>
                      <a:pPr algn="ctr" fontAlgn="b"/>
                      <a:r>
                        <a:rPr lang="en-US" sz="1400" u="none" strike="noStrike" noProof="0" dirty="0" smtClean="0">
                          <a:effectLst/>
                        </a:rPr>
                        <a:t>Fe 2p</a:t>
                      </a:r>
                    </a:p>
                    <a:p>
                      <a:pPr algn="ctr" fontAlgn="b"/>
                      <a:r>
                        <a:rPr lang="en-US" sz="900" b="0" i="0" u="none" strike="noStrike" noProof="0" dirty="0" smtClean="0">
                          <a:solidFill>
                            <a:srgbClr val="000000"/>
                          </a:solidFill>
                          <a:effectLst/>
                          <a:latin typeface="Calibri"/>
                        </a:rPr>
                        <a:t>   </a:t>
                      </a:r>
                      <a:endParaRPr lang="en-US" sz="9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tx2">
                        <a:lumMod val="20000"/>
                        <a:lumOff val="80000"/>
                      </a:schemeClr>
                    </a:solidFill>
                  </a:tcPr>
                </a:tc>
                <a:tc>
                  <a:txBody>
                    <a:bodyPr/>
                    <a:lstStyle/>
                    <a:p>
                      <a:pPr algn="ctr" fontAlgn="b"/>
                      <a:r>
                        <a:rPr lang="en-US" sz="1400" u="none" strike="noStrike" noProof="0" dirty="0" smtClean="0">
                          <a:effectLst/>
                        </a:rPr>
                        <a:t>48,25%</a:t>
                      </a:r>
                    </a:p>
                    <a:p>
                      <a:pPr algn="ctr" fontAlgn="b"/>
                      <a:r>
                        <a:rPr lang="en-US" sz="900" b="0" i="0" u="none" strike="noStrike" noProof="0" dirty="0" smtClean="0">
                          <a:solidFill>
                            <a:srgbClr val="000000"/>
                          </a:solidFill>
                          <a:effectLst/>
                          <a:latin typeface="Calibri"/>
                        </a:rPr>
                        <a:t>   </a:t>
                      </a:r>
                      <a:endParaRPr lang="en-US" sz="9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ctr" fontAlgn="b"/>
                      <a:r>
                        <a:rPr lang="en-US" sz="1400" u="none" strike="noStrike" noProof="0" dirty="0" smtClean="0">
                          <a:effectLst/>
                        </a:rPr>
                        <a:t>45,60%</a:t>
                      </a:r>
                    </a:p>
                    <a:p>
                      <a:pPr algn="ctr" fontAlgn="b"/>
                      <a:r>
                        <a:rPr lang="en-US" sz="900" b="0" i="0" u="none" strike="noStrike" noProof="0" dirty="0" smtClean="0">
                          <a:solidFill>
                            <a:srgbClr val="000000"/>
                          </a:solidFill>
                          <a:effectLst/>
                          <a:latin typeface="Calibri"/>
                        </a:rPr>
                        <a:t>   </a:t>
                      </a:r>
                      <a:endParaRPr lang="en-US" sz="9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ctr" fontAlgn="b"/>
                      <a:r>
                        <a:rPr lang="en-US" sz="1400" u="none" strike="noStrike" noProof="0" dirty="0" smtClean="0">
                          <a:effectLst/>
                        </a:rPr>
                        <a:t>49,66%</a:t>
                      </a:r>
                    </a:p>
                    <a:p>
                      <a:pPr algn="ctr" fontAlgn="b"/>
                      <a:r>
                        <a:rPr lang="en-US" sz="900" b="0" i="0" u="none" strike="noStrike" noProof="0" dirty="0" smtClean="0">
                          <a:solidFill>
                            <a:srgbClr val="000000"/>
                          </a:solidFill>
                          <a:effectLst/>
                          <a:latin typeface="Calibri"/>
                        </a:rPr>
                        <a:t>   </a:t>
                      </a:r>
                      <a:endParaRPr lang="en-US" sz="9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ctr" fontAlgn="b"/>
                      <a:r>
                        <a:rPr lang="en-US" sz="900" u="none" strike="noStrike" noProof="0" dirty="0" smtClean="0">
                          <a:effectLst/>
                        </a:rPr>
                        <a:t>  </a:t>
                      </a:r>
                    </a:p>
                    <a:p>
                      <a:pPr algn="ctr" fontAlgn="b"/>
                      <a:r>
                        <a:rPr lang="en-US" sz="1400" u="none" strike="noStrike" noProof="0" dirty="0" smtClean="0">
                          <a:effectLst/>
                        </a:rPr>
                        <a:t>54,83%</a:t>
                      </a:r>
                    </a:p>
                    <a:p>
                      <a:pPr algn="ctr" fontAlgn="b"/>
                      <a:r>
                        <a:rPr lang="en-US" sz="900" b="0" i="0" u="none" strike="noStrike" noProof="0" dirty="0" smtClean="0">
                          <a:solidFill>
                            <a:srgbClr val="000000"/>
                          </a:solidFill>
                          <a:effectLst/>
                          <a:latin typeface="Calibri"/>
                        </a:rPr>
                        <a:t>   </a:t>
                      </a:r>
                      <a:endParaRPr lang="en-US" sz="9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r>
              <a:tr h="190500">
                <a:tc>
                  <a:txBody>
                    <a:bodyPr/>
                    <a:lstStyle/>
                    <a:p>
                      <a:pPr algn="ctr" fontAlgn="b"/>
                      <a:r>
                        <a:rPr lang="en-US" sz="1400" u="none" strike="noStrike" noProof="0" dirty="0" smtClean="0">
                          <a:effectLst/>
                        </a:rPr>
                        <a:t>Bi 4p</a:t>
                      </a:r>
                      <a:r>
                        <a:rPr lang="en-US" sz="1400" u="none" strike="noStrike" baseline="-25000" noProof="0" dirty="0" smtClean="0">
                          <a:effectLst/>
                        </a:rPr>
                        <a:t>3/2</a:t>
                      </a:r>
                    </a:p>
                    <a:p>
                      <a:pPr algn="ctr" fontAlgn="b"/>
                      <a:r>
                        <a:rPr lang="en-US" sz="900" b="0" i="0" u="none" strike="noStrike" noProof="0" dirty="0" smtClean="0">
                          <a:solidFill>
                            <a:srgbClr val="000000"/>
                          </a:solidFill>
                          <a:effectLst/>
                          <a:latin typeface="Calibri"/>
                        </a:rPr>
                        <a:t>   </a:t>
                      </a:r>
                      <a:endParaRPr lang="en-US" sz="9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tx2">
                        <a:lumMod val="20000"/>
                        <a:lumOff val="80000"/>
                      </a:schemeClr>
                    </a:solidFill>
                  </a:tcPr>
                </a:tc>
                <a:tc>
                  <a:txBody>
                    <a:bodyPr/>
                    <a:lstStyle/>
                    <a:p>
                      <a:pPr algn="ctr" fontAlgn="b"/>
                      <a:r>
                        <a:rPr lang="en-US" sz="1400" u="none" strike="noStrike" noProof="0" dirty="0" smtClean="0">
                          <a:effectLst/>
                        </a:rPr>
                        <a:t>51,75%</a:t>
                      </a:r>
                    </a:p>
                    <a:p>
                      <a:pPr algn="ctr" fontAlgn="b"/>
                      <a:r>
                        <a:rPr lang="en-US" sz="900" b="0" i="0" u="none" strike="noStrike" noProof="0" dirty="0" smtClean="0">
                          <a:solidFill>
                            <a:srgbClr val="000000"/>
                          </a:solidFill>
                          <a:effectLst/>
                          <a:latin typeface="Calibri"/>
                        </a:rPr>
                        <a:t>   </a:t>
                      </a:r>
                      <a:endParaRPr lang="en-US" sz="9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ctr" fontAlgn="b"/>
                      <a:r>
                        <a:rPr lang="en-US" sz="1400" u="none" strike="noStrike" noProof="0" dirty="0" smtClean="0">
                          <a:effectLst/>
                        </a:rPr>
                        <a:t>54,40%</a:t>
                      </a:r>
                    </a:p>
                    <a:p>
                      <a:pPr algn="ctr" fontAlgn="b"/>
                      <a:r>
                        <a:rPr lang="en-US" sz="900" b="0" i="0" u="none" strike="noStrike" noProof="0" dirty="0" smtClean="0">
                          <a:solidFill>
                            <a:srgbClr val="000000"/>
                          </a:solidFill>
                          <a:effectLst/>
                          <a:latin typeface="Calibri"/>
                        </a:rPr>
                        <a:t>   </a:t>
                      </a:r>
                      <a:endParaRPr lang="en-US" sz="9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ctr" fontAlgn="b"/>
                      <a:r>
                        <a:rPr lang="en-US" sz="1400" u="none" strike="noStrike" noProof="0" dirty="0" smtClean="0">
                          <a:effectLst/>
                        </a:rPr>
                        <a:t>50,34%</a:t>
                      </a:r>
                    </a:p>
                    <a:p>
                      <a:pPr algn="ctr" fontAlgn="b"/>
                      <a:r>
                        <a:rPr lang="en-US" sz="900" b="0" i="0" u="none" strike="noStrike" noProof="0" dirty="0" smtClean="0">
                          <a:solidFill>
                            <a:srgbClr val="000000"/>
                          </a:solidFill>
                          <a:effectLst/>
                          <a:latin typeface="Calibri"/>
                        </a:rPr>
                        <a:t>   </a:t>
                      </a:r>
                      <a:endParaRPr lang="en-US" sz="900" b="0" i="0" u="none" strike="noStrike" noProof="0" dirty="0">
                        <a:solidFill>
                          <a:srgbClr val="000000"/>
                        </a:solidFill>
                        <a:effectLst/>
                        <a:latin typeface="Calibri"/>
                      </a:endParaRP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c>
                  <a:txBody>
                    <a:bodyPr/>
                    <a:lstStyle/>
                    <a:p>
                      <a:pPr algn="ctr" fontAlgn="b"/>
                      <a:r>
                        <a:rPr lang="en-US" sz="900" u="none" strike="noStrike" noProof="0" dirty="0" smtClean="0">
                          <a:effectLst/>
                        </a:rPr>
                        <a:t>  </a:t>
                      </a:r>
                    </a:p>
                    <a:p>
                      <a:pPr algn="ctr" fontAlgn="b"/>
                      <a:r>
                        <a:rPr lang="en-US" sz="1400" u="none" strike="noStrike" noProof="0" dirty="0" smtClean="0">
                          <a:effectLst/>
                        </a:rPr>
                        <a:t>45,17%</a:t>
                      </a:r>
                    </a:p>
                    <a:p>
                      <a:pPr algn="ctr" fontAlgn="b"/>
                      <a:r>
                        <a:rPr lang="en-US" sz="900" u="none" strike="noStrike" noProof="0" dirty="0" smtClean="0">
                          <a:effectLst/>
                        </a:rPr>
                        <a:t>   </a:t>
                      </a:r>
                    </a:p>
                  </a:txBody>
                  <a:tcPr marL="9525" marR="9525" marT="9525" marB="0" anchor="b">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noFill/>
                  </a:tcPr>
                </a:tc>
              </a:tr>
            </a:tbl>
          </a:graphicData>
        </a:graphic>
      </p:graphicFrame>
      <p:pic>
        <p:nvPicPr>
          <p:cNvPr id="6" name="Picture 2" descr="C:\Users\Alessio Giampietri\Documents\Dottorato\Corsi\Seminari di Fine Anno\Primo Anno\BiFeO3 XP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512" y="4230699"/>
            <a:ext cx="3945084" cy="228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79122"/>
      </p:ext>
    </p:extLst>
  </p:cSld>
  <p:clrMapOvr>
    <a:masterClrMapping/>
  </p:clrMapOvr>
  <mc:AlternateContent xmlns:mc="http://schemas.openxmlformats.org/markup-compatibility/2006" xmlns:p14="http://schemas.microsoft.com/office/powerpoint/2010/main">
    <mc:Choice Requires="p14">
      <p:transition spd="slow" p14:dur="2000" advTm="94919"/>
    </mc:Choice>
    <mc:Fallback xmlns="">
      <p:transition spd="slow" advTm="9491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H="1">
            <a:off x="8686800" y="1268760"/>
            <a:ext cx="61664" cy="148878"/>
          </a:xfrm>
        </p:spPr>
        <p:txBody>
          <a:bodyPr>
            <a:normAutofit fontScale="90000"/>
          </a:bodyPr>
          <a:lstStyle/>
          <a:p>
            <a:r>
              <a:rPr lang="it-IT" dirty="0" smtClean="0"/>
              <a:t> </a:t>
            </a:r>
            <a:endParaRPr lang="en-GB" dirty="0"/>
          </a:p>
        </p:txBody>
      </p:sp>
      <p:sp>
        <p:nvSpPr>
          <p:cNvPr id="3" name="Segnaposto contenuto 2"/>
          <p:cNvSpPr>
            <a:spLocks noGrp="1"/>
          </p:cNvSpPr>
          <p:nvPr>
            <p:ph idx="1"/>
          </p:nvPr>
        </p:nvSpPr>
        <p:spPr>
          <a:xfrm>
            <a:off x="10332640" y="1700808"/>
            <a:ext cx="226368" cy="176883"/>
          </a:xfrm>
        </p:spPr>
        <p:txBody>
          <a:bodyPr>
            <a:normAutofit fontScale="25000" lnSpcReduction="20000"/>
          </a:bodyPr>
          <a:lstStyle/>
          <a:p>
            <a:pPr marL="0" indent="0">
              <a:buNone/>
            </a:pPr>
            <a:r>
              <a:rPr lang="it-IT" dirty="0"/>
              <a:t> </a:t>
            </a:r>
            <a:endParaRPr lang="en-GB" dirty="0"/>
          </a:p>
        </p:txBody>
      </p:sp>
      <p:sp>
        <p:nvSpPr>
          <p:cNvPr id="4" name="CasellaDiTesto 3"/>
          <p:cNvSpPr txBox="1"/>
          <p:nvPr/>
        </p:nvSpPr>
        <p:spPr>
          <a:xfrm>
            <a:off x="539551" y="582567"/>
            <a:ext cx="4822873" cy="2539157"/>
          </a:xfrm>
          <a:prstGeom prst="rect">
            <a:avLst/>
          </a:prstGeom>
          <a:noFill/>
        </p:spPr>
        <p:txBody>
          <a:bodyPr wrap="square" rtlCol="0">
            <a:spAutoFit/>
          </a:bodyPr>
          <a:lstStyle/>
          <a:p>
            <a:r>
              <a:rPr lang="it-IT" sz="2400" b="1" dirty="0" smtClean="0"/>
              <a:t>2) </a:t>
            </a:r>
            <a:r>
              <a:rPr lang="el-GR" sz="2400" b="1" dirty="0" smtClean="0"/>
              <a:t>μ</a:t>
            </a:r>
            <a:r>
              <a:rPr lang="it-IT" sz="2400" b="1" dirty="0" smtClean="0"/>
              <a:t>-RAMAN ANALYSIS</a:t>
            </a:r>
          </a:p>
          <a:p>
            <a:endParaRPr lang="it-IT" dirty="0"/>
          </a:p>
          <a:p>
            <a:pPr marL="285750" indent="-285750" algn="just">
              <a:buFont typeface="Arial" panose="020B0604020202020204" pitchFamily="34" charset="0"/>
              <a:buChar char="•"/>
            </a:pPr>
            <a:r>
              <a:rPr lang="en-US" dirty="0"/>
              <a:t>The features related to the BiFeO</a:t>
            </a:r>
            <a:r>
              <a:rPr lang="en-US" baseline="-25000" dirty="0"/>
              <a:t>3</a:t>
            </a:r>
            <a:r>
              <a:rPr lang="en-US" dirty="0"/>
              <a:t> </a:t>
            </a:r>
            <a:r>
              <a:rPr lang="en-US" dirty="0" err="1"/>
              <a:t>perovskite</a:t>
            </a:r>
            <a:r>
              <a:rPr lang="en-US" dirty="0"/>
              <a:t> phase </a:t>
            </a:r>
            <a:r>
              <a:rPr lang="en-US" dirty="0" smtClean="0"/>
              <a:t>are more </a:t>
            </a:r>
            <a:r>
              <a:rPr lang="en-US" dirty="0"/>
              <a:t>visible when the thin films are grown </a:t>
            </a:r>
            <a:r>
              <a:rPr lang="en-US" dirty="0" smtClean="0"/>
              <a:t>at more than </a:t>
            </a:r>
            <a:r>
              <a:rPr lang="en-US" dirty="0"/>
              <a:t>≈500°C. </a:t>
            </a:r>
          </a:p>
          <a:p>
            <a:pPr algn="just"/>
            <a:r>
              <a:rPr lang="en-US" sz="900" dirty="0"/>
              <a:t>   </a:t>
            </a:r>
            <a:r>
              <a:rPr lang="en-US" sz="900" dirty="0" smtClean="0"/>
              <a:t>   </a:t>
            </a:r>
            <a:endParaRPr lang="en-US" sz="900" dirty="0"/>
          </a:p>
          <a:p>
            <a:pPr marL="285750" indent="-285750" algn="just">
              <a:buFont typeface="Arial" panose="020B0604020202020204" pitchFamily="34" charset="0"/>
              <a:buChar char="•"/>
            </a:pPr>
            <a:r>
              <a:rPr lang="en-US" dirty="0" smtClean="0"/>
              <a:t>From the optical images in true colors we can see that the sample grown </a:t>
            </a:r>
            <a:r>
              <a:rPr lang="en-US" dirty="0"/>
              <a:t>at 600°C </a:t>
            </a:r>
            <a:r>
              <a:rPr lang="en-US" dirty="0" smtClean="0"/>
              <a:t>is highly inhomogeneous.</a:t>
            </a:r>
            <a:endParaRPr lang="en-US" dirty="0"/>
          </a:p>
        </p:txBody>
      </p:sp>
      <p:pic>
        <p:nvPicPr>
          <p:cNvPr id="2053" name="Picture 5" descr="C:\Users\Alessio Giampietri\Documents\Dottorato\Conferenze e Workshops\SuperFOx\Snap 500 in sit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142" y="541649"/>
            <a:ext cx="1963451" cy="19070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lessio Giampietri\Documents\Dottorato\Conferenze e Workshops\SuperFOx\Snap 550 in sit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6142" y="2598504"/>
            <a:ext cx="1963451" cy="188793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5655893" y="4617475"/>
            <a:ext cx="870347" cy="523220"/>
          </a:xfrm>
          <a:prstGeom prst="rect">
            <a:avLst/>
          </a:prstGeom>
          <a:noFill/>
        </p:spPr>
        <p:txBody>
          <a:bodyPr wrap="square" rtlCol="0">
            <a:spAutoFit/>
          </a:bodyPr>
          <a:lstStyle/>
          <a:p>
            <a:r>
              <a:rPr lang="it-IT" sz="1400" b="1" dirty="0" smtClean="0"/>
              <a:t>Sample @600°C</a:t>
            </a:r>
          </a:p>
        </p:txBody>
      </p:sp>
      <p:sp>
        <p:nvSpPr>
          <p:cNvPr id="16" name="CasellaDiTesto 15"/>
          <p:cNvSpPr txBox="1"/>
          <p:nvPr/>
        </p:nvSpPr>
        <p:spPr>
          <a:xfrm>
            <a:off x="5718127" y="2598504"/>
            <a:ext cx="808113" cy="523220"/>
          </a:xfrm>
          <a:prstGeom prst="rect">
            <a:avLst/>
          </a:prstGeom>
          <a:noFill/>
        </p:spPr>
        <p:txBody>
          <a:bodyPr wrap="square" rtlCol="0">
            <a:spAutoFit/>
          </a:bodyPr>
          <a:lstStyle/>
          <a:p>
            <a:r>
              <a:rPr lang="it-IT" sz="1400" b="1" dirty="0" smtClean="0"/>
              <a:t>Sample @550°C</a:t>
            </a:r>
          </a:p>
        </p:txBody>
      </p:sp>
      <p:sp>
        <p:nvSpPr>
          <p:cNvPr id="18" name="CasellaDiTesto 17"/>
          <p:cNvSpPr txBox="1"/>
          <p:nvPr/>
        </p:nvSpPr>
        <p:spPr>
          <a:xfrm>
            <a:off x="5726444" y="541649"/>
            <a:ext cx="791480" cy="523220"/>
          </a:xfrm>
          <a:prstGeom prst="rect">
            <a:avLst/>
          </a:prstGeom>
          <a:noFill/>
        </p:spPr>
        <p:txBody>
          <a:bodyPr wrap="square" rtlCol="0">
            <a:spAutoFit/>
          </a:bodyPr>
          <a:lstStyle/>
          <a:p>
            <a:pPr algn="just"/>
            <a:r>
              <a:rPr lang="it-IT" sz="1400" b="1" dirty="0" smtClean="0"/>
              <a:t>Sample @500°C</a:t>
            </a:r>
          </a:p>
        </p:txBody>
      </p:sp>
      <p:pic>
        <p:nvPicPr>
          <p:cNvPr id="2050" name="Picture 2" descr="C:\Users\Alessio Giampietri\Documents\Dottorato\Corsi\Seminari di Fine Anno\Primo Anno\BiFeO3 Ra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997" y="3464001"/>
            <a:ext cx="5021275" cy="29310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essio Giampietri\Documents\Dottorato\Corsi\Seminari di Fine Anno\Primo Anno\BiFeO3 600 Raman Sna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6142" y="4617475"/>
            <a:ext cx="1963451" cy="190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6173"/>
      </p:ext>
    </p:extLst>
  </p:cSld>
  <p:clrMapOvr>
    <a:masterClrMapping/>
  </p:clrMapOvr>
  <mc:AlternateContent xmlns:mc="http://schemas.openxmlformats.org/markup-compatibility/2006" xmlns:p14="http://schemas.microsoft.com/office/powerpoint/2010/main">
    <mc:Choice Requires="p14">
      <p:transition spd="slow" p14:dur="2000" advTm="46973"/>
    </mc:Choice>
    <mc:Fallback xmlns="">
      <p:transition spd="slow" advTm="4697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04448" y="1268760"/>
            <a:ext cx="82352" cy="148878"/>
          </a:xfrm>
        </p:spPr>
        <p:txBody>
          <a:bodyPr>
            <a:normAutofit fontScale="90000"/>
          </a:bodyPr>
          <a:lstStyle/>
          <a:p>
            <a:r>
              <a:rPr lang="it-IT" dirty="0" smtClean="0"/>
              <a:t> </a:t>
            </a:r>
            <a:endParaRPr lang="en-GB" dirty="0"/>
          </a:p>
        </p:txBody>
      </p:sp>
      <p:sp>
        <p:nvSpPr>
          <p:cNvPr id="3" name="Segnaposto contenuto 2"/>
          <p:cNvSpPr>
            <a:spLocks noGrp="1"/>
          </p:cNvSpPr>
          <p:nvPr>
            <p:ph idx="1"/>
          </p:nvPr>
        </p:nvSpPr>
        <p:spPr>
          <a:xfrm>
            <a:off x="8532440" y="5949280"/>
            <a:ext cx="154360" cy="176883"/>
          </a:xfrm>
        </p:spPr>
        <p:txBody>
          <a:bodyPr>
            <a:normAutofit fontScale="25000" lnSpcReduction="20000"/>
          </a:bodyPr>
          <a:lstStyle/>
          <a:p>
            <a:pPr marL="0" indent="0">
              <a:buNone/>
            </a:pPr>
            <a:r>
              <a:rPr lang="it-IT" dirty="0" smtClean="0"/>
              <a:t> </a:t>
            </a:r>
            <a:endParaRPr lang="en-GB" dirty="0"/>
          </a:p>
        </p:txBody>
      </p:sp>
      <p:sp>
        <p:nvSpPr>
          <p:cNvPr id="4" name="CasellaDiTesto 3"/>
          <p:cNvSpPr txBox="1"/>
          <p:nvPr/>
        </p:nvSpPr>
        <p:spPr>
          <a:xfrm>
            <a:off x="539552" y="496144"/>
            <a:ext cx="4176464" cy="1292662"/>
          </a:xfrm>
          <a:prstGeom prst="rect">
            <a:avLst/>
          </a:prstGeom>
          <a:noFill/>
        </p:spPr>
        <p:txBody>
          <a:bodyPr wrap="square" rtlCol="0">
            <a:spAutoFit/>
          </a:bodyPr>
          <a:lstStyle/>
          <a:p>
            <a:r>
              <a:rPr lang="it-IT" sz="2400" b="1" dirty="0" smtClean="0"/>
              <a:t>3) AFM ANALYSIS</a:t>
            </a:r>
          </a:p>
          <a:p>
            <a:endParaRPr lang="it-IT" dirty="0"/>
          </a:p>
          <a:p>
            <a:pPr algn="just"/>
            <a:r>
              <a:rPr lang="en-US" dirty="0" smtClean="0"/>
              <a:t>With AFM is possible to analyze the morphology of the sample’s surface.</a:t>
            </a:r>
          </a:p>
        </p:txBody>
      </p:sp>
      <p:pic>
        <p:nvPicPr>
          <p:cNvPr id="3076" name="Picture 4" descr="C:\Users\Alessio Giampietri\Documents\Dottorato\Conferenze e Workshops\SuperFOx\AFM BFO on Si 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931934"/>
            <a:ext cx="3455602" cy="25917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lessio Giampietri\Documents\Dottorato\Conferenze e Workshops\SuperFOx\AFM BFO on Si 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988002"/>
            <a:ext cx="3455602" cy="2591701"/>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899799" y="3549329"/>
            <a:ext cx="1952132" cy="338554"/>
          </a:xfrm>
          <a:prstGeom prst="rect">
            <a:avLst/>
          </a:prstGeom>
        </p:spPr>
        <p:txBody>
          <a:bodyPr wrap="square">
            <a:spAutoFit/>
          </a:bodyPr>
          <a:lstStyle/>
          <a:p>
            <a:r>
              <a:rPr lang="en-US" sz="1600" b="1" dirty="0" smtClean="0"/>
              <a:t>BiFeO</a:t>
            </a:r>
            <a:r>
              <a:rPr lang="en-US" sz="1600" b="1" baseline="-25000" dirty="0" smtClean="0"/>
              <a:t>3</a:t>
            </a:r>
            <a:r>
              <a:rPr lang="en-US" sz="1600" b="1" dirty="0"/>
              <a:t>//Si @600°C </a:t>
            </a:r>
            <a:endParaRPr lang="en-US" sz="1600" b="1" dirty="0" smtClean="0"/>
          </a:p>
        </p:txBody>
      </p:sp>
      <p:sp>
        <p:nvSpPr>
          <p:cNvPr id="7" name="CasellaDiTesto 6"/>
          <p:cNvSpPr txBox="1"/>
          <p:nvPr/>
        </p:nvSpPr>
        <p:spPr>
          <a:xfrm>
            <a:off x="5835056" y="474668"/>
            <a:ext cx="2304256" cy="338554"/>
          </a:xfrm>
          <a:prstGeom prst="rect">
            <a:avLst/>
          </a:prstGeom>
          <a:noFill/>
        </p:spPr>
        <p:txBody>
          <a:bodyPr wrap="square" rtlCol="0">
            <a:spAutoFit/>
          </a:bodyPr>
          <a:lstStyle/>
          <a:p>
            <a:r>
              <a:rPr lang="en-US" sz="1600" b="1" dirty="0"/>
              <a:t>BiFeO</a:t>
            </a:r>
            <a:r>
              <a:rPr lang="en-US" sz="1600" b="1" baseline="-25000" dirty="0"/>
              <a:t>3</a:t>
            </a:r>
            <a:r>
              <a:rPr lang="en-US" sz="1600" b="1" dirty="0"/>
              <a:t>//Si @500°C </a:t>
            </a:r>
            <a:endParaRPr lang="en-US" sz="1600" b="1" dirty="0" smtClean="0"/>
          </a:p>
        </p:txBody>
      </p:sp>
      <p:pic>
        <p:nvPicPr>
          <p:cNvPr id="3077" name="Picture 5" descr="C:\Users\Alessio Giampietri\Documents\Dottorato\Conferenze e Workshops\SuperFOx\AFM BFO on Si 5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988001"/>
            <a:ext cx="3455602" cy="25917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la 7"/>
          <p:cNvGraphicFramePr>
            <a:graphicFrameLocks noGrp="1"/>
          </p:cNvGraphicFramePr>
          <p:nvPr>
            <p:extLst>
              <p:ext uri="{D42A27DB-BD31-4B8C-83A1-F6EECF244321}">
                <p14:modId xmlns:p14="http://schemas.microsoft.com/office/powerpoint/2010/main" val="2478542822"/>
              </p:ext>
            </p:extLst>
          </p:nvPr>
        </p:nvGraphicFramePr>
        <p:xfrm>
          <a:off x="610997" y="2132856"/>
          <a:ext cx="4248472" cy="1242760"/>
        </p:xfrm>
        <a:graphic>
          <a:graphicData uri="http://schemas.openxmlformats.org/drawingml/2006/table">
            <a:tbl>
              <a:tblPr firstRow="1" bandRow="1">
                <a:tableStyleId>{5C22544A-7EE6-4342-B048-85BDC9FD1C3A}</a:tableStyleId>
              </a:tblPr>
              <a:tblGrid>
                <a:gridCol w="1656184"/>
                <a:gridCol w="864096"/>
                <a:gridCol w="864096"/>
                <a:gridCol w="864096"/>
              </a:tblGrid>
              <a:tr h="249664">
                <a:tc>
                  <a:txBody>
                    <a:bodyPr/>
                    <a:lstStyle/>
                    <a:p>
                      <a:r>
                        <a:rPr lang="en-US" sz="1400" b="1" dirty="0" smtClean="0">
                          <a:solidFill>
                            <a:schemeClr val="tx1"/>
                          </a:solidFill>
                        </a:rPr>
                        <a:t>Substrate</a:t>
                      </a:r>
                      <a:r>
                        <a:rPr lang="en-US" sz="1400" b="1" baseline="0" dirty="0" smtClean="0">
                          <a:solidFill>
                            <a:schemeClr val="tx1"/>
                          </a:solidFill>
                        </a:rPr>
                        <a:t> Temperature</a:t>
                      </a:r>
                      <a:endParaRPr lang="en-US" sz="1400" b="1" dirty="0">
                        <a:solidFill>
                          <a:schemeClr val="tx1"/>
                        </a:solidFill>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r>
                        <a:rPr lang="en-US" sz="1400" b="1" dirty="0" smtClean="0">
                          <a:solidFill>
                            <a:schemeClr val="tx1"/>
                          </a:solidFill>
                        </a:rPr>
                        <a:t>500°C</a:t>
                      </a:r>
                      <a:endParaRPr lang="en-US" sz="1400" b="1" dirty="0">
                        <a:solidFill>
                          <a:schemeClr val="tx1"/>
                        </a:solidFill>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r>
                        <a:rPr lang="en-US" sz="1400" b="1" dirty="0" smtClean="0">
                          <a:solidFill>
                            <a:schemeClr val="tx1"/>
                          </a:solidFill>
                        </a:rPr>
                        <a:t>550°C</a:t>
                      </a:r>
                      <a:endParaRPr lang="en-US" sz="1400" b="1" dirty="0">
                        <a:solidFill>
                          <a:schemeClr val="tx1"/>
                        </a:solidFill>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r>
                        <a:rPr lang="en-US" sz="1400" b="1" dirty="0" smtClean="0">
                          <a:solidFill>
                            <a:schemeClr val="tx1"/>
                          </a:solidFill>
                        </a:rPr>
                        <a:t>600°C </a:t>
                      </a:r>
                    </a:p>
                    <a:p>
                      <a:endParaRPr lang="en-US" sz="1400" b="1" dirty="0">
                        <a:solidFill>
                          <a:schemeClr val="tx1"/>
                        </a:solidFill>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60000"/>
                        <a:lumOff val="40000"/>
                      </a:schemeClr>
                    </a:solidFill>
                  </a:tcPr>
                </a:tc>
              </a:tr>
              <a:tr h="388247">
                <a:tc>
                  <a:txBody>
                    <a:bodyPr/>
                    <a:lstStyle/>
                    <a:p>
                      <a:r>
                        <a:rPr lang="en-US" sz="1400" b="1" dirty="0" smtClean="0"/>
                        <a:t>Average Roughness</a:t>
                      </a:r>
                      <a:endParaRPr lang="en-US" sz="1400" b="1" dirty="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8,59nm</a:t>
                      </a: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r>
                        <a:rPr lang="en-GB" sz="1400" b="1" dirty="0" smtClean="0"/>
                        <a:t>39,81nm</a:t>
                      </a:r>
                      <a:endParaRPr lang="en-US" sz="1400" b="1" dirty="0" smtClean="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54,54nm</a:t>
                      </a: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336353">
                <a:tc>
                  <a:txBody>
                    <a:bodyPr/>
                    <a:lstStyle/>
                    <a:p>
                      <a:r>
                        <a:rPr lang="en-US" sz="1400" b="1" dirty="0" smtClean="0"/>
                        <a:t>Crystal Lateral Size</a:t>
                      </a:r>
                      <a:endParaRPr lang="en-US" sz="1400" b="1" dirty="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 0,1 </a:t>
                      </a:r>
                      <a:r>
                        <a:rPr lang="el-GR" sz="1400" b="1" dirty="0" smtClean="0"/>
                        <a:t>μ</a:t>
                      </a:r>
                      <a:r>
                        <a:rPr lang="it-IT" sz="1400" b="1" dirty="0" smtClean="0"/>
                        <a:t>m</a:t>
                      </a:r>
                      <a:r>
                        <a:rPr lang="en-US" sz="1400" b="1" i="1" dirty="0" smtClean="0"/>
                        <a:t> </a:t>
                      </a:r>
                      <a:endParaRPr lang="en-US" sz="1400" b="1" dirty="0" smtClean="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 0,3 </a:t>
                      </a:r>
                      <a:r>
                        <a:rPr lang="el-GR" sz="1400" b="1" dirty="0" smtClean="0"/>
                        <a:t>μ</a:t>
                      </a:r>
                      <a:r>
                        <a:rPr lang="it-IT" sz="1400" b="1" dirty="0" smtClean="0"/>
                        <a:t>m</a:t>
                      </a:r>
                      <a:endParaRPr lang="en-US" sz="1400" b="1" dirty="0" smtClean="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 0,5 </a:t>
                      </a:r>
                      <a:r>
                        <a:rPr lang="el-GR" sz="1400" b="1" dirty="0" smtClean="0"/>
                        <a:t>μ</a:t>
                      </a:r>
                      <a:r>
                        <a:rPr lang="it-IT" sz="1400" b="1" dirty="0" smtClean="0"/>
                        <a:t>m</a:t>
                      </a:r>
                      <a:endParaRPr lang="en-US" sz="1400" b="1" dirty="0" smtClean="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bl>
          </a:graphicData>
        </a:graphic>
      </p:graphicFrame>
      <p:sp>
        <p:nvSpPr>
          <p:cNvPr id="9" name="CasellaDiTesto 8"/>
          <p:cNvSpPr txBox="1"/>
          <p:nvPr/>
        </p:nvSpPr>
        <p:spPr>
          <a:xfrm>
            <a:off x="539552" y="3953600"/>
            <a:ext cx="1223745" cy="615553"/>
          </a:xfrm>
          <a:prstGeom prst="rect">
            <a:avLst/>
          </a:prstGeom>
          <a:noFill/>
        </p:spPr>
        <p:txBody>
          <a:bodyPr wrap="square" rtlCol="0">
            <a:spAutoFit/>
          </a:bodyPr>
          <a:lstStyle/>
          <a:p>
            <a:r>
              <a:rPr lang="en-US" sz="1600" b="1" dirty="0"/>
              <a:t>BiFeO</a:t>
            </a:r>
            <a:r>
              <a:rPr lang="en-US" sz="1600" b="1" baseline="-25000" dirty="0"/>
              <a:t>3</a:t>
            </a:r>
            <a:r>
              <a:rPr lang="en-US" sz="1600" b="1" dirty="0"/>
              <a:t>//Si @</a:t>
            </a:r>
            <a:r>
              <a:rPr lang="en-US" sz="1600" b="1" dirty="0" smtClean="0"/>
              <a:t>550°C </a:t>
            </a:r>
            <a:r>
              <a:rPr lang="en-US" b="1" i="1" dirty="0"/>
              <a:t>	</a:t>
            </a:r>
            <a:endParaRPr lang="en-US" dirty="0"/>
          </a:p>
        </p:txBody>
      </p:sp>
    </p:spTree>
    <p:extLst>
      <p:ext uri="{BB962C8B-B14F-4D97-AF65-F5344CB8AC3E}">
        <p14:creationId xmlns:p14="http://schemas.microsoft.com/office/powerpoint/2010/main" val="38813381"/>
      </p:ext>
    </p:extLst>
  </p:cSld>
  <p:clrMapOvr>
    <a:masterClrMapping/>
  </p:clrMapOvr>
  <mc:AlternateContent xmlns:mc="http://schemas.openxmlformats.org/markup-compatibility/2006" xmlns:p14="http://schemas.microsoft.com/office/powerpoint/2010/main">
    <mc:Choice Requires="p14">
      <p:transition spd="slow" p14:dur="2000" advTm="40829"/>
    </mc:Choice>
    <mc:Fallback xmlns="">
      <p:transition spd="slow" advTm="4082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lessio Giampietri\Documents\Dottorato\Corsi\Seminari di Fine Anno\Primo Anno\BiFeO3 X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98" y="4296495"/>
            <a:ext cx="3510193" cy="219370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10908704" y="1515934"/>
            <a:ext cx="82352" cy="45719"/>
          </a:xfrm>
        </p:spPr>
        <p:txBody>
          <a:bodyPr>
            <a:normAutofit fontScale="90000"/>
          </a:bodyPr>
          <a:lstStyle/>
          <a:p>
            <a:r>
              <a:rPr lang="it-IT" dirty="0" smtClean="0"/>
              <a:t> </a:t>
            </a:r>
            <a:endParaRPr lang="en-GB" dirty="0"/>
          </a:p>
        </p:txBody>
      </p:sp>
      <p:sp>
        <p:nvSpPr>
          <p:cNvPr id="3" name="Segnaposto contenuto 2"/>
          <p:cNvSpPr>
            <a:spLocks noGrp="1"/>
          </p:cNvSpPr>
          <p:nvPr>
            <p:ph idx="1"/>
          </p:nvPr>
        </p:nvSpPr>
        <p:spPr>
          <a:xfrm>
            <a:off x="9828584" y="6021288"/>
            <a:ext cx="72008" cy="45719"/>
          </a:xfrm>
        </p:spPr>
        <p:txBody>
          <a:bodyPr>
            <a:normAutofit fontScale="25000" lnSpcReduction="20000"/>
          </a:bodyPr>
          <a:lstStyle/>
          <a:p>
            <a:pPr marL="0" indent="0">
              <a:buNone/>
            </a:pPr>
            <a:r>
              <a:rPr lang="it-IT" dirty="0" smtClean="0"/>
              <a:t> </a:t>
            </a:r>
            <a:endParaRPr lang="en-GB" dirty="0"/>
          </a:p>
        </p:txBody>
      </p:sp>
      <p:sp>
        <p:nvSpPr>
          <p:cNvPr id="4" name="CasellaDiTesto 3"/>
          <p:cNvSpPr txBox="1"/>
          <p:nvPr/>
        </p:nvSpPr>
        <p:spPr>
          <a:xfrm>
            <a:off x="508106" y="417494"/>
            <a:ext cx="3672408" cy="2123658"/>
          </a:xfrm>
          <a:prstGeom prst="rect">
            <a:avLst/>
          </a:prstGeom>
          <a:noFill/>
        </p:spPr>
        <p:txBody>
          <a:bodyPr wrap="square" rtlCol="0">
            <a:spAutoFit/>
          </a:bodyPr>
          <a:lstStyle/>
          <a:p>
            <a:pPr algn="just"/>
            <a:r>
              <a:rPr lang="it-IT" sz="2400" b="1" dirty="0" smtClean="0"/>
              <a:t>4) XRD ANALYSIS</a:t>
            </a:r>
          </a:p>
          <a:p>
            <a:pPr algn="just"/>
            <a:endParaRPr lang="it-IT" dirty="0"/>
          </a:p>
          <a:p>
            <a:pPr algn="just"/>
            <a:r>
              <a:rPr lang="en-US" dirty="0"/>
              <a:t>From the XRD </a:t>
            </a:r>
            <a:r>
              <a:rPr lang="en-US" dirty="0" smtClean="0"/>
              <a:t>data we </a:t>
            </a:r>
            <a:r>
              <a:rPr lang="en-US" dirty="0"/>
              <a:t>can see that there are mainly peaks related to the BiFeO</a:t>
            </a:r>
            <a:r>
              <a:rPr lang="en-US" baseline="-25000" dirty="0"/>
              <a:t>3</a:t>
            </a:r>
            <a:r>
              <a:rPr lang="en-US" dirty="0"/>
              <a:t> </a:t>
            </a:r>
            <a:r>
              <a:rPr lang="en-US" dirty="0" err="1"/>
              <a:t>perovskite</a:t>
            </a:r>
            <a:r>
              <a:rPr lang="en-US" dirty="0"/>
              <a:t> phase, and one </a:t>
            </a:r>
            <a:r>
              <a:rPr lang="en-US" dirty="0" smtClean="0"/>
              <a:t>peak </a:t>
            </a:r>
            <a:r>
              <a:rPr lang="en-US" dirty="0"/>
              <a:t>related to the Bi</a:t>
            </a:r>
            <a:r>
              <a:rPr lang="en-US" baseline="-25000" dirty="0"/>
              <a:t>2</a:t>
            </a:r>
            <a:r>
              <a:rPr lang="en-US" dirty="0"/>
              <a:t>O</a:t>
            </a:r>
            <a:r>
              <a:rPr lang="en-US" baseline="-25000" dirty="0"/>
              <a:t>3</a:t>
            </a:r>
            <a:r>
              <a:rPr lang="en-US" dirty="0"/>
              <a:t> residual </a:t>
            </a:r>
            <a:r>
              <a:rPr lang="en-US" dirty="0" smtClean="0"/>
              <a:t>impurity phase.</a:t>
            </a:r>
            <a:endParaRPr lang="en-US" dirty="0"/>
          </a:p>
        </p:txBody>
      </p:sp>
      <p:pic>
        <p:nvPicPr>
          <p:cNvPr id="4098" name="Picture 2" descr="C:\Users\Alessio Giampietri\Documents\Dottorato\Conferenze e Workshops\SuperFOx\XRD con 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42998"/>
            <a:ext cx="3785878" cy="239271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lessio Giampietri\Documents\Dottorato\Conferenze e Workshops\SuperFOx\XAS XMC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7366" y="4296495"/>
            <a:ext cx="2367444" cy="216437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516216" y="4090285"/>
            <a:ext cx="2179734" cy="2031325"/>
          </a:xfrm>
          <a:prstGeom prst="rect">
            <a:avLst/>
          </a:prstGeom>
          <a:noFill/>
        </p:spPr>
        <p:txBody>
          <a:bodyPr wrap="square" rtlCol="0">
            <a:spAutoFit/>
          </a:bodyPr>
          <a:lstStyle/>
          <a:p>
            <a:pPr algn="just"/>
            <a:endParaRPr lang="en-US" dirty="0"/>
          </a:p>
          <a:p>
            <a:pPr algn="just"/>
            <a:r>
              <a:rPr lang="en-GB" dirty="0" smtClean="0"/>
              <a:t>The XMCD </a:t>
            </a:r>
            <a:r>
              <a:rPr lang="en-GB" dirty="0"/>
              <a:t>measured at ±5T shows  a nearly absent </a:t>
            </a:r>
            <a:r>
              <a:rPr lang="en-GB" dirty="0" smtClean="0"/>
              <a:t>signal, thus </a:t>
            </a:r>
            <a:r>
              <a:rPr lang="en-GB" dirty="0"/>
              <a:t>suggesting </a:t>
            </a:r>
            <a:r>
              <a:rPr lang="en-US" dirty="0"/>
              <a:t>that the system </a:t>
            </a:r>
            <a:r>
              <a:rPr lang="en-US" dirty="0" smtClean="0"/>
              <a:t>is really antiferromagnetic.</a:t>
            </a:r>
            <a:endParaRPr lang="en-US" dirty="0"/>
          </a:p>
        </p:txBody>
      </p:sp>
      <p:sp>
        <p:nvSpPr>
          <p:cNvPr id="6" name="CasellaDiTesto 5"/>
          <p:cNvSpPr txBox="1"/>
          <p:nvPr/>
        </p:nvSpPr>
        <p:spPr>
          <a:xfrm>
            <a:off x="467173" y="2780928"/>
            <a:ext cx="8228777" cy="1292662"/>
          </a:xfrm>
          <a:prstGeom prst="rect">
            <a:avLst/>
          </a:prstGeom>
          <a:noFill/>
        </p:spPr>
        <p:txBody>
          <a:bodyPr wrap="square" rtlCol="0">
            <a:spAutoFit/>
          </a:bodyPr>
          <a:lstStyle/>
          <a:p>
            <a:pPr algn="just"/>
            <a:r>
              <a:rPr lang="it-IT" sz="2400" b="1" dirty="0" smtClean="0"/>
              <a:t>5) XAS </a:t>
            </a:r>
            <a:r>
              <a:rPr lang="it-IT" sz="2400" b="1" dirty="0"/>
              <a:t>AND XMCD </a:t>
            </a:r>
            <a:r>
              <a:rPr lang="it-IT" sz="2400" b="1" dirty="0" smtClean="0"/>
              <a:t>ANALYSIS</a:t>
            </a:r>
            <a:endParaRPr lang="it-IT" sz="2400" b="1" dirty="0"/>
          </a:p>
          <a:p>
            <a:pPr algn="just"/>
            <a:endParaRPr lang="it-IT" dirty="0"/>
          </a:p>
          <a:p>
            <a:pPr algn="just"/>
            <a:r>
              <a:rPr lang="en-GB" dirty="0"/>
              <a:t>The XAS spectrum displays a  small feature at h</a:t>
            </a:r>
            <a:r>
              <a:rPr lang="el-GR" dirty="0"/>
              <a:t>ν</a:t>
            </a:r>
            <a:r>
              <a:rPr lang="en-GB" dirty="0"/>
              <a:t>=708.19 eV (black arrow) which can be only found in epitaxial BiFeO</a:t>
            </a:r>
            <a:r>
              <a:rPr lang="en-GB" baseline="-25000" dirty="0"/>
              <a:t>3</a:t>
            </a:r>
            <a:r>
              <a:rPr lang="en-GB" dirty="0"/>
              <a:t> spectra.</a:t>
            </a:r>
            <a:r>
              <a:rPr lang="en-US" dirty="0"/>
              <a:t> </a:t>
            </a:r>
          </a:p>
        </p:txBody>
      </p:sp>
      <p:cxnSp>
        <p:nvCxnSpPr>
          <p:cNvPr id="10" name="Connettore 2 9"/>
          <p:cNvCxnSpPr/>
          <p:nvPr/>
        </p:nvCxnSpPr>
        <p:spPr>
          <a:xfrm>
            <a:off x="1259632" y="4931255"/>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144824"/>
      </p:ext>
    </p:extLst>
  </p:cSld>
  <p:clrMapOvr>
    <a:masterClrMapping/>
  </p:clrMapOvr>
  <mc:AlternateContent xmlns:mc="http://schemas.openxmlformats.org/markup-compatibility/2006" xmlns:p14="http://schemas.microsoft.com/office/powerpoint/2010/main">
    <mc:Choice Requires="p14">
      <p:transition spd="slow" p14:dur="2000" advTm="89624"/>
    </mc:Choice>
    <mc:Fallback xmlns="">
      <p:transition spd="slow" advTm="8962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5192" y="332656"/>
            <a:ext cx="8229600" cy="1143000"/>
          </a:xfrm>
        </p:spPr>
        <p:txBody>
          <a:bodyPr>
            <a:normAutofit/>
          </a:bodyPr>
          <a:lstStyle/>
          <a:p>
            <a:r>
              <a:rPr lang="en-US" b="1" dirty="0" smtClean="0"/>
              <a:t>Conclusions and perspectives</a:t>
            </a:r>
            <a:endParaRPr lang="en-US" b="1" dirty="0"/>
          </a:p>
        </p:txBody>
      </p:sp>
      <p:sp>
        <p:nvSpPr>
          <p:cNvPr id="3" name="Segnaposto contenuto 2"/>
          <p:cNvSpPr>
            <a:spLocks noGrp="1"/>
          </p:cNvSpPr>
          <p:nvPr>
            <p:ph idx="1"/>
          </p:nvPr>
        </p:nvSpPr>
        <p:spPr>
          <a:xfrm>
            <a:off x="11412760" y="2852936"/>
            <a:ext cx="154360" cy="176883"/>
          </a:xfrm>
        </p:spPr>
        <p:txBody>
          <a:bodyPr>
            <a:normAutofit fontScale="25000" lnSpcReduction="20000"/>
          </a:bodyPr>
          <a:lstStyle/>
          <a:p>
            <a:pPr marL="0" indent="0">
              <a:buNone/>
            </a:pPr>
            <a:r>
              <a:rPr lang="en-US" dirty="0" smtClean="0"/>
              <a:t> </a:t>
            </a:r>
            <a:endParaRPr lang="en-US" dirty="0"/>
          </a:p>
        </p:txBody>
      </p:sp>
      <p:sp>
        <p:nvSpPr>
          <p:cNvPr id="4" name="CasellaDiTesto 3"/>
          <p:cNvSpPr txBox="1"/>
          <p:nvPr/>
        </p:nvSpPr>
        <p:spPr>
          <a:xfrm>
            <a:off x="611560" y="1844824"/>
            <a:ext cx="7776864"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a:t>
            </a:r>
            <a:r>
              <a:rPr lang="en-US" dirty="0"/>
              <a:t>calibration of a RF magnetron sputtering deposition </a:t>
            </a:r>
            <a:r>
              <a:rPr lang="en-US" dirty="0" smtClean="0"/>
              <a:t>system was done for the BiFeO</a:t>
            </a:r>
            <a:r>
              <a:rPr lang="en-US" baseline="-25000" dirty="0" smtClean="0"/>
              <a:t>3</a:t>
            </a:r>
            <a:r>
              <a:rPr lang="en-US" dirty="0" smtClean="0"/>
              <a:t> material, which was grown with different temperatures.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The BiFeO</a:t>
            </a:r>
            <a:r>
              <a:rPr lang="en-US" baseline="-25000" dirty="0" smtClean="0"/>
              <a:t>3</a:t>
            </a:r>
            <a:r>
              <a:rPr lang="en-US" dirty="0" smtClean="0"/>
              <a:t>//Si systems were characterized with a multi-technique approach, and the optimal growth temperature for the films was close to 550°C.      </a:t>
            </a:r>
            <a:br>
              <a:rPr lang="en-US" dirty="0" smtClean="0"/>
            </a:br>
            <a:r>
              <a:rPr lang="en-US" dirty="0" smtClean="0"/>
              <a:t>In this conditions a smooth, polycrystalline thin film is obtained, which displays a strong antiferromagnetic behavior.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A preliminary analysis on the BiFeO</a:t>
            </a:r>
            <a:r>
              <a:rPr lang="en-US" baseline="-25000" dirty="0" smtClean="0"/>
              <a:t>3</a:t>
            </a:r>
            <a:r>
              <a:rPr lang="en-US" dirty="0" smtClean="0"/>
              <a:t>//SrTiO</a:t>
            </a:r>
            <a:r>
              <a:rPr lang="en-US" baseline="-25000" dirty="0" smtClean="0"/>
              <a:t>3</a:t>
            </a:r>
            <a:r>
              <a:rPr lang="en-US" dirty="0" smtClean="0"/>
              <a:t> was also done (not shown here), but this work requires further analysis of BiFeO</a:t>
            </a:r>
            <a:r>
              <a:rPr lang="en-US" baseline="-25000" dirty="0" smtClean="0"/>
              <a:t>3</a:t>
            </a:r>
            <a:r>
              <a:rPr lang="en-US" dirty="0" smtClean="0"/>
              <a:t> films grown on substrates with the correct TiO</a:t>
            </a:r>
            <a:r>
              <a:rPr lang="en-US" baseline="-25000" dirty="0" smtClean="0"/>
              <a:t>2</a:t>
            </a:r>
            <a:r>
              <a:rPr lang="en-US" dirty="0" smtClean="0"/>
              <a:t> termination.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The next step will be the deposition and the analysis of LaAlO</a:t>
            </a:r>
            <a:r>
              <a:rPr lang="en-US" baseline="-25000" dirty="0" smtClean="0"/>
              <a:t>3</a:t>
            </a:r>
            <a:r>
              <a:rPr lang="en-US" dirty="0" smtClean="0"/>
              <a:t>, LaCrO</a:t>
            </a:r>
            <a:r>
              <a:rPr lang="en-US" baseline="-25000" dirty="0" smtClean="0"/>
              <a:t>3</a:t>
            </a:r>
            <a:r>
              <a:rPr lang="en-US" dirty="0" smtClean="0"/>
              <a:t> and Al</a:t>
            </a:r>
            <a:r>
              <a:rPr lang="en-US" baseline="-25000" dirty="0" smtClean="0"/>
              <a:t>2</a:t>
            </a:r>
            <a:r>
              <a:rPr lang="en-US" dirty="0" smtClean="0"/>
              <a:t>O</a:t>
            </a:r>
            <a:r>
              <a:rPr lang="en-US" baseline="-25000" dirty="0" smtClean="0"/>
              <a:t>3</a:t>
            </a:r>
            <a:r>
              <a:rPr lang="en-US" dirty="0" smtClean="0"/>
              <a:t> films. </a:t>
            </a:r>
            <a:r>
              <a:rPr lang="en-US" dirty="0"/>
              <a:t>T</a:t>
            </a:r>
            <a:r>
              <a:rPr lang="en-US" dirty="0" smtClean="0"/>
              <a:t>he final step will be the analysis of the interface properties of this </a:t>
            </a:r>
            <a:r>
              <a:rPr lang="en-US" dirty="0" err="1" smtClean="0"/>
              <a:t>heterostructures</a:t>
            </a:r>
            <a:r>
              <a:rPr lang="en-US" dirty="0" smtClean="0"/>
              <a:t>, both through standard and synchrotron-based radiation.</a:t>
            </a:r>
          </a:p>
        </p:txBody>
      </p:sp>
    </p:spTree>
    <p:extLst>
      <p:ext uri="{BB962C8B-B14F-4D97-AF65-F5344CB8AC3E}">
        <p14:creationId xmlns:p14="http://schemas.microsoft.com/office/powerpoint/2010/main" val="914188084"/>
      </p:ext>
    </p:extLst>
  </p:cSld>
  <p:clrMapOvr>
    <a:masterClrMapping/>
  </p:clrMapOvr>
  <mc:AlternateContent xmlns:mc="http://schemas.openxmlformats.org/markup-compatibility/2006" xmlns:p14="http://schemas.microsoft.com/office/powerpoint/2010/main">
    <mc:Choice Requires="p14">
      <p:transition spd="slow" p14:dur="2000" advTm="51299"/>
    </mc:Choice>
    <mc:Fallback xmlns="">
      <p:transition spd="slow" advTm="5129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0812" y="445232"/>
            <a:ext cx="8229600" cy="1143000"/>
          </a:xfrm>
        </p:spPr>
        <p:txBody>
          <a:bodyPr/>
          <a:lstStyle/>
          <a:p>
            <a:r>
              <a:rPr lang="en-US" dirty="0" smtClean="0"/>
              <a:t>Thanks for the attention!</a:t>
            </a:r>
            <a:endParaRPr lang="en-US" dirty="0"/>
          </a:p>
        </p:txBody>
      </p:sp>
      <p:sp>
        <p:nvSpPr>
          <p:cNvPr id="3" name="Segnaposto contenuto 2"/>
          <p:cNvSpPr>
            <a:spLocks noGrp="1"/>
          </p:cNvSpPr>
          <p:nvPr>
            <p:ph idx="1"/>
          </p:nvPr>
        </p:nvSpPr>
        <p:spPr>
          <a:xfrm>
            <a:off x="8532440" y="6021288"/>
            <a:ext cx="154360" cy="104875"/>
          </a:xfrm>
        </p:spPr>
        <p:txBody>
          <a:bodyPr>
            <a:normAutofit fontScale="25000" lnSpcReduction="20000"/>
          </a:bodyPr>
          <a:lstStyle/>
          <a:p>
            <a:pPr marL="0" indent="0">
              <a:buNone/>
            </a:pPr>
            <a:r>
              <a:rPr lang="en-US" dirty="0" smtClean="0"/>
              <a:t> </a:t>
            </a:r>
            <a:endParaRPr lang="en-US" dirty="0"/>
          </a:p>
        </p:txBody>
      </p:sp>
      <p:sp>
        <p:nvSpPr>
          <p:cNvPr id="4" name="CasellaDiTesto 3"/>
          <p:cNvSpPr txBox="1"/>
          <p:nvPr/>
        </p:nvSpPr>
        <p:spPr>
          <a:xfrm>
            <a:off x="495152" y="2204864"/>
            <a:ext cx="8280920" cy="4001095"/>
          </a:xfrm>
          <a:prstGeom prst="rect">
            <a:avLst/>
          </a:prstGeom>
          <a:noFill/>
        </p:spPr>
        <p:txBody>
          <a:bodyPr wrap="square" rtlCol="0">
            <a:spAutoFit/>
          </a:bodyPr>
          <a:lstStyle/>
          <a:p>
            <a:r>
              <a:rPr lang="en-US" b="1" dirty="0" smtClean="0"/>
              <a:t>  </a:t>
            </a:r>
          </a:p>
          <a:p>
            <a:r>
              <a:rPr lang="en-US" b="1" dirty="0" smtClean="0"/>
              <a:t>   SUPERVISOR: 		XAS </a:t>
            </a:r>
            <a:r>
              <a:rPr lang="en-US" b="1" dirty="0"/>
              <a:t>AND XMCD </a:t>
            </a:r>
            <a:r>
              <a:rPr lang="en-US" b="1" baseline="30000" dirty="0"/>
              <a:t>[3]</a:t>
            </a:r>
            <a:r>
              <a:rPr lang="en-US" b="1" dirty="0"/>
              <a:t>:</a:t>
            </a:r>
            <a:r>
              <a:rPr lang="en-US" dirty="0"/>
              <a:t> </a:t>
            </a:r>
            <a:r>
              <a:rPr lang="en-US" dirty="0" smtClean="0"/>
              <a:t>		   </a:t>
            </a:r>
          </a:p>
          <a:p>
            <a:r>
              <a:rPr lang="en-US" dirty="0"/>
              <a:t> </a:t>
            </a:r>
            <a:r>
              <a:rPr lang="en-US" dirty="0" smtClean="0"/>
              <a:t>  Luigi </a:t>
            </a:r>
            <a:r>
              <a:rPr lang="en-US" dirty="0" err="1" smtClean="0"/>
              <a:t>Sangaletti</a:t>
            </a:r>
            <a:r>
              <a:rPr lang="en-US" b="1" baseline="30000" dirty="0" smtClean="0"/>
              <a:t>[1</a:t>
            </a:r>
            <a:r>
              <a:rPr lang="en-US" b="1" baseline="30000" dirty="0"/>
              <a:t>]</a:t>
            </a:r>
            <a:r>
              <a:rPr lang="en-US" dirty="0" smtClean="0"/>
              <a:t>  	Federica </a:t>
            </a:r>
            <a:r>
              <a:rPr lang="en-US" dirty="0" err="1" smtClean="0"/>
              <a:t>Bondino</a:t>
            </a:r>
            <a:endParaRPr lang="en-US" dirty="0" smtClean="0"/>
          </a:p>
          <a:p>
            <a:r>
              <a:rPr lang="en-US" dirty="0" smtClean="0"/>
              <a:t>   Alessandro </a:t>
            </a:r>
            <a:r>
              <a:rPr lang="en-US" dirty="0" err="1"/>
              <a:t>Lascialfari</a:t>
            </a:r>
            <a:r>
              <a:rPr lang="en-US" b="1" baseline="30000" dirty="0"/>
              <a:t> [</a:t>
            </a:r>
            <a:r>
              <a:rPr lang="en-US" b="1" baseline="30000" dirty="0" smtClean="0"/>
              <a:t>2]</a:t>
            </a:r>
            <a:r>
              <a:rPr lang="en-US" dirty="0"/>
              <a:t>	</a:t>
            </a:r>
            <a:r>
              <a:rPr lang="en-US" dirty="0" smtClean="0"/>
              <a:t>Elena </a:t>
            </a:r>
            <a:r>
              <a:rPr lang="en-US" dirty="0" err="1"/>
              <a:t>Magnano</a:t>
            </a:r>
            <a:endParaRPr lang="en-US" b="1" dirty="0" smtClean="0"/>
          </a:p>
          <a:p>
            <a:r>
              <a:rPr lang="en-US" b="1" dirty="0"/>
              <a:t> </a:t>
            </a:r>
            <a:r>
              <a:rPr lang="en-US" b="1" dirty="0" smtClean="0"/>
              <a:t>  RESEARCH </a:t>
            </a:r>
            <a:r>
              <a:rPr lang="en-US" b="1" dirty="0"/>
              <a:t>GROUP </a:t>
            </a:r>
            <a:r>
              <a:rPr lang="en-US" b="1" baseline="30000" dirty="0"/>
              <a:t>[1]</a:t>
            </a:r>
            <a:r>
              <a:rPr lang="en-US" b="1" dirty="0"/>
              <a:t>: </a:t>
            </a:r>
            <a:r>
              <a:rPr lang="en-US" dirty="0"/>
              <a:t>	</a:t>
            </a:r>
            <a:r>
              <a:rPr lang="en-US" dirty="0" smtClean="0"/>
              <a:t>Silvia </a:t>
            </a:r>
            <a:r>
              <a:rPr lang="en-US" dirty="0" err="1"/>
              <a:t>Nappini</a:t>
            </a:r>
            <a:endParaRPr lang="en-US" dirty="0" smtClean="0"/>
          </a:p>
          <a:p>
            <a:r>
              <a:rPr lang="en-US" dirty="0" smtClean="0"/>
              <a:t>   Giovanni </a:t>
            </a:r>
            <a:r>
              <a:rPr lang="en-US" dirty="0" err="1" smtClean="0"/>
              <a:t>Drera</a:t>
            </a:r>
            <a:r>
              <a:rPr lang="en-US" dirty="0" smtClean="0"/>
              <a:t>		</a:t>
            </a:r>
            <a:r>
              <a:rPr lang="en-US" b="1" dirty="0" smtClean="0"/>
              <a:t>XRD </a:t>
            </a:r>
            <a:r>
              <a:rPr lang="en-US" b="1" dirty="0"/>
              <a:t>DATA </a:t>
            </a:r>
            <a:r>
              <a:rPr lang="en-US" b="1" baseline="30000" dirty="0"/>
              <a:t>[4</a:t>
            </a:r>
            <a:r>
              <a:rPr lang="en-US" b="1" baseline="30000" dirty="0" smtClean="0"/>
              <a:t>]</a:t>
            </a:r>
            <a:r>
              <a:rPr lang="en-US" b="1" dirty="0" smtClean="0"/>
              <a:t>:</a:t>
            </a:r>
            <a:endParaRPr lang="en-US" dirty="0" smtClean="0"/>
          </a:p>
          <a:p>
            <a:r>
              <a:rPr lang="en-US" dirty="0" smtClean="0"/>
              <a:t>   Gabriele </a:t>
            </a:r>
            <a:r>
              <a:rPr lang="en-US" dirty="0" err="1"/>
              <a:t>Salvinelli</a:t>
            </a:r>
            <a:r>
              <a:rPr lang="en-US" dirty="0"/>
              <a:t>	</a:t>
            </a:r>
            <a:r>
              <a:rPr lang="en-US" dirty="0" smtClean="0"/>
              <a:t> 	</a:t>
            </a:r>
            <a:r>
              <a:rPr lang="en-US" dirty="0" err="1" smtClean="0"/>
              <a:t>Ivano</a:t>
            </a:r>
            <a:r>
              <a:rPr lang="en-US" dirty="0" smtClean="0"/>
              <a:t> </a:t>
            </a:r>
            <a:r>
              <a:rPr lang="en-US" dirty="0" err="1"/>
              <a:t>Alessandri</a:t>
            </a:r>
            <a:r>
              <a:rPr lang="en-US" dirty="0"/>
              <a:t> </a:t>
            </a:r>
            <a:r>
              <a:rPr lang="en-US" dirty="0" smtClean="0"/>
              <a:t>	</a:t>
            </a:r>
          </a:p>
          <a:p>
            <a:r>
              <a:rPr lang="en-US" dirty="0" smtClean="0"/>
              <a:t>   Federica </a:t>
            </a:r>
            <a:r>
              <a:rPr lang="en-US" dirty="0" err="1"/>
              <a:t>Rigoni</a:t>
            </a:r>
            <a:r>
              <a:rPr lang="en-US" dirty="0"/>
              <a:t> 		</a:t>
            </a:r>
            <a:r>
              <a:rPr lang="en-US" b="1" dirty="0" smtClean="0"/>
              <a:t>AFM </a:t>
            </a:r>
            <a:r>
              <a:rPr lang="en-US" b="1" dirty="0"/>
              <a:t>SUPPORT </a:t>
            </a:r>
            <a:r>
              <a:rPr lang="en-US" b="1" baseline="30000" dirty="0"/>
              <a:t>[1]</a:t>
            </a:r>
            <a:r>
              <a:rPr lang="en-US" b="1" dirty="0"/>
              <a:t>: </a:t>
            </a:r>
            <a:r>
              <a:rPr lang="en-US" dirty="0" smtClean="0"/>
              <a:t>	</a:t>
            </a:r>
            <a:endParaRPr lang="en-US" dirty="0"/>
          </a:p>
          <a:p>
            <a:r>
              <a:rPr lang="en-US" dirty="0" smtClean="0"/>
              <a:t>   Chiara </a:t>
            </a:r>
            <a:r>
              <a:rPr lang="en-US" dirty="0" err="1"/>
              <a:t>Pintossi</a:t>
            </a:r>
            <a:r>
              <a:rPr lang="en-US" dirty="0"/>
              <a:t> </a:t>
            </a:r>
            <a:r>
              <a:rPr lang="en-US" b="1" dirty="0" smtClean="0"/>
              <a:t>		</a:t>
            </a:r>
            <a:r>
              <a:rPr lang="en-US" dirty="0" err="1" smtClean="0"/>
              <a:t>Emanuele</a:t>
            </a:r>
            <a:r>
              <a:rPr lang="en-US" dirty="0" smtClean="0"/>
              <a:t> </a:t>
            </a:r>
            <a:r>
              <a:rPr lang="en-US" dirty="0" err="1"/>
              <a:t>Cavaliere</a:t>
            </a:r>
            <a:r>
              <a:rPr lang="en-US" dirty="0"/>
              <a:t>	</a:t>
            </a:r>
            <a:endParaRPr lang="en-US" b="1" dirty="0"/>
          </a:p>
          <a:p>
            <a:r>
              <a:rPr lang="en-US" dirty="0" smtClean="0"/>
              <a:t>				</a:t>
            </a:r>
          </a:p>
          <a:p>
            <a:endParaRPr lang="en-US" dirty="0"/>
          </a:p>
          <a:p>
            <a:r>
              <a:rPr lang="en-US" sz="1400" dirty="0" smtClean="0"/>
              <a:t>[1] </a:t>
            </a:r>
            <a:r>
              <a:rPr lang="it-IT" sz="1400" i="1" dirty="0"/>
              <a:t>I-LAMP and Dipartimento di Matematica e Fisica,</a:t>
            </a:r>
            <a:r>
              <a:rPr lang="it-IT" sz="1400" dirty="0"/>
              <a:t> </a:t>
            </a:r>
            <a:r>
              <a:rPr lang="it-IT" sz="1400" i="1" dirty="0"/>
              <a:t>Università Cattolica, Via dei Musei 41, 25121 Brescia, </a:t>
            </a:r>
            <a:r>
              <a:rPr lang="it-IT" sz="1400" i="1" dirty="0" err="1" smtClean="0"/>
              <a:t>Italy</a:t>
            </a:r>
            <a:endParaRPr lang="en-US" sz="1400" dirty="0" smtClean="0"/>
          </a:p>
          <a:p>
            <a:r>
              <a:rPr lang="en-US" sz="1400" dirty="0" smtClean="0"/>
              <a:t>[2] </a:t>
            </a:r>
            <a:r>
              <a:rPr lang="it-IT" sz="1400" i="1" dirty="0" smtClean="0"/>
              <a:t>Dipartimento di Fisica, Università</a:t>
            </a:r>
            <a:r>
              <a:rPr lang="it-IT" sz="1400" i="1" dirty="0"/>
              <a:t> degli </a:t>
            </a:r>
            <a:r>
              <a:rPr lang="it-IT" sz="1400" i="1" dirty="0" smtClean="0"/>
              <a:t>Studi</a:t>
            </a:r>
            <a:r>
              <a:rPr lang="it-IT" sz="1400" i="1" dirty="0"/>
              <a:t> di </a:t>
            </a:r>
            <a:r>
              <a:rPr lang="it-IT" sz="1400" i="1" dirty="0" smtClean="0"/>
              <a:t>Milano,  Via</a:t>
            </a:r>
            <a:r>
              <a:rPr lang="it-IT" sz="1400" i="1" dirty="0"/>
              <a:t> </a:t>
            </a:r>
            <a:r>
              <a:rPr lang="it-IT" sz="1400" i="1" dirty="0" err="1" smtClean="0"/>
              <a:t>Celoria</a:t>
            </a:r>
            <a:r>
              <a:rPr lang="it-IT" sz="1400" i="1" dirty="0" smtClean="0"/>
              <a:t> 16, 20133 Milano, </a:t>
            </a:r>
            <a:r>
              <a:rPr lang="it-IT" sz="1400" i="1" dirty="0" err="1" smtClean="0"/>
              <a:t>Italy</a:t>
            </a:r>
            <a:endParaRPr lang="it-IT" sz="1400" i="1" dirty="0"/>
          </a:p>
          <a:p>
            <a:r>
              <a:rPr lang="en-US" sz="1400" dirty="0" smtClean="0"/>
              <a:t>[3] </a:t>
            </a:r>
            <a:r>
              <a:rPr lang="it-IT" sz="1400" i="1" dirty="0"/>
              <a:t>CNR-IOM, Laboratorio TASC, Strada Statale 14</a:t>
            </a:r>
            <a:r>
              <a:rPr lang="en-GB" sz="1400" i="1" dirty="0"/>
              <a:t>, Km. 163,5</a:t>
            </a:r>
            <a:r>
              <a:rPr lang="it-IT" sz="1400" i="1" dirty="0"/>
              <a:t>, 34149 Basovizza (Trieste), </a:t>
            </a:r>
            <a:r>
              <a:rPr lang="it-IT" sz="1400" i="1" dirty="0" err="1" smtClean="0"/>
              <a:t>Italy</a:t>
            </a:r>
            <a:endParaRPr lang="en-US" sz="1400" dirty="0" smtClean="0"/>
          </a:p>
          <a:p>
            <a:r>
              <a:rPr lang="en-US" sz="1400" dirty="0" smtClean="0"/>
              <a:t>[4] </a:t>
            </a:r>
            <a:r>
              <a:rPr lang="en-GB" sz="1400" i="1" dirty="0"/>
              <a:t>INSTM and Chemistry for Technologies Laboratory, University of Brescia, Via </a:t>
            </a:r>
            <a:r>
              <a:rPr lang="en-GB" sz="1400" i="1" dirty="0" err="1"/>
              <a:t>Branze</a:t>
            </a:r>
            <a:r>
              <a:rPr lang="en-GB" sz="1400" i="1" dirty="0"/>
              <a:t> 38, 25123 Brescia, </a:t>
            </a:r>
            <a:r>
              <a:rPr lang="en-GB" sz="1400" i="1" dirty="0" smtClean="0"/>
              <a:t>Italy  </a:t>
            </a:r>
            <a:endParaRPr lang="it-IT" sz="1400" i="1" dirty="0"/>
          </a:p>
        </p:txBody>
      </p:sp>
      <p:sp>
        <p:nvSpPr>
          <p:cNvPr id="6" name="Rettangolo 5"/>
          <p:cNvSpPr/>
          <p:nvPr/>
        </p:nvSpPr>
        <p:spPr>
          <a:xfrm>
            <a:off x="1631369" y="548680"/>
            <a:ext cx="5976664" cy="93610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ttangolo 6"/>
          <p:cNvSpPr/>
          <p:nvPr/>
        </p:nvSpPr>
        <p:spPr>
          <a:xfrm>
            <a:off x="611560" y="2204864"/>
            <a:ext cx="7920880" cy="273630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624" y="2474574"/>
            <a:ext cx="960818" cy="970426"/>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682" y="3787033"/>
            <a:ext cx="900760" cy="896531"/>
          </a:xfrm>
          <a:prstGeom prst="rect">
            <a:avLst/>
          </a:prstGeom>
        </p:spPr>
      </p:pic>
      <p:pic>
        <p:nvPicPr>
          <p:cNvPr id="9" name="Picture 2" descr="C:\Users\Alessio Giampietri\Documents\Dottorato\Conferenze e Workshops\SuperFOx\Logo Cattolic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420888"/>
            <a:ext cx="1077798" cy="10777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lessio Giampietri\Documents\Dottorato\Conferenze e Workshops\SuperFOx\Logo I-LA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9623" y="3731336"/>
            <a:ext cx="1040295" cy="9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64521"/>
      </p:ext>
    </p:extLst>
  </p:cSld>
  <p:clrMapOvr>
    <a:masterClrMapping/>
  </p:clrMapOvr>
  <mc:AlternateContent xmlns:mc="http://schemas.openxmlformats.org/markup-compatibility/2006" xmlns:p14="http://schemas.microsoft.com/office/powerpoint/2010/main">
    <mc:Choice Requires="p14">
      <p:transition spd="slow" p14:dur="2000" advTm="3703"/>
    </mc:Choice>
    <mc:Fallback xmlns="">
      <p:transition spd="slow" advTm="370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Introduction</a:t>
            </a:r>
            <a:endParaRPr lang="en-US" b="1" dirty="0"/>
          </a:p>
        </p:txBody>
      </p:sp>
      <p:sp>
        <p:nvSpPr>
          <p:cNvPr id="3" name="Segnaposto contenuto 2"/>
          <p:cNvSpPr>
            <a:spLocks noGrp="1"/>
          </p:cNvSpPr>
          <p:nvPr>
            <p:ph idx="1"/>
          </p:nvPr>
        </p:nvSpPr>
        <p:spPr>
          <a:xfrm>
            <a:off x="9900592" y="6093296"/>
            <a:ext cx="226368" cy="248891"/>
          </a:xfrm>
        </p:spPr>
        <p:txBody>
          <a:bodyPr>
            <a:normAutofit fontScale="32500" lnSpcReduction="20000"/>
          </a:bodyPr>
          <a:lstStyle/>
          <a:p>
            <a:pPr marL="0" indent="0">
              <a:buNone/>
            </a:pPr>
            <a:r>
              <a:rPr lang="en-GB" dirty="0"/>
              <a:t> </a:t>
            </a:r>
          </a:p>
        </p:txBody>
      </p:sp>
      <p:sp>
        <p:nvSpPr>
          <p:cNvPr id="4" name="CasellaDiTesto 3"/>
          <p:cNvSpPr txBox="1"/>
          <p:nvPr/>
        </p:nvSpPr>
        <p:spPr>
          <a:xfrm>
            <a:off x="611560" y="1772816"/>
            <a:ext cx="7920880" cy="4062651"/>
          </a:xfrm>
          <a:prstGeom prst="rect">
            <a:avLst/>
          </a:prstGeom>
          <a:noFill/>
        </p:spPr>
        <p:txBody>
          <a:bodyPr wrap="square" rtlCol="0">
            <a:spAutoFit/>
          </a:bodyPr>
          <a:lstStyle/>
          <a:p>
            <a:r>
              <a:rPr lang="en-US" sz="2400" b="1" dirty="0" smtClean="0"/>
              <a:t>PRINCIPAL OBJECTIVES OF THIS WORK</a:t>
            </a:r>
          </a:p>
          <a:p>
            <a:endParaRPr lang="en-US" dirty="0"/>
          </a:p>
          <a:p>
            <a:pPr algn="just"/>
            <a:r>
              <a:rPr lang="en-US" dirty="0" smtClean="0"/>
              <a:t>●   Setup and calibration of a RF magnetron sputtering deposition system for a set of different targets (LaAlO</a:t>
            </a:r>
            <a:r>
              <a:rPr lang="en-US" baseline="-25000" dirty="0" smtClean="0"/>
              <a:t>3</a:t>
            </a:r>
            <a:r>
              <a:rPr lang="en-US" dirty="0" smtClean="0"/>
              <a:t>, LaCrO</a:t>
            </a:r>
            <a:r>
              <a:rPr lang="en-US" baseline="-25000" dirty="0" smtClean="0"/>
              <a:t>3</a:t>
            </a:r>
            <a:r>
              <a:rPr lang="en-US" dirty="0" smtClean="0"/>
              <a:t>, Al</a:t>
            </a:r>
            <a:r>
              <a:rPr lang="en-US" baseline="-25000" dirty="0" smtClean="0"/>
              <a:t>2</a:t>
            </a:r>
            <a:r>
              <a:rPr lang="en-US" dirty="0" smtClean="0"/>
              <a:t>O</a:t>
            </a:r>
            <a:r>
              <a:rPr lang="en-US" baseline="-25000" dirty="0" smtClean="0"/>
              <a:t>3</a:t>
            </a:r>
            <a:r>
              <a:rPr lang="en-US" dirty="0"/>
              <a:t> and BiFeO</a:t>
            </a:r>
            <a:r>
              <a:rPr lang="en-US" baseline="-25000" dirty="0"/>
              <a:t>3</a:t>
            </a:r>
            <a:r>
              <a:rPr lang="en-US" dirty="0" smtClean="0"/>
              <a:t>).</a:t>
            </a:r>
          </a:p>
          <a:p>
            <a:pPr algn="just"/>
            <a:endParaRPr lang="en-US" dirty="0"/>
          </a:p>
          <a:p>
            <a:pPr algn="just"/>
            <a:r>
              <a:rPr lang="en-US" dirty="0" smtClean="0"/>
              <a:t>● Determination of the optimal growth parameters (substrate temperature, pressure, sputtering power) for each target material.</a:t>
            </a:r>
          </a:p>
          <a:p>
            <a:pPr marL="285750" indent="-285750" algn="just">
              <a:buFontTx/>
              <a:buChar char="-"/>
            </a:pPr>
            <a:endParaRPr lang="en-US" dirty="0"/>
          </a:p>
          <a:p>
            <a:pPr algn="just"/>
            <a:r>
              <a:rPr lang="en-US" dirty="0" smtClean="0"/>
              <a:t>● Complete characterization of the thin films using different experimental techniques.</a:t>
            </a:r>
          </a:p>
          <a:p>
            <a:pPr algn="just"/>
            <a:endParaRPr lang="en-US" dirty="0"/>
          </a:p>
          <a:p>
            <a:pPr algn="just"/>
            <a:r>
              <a:rPr lang="en-US" dirty="0" smtClean="0"/>
              <a:t>●   Detailed analysis of the properties of the thickness-dependent interfaces of thin films grown with different substrate temperatures, both through conventional XPS and synchrotron-based radiation.</a:t>
            </a:r>
            <a:endParaRPr lang="en-US" dirty="0"/>
          </a:p>
        </p:txBody>
      </p:sp>
    </p:spTree>
    <p:extLst>
      <p:ext uri="{BB962C8B-B14F-4D97-AF65-F5344CB8AC3E}">
        <p14:creationId xmlns:p14="http://schemas.microsoft.com/office/powerpoint/2010/main" val="4082501886"/>
      </p:ext>
    </p:extLst>
  </p:cSld>
  <p:clrMapOvr>
    <a:masterClrMapping/>
  </p:clrMapOvr>
  <mc:AlternateContent xmlns:mc="http://schemas.openxmlformats.org/markup-compatibility/2006" xmlns:p14="http://schemas.microsoft.com/office/powerpoint/2010/main">
    <mc:Choice Requires="p14">
      <p:transition spd="slow" p14:dur="2000" advTm="69648"/>
    </mc:Choice>
    <mc:Fallback xmlns="">
      <p:transition spd="slow" advTm="6964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LaAlO</a:t>
            </a:r>
            <a:r>
              <a:rPr lang="it-IT" b="1" baseline="-25000" dirty="0" smtClean="0"/>
              <a:t>3</a:t>
            </a:r>
            <a:r>
              <a:rPr lang="it-IT" b="1" dirty="0" smtClean="0"/>
              <a:t>/SrTiO</a:t>
            </a:r>
            <a:r>
              <a:rPr lang="it-IT" b="1" baseline="-25000" dirty="0" smtClean="0"/>
              <a:t>3</a:t>
            </a:r>
            <a:endParaRPr lang="en-GB" b="1" baseline="-25000" dirty="0"/>
          </a:p>
        </p:txBody>
      </p:sp>
      <p:sp>
        <p:nvSpPr>
          <p:cNvPr id="3" name="Segnaposto contenuto 2"/>
          <p:cNvSpPr>
            <a:spLocks noGrp="1"/>
          </p:cNvSpPr>
          <p:nvPr>
            <p:ph idx="1"/>
          </p:nvPr>
        </p:nvSpPr>
        <p:spPr>
          <a:xfrm>
            <a:off x="8604448" y="5949280"/>
            <a:ext cx="82352" cy="176883"/>
          </a:xfrm>
        </p:spPr>
        <p:txBody>
          <a:bodyPr>
            <a:normAutofit fontScale="25000" lnSpcReduction="20000"/>
          </a:bodyPr>
          <a:lstStyle/>
          <a:p>
            <a:pPr marL="0" indent="0">
              <a:buNone/>
            </a:pPr>
            <a:r>
              <a:rPr lang="it-IT" dirty="0" smtClean="0"/>
              <a:t> </a:t>
            </a:r>
            <a:endParaRPr lang="en-GB" dirty="0"/>
          </a:p>
        </p:txBody>
      </p:sp>
      <p:sp>
        <p:nvSpPr>
          <p:cNvPr id="6" name="CasellaDiTesto 5"/>
          <p:cNvSpPr txBox="1"/>
          <p:nvPr/>
        </p:nvSpPr>
        <p:spPr>
          <a:xfrm>
            <a:off x="441467" y="1829816"/>
            <a:ext cx="3631480" cy="1754326"/>
          </a:xfrm>
          <a:prstGeom prst="rect">
            <a:avLst/>
          </a:prstGeom>
          <a:noFill/>
        </p:spPr>
        <p:txBody>
          <a:bodyPr wrap="square" rtlCol="0">
            <a:spAutoFit/>
          </a:bodyPr>
          <a:lstStyle/>
          <a:p>
            <a:pPr algn="just"/>
            <a:r>
              <a:rPr lang="en-US" dirty="0" smtClean="0"/>
              <a:t>Both the </a:t>
            </a:r>
            <a:r>
              <a:rPr lang="en-US" b="1" dirty="0" smtClean="0"/>
              <a:t>LaAlO</a:t>
            </a:r>
            <a:r>
              <a:rPr lang="en-US" b="1" baseline="-25000" dirty="0" smtClean="0"/>
              <a:t>3</a:t>
            </a:r>
            <a:r>
              <a:rPr lang="en-US" dirty="0" smtClean="0"/>
              <a:t> </a:t>
            </a:r>
            <a:r>
              <a:rPr lang="en-US" b="1" dirty="0" smtClean="0"/>
              <a:t>(LAO) </a:t>
            </a:r>
            <a:r>
              <a:rPr lang="en-US" dirty="0" smtClean="0"/>
              <a:t>and the </a:t>
            </a:r>
            <a:r>
              <a:rPr lang="en-US" b="1" dirty="0" smtClean="0"/>
              <a:t>SrTiO</a:t>
            </a:r>
            <a:r>
              <a:rPr lang="en-US" b="1" baseline="-25000" dirty="0" smtClean="0"/>
              <a:t>3</a:t>
            </a:r>
            <a:r>
              <a:rPr lang="en-US" b="1" dirty="0" smtClean="0"/>
              <a:t> (STO) </a:t>
            </a:r>
            <a:r>
              <a:rPr lang="en-US" dirty="0" smtClean="0"/>
              <a:t>are wide gap </a:t>
            </a:r>
            <a:r>
              <a:rPr lang="en-US" b="1" dirty="0" smtClean="0"/>
              <a:t>insulators</a:t>
            </a:r>
            <a:r>
              <a:rPr lang="en-US" dirty="0" smtClean="0"/>
              <a:t> </a:t>
            </a:r>
            <a:r>
              <a:rPr lang="it-IT" dirty="0" smtClean="0"/>
              <a:t>(</a:t>
            </a:r>
            <a:r>
              <a:rPr lang="pt-BR" dirty="0"/>
              <a:t>5,6 eV </a:t>
            </a:r>
            <a:r>
              <a:rPr lang="en-US" dirty="0" smtClean="0"/>
              <a:t>and</a:t>
            </a:r>
            <a:r>
              <a:rPr lang="pt-BR" dirty="0" smtClean="0"/>
              <a:t> </a:t>
            </a:r>
            <a:r>
              <a:rPr lang="en-US" dirty="0" smtClean="0"/>
              <a:t>3,2 eV respectively</a:t>
            </a:r>
            <a:r>
              <a:rPr lang="it-IT" dirty="0" smtClean="0"/>
              <a:t>), </a:t>
            </a:r>
            <a:r>
              <a:rPr lang="en-US" dirty="0" smtClean="0"/>
              <a:t>but the LaAlO</a:t>
            </a:r>
            <a:r>
              <a:rPr lang="en-US" baseline="-25000" dirty="0" smtClean="0"/>
              <a:t>3</a:t>
            </a:r>
            <a:r>
              <a:rPr lang="en-US" dirty="0" smtClean="0"/>
              <a:t>/SrTiO</a:t>
            </a:r>
            <a:r>
              <a:rPr lang="en-US" baseline="-25000" dirty="0" smtClean="0"/>
              <a:t>3</a:t>
            </a:r>
            <a:r>
              <a:rPr lang="en-US" dirty="0" smtClean="0"/>
              <a:t> </a:t>
            </a:r>
            <a:r>
              <a:rPr lang="en-US" dirty="0" err="1" smtClean="0"/>
              <a:t>heterostructure</a:t>
            </a:r>
            <a:r>
              <a:rPr lang="en-US" dirty="0" smtClean="0"/>
              <a:t> can be </a:t>
            </a:r>
            <a:r>
              <a:rPr lang="en-US" b="1" dirty="0" smtClean="0"/>
              <a:t>conductive</a:t>
            </a:r>
            <a:r>
              <a:rPr lang="en-US" dirty="0" smtClean="0"/>
              <a:t>, due to the formation of a 2DEG at the interface.</a:t>
            </a:r>
            <a:endParaRPr lang="en-US" dirty="0"/>
          </a:p>
        </p:txBody>
      </p:sp>
      <p:sp>
        <p:nvSpPr>
          <p:cNvPr id="7" name="CasellaDiTesto 6"/>
          <p:cNvSpPr txBox="1"/>
          <p:nvPr/>
        </p:nvSpPr>
        <p:spPr>
          <a:xfrm>
            <a:off x="441467" y="3694576"/>
            <a:ext cx="8173580" cy="923330"/>
          </a:xfrm>
          <a:prstGeom prst="rect">
            <a:avLst/>
          </a:prstGeom>
          <a:noFill/>
        </p:spPr>
        <p:txBody>
          <a:bodyPr wrap="square" rtlCol="0">
            <a:spAutoFit/>
          </a:bodyPr>
          <a:lstStyle/>
          <a:p>
            <a:pPr algn="just"/>
            <a:r>
              <a:rPr lang="en-US" b="1" dirty="0" smtClean="0"/>
              <a:t>Requirements for the conductivity</a:t>
            </a:r>
          </a:p>
          <a:p>
            <a:pPr algn="just"/>
            <a:r>
              <a:rPr lang="en-GB" dirty="0"/>
              <a:t>● </a:t>
            </a:r>
            <a:r>
              <a:rPr lang="en-US" dirty="0" smtClean="0"/>
              <a:t>LAO film: 	Width over the critical thickness of 3 </a:t>
            </a:r>
            <a:r>
              <a:rPr lang="en-US" dirty="0" err="1" smtClean="0"/>
              <a:t>u.c</a:t>
            </a:r>
            <a:r>
              <a:rPr lang="en-US" dirty="0" smtClean="0"/>
              <a:t>.</a:t>
            </a:r>
          </a:p>
          <a:p>
            <a:pPr algn="just"/>
            <a:r>
              <a:rPr lang="en-GB" dirty="0"/>
              <a:t>● </a:t>
            </a:r>
            <a:r>
              <a:rPr lang="en-US" dirty="0" smtClean="0"/>
              <a:t>STO substrate: 	TiO</a:t>
            </a:r>
            <a:r>
              <a:rPr lang="en-US" baseline="-25000" dirty="0" smtClean="0"/>
              <a:t>2</a:t>
            </a:r>
            <a:r>
              <a:rPr lang="en-US" dirty="0" smtClean="0"/>
              <a:t> termination</a:t>
            </a:r>
          </a:p>
        </p:txBody>
      </p:sp>
      <p:pic>
        <p:nvPicPr>
          <p:cNvPr id="2050" name="Picture 2" descr="C:\Users\Alessio Giampietri\Documents\Dottorato\Corsi\Seminari di Fine Anno\Primo Anno\LAO-STO Struttura (Modifica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257" y="1706612"/>
            <a:ext cx="4064838" cy="1962219"/>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5292080" y="4900518"/>
            <a:ext cx="3024336" cy="43204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Connettore 2 13"/>
          <p:cNvCxnSpPr/>
          <p:nvPr/>
        </p:nvCxnSpPr>
        <p:spPr>
          <a:xfrm flipV="1">
            <a:off x="4062706" y="5116542"/>
            <a:ext cx="931101" cy="4082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4072946" y="5639182"/>
            <a:ext cx="92086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4072947" y="5730552"/>
            <a:ext cx="92086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41467" y="4874344"/>
            <a:ext cx="3471394" cy="1477328"/>
          </a:xfrm>
          <a:prstGeom prst="rect">
            <a:avLst/>
          </a:prstGeom>
          <a:noFill/>
        </p:spPr>
        <p:txBody>
          <a:bodyPr wrap="square" rtlCol="0">
            <a:spAutoFit/>
          </a:bodyPr>
          <a:lstStyle/>
          <a:p>
            <a:pPr algn="just"/>
            <a:r>
              <a:rPr lang="en-US" b="1" dirty="0" smtClean="0"/>
              <a:t>Hypotheses for the conductivity</a:t>
            </a:r>
          </a:p>
          <a:p>
            <a:pPr algn="just"/>
            <a:r>
              <a:rPr lang="en-US" dirty="0"/>
              <a:t>The origin of the interface conductivity and the 2DEG is still debated, but there are three more important </a:t>
            </a:r>
            <a:r>
              <a:rPr lang="en-US" dirty="0" smtClean="0"/>
              <a:t>hypotheses:</a:t>
            </a:r>
            <a:endParaRPr lang="en-US" dirty="0"/>
          </a:p>
        </p:txBody>
      </p:sp>
      <p:sp>
        <p:nvSpPr>
          <p:cNvPr id="8" name="CasellaDiTesto 7"/>
          <p:cNvSpPr txBox="1"/>
          <p:nvPr/>
        </p:nvSpPr>
        <p:spPr>
          <a:xfrm>
            <a:off x="5436096" y="4900518"/>
            <a:ext cx="2880320" cy="1477328"/>
          </a:xfrm>
          <a:prstGeom prst="rect">
            <a:avLst/>
          </a:prstGeom>
          <a:noFill/>
        </p:spPr>
        <p:txBody>
          <a:bodyPr wrap="square" rtlCol="0">
            <a:spAutoFit/>
          </a:bodyPr>
          <a:lstStyle/>
          <a:p>
            <a:r>
              <a:rPr lang="en-US" b="1" dirty="0" smtClean="0"/>
              <a:t>Electronic Reconstruction</a:t>
            </a:r>
          </a:p>
          <a:p>
            <a:endParaRPr lang="en-US" b="1" dirty="0"/>
          </a:p>
          <a:p>
            <a:r>
              <a:rPr lang="en-US" b="1" dirty="0" smtClean="0"/>
              <a:t>Intermixing Phenomena</a:t>
            </a:r>
          </a:p>
          <a:p>
            <a:endParaRPr lang="en-US" b="1" dirty="0"/>
          </a:p>
          <a:p>
            <a:r>
              <a:rPr lang="en-US" b="1" dirty="0" smtClean="0"/>
              <a:t>Oxygen Vacancies</a:t>
            </a:r>
            <a:endParaRPr lang="en-US" b="1" dirty="0"/>
          </a:p>
        </p:txBody>
      </p:sp>
      <p:sp>
        <p:nvSpPr>
          <p:cNvPr id="22" name="Rettangolo 21"/>
          <p:cNvSpPr/>
          <p:nvPr/>
        </p:nvSpPr>
        <p:spPr>
          <a:xfrm>
            <a:off x="5292080" y="5423158"/>
            <a:ext cx="3024336" cy="43204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ttangolo 22"/>
          <p:cNvSpPr/>
          <p:nvPr/>
        </p:nvSpPr>
        <p:spPr>
          <a:xfrm>
            <a:off x="5292080" y="5963037"/>
            <a:ext cx="3024336" cy="43204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6829415"/>
      </p:ext>
    </p:extLst>
  </p:cSld>
  <p:clrMapOvr>
    <a:masterClrMapping/>
  </p:clrMapOvr>
  <mc:AlternateContent xmlns:mc="http://schemas.openxmlformats.org/markup-compatibility/2006" xmlns:p14="http://schemas.microsoft.com/office/powerpoint/2010/main">
    <mc:Choice Requires="p14">
      <p:transition spd="slow" p14:dur="2000" advTm="100568"/>
    </mc:Choice>
    <mc:Fallback xmlns="">
      <p:transition spd="slow" advTm="10056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396536" y="6411621"/>
            <a:ext cx="82352" cy="176883"/>
          </a:xfrm>
        </p:spPr>
        <p:txBody>
          <a:bodyPr>
            <a:normAutofit fontScale="25000" lnSpcReduction="20000"/>
          </a:bodyPr>
          <a:lstStyle/>
          <a:p>
            <a:pPr marL="0" indent="0">
              <a:buNone/>
            </a:pPr>
            <a:r>
              <a:rPr lang="en-US" dirty="0" smtClean="0"/>
              <a:t> </a:t>
            </a:r>
            <a:endParaRPr lang="en-US" dirty="0"/>
          </a:p>
        </p:txBody>
      </p:sp>
      <p:sp>
        <p:nvSpPr>
          <p:cNvPr id="5" name="CasellaDiTesto 4"/>
          <p:cNvSpPr txBox="1"/>
          <p:nvPr/>
        </p:nvSpPr>
        <p:spPr>
          <a:xfrm>
            <a:off x="3184679" y="4657746"/>
            <a:ext cx="3115513" cy="1754326"/>
          </a:xfrm>
          <a:prstGeom prst="rect">
            <a:avLst/>
          </a:prstGeom>
          <a:noFill/>
        </p:spPr>
        <p:txBody>
          <a:bodyPr wrap="square" rtlCol="0">
            <a:spAutoFit/>
          </a:bodyPr>
          <a:lstStyle/>
          <a:p>
            <a:r>
              <a:rPr lang="en-US" b="1" dirty="0" smtClean="0"/>
              <a:t>Oxygen  vacancies  and intermixing</a:t>
            </a:r>
          </a:p>
          <a:p>
            <a:pPr algn="just"/>
            <a:r>
              <a:rPr lang="en-US" dirty="0" smtClean="0"/>
              <a:t>The polar catastrophe can also be avoided by compensation mechanisms (through Oxygen vacancies or intermixing).</a:t>
            </a:r>
            <a:endParaRPr lang="en-US" dirty="0"/>
          </a:p>
        </p:txBody>
      </p:sp>
      <p:sp>
        <p:nvSpPr>
          <p:cNvPr id="6" name="Titolo 5"/>
          <p:cNvSpPr>
            <a:spLocks noGrp="1"/>
          </p:cNvSpPr>
          <p:nvPr>
            <p:ph type="title"/>
          </p:nvPr>
        </p:nvSpPr>
        <p:spPr>
          <a:xfrm>
            <a:off x="11556776" y="1708965"/>
            <a:ext cx="71753" cy="148878"/>
          </a:xfrm>
        </p:spPr>
        <p:txBody>
          <a:bodyPr>
            <a:normAutofit fontScale="90000"/>
          </a:bodyPr>
          <a:lstStyle/>
          <a:p>
            <a:r>
              <a:rPr lang="en-US" dirty="0" smtClean="0"/>
              <a:t>   </a:t>
            </a:r>
            <a:endParaRPr lang="en-US" dirty="0"/>
          </a:p>
        </p:txBody>
      </p:sp>
      <p:sp>
        <p:nvSpPr>
          <p:cNvPr id="11" name="CasellaDiTesto 10"/>
          <p:cNvSpPr txBox="1"/>
          <p:nvPr/>
        </p:nvSpPr>
        <p:spPr>
          <a:xfrm>
            <a:off x="591772" y="404664"/>
            <a:ext cx="7995667" cy="646331"/>
          </a:xfrm>
          <a:prstGeom prst="rect">
            <a:avLst/>
          </a:prstGeom>
          <a:noFill/>
        </p:spPr>
        <p:txBody>
          <a:bodyPr wrap="square" rtlCol="0">
            <a:spAutoFit/>
          </a:bodyPr>
          <a:lstStyle/>
          <a:p>
            <a:pPr algn="ctr"/>
            <a:r>
              <a:rPr lang="en-US" sz="3600" b="1" dirty="0" smtClean="0">
                <a:latin typeface="+mj-lt"/>
              </a:rPr>
              <a:t>Polar catastrophe </a:t>
            </a:r>
            <a:r>
              <a:rPr lang="en-US" sz="3600" b="1" dirty="0">
                <a:latin typeface="+mj-lt"/>
              </a:rPr>
              <a:t>m</a:t>
            </a:r>
            <a:r>
              <a:rPr lang="en-US" sz="3600" b="1" dirty="0" smtClean="0">
                <a:latin typeface="+mj-lt"/>
              </a:rPr>
              <a:t>odel</a:t>
            </a:r>
            <a:endParaRPr lang="en-US" sz="3600" b="1" dirty="0">
              <a:latin typeface="+mj-lt"/>
            </a:endParaRPr>
          </a:p>
        </p:txBody>
      </p:sp>
      <p:sp>
        <p:nvSpPr>
          <p:cNvPr id="2" name="CasellaDiTesto 1"/>
          <p:cNvSpPr txBox="1"/>
          <p:nvPr/>
        </p:nvSpPr>
        <p:spPr>
          <a:xfrm>
            <a:off x="3184679" y="3501008"/>
            <a:ext cx="5361450" cy="923330"/>
          </a:xfrm>
          <a:prstGeom prst="rect">
            <a:avLst/>
          </a:prstGeom>
          <a:noFill/>
        </p:spPr>
        <p:txBody>
          <a:bodyPr wrap="square" rtlCol="0">
            <a:spAutoFit/>
          </a:bodyPr>
          <a:lstStyle/>
          <a:p>
            <a:pPr algn="just"/>
            <a:r>
              <a:rPr lang="en-US" b="1" dirty="0" smtClean="0"/>
              <a:t>Electronic Reconstruction</a:t>
            </a:r>
          </a:p>
          <a:p>
            <a:pPr algn="just"/>
            <a:r>
              <a:rPr lang="en-US" dirty="0" smtClean="0"/>
              <a:t>The </a:t>
            </a:r>
            <a:r>
              <a:rPr lang="en-US" dirty="0"/>
              <a:t>polar catastrophe can be avoided with an ½ e</a:t>
            </a:r>
            <a:r>
              <a:rPr lang="en-US" baseline="30000" dirty="0"/>
              <a:t>-</a:t>
            </a:r>
            <a:r>
              <a:rPr lang="en-US" dirty="0"/>
              <a:t> </a:t>
            </a:r>
            <a:r>
              <a:rPr lang="en-US" dirty="0" smtClean="0"/>
              <a:t>transfer from the surface to the interface.</a:t>
            </a:r>
          </a:p>
        </p:txBody>
      </p:sp>
      <p:pic>
        <p:nvPicPr>
          <p:cNvPr id="8" name="Picture 2" descr="C:\Users\Alessio Giampietri\Documents\Dottorato\Corsi\Seminari di Fine Anno\Primo Anno\LAO-STO Interm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476" y="4565672"/>
            <a:ext cx="2045579" cy="19690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essio Giampietri\Documents\Dottorato\Corsi\Seminari di Fine Anno\Primo Anno\LAO-STO Vacanze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27" y="4897863"/>
            <a:ext cx="2299676" cy="1514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essio Giampietri\Documents\Dottorato\Corsi\Seminari di Fine Anno\Primo Anno\LAO-STO Catastrofe Pol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872" y="1268760"/>
            <a:ext cx="5628183" cy="199844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essio Giampietri\Documents\Dottorato\Corsi\Seminari di Fine Anno\Primo Anno\LAO-STO Perovskite (Modificat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26" y="1636609"/>
            <a:ext cx="1970277" cy="270133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493127" y="1550211"/>
            <a:ext cx="2299676" cy="287412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C:\Users\Alessio Giampietri\Documents\Dottorato\Corsi\Seminari di Fine Anno\Primo Anno\Frecci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772" y="2564904"/>
            <a:ext cx="415924" cy="105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33569"/>
      </p:ext>
    </p:extLst>
  </p:cSld>
  <p:clrMapOvr>
    <a:masterClrMapping/>
  </p:clrMapOvr>
  <mc:AlternateContent xmlns:mc="http://schemas.openxmlformats.org/markup-compatibility/2006" xmlns:p14="http://schemas.microsoft.com/office/powerpoint/2010/main">
    <mc:Choice Requires="p14">
      <p:transition spd="slow" p14:dur="2000" advTm="56719"/>
    </mc:Choice>
    <mc:Fallback xmlns="">
      <p:transition spd="slow" advTm="5671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4254" y="188640"/>
            <a:ext cx="8507288" cy="1143000"/>
          </a:xfrm>
        </p:spPr>
        <p:txBody>
          <a:bodyPr>
            <a:noAutofit/>
          </a:bodyPr>
          <a:lstStyle/>
          <a:p>
            <a:r>
              <a:rPr lang="en-US" sz="3600" b="1" dirty="0" smtClean="0"/>
              <a:t>Spectroscopic evidence of the conductivity</a:t>
            </a:r>
            <a:endParaRPr lang="en-US" sz="3600" b="1" dirty="0"/>
          </a:p>
        </p:txBody>
      </p:sp>
      <p:sp>
        <p:nvSpPr>
          <p:cNvPr id="3" name="Segnaposto contenuto 2"/>
          <p:cNvSpPr>
            <a:spLocks noGrp="1"/>
          </p:cNvSpPr>
          <p:nvPr>
            <p:ph idx="1"/>
          </p:nvPr>
        </p:nvSpPr>
        <p:spPr>
          <a:xfrm>
            <a:off x="9684568" y="5805264"/>
            <a:ext cx="72008" cy="104875"/>
          </a:xfrm>
        </p:spPr>
        <p:txBody>
          <a:bodyPr>
            <a:normAutofit fontScale="25000" lnSpcReduction="20000"/>
          </a:bodyPr>
          <a:lstStyle/>
          <a:p>
            <a:pPr marL="0" indent="0">
              <a:buNone/>
            </a:pPr>
            <a:r>
              <a:rPr lang="en-US" dirty="0" smtClean="0"/>
              <a:t> </a:t>
            </a:r>
            <a:endParaRPr lang="en-US" dirty="0"/>
          </a:p>
        </p:txBody>
      </p:sp>
      <p:sp>
        <p:nvSpPr>
          <p:cNvPr id="4" name="CasellaDiTesto 3"/>
          <p:cNvSpPr txBox="1"/>
          <p:nvPr/>
        </p:nvSpPr>
        <p:spPr>
          <a:xfrm rot="16200000">
            <a:off x="2378461" y="2317846"/>
            <a:ext cx="2046709" cy="261610"/>
          </a:xfrm>
          <a:prstGeom prst="rect">
            <a:avLst/>
          </a:prstGeom>
          <a:noFill/>
        </p:spPr>
        <p:txBody>
          <a:bodyPr wrap="square" rtlCol="0">
            <a:spAutoFit/>
          </a:bodyPr>
          <a:lstStyle/>
          <a:p>
            <a:r>
              <a:rPr lang="en-US" sz="1100" dirty="0" err="1" smtClean="0"/>
              <a:t>Pentcheva</a:t>
            </a:r>
            <a:r>
              <a:rPr lang="en-US" sz="1100" dirty="0" smtClean="0"/>
              <a:t> et al., </a:t>
            </a:r>
            <a:r>
              <a:rPr lang="en-US" sz="1100" i="1" dirty="0" smtClean="0"/>
              <a:t>PRL </a:t>
            </a:r>
            <a:r>
              <a:rPr lang="en-US" sz="1100" b="1" dirty="0" smtClean="0"/>
              <a:t>102</a:t>
            </a:r>
            <a:r>
              <a:rPr lang="en-US" sz="1100" dirty="0" smtClean="0"/>
              <a:t> </a:t>
            </a:r>
            <a:r>
              <a:rPr lang="en-US" sz="1100" dirty="0"/>
              <a:t>(</a:t>
            </a:r>
            <a:r>
              <a:rPr lang="en-US" sz="1100" dirty="0" smtClean="0"/>
              <a:t>2009)</a:t>
            </a:r>
            <a:endParaRPr lang="en-US" sz="1100" dirty="0"/>
          </a:p>
        </p:txBody>
      </p:sp>
      <p:sp>
        <p:nvSpPr>
          <p:cNvPr id="6" name="CasellaDiTesto 5"/>
          <p:cNvSpPr txBox="1"/>
          <p:nvPr/>
        </p:nvSpPr>
        <p:spPr>
          <a:xfrm>
            <a:off x="6156176" y="4141684"/>
            <a:ext cx="2661240" cy="261610"/>
          </a:xfrm>
          <a:prstGeom prst="rect">
            <a:avLst/>
          </a:prstGeom>
          <a:noFill/>
        </p:spPr>
        <p:txBody>
          <a:bodyPr wrap="square" rtlCol="0">
            <a:spAutoFit/>
          </a:bodyPr>
          <a:lstStyle/>
          <a:p>
            <a:r>
              <a:rPr lang="en-US" sz="1100" i="1" dirty="0" smtClean="0"/>
              <a:t>Adapted from: </a:t>
            </a:r>
            <a:r>
              <a:rPr lang="en-US" sz="1100" dirty="0" err="1" smtClean="0"/>
              <a:t>Drera</a:t>
            </a:r>
            <a:r>
              <a:rPr lang="en-US" sz="1100" dirty="0" smtClean="0"/>
              <a:t> et al., </a:t>
            </a:r>
            <a:r>
              <a:rPr lang="en-US" sz="1100" i="1" dirty="0" smtClean="0"/>
              <a:t>PRB</a:t>
            </a:r>
            <a:r>
              <a:rPr lang="en-US" sz="1100" dirty="0" smtClean="0"/>
              <a:t> </a:t>
            </a:r>
            <a:r>
              <a:rPr lang="en-US" sz="1100" b="1" dirty="0" smtClean="0"/>
              <a:t>90</a:t>
            </a:r>
            <a:r>
              <a:rPr lang="en-US" sz="1100" dirty="0" smtClean="0"/>
              <a:t> (2014)</a:t>
            </a:r>
            <a:endParaRPr lang="en-US" sz="1100" dirty="0"/>
          </a:p>
        </p:txBody>
      </p:sp>
      <p:pic>
        <p:nvPicPr>
          <p:cNvPr id="1029" name="Picture 5" descr="C:\Users\Alessio Giampietri\Documents\Dottorato\Corsi\Seminari di Fine Anno\Primo Anno\Aggiunta PD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25297"/>
            <a:ext cx="2748382" cy="3503613"/>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467544" y="4986682"/>
            <a:ext cx="3456384" cy="1477328"/>
          </a:xfrm>
          <a:prstGeom prst="rect">
            <a:avLst/>
          </a:prstGeom>
          <a:noFill/>
        </p:spPr>
        <p:txBody>
          <a:bodyPr wrap="square" rtlCol="0">
            <a:spAutoFit/>
          </a:bodyPr>
          <a:lstStyle/>
          <a:p>
            <a:pPr algn="just"/>
            <a:r>
              <a:rPr lang="en-GB" b="1" dirty="0" smtClean="0"/>
              <a:t>SIMULATIONS</a:t>
            </a:r>
          </a:p>
          <a:p>
            <a:pPr algn="just"/>
            <a:r>
              <a:rPr lang="en-GB" dirty="0" smtClean="0"/>
              <a:t>In the density </a:t>
            </a:r>
            <a:r>
              <a:rPr lang="en-GB" dirty="0"/>
              <a:t>of states </a:t>
            </a:r>
            <a:r>
              <a:rPr lang="en-GB" dirty="0" smtClean="0"/>
              <a:t>(DFT study) for 1–5 ML </a:t>
            </a:r>
            <a:r>
              <a:rPr lang="en-GB" dirty="0"/>
              <a:t>LAO on </a:t>
            </a:r>
            <a:r>
              <a:rPr lang="en-GB" dirty="0" smtClean="0"/>
              <a:t>STO there is a </a:t>
            </a:r>
            <a:r>
              <a:rPr lang="en-GB" dirty="0"/>
              <a:t>band gap, but its size decreases with </a:t>
            </a:r>
            <a:r>
              <a:rPr lang="en-GB" dirty="0" smtClean="0"/>
              <a:t>each added </a:t>
            </a:r>
            <a:r>
              <a:rPr lang="en-GB" dirty="0"/>
              <a:t>LAO layer</a:t>
            </a:r>
            <a:r>
              <a:rPr lang="en-GB" dirty="0" smtClean="0"/>
              <a:t>.</a:t>
            </a:r>
            <a:endParaRPr lang="en-GB" dirty="0"/>
          </a:p>
        </p:txBody>
      </p:sp>
      <p:sp>
        <p:nvSpPr>
          <p:cNvPr id="5" name="CasellaDiTesto 4"/>
          <p:cNvSpPr txBox="1"/>
          <p:nvPr/>
        </p:nvSpPr>
        <p:spPr>
          <a:xfrm>
            <a:off x="4343167" y="1580839"/>
            <a:ext cx="4252591" cy="2308324"/>
          </a:xfrm>
          <a:prstGeom prst="rect">
            <a:avLst/>
          </a:prstGeom>
          <a:noFill/>
        </p:spPr>
        <p:txBody>
          <a:bodyPr wrap="square" rtlCol="0">
            <a:spAutoFit/>
          </a:bodyPr>
          <a:lstStyle/>
          <a:p>
            <a:pPr algn="just"/>
            <a:r>
              <a:rPr lang="en-GB" b="1" dirty="0" smtClean="0"/>
              <a:t>EXPERIMENTAL DATA</a:t>
            </a:r>
          </a:p>
          <a:p>
            <a:pPr algn="just"/>
            <a:r>
              <a:rPr lang="en-GB" dirty="0" smtClean="0"/>
              <a:t>The states near to the Fermi-edge (b) can be imaged experimentally in the resonant photoemission spectra of a 5ML LAO-STO </a:t>
            </a:r>
            <a:r>
              <a:rPr lang="en-GB" dirty="0" err="1" smtClean="0"/>
              <a:t>heterostrucure</a:t>
            </a:r>
            <a:r>
              <a:rPr lang="en-GB" dirty="0" smtClean="0"/>
              <a:t>. </a:t>
            </a:r>
          </a:p>
          <a:p>
            <a:pPr algn="just"/>
            <a:r>
              <a:rPr lang="en-GB" dirty="0" smtClean="0">
                <a:latin typeface="Calibri"/>
              </a:rPr>
              <a:t>●</a:t>
            </a:r>
            <a:r>
              <a:rPr lang="en-GB" dirty="0" smtClean="0"/>
              <a:t>  Dashed line: 	Off-resonance</a:t>
            </a:r>
          </a:p>
          <a:p>
            <a:pPr algn="just"/>
            <a:r>
              <a:rPr lang="en-GB" dirty="0"/>
              <a:t>● </a:t>
            </a:r>
            <a:r>
              <a:rPr lang="en-GB" dirty="0" smtClean="0"/>
              <a:t> Thin line: 	Ti</a:t>
            </a:r>
            <a:r>
              <a:rPr lang="en-GB" baseline="30000" dirty="0" smtClean="0"/>
              <a:t>4</a:t>
            </a:r>
            <a:r>
              <a:rPr lang="en-GB" baseline="30000" dirty="0"/>
              <a:t>+ </a:t>
            </a:r>
            <a:r>
              <a:rPr lang="en-GB" dirty="0"/>
              <a:t>resonance </a:t>
            </a:r>
            <a:endParaRPr lang="en-GB" dirty="0" smtClean="0"/>
          </a:p>
          <a:p>
            <a:pPr algn="just"/>
            <a:r>
              <a:rPr lang="en-GB" dirty="0"/>
              <a:t>● </a:t>
            </a:r>
            <a:r>
              <a:rPr lang="en-GB" dirty="0" smtClean="0"/>
              <a:t> Thick line: 	Ti</a:t>
            </a:r>
            <a:r>
              <a:rPr lang="en-GB" baseline="30000" dirty="0" smtClean="0"/>
              <a:t>3</a:t>
            </a:r>
            <a:r>
              <a:rPr lang="en-GB" baseline="30000" dirty="0"/>
              <a:t>+ </a:t>
            </a:r>
            <a:r>
              <a:rPr lang="en-GB" dirty="0" smtClean="0"/>
              <a:t>resonance</a:t>
            </a:r>
            <a:endParaRPr lang="en-US" dirty="0"/>
          </a:p>
        </p:txBody>
      </p:sp>
      <p:pic>
        <p:nvPicPr>
          <p:cNvPr id="1026" name="Picture 2" descr="C:\Users\Alessio Giampietri\Documents\Dottorato\Corsi\Seminari di Fine Anno\Primo Anno\Aggiunta - Modificat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0125" y="4503217"/>
            <a:ext cx="4362337" cy="199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19625"/>
      </p:ext>
    </p:extLst>
  </p:cSld>
  <p:clrMapOvr>
    <a:masterClrMapping/>
  </p:clrMapOvr>
  <mc:AlternateContent xmlns:mc="http://schemas.openxmlformats.org/markup-compatibility/2006" xmlns:p14="http://schemas.microsoft.com/office/powerpoint/2010/main">
    <mc:Choice Requires="p14">
      <p:transition spd="slow" p14:dur="2000" advTm="63651"/>
    </mc:Choice>
    <mc:Fallback xmlns="">
      <p:transition spd="slow" advTm="6365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296144"/>
          </a:xfrm>
        </p:spPr>
        <p:txBody>
          <a:bodyPr>
            <a:noAutofit/>
          </a:bodyPr>
          <a:lstStyle/>
          <a:p>
            <a:r>
              <a:rPr lang="en-US" sz="3600" b="1" dirty="0" smtClean="0"/>
              <a:t>LaAlO</a:t>
            </a:r>
            <a:r>
              <a:rPr lang="en-US" sz="3600" b="1" baseline="-25000" dirty="0" smtClean="0"/>
              <a:t>3</a:t>
            </a:r>
            <a:r>
              <a:rPr lang="en-US" sz="3600" b="1" dirty="0" smtClean="0"/>
              <a:t>/SrTiO</a:t>
            </a:r>
            <a:r>
              <a:rPr lang="en-US" sz="3600" b="1" baseline="-25000" dirty="0" smtClean="0"/>
              <a:t>3</a:t>
            </a:r>
            <a:r>
              <a:rPr lang="en-US" sz="3600" b="1" dirty="0" smtClean="0"/>
              <a:t> – Applications and devices</a:t>
            </a:r>
            <a:endParaRPr lang="en-US" sz="3600" b="1" dirty="0"/>
          </a:p>
        </p:txBody>
      </p:sp>
      <p:sp>
        <p:nvSpPr>
          <p:cNvPr id="3" name="Segnaposto contenuto 2"/>
          <p:cNvSpPr>
            <a:spLocks noGrp="1"/>
          </p:cNvSpPr>
          <p:nvPr>
            <p:ph idx="1"/>
          </p:nvPr>
        </p:nvSpPr>
        <p:spPr>
          <a:xfrm>
            <a:off x="8523228" y="6024554"/>
            <a:ext cx="154360" cy="176883"/>
          </a:xfrm>
        </p:spPr>
        <p:txBody>
          <a:bodyPr>
            <a:normAutofit fontScale="25000" lnSpcReduction="20000"/>
          </a:bodyPr>
          <a:lstStyle/>
          <a:p>
            <a:pPr marL="0" indent="0">
              <a:buNone/>
            </a:pPr>
            <a:r>
              <a:rPr lang="it-IT" dirty="0" smtClean="0"/>
              <a:t> </a:t>
            </a:r>
            <a:endParaRPr lang="it-IT" dirty="0"/>
          </a:p>
        </p:txBody>
      </p:sp>
      <p:sp>
        <p:nvSpPr>
          <p:cNvPr id="4" name="CasellaDiTesto 3"/>
          <p:cNvSpPr txBox="1"/>
          <p:nvPr/>
        </p:nvSpPr>
        <p:spPr>
          <a:xfrm>
            <a:off x="518656" y="1605216"/>
            <a:ext cx="5465174" cy="4801314"/>
          </a:xfrm>
          <a:prstGeom prst="rect">
            <a:avLst/>
          </a:prstGeom>
          <a:noFill/>
        </p:spPr>
        <p:txBody>
          <a:bodyPr wrap="square" rtlCol="0">
            <a:spAutoFit/>
          </a:bodyPr>
          <a:lstStyle/>
          <a:p>
            <a:pPr algn="just"/>
            <a:r>
              <a:rPr lang="en-US" b="1" dirty="0" smtClean="0">
                <a:latin typeface="Calibri"/>
              </a:rPr>
              <a:t>● </a:t>
            </a:r>
            <a:r>
              <a:rPr lang="en-US" b="1" dirty="0" smtClean="0"/>
              <a:t>Photovoltaic devices: </a:t>
            </a:r>
            <a:r>
              <a:rPr lang="en-US" dirty="0" smtClean="0"/>
              <a:t>The photovoltaic effect in the LaAlO</a:t>
            </a:r>
            <a:r>
              <a:rPr lang="en-US" baseline="-25000" dirty="0" smtClean="0"/>
              <a:t>3</a:t>
            </a:r>
            <a:r>
              <a:rPr lang="en-US" dirty="0" smtClean="0"/>
              <a:t>/SrTiO</a:t>
            </a:r>
            <a:r>
              <a:rPr lang="en-US" baseline="-25000" dirty="0" smtClean="0"/>
              <a:t>3</a:t>
            </a:r>
            <a:r>
              <a:rPr lang="en-US" dirty="0" smtClean="0"/>
              <a:t> system is given by the residual polar field. </a:t>
            </a:r>
          </a:p>
          <a:p>
            <a:pPr algn="just"/>
            <a:endParaRPr lang="en-US" dirty="0" smtClean="0"/>
          </a:p>
          <a:p>
            <a:pPr algn="just"/>
            <a:r>
              <a:rPr lang="en-US" b="1" dirty="0" smtClean="0"/>
              <a:t>● </a:t>
            </a:r>
            <a:r>
              <a:rPr lang="en-US" b="1" dirty="0"/>
              <a:t>Field Effect </a:t>
            </a:r>
            <a:r>
              <a:rPr lang="en-US" b="1" dirty="0" smtClean="0"/>
              <a:t>Transistor</a:t>
            </a:r>
            <a:r>
              <a:rPr lang="en-US" dirty="0" smtClean="0"/>
              <a:t>: </a:t>
            </a:r>
            <a:r>
              <a:rPr lang="en-US" dirty="0"/>
              <a:t>The LaAlO</a:t>
            </a:r>
            <a:r>
              <a:rPr lang="en-US" baseline="-25000" dirty="0"/>
              <a:t>3</a:t>
            </a:r>
            <a:r>
              <a:rPr lang="en-US" dirty="0"/>
              <a:t>/SrTiO</a:t>
            </a:r>
            <a:r>
              <a:rPr lang="en-US" baseline="-25000" dirty="0"/>
              <a:t>3</a:t>
            </a:r>
            <a:r>
              <a:rPr lang="en-US" dirty="0"/>
              <a:t> field effect transistor shows both a current and voltage </a:t>
            </a:r>
            <a:r>
              <a:rPr lang="en-US" dirty="0" smtClean="0"/>
              <a:t>gain</a:t>
            </a:r>
            <a:r>
              <a:rPr lang="en-US" dirty="0"/>
              <a:t> </a:t>
            </a:r>
            <a:r>
              <a:rPr lang="en-US" dirty="0" smtClean="0"/>
              <a:t>(example</a:t>
            </a:r>
            <a:r>
              <a:rPr lang="en-US" dirty="0"/>
              <a:t>: G≈40 if I</a:t>
            </a:r>
            <a:r>
              <a:rPr lang="en-US" baseline="-25000" dirty="0"/>
              <a:t>GS</a:t>
            </a:r>
            <a:r>
              <a:rPr lang="en-US" dirty="0"/>
              <a:t>=5µA and </a:t>
            </a:r>
            <a:r>
              <a:rPr lang="en-US" dirty="0" smtClean="0"/>
              <a:t>V</a:t>
            </a:r>
            <a:r>
              <a:rPr lang="en-US" baseline="-25000" dirty="0" smtClean="0"/>
              <a:t>DS</a:t>
            </a:r>
            <a:r>
              <a:rPr lang="en-US" dirty="0" smtClean="0"/>
              <a:t>=450mV).</a:t>
            </a:r>
          </a:p>
          <a:p>
            <a:pPr algn="just"/>
            <a:endParaRPr lang="en-US" dirty="0" smtClean="0"/>
          </a:p>
          <a:p>
            <a:pPr algn="just"/>
            <a:r>
              <a:rPr lang="en-US" b="1" dirty="0" smtClean="0"/>
              <a:t>● </a:t>
            </a:r>
            <a:r>
              <a:rPr lang="it-IT" b="1" dirty="0" err="1" smtClean="0"/>
              <a:t>Nanowires</a:t>
            </a:r>
            <a:r>
              <a:rPr lang="it-IT" b="1" dirty="0" smtClean="0"/>
              <a:t>: </a:t>
            </a:r>
            <a:r>
              <a:rPr lang="en-US" dirty="0"/>
              <a:t>With the c-AFM lithography it’s possible to write nanowires on the LaAlO</a:t>
            </a:r>
            <a:r>
              <a:rPr lang="en-US" baseline="-25000" dirty="0"/>
              <a:t>3</a:t>
            </a:r>
            <a:r>
              <a:rPr lang="en-US" dirty="0"/>
              <a:t>/SrTiO</a:t>
            </a:r>
            <a:r>
              <a:rPr lang="en-US" baseline="-25000" dirty="0"/>
              <a:t>3 </a:t>
            </a:r>
            <a:r>
              <a:rPr lang="en-US" dirty="0"/>
              <a:t>surface. </a:t>
            </a:r>
            <a:r>
              <a:rPr lang="en-US" dirty="0" smtClean="0"/>
              <a:t>These structures display </a:t>
            </a:r>
            <a:r>
              <a:rPr lang="en-US" dirty="0"/>
              <a:t>a 2D Hall mobility similar </a:t>
            </a:r>
            <a:r>
              <a:rPr lang="en-US" dirty="0" smtClean="0"/>
              <a:t>to </a:t>
            </a:r>
            <a:r>
              <a:rPr lang="en-US" dirty="0"/>
              <a:t>the n-type Silicon </a:t>
            </a:r>
            <a:r>
              <a:rPr lang="en-US" dirty="0" smtClean="0"/>
              <a:t>nanowires.</a:t>
            </a:r>
          </a:p>
          <a:p>
            <a:pPr marL="285750" indent="-285750" algn="just">
              <a:buFontTx/>
              <a:buChar char="-"/>
            </a:pPr>
            <a:r>
              <a:rPr lang="en-US" b="1" dirty="0" smtClean="0"/>
              <a:t>Rectifying Diode: </a:t>
            </a:r>
            <a:r>
              <a:rPr lang="en-US" dirty="0" smtClean="0"/>
              <a:t>This system shows </a:t>
            </a:r>
            <a:r>
              <a:rPr lang="en-US" dirty="0"/>
              <a:t>a conduction band profile and an I-V characteristic similar to the metal- semiconductor </a:t>
            </a:r>
            <a:r>
              <a:rPr lang="en-US" dirty="0" err="1"/>
              <a:t>Schottky</a:t>
            </a:r>
            <a:r>
              <a:rPr lang="en-US" dirty="0"/>
              <a:t> junctions</a:t>
            </a:r>
            <a:r>
              <a:rPr lang="en-US" dirty="0" smtClean="0"/>
              <a:t>.</a:t>
            </a:r>
          </a:p>
          <a:p>
            <a:pPr marL="285750" indent="-285750" algn="just">
              <a:buFontTx/>
              <a:buChar char="-"/>
            </a:pPr>
            <a:r>
              <a:rPr lang="en-US" b="1" dirty="0" err="1"/>
              <a:t>Photodetector</a:t>
            </a:r>
            <a:r>
              <a:rPr lang="en-US" b="1" dirty="0"/>
              <a:t>: </a:t>
            </a:r>
            <a:r>
              <a:rPr lang="en-US" dirty="0"/>
              <a:t>The measured signal displays an high gain for </a:t>
            </a:r>
            <a:r>
              <a:rPr lang="en-US" dirty="0" smtClean="0"/>
              <a:t>the sensor dimensions, </a:t>
            </a:r>
            <a:r>
              <a:rPr lang="en-US" dirty="0"/>
              <a:t>probably due to in-gap states due to the formation of Oxygen </a:t>
            </a:r>
            <a:r>
              <a:rPr lang="en-US" dirty="0" smtClean="0"/>
              <a:t>vacancies.</a:t>
            </a:r>
            <a:endParaRPr lang="en-US" b="1" dirty="0" smtClean="0"/>
          </a:p>
        </p:txBody>
      </p:sp>
      <p:pic>
        <p:nvPicPr>
          <p:cNvPr id="4098" name="Picture 2" descr="C:\Users\Alessio Giampietri\Documents\Dottorato\Corsi\Seminari di Fine Anno\Primo Anno\Litograf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029" y="5222271"/>
            <a:ext cx="1766838" cy="112531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rot="16200000">
            <a:off x="7819937" y="5565719"/>
            <a:ext cx="1243206" cy="430887"/>
          </a:xfrm>
          <a:prstGeom prst="rect">
            <a:avLst/>
          </a:prstGeom>
          <a:noFill/>
        </p:spPr>
        <p:txBody>
          <a:bodyPr wrap="square" rtlCol="0">
            <a:spAutoFit/>
          </a:bodyPr>
          <a:lstStyle/>
          <a:p>
            <a:r>
              <a:rPr lang="it-IT" sz="1100" dirty="0" smtClean="0"/>
              <a:t>Irvin et al., </a:t>
            </a:r>
            <a:r>
              <a:rPr lang="it-IT" sz="1100" i="1" dirty="0" smtClean="0"/>
              <a:t>Nano </a:t>
            </a:r>
          </a:p>
          <a:p>
            <a:r>
              <a:rPr lang="it-IT" sz="1100" i="1" dirty="0" err="1" smtClean="0"/>
              <a:t>Letters</a:t>
            </a:r>
            <a:r>
              <a:rPr lang="it-IT" sz="1100" dirty="0" smtClean="0"/>
              <a:t> </a:t>
            </a:r>
            <a:r>
              <a:rPr lang="it-IT" sz="1100" b="1" dirty="0" smtClean="0"/>
              <a:t>13</a:t>
            </a:r>
            <a:r>
              <a:rPr lang="it-IT" sz="1100" dirty="0" smtClean="0"/>
              <a:t> (2013)</a:t>
            </a:r>
            <a:endParaRPr lang="en-GB" sz="1100" dirty="0"/>
          </a:p>
        </p:txBody>
      </p:sp>
      <p:sp>
        <p:nvSpPr>
          <p:cNvPr id="7" name="CasellaDiTesto 6"/>
          <p:cNvSpPr txBox="1"/>
          <p:nvPr/>
        </p:nvSpPr>
        <p:spPr>
          <a:xfrm rot="16200000">
            <a:off x="7653787" y="1981953"/>
            <a:ext cx="1517121" cy="430887"/>
          </a:xfrm>
          <a:prstGeom prst="rect">
            <a:avLst/>
          </a:prstGeom>
          <a:noFill/>
        </p:spPr>
        <p:txBody>
          <a:bodyPr wrap="square" rtlCol="0">
            <a:spAutoFit/>
          </a:bodyPr>
          <a:lstStyle/>
          <a:p>
            <a:r>
              <a:rPr lang="it-IT" sz="1100" dirty="0" err="1" smtClean="0"/>
              <a:t>Liang</a:t>
            </a:r>
            <a:r>
              <a:rPr lang="it-IT" sz="1100" dirty="0" smtClean="0"/>
              <a:t> et al., </a:t>
            </a:r>
            <a:r>
              <a:rPr lang="it-IT" sz="1100" i="1" dirty="0" err="1" smtClean="0"/>
              <a:t>Scientific</a:t>
            </a:r>
            <a:r>
              <a:rPr lang="it-IT" sz="1100" i="1" dirty="0" smtClean="0"/>
              <a:t> </a:t>
            </a:r>
          </a:p>
          <a:p>
            <a:r>
              <a:rPr lang="it-IT" sz="1100" i="1" dirty="0" smtClean="0"/>
              <a:t>Reports</a:t>
            </a:r>
            <a:r>
              <a:rPr lang="it-IT" sz="1100" dirty="0" smtClean="0"/>
              <a:t> </a:t>
            </a:r>
            <a:r>
              <a:rPr lang="it-IT" sz="1100" b="1" dirty="0" smtClean="0"/>
              <a:t>3</a:t>
            </a:r>
            <a:r>
              <a:rPr lang="it-IT" sz="1100" dirty="0" smtClean="0"/>
              <a:t> (2013)</a:t>
            </a:r>
            <a:endParaRPr lang="en-GB" sz="1100" dirty="0"/>
          </a:p>
        </p:txBody>
      </p:sp>
      <p:pic>
        <p:nvPicPr>
          <p:cNvPr id="1026" name="Picture 2" descr="C:\Users\Alessio Giampietri\Documents\Dottorato\Corsi\Seminari di Fine Anno\Primo Anno\LAO-STO Celle - Ritagli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597" y="1475825"/>
            <a:ext cx="2089307" cy="16677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essio Giampietri\Documents\Dottorato\Corsi\Seminari di Fine Anno\Primo Anno\LAO-STO FET - Ritagli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407" y="3411751"/>
            <a:ext cx="1897685" cy="1343970"/>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rot="16200000">
            <a:off x="7842697" y="3944594"/>
            <a:ext cx="1197689" cy="430887"/>
          </a:xfrm>
          <a:prstGeom prst="rect">
            <a:avLst/>
          </a:prstGeom>
          <a:noFill/>
        </p:spPr>
        <p:txBody>
          <a:bodyPr wrap="square" rtlCol="0">
            <a:spAutoFit/>
          </a:bodyPr>
          <a:lstStyle/>
          <a:p>
            <a:r>
              <a:rPr lang="it-IT" sz="1100" dirty="0" err="1" smtClean="0"/>
              <a:t>Förg</a:t>
            </a:r>
            <a:r>
              <a:rPr lang="it-IT" sz="1100" dirty="0" smtClean="0"/>
              <a:t> et al., </a:t>
            </a:r>
            <a:r>
              <a:rPr lang="it-IT" sz="1100" i="1" dirty="0" smtClean="0"/>
              <a:t>APL </a:t>
            </a:r>
            <a:r>
              <a:rPr lang="it-IT" sz="1100" b="1" dirty="0" smtClean="0"/>
              <a:t>100</a:t>
            </a:r>
            <a:r>
              <a:rPr lang="it-IT" sz="1100" dirty="0" smtClean="0"/>
              <a:t> (2012)</a:t>
            </a:r>
            <a:endParaRPr lang="en-GB" sz="1100" dirty="0"/>
          </a:p>
        </p:txBody>
      </p:sp>
    </p:spTree>
    <p:extLst>
      <p:ext uri="{BB962C8B-B14F-4D97-AF65-F5344CB8AC3E}">
        <p14:creationId xmlns:p14="http://schemas.microsoft.com/office/powerpoint/2010/main" val="1118493051"/>
      </p:ext>
    </p:extLst>
  </p:cSld>
  <p:clrMapOvr>
    <a:masterClrMapping/>
  </p:clrMapOvr>
  <mc:AlternateContent xmlns:mc="http://schemas.openxmlformats.org/markup-compatibility/2006" xmlns:p14="http://schemas.microsoft.com/office/powerpoint/2010/main">
    <mc:Choice Requires="p14">
      <p:transition spd="slow" p14:dur="2000" advTm="112872"/>
    </mc:Choice>
    <mc:Fallback xmlns="">
      <p:transition spd="slow" advTm="11287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smtClean="0"/>
              <a:t>Other materials: LaCrO</a:t>
            </a:r>
            <a:r>
              <a:rPr lang="en-US" b="1" baseline="-25000" dirty="0" smtClean="0"/>
              <a:t>3</a:t>
            </a:r>
            <a:r>
              <a:rPr lang="en-US" b="1" dirty="0" smtClean="0"/>
              <a:t> and Al</a:t>
            </a:r>
            <a:r>
              <a:rPr lang="en-US" b="1" baseline="-25000" dirty="0" smtClean="0"/>
              <a:t>2</a:t>
            </a:r>
            <a:r>
              <a:rPr lang="en-US" b="1" dirty="0" smtClean="0"/>
              <a:t>O</a:t>
            </a:r>
            <a:r>
              <a:rPr lang="en-US" b="1" baseline="-25000" dirty="0" smtClean="0"/>
              <a:t>3</a:t>
            </a:r>
            <a:endParaRPr lang="en-US" b="1" baseline="-25000" dirty="0"/>
          </a:p>
        </p:txBody>
      </p:sp>
      <p:sp>
        <p:nvSpPr>
          <p:cNvPr id="3" name="Segnaposto contenuto 2"/>
          <p:cNvSpPr>
            <a:spLocks noGrp="1"/>
          </p:cNvSpPr>
          <p:nvPr>
            <p:ph idx="1"/>
          </p:nvPr>
        </p:nvSpPr>
        <p:spPr>
          <a:xfrm>
            <a:off x="11916816" y="5877272"/>
            <a:ext cx="82352" cy="104875"/>
          </a:xfrm>
        </p:spPr>
        <p:txBody>
          <a:bodyPr>
            <a:normAutofit fontScale="25000" lnSpcReduction="20000"/>
          </a:bodyPr>
          <a:lstStyle/>
          <a:p>
            <a:pPr marL="0" indent="0">
              <a:buNone/>
            </a:pPr>
            <a:r>
              <a:rPr lang="en-US" dirty="0" smtClean="0"/>
              <a:t> </a:t>
            </a:r>
            <a:endParaRPr lang="en-US" dirty="0"/>
          </a:p>
        </p:txBody>
      </p:sp>
      <p:sp>
        <p:nvSpPr>
          <p:cNvPr id="4" name="CasellaDiTesto 3"/>
          <p:cNvSpPr txBox="1"/>
          <p:nvPr/>
        </p:nvSpPr>
        <p:spPr>
          <a:xfrm>
            <a:off x="500648" y="1642160"/>
            <a:ext cx="8139542" cy="646331"/>
          </a:xfrm>
          <a:prstGeom prst="rect">
            <a:avLst/>
          </a:prstGeom>
          <a:noFill/>
        </p:spPr>
        <p:txBody>
          <a:bodyPr wrap="square" rtlCol="0">
            <a:spAutoFit/>
          </a:bodyPr>
          <a:lstStyle/>
          <a:p>
            <a:pPr algn="just"/>
            <a:r>
              <a:rPr lang="en-US" dirty="0" smtClean="0"/>
              <a:t>The existence of an insulator to metal transition in  the LaAlO</a:t>
            </a:r>
            <a:r>
              <a:rPr lang="en-US" baseline="-25000" dirty="0" smtClean="0"/>
              <a:t>3</a:t>
            </a:r>
            <a:r>
              <a:rPr lang="en-US" dirty="0" smtClean="0"/>
              <a:t>/SrTiO</a:t>
            </a:r>
            <a:r>
              <a:rPr lang="en-US" baseline="-25000" dirty="0" smtClean="0"/>
              <a:t>3</a:t>
            </a:r>
            <a:r>
              <a:rPr lang="en-US" dirty="0" smtClean="0"/>
              <a:t> </a:t>
            </a:r>
            <a:r>
              <a:rPr lang="en-US" dirty="0" err="1" smtClean="0"/>
              <a:t>heterostructure</a:t>
            </a:r>
            <a:r>
              <a:rPr lang="en-US" dirty="0" smtClean="0"/>
              <a:t> with a variation of the film thickness increased the studies on similar systems.</a:t>
            </a:r>
            <a:endParaRPr lang="en-US" dirty="0"/>
          </a:p>
        </p:txBody>
      </p:sp>
      <p:sp>
        <p:nvSpPr>
          <p:cNvPr id="5" name="CasellaDiTesto 4"/>
          <p:cNvSpPr txBox="1"/>
          <p:nvPr/>
        </p:nvSpPr>
        <p:spPr>
          <a:xfrm>
            <a:off x="500648" y="2564904"/>
            <a:ext cx="4719424" cy="3847207"/>
          </a:xfrm>
          <a:prstGeom prst="rect">
            <a:avLst/>
          </a:prstGeom>
          <a:noFill/>
        </p:spPr>
        <p:txBody>
          <a:bodyPr wrap="square" rtlCol="0">
            <a:spAutoFit/>
          </a:bodyPr>
          <a:lstStyle/>
          <a:p>
            <a:pPr algn="just"/>
            <a:r>
              <a:rPr lang="en-US" sz="2400" b="1" dirty="0" smtClean="0"/>
              <a:t>LaCrO</a:t>
            </a:r>
            <a:r>
              <a:rPr lang="en-US" sz="2400" b="1" baseline="-25000" dirty="0" smtClean="0"/>
              <a:t>3</a:t>
            </a:r>
            <a:r>
              <a:rPr lang="en-US" sz="2400" b="1" dirty="0" smtClean="0"/>
              <a:t>/SrTiO</a:t>
            </a:r>
            <a:r>
              <a:rPr lang="en-US" sz="2400" b="1" baseline="-25000" dirty="0" smtClean="0"/>
              <a:t>3</a:t>
            </a:r>
            <a:r>
              <a:rPr lang="en-US" sz="2400" b="1" dirty="0" smtClean="0"/>
              <a:t>:</a:t>
            </a:r>
          </a:p>
          <a:p>
            <a:pPr algn="just"/>
            <a:r>
              <a:rPr lang="en-US" sz="1400" b="1" dirty="0" smtClean="0"/>
              <a:t>  </a:t>
            </a:r>
          </a:p>
          <a:p>
            <a:pPr algn="just"/>
            <a:r>
              <a:rPr lang="en-US" dirty="0" smtClean="0"/>
              <a:t>The interface obtained with the substitution of Al with Cr was found to be insulating even with different film thickness, so the presence of La in the </a:t>
            </a:r>
            <a:r>
              <a:rPr lang="en-US" dirty="0" err="1" smtClean="0"/>
              <a:t>heterostructure</a:t>
            </a:r>
            <a:r>
              <a:rPr lang="en-US" dirty="0" smtClean="0"/>
              <a:t> is probably not important.</a:t>
            </a:r>
          </a:p>
          <a:p>
            <a:pPr algn="just"/>
            <a:endParaRPr lang="en-US" dirty="0" smtClean="0"/>
          </a:p>
          <a:p>
            <a:pPr algn="just"/>
            <a:r>
              <a:rPr lang="en-US" sz="2400" b="1" dirty="0" smtClean="0"/>
              <a:t>Al</a:t>
            </a:r>
            <a:r>
              <a:rPr lang="en-US" sz="2400" b="1" baseline="-25000" dirty="0" smtClean="0"/>
              <a:t>2</a:t>
            </a:r>
            <a:r>
              <a:rPr lang="en-US" sz="2400" b="1" dirty="0" smtClean="0"/>
              <a:t>O</a:t>
            </a:r>
            <a:r>
              <a:rPr lang="en-US" sz="2400" b="1" baseline="-25000" dirty="0" smtClean="0"/>
              <a:t>3</a:t>
            </a:r>
            <a:r>
              <a:rPr lang="en-US" sz="2400" b="1" dirty="0" smtClean="0"/>
              <a:t>/SrTiO</a:t>
            </a:r>
            <a:r>
              <a:rPr lang="en-US" sz="2400" b="1" baseline="-25000" dirty="0" smtClean="0"/>
              <a:t>3</a:t>
            </a:r>
            <a:r>
              <a:rPr lang="en-US" sz="2400" b="1" dirty="0" smtClean="0"/>
              <a:t>:</a:t>
            </a:r>
          </a:p>
          <a:p>
            <a:pPr algn="just"/>
            <a:r>
              <a:rPr lang="en-US" sz="1400" b="1" dirty="0" smtClean="0"/>
              <a:t>  </a:t>
            </a:r>
          </a:p>
          <a:p>
            <a:pPr algn="just"/>
            <a:r>
              <a:rPr lang="en-US" dirty="0" smtClean="0"/>
              <a:t>The interface between Al</a:t>
            </a:r>
            <a:r>
              <a:rPr lang="en-US" baseline="-25000" dirty="0" smtClean="0"/>
              <a:t>2</a:t>
            </a:r>
            <a:r>
              <a:rPr lang="en-US" dirty="0" smtClean="0"/>
              <a:t>O</a:t>
            </a:r>
            <a:r>
              <a:rPr lang="en-US" baseline="-25000" dirty="0" smtClean="0"/>
              <a:t>3</a:t>
            </a:r>
            <a:r>
              <a:rPr lang="en-US" dirty="0" smtClean="0"/>
              <a:t> and SrTiO</a:t>
            </a:r>
            <a:r>
              <a:rPr lang="en-US" baseline="-25000" dirty="0" smtClean="0"/>
              <a:t>3</a:t>
            </a:r>
            <a:r>
              <a:rPr lang="en-US" dirty="0" smtClean="0"/>
              <a:t> displays an insulator to metal transition with the variation of the film thickness. </a:t>
            </a:r>
            <a:r>
              <a:rPr lang="en-US" dirty="0"/>
              <a:t>This suggests the possibility that the key element </a:t>
            </a:r>
            <a:r>
              <a:rPr lang="en-US" dirty="0" smtClean="0"/>
              <a:t>in the film is </a:t>
            </a:r>
            <a:r>
              <a:rPr lang="en-US" dirty="0"/>
              <a:t>Al. </a:t>
            </a:r>
          </a:p>
        </p:txBody>
      </p:sp>
      <p:pic>
        <p:nvPicPr>
          <p:cNvPr id="1026" name="Picture 2" descr="C:\Users\Alessio Giampietri\Documents\Dottorato\Corsi\Seminari di Fine Anno\Primo Anno\Al2O3 Conductiv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661340"/>
            <a:ext cx="2520280" cy="175076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rot="16200000">
            <a:off x="7648490" y="5321280"/>
            <a:ext cx="1552515" cy="430887"/>
          </a:xfrm>
          <a:prstGeom prst="rect">
            <a:avLst/>
          </a:prstGeom>
          <a:noFill/>
        </p:spPr>
        <p:txBody>
          <a:bodyPr wrap="square" rtlCol="0">
            <a:spAutoFit/>
          </a:bodyPr>
          <a:lstStyle/>
          <a:p>
            <a:r>
              <a:rPr lang="en-US" sz="1100" dirty="0"/>
              <a:t>Lee et al., </a:t>
            </a:r>
            <a:r>
              <a:rPr lang="en-US" sz="1100" i="1" dirty="0" err="1"/>
              <a:t>Nano</a:t>
            </a:r>
            <a:r>
              <a:rPr lang="en-US" sz="1100" i="1" dirty="0"/>
              <a:t> </a:t>
            </a:r>
            <a:r>
              <a:rPr lang="en-US" sz="1100" i="1" dirty="0" smtClean="0"/>
              <a:t>Letters</a:t>
            </a:r>
            <a:r>
              <a:rPr lang="en-US" sz="1100" b="1" i="1" dirty="0" smtClean="0"/>
              <a:t> </a:t>
            </a:r>
            <a:r>
              <a:rPr lang="en-US" sz="1100" b="1" dirty="0" smtClean="0"/>
              <a:t>12 </a:t>
            </a:r>
            <a:r>
              <a:rPr lang="en-US" sz="1100" dirty="0" smtClean="0"/>
              <a:t>(2012)</a:t>
            </a:r>
            <a:endParaRPr lang="en-US" sz="1100" dirty="0"/>
          </a:p>
        </p:txBody>
      </p:sp>
      <p:pic>
        <p:nvPicPr>
          <p:cNvPr id="7" name="Picture 2" descr="C:\Users\Alessio Giampietri\Documents\Dottorato\Corsi\Seminari di Fine Anno\Primo Anno\LaCrO3 on SrTiO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7696" y="2708920"/>
            <a:ext cx="1760334" cy="1653183"/>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rot="16200000">
            <a:off x="7642966" y="3415993"/>
            <a:ext cx="1563561" cy="430887"/>
          </a:xfrm>
          <a:prstGeom prst="rect">
            <a:avLst/>
          </a:prstGeom>
          <a:noFill/>
        </p:spPr>
        <p:txBody>
          <a:bodyPr wrap="square" rtlCol="0">
            <a:spAutoFit/>
          </a:bodyPr>
          <a:lstStyle/>
          <a:p>
            <a:r>
              <a:rPr lang="en-US" sz="1100" dirty="0" smtClean="0"/>
              <a:t>Colby et al., </a:t>
            </a:r>
            <a:r>
              <a:rPr lang="en-GB" sz="1100" i="1" dirty="0" smtClean="0"/>
              <a:t>Physical Review </a:t>
            </a:r>
            <a:r>
              <a:rPr lang="en-GB" sz="1100" i="1" dirty="0"/>
              <a:t>B </a:t>
            </a:r>
            <a:r>
              <a:rPr lang="en-GB" sz="1100" b="1" dirty="0" smtClean="0"/>
              <a:t>88</a:t>
            </a:r>
            <a:r>
              <a:rPr lang="en-GB" sz="1100" dirty="0" smtClean="0"/>
              <a:t>  (</a:t>
            </a:r>
            <a:r>
              <a:rPr lang="en-GB" sz="1100" dirty="0"/>
              <a:t>2013</a:t>
            </a:r>
            <a:r>
              <a:rPr lang="en-GB" sz="1100" dirty="0" smtClean="0"/>
              <a:t>)</a:t>
            </a:r>
            <a:endParaRPr lang="en-GB" sz="1100" dirty="0"/>
          </a:p>
        </p:txBody>
      </p:sp>
    </p:spTree>
    <p:extLst>
      <p:ext uri="{BB962C8B-B14F-4D97-AF65-F5344CB8AC3E}">
        <p14:creationId xmlns:p14="http://schemas.microsoft.com/office/powerpoint/2010/main" val="1098976522"/>
      </p:ext>
    </p:extLst>
  </p:cSld>
  <p:clrMapOvr>
    <a:masterClrMapping/>
  </p:clrMapOvr>
  <mc:AlternateContent xmlns:mc="http://schemas.openxmlformats.org/markup-compatibility/2006" xmlns:p14="http://schemas.microsoft.com/office/powerpoint/2010/main">
    <mc:Choice Requires="p14">
      <p:transition spd="slow" p14:dur="2000" advTm="49164"/>
    </mc:Choice>
    <mc:Fallback xmlns="">
      <p:transition spd="slow" advTm="4916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BiFeO</a:t>
            </a:r>
            <a:r>
              <a:rPr lang="it-IT" b="1" baseline="-25000" dirty="0" smtClean="0"/>
              <a:t>3</a:t>
            </a:r>
            <a:r>
              <a:rPr lang="it-IT" b="1" dirty="0" smtClean="0"/>
              <a:t>/SrTiO</a:t>
            </a:r>
            <a:r>
              <a:rPr lang="it-IT" b="1" baseline="-25000" dirty="0" smtClean="0"/>
              <a:t>3</a:t>
            </a:r>
            <a:endParaRPr lang="en-GB" b="1" baseline="-25000" dirty="0"/>
          </a:p>
        </p:txBody>
      </p:sp>
      <p:sp>
        <p:nvSpPr>
          <p:cNvPr id="3" name="Segnaposto contenuto 2"/>
          <p:cNvSpPr>
            <a:spLocks noGrp="1"/>
          </p:cNvSpPr>
          <p:nvPr>
            <p:ph idx="1"/>
          </p:nvPr>
        </p:nvSpPr>
        <p:spPr>
          <a:xfrm>
            <a:off x="8532440" y="5949280"/>
            <a:ext cx="154360" cy="176883"/>
          </a:xfrm>
        </p:spPr>
        <p:txBody>
          <a:bodyPr>
            <a:normAutofit fontScale="25000" lnSpcReduction="20000"/>
          </a:bodyPr>
          <a:lstStyle/>
          <a:p>
            <a:pPr marL="0" indent="0">
              <a:buNone/>
            </a:pPr>
            <a:r>
              <a:rPr lang="it-IT" dirty="0" smtClean="0"/>
              <a:t> </a:t>
            </a:r>
            <a:endParaRPr lang="en-GB" dirty="0"/>
          </a:p>
        </p:txBody>
      </p:sp>
      <mc:AlternateContent xmlns:mc="http://schemas.openxmlformats.org/markup-compatibility/2006" xmlns:a14="http://schemas.microsoft.com/office/drawing/2010/main">
        <mc:Choice Requires="a14">
          <p:sp>
            <p:nvSpPr>
              <p:cNvPr id="5" name="CasellaDiTesto 4"/>
              <p:cNvSpPr txBox="1"/>
              <p:nvPr/>
            </p:nvSpPr>
            <p:spPr>
              <a:xfrm>
                <a:off x="611560" y="1891684"/>
                <a:ext cx="5087060" cy="4247317"/>
              </a:xfrm>
              <a:prstGeom prst="rect">
                <a:avLst/>
              </a:prstGeom>
              <a:noFill/>
            </p:spPr>
            <p:txBody>
              <a:bodyPr wrap="square" rtlCol="0">
                <a:spAutoFit/>
              </a:bodyPr>
              <a:lstStyle/>
              <a:p>
                <a:pPr algn="just"/>
                <a:r>
                  <a:rPr lang="en-US" b="1" dirty="0" smtClean="0"/>
                  <a:t>BiFeO</a:t>
                </a:r>
                <a:r>
                  <a:rPr lang="en-US" b="1" baseline="-25000" dirty="0" smtClean="0"/>
                  <a:t>3</a:t>
                </a:r>
                <a:r>
                  <a:rPr lang="en-US" dirty="0" smtClean="0"/>
                  <a:t> is the only single-phase </a:t>
                </a:r>
                <a:r>
                  <a:rPr lang="en-US" b="1" dirty="0" err="1" smtClean="0"/>
                  <a:t>multiferroic</a:t>
                </a:r>
                <a:r>
                  <a:rPr lang="en-US" dirty="0" smtClean="0"/>
                  <a:t> (both ferroelectric , antiferromagnetic and </a:t>
                </a:r>
                <a:r>
                  <a:rPr lang="en-US" dirty="0" err="1" smtClean="0"/>
                  <a:t>ferroelastic</a:t>
                </a:r>
                <a:r>
                  <a:rPr lang="en-US" dirty="0" smtClean="0"/>
                  <a:t>) material at room temperature.</a:t>
                </a:r>
              </a:p>
              <a:p>
                <a:pPr algn="just"/>
                <a:endParaRPr lang="en-US" dirty="0" smtClean="0"/>
              </a:p>
              <a:p>
                <a:pPr algn="just"/>
                <a:r>
                  <a:rPr lang="en-US" dirty="0" smtClean="0"/>
                  <a:t>Ferroelectric Curie temperature: T</a:t>
                </a:r>
                <a:r>
                  <a:rPr lang="en-US" baseline="-25000" dirty="0" smtClean="0"/>
                  <a:t>C</a:t>
                </a:r>
                <a:r>
                  <a:rPr lang="en-US" dirty="0" smtClean="0"/>
                  <a:t> = 1103 K</a:t>
                </a:r>
              </a:p>
              <a:p>
                <a:pPr algn="just"/>
                <a:r>
                  <a:rPr lang="en-US" dirty="0" smtClean="0"/>
                  <a:t>Neel temperature: T</a:t>
                </a:r>
                <a:r>
                  <a:rPr lang="en-US" baseline="-25000" dirty="0" smtClean="0"/>
                  <a:t>N</a:t>
                </a:r>
                <a:r>
                  <a:rPr lang="en-US" dirty="0" smtClean="0"/>
                  <a:t> = 643 K</a:t>
                </a:r>
              </a:p>
              <a:p>
                <a:pPr algn="just"/>
                <a:endParaRPr lang="en-US" dirty="0" smtClean="0"/>
              </a:p>
              <a:p>
                <a:pPr algn="just"/>
                <a:r>
                  <a:rPr lang="en-US" dirty="0" smtClean="0"/>
                  <a:t>BiFeO</a:t>
                </a:r>
                <a:r>
                  <a:rPr lang="en-US" baseline="-25000" dirty="0" smtClean="0"/>
                  <a:t>3</a:t>
                </a:r>
                <a:r>
                  <a:rPr lang="en-US" dirty="0" smtClean="0"/>
                  <a:t> (BFO) has got a pseudo-cubic unit-cell parameter (a ≈ 3.96 Å) of a </a:t>
                </a:r>
                <a:r>
                  <a:rPr lang="en-US" b="1" dirty="0" err="1" smtClean="0"/>
                  <a:t>rhombohedrally</a:t>
                </a:r>
                <a:r>
                  <a:rPr lang="en-US" b="1" dirty="0" smtClean="0"/>
                  <a:t> distorted </a:t>
                </a:r>
                <a:r>
                  <a:rPr lang="en-US" b="1" dirty="0" err="1" smtClean="0"/>
                  <a:t>perovskite</a:t>
                </a:r>
                <a:r>
                  <a:rPr lang="en-US" dirty="0"/>
                  <a:t> structure  (space group: R3c) </a:t>
                </a:r>
                <a:r>
                  <a:rPr lang="en-US" dirty="0" smtClean="0"/>
                  <a:t>.</a:t>
                </a:r>
              </a:p>
              <a:p>
                <a:pPr algn="just"/>
                <a:endParaRPr lang="en-US" dirty="0" smtClean="0"/>
              </a:p>
              <a:p>
                <a:pPr algn="just"/>
                <a:r>
                  <a:rPr lang="en-US" b="1" dirty="0" smtClean="0"/>
                  <a:t>Other interesting properties:</a:t>
                </a:r>
              </a:p>
              <a:p>
                <a:pPr algn="just"/>
                <a14:m>
                  <m:oMath xmlns:m="http://schemas.openxmlformats.org/officeDocument/2006/math">
                    <m:r>
                      <a:rPr lang="en-US" i="1" dirty="0" smtClean="0">
                        <a:latin typeface="Cambria Math"/>
                      </a:rPr>
                      <m:t>●</m:t>
                    </m:r>
                    <m:r>
                      <a:rPr lang="it-IT" b="0" i="1" dirty="0" smtClean="0">
                        <a:latin typeface="Cambria Math"/>
                      </a:rPr>
                      <m:t> </m:t>
                    </m:r>
                  </m:oMath>
                </a14:m>
                <a:r>
                  <a:rPr lang="en-US" dirty="0" smtClean="0"/>
                  <a:t> Remnant polarization as large as 90</a:t>
                </a:r>
                <a:r>
                  <a:rPr lang="el-GR" dirty="0" smtClean="0"/>
                  <a:t>μ</a:t>
                </a:r>
                <a:r>
                  <a:rPr lang="en-US" dirty="0" smtClean="0"/>
                  <a:t>C/cm</a:t>
                </a:r>
                <a:r>
                  <a:rPr lang="en-US" baseline="30000" dirty="0" smtClean="0"/>
                  <a:t>2</a:t>
                </a:r>
                <a:r>
                  <a:rPr lang="en-US" dirty="0" smtClean="0"/>
                  <a:t>.</a:t>
                </a:r>
              </a:p>
              <a:p>
                <a:pPr algn="just"/>
                <a14:m>
                  <m:oMath xmlns:m="http://schemas.openxmlformats.org/officeDocument/2006/math">
                    <m:r>
                      <a:rPr lang="en-US" i="1" dirty="0">
                        <a:latin typeface="Cambria Math"/>
                      </a:rPr>
                      <m:t>●</m:t>
                    </m:r>
                  </m:oMath>
                </a14:m>
                <a:r>
                  <a:rPr lang="en-US" dirty="0"/>
                  <a:t> </a:t>
                </a:r>
                <a:r>
                  <a:rPr lang="en-US" dirty="0" smtClean="0"/>
                  <a:t> Appreciable photoconductivity.</a:t>
                </a:r>
              </a:p>
              <a:p>
                <a:pPr algn="just"/>
                <a14:m>
                  <m:oMath xmlns:m="http://schemas.openxmlformats.org/officeDocument/2006/math">
                    <m:r>
                      <a:rPr lang="en-US" i="1" dirty="0">
                        <a:latin typeface="Cambria Math"/>
                      </a:rPr>
                      <m:t>●</m:t>
                    </m:r>
                  </m:oMath>
                </a14:m>
                <a:r>
                  <a:rPr lang="en-US" dirty="0" smtClean="0"/>
                  <a:t>  Low temperature of crystallization. </a:t>
                </a:r>
              </a:p>
            </p:txBody>
          </p:sp>
        </mc:Choice>
        <mc:Fallback xmlns="">
          <p:sp>
            <p:nvSpPr>
              <p:cNvPr id="5" name="CasellaDiTesto 4"/>
              <p:cNvSpPr txBox="1">
                <a:spLocks noRot="1" noChangeAspect="1" noMove="1" noResize="1" noEditPoints="1" noAdjustHandles="1" noChangeArrowheads="1" noChangeShapeType="1" noTextEdit="1"/>
              </p:cNvSpPr>
              <p:nvPr/>
            </p:nvSpPr>
            <p:spPr>
              <a:xfrm>
                <a:off x="611560" y="1891684"/>
                <a:ext cx="5087060" cy="4247317"/>
              </a:xfrm>
              <a:prstGeom prst="rect">
                <a:avLst/>
              </a:prstGeom>
              <a:blipFill rotWithShape="1">
                <a:blip r:embed="rId3"/>
                <a:stretch>
                  <a:fillRect l="-958" t="-717" r="-958" b="-1291"/>
                </a:stretch>
              </a:blipFill>
            </p:spPr>
            <p:txBody>
              <a:bodyPr/>
              <a:lstStyle/>
              <a:p>
                <a:r>
                  <a:rPr lang="en-US">
                    <a:noFill/>
                  </a:rPr>
                  <a:t> </a:t>
                </a:r>
              </a:p>
            </p:txBody>
          </p:sp>
        </mc:Fallback>
      </mc:AlternateContent>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0170" y="1979266"/>
            <a:ext cx="2303933" cy="2459891"/>
          </a:xfrm>
          <a:prstGeom prst="rect">
            <a:avLst/>
          </a:prstGeom>
        </p:spPr>
      </p:pic>
      <p:pic>
        <p:nvPicPr>
          <p:cNvPr id="1026" name="Picture 2" descr="C:\Users\Alessio Giampietri\Documents\Dottorato\Corsi\Seminari di Fine Anno\Primo Anno\BiFeO3 Celle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912" y="4583699"/>
            <a:ext cx="2384601" cy="187424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rot="16200000">
            <a:off x="7504238" y="5315433"/>
            <a:ext cx="2014161" cy="261610"/>
          </a:xfrm>
          <a:prstGeom prst="rect">
            <a:avLst/>
          </a:prstGeom>
          <a:noFill/>
        </p:spPr>
        <p:txBody>
          <a:bodyPr wrap="square" rtlCol="0">
            <a:spAutoFit/>
          </a:bodyPr>
          <a:lstStyle/>
          <a:p>
            <a:r>
              <a:rPr lang="en-US" sz="1100" dirty="0" err="1" smtClean="0"/>
              <a:t>Ji</a:t>
            </a:r>
            <a:r>
              <a:rPr lang="en-US" sz="1100" dirty="0" smtClean="0"/>
              <a:t> et al., </a:t>
            </a:r>
            <a:r>
              <a:rPr lang="en-US" sz="1100" i="1" dirty="0" smtClean="0"/>
              <a:t>Adv. Mater. </a:t>
            </a:r>
            <a:r>
              <a:rPr lang="en-US" sz="1100" b="1" dirty="0" smtClean="0"/>
              <a:t>22</a:t>
            </a:r>
            <a:r>
              <a:rPr lang="en-US" sz="1100" dirty="0" smtClean="0"/>
              <a:t> (2010)</a:t>
            </a:r>
            <a:endParaRPr lang="en-US" sz="1100" dirty="0"/>
          </a:p>
        </p:txBody>
      </p:sp>
    </p:spTree>
    <p:extLst>
      <p:ext uri="{BB962C8B-B14F-4D97-AF65-F5344CB8AC3E}">
        <p14:creationId xmlns:p14="http://schemas.microsoft.com/office/powerpoint/2010/main" val="1727286292"/>
      </p:ext>
    </p:extLst>
  </p:cSld>
  <p:clrMapOvr>
    <a:masterClrMapping/>
  </p:clrMapOvr>
  <mc:AlternateContent xmlns:mc="http://schemas.openxmlformats.org/markup-compatibility/2006" xmlns:p14="http://schemas.microsoft.com/office/powerpoint/2010/main">
    <mc:Choice Requires="p14">
      <p:transition spd="slow" p14:dur="2000" advTm="39884"/>
    </mc:Choice>
    <mc:Fallback xmlns="">
      <p:transition spd="slow" advTm="3988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28784" y="476672"/>
            <a:ext cx="379551" cy="206896"/>
          </a:xfrm>
        </p:spPr>
        <p:txBody>
          <a:bodyPr>
            <a:normAutofit fontScale="90000"/>
          </a:bodyPr>
          <a:lstStyle/>
          <a:p>
            <a:r>
              <a:rPr lang="en-US" b="1" dirty="0"/>
              <a:t> </a:t>
            </a:r>
          </a:p>
        </p:txBody>
      </p:sp>
      <p:sp>
        <p:nvSpPr>
          <p:cNvPr id="3" name="Segnaposto contenuto 2"/>
          <p:cNvSpPr>
            <a:spLocks noGrp="1"/>
          </p:cNvSpPr>
          <p:nvPr>
            <p:ph idx="1"/>
          </p:nvPr>
        </p:nvSpPr>
        <p:spPr>
          <a:xfrm>
            <a:off x="8604448" y="6021288"/>
            <a:ext cx="82352" cy="104875"/>
          </a:xfrm>
        </p:spPr>
        <p:txBody>
          <a:bodyPr>
            <a:normAutofit fontScale="25000" lnSpcReduction="20000"/>
          </a:bodyPr>
          <a:lstStyle/>
          <a:p>
            <a:pPr marL="0" indent="0">
              <a:buNone/>
            </a:pPr>
            <a:r>
              <a:rPr lang="it-IT" dirty="0" smtClean="0"/>
              <a:t> </a:t>
            </a:r>
            <a:endParaRPr lang="it-IT" dirty="0"/>
          </a:p>
        </p:txBody>
      </p:sp>
      <p:sp>
        <p:nvSpPr>
          <p:cNvPr id="4" name="CasellaDiTesto 3"/>
          <p:cNvSpPr txBox="1"/>
          <p:nvPr/>
        </p:nvSpPr>
        <p:spPr>
          <a:xfrm>
            <a:off x="576605" y="1463099"/>
            <a:ext cx="5786581" cy="3970318"/>
          </a:xfrm>
          <a:prstGeom prst="rect">
            <a:avLst/>
          </a:prstGeom>
          <a:noFill/>
        </p:spPr>
        <p:txBody>
          <a:bodyPr wrap="square" rtlCol="0">
            <a:spAutoFit/>
          </a:bodyPr>
          <a:lstStyle/>
          <a:p>
            <a:pPr algn="just"/>
            <a:r>
              <a:rPr lang="en-US" b="1" dirty="0" smtClean="0"/>
              <a:t>• High-density data storage </a:t>
            </a:r>
            <a:r>
              <a:rPr lang="en-US" b="1" dirty="0"/>
              <a:t>(ferroelectric random access memory, </a:t>
            </a:r>
            <a:r>
              <a:rPr lang="en-US" b="1" dirty="0" err="1" smtClean="0"/>
              <a:t>FeRAMs</a:t>
            </a:r>
            <a:r>
              <a:rPr lang="en-US" b="1" dirty="0" smtClean="0"/>
              <a:t>): </a:t>
            </a:r>
            <a:r>
              <a:rPr lang="en-US" dirty="0" smtClean="0"/>
              <a:t>A ferroelectric </a:t>
            </a:r>
            <a:r>
              <a:rPr lang="en-US" dirty="0"/>
              <a:t>layer evaporated onto a semiconducting wafer is subdivided into storage cells which can </a:t>
            </a:r>
            <a:r>
              <a:rPr lang="en-US" dirty="0" smtClean="0"/>
              <a:t>then be addressed by a single transistor</a:t>
            </a:r>
            <a:r>
              <a:rPr lang="en-US" dirty="0"/>
              <a:t>. </a:t>
            </a:r>
            <a:endParaRPr lang="en-US" dirty="0" smtClean="0"/>
          </a:p>
          <a:p>
            <a:pPr algn="just"/>
            <a:endParaRPr lang="it-IT" dirty="0"/>
          </a:p>
          <a:p>
            <a:pPr algn="just"/>
            <a:r>
              <a:rPr lang="it-IT" b="1" dirty="0" smtClean="0"/>
              <a:t>• </a:t>
            </a:r>
            <a:r>
              <a:rPr lang="en-US" b="1" dirty="0" smtClean="0"/>
              <a:t>Nonlinear optical devices</a:t>
            </a:r>
            <a:r>
              <a:rPr lang="it-IT" b="1" dirty="0" smtClean="0"/>
              <a:t>: </a:t>
            </a:r>
            <a:r>
              <a:rPr lang="en-US" b="1" dirty="0" smtClean="0"/>
              <a:t> </a:t>
            </a:r>
            <a:r>
              <a:rPr lang="en-US" dirty="0" smtClean="0"/>
              <a:t>Photonic </a:t>
            </a:r>
            <a:r>
              <a:rPr lang="en-US" dirty="0"/>
              <a:t>crystals need </a:t>
            </a:r>
            <a:r>
              <a:rPr lang="en-US" dirty="0" smtClean="0"/>
              <a:t>an artificially engineered two-dimensional </a:t>
            </a:r>
            <a:r>
              <a:rPr lang="en-US" dirty="0"/>
              <a:t>structuring of periodically poled </a:t>
            </a:r>
            <a:r>
              <a:rPr lang="en-US" dirty="0" smtClean="0"/>
              <a:t>crystals, which enables the optical power splitting.</a:t>
            </a:r>
            <a:endParaRPr lang="it-IT" dirty="0" smtClean="0"/>
          </a:p>
          <a:p>
            <a:pPr marL="285750" indent="-285750" algn="just">
              <a:buFontTx/>
              <a:buChar char="-"/>
            </a:pPr>
            <a:endParaRPr lang="it-IT" dirty="0"/>
          </a:p>
          <a:p>
            <a:pPr algn="just"/>
            <a:r>
              <a:rPr lang="en-US" b="1" dirty="0" smtClean="0"/>
              <a:t>• Magneto-electric sensors </a:t>
            </a:r>
            <a:r>
              <a:rPr lang="it-IT" b="1" dirty="0" smtClean="0"/>
              <a:t>: </a:t>
            </a:r>
            <a:r>
              <a:rPr lang="en-GB" dirty="0"/>
              <a:t>The </a:t>
            </a:r>
            <a:r>
              <a:rPr lang="en-GB" dirty="0" err="1"/>
              <a:t>magnetoelectric</a:t>
            </a:r>
            <a:r>
              <a:rPr lang="en-GB" dirty="0"/>
              <a:t> (ME) </a:t>
            </a:r>
            <a:r>
              <a:rPr lang="en-GB" dirty="0" smtClean="0"/>
              <a:t>sensors can detect alternate </a:t>
            </a:r>
            <a:r>
              <a:rPr lang="en-GB" dirty="0"/>
              <a:t>electromagnetic ﬁeld and constant magnetic </a:t>
            </a:r>
            <a:r>
              <a:rPr lang="en-GB" dirty="0" smtClean="0"/>
              <a:t>ﬁeld through the coupling between a </a:t>
            </a:r>
            <a:r>
              <a:rPr lang="en-US" dirty="0" err="1" smtClean="0"/>
              <a:t>magnetostrictive</a:t>
            </a:r>
            <a:r>
              <a:rPr lang="it-IT" dirty="0" smtClean="0"/>
              <a:t> and a </a:t>
            </a:r>
            <a:r>
              <a:rPr lang="en-US" dirty="0" smtClean="0"/>
              <a:t>piezoelectric layer</a:t>
            </a:r>
            <a:r>
              <a:rPr lang="en-GB" dirty="0" smtClean="0"/>
              <a:t>. </a:t>
            </a:r>
            <a:endParaRPr lang="en-US" dirty="0" smtClean="0"/>
          </a:p>
        </p:txBody>
      </p:sp>
      <p:sp>
        <p:nvSpPr>
          <p:cNvPr id="5" name="CasellaDiTesto 4"/>
          <p:cNvSpPr txBox="1"/>
          <p:nvPr/>
        </p:nvSpPr>
        <p:spPr>
          <a:xfrm rot="5400000" flipH="1" flipV="1">
            <a:off x="7604080" y="3202077"/>
            <a:ext cx="1404155" cy="430887"/>
          </a:xfrm>
          <a:prstGeom prst="rect">
            <a:avLst/>
          </a:prstGeom>
          <a:noFill/>
        </p:spPr>
        <p:txBody>
          <a:bodyPr wrap="square" rtlCol="0">
            <a:spAutoFit/>
          </a:bodyPr>
          <a:lstStyle/>
          <a:p>
            <a:r>
              <a:rPr lang="en-GB" sz="1100" dirty="0" err="1" smtClean="0"/>
              <a:t>Ghaffari</a:t>
            </a:r>
            <a:r>
              <a:rPr lang="en-GB" sz="1100" dirty="0" smtClean="0"/>
              <a:t> et al. </a:t>
            </a:r>
            <a:r>
              <a:rPr lang="en-GB" sz="1100" i="1" dirty="0" smtClean="0"/>
              <a:t>, J Applied Sci. </a:t>
            </a:r>
            <a:r>
              <a:rPr lang="en-GB" sz="1100" b="1" dirty="0"/>
              <a:t>8</a:t>
            </a:r>
            <a:r>
              <a:rPr lang="en-GB" sz="1100" dirty="0" smtClean="0"/>
              <a:t> </a:t>
            </a:r>
            <a:r>
              <a:rPr lang="en-GB" sz="1100" dirty="0"/>
              <a:t>(</a:t>
            </a:r>
            <a:r>
              <a:rPr lang="en-GB" sz="1100" dirty="0" smtClean="0"/>
              <a:t>2008)</a:t>
            </a:r>
            <a:endParaRPr lang="en-GB" sz="1100" dirty="0"/>
          </a:p>
        </p:txBody>
      </p:sp>
      <p:sp>
        <p:nvSpPr>
          <p:cNvPr id="6" name="CasellaDiTesto 5"/>
          <p:cNvSpPr txBox="1"/>
          <p:nvPr/>
        </p:nvSpPr>
        <p:spPr>
          <a:xfrm>
            <a:off x="576605" y="5609958"/>
            <a:ext cx="7944996" cy="646331"/>
          </a:xfrm>
          <a:prstGeom prst="rect">
            <a:avLst/>
          </a:prstGeom>
          <a:noFill/>
        </p:spPr>
        <p:txBody>
          <a:bodyPr wrap="square" rtlCol="0">
            <a:spAutoFit/>
          </a:bodyPr>
          <a:lstStyle/>
          <a:p>
            <a:pPr algn="just"/>
            <a:r>
              <a:rPr lang="en-US" b="1" dirty="0" smtClean="0"/>
              <a:t>• </a:t>
            </a:r>
            <a:r>
              <a:rPr lang="en-US" b="1" dirty="0"/>
              <a:t>Other applications: sensors</a:t>
            </a:r>
            <a:r>
              <a:rPr lang="en-US" dirty="0"/>
              <a:t>  (measurement of force, torque, acceleration, pressure, strain), </a:t>
            </a:r>
            <a:r>
              <a:rPr lang="en-US" b="1" dirty="0"/>
              <a:t>actuators</a:t>
            </a:r>
            <a:r>
              <a:rPr lang="en-US" dirty="0"/>
              <a:t> (positioning, inkjet printers and piezoelectric </a:t>
            </a:r>
            <a:r>
              <a:rPr lang="en-US" dirty="0" smtClean="0"/>
              <a:t>motors).</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4767" y="1484784"/>
            <a:ext cx="1320898" cy="938312"/>
          </a:xfrm>
          <a:prstGeom prst="rect">
            <a:avLst/>
          </a:prstGeom>
        </p:spPr>
      </p:pic>
      <p:sp>
        <p:nvSpPr>
          <p:cNvPr id="11" name="CasellaDiTesto 10"/>
          <p:cNvSpPr txBox="1"/>
          <p:nvPr/>
        </p:nvSpPr>
        <p:spPr>
          <a:xfrm rot="16200000">
            <a:off x="7775006" y="1815881"/>
            <a:ext cx="1093081" cy="430887"/>
          </a:xfrm>
          <a:prstGeom prst="rect">
            <a:avLst/>
          </a:prstGeom>
          <a:noFill/>
        </p:spPr>
        <p:txBody>
          <a:bodyPr wrap="square" rtlCol="0">
            <a:spAutoFit/>
          </a:bodyPr>
          <a:lstStyle/>
          <a:p>
            <a:r>
              <a:rPr lang="it-IT" sz="1100" dirty="0" err="1" smtClean="0"/>
              <a:t>Guo</a:t>
            </a:r>
            <a:r>
              <a:rPr lang="it-IT" sz="1100" dirty="0" smtClean="0"/>
              <a:t> et al., </a:t>
            </a:r>
            <a:r>
              <a:rPr lang="it-IT" sz="1100" i="1" dirty="0" err="1" smtClean="0"/>
              <a:t>Nat</a:t>
            </a:r>
            <a:r>
              <a:rPr lang="it-IT" sz="1100" i="1" dirty="0" smtClean="0"/>
              <a:t>. </a:t>
            </a:r>
          </a:p>
          <a:p>
            <a:r>
              <a:rPr lang="it-IT" sz="1100" i="1" dirty="0" smtClean="0"/>
              <a:t>Comm. </a:t>
            </a:r>
            <a:r>
              <a:rPr lang="it-IT" sz="1100" b="1" dirty="0" smtClean="0"/>
              <a:t>4</a:t>
            </a:r>
            <a:r>
              <a:rPr lang="it-IT" sz="1100" dirty="0" smtClean="0"/>
              <a:t> (2013)</a:t>
            </a:r>
            <a:endParaRPr lang="en-GB" sz="1100" dirty="0"/>
          </a:p>
        </p:txBody>
      </p:sp>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7042" y="2829331"/>
            <a:ext cx="1176380" cy="1176380"/>
          </a:xfrm>
          <a:prstGeom prst="rect">
            <a:avLst/>
          </a:prstGeom>
        </p:spPr>
      </p:pic>
      <p:pic>
        <p:nvPicPr>
          <p:cNvPr id="7" name="Picture 2" descr="C:\Users\Alessio Giampietri\Documents\Dottorato\Corsi\Seminari di Fine Anno\Primo Anno\BiFeO3 ME Senso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4194" y="4303255"/>
            <a:ext cx="2153868" cy="1178275"/>
          </a:xfrm>
          <a:prstGeom prst="rect">
            <a:avLst/>
          </a:prstGeom>
          <a:noFill/>
          <a:extLst>
            <a:ext uri="{909E8E84-426E-40DD-AFC4-6F175D3DCCD1}">
              <a14:hiddenFill xmlns:a14="http://schemas.microsoft.com/office/drawing/2010/main">
                <a:solidFill>
                  <a:srgbClr val="FFFFFF"/>
                </a:solidFill>
              </a14:hiddenFill>
            </a:ext>
          </a:extLst>
        </p:spPr>
      </p:pic>
      <p:sp>
        <p:nvSpPr>
          <p:cNvPr id="13" name="Titolo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BiFeO</a:t>
            </a:r>
            <a:r>
              <a:rPr lang="en-US" sz="3600" b="1" baseline="-25000" dirty="0" smtClean="0"/>
              <a:t>3</a:t>
            </a:r>
            <a:r>
              <a:rPr lang="en-US" sz="3600" b="1" dirty="0" smtClean="0"/>
              <a:t> – Applications and devices</a:t>
            </a:r>
            <a:endParaRPr lang="en-US" sz="3600" b="1" dirty="0"/>
          </a:p>
        </p:txBody>
      </p:sp>
    </p:spTree>
    <p:extLst>
      <p:ext uri="{BB962C8B-B14F-4D97-AF65-F5344CB8AC3E}">
        <p14:creationId xmlns:p14="http://schemas.microsoft.com/office/powerpoint/2010/main" val="1960155644"/>
      </p:ext>
    </p:extLst>
  </p:cSld>
  <p:clrMapOvr>
    <a:masterClrMapping/>
  </p:clrMapOvr>
  <mc:AlternateContent xmlns:mc="http://schemas.openxmlformats.org/markup-compatibility/2006" xmlns:p14="http://schemas.microsoft.com/office/powerpoint/2010/main">
    <mc:Choice Requires="p14">
      <p:transition spd="slow" p14:dur="2000" advTm="67261"/>
    </mc:Choice>
    <mc:Fallback xmlns="">
      <p:transition spd="slow" advTm="67261"/>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1450</Words>
  <Application>Microsoft Office PowerPoint</Application>
  <PresentationFormat>Presentazione su schermo (4:3)</PresentationFormat>
  <Paragraphs>213</Paragraphs>
  <Slides>15</Slides>
  <Notes>8</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End Year Seminar</vt:lpstr>
      <vt:lpstr>Introduction</vt:lpstr>
      <vt:lpstr>LaAlO3/SrTiO3</vt:lpstr>
      <vt:lpstr>   </vt:lpstr>
      <vt:lpstr>Spectroscopic evidence of the conductivity</vt:lpstr>
      <vt:lpstr>LaAlO3/SrTiO3 – Applications and devices</vt:lpstr>
      <vt:lpstr>Other materials: LaCrO3 and Al2O3</vt:lpstr>
      <vt:lpstr>BiFeO3/SrTiO3</vt:lpstr>
      <vt:lpstr> </vt:lpstr>
      <vt:lpstr>Effects of growth temperature on the morphology and physical properties </vt:lpstr>
      <vt:lpstr> </vt:lpstr>
      <vt:lpstr> </vt:lpstr>
      <vt:lpstr> </vt:lpstr>
      <vt:lpstr>Conclusions and perspectives</vt:lpstr>
      <vt:lpstr>Thanks for the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Alessio Giampietri</dc:creator>
  <cp:lastModifiedBy>zanzani</cp:lastModifiedBy>
  <cp:revision>366</cp:revision>
  <dcterms:created xsi:type="dcterms:W3CDTF">2014-10-08T08:48:40Z</dcterms:created>
  <dcterms:modified xsi:type="dcterms:W3CDTF">2014-11-13T08:18:55Z</dcterms:modified>
</cp:coreProperties>
</file>