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99" r:id="rId3"/>
    <p:sldId id="258" r:id="rId4"/>
    <p:sldId id="260" r:id="rId5"/>
    <p:sldId id="261" r:id="rId6"/>
    <p:sldId id="264" r:id="rId7"/>
    <p:sldId id="263" r:id="rId8"/>
    <p:sldId id="300" r:id="rId9"/>
    <p:sldId id="276" r:id="rId10"/>
    <p:sldId id="275" r:id="rId11"/>
    <p:sldId id="277" r:id="rId12"/>
    <p:sldId id="269" r:id="rId13"/>
    <p:sldId id="301" r:id="rId14"/>
    <p:sldId id="281" r:id="rId15"/>
    <p:sldId id="303" r:id="rId16"/>
    <p:sldId id="282" r:id="rId17"/>
    <p:sldId id="271" r:id="rId18"/>
    <p:sldId id="272" r:id="rId19"/>
    <p:sldId id="298" r:id="rId20"/>
    <p:sldId id="283" r:id="rId21"/>
    <p:sldId id="302" r:id="rId22"/>
    <p:sldId id="265" r:id="rId23"/>
    <p:sldId id="285" r:id="rId24"/>
    <p:sldId id="290" r:id="rId25"/>
    <p:sldId id="291" r:id="rId26"/>
    <p:sldId id="293" r:id="rId27"/>
    <p:sldId id="294" r:id="rId28"/>
    <p:sldId id="296" r:id="rId29"/>
    <p:sldId id="295" r:id="rId30"/>
    <p:sldId id="297"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2E05"/>
    <a:srgbClr val="0000FF"/>
    <a:srgbClr val="FEBEBE"/>
    <a:srgbClr val="ABABFF"/>
    <a:srgbClr val="F9ED07"/>
    <a:srgbClr val="F8DB08"/>
    <a:srgbClr val="FC8004"/>
    <a:srgbClr val="FFCF05"/>
    <a:srgbClr val="FF9900"/>
    <a:srgbClr val="FFC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99" autoAdjust="0"/>
  </p:normalViewPr>
  <p:slideViewPr>
    <p:cSldViewPr>
      <p:cViewPr varScale="1">
        <p:scale>
          <a:sx n="60" d="100"/>
          <a:sy n="60" d="100"/>
        </p:scale>
        <p:origin x="-209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959DF-67BF-4F31-8A84-743931D57807}" type="datetimeFigureOut">
              <a:rPr lang="it-IT" smtClean="0"/>
              <a:t>17/11/2014</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A6494-6076-4D91-A51D-071B3EFC261E}" type="slidenum">
              <a:rPr lang="it-IT" smtClean="0"/>
              <a:t>‹#›</a:t>
            </a:fld>
            <a:endParaRPr lang="it-IT"/>
          </a:p>
        </p:txBody>
      </p:sp>
    </p:spTree>
    <p:extLst>
      <p:ext uri="{BB962C8B-B14F-4D97-AF65-F5344CB8AC3E}">
        <p14:creationId xmlns:p14="http://schemas.microsoft.com/office/powerpoint/2010/main" val="422396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Good morning everybody, I'm </a:t>
            </a:r>
            <a:r>
              <a:rPr lang="en-US" sz="1200" u="sng" kern="1200" dirty="0" smtClean="0">
                <a:solidFill>
                  <a:schemeClr val="tx1"/>
                </a:solidFill>
                <a:effectLst/>
                <a:latin typeface="+mn-lt"/>
                <a:ea typeface="+mn-ea"/>
                <a:cs typeface="+mn-cs"/>
              </a:rPr>
              <a:t>Giacomo</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Guarnieri</a:t>
            </a:r>
            <a:r>
              <a:rPr lang="en-US" sz="1200" kern="1200" dirty="0" smtClean="0">
                <a:solidFill>
                  <a:schemeClr val="tx1"/>
                </a:solidFill>
                <a:effectLst/>
                <a:latin typeface="+mn-lt"/>
                <a:ea typeface="+mn-ea"/>
                <a:cs typeface="+mn-cs"/>
              </a:rPr>
              <a:t> and in this brief talk I would like to introduce You to my recent research, which have concerned the 'Study of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and Correlations in Pure </a:t>
            </a:r>
            <a:r>
              <a:rPr lang="en-US" sz="1200" u="sng" kern="1200" dirty="0" err="1" smtClean="0">
                <a:solidFill>
                  <a:schemeClr val="tx1"/>
                </a:solidFill>
                <a:effectLst/>
                <a:latin typeface="+mn-lt"/>
                <a:ea typeface="+mn-ea"/>
                <a:cs typeface="+mn-cs"/>
              </a:rPr>
              <a:t>Dephasing</a:t>
            </a:r>
            <a:r>
              <a:rPr lang="en-US" sz="1200" kern="1200" dirty="0" smtClean="0">
                <a:solidFill>
                  <a:schemeClr val="tx1"/>
                </a:solidFill>
                <a:effectLst/>
                <a:latin typeface="+mn-lt"/>
                <a:ea typeface="+mn-ea"/>
                <a:cs typeface="+mn-cs"/>
              </a:rPr>
              <a:t> Open Quantum Systems'.</a:t>
            </a:r>
            <a:r>
              <a:rPr lang="en-US" dirty="0" smtClean="0"/>
              <a:t> </a:t>
            </a:r>
            <a:r>
              <a:rPr lang="en-US" sz="1200" kern="1200" dirty="0" smtClean="0">
                <a:solidFill>
                  <a:schemeClr val="tx1"/>
                </a:solidFill>
                <a:effectLst/>
                <a:latin typeface="+mn-lt"/>
                <a:ea typeface="+mn-ea"/>
                <a:cs typeface="+mn-cs"/>
              </a:rPr>
              <a:t>First thing to do then is to spend few words to generally define what those key words mean.</a:t>
            </a:r>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become less and less distinguishable to each other due to the noise and </a:t>
            </a:r>
            <a:r>
              <a:rPr lang="en-US" sz="1200" u="sng" kern="1200" dirty="0" err="1" smtClean="0">
                <a:solidFill>
                  <a:schemeClr val="tx1"/>
                </a:solidFill>
                <a:effectLst/>
                <a:latin typeface="+mn-lt"/>
                <a:ea typeface="+mn-ea"/>
                <a:cs typeface="+mn-cs"/>
              </a:rPr>
              <a:t>decoherence</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lowered capability of distinguish between them can therefore be interpreted as a flux of information from the system to the environment.</a:t>
            </a:r>
            <a:endParaRPr lang="it-IT" dirty="0" smtClean="0"/>
          </a:p>
          <a:p>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u="sng" kern="1200" dirty="0" err="1" smtClean="0">
                <a:solidFill>
                  <a:schemeClr val="tx1"/>
                </a:solidFill>
                <a:effectLst/>
                <a:latin typeface="+mn-lt"/>
                <a:ea typeface="+mn-ea"/>
                <a:cs typeface="+mn-cs"/>
              </a:rPr>
              <a:t>Viceversa</a:t>
            </a:r>
            <a:r>
              <a:rPr lang="en-US" sz="1200" kern="1200" dirty="0" smtClean="0">
                <a:solidFill>
                  <a:schemeClr val="tx1"/>
                </a:solidFill>
                <a:effectLst/>
                <a:latin typeface="+mn-lt"/>
                <a:ea typeface="+mn-ea"/>
                <a:cs typeface="+mn-cs"/>
              </a:rPr>
              <a:t>, if during the process a temporary increase in this change of </a:t>
            </a:r>
            <a:r>
              <a:rPr lang="en-US" sz="1200" u="sng" kern="1200" dirty="0" smtClean="0">
                <a:solidFill>
                  <a:schemeClr val="tx1"/>
                </a:solidFill>
                <a:effectLst/>
                <a:latin typeface="+mn-lt"/>
                <a:ea typeface="+mn-ea"/>
                <a:cs typeface="+mn-cs"/>
              </a:rPr>
              <a:t>distinguishability</a:t>
            </a:r>
            <a:r>
              <a:rPr lang="en-US" sz="1200" kern="1200" dirty="0" smtClean="0">
                <a:solidFill>
                  <a:schemeClr val="tx1"/>
                </a:solidFill>
                <a:effectLst/>
                <a:latin typeface="+mn-lt"/>
                <a:ea typeface="+mn-ea"/>
                <a:cs typeface="+mn-cs"/>
              </a:rPr>
              <a:t> occurs, then this would indicate a </a:t>
            </a:r>
            <a:r>
              <a:rPr lang="en-US" sz="1200" u="sng" kern="1200" dirty="0" smtClean="0">
                <a:solidFill>
                  <a:schemeClr val="tx1"/>
                </a:solidFill>
                <a:effectLst/>
                <a:latin typeface="+mn-lt"/>
                <a:ea typeface="+mn-ea"/>
                <a:cs typeface="+mn-cs"/>
              </a:rPr>
              <a:t>backflow</a:t>
            </a:r>
            <a:r>
              <a:rPr lang="en-US" sz="1200" kern="1200" dirty="0" smtClean="0">
                <a:solidFill>
                  <a:schemeClr val="tx1"/>
                </a:solidFill>
                <a:effectLst/>
                <a:latin typeface="+mn-lt"/>
                <a:ea typeface="+mn-ea"/>
                <a:cs typeface="+mn-cs"/>
              </a:rPr>
              <a:t> of information back from the environment to the system, aka a memory effect.</a:t>
            </a:r>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Following this line of reasoning </a:t>
            </a:r>
            <a:r>
              <a:rPr lang="en-US" sz="1200" u="sng" kern="1200" dirty="0" smtClean="0">
                <a:solidFill>
                  <a:schemeClr val="tx1"/>
                </a:solidFill>
                <a:effectLst/>
                <a:latin typeface="+mn-lt"/>
                <a:ea typeface="+mn-ea"/>
                <a:cs typeface="+mn-cs"/>
              </a:rPr>
              <a:t>Breuer</a:t>
            </a:r>
            <a:r>
              <a:rPr lang="en-US" sz="1200" kern="1200" dirty="0" smtClean="0">
                <a:solidFill>
                  <a:schemeClr val="tx1"/>
                </a:solidFill>
                <a:effectLst/>
                <a:latin typeface="+mn-lt"/>
                <a:ea typeface="+mn-ea"/>
                <a:cs typeface="+mn-cs"/>
              </a:rPr>
              <a:t> and collaborators proposed to estimate the degree of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of a Quantum Dynamical Map by looking at the temporal region capital omega where the regrowth of the </a:t>
            </a:r>
            <a:r>
              <a:rPr lang="en-US" sz="1200" u="sng" kern="1200" dirty="0" smtClean="0">
                <a:solidFill>
                  <a:schemeClr val="tx1"/>
                </a:solidFill>
                <a:effectLst/>
                <a:latin typeface="+mn-lt"/>
                <a:ea typeface="+mn-ea"/>
                <a:cs typeface="+mn-cs"/>
              </a:rPr>
              <a:t>distinguishability</a:t>
            </a:r>
            <a:r>
              <a:rPr lang="en-US" sz="1200" kern="1200" dirty="0" smtClean="0">
                <a:solidFill>
                  <a:schemeClr val="tx1"/>
                </a:solidFill>
                <a:effectLst/>
                <a:latin typeface="+mn-lt"/>
                <a:ea typeface="+mn-ea"/>
                <a:cs typeface="+mn-cs"/>
              </a:rPr>
              <a:t> occurs, namely when the derivative of the trace distance becomes positive, then summing up all these contributions and finally maximizing over all the possible choices of couples of initial states.</a:t>
            </a:r>
            <a:r>
              <a:rPr lang="en-US" dirty="0" smtClean="0"/>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remarkable feature that characterizes this particular measure of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among the others is that it can be experimentally measured, as was shown in this Nature paper.</a:t>
            </a:r>
            <a:r>
              <a:rPr lang="en-US" dirty="0" smtClean="0"/>
              <a:t> </a:t>
            </a:r>
            <a:br>
              <a:rPr lang="en-US" dirty="0" smtClean="0"/>
            </a:br>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u="sng" kern="1200" dirty="0" smtClean="0">
                <a:solidFill>
                  <a:schemeClr val="tx1"/>
                </a:solidFill>
                <a:effectLst/>
                <a:latin typeface="+mn-lt"/>
                <a:ea typeface="+mn-ea"/>
                <a:cs typeface="+mn-cs"/>
              </a:rPr>
              <a:t>Ok</a:t>
            </a:r>
            <a:r>
              <a:rPr lang="en-US" sz="1200" kern="1200" dirty="0" smtClean="0">
                <a:solidFill>
                  <a:schemeClr val="tx1"/>
                </a:solidFill>
                <a:effectLst/>
                <a:latin typeface="+mn-lt"/>
                <a:ea typeface="+mn-ea"/>
                <a:cs typeface="+mn-cs"/>
              </a:rPr>
              <a:t>, now, one thing in particular is of utmost interest in quantum open systems: the correlations which onset between system and environment.</a:t>
            </a:r>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In order to have </a:t>
            </a:r>
            <a:r>
              <a:rPr lang="en-US" sz="1200" kern="1200" dirty="0" smtClean="0">
                <a:solidFill>
                  <a:schemeClr val="tx1"/>
                </a:solidFill>
                <a:effectLst/>
                <a:latin typeface="+mn-lt"/>
                <a:ea typeface="+mn-ea"/>
                <a:cs typeface="+mn-cs"/>
              </a:rPr>
              <a:t>fully statistically describe</a:t>
            </a:r>
            <a:r>
              <a:rPr lang="en-US" sz="1200" kern="1200" baseline="0" dirty="0" smtClean="0">
                <a:solidFill>
                  <a:schemeClr val="tx1"/>
                </a:solidFill>
                <a:effectLst/>
                <a:latin typeface="+mn-lt"/>
                <a:ea typeface="+mn-ea"/>
                <a:cs typeface="+mn-cs"/>
              </a:rPr>
              <a:t> a composite system</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is therefore </a:t>
            </a:r>
            <a:r>
              <a:rPr lang="en-US" sz="1200" kern="1200" dirty="0" smtClean="0">
                <a:solidFill>
                  <a:schemeClr val="tx1"/>
                </a:solidFill>
                <a:effectLst/>
                <a:latin typeface="+mn-lt"/>
                <a:ea typeface="+mn-ea"/>
                <a:cs typeface="+mn-cs"/>
              </a:rPr>
              <a:t>not sufficient to look at single-time expectation values, which are the mean values of operators and take this form here, but are also encoded in multi-time correlation functions. </a:t>
            </a:r>
            <a:r>
              <a:rPr lang="en-US" sz="1200" kern="1200" dirty="0" smtClean="0">
                <a:solidFill>
                  <a:schemeClr val="tx1"/>
                </a:solidFill>
                <a:effectLst/>
                <a:latin typeface="+mn-lt"/>
                <a:ea typeface="+mn-ea"/>
                <a:cs typeface="+mn-cs"/>
              </a:rPr>
              <a:t>The first step in this direction is</a:t>
            </a:r>
            <a:r>
              <a:rPr lang="en-US" sz="1200" kern="1200" baseline="0" dirty="0" smtClean="0">
                <a:solidFill>
                  <a:schemeClr val="tx1"/>
                </a:solidFill>
                <a:effectLst/>
                <a:latin typeface="+mn-lt"/>
                <a:ea typeface="+mn-ea"/>
                <a:cs typeface="+mn-cs"/>
              </a:rPr>
              <a:t> to consider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two-time correlation functions, which have this form (SHOW FORMULA).</a:t>
            </a:r>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In general two-time correlation functions are extremely complicated quantities to access, especially when the dynamics which describes the process is non-</a:t>
            </a:r>
            <a:r>
              <a:rPr lang="en-US" sz="1200" u="sng" kern="1200" dirty="0" err="1" smtClean="0">
                <a:solidFill>
                  <a:schemeClr val="tx1"/>
                </a:solidFill>
                <a:effectLst/>
                <a:latin typeface="+mn-lt"/>
                <a:ea typeface="+mn-ea"/>
                <a:cs typeface="+mn-cs"/>
              </a:rPr>
              <a:t>Markovian</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due to the fact that, in contrast with mean values, which can be accessed only by means of the dynamical map at the level of the reduced dynamics, the two-time correlation functions generally cannot.</a:t>
            </a:r>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Therefore, motivated by </a:t>
            </a:r>
            <a:r>
              <a:rPr lang="en-US" sz="1200" kern="1200" dirty="0" smtClean="0">
                <a:solidFill>
                  <a:schemeClr val="tx1"/>
                </a:solidFill>
                <a:effectLst/>
                <a:latin typeface="+mn-lt"/>
                <a:ea typeface="+mn-ea"/>
                <a:cs typeface="+mn-cs"/>
              </a:rPr>
              <a:t>what happens </a:t>
            </a:r>
            <a:r>
              <a:rPr lang="en-US" sz="1200" kern="1200" dirty="0" smtClean="0">
                <a:solidFill>
                  <a:schemeClr val="tx1"/>
                </a:solidFill>
                <a:effectLst/>
                <a:latin typeface="+mn-lt"/>
                <a:ea typeface="+mn-ea"/>
                <a:cs typeface="+mn-cs"/>
              </a:rPr>
              <a:t>in the classical settings, where the </a:t>
            </a:r>
            <a:r>
              <a:rPr lang="en-US" sz="1200" u="sng" kern="1200" dirty="0" err="1" smtClean="0">
                <a:solidFill>
                  <a:schemeClr val="tx1"/>
                </a:solidFill>
                <a:effectLst/>
                <a:latin typeface="+mn-lt"/>
                <a:ea typeface="+mn-ea"/>
                <a:cs typeface="+mn-cs"/>
              </a:rPr>
              <a:t>Markovian</a:t>
            </a:r>
            <a:r>
              <a:rPr lang="en-US" sz="1200" kern="1200" dirty="0" smtClean="0">
                <a:solidFill>
                  <a:schemeClr val="tx1"/>
                </a:solidFill>
                <a:effectLst/>
                <a:latin typeface="+mn-lt"/>
                <a:ea typeface="+mn-ea"/>
                <a:cs typeface="+mn-cs"/>
              </a:rPr>
              <a:t> property related joint probability distribution of different orders this way allowing to construct multi-time </a:t>
            </a:r>
            <a:r>
              <a:rPr lang="en-US" sz="1200" kern="1200" dirty="0" smtClean="0">
                <a:solidFill>
                  <a:schemeClr val="tx1"/>
                </a:solidFill>
                <a:effectLst/>
                <a:latin typeface="+mn-lt"/>
                <a:ea typeface="+mn-ea"/>
                <a:cs typeface="+mn-cs"/>
              </a:rPr>
              <a:t>from </a:t>
            </a:r>
            <a:r>
              <a:rPr lang="en-US" sz="1200" kern="1200" dirty="0" smtClean="0">
                <a:solidFill>
                  <a:schemeClr val="tx1"/>
                </a:solidFill>
                <a:effectLst/>
                <a:latin typeface="+mn-lt"/>
                <a:ea typeface="+mn-ea"/>
                <a:cs typeface="+mn-cs"/>
              </a:rPr>
              <a:t>single-time probability distributions, we wondered whether a connection and which connection exists in the Quantum realm between </a:t>
            </a:r>
            <a:r>
              <a:rPr lang="en-US" sz="1200" kern="1200" dirty="0" smtClean="0">
                <a:solidFill>
                  <a:schemeClr val="tx1"/>
                </a:solidFill>
                <a:effectLst/>
                <a:latin typeface="+mn-lt"/>
                <a:ea typeface="+mn-ea"/>
                <a:cs typeface="+mn-cs"/>
              </a:rPr>
              <a:t>the occurrence of memory effects </a:t>
            </a:r>
            <a:r>
              <a:rPr lang="en-US" sz="1200" kern="1200" dirty="0" smtClean="0">
                <a:solidFill>
                  <a:schemeClr val="tx1"/>
                </a:solidFill>
                <a:effectLst/>
                <a:latin typeface="+mn-lt"/>
                <a:ea typeface="+mn-ea"/>
                <a:cs typeface="+mn-cs"/>
              </a:rPr>
              <a:t>and, for example, relations </a:t>
            </a:r>
            <a:r>
              <a:rPr lang="en-US" sz="1200" kern="1200" dirty="0" smtClean="0">
                <a:solidFill>
                  <a:schemeClr val="tx1"/>
                </a:solidFill>
                <a:effectLst/>
                <a:latin typeface="+mn-lt"/>
                <a:ea typeface="+mn-ea"/>
                <a:cs typeface="+mn-cs"/>
              </a:rPr>
              <a:t>which binds single-time </a:t>
            </a:r>
            <a:r>
              <a:rPr lang="en-US" sz="1200" kern="1200" dirty="0" smtClean="0">
                <a:solidFill>
                  <a:schemeClr val="tx1"/>
                </a:solidFill>
                <a:effectLst/>
                <a:latin typeface="+mn-lt"/>
                <a:ea typeface="+mn-ea"/>
                <a:cs typeface="+mn-cs"/>
              </a:rPr>
              <a:t>expectation values and two-time correlation functions.</a:t>
            </a:r>
            <a:r>
              <a:rPr lang="en-US" dirty="0" smtClean="0"/>
              <a:t> </a:t>
            </a:r>
            <a:br>
              <a:rPr lang="en-US" dirty="0" smtClean="0"/>
            </a:br>
            <a:endParaRPr lang="it-IT"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The most famous and employed relation which binds mean values and two-time correlation functions is the so-called Quantum Regression Theorem, introduced by Melvin Lax back in the Sixties.</a:t>
            </a:r>
            <a:endParaRPr lang="it-I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It essentially states that when the equation of motion </a:t>
            </a:r>
            <a:r>
              <a:rPr lang="en-US" sz="1200" kern="1200" dirty="0" smtClean="0">
                <a:solidFill>
                  <a:schemeClr val="tx1"/>
                </a:solidFill>
                <a:effectLst/>
                <a:latin typeface="+mn-lt"/>
                <a:ea typeface="+mn-ea"/>
                <a:cs typeface="+mn-cs"/>
              </a:rPr>
              <a:t>for mean </a:t>
            </a:r>
            <a:r>
              <a:rPr lang="en-US" sz="1200" kern="1200" dirty="0" smtClean="0">
                <a:solidFill>
                  <a:schemeClr val="tx1"/>
                </a:solidFill>
                <a:effectLst/>
                <a:latin typeface="+mn-lt"/>
                <a:ea typeface="+mn-ea"/>
                <a:cs typeface="+mn-cs"/>
              </a:rPr>
              <a:t>values of a set of operators which forms an orthonormal basis </a:t>
            </a:r>
            <a:r>
              <a:rPr lang="en-US" sz="1200" kern="1200" dirty="0" smtClean="0">
                <a:solidFill>
                  <a:schemeClr val="tx1"/>
                </a:solidFill>
                <a:effectLst/>
                <a:latin typeface="+mn-lt"/>
                <a:ea typeface="+mn-ea"/>
                <a:cs typeface="+mn-cs"/>
              </a:rPr>
              <a:t>in the operator space are </a:t>
            </a:r>
            <a:r>
              <a:rPr lang="en-US" sz="1200" kern="1200" dirty="0" smtClean="0">
                <a:solidFill>
                  <a:schemeClr val="tx1"/>
                </a:solidFill>
                <a:effectLst/>
                <a:latin typeface="+mn-lt"/>
                <a:ea typeface="+mn-ea"/>
                <a:cs typeface="+mn-cs"/>
              </a:rPr>
              <a:t>closed and linear, it can be proven that the differential equations for the two-time correlation functions share the same structure and therefore the latter can be inferred by the knowledge of the former.</a:t>
            </a:r>
            <a:endParaRPr lang="it-I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The point is that the assumptions for </a:t>
            </a:r>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rPr>
              <a:t>QRT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hold, </a:t>
            </a:r>
            <a:r>
              <a:rPr lang="en-US" sz="1200" kern="1200" dirty="0" smtClean="0">
                <a:solidFill>
                  <a:schemeClr val="tx1"/>
                </a:solidFill>
                <a:effectLst/>
                <a:latin typeface="+mn-lt"/>
                <a:ea typeface="+mn-ea"/>
                <a:cs typeface="+mn-cs"/>
              </a:rPr>
              <a:t>the main of which being that the total state at every time is given by a product state of the system and of a fixed environment, are almost never strictly satisfied in physical systems.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in all these </a:t>
            </a:r>
            <a:r>
              <a:rPr lang="en-US" sz="1200" kern="1200" dirty="0" smtClean="0">
                <a:solidFill>
                  <a:schemeClr val="tx1"/>
                </a:solidFill>
                <a:effectLst/>
                <a:latin typeface="+mn-lt"/>
                <a:ea typeface="+mn-ea"/>
                <a:cs typeface="+mn-cs"/>
              </a:rPr>
              <a:t>physical situations we have to search </a:t>
            </a:r>
            <a:r>
              <a:rPr lang="en-US" sz="1200" kern="1200" dirty="0" smtClean="0">
                <a:solidFill>
                  <a:schemeClr val="tx1"/>
                </a:solidFill>
                <a:effectLst/>
                <a:latin typeface="+mn-lt"/>
                <a:ea typeface="+mn-ea"/>
                <a:cs typeface="+mn-cs"/>
              </a:rPr>
              <a:t>for dynamical regions of the parameters </a:t>
            </a:r>
            <a:r>
              <a:rPr lang="en-US" sz="1200" kern="1200" dirty="0" smtClean="0">
                <a:solidFill>
                  <a:schemeClr val="tx1"/>
                </a:solidFill>
                <a:effectLst/>
                <a:latin typeface="+mn-lt"/>
                <a:ea typeface="+mn-ea"/>
                <a:cs typeface="+mn-cs"/>
              </a:rPr>
              <a:t>where </a:t>
            </a:r>
            <a:r>
              <a:rPr lang="en-US" sz="1200" kern="1200" dirty="0" smtClean="0">
                <a:solidFill>
                  <a:schemeClr val="tx1"/>
                </a:solidFill>
                <a:effectLst/>
                <a:latin typeface="+mn-lt"/>
                <a:ea typeface="+mn-ea"/>
                <a:cs typeface="+mn-cs"/>
              </a:rPr>
              <a:t>the violations to the </a:t>
            </a:r>
            <a:r>
              <a:rPr lang="en-US" sz="1200" u="sng" kern="1200" dirty="0" smtClean="0">
                <a:solidFill>
                  <a:schemeClr val="tx1"/>
                </a:solidFill>
                <a:effectLst/>
                <a:latin typeface="+mn-lt"/>
                <a:ea typeface="+mn-ea"/>
                <a:cs typeface="+mn-cs"/>
              </a:rPr>
              <a:t>QRT</a:t>
            </a:r>
            <a:r>
              <a:rPr lang="en-US" sz="1200" kern="1200" dirty="0" smtClean="0">
                <a:solidFill>
                  <a:schemeClr val="tx1"/>
                </a:solidFill>
                <a:effectLst/>
                <a:latin typeface="+mn-lt"/>
                <a:ea typeface="+mn-ea"/>
                <a:cs typeface="+mn-cs"/>
              </a:rPr>
              <a:t> can be considered small or negligible.</a:t>
            </a:r>
            <a:r>
              <a:rPr lang="en-US" dirty="0" smtClean="0"/>
              <a:t> </a:t>
            </a:r>
            <a:br>
              <a:rPr lang="en-US" dirty="0" smtClean="0"/>
            </a:br>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Let's start from Open Quantum Systems: what are they and why it is important to characterize and understand them.</a:t>
            </a:r>
            <a:r>
              <a:rPr lang="en-US" dirty="0" smtClean="0"/>
              <a:t> </a:t>
            </a:r>
            <a:endParaRPr lang="it-IT"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Since </a:t>
            </a:r>
            <a:r>
              <a:rPr lang="en-US" sz="1200" kern="1200" dirty="0" smtClean="0">
                <a:solidFill>
                  <a:schemeClr val="tx1"/>
                </a:solidFill>
                <a:effectLst/>
                <a:latin typeface="+mn-lt"/>
                <a:ea typeface="+mn-ea"/>
                <a:cs typeface="+mn-cs"/>
              </a:rPr>
              <a:t>Lax paper, </a:t>
            </a:r>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rPr>
              <a:t>QRT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could have been </a:t>
            </a:r>
            <a:r>
              <a:rPr lang="en-US" sz="1200" kern="1200" dirty="0" smtClean="0">
                <a:solidFill>
                  <a:schemeClr val="tx1"/>
                </a:solidFill>
                <a:effectLst/>
                <a:latin typeface="+mn-lt"/>
                <a:ea typeface="+mn-ea"/>
                <a:cs typeface="+mn-cs"/>
              </a:rPr>
              <a:t>applied with satisfactory results only </a:t>
            </a:r>
            <a:r>
              <a:rPr lang="en-US" sz="1200" kern="1200" dirty="0" smtClean="0">
                <a:solidFill>
                  <a:schemeClr val="tx1"/>
                </a:solidFill>
                <a:effectLst/>
                <a:latin typeface="+mn-lt"/>
                <a:ea typeface="+mn-ea"/>
                <a:cs typeface="+mn-cs"/>
              </a:rPr>
              <a:t>in particular </a:t>
            </a:r>
            <a:r>
              <a:rPr lang="en-US" sz="1200" kern="1200" dirty="0" smtClean="0">
                <a:solidFill>
                  <a:schemeClr val="tx1"/>
                </a:solidFill>
                <a:effectLst/>
                <a:latin typeface="+mn-lt"/>
                <a:ea typeface="+mn-ea"/>
                <a:cs typeface="+mn-cs"/>
              </a:rPr>
              <a:t>subclasses of Quantum </a:t>
            </a:r>
            <a:r>
              <a:rPr lang="en-US" sz="1200" u="sng" kern="1200" dirty="0" err="1" smtClean="0">
                <a:solidFill>
                  <a:schemeClr val="tx1"/>
                </a:solidFill>
                <a:effectLst/>
                <a:latin typeface="+mn-lt"/>
                <a:ea typeface="+mn-ea"/>
                <a:cs typeface="+mn-cs"/>
              </a:rPr>
              <a:t>Markovian</a:t>
            </a:r>
            <a:r>
              <a:rPr lang="en-US" sz="1200" kern="1200" dirty="0" smtClean="0">
                <a:solidFill>
                  <a:schemeClr val="tx1"/>
                </a:solidFill>
                <a:effectLst/>
                <a:latin typeface="+mn-lt"/>
                <a:ea typeface="+mn-ea"/>
                <a:cs typeface="+mn-cs"/>
              </a:rPr>
              <a:t> Processes, called Quantum Dynamical </a:t>
            </a:r>
            <a:r>
              <a:rPr lang="en-US" sz="1200" u="sng" kern="1200" dirty="0" err="1" smtClean="0">
                <a:solidFill>
                  <a:schemeClr val="tx1"/>
                </a:solidFill>
                <a:effectLst/>
                <a:latin typeface="+mn-lt"/>
                <a:ea typeface="+mn-ea"/>
                <a:cs typeface="+mn-cs"/>
              </a:rPr>
              <a:t>Semigroups</a:t>
            </a:r>
            <a:r>
              <a:rPr lang="en-US" sz="1200" kern="1200" dirty="0" smtClean="0">
                <a:solidFill>
                  <a:schemeClr val="tx1"/>
                </a:solidFill>
                <a:effectLst/>
                <a:latin typeface="+mn-lt"/>
                <a:ea typeface="+mn-ea"/>
                <a:cs typeface="+mn-cs"/>
              </a:rPr>
              <a:t> which have very special properties.</a:t>
            </a:r>
            <a:r>
              <a:rPr lang="en-US" dirty="0" smtClean="0"/>
              <a:t> </a:t>
            </a:r>
            <a:r>
              <a:rPr lang="en-US" sz="1200" kern="1200" dirty="0" smtClean="0">
                <a:solidFill>
                  <a:schemeClr val="tx1"/>
                </a:solidFill>
                <a:effectLst/>
                <a:latin typeface="+mn-lt"/>
                <a:ea typeface="+mn-ea"/>
                <a:cs typeface="+mn-cs"/>
              </a:rPr>
              <a:t>However no systematic study that relates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with the possibly approximate validity of this procedure has been done before.</a:t>
            </a:r>
          </a:p>
          <a:p>
            <a:endParaRPr lang="en-US" sz="1200" kern="1200" dirty="0" smtClean="0">
              <a:solidFill>
                <a:schemeClr val="tx1"/>
              </a:solidFill>
              <a:effectLst/>
              <a:latin typeface="+mn-lt"/>
              <a:ea typeface="+mn-ea"/>
              <a:cs typeface="+mn-cs"/>
            </a:endParaRPr>
          </a:p>
          <a:p>
            <a:endParaRPr lang="it-I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My </a:t>
            </a:r>
            <a:r>
              <a:rPr lang="en-US" sz="1200" u="sng" kern="1200" dirty="0" smtClean="0">
                <a:solidFill>
                  <a:schemeClr val="tx1"/>
                </a:solidFill>
                <a:effectLst/>
                <a:latin typeface="+mn-lt"/>
                <a:ea typeface="+mn-ea"/>
                <a:cs typeface="+mn-cs"/>
              </a:rPr>
              <a:t>PhD</a:t>
            </a:r>
            <a:r>
              <a:rPr lang="en-US" sz="1200" kern="1200" dirty="0" smtClean="0">
                <a:solidFill>
                  <a:schemeClr val="tx1"/>
                </a:solidFill>
                <a:effectLst/>
                <a:latin typeface="+mn-lt"/>
                <a:ea typeface="+mn-ea"/>
                <a:cs typeface="+mn-cs"/>
              </a:rPr>
              <a:t> research up to now has been devoted to this, namely to search for a relationship between the Quantum Regression Theorem and the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for a typology of quantum dynamical processes known as pure-</a:t>
            </a:r>
            <a:r>
              <a:rPr lang="en-US" sz="1200" u="sng" kern="1200" dirty="0" err="1" smtClean="0">
                <a:solidFill>
                  <a:schemeClr val="tx1"/>
                </a:solidFill>
                <a:effectLst/>
                <a:latin typeface="+mn-lt"/>
                <a:ea typeface="+mn-ea"/>
                <a:cs typeface="+mn-cs"/>
              </a:rPr>
              <a:t>dephasing</a:t>
            </a:r>
            <a:r>
              <a:rPr lang="en-US" sz="1200" kern="1200" dirty="0" smtClean="0">
                <a:solidFill>
                  <a:schemeClr val="tx1"/>
                </a:solidFill>
                <a:effectLst/>
                <a:latin typeface="+mn-lt"/>
                <a:ea typeface="+mn-ea"/>
                <a:cs typeface="+mn-cs"/>
              </a:rPr>
              <a:t>.</a:t>
            </a:r>
            <a:endParaRPr lang="it-IT"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The physical situation we dealt with in our work, which has recently been published in the </a:t>
            </a:r>
            <a:r>
              <a:rPr lang="en-US" sz="1200" u="sng" kern="1200" dirty="0" smtClean="0">
                <a:solidFill>
                  <a:schemeClr val="tx1"/>
                </a:solidFill>
                <a:effectLst/>
                <a:latin typeface="+mn-lt"/>
                <a:ea typeface="+mn-ea"/>
                <a:cs typeface="+mn-cs"/>
              </a:rPr>
              <a:t>PRA</a:t>
            </a:r>
            <a:r>
              <a:rPr lang="en-US" sz="1200" kern="1200" dirty="0" smtClean="0">
                <a:solidFill>
                  <a:schemeClr val="tx1"/>
                </a:solidFill>
                <a:effectLst/>
                <a:latin typeface="+mn-lt"/>
                <a:ea typeface="+mn-ea"/>
                <a:cs typeface="+mn-cs"/>
              </a:rPr>
              <a:t>, consists of a two-level system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(which can represents a two-level atom, a quantum dot, a spin, or even the two polarization degrees of freedom of a photon </a:t>
            </a:r>
            <a:r>
              <a:rPr lang="en-US" sz="1200" u="sng"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which is coupled to a </a:t>
            </a:r>
            <a:r>
              <a:rPr lang="en-US" sz="1200" u="sng" kern="1200" dirty="0" err="1" smtClean="0">
                <a:solidFill>
                  <a:schemeClr val="tx1"/>
                </a:solidFill>
                <a:effectLst/>
                <a:latin typeface="+mn-lt"/>
                <a:ea typeface="+mn-ea"/>
                <a:cs typeface="+mn-cs"/>
              </a:rPr>
              <a:t>bosonic</a:t>
            </a:r>
            <a:r>
              <a:rPr lang="en-US" sz="1200" kern="1200" dirty="0" smtClean="0">
                <a:solidFill>
                  <a:schemeClr val="tx1"/>
                </a:solidFill>
                <a:effectLst/>
                <a:latin typeface="+mn-lt"/>
                <a:ea typeface="+mn-ea"/>
                <a:cs typeface="+mn-cs"/>
              </a:rPr>
              <a:t> bath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is a bath of an infinite number of harmonic oscillators or a radiation modes, as in a black body) </a:t>
            </a:r>
          </a:p>
          <a:p>
            <a:r>
              <a:rPr lang="en-US" sz="1200" kern="1200" dirty="0" smtClean="0">
                <a:solidFill>
                  <a:schemeClr val="tx1"/>
                </a:solidFill>
                <a:effectLst/>
                <a:latin typeface="+mn-lt"/>
                <a:ea typeface="+mn-ea"/>
                <a:cs typeface="+mn-cs"/>
              </a:rPr>
              <a:t>through an interaction Hamiltonian which commutes with its free part, this circumstance meaning that population of the system are not touched by the evolution.</a:t>
            </a:r>
            <a:r>
              <a:rPr lang="en-US" dirty="0" smtClean="0"/>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its apparent simplicity, which allows for analytic form for the total evolution operator, this model, called Pure </a:t>
            </a:r>
            <a:r>
              <a:rPr lang="en-US" sz="1200" u="sng" kern="1200" dirty="0" err="1" smtClean="0">
                <a:solidFill>
                  <a:schemeClr val="tx1"/>
                </a:solidFill>
                <a:effectLst/>
                <a:latin typeface="+mn-lt"/>
                <a:ea typeface="+mn-ea"/>
                <a:cs typeface="+mn-cs"/>
              </a:rPr>
              <a:t>Dephasing</a:t>
            </a:r>
            <a:r>
              <a:rPr lang="en-US" sz="1200" kern="1200" dirty="0" smtClean="0">
                <a:solidFill>
                  <a:schemeClr val="tx1"/>
                </a:solidFill>
                <a:effectLst/>
                <a:latin typeface="+mn-lt"/>
                <a:ea typeface="+mn-ea"/>
                <a:cs typeface="+mn-cs"/>
              </a:rPr>
              <a:t> Spin-Boson, represents the building block of quantum computers and finds applications also in the general theory of measurement.</a:t>
            </a:r>
            <a:r>
              <a:rPr lang="en-US" dirty="0" smtClean="0"/>
              <a:t/>
            </a:r>
            <a:br>
              <a:rPr lang="en-US" dirty="0" smtClean="0"/>
            </a:br>
            <a:endParaRPr lang="it-IT"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I said that this model allows for an analytic form of the total evolution operator, which takes the form of a displacement operator, a well-known operator in several fields such as Quantum Optics.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system density matrix is then found to be of this form, where populations are constants and where the coherences (POINT TO THE OFF-DIAGONAL ELEMENTS WITH THE LASER) are suppressed by the so-called </a:t>
            </a:r>
            <a:r>
              <a:rPr lang="en-US" sz="1200" u="sng" kern="1200" dirty="0" err="1" smtClean="0">
                <a:solidFill>
                  <a:schemeClr val="tx1"/>
                </a:solidFill>
                <a:effectLst/>
                <a:latin typeface="+mn-lt"/>
                <a:ea typeface="+mn-ea"/>
                <a:cs typeface="+mn-cs"/>
              </a:rPr>
              <a:t>decoherence</a:t>
            </a:r>
            <a:r>
              <a:rPr lang="en-US" sz="1200" kern="1200" dirty="0" smtClean="0">
                <a:solidFill>
                  <a:schemeClr val="tx1"/>
                </a:solidFill>
                <a:effectLst/>
                <a:latin typeface="+mn-lt"/>
                <a:ea typeface="+mn-ea"/>
                <a:cs typeface="+mn-cs"/>
              </a:rPr>
              <a:t> function.</a:t>
            </a:r>
            <a:endParaRPr lang="it-IT"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If we assume to deal with a thermal bath , coupled to the system through a spectral density of this form, which depends on the coupling constant lambda, on a parameter s called </a:t>
            </a:r>
            <a:r>
              <a:rPr lang="en-US" sz="1200" u="sng" kern="1200" dirty="0" err="1" smtClean="0">
                <a:solidFill>
                  <a:schemeClr val="tx1"/>
                </a:solidFill>
                <a:effectLst/>
                <a:latin typeface="+mn-lt"/>
                <a:ea typeface="+mn-ea"/>
                <a:cs typeface="+mn-cs"/>
              </a:rPr>
              <a:t>Ohmicity</a:t>
            </a:r>
            <a:r>
              <a:rPr lang="en-US" sz="1200" kern="1200" dirty="0" smtClean="0">
                <a:solidFill>
                  <a:schemeClr val="tx1"/>
                </a:solidFill>
                <a:effectLst/>
                <a:latin typeface="+mn-lt"/>
                <a:ea typeface="+mn-ea"/>
                <a:cs typeface="+mn-cs"/>
              </a:rPr>
              <a:t> which governs the power-law of the low-frequency region, and a cut-off frequency, we can find analytic expressions for every quantity involved.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particular I've displayed here the expression for the </a:t>
            </a:r>
            <a:r>
              <a:rPr lang="en-US" sz="1200" u="sng" kern="1200" dirty="0" err="1" smtClean="0">
                <a:solidFill>
                  <a:schemeClr val="tx1"/>
                </a:solidFill>
                <a:effectLst/>
                <a:latin typeface="+mn-lt"/>
                <a:ea typeface="+mn-ea"/>
                <a:cs typeface="+mn-cs"/>
              </a:rPr>
              <a:t>decoherence</a:t>
            </a:r>
            <a:r>
              <a:rPr lang="en-US" sz="1200" kern="1200" dirty="0" smtClean="0">
                <a:solidFill>
                  <a:schemeClr val="tx1"/>
                </a:solidFill>
                <a:effectLst/>
                <a:latin typeface="+mn-lt"/>
                <a:ea typeface="+mn-ea"/>
                <a:cs typeface="+mn-cs"/>
              </a:rPr>
              <a:t> function because </a:t>
            </a:r>
            <a:r>
              <a:rPr lang="en-US" sz="1200" kern="1200" dirty="0" smtClean="0">
                <a:solidFill>
                  <a:schemeClr val="tx1"/>
                </a:solidFill>
                <a:effectLst/>
                <a:latin typeface="+mn-lt"/>
                <a:ea typeface="+mn-ea"/>
                <a:cs typeface="+mn-cs"/>
              </a:rPr>
              <a:t>of</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its constitutive </a:t>
            </a:r>
            <a:r>
              <a:rPr lang="en-US" sz="1200" kern="1200" dirty="0" smtClean="0">
                <a:solidFill>
                  <a:schemeClr val="tx1"/>
                </a:solidFill>
                <a:effectLst/>
                <a:latin typeface="+mn-lt"/>
                <a:ea typeface="+mn-ea"/>
                <a:cs typeface="+mn-cs"/>
              </a:rPr>
              <a:t>central role in every </a:t>
            </a:r>
            <a:r>
              <a:rPr lang="en-US" sz="1200" kern="1200" dirty="0" smtClean="0">
                <a:solidFill>
                  <a:schemeClr val="tx1"/>
                </a:solidFill>
                <a:effectLst/>
                <a:latin typeface="+mn-lt"/>
                <a:ea typeface="+mn-ea"/>
                <a:cs typeface="+mn-cs"/>
              </a:rPr>
              <a:t>result, which </a:t>
            </a:r>
            <a:r>
              <a:rPr lang="en-US" sz="1200" kern="1200" dirty="0" smtClean="0">
                <a:solidFill>
                  <a:schemeClr val="tx1"/>
                </a:solidFill>
                <a:effectLst/>
                <a:latin typeface="+mn-lt"/>
                <a:ea typeface="+mn-ea"/>
                <a:cs typeface="+mn-cs"/>
              </a:rPr>
              <a:t>takes this compact expression in the limit of zero temperature.</a:t>
            </a:r>
            <a:endParaRPr lang="it-IT"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The condition of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then traduces into a condition on the parameter s: for values minor than a critical value, which for zero temperature is equal to 2, the dynamics is </a:t>
            </a:r>
            <a:r>
              <a:rPr lang="en-US" sz="1200" u="sng" kern="1200" dirty="0" err="1" smtClean="0">
                <a:solidFill>
                  <a:schemeClr val="tx1"/>
                </a:solidFill>
                <a:effectLst/>
                <a:latin typeface="+mn-lt"/>
                <a:ea typeface="+mn-ea"/>
                <a:cs typeface="+mn-cs"/>
              </a:rPr>
              <a:t>Markovian</a:t>
            </a:r>
            <a:r>
              <a:rPr lang="en-US" sz="1200" kern="1200" dirty="0" smtClean="0">
                <a:solidFill>
                  <a:schemeClr val="tx1"/>
                </a:solidFill>
                <a:effectLst/>
                <a:latin typeface="+mn-lt"/>
                <a:ea typeface="+mn-ea"/>
                <a:cs typeface="+mn-cs"/>
              </a:rPr>
              <a:t>, otherwise is non-</a:t>
            </a:r>
            <a:r>
              <a:rPr lang="en-US" sz="1200" u="sng" kern="1200" dirty="0" err="1" smtClean="0">
                <a:solidFill>
                  <a:schemeClr val="tx1"/>
                </a:solidFill>
                <a:effectLst/>
                <a:latin typeface="+mn-lt"/>
                <a:ea typeface="+mn-ea"/>
                <a:cs typeface="+mn-cs"/>
              </a:rPr>
              <a:t>Markovian</a:t>
            </a:r>
            <a:r>
              <a:rPr lang="en-US" sz="1200"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indipendently</a:t>
            </a:r>
            <a:r>
              <a:rPr lang="en-US" sz="1200" kern="1200" dirty="0" smtClean="0">
                <a:solidFill>
                  <a:schemeClr val="tx1"/>
                </a:solidFill>
                <a:effectLst/>
                <a:latin typeface="+mn-lt"/>
                <a:ea typeface="+mn-ea"/>
                <a:cs typeface="+mn-cs"/>
              </a:rPr>
              <a:t> on the coupling strength between S and E. </a:t>
            </a:r>
            <a:endParaRPr lang="it-IT"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course, what depends also on lambda is "how much </a:t>
            </a:r>
            <a:r>
              <a:rPr lang="en-US" sz="1200" kern="1200" dirty="0" smtClean="0">
                <a:solidFill>
                  <a:schemeClr val="tx1"/>
                </a:solidFill>
                <a:effectLst/>
                <a:latin typeface="+mn-lt"/>
                <a:ea typeface="+mn-ea"/>
                <a:cs typeface="+mn-cs"/>
              </a:rPr>
              <a:t>non-</a:t>
            </a:r>
            <a:r>
              <a:rPr lang="en-US" sz="1200" u="sng" kern="1200" dirty="0" err="1" smtClean="0">
                <a:solidFill>
                  <a:schemeClr val="tx1"/>
                </a:solidFill>
                <a:effectLst/>
                <a:latin typeface="+mn-lt"/>
                <a:ea typeface="+mn-ea"/>
                <a:cs typeface="+mn-cs"/>
              </a:rPr>
              <a:t>Markovian</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dynamics, and you can see </a:t>
            </a:r>
            <a:r>
              <a:rPr lang="en-US" sz="1200" kern="1200" baseline="0" dirty="0" smtClean="0">
                <a:solidFill>
                  <a:schemeClr val="tx1"/>
                </a:solidFill>
                <a:effectLst/>
                <a:latin typeface="+mn-lt"/>
                <a:ea typeface="+mn-ea"/>
                <a:cs typeface="+mn-cs"/>
              </a:rPr>
              <a:t>the Breuer measure of non-</a:t>
            </a:r>
            <a:r>
              <a:rPr lang="en-US" sz="1200" kern="1200" baseline="0" dirty="0" err="1" smtClean="0">
                <a:solidFill>
                  <a:schemeClr val="tx1"/>
                </a:solidFill>
                <a:effectLst/>
                <a:latin typeface="+mn-lt"/>
                <a:ea typeface="+mn-ea"/>
                <a:cs typeface="+mn-cs"/>
              </a:rPr>
              <a:t>Markovianity</a:t>
            </a:r>
            <a:r>
              <a:rPr lang="en-US" sz="1200" kern="1200" baseline="0" dirty="0" smtClean="0">
                <a:solidFill>
                  <a:schemeClr val="tx1"/>
                </a:solidFill>
                <a:effectLst/>
                <a:latin typeface="+mn-lt"/>
                <a:ea typeface="+mn-ea"/>
                <a:cs typeface="+mn-cs"/>
              </a:rPr>
              <a:t> plotted against lambda for increasing values of s.</a:t>
            </a:r>
            <a:endParaRPr lang="it-IT" dirty="0" smtClean="0"/>
          </a:p>
          <a:p>
            <a:endParaRPr lang="it-IT"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For what concerns instead the </a:t>
            </a:r>
            <a:r>
              <a:rPr lang="en-US" sz="1200" u="sng" kern="1200" dirty="0" smtClean="0">
                <a:solidFill>
                  <a:schemeClr val="tx1"/>
                </a:solidFill>
                <a:effectLst/>
                <a:latin typeface="+mn-lt"/>
                <a:ea typeface="+mn-ea"/>
                <a:cs typeface="+mn-cs"/>
              </a:rPr>
              <a:t>QRT</a:t>
            </a:r>
            <a:r>
              <a:rPr lang="en-US" sz="1200" kern="1200" dirty="0" smtClean="0">
                <a:solidFill>
                  <a:schemeClr val="tx1"/>
                </a:solidFill>
                <a:effectLst/>
                <a:latin typeface="+mn-lt"/>
                <a:ea typeface="+mn-ea"/>
                <a:cs typeface="+mn-cs"/>
              </a:rPr>
              <a:t>, we found that the assumption </a:t>
            </a: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the QRT to hold </a:t>
            </a:r>
            <a:r>
              <a:rPr lang="en-US" sz="1200" kern="1200" dirty="0" smtClean="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never satisfied and therefore we estimated the violations by computing the relative error between the two-time correlation functions with and without the quantum regression theorem. Here you can see how this relative error depends on the parameters of the spectral density.</a:t>
            </a:r>
            <a:r>
              <a:rPr lang="en-US" dirty="0" smtClean="0"/>
              <a:t> </a:t>
            </a:r>
            <a:endParaRPr lang="it-IT"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From the section of the </a:t>
            </a:r>
            <a:r>
              <a:rPr lang="en-US" sz="1200" u="sng" kern="1200" dirty="0" smtClean="0">
                <a:solidFill>
                  <a:schemeClr val="tx1"/>
                </a:solidFill>
                <a:effectLst/>
                <a:latin typeface="+mn-lt"/>
                <a:ea typeface="+mn-ea"/>
                <a:cs typeface="+mn-cs"/>
              </a:rPr>
              <a:t>3D</a:t>
            </a:r>
            <a:r>
              <a:rPr lang="en-US" sz="1200" kern="1200" dirty="0" smtClean="0">
                <a:solidFill>
                  <a:schemeClr val="tx1"/>
                </a:solidFill>
                <a:effectLst/>
                <a:latin typeface="+mn-lt"/>
                <a:ea typeface="+mn-ea"/>
                <a:cs typeface="+mn-cs"/>
              </a:rPr>
              <a:t> plot it becomes more clear that, even for </a:t>
            </a:r>
            <a:r>
              <a:rPr lang="en-US" sz="1200" u="sng" kern="1200" dirty="0" err="1" smtClean="0">
                <a:solidFill>
                  <a:schemeClr val="tx1"/>
                </a:solidFill>
                <a:effectLst/>
                <a:latin typeface="+mn-lt"/>
                <a:ea typeface="+mn-ea"/>
                <a:cs typeface="+mn-cs"/>
              </a:rPr>
              <a:t>Markovian</a:t>
            </a:r>
            <a:r>
              <a:rPr lang="en-US" sz="1200" kern="1200" dirty="0" smtClean="0">
                <a:solidFill>
                  <a:schemeClr val="tx1"/>
                </a:solidFill>
                <a:effectLst/>
                <a:latin typeface="+mn-lt"/>
                <a:ea typeface="+mn-ea"/>
                <a:cs typeface="+mn-cs"/>
              </a:rPr>
              <a:t> regimes, the violations to the quantum regression theorem are not negligible (and not even small!).</a:t>
            </a:r>
            <a:r>
              <a:rPr lang="en-US" dirty="0" smtClean="0"/>
              <a:t> </a:t>
            </a:r>
            <a:br>
              <a:rPr lang="en-US" dirty="0" smtClean="0"/>
            </a:br>
            <a:endParaRPr lang="it-IT"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To conclude, we have then </a:t>
            </a:r>
            <a:r>
              <a:rPr lang="en-US" sz="1200" kern="1200" dirty="0" smtClean="0">
                <a:solidFill>
                  <a:schemeClr val="tx1"/>
                </a:solidFill>
                <a:effectLst/>
                <a:latin typeface="+mn-lt"/>
                <a:ea typeface="+mn-ea"/>
                <a:cs typeface="+mn-cs"/>
              </a:rPr>
              <a:t>found,</a:t>
            </a:r>
            <a:r>
              <a:rPr lang="en-US" sz="1200" kern="1200" baseline="0" dirty="0" smtClean="0">
                <a:solidFill>
                  <a:schemeClr val="tx1"/>
                </a:solidFill>
                <a:effectLst/>
                <a:latin typeface="+mn-lt"/>
                <a:ea typeface="+mn-ea"/>
                <a:cs typeface="+mn-cs"/>
              </a:rPr>
              <a:t> apart from a shared common qualitative </a:t>
            </a:r>
            <a:r>
              <a:rPr lang="en-US" sz="1200" kern="1200" baseline="0" dirty="0" err="1" smtClean="0">
                <a:solidFill>
                  <a:schemeClr val="tx1"/>
                </a:solidFill>
                <a:effectLst/>
                <a:latin typeface="+mn-lt"/>
                <a:ea typeface="+mn-ea"/>
                <a:cs typeface="+mn-cs"/>
              </a:rPr>
              <a:t>behaviour</a:t>
            </a:r>
            <a:r>
              <a:rPr lang="en-US" sz="1200" kern="1200" baseline="0" dirty="0" smtClean="0">
                <a:solidFill>
                  <a:schemeClr val="tx1"/>
                </a:solidFill>
                <a:effectLst/>
                <a:latin typeface="+mn-lt"/>
                <a:ea typeface="+mn-ea"/>
                <a:cs typeface="+mn-cs"/>
              </a:rPr>
              <a:t> on the parameters, </a:t>
            </a:r>
            <a:r>
              <a:rPr lang="en-US" sz="1200" kern="1200" dirty="0" smtClean="0">
                <a:solidFill>
                  <a:schemeClr val="tx1"/>
                </a:solidFill>
                <a:effectLst/>
                <a:latin typeface="+mn-lt"/>
                <a:ea typeface="+mn-ea"/>
                <a:cs typeface="+mn-cs"/>
              </a:rPr>
              <a:t>there </a:t>
            </a:r>
            <a:r>
              <a:rPr lang="en-US" sz="1200" kern="1200" dirty="0" smtClean="0">
                <a:solidFill>
                  <a:schemeClr val="tx1"/>
                </a:solidFill>
                <a:effectLst/>
                <a:latin typeface="+mn-lt"/>
                <a:ea typeface="+mn-ea"/>
                <a:cs typeface="+mn-cs"/>
              </a:rPr>
              <a:t>are differences between Quantum Regression Theorem and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as been explicitly pinpointed by </a:t>
            </a:r>
            <a:r>
              <a:rPr lang="en-US" sz="1200" kern="1200" dirty="0" smtClean="0">
                <a:solidFill>
                  <a:schemeClr val="tx1"/>
                </a:solidFill>
                <a:effectLst/>
                <a:latin typeface="+mn-lt"/>
                <a:ea typeface="+mn-ea"/>
                <a:cs typeface="+mn-cs"/>
              </a:rPr>
              <a:t>regions </a:t>
            </a:r>
            <a:r>
              <a:rPr lang="en-US" sz="1200" kern="1200" dirty="0" smtClean="0">
                <a:solidFill>
                  <a:schemeClr val="tx1"/>
                </a:solidFill>
                <a:effectLst/>
                <a:latin typeface="+mn-lt"/>
                <a:ea typeface="+mn-ea"/>
                <a:cs typeface="+mn-cs"/>
              </a:rPr>
              <a:t>of parameters where the dynamics was </a:t>
            </a:r>
            <a:r>
              <a:rPr lang="en-US" sz="1200" u="sng" kern="1200" dirty="0" err="1" smtClean="0">
                <a:solidFill>
                  <a:schemeClr val="tx1"/>
                </a:solidFill>
                <a:effectLst/>
                <a:latin typeface="+mn-lt"/>
                <a:ea typeface="+mn-ea"/>
                <a:cs typeface="+mn-cs"/>
              </a:rPr>
              <a:t>Markovian</a:t>
            </a:r>
            <a:r>
              <a:rPr lang="en-US" sz="1200" kern="1200" dirty="0" smtClean="0">
                <a:solidFill>
                  <a:schemeClr val="tx1"/>
                </a:solidFill>
                <a:effectLst/>
                <a:latin typeface="+mn-lt"/>
                <a:ea typeface="+mn-ea"/>
                <a:cs typeface="+mn-cs"/>
              </a:rPr>
              <a:t> (according to every definition existent of Quantum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and not only to the one I exposed here) </a:t>
            </a:r>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violations </a:t>
            </a:r>
            <a:r>
              <a:rPr lang="en-US" sz="1200" kern="1200" dirty="0" smtClean="0">
                <a:solidFill>
                  <a:schemeClr val="tx1"/>
                </a:solidFill>
                <a:effectLst/>
                <a:latin typeface="+mn-lt"/>
                <a:ea typeface="+mn-ea"/>
                <a:cs typeface="+mn-cs"/>
              </a:rPr>
              <a:t>to the Quantum Regression Theorem were strong, and therefore the two-time correlation functions could not be constructed from mean values using this procedure without committing a consistent relative error.</a:t>
            </a:r>
            <a:r>
              <a:rPr lang="en-US" dirty="0" smtClean="0"/>
              <a:t> </a:t>
            </a:r>
            <a:endParaRPr lang="en-US" dirty="0" smtClean="0"/>
          </a:p>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physical interpretation behind this difference relies in the role of the partial trace over the environment: while two-time correlation functions express a property of the composite system and then tell information on the correlations between S and E, the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property is related to the effects that such correlations have on the reduced dynamics. We can therefore read the results by saying that the correlations which onset during the evolution between S and E, while being strong, 'may not be felt' at the level of the reduced dynamics, because </a:t>
            </a:r>
            <a:r>
              <a:rPr lang="en-US" sz="1200" kern="1200" dirty="0" smtClean="0">
                <a:solidFill>
                  <a:schemeClr val="tx1"/>
                </a:solidFill>
                <a:effectLst/>
                <a:latin typeface="+mn-lt"/>
                <a:ea typeface="+mn-ea"/>
                <a:cs typeface="+mn-cs"/>
              </a:rPr>
              <a:t>they</a:t>
            </a:r>
            <a:r>
              <a:rPr lang="en-US" sz="1200" kern="1200" baseline="0" dirty="0" smtClean="0">
                <a:solidFill>
                  <a:schemeClr val="tx1"/>
                </a:solidFill>
                <a:effectLst/>
                <a:latin typeface="+mn-lt"/>
                <a:ea typeface="+mn-ea"/>
                <a:cs typeface="+mn-cs"/>
              </a:rPr>
              <a:t> are </a:t>
            </a:r>
            <a:r>
              <a:rPr lang="en-US" sz="1200" u="sng" kern="1200" dirty="0" smtClean="0">
                <a:solidFill>
                  <a:schemeClr val="tx1"/>
                </a:solidFill>
                <a:effectLst/>
                <a:latin typeface="+mn-lt"/>
                <a:ea typeface="+mn-ea"/>
                <a:cs typeface="+mn-cs"/>
              </a:rPr>
              <a:t>washed</a:t>
            </a:r>
            <a:r>
              <a:rPr lang="en-US" sz="1200" kern="1200" dirty="0" smtClean="0">
                <a:solidFill>
                  <a:schemeClr val="tx1"/>
                </a:solidFill>
                <a:effectLst/>
                <a:latin typeface="+mn-lt"/>
                <a:ea typeface="+mn-ea"/>
                <a:cs typeface="+mn-cs"/>
              </a:rPr>
              <a:t>-out </a:t>
            </a:r>
            <a:r>
              <a:rPr lang="en-US" sz="1200" kern="1200" dirty="0" smtClean="0">
                <a:solidFill>
                  <a:schemeClr val="tx1"/>
                </a:solidFill>
                <a:effectLst/>
                <a:latin typeface="+mn-lt"/>
                <a:ea typeface="+mn-ea"/>
                <a:cs typeface="+mn-cs"/>
              </a:rPr>
              <a:t>by the average over the environment.</a:t>
            </a:r>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Basically, a quantum system is called open whenever it is not seen as isolated from the rest of the Universe but instead it is considered in interaction with its surroundings. So this automatically answers at the question 'Why is this research field so important?' Well, because this situation is ubiquitous in reality: we always have to deal with a system that is not perfectly isolated and therefore the interaction with the environment determines changes in the system that have to be taken into account.</a:t>
            </a:r>
            <a:endParaRPr lang="it-IT" dirty="0" smtClean="0"/>
          </a:p>
          <a:p>
            <a:endParaRPr lang="it-IT"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The interaction between them is written in this last term of the Hamiltonian. The composite system is closed and so, at this level, we recover the usual formulation of quantum mechanics where the time evolution is determined by a unitary operator. However, it might be the case either that the treatise of the total system is too complex or that we are in any case interested in the reduced system only. </a:t>
            </a:r>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2000" kern="1200" dirty="0" smtClean="0">
                <a:solidFill>
                  <a:schemeClr val="tx1"/>
                </a:solidFill>
                <a:effectLst/>
                <a:latin typeface="+mn-lt"/>
                <a:ea typeface="+mn-ea"/>
                <a:cs typeface="+mn-cs"/>
              </a:rPr>
              <a:t>The mathematical formalization that traduces this operation to 'focus on the reduced system only' is the partial trace over the environment which allows to lower</a:t>
            </a:r>
            <a:r>
              <a:rPr lang="en-US" sz="2000" kern="1200" baseline="0" dirty="0" smtClean="0">
                <a:solidFill>
                  <a:schemeClr val="tx1"/>
                </a:solidFill>
                <a:effectLst/>
                <a:latin typeface="+mn-lt"/>
                <a:ea typeface="+mn-ea"/>
                <a:cs typeface="+mn-cs"/>
              </a:rPr>
              <a:t> at the level of the reduced dynamics and</a:t>
            </a:r>
            <a:r>
              <a:rPr lang="en-US" sz="2000" kern="1200" dirty="0" smtClean="0">
                <a:solidFill>
                  <a:schemeClr val="tx1"/>
                </a:solidFill>
                <a:effectLst/>
                <a:latin typeface="+mn-lt"/>
                <a:ea typeface="+mn-ea"/>
                <a:cs typeface="+mn-cs"/>
              </a:rPr>
              <a:t> which is nothing but an average over the environmental degrees of freedom.</a:t>
            </a:r>
            <a:r>
              <a:rPr lang="en-US" sz="2000" dirty="0" smtClean="0"/>
              <a:t> </a:t>
            </a:r>
          </a:p>
          <a:p>
            <a:endParaRPr lang="en-US" sz="2000" dirty="0" smtClean="0"/>
          </a:p>
          <a:p>
            <a:endParaRPr lang="en-US" sz="2000" dirty="0" smtClean="0"/>
          </a:p>
          <a:p>
            <a:r>
              <a:rPr lang="en-US" sz="2000" dirty="0" smtClean="0"/>
              <a:t>If </a:t>
            </a:r>
            <a:r>
              <a:rPr lang="en-US" sz="2000" kern="1200" dirty="0" smtClean="0">
                <a:solidFill>
                  <a:schemeClr val="tx1"/>
                </a:solidFill>
                <a:effectLst/>
                <a:latin typeface="+mn-lt"/>
                <a:ea typeface="+mn-ea"/>
                <a:cs typeface="+mn-cs"/>
              </a:rPr>
              <a:t>we start from a total product state (meaning that at the initial time no correlations exist between system ad environment) we can described the reduced dynamics and in its entirety by means of an appropriate linear map, called Quantum Dynamical Map, which incorporates the effects of the environment</a:t>
            </a:r>
            <a:r>
              <a:rPr lang="en-US" sz="2000" kern="1200" baseline="0" dirty="0" smtClean="0">
                <a:solidFill>
                  <a:schemeClr val="tx1"/>
                </a:solidFill>
                <a:effectLst/>
                <a:latin typeface="+mn-lt"/>
                <a:ea typeface="+mn-ea"/>
                <a:cs typeface="+mn-cs"/>
              </a:rPr>
              <a:t> and, in order to represent a physically implementable operation has to be completely positive and trace preserving.</a:t>
            </a:r>
            <a:endParaRPr lang="it-IT" sz="2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1588" cy="1588"/>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799" y="4343400"/>
            <a:ext cx="5484960" cy="411552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There exist two big categories of processes described by quantum dynamical maps: the ones called </a:t>
            </a:r>
            <a:r>
              <a:rPr lang="en-US" sz="1200" u="sng" kern="1200" dirty="0" err="1" smtClean="0">
                <a:solidFill>
                  <a:schemeClr val="tx1"/>
                </a:solidFill>
                <a:effectLst/>
                <a:latin typeface="+mn-lt"/>
                <a:ea typeface="+mn-ea"/>
                <a:cs typeface="+mn-cs"/>
              </a:rPr>
              <a:t>Markovian</a:t>
            </a:r>
            <a:r>
              <a:rPr lang="en-US" sz="1200" kern="1200" dirty="0" smtClean="0">
                <a:solidFill>
                  <a:schemeClr val="tx1"/>
                </a:solidFill>
                <a:effectLst/>
                <a:latin typeface="+mn-lt"/>
                <a:ea typeface="+mn-ea"/>
                <a:cs typeface="+mn-cs"/>
              </a:rPr>
              <a:t> and the ones called non-</a:t>
            </a:r>
            <a:r>
              <a:rPr lang="en-US" sz="1200" u="sng" kern="1200" dirty="0" err="1" smtClean="0">
                <a:solidFill>
                  <a:schemeClr val="tx1"/>
                </a:solidFill>
                <a:effectLst/>
                <a:latin typeface="+mn-lt"/>
                <a:ea typeface="+mn-ea"/>
                <a:cs typeface="+mn-cs"/>
              </a:rPr>
              <a:t>Markovian</a:t>
            </a:r>
            <a:r>
              <a:rPr lang="en-US" sz="1200" kern="1200" dirty="0" smtClean="0">
                <a:solidFill>
                  <a:schemeClr val="tx1"/>
                </a:solidFill>
                <a:effectLst/>
                <a:latin typeface="+mn-lt"/>
                <a:ea typeface="+mn-ea"/>
                <a:cs typeface="+mn-cs"/>
              </a:rPr>
              <a:t>. Let's see what we mean by Quantum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in the world</a:t>
            </a:r>
            <a:r>
              <a:rPr lang="en-US" sz="1200" kern="1200" baseline="0" dirty="0" smtClean="0">
                <a:solidFill>
                  <a:schemeClr val="tx1"/>
                </a:solidFill>
                <a:effectLst/>
                <a:latin typeface="+mn-lt"/>
                <a:ea typeface="+mn-ea"/>
                <a:cs typeface="+mn-cs"/>
              </a:rPr>
              <a:t> of classical stochastic processes, where </a:t>
            </a:r>
            <a:r>
              <a:rPr lang="en-US" sz="1200" kern="1200" baseline="0" dirty="0" err="1" smtClean="0">
                <a:solidFill>
                  <a:schemeClr val="tx1"/>
                </a:solidFill>
                <a:effectLst/>
                <a:latin typeface="+mn-lt"/>
                <a:ea typeface="+mn-ea"/>
                <a:cs typeface="+mn-cs"/>
              </a:rPr>
              <a:t>Markovianity</a:t>
            </a:r>
            <a:r>
              <a:rPr lang="en-US" sz="1200" kern="1200" baseline="0" dirty="0" smtClean="0">
                <a:solidFill>
                  <a:schemeClr val="tx1"/>
                </a:solidFill>
                <a:effectLst/>
                <a:latin typeface="+mn-lt"/>
                <a:ea typeface="+mn-ea"/>
                <a:cs typeface="+mn-cs"/>
              </a:rPr>
              <a:t> is a well-defined notion, in the Quantum realm this notion is more delicate </a:t>
            </a:r>
            <a:r>
              <a:rPr lang="en-US" sz="1200" kern="1200" baseline="0" smtClean="0">
                <a:solidFill>
                  <a:schemeClr val="tx1"/>
                </a:solidFill>
                <a:effectLst/>
                <a:latin typeface="+mn-lt"/>
                <a:ea typeface="+mn-ea"/>
                <a:cs typeface="+mn-cs"/>
              </a:rPr>
              <a:t>and subtle.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speak of </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or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in quantum systems in relation to the presence or absence of memory effects in the dynamics: naively speaking, a dynamics is non-</a:t>
            </a:r>
            <a:r>
              <a:rPr lang="en-US" sz="1200" u="sng" kern="1200" dirty="0" err="1" smtClean="0">
                <a:solidFill>
                  <a:schemeClr val="tx1"/>
                </a:solidFill>
                <a:effectLst/>
                <a:latin typeface="+mn-lt"/>
                <a:ea typeface="+mn-ea"/>
                <a:cs typeface="+mn-cs"/>
              </a:rPr>
              <a:t>Markovian</a:t>
            </a:r>
            <a:r>
              <a:rPr lang="en-US" sz="1200" kern="1200" dirty="0" smtClean="0">
                <a:solidFill>
                  <a:schemeClr val="tx1"/>
                </a:solidFill>
                <a:effectLst/>
                <a:latin typeface="+mn-lt"/>
                <a:ea typeface="+mn-ea"/>
                <a:cs typeface="+mn-cs"/>
              </a:rPr>
              <a:t> when the state of the system at a time t depends on its history.</a:t>
            </a:r>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4360525" y="-10077450"/>
            <a:ext cx="28722638" cy="21543963"/>
          </a:xfrm>
          <a:solidFill>
            <a:srgbClr val="729FCF"/>
          </a:solidFill>
          <a:ln w="25400">
            <a:solidFill>
              <a:srgbClr val="3465AF"/>
            </a:solidFill>
            <a:prstDash val="solid"/>
          </a:ln>
        </p:spPr>
      </p:sp>
      <p:sp>
        <p:nvSpPr>
          <p:cNvPr id="3" name="Notes Placeholder 2"/>
          <p:cNvSpPr txBox="1">
            <a:spLocks noGrp="1"/>
          </p:cNvSpPr>
          <p:nvPr>
            <p:ph type="body" sz="quarter" idx="1"/>
          </p:nvPr>
        </p:nvSpPr>
        <p:spPr>
          <a:xfrm>
            <a:off x="685440" y="4343040"/>
            <a:ext cx="5483159" cy="4112280"/>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z="1200" kern="1200" dirty="0" smtClean="0">
                <a:solidFill>
                  <a:schemeClr val="tx1"/>
                </a:solidFill>
                <a:effectLst/>
                <a:latin typeface="+mn-lt"/>
                <a:ea typeface="+mn-ea"/>
                <a:cs typeface="+mn-cs"/>
              </a:rPr>
              <a:t>Several definitions, which look at different properties of the dynamical map, of non-</a:t>
            </a:r>
            <a:r>
              <a:rPr lang="en-US" sz="1200" u="sng" kern="1200" dirty="0" err="1" smtClean="0">
                <a:solidFill>
                  <a:schemeClr val="tx1"/>
                </a:solidFill>
                <a:effectLst/>
                <a:latin typeface="+mn-lt"/>
                <a:ea typeface="+mn-ea"/>
                <a:cs typeface="+mn-cs"/>
              </a:rPr>
              <a:t>Markovianity</a:t>
            </a:r>
            <a:r>
              <a:rPr lang="en-US" sz="1200" kern="1200" dirty="0" smtClean="0">
                <a:solidFill>
                  <a:schemeClr val="tx1"/>
                </a:solidFill>
                <a:effectLst/>
                <a:latin typeface="+mn-lt"/>
                <a:ea typeface="+mn-ea"/>
                <a:cs typeface="+mn-cs"/>
              </a:rPr>
              <a:t> have been given in recent years, one of the most significant is the one given by </a:t>
            </a:r>
            <a:r>
              <a:rPr lang="en-US" sz="1200" u="sng" kern="1200" dirty="0" smtClean="0">
                <a:solidFill>
                  <a:schemeClr val="tx1"/>
                </a:solidFill>
                <a:effectLst/>
                <a:latin typeface="+mn-lt"/>
                <a:ea typeface="+mn-ea"/>
                <a:cs typeface="+mn-cs"/>
              </a:rPr>
              <a:t>Breuer</a:t>
            </a:r>
            <a:r>
              <a:rPr lang="en-US" sz="1200" kern="1200" dirty="0" smtClean="0">
                <a:solidFill>
                  <a:schemeClr val="tx1"/>
                </a:solidFill>
                <a:effectLst/>
                <a:latin typeface="+mn-lt"/>
                <a:ea typeface="+mn-ea"/>
                <a:cs typeface="+mn-cs"/>
              </a:rPr>
              <a:t> and others in a </a:t>
            </a:r>
            <a:r>
              <a:rPr lang="en-US" sz="1200" u="sng" kern="1200" dirty="0" smtClean="0">
                <a:solidFill>
                  <a:schemeClr val="tx1"/>
                </a:solidFill>
                <a:effectLst/>
                <a:latin typeface="+mn-lt"/>
                <a:ea typeface="+mn-ea"/>
                <a:cs typeface="+mn-cs"/>
              </a:rPr>
              <a:t>PRL</a:t>
            </a:r>
            <a:r>
              <a:rPr lang="en-US" sz="1200" kern="1200" dirty="0" smtClean="0">
                <a:solidFill>
                  <a:schemeClr val="tx1"/>
                </a:solidFill>
                <a:effectLst/>
                <a:latin typeface="+mn-lt"/>
                <a:ea typeface="+mn-ea"/>
                <a:cs typeface="+mn-cs"/>
              </a:rPr>
              <a:t> of 2009.</a:t>
            </a:r>
            <a:r>
              <a:rPr lang="en-US" dirty="0" smtClean="0"/>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idea behind it is this: when you put a system in interaction with an environment, this interaction introduces noise which induces </a:t>
            </a:r>
            <a:r>
              <a:rPr lang="en-US" sz="1200" u="sng" kern="1200" dirty="0" err="1" smtClean="0">
                <a:solidFill>
                  <a:schemeClr val="tx1"/>
                </a:solidFill>
                <a:effectLst/>
                <a:latin typeface="+mn-lt"/>
                <a:ea typeface="+mn-ea"/>
                <a:cs typeface="+mn-cs"/>
              </a:rPr>
              <a:t>decoherence</a:t>
            </a:r>
            <a:r>
              <a:rPr lang="en-US" sz="1200" kern="1200" dirty="0" smtClean="0">
                <a:solidFill>
                  <a:schemeClr val="tx1"/>
                </a:solidFill>
                <a:effectLst/>
                <a:latin typeface="+mn-lt"/>
                <a:ea typeface="+mn-ea"/>
                <a:cs typeface="+mn-cs"/>
              </a:rPr>
              <a:t> on the system.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Therefore, if we put two distinguishable systems in interaction with the same environment, where the </a:t>
            </a:r>
            <a:r>
              <a:rPr lang="en-US" sz="1200" u="sng" kern="1200" dirty="0" smtClean="0">
                <a:solidFill>
                  <a:schemeClr val="tx1"/>
                </a:solidFill>
                <a:effectLst/>
                <a:latin typeface="+mn-lt"/>
                <a:ea typeface="+mn-ea"/>
                <a:cs typeface="+mn-cs"/>
              </a:rPr>
              <a:t>distinguishability</a:t>
            </a:r>
            <a:r>
              <a:rPr lang="en-US" sz="1200" kern="1200" dirty="0" smtClean="0">
                <a:solidFill>
                  <a:schemeClr val="tx1"/>
                </a:solidFill>
                <a:effectLst/>
                <a:latin typeface="+mn-lt"/>
                <a:ea typeface="+mn-ea"/>
                <a:cs typeface="+mn-cs"/>
              </a:rPr>
              <a:t> is measured by means of an appropriate distance on the Hilbert space called Trace Distance and denoted with D, then, during their evolution…</a:t>
            </a: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A304C8C4-8F6A-46DA-B14D-E031B7BC9F43}" type="datetimeFigureOut">
              <a:rPr lang="it-IT" smtClean="0"/>
              <a:t>17/11/2014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176323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A304C8C4-8F6A-46DA-B14D-E031B7BC9F43}" type="datetimeFigureOut">
              <a:rPr lang="it-IT" smtClean="0"/>
              <a:t>17/11/2014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331348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A304C8C4-8F6A-46DA-B14D-E031B7BC9F43}" type="datetimeFigureOut">
              <a:rPr lang="it-IT" smtClean="0"/>
              <a:t>17/11/2014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263825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A304C8C4-8F6A-46DA-B14D-E031B7BC9F43}" type="datetimeFigureOut">
              <a:rPr lang="it-IT" smtClean="0"/>
              <a:t>17/11/2014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285669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4C8C4-8F6A-46DA-B14D-E031B7BC9F43}" type="datetimeFigureOut">
              <a:rPr lang="it-IT" smtClean="0"/>
              <a:t>17/11/2014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334760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A304C8C4-8F6A-46DA-B14D-E031B7BC9F43}" type="datetimeFigureOut">
              <a:rPr lang="it-IT" smtClean="0"/>
              <a:t>17/11/2014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204041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A304C8C4-8F6A-46DA-B14D-E031B7BC9F43}" type="datetimeFigureOut">
              <a:rPr lang="it-IT" smtClean="0"/>
              <a:t>17/11/2014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135236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A304C8C4-8F6A-46DA-B14D-E031B7BC9F43}" type="datetimeFigureOut">
              <a:rPr lang="it-IT" smtClean="0"/>
              <a:t>17/11/2014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42594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4C8C4-8F6A-46DA-B14D-E031B7BC9F43}" type="datetimeFigureOut">
              <a:rPr lang="it-IT" smtClean="0"/>
              <a:t>17/11/2014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7013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4C8C4-8F6A-46DA-B14D-E031B7BC9F43}" type="datetimeFigureOut">
              <a:rPr lang="it-IT" smtClean="0"/>
              <a:t>17/11/2014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118239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4C8C4-8F6A-46DA-B14D-E031B7BC9F43}" type="datetimeFigureOut">
              <a:rPr lang="it-IT" smtClean="0"/>
              <a:t>17/11/2014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A9456DE-2AE6-4576-B7E3-A77509200BC8}" type="slidenum">
              <a:rPr lang="it-IT" smtClean="0"/>
              <a:t>‹#›</a:t>
            </a:fld>
            <a:endParaRPr lang="it-IT"/>
          </a:p>
        </p:txBody>
      </p:sp>
    </p:spTree>
    <p:extLst>
      <p:ext uri="{BB962C8B-B14F-4D97-AF65-F5344CB8AC3E}">
        <p14:creationId xmlns:p14="http://schemas.microsoft.com/office/powerpoint/2010/main" val="381892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4C8C4-8F6A-46DA-B14D-E031B7BC9F43}" type="datetimeFigureOut">
              <a:rPr lang="it-IT" smtClean="0"/>
              <a:t>17/11/2014</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456DE-2AE6-4576-B7E3-A77509200BC8}" type="slidenum">
              <a:rPr lang="it-IT" smtClean="0"/>
              <a:t>‹#›</a:t>
            </a:fld>
            <a:endParaRPr lang="it-IT"/>
          </a:p>
        </p:txBody>
      </p:sp>
    </p:spTree>
    <p:extLst>
      <p:ext uri="{BB962C8B-B14F-4D97-AF65-F5344CB8AC3E}">
        <p14:creationId xmlns:p14="http://schemas.microsoft.com/office/powerpoint/2010/main" val="1609611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9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60.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g"/><Relationship Id="rId7" Type="http://schemas.openxmlformats.org/officeDocument/2006/relationships/image" Target="../media/image19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0.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5.jp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5.jp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07504" y="2880000"/>
            <a:ext cx="8928992" cy="20159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83CAFF">
              <a:alpha val="50000"/>
            </a:srgbClr>
          </a:solidFill>
          <a:ln w="18000">
            <a:solidFill>
              <a:srgbClr val="2323DC"/>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1043608" y="3068960"/>
            <a:ext cx="6966000" cy="1851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u="none" strike="noStrike" baseline="0" dirty="0">
                <a:ln>
                  <a:noFill/>
                </a:ln>
                <a:solidFill>
                  <a:srgbClr val="2323DC"/>
                </a:solidFill>
                <a:effectLst>
                  <a:outerShdw dist="17961" dir="2700000">
                    <a:scrgbClr r="0" g="0" b="0"/>
                  </a:outerShdw>
                </a:effectLst>
                <a:latin typeface="Arial" panose="020B0604020202020204" pitchFamily="34" charset="0"/>
                <a:ea typeface="Arial" pitchFamily="2"/>
                <a:cs typeface="Arial" panose="020B0604020202020204" pitchFamily="34" charset="0"/>
              </a:rPr>
              <a:t>STUDY OF CORRELATIONS </a:t>
            </a:r>
            <a:endParaRPr lang="it-IT" sz="3200" b="1" dirty="0">
              <a:solidFill>
                <a:srgbClr val="2323DC"/>
              </a:solidFill>
              <a:effectLst>
                <a:outerShdw dist="17961" dir="2700000">
                  <a:scrgbClr r="0" g="0" b="0"/>
                </a:outerShdw>
              </a:effectLst>
              <a:latin typeface="Arial" panose="020B0604020202020204" pitchFamily="34" charset="0"/>
              <a:ea typeface="Arial" pitchFamily="2"/>
              <a:cs typeface="Arial" panose="020B0604020202020204" pitchFamily="34" charset="0"/>
            </a:endParaRP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dirty="0">
                <a:solidFill>
                  <a:srgbClr val="2323DC"/>
                </a:solidFill>
                <a:effectLst>
                  <a:outerShdw dist="17961" dir="2700000">
                    <a:scrgbClr r="0" g="0" b="0"/>
                  </a:outerShdw>
                </a:effectLst>
                <a:latin typeface="Arial" panose="020B0604020202020204" pitchFamily="34" charset="0"/>
                <a:ea typeface="Arial" pitchFamily="2"/>
                <a:cs typeface="Arial" panose="020B0604020202020204" pitchFamily="34" charset="0"/>
              </a:rPr>
              <a:t>AND NON-MARKOVIANITY</a:t>
            </a: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200" b="1" dirty="0">
                <a:solidFill>
                  <a:srgbClr val="2323DC"/>
                </a:solidFill>
                <a:effectLst>
                  <a:outerShdw dist="17961" dir="2700000">
                    <a:scrgbClr r="0" g="0" b="0"/>
                  </a:outerShdw>
                </a:effectLst>
                <a:latin typeface="Arial" panose="020B0604020202020204" pitchFamily="34" charset="0"/>
                <a:ea typeface="Arial" pitchFamily="2"/>
                <a:cs typeface="Arial" panose="020B0604020202020204" pitchFamily="34" charset="0"/>
              </a:rPr>
              <a:t>IN DEPHASING OPEN QUANTUM SYSTEMS</a:t>
            </a:r>
          </a:p>
        </p:txBody>
      </p:sp>
      <p:pic>
        <p:nvPicPr>
          <p:cNvPr id="4" name="Picture 3"/>
          <p:cNvPicPr>
            <a:picLocks noChangeAspect="1"/>
          </p:cNvPicPr>
          <p:nvPr/>
        </p:nvPicPr>
        <p:blipFill>
          <a:blip r:embed="rId3">
            <a:lum/>
            <a:alphaModFix/>
          </a:blip>
          <a:srcRect/>
          <a:stretch>
            <a:fillRect/>
          </a:stretch>
        </p:blipFill>
        <p:spPr>
          <a:xfrm>
            <a:off x="3794040" y="1119240"/>
            <a:ext cx="1554119" cy="1616040"/>
          </a:xfrm>
          <a:prstGeom prst="rect">
            <a:avLst/>
          </a:prstGeom>
          <a:noFill/>
          <a:ln>
            <a:noFill/>
          </a:ln>
        </p:spPr>
      </p:pic>
      <p:sp>
        <p:nvSpPr>
          <p:cNvPr id="5" name="Freeform 4"/>
          <p:cNvSpPr/>
          <p:nvPr/>
        </p:nvSpPr>
        <p:spPr>
          <a:xfrm>
            <a:off x="2109960" y="280570"/>
            <a:ext cx="4924080" cy="4553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0" i="0" u="none" strike="noStrike" baseline="0" dirty="0">
                <a:ln>
                  <a:noFill/>
                </a:ln>
                <a:solidFill>
                  <a:srgbClr val="000000"/>
                </a:solidFill>
                <a:latin typeface="DejaVu Sans" pitchFamily="18"/>
                <a:ea typeface="Arial" pitchFamily="2"/>
                <a:cs typeface="Arial" pitchFamily="2"/>
              </a:rPr>
              <a:t>Università degli Studi di Milano</a:t>
            </a:r>
          </a:p>
        </p:txBody>
      </p:sp>
      <p:sp>
        <p:nvSpPr>
          <p:cNvPr id="6" name="Freeform 5"/>
          <p:cNvSpPr/>
          <p:nvPr/>
        </p:nvSpPr>
        <p:spPr>
          <a:xfrm>
            <a:off x="107504" y="5052336"/>
            <a:ext cx="3168352" cy="1063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b="1" i="0" u="none" strike="noStrike" baseline="0" dirty="0" smtClean="0">
                <a:ln>
                  <a:noFill/>
                </a:ln>
                <a:solidFill>
                  <a:srgbClr val="000000"/>
                </a:solidFill>
                <a:latin typeface="Arial" panose="020B0604020202020204" pitchFamily="34" charset="0"/>
                <a:ea typeface="Arial" pitchFamily="2"/>
                <a:cs typeface="Arial" panose="020B0604020202020204" pitchFamily="34" charset="0"/>
              </a:rPr>
              <a:t>Giacomo </a:t>
            </a:r>
            <a:r>
              <a:rPr lang="it-IT" sz="2000" b="1" i="0" u="none" strike="noStrike" baseline="0" dirty="0">
                <a:ln>
                  <a:noFill/>
                </a:ln>
                <a:solidFill>
                  <a:srgbClr val="0000FF"/>
                </a:solidFill>
                <a:latin typeface="Arial" panose="020B0604020202020204" pitchFamily="34" charset="0"/>
                <a:ea typeface="Arial" pitchFamily="2"/>
                <a:cs typeface="Arial" panose="020B0604020202020204" pitchFamily="34" charset="0"/>
              </a:rPr>
              <a:t>GUARNIERI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600" b="1" i="0" u="none" strike="noStrike" baseline="0" dirty="0">
              <a:ln>
                <a:noFill/>
              </a:ln>
              <a:solidFill>
                <a:srgbClr val="0000FF"/>
              </a:solidFill>
              <a:latin typeface="DejaVu Sans" pitchFamily="18"/>
              <a:ea typeface="Arial" pitchFamily="2"/>
              <a:cs typeface="Arial" pitchFamily="2"/>
            </a:endParaRPr>
          </a:p>
        </p:txBody>
      </p:sp>
      <p:sp>
        <p:nvSpPr>
          <p:cNvPr id="7" name="Freeform 6"/>
          <p:cNvSpPr/>
          <p:nvPr/>
        </p:nvSpPr>
        <p:spPr>
          <a:xfrm>
            <a:off x="5552056" y="5052336"/>
            <a:ext cx="3484440" cy="820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600" b="1" dirty="0" smtClean="0">
                <a:solidFill>
                  <a:srgbClr val="000000"/>
                </a:solidFill>
                <a:latin typeface="Arial" panose="020B0604020202020204" pitchFamily="34" charset="0"/>
                <a:ea typeface="Arial" pitchFamily="2"/>
                <a:cs typeface="Arial" panose="020B0604020202020204" pitchFamily="34" charset="0"/>
              </a:rPr>
              <a:t>Supervisor</a:t>
            </a:r>
            <a:r>
              <a:rPr lang="it-IT" sz="1600" b="1" i="0" u="none" strike="noStrike" baseline="0" dirty="0" smtClean="0">
                <a:ln>
                  <a:noFill/>
                </a:ln>
                <a:solidFill>
                  <a:srgbClr val="000000"/>
                </a:solidFill>
                <a:latin typeface="Arial" panose="020B0604020202020204" pitchFamily="34" charset="0"/>
                <a:ea typeface="Arial" pitchFamily="2"/>
                <a:cs typeface="Arial" panose="020B0604020202020204" pitchFamily="34" charset="0"/>
              </a:rPr>
              <a:t>: </a:t>
            </a:r>
            <a:r>
              <a:rPr lang="it-IT" sz="1600" b="1" i="0" u="none" strike="noStrike" baseline="0" dirty="0">
                <a:ln>
                  <a:noFill/>
                </a:ln>
                <a:solidFill>
                  <a:srgbClr val="000000"/>
                </a:solidFill>
                <a:latin typeface="Arial" panose="020B0604020202020204" pitchFamily="34" charset="0"/>
                <a:ea typeface="Arial" pitchFamily="2"/>
                <a:cs typeface="Arial" panose="020B0604020202020204" pitchFamily="34" charset="0"/>
              </a:rPr>
              <a:t>Bassano </a:t>
            </a:r>
            <a:r>
              <a:rPr lang="it-IT" sz="1600" b="1" i="0" u="none" strike="noStrike" baseline="0" dirty="0">
                <a:ln>
                  <a:noFill/>
                </a:ln>
                <a:solidFill>
                  <a:srgbClr val="0000FF"/>
                </a:solidFill>
                <a:latin typeface="Arial" panose="020B0604020202020204" pitchFamily="34" charset="0"/>
                <a:ea typeface="Arial" pitchFamily="2"/>
                <a:cs typeface="Arial" panose="020B0604020202020204" pitchFamily="34" charset="0"/>
              </a:rPr>
              <a:t>VACCHINI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600" b="1" i="0" u="none" strike="noStrike" baseline="0" dirty="0" smtClean="0">
              <a:ln>
                <a:noFill/>
              </a:ln>
              <a:solidFill>
                <a:srgbClr val="000000"/>
              </a:solidFill>
              <a:latin typeface="Arial" panose="020B0604020202020204" pitchFamily="34" charset="0"/>
              <a:ea typeface="Arial" pitchFamily="2"/>
              <a:cs typeface="Arial" panose="020B0604020202020204" pitchFamily="34" charset="0"/>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600" b="1" i="0" u="none" strike="noStrike" baseline="0" dirty="0" smtClean="0">
                <a:ln>
                  <a:noFill/>
                </a:ln>
                <a:solidFill>
                  <a:srgbClr val="000000"/>
                </a:solidFill>
                <a:latin typeface="Arial" panose="020B0604020202020204" pitchFamily="34" charset="0"/>
                <a:ea typeface="Arial" pitchFamily="2"/>
                <a:cs typeface="Arial" panose="020B0604020202020204" pitchFamily="34" charset="0"/>
              </a:rPr>
              <a:t>Co-Supervisor: Matteo </a:t>
            </a:r>
            <a:r>
              <a:rPr lang="it-IT" sz="1600" b="1" i="0" u="none" strike="noStrike" baseline="0" dirty="0" smtClean="0">
                <a:ln>
                  <a:noFill/>
                </a:ln>
                <a:solidFill>
                  <a:srgbClr val="0000FF"/>
                </a:solidFill>
                <a:latin typeface="Arial" panose="020B0604020202020204" pitchFamily="34" charset="0"/>
                <a:ea typeface="Arial" pitchFamily="2"/>
                <a:cs typeface="Arial" panose="020B0604020202020204" pitchFamily="34" charset="0"/>
              </a:rPr>
              <a:t>PARIS</a:t>
            </a:r>
            <a:endParaRPr lang="it-IT" sz="1600" b="1" i="0" u="none" strike="noStrike" baseline="0" dirty="0">
              <a:ln>
                <a:noFill/>
              </a:ln>
              <a:solidFill>
                <a:srgbClr val="0000FF"/>
              </a:solidFill>
              <a:latin typeface="Arial" panose="020B0604020202020204" pitchFamily="34" charset="0"/>
              <a:ea typeface="Arial" pitchFamily="2"/>
              <a:cs typeface="Arial" panose="020B0604020202020204" pitchFamily="34" charset="0"/>
            </a:endParaRPr>
          </a:p>
          <a:p>
            <a:pPr marL="0" marR="0" lvl="0" indent="0" algn="l"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it-IT" sz="1600" b="1" i="0" u="none" strike="noStrike" baseline="0" dirty="0">
                <a:ln>
                  <a:noFill/>
                </a:ln>
                <a:solidFill>
                  <a:srgbClr val="000000"/>
                </a:solidFill>
                <a:latin typeface="Arial" panose="020B0604020202020204" pitchFamily="34" charset="0"/>
                <a:ea typeface="Arial" pitchFamily="2"/>
                <a:cs typeface="Arial" panose="020B0604020202020204" pitchFamily="34" charset="0"/>
              </a:rPr>
              <a:t>	</a:t>
            </a:r>
            <a:endParaRPr lang="it-IT" sz="1600" b="1" i="0" u="none" strike="noStrike" baseline="0" dirty="0">
              <a:ln>
                <a:noFill/>
              </a:ln>
              <a:solidFill>
                <a:srgbClr val="0000FF"/>
              </a:solidFill>
              <a:latin typeface="Arial" panose="020B0604020202020204" pitchFamily="34" charset="0"/>
              <a:ea typeface="Arial" pitchFamily="2"/>
              <a:cs typeface="Arial" panose="020B0604020202020204" pitchFamily="34" charset="0"/>
            </a:endParaRPr>
          </a:p>
        </p:txBody>
      </p:sp>
      <p:sp>
        <p:nvSpPr>
          <p:cNvPr id="8" name="Freeform 7"/>
          <p:cNvSpPr/>
          <p:nvPr/>
        </p:nvSpPr>
        <p:spPr>
          <a:xfrm>
            <a:off x="2305080" y="6264360"/>
            <a:ext cx="4533840" cy="333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600" b="1" i="0" u="none" strike="noStrike" baseline="0" dirty="0" smtClean="0">
                <a:ln>
                  <a:noFill/>
                </a:ln>
                <a:solidFill>
                  <a:srgbClr val="000000"/>
                </a:solidFill>
                <a:latin typeface="DejaVu Sans" pitchFamily="18"/>
                <a:ea typeface="Arial" pitchFamily="2"/>
                <a:cs typeface="Arial" pitchFamily="2"/>
              </a:rPr>
              <a:t>PhD school of Physics, XXIX Cicle</a:t>
            </a:r>
            <a:r>
              <a:rPr lang="it-IT" sz="1600" b="1" i="0" u="none" strike="noStrike" dirty="0" smtClean="0">
                <a:ln>
                  <a:noFill/>
                </a:ln>
                <a:solidFill>
                  <a:srgbClr val="000000"/>
                </a:solidFill>
                <a:latin typeface="DejaVu Sans" pitchFamily="18"/>
                <a:ea typeface="Arial" pitchFamily="2"/>
                <a:cs typeface="Arial" pitchFamily="2"/>
              </a:rPr>
              <a:t> </a:t>
            </a:r>
            <a:endParaRPr lang="it-IT" sz="1600" b="1" i="0" u="none" strike="noStrike" baseline="0" dirty="0">
              <a:ln>
                <a:noFill/>
              </a:ln>
              <a:solidFill>
                <a:srgbClr val="000000"/>
              </a:solidFill>
              <a:latin typeface="DejaVu Sans" pitchFamily="18"/>
              <a:ea typeface="Arial" pitchFamily="2"/>
              <a:cs typeface="Arial" pitchFamily="2"/>
            </a:endParaRPr>
          </a:p>
        </p:txBody>
      </p:sp>
      <p:sp>
        <p:nvSpPr>
          <p:cNvPr id="9" name="Straight Connector 8"/>
          <p:cNvSpPr/>
          <p:nvPr/>
        </p:nvSpPr>
        <p:spPr>
          <a:xfrm>
            <a:off x="2160720" y="906919"/>
            <a:ext cx="4824359" cy="1801"/>
          </a:xfrm>
          <a:prstGeom prst="line">
            <a:avLst/>
          </a:prstGeom>
          <a:noFill/>
          <a:ln w="18000">
            <a:solidFill>
              <a:srgbClr val="2300DC"/>
            </a:solidFill>
            <a:prstDash val="solid"/>
            <a:round/>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0" name="Straight Connector 9"/>
          <p:cNvSpPr/>
          <p:nvPr/>
        </p:nvSpPr>
        <p:spPr>
          <a:xfrm>
            <a:off x="2843280" y="6197760"/>
            <a:ext cx="3455999" cy="1440"/>
          </a:xfrm>
          <a:prstGeom prst="line">
            <a:avLst/>
          </a:prstGeom>
          <a:noFill/>
          <a:ln w="18000">
            <a:solidFill>
              <a:srgbClr val="2300DC"/>
            </a:solidFill>
            <a:prstDash val="solid"/>
            <a:round/>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Tree>
    <p:extLst>
      <p:ext uri="{BB962C8B-B14F-4D97-AF65-F5344CB8AC3E}">
        <p14:creationId xmlns:p14="http://schemas.microsoft.com/office/powerpoint/2010/main" val="178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4651064" y="3284984"/>
            <a:ext cx="4147920" cy="2889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w="9360">
            <a:solidFill>
              <a:srgbClr val="3465AF"/>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rgbClr val="000000"/>
              </a:solidFill>
              <a:latin typeface="Arial" pitchFamily="18"/>
              <a:ea typeface="Arial" pitchFamily="2"/>
              <a:cs typeface="Arial" pitchFamily="2"/>
            </a:endParaRPr>
          </a:p>
        </p:txBody>
      </p:sp>
      <p:sp>
        <p:nvSpPr>
          <p:cNvPr id="30" name="Freeform 29"/>
          <p:cNvSpPr/>
          <p:nvPr/>
        </p:nvSpPr>
        <p:spPr>
          <a:xfrm>
            <a:off x="5780512" y="3882800"/>
            <a:ext cx="1887832" cy="995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CF05"/>
          </a:solidFill>
          <a:ln w="9360">
            <a:solidFill>
              <a:srgbClr val="3465AF"/>
            </a:solidFill>
            <a:prstDash val="solid"/>
            <a:round/>
          </a:ln>
        </p:spPr>
        <p:txBody>
          <a:bodyPr vert="horz" wrap="none" lIns="90000" tIns="45000" rIns="90000" bIns="45000" anchor="ctr" anchorCtr="0" compatLnSpc="1"/>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smtClean="0">
                <a:solidFill>
                  <a:srgbClr val="000000"/>
                </a:solidFill>
                <a:latin typeface="Bradley Hand ITC" panose="03070402050302030203" pitchFamily="66" charset="0"/>
                <a:ea typeface="Arial" pitchFamily="2"/>
                <a:cs typeface="Arial" pitchFamily="2"/>
              </a:rPr>
              <a:t>System 1</a:t>
            </a:r>
            <a:endParaRPr lang="it-IT" sz="2800" b="1" dirty="0">
              <a:solidFill>
                <a:srgbClr val="000000"/>
              </a:solidFill>
              <a:latin typeface="Bradley Hand ITC" panose="03070402050302030203" pitchFamily="66" charset="0"/>
              <a:ea typeface="Arial" pitchFamily="2"/>
              <a:cs typeface="Arial" pitchFamily="2"/>
            </a:endParaRPr>
          </a:p>
        </p:txBody>
      </p:sp>
      <p:sp>
        <p:nvSpPr>
          <p:cNvPr id="31" name="Freeform 30"/>
          <p:cNvSpPr/>
          <p:nvPr/>
        </p:nvSpPr>
        <p:spPr>
          <a:xfrm>
            <a:off x="5780511" y="3366032"/>
            <a:ext cx="1749599"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latin typeface="Bradley Hand ITC" panose="03070402050302030203" pitchFamily="66" charset="0"/>
                <a:ea typeface="Arial" pitchFamily="2"/>
                <a:cs typeface="Arial" pitchFamily="2"/>
              </a:rPr>
              <a:t>Environment</a:t>
            </a:r>
          </a:p>
        </p:txBody>
      </p:sp>
      <p:sp>
        <p:nvSpPr>
          <p:cNvPr id="32" name="Freeform 31"/>
          <p:cNvSpPr/>
          <p:nvPr/>
        </p:nvSpPr>
        <p:spPr>
          <a:xfrm>
            <a:off x="5780511" y="4950208"/>
            <a:ext cx="1887833" cy="995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C8004"/>
          </a:solidFill>
          <a:ln w="9360">
            <a:solidFill>
              <a:srgbClr val="3465AF"/>
            </a:solidFill>
            <a:prstDash val="solid"/>
            <a:round/>
          </a:ln>
        </p:spPr>
        <p:txBody>
          <a:bodyPr vert="horz" wrap="none" lIns="90000" tIns="45000" rIns="90000" bIns="45000" anchor="ctr" anchorCtr="0" compatLnSpc="1"/>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smtClean="0">
                <a:solidFill>
                  <a:srgbClr val="000000"/>
                </a:solidFill>
                <a:latin typeface="Bradley Hand ITC" panose="03070402050302030203" pitchFamily="66" charset="0"/>
                <a:ea typeface="Arial" pitchFamily="2"/>
                <a:cs typeface="Arial" pitchFamily="2"/>
              </a:rPr>
              <a:t>System 2</a:t>
            </a:r>
            <a:endParaRPr lang="it-IT" sz="2800" b="1" dirty="0">
              <a:solidFill>
                <a:srgbClr val="000000"/>
              </a:solidFill>
              <a:latin typeface="Bradley Hand ITC" panose="03070402050302030203" pitchFamily="66" charset="0"/>
              <a:ea typeface="Arial" pitchFamily="2"/>
              <a:cs typeface="Arial" pitchFamily="2"/>
            </a:endParaRPr>
          </a:p>
        </p:txBody>
      </p:sp>
      <p:sp>
        <p:nvSpPr>
          <p:cNvPr id="2" name="Freeform 1"/>
          <p:cNvSpPr/>
          <p:nvPr/>
        </p:nvSpPr>
        <p:spPr>
          <a:xfrm>
            <a:off x="903240" y="1511279"/>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Quantum non-Markovianity</a:t>
            </a:r>
            <a:endParaRPr lang="it-IT" sz="36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5" name="Freeform 4"/>
          <p:cNvSpPr/>
          <p:nvPr/>
        </p:nvSpPr>
        <p:spPr>
          <a:xfrm>
            <a:off x="1142143" y="4950344"/>
            <a:ext cx="3810240" cy="122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dirty="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dirty="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dirty="0">
              <a:ln>
                <a:noFill/>
              </a:ln>
              <a:solidFill>
                <a:srgbClr val="000000"/>
              </a:solidFill>
              <a:latin typeface="Arial" pitchFamily="18"/>
              <a:ea typeface="Arial" pitchFamily="2"/>
              <a:cs typeface="Arial" pitchFamily="2"/>
            </a:endParaRPr>
          </a:p>
        </p:txBody>
      </p:sp>
      <p:sp>
        <p:nvSpPr>
          <p:cNvPr id="6" name="TextBox 5"/>
          <p:cNvSpPr txBox="1">
            <a:spLocks noResize="1"/>
          </p:cNvSpPr>
          <p:nvPr/>
        </p:nvSpPr>
        <p:spPr>
          <a:xfrm>
            <a:off x="4253040" y="4361520"/>
            <a:ext cx="718920" cy="360359"/>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cs typeface="Arial" pitchFamily="2"/>
            </a:endParaRPr>
          </a:p>
        </p:txBody>
      </p:sp>
      <p:sp>
        <p:nvSpPr>
          <p:cNvPr id="7" name="TextBox 6"/>
          <p:cNvSpPr txBox="1">
            <a:spLocks noResize="1"/>
          </p:cNvSpPr>
          <p:nvPr/>
        </p:nvSpPr>
        <p:spPr>
          <a:xfrm>
            <a:off x="4253040" y="4361520"/>
            <a:ext cx="718920" cy="360359"/>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cs typeface="Arial" pitchFamily="2"/>
            </a:endParaRPr>
          </a:p>
        </p:txBody>
      </p:sp>
      <p:sp>
        <p:nvSpPr>
          <p:cNvPr id="8" name="TextBox 7"/>
          <p:cNvSpPr txBox="1">
            <a:spLocks noResize="1"/>
          </p:cNvSpPr>
          <p:nvPr/>
        </p:nvSpPr>
        <p:spPr>
          <a:xfrm>
            <a:off x="4253040" y="4361520"/>
            <a:ext cx="718920" cy="360359"/>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cs typeface="Arial" pitchFamily="2"/>
            </a:endParaRPr>
          </a:p>
        </p:txBody>
      </p:sp>
      <p:sp>
        <p:nvSpPr>
          <p:cNvPr id="9" name="TextBox 8"/>
          <p:cNvSpPr txBox="1">
            <a:spLocks noResize="1"/>
          </p:cNvSpPr>
          <p:nvPr/>
        </p:nvSpPr>
        <p:spPr>
          <a:xfrm>
            <a:off x="4253040" y="4361520"/>
            <a:ext cx="718920" cy="360359"/>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cs typeface="Arial" pitchFamily="2"/>
            </a:endParaRPr>
          </a:p>
        </p:txBody>
      </p:sp>
      <p:sp>
        <p:nvSpPr>
          <p:cNvPr id="16" name="Freeform 15"/>
          <p:cNvSpPr/>
          <p:nvPr/>
        </p:nvSpPr>
        <p:spPr>
          <a:xfrm>
            <a:off x="7583096" y="4342080"/>
            <a:ext cx="733320" cy="695520"/>
          </a:xfrm>
          <a:custGeom>
            <a:avLst/>
            <a:gdLst>
              <a:gd name="f0" fmla="val 0"/>
              <a:gd name="f1" fmla="val 142"/>
              <a:gd name="f2" fmla="val 147"/>
              <a:gd name="f3" fmla="val 98"/>
              <a:gd name="f4" fmla="val 21"/>
              <a:gd name="f5" fmla="val 64"/>
              <a:gd name="f6" fmla="val 36"/>
              <a:gd name="f7" fmla="val 50"/>
              <a:gd name="f8" fmla="val 84"/>
              <a:gd name="f9" fmla="val 102"/>
              <a:gd name="f10" fmla="val 22"/>
              <a:gd name="f11" fmla="val 116"/>
              <a:gd name="f12" fmla="val 4"/>
              <a:gd name="f13" fmla="val 39"/>
              <a:gd name="f14" fmla="val 67"/>
              <a:gd name="f15" fmla="val 119"/>
              <a:gd name="f16" fmla="val 81"/>
              <a:gd name="f17" fmla="val 53"/>
              <a:gd name="f18" fmla="val 103"/>
              <a:gd name="f19" fmla="val 73"/>
              <a:gd name="f20" fmla="val 37"/>
            </a:gdLst>
            <a:ahLst/>
            <a:cxnLst>
              <a:cxn ang="3cd4">
                <a:pos x="hc" y="t"/>
              </a:cxn>
              <a:cxn ang="0">
                <a:pos x="r" y="vc"/>
              </a:cxn>
              <a:cxn ang="cd4">
                <a:pos x="hc" y="b"/>
              </a:cxn>
              <a:cxn ang="cd2">
                <a:pos x="l" y="vc"/>
              </a:cxn>
            </a:cxnLst>
            <a:rect l="l" t="t" r="r" b="b"/>
            <a:pathLst>
              <a:path w="142" h="147">
                <a:moveTo>
                  <a:pt x="f3" y="f4"/>
                </a:moveTo>
                <a:cubicBezTo>
                  <a:pt x="f5" y="f4"/>
                  <a:pt x="f6" y="f7"/>
                  <a:pt x="f6" y="f8"/>
                </a:cubicBezTo>
                <a:cubicBezTo>
                  <a:pt x="f6" y="f9"/>
                  <a:pt x="f10" y="f11"/>
                  <a:pt x="f12" y="f11"/>
                </a:cubicBezTo>
                <a:cubicBezTo>
                  <a:pt x="f0" y="f11"/>
                  <a:pt x="f0" y="f11"/>
                  <a:pt x="f0" y="f11"/>
                </a:cubicBezTo>
                <a:cubicBezTo>
                  <a:pt x="f0" y="f2"/>
                  <a:pt x="f0" y="f2"/>
                  <a:pt x="f0" y="f2"/>
                </a:cubicBezTo>
                <a:cubicBezTo>
                  <a:pt x="f12" y="f2"/>
                  <a:pt x="f12" y="f2"/>
                  <a:pt x="f12" y="f2"/>
                </a:cubicBezTo>
                <a:cubicBezTo>
                  <a:pt x="f13" y="f2"/>
                  <a:pt x="f14" y="f15"/>
                  <a:pt x="f14" y="f8"/>
                </a:cubicBezTo>
                <a:cubicBezTo>
                  <a:pt x="f14" y="f14"/>
                  <a:pt x="f16" y="f17"/>
                  <a:pt x="f3" y="f17"/>
                </a:cubicBezTo>
                <a:cubicBezTo>
                  <a:pt x="f18" y="f17"/>
                  <a:pt x="f18" y="f17"/>
                  <a:pt x="f18" y="f17"/>
                </a:cubicBezTo>
                <a:cubicBezTo>
                  <a:pt x="f18" y="f19"/>
                  <a:pt x="f18" y="f19"/>
                  <a:pt x="f18" y="f19"/>
                </a:cubicBezTo>
                <a:cubicBezTo>
                  <a:pt x="f1" y="f20"/>
                  <a:pt x="f1" y="f20"/>
                  <a:pt x="f1" y="f20"/>
                </a:cubicBezTo>
                <a:cubicBezTo>
                  <a:pt x="f18" y="f0"/>
                  <a:pt x="f18" y="f0"/>
                  <a:pt x="f18" y="f0"/>
                </a:cubicBezTo>
                <a:cubicBezTo>
                  <a:pt x="f18" y="f4"/>
                  <a:pt x="f18" y="f4"/>
                  <a:pt x="f18" y="f4"/>
                </a:cubicBezTo>
                <a:lnTo>
                  <a:pt x="f3" y="f4"/>
                </a:lnTo>
                <a:close/>
              </a:path>
            </a:pathLst>
          </a:custGeom>
          <a:solidFill>
            <a:srgbClr val="FF0000"/>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7" name="Freeform 16"/>
          <p:cNvSpPr/>
          <p:nvPr/>
        </p:nvSpPr>
        <p:spPr>
          <a:xfrm>
            <a:off x="898063" y="3854864"/>
            <a:ext cx="1576440" cy="1990800"/>
          </a:xfrm>
          <a:custGeom>
            <a:avLst/>
            <a:gdLst>
              <a:gd name="f0" fmla="val 0"/>
              <a:gd name="f1" fmla="val 2880"/>
              <a:gd name="f2" fmla="val 5530"/>
              <a:gd name="f3" fmla="val 4378"/>
              <a:gd name="f4" fmla="val 2535"/>
              <a:gd name="f5" fmla="val 2650"/>
            </a:gdLst>
            <a:ahLst/>
            <a:cxnLst>
              <a:cxn ang="3cd4">
                <a:pos x="hc" y="t"/>
              </a:cxn>
              <a:cxn ang="0">
                <a:pos x="r" y="vc"/>
              </a:cxn>
              <a:cxn ang="cd4">
                <a:pos x="hc" y="b"/>
              </a:cxn>
              <a:cxn ang="cd2">
                <a:pos x="l" y="vc"/>
              </a:cxn>
            </a:cxnLst>
            <a:rect l="l" t="t" r="r" b="b"/>
            <a:pathLst>
              <a:path w="4379" h="5531">
                <a:moveTo>
                  <a:pt x="f0" y="f0"/>
                </a:moveTo>
                <a:cubicBezTo>
                  <a:pt x="f1" y="f2"/>
                  <a:pt x="f3" y="f4"/>
                  <a:pt x="f3" y="f4"/>
                </a:cubicBezTo>
                <a:lnTo>
                  <a:pt x="f3" y="f5"/>
                </a:lnTo>
              </a:path>
            </a:pathLst>
          </a:custGeom>
          <a:noFill/>
          <a:ln w="36720">
            <a:solidFill>
              <a:srgbClr val="000000"/>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8" name="Straight Connector 17"/>
          <p:cNvSpPr/>
          <p:nvPr/>
        </p:nvSpPr>
        <p:spPr>
          <a:xfrm flipV="1">
            <a:off x="913903" y="3445544"/>
            <a:ext cx="1801" cy="2287440"/>
          </a:xfrm>
          <a:prstGeom prst="line">
            <a:avLst/>
          </a:prstGeom>
          <a:noFill/>
          <a:ln w="36720">
            <a:solidFill>
              <a:srgbClr val="000000"/>
            </a:solidFill>
            <a:prstDash val="solid"/>
            <a:round/>
            <a:tailEnd type="arrow"/>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9" name="Straight Connector 18"/>
          <p:cNvSpPr/>
          <p:nvPr/>
        </p:nvSpPr>
        <p:spPr>
          <a:xfrm flipV="1">
            <a:off x="699704" y="5510864"/>
            <a:ext cx="3484440" cy="47520"/>
          </a:xfrm>
          <a:prstGeom prst="line">
            <a:avLst/>
          </a:prstGeom>
          <a:noFill/>
          <a:ln w="36720">
            <a:solidFill>
              <a:srgbClr val="000000"/>
            </a:solidFill>
            <a:prstDash val="solid"/>
            <a:round/>
            <a:tailEnd type="arrow"/>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0" name="Freeform 19"/>
          <p:cNvSpPr/>
          <p:nvPr/>
        </p:nvSpPr>
        <p:spPr>
          <a:xfrm>
            <a:off x="1861423" y="5722184"/>
            <a:ext cx="3034076"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Time </a:t>
            </a:r>
            <a:r>
              <a:rPr lang="it-IT" sz="20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(arbitrary units)</a:t>
            </a:r>
            <a:endParaRPr lang="it-IT" sz="20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sp>
        <p:nvSpPr>
          <p:cNvPr id="21" name="Freeform 20"/>
          <p:cNvSpPr/>
          <p:nvPr/>
        </p:nvSpPr>
        <p:spPr>
          <a:xfrm>
            <a:off x="2456863" y="4337984"/>
            <a:ext cx="1452240" cy="912959"/>
          </a:xfrm>
          <a:custGeom>
            <a:avLst/>
            <a:gdLst>
              <a:gd name="f0" fmla="val 0"/>
              <a:gd name="f1" fmla="val 1267"/>
              <a:gd name="f2" fmla="val 922"/>
              <a:gd name="f3" fmla="val 4032"/>
              <a:gd name="f4" fmla="val 2534"/>
            </a:gdLst>
            <a:ahLst/>
            <a:cxnLst>
              <a:cxn ang="3cd4">
                <a:pos x="hc" y="t"/>
              </a:cxn>
              <a:cxn ang="0">
                <a:pos x="r" y="vc"/>
              </a:cxn>
              <a:cxn ang="cd4">
                <a:pos x="hc" y="b"/>
              </a:cxn>
              <a:cxn ang="cd2">
                <a:pos x="l" y="vc"/>
              </a:cxn>
            </a:cxnLst>
            <a:rect l="l" t="t" r="r" b="b"/>
            <a:pathLst>
              <a:path w="4033" h="2535">
                <a:moveTo>
                  <a:pt x="f0" y="f1"/>
                </a:moveTo>
                <a:cubicBezTo>
                  <a:pt x="f2" y="f0"/>
                  <a:pt x="f3" y="f4"/>
                  <a:pt x="f3" y="f4"/>
                </a:cubicBezTo>
              </a:path>
            </a:pathLst>
          </a:custGeom>
          <a:noFill/>
          <a:ln w="36720">
            <a:solidFill>
              <a:srgbClr val="000000"/>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2" name="Freeform 21"/>
          <p:cNvSpPr/>
          <p:nvPr/>
        </p:nvSpPr>
        <p:spPr>
          <a:xfrm>
            <a:off x="107504" y="3509624"/>
            <a:ext cx="1208879" cy="425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6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D(t;</a:t>
            </a:r>
            <a:r>
              <a:rPr lang="it-IT" sz="1600" b="0" i="0" u="none" strike="noStrike" baseline="0" dirty="0">
                <a:ln>
                  <a:noFill/>
                </a:ln>
                <a:solidFill>
                  <a:srgbClr val="000000"/>
                </a:solidFill>
                <a:effectLst>
                  <a:outerShdw dist="17961" dir="2700000">
                    <a:scrgbClr r="0" g="0" b="0"/>
                  </a:outerShdw>
                </a:effectLst>
                <a:latin typeface="Ubuntu" pitchFamily="18"/>
                <a:ea typeface="Ubuntu" pitchFamily="2"/>
                <a:cs typeface="Ubuntu" pitchFamily="2"/>
              </a:rPr>
              <a:t>ρ</a:t>
            </a:r>
            <a:r>
              <a:rPr lang="it-IT" sz="1600" b="0" i="0" u="none" strike="noStrike" baseline="33000" dirty="0">
                <a:ln>
                  <a:noFill/>
                </a:ln>
                <a:solidFill>
                  <a:srgbClr val="000000"/>
                </a:solidFill>
                <a:effectLst>
                  <a:outerShdw dist="17961" dir="2700000">
                    <a:scrgbClr r="0" g="0" b="0"/>
                  </a:outerShdw>
                </a:effectLst>
                <a:latin typeface="Ubuntu" pitchFamily="18"/>
                <a:ea typeface="Ubuntu" pitchFamily="2"/>
                <a:cs typeface="Ubuntu" pitchFamily="2"/>
              </a:rPr>
              <a:t>1,2</a:t>
            </a:r>
            <a:r>
              <a:rPr lang="it-IT" sz="16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a:t>
            </a:r>
          </a:p>
        </p:txBody>
      </p:sp>
      <p:sp>
        <p:nvSpPr>
          <p:cNvPr id="23" name="Freeform 22"/>
          <p:cNvSpPr/>
          <p:nvPr/>
        </p:nvSpPr>
        <p:spPr>
          <a:xfrm rot="2700000">
            <a:off x="931760" y="4420775"/>
            <a:ext cx="1077840" cy="414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0"/>
            </a:srgbClr>
          </a:solidFill>
          <a:ln w="18360">
            <a:solidFill>
              <a:srgbClr val="FF0000"/>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5" name="Freeform 24"/>
          <p:cNvSpPr/>
          <p:nvPr/>
        </p:nvSpPr>
        <p:spPr>
          <a:xfrm flipH="1">
            <a:off x="5148064" y="4374120"/>
            <a:ext cx="663480" cy="663480"/>
          </a:xfrm>
          <a:custGeom>
            <a:avLst/>
            <a:gdLst>
              <a:gd name="f0" fmla="val 0"/>
              <a:gd name="f1" fmla="val 142"/>
              <a:gd name="f2" fmla="val 147"/>
              <a:gd name="f3" fmla="val 98"/>
              <a:gd name="f4" fmla="val 21"/>
              <a:gd name="f5" fmla="val 64"/>
              <a:gd name="f6" fmla="val 36"/>
              <a:gd name="f7" fmla="val 50"/>
              <a:gd name="f8" fmla="val 84"/>
              <a:gd name="f9" fmla="val 102"/>
              <a:gd name="f10" fmla="val 22"/>
              <a:gd name="f11" fmla="val 116"/>
              <a:gd name="f12" fmla="val 4"/>
              <a:gd name="f13" fmla="val 39"/>
              <a:gd name="f14" fmla="val 67"/>
              <a:gd name="f15" fmla="val 119"/>
              <a:gd name="f16" fmla="val 81"/>
              <a:gd name="f17" fmla="val 53"/>
              <a:gd name="f18" fmla="val 103"/>
              <a:gd name="f19" fmla="val 73"/>
              <a:gd name="f20" fmla="val 37"/>
            </a:gdLst>
            <a:ahLst/>
            <a:cxnLst>
              <a:cxn ang="3cd4">
                <a:pos x="hc" y="t"/>
              </a:cxn>
              <a:cxn ang="0">
                <a:pos x="r" y="vc"/>
              </a:cxn>
              <a:cxn ang="cd4">
                <a:pos x="hc" y="b"/>
              </a:cxn>
              <a:cxn ang="cd2">
                <a:pos x="l" y="vc"/>
              </a:cxn>
            </a:cxnLst>
            <a:rect l="l" t="t" r="r" b="b"/>
            <a:pathLst>
              <a:path w="142" h="147">
                <a:moveTo>
                  <a:pt x="f3" y="f4"/>
                </a:moveTo>
                <a:cubicBezTo>
                  <a:pt x="f5" y="f4"/>
                  <a:pt x="f6" y="f7"/>
                  <a:pt x="f6" y="f8"/>
                </a:cubicBezTo>
                <a:cubicBezTo>
                  <a:pt x="f6" y="f9"/>
                  <a:pt x="f10" y="f11"/>
                  <a:pt x="f12" y="f11"/>
                </a:cubicBezTo>
                <a:cubicBezTo>
                  <a:pt x="f0" y="f11"/>
                  <a:pt x="f0" y="f11"/>
                  <a:pt x="f0" y="f11"/>
                </a:cubicBezTo>
                <a:cubicBezTo>
                  <a:pt x="f0" y="f2"/>
                  <a:pt x="f0" y="f2"/>
                  <a:pt x="f0" y="f2"/>
                </a:cubicBezTo>
                <a:cubicBezTo>
                  <a:pt x="f12" y="f2"/>
                  <a:pt x="f12" y="f2"/>
                  <a:pt x="f12" y="f2"/>
                </a:cubicBezTo>
                <a:cubicBezTo>
                  <a:pt x="f13" y="f2"/>
                  <a:pt x="f14" y="f15"/>
                  <a:pt x="f14" y="f8"/>
                </a:cubicBezTo>
                <a:cubicBezTo>
                  <a:pt x="f14" y="f14"/>
                  <a:pt x="f16" y="f17"/>
                  <a:pt x="f3" y="f17"/>
                </a:cubicBezTo>
                <a:cubicBezTo>
                  <a:pt x="f18" y="f17"/>
                  <a:pt x="f18" y="f17"/>
                  <a:pt x="f18" y="f17"/>
                </a:cubicBezTo>
                <a:cubicBezTo>
                  <a:pt x="f18" y="f19"/>
                  <a:pt x="f18" y="f19"/>
                  <a:pt x="f18" y="f19"/>
                </a:cubicBezTo>
                <a:cubicBezTo>
                  <a:pt x="f1" y="f20"/>
                  <a:pt x="f1" y="f20"/>
                  <a:pt x="f1" y="f20"/>
                </a:cubicBezTo>
                <a:cubicBezTo>
                  <a:pt x="f18" y="f0"/>
                  <a:pt x="f18" y="f0"/>
                  <a:pt x="f18" y="f0"/>
                </a:cubicBezTo>
                <a:cubicBezTo>
                  <a:pt x="f18" y="f4"/>
                  <a:pt x="f18" y="f4"/>
                  <a:pt x="f18" y="f4"/>
                </a:cubicBezTo>
                <a:lnTo>
                  <a:pt x="f3" y="f4"/>
                </a:lnTo>
                <a:close/>
              </a:path>
            </a:pathLst>
          </a:custGeom>
          <a:solidFill>
            <a:srgbClr val="FF0000"/>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cxnSp>
        <p:nvCxnSpPr>
          <p:cNvPr id="26" name="Curved Connector 25"/>
          <p:cNvCxnSpPr>
            <a:stCxn id="23" idx="4"/>
          </p:cNvCxnSpPr>
          <p:nvPr/>
        </p:nvCxnSpPr>
        <p:spPr>
          <a:xfrm flipV="1">
            <a:off x="1617344" y="3604664"/>
            <a:ext cx="3713040" cy="876960"/>
          </a:xfrm>
          <a:prstGeom prst="curvedConnector3">
            <a:avLst/>
          </a:prstGeom>
          <a:noFill/>
          <a:ln w="36720">
            <a:solidFill>
              <a:srgbClr val="FF0000"/>
            </a:solidFill>
            <a:prstDash val="solid"/>
            <a:round/>
            <a:tailEnd type="arrow"/>
          </a:ln>
        </p:spPr>
      </p:cxnSp>
      <p:sp>
        <p:nvSpPr>
          <p:cNvPr id="27" name="TextBox 26"/>
          <p:cNvSpPr txBox="1"/>
          <p:nvPr/>
        </p:nvSpPr>
        <p:spPr>
          <a:xfrm>
            <a:off x="539552" y="1080000"/>
            <a:ext cx="8599127" cy="460211"/>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rgbClr val="000000"/>
                </a:solidFill>
                <a:latin typeface="Bradley Hand ITC" panose="03070402050302030203" pitchFamily="66" charset="0"/>
                <a:ea typeface="Arial" pitchFamily="2"/>
                <a:cs typeface="Arial" pitchFamily="2"/>
              </a:rPr>
              <a:t>The trace distance</a:t>
            </a:r>
            <a:r>
              <a:rPr lang="it-IT" sz="2400" b="1" i="0" u="none" strike="noStrike" dirty="0" smtClean="0">
                <a:ln>
                  <a:noFill/>
                </a:ln>
                <a:solidFill>
                  <a:srgbClr val="000000"/>
                </a:solidFill>
                <a:latin typeface="Bradley Hand ITC" panose="03070402050302030203" pitchFamily="66" charset="0"/>
                <a:ea typeface="Arial" pitchFamily="2"/>
                <a:cs typeface="Arial" pitchFamily="2"/>
              </a:rPr>
              <a:t> measures the distinguishability between states</a:t>
            </a:r>
            <a:endParaRPr lang="it-IT" sz="2400" b="1" i="0"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28" name="Freeform 27"/>
          <p:cNvSpPr/>
          <p:nvPr/>
        </p:nvSpPr>
        <p:spPr>
          <a:xfrm>
            <a:off x="370620" y="122400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mc:AlternateContent xmlns:mc="http://schemas.openxmlformats.org/markup-compatibility/2006" xmlns:a14="http://schemas.microsoft.com/office/drawing/2010/main">
        <mc:Choice Requires="a14">
          <p:sp>
            <p:nvSpPr>
              <p:cNvPr id="33" name="TextBox 32"/>
              <p:cNvSpPr txBox="1">
                <a:spLocks noResize="1"/>
              </p:cNvSpPr>
              <p:nvPr/>
            </p:nvSpPr>
            <p:spPr>
              <a:xfrm>
                <a:off x="3306960" y="1772816"/>
                <a:ext cx="2194200" cy="404640"/>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r>
                        <a:rPr lang="it-IT" i="1" smtClean="0">
                          <a:latin typeface="Cambria Math"/>
                        </a:rPr>
                        <m:t>𝐷</m:t>
                      </m:r>
                      <m:d>
                        <m:dPr>
                          <m:ctrlPr>
                            <a:rPr lang="it-IT" i="1">
                              <a:latin typeface="Cambria Math"/>
                            </a:rPr>
                          </m:ctrlPr>
                        </m:dPr>
                        <m:e>
                          <m:sSubSup>
                            <m:sSubSupPr>
                              <m:ctrlPr>
                                <a:rPr lang="it-IT" i="1">
                                  <a:latin typeface="Cambria Math"/>
                                </a:rPr>
                              </m:ctrlPr>
                            </m:sSubSupPr>
                            <m:e>
                              <m:r>
                                <a:rPr lang="it-IT" i="1">
                                  <a:latin typeface="Cambria Math"/>
                                </a:rPr>
                                <m:t>𝜌</m:t>
                              </m:r>
                            </m:e>
                            <m:sub>
                              <m:r>
                                <a:rPr lang="it-IT" i="1">
                                  <a:latin typeface="Cambria Math"/>
                                </a:rPr>
                                <m:t>𝑆</m:t>
                              </m:r>
                            </m:sub>
                            <m:sup>
                              <m:r>
                                <a:rPr lang="it-IT" i="0">
                                  <a:latin typeface="Cambria Math"/>
                                </a:rPr>
                                <m:t>1</m:t>
                              </m:r>
                            </m:sup>
                          </m:sSubSup>
                          <m:d>
                            <m:dPr>
                              <m:ctrlPr>
                                <a:rPr lang="it-IT" i="1">
                                  <a:latin typeface="Cambria Math"/>
                                </a:rPr>
                              </m:ctrlPr>
                            </m:dPr>
                            <m:e>
                              <m:r>
                                <a:rPr lang="it-IT" i="1">
                                  <a:latin typeface="Cambria Math"/>
                                </a:rPr>
                                <m:t>𝑡</m:t>
                              </m:r>
                            </m:e>
                          </m:d>
                          <m:r>
                            <a:rPr lang="it-IT" i="0">
                              <a:latin typeface="Cambria Math"/>
                            </a:rPr>
                            <m:t>,</m:t>
                          </m:r>
                          <m:sSubSup>
                            <m:sSubSupPr>
                              <m:ctrlPr>
                                <a:rPr lang="it-IT" i="1">
                                  <a:latin typeface="Cambria Math"/>
                                </a:rPr>
                              </m:ctrlPr>
                            </m:sSubSupPr>
                            <m:e>
                              <m:r>
                                <a:rPr lang="it-IT" i="1">
                                  <a:latin typeface="Cambria Math"/>
                                </a:rPr>
                                <m:t>𝜌</m:t>
                              </m:r>
                            </m:e>
                            <m:sub>
                              <m:r>
                                <a:rPr lang="it-IT" i="1">
                                  <a:latin typeface="Cambria Math"/>
                                </a:rPr>
                                <m:t>𝑆</m:t>
                              </m:r>
                            </m:sub>
                            <m:sup>
                              <m:r>
                                <a:rPr lang="it-IT" i="0">
                                  <a:latin typeface="Cambria Math"/>
                                </a:rPr>
                                <m:t>2</m:t>
                              </m:r>
                            </m:sup>
                          </m:sSubSup>
                          <m:d>
                            <m:dPr>
                              <m:ctrlPr>
                                <a:rPr lang="it-IT" i="1">
                                  <a:latin typeface="Cambria Math"/>
                                </a:rPr>
                              </m:ctrlPr>
                            </m:dPr>
                            <m:e>
                              <m:r>
                                <a:rPr lang="it-IT" i="1">
                                  <a:latin typeface="Cambria Math"/>
                                </a:rPr>
                                <m:t>𝑡</m:t>
                              </m:r>
                            </m:e>
                          </m:d>
                        </m:e>
                      </m:d>
                    </m:oMath>
                  </m:oMathPara>
                </a14:m>
                <a:endParaRPr lang="it-IT" i="0" dirty="0">
                  <a:latin typeface="Arial" pitchFamily="18"/>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306960" y="1772816"/>
                <a:ext cx="2194200" cy="404640"/>
              </a:xfrm>
              <a:prstGeom prst="rect">
                <a:avLst/>
              </a:prstGeom>
              <a:blipFill rotWithShape="1">
                <a:blip r:embed="rId4"/>
                <a:stretch>
                  <a:fillRect b="-15152"/>
                </a:stretch>
              </a:blipFill>
              <a:ln>
                <a:noFill/>
              </a:ln>
            </p:spPr>
            <p:txBody>
              <a:bodyPr/>
              <a:lstStyle/>
              <a:p>
                <a:r>
                  <a:rPr lang="it-IT">
                    <a:noFill/>
                  </a:rPr>
                  <a:t> </a:t>
                </a:r>
              </a:p>
            </p:txBody>
          </p:sp>
        </mc:Fallback>
      </mc:AlternateContent>
      <p:sp>
        <p:nvSpPr>
          <p:cNvPr id="34" name="Freeform 33"/>
          <p:cNvSpPr/>
          <p:nvPr/>
        </p:nvSpPr>
        <p:spPr>
          <a:xfrm>
            <a:off x="-36512" y="2492896"/>
            <a:ext cx="9442440" cy="514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latin typeface="Bradley Hand ITC" panose="03070402050302030203" pitchFamily="66" charset="0"/>
                <a:ea typeface="Arial" pitchFamily="2"/>
                <a:cs typeface="Arial" pitchFamily="2"/>
              </a:rPr>
              <a:t>Physical interpretation: evolution of information flow between S and E</a:t>
            </a:r>
          </a:p>
        </p:txBody>
      </p:sp>
    </p:spTree>
    <p:extLst>
      <p:ext uri="{BB962C8B-B14F-4D97-AF65-F5344CB8AC3E}">
        <p14:creationId xmlns:p14="http://schemas.microsoft.com/office/powerpoint/2010/main" val="420874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4651064" y="3284984"/>
            <a:ext cx="4147920" cy="2889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w="9360">
            <a:solidFill>
              <a:srgbClr val="3465AF"/>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rgbClr val="000000"/>
              </a:solidFill>
              <a:latin typeface="Arial" pitchFamily="18"/>
              <a:ea typeface="Arial" pitchFamily="2"/>
              <a:cs typeface="Arial" pitchFamily="2"/>
            </a:endParaRPr>
          </a:p>
        </p:txBody>
      </p:sp>
      <p:sp>
        <p:nvSpPr>
          <p:cNvPr id="30" name="Freeform 29"/>
          <p:cNvSpPr/>
          <p:nvPr/>
        </p:nvSpPr>
        <p:spPr>
          <a:xfrm>
            <a:off x="5780512" y="3882800"/>
            <a:ext cx="1887832" cy="995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9ED07"/>
          </a:solidFill>
          <a:ln w="9360">
            <a:solidFill>
              <a:srgbClr val="3465AF"/>
            </a:solidFill>
            <a:prstDash val="solid"/>
            <a:round/>
          </a:ln>
        </p:spPr>
        <p:txBody>
          <a:bodyPr vert="horz" wrap="none" lIns="90000" tIns="45000" rIns="90000" bIns="45000" anchor="ctr" anchorCtr="0" compatLnSpc="1"/>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smtClean="0">
                <a:solidFill>
                  <a:srgbClr val="000000"/>
                </a:solidFill>
                <a:latin typeface="Bradley Hand ITC" panose="03070402050302030203" pitchFamily="66" charset="0"/>
                <a:ea typeface="Arial" pitchFamily="2"/>
                <a:cs typeface="Arial" pitchFamily="2"/>
              </a:rPr>
              <a:t>System 1</a:t>
            </a:r>
            <a:endParaRPr lang="it-IT" sz="2800" b="1" dirty="0">
              <a:solidFill>
                <a:srgbClr val="000000"/>
              </a:solidFill>
              <a:latin typeface="Bradley Hand ITC" panose="03070402050302030203" pitchFamily="66" charset="0"/>
              <a:ea typeface="Arial" pitchFamily="2"/>
              <a:cs typeface="Arial" pitchFamily="2"/>
            </a:endParaRPr>
          </a:p>
        </p:txBody>
      </p:sp>
      <p:sp>
        <p:nvSpPr>
          <p:cNvPr id="31" name="Freeform 30"/>
          <p:cNvSpPr/>
          <p:nvPr/>
        </p:nvSpPr>
        <p:spPr>
          <a:xfrm>
            <a:off x="5780511" y="3366032"/>
            <a:ext cx="1749599"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latin typeface="Bradley Hand ITC" panose="03070402050302030203" pitchFamily="66" charset="0"/>
                <a:ea typeface="Arial" pitchFamily="2"/>
                <a:cs typeface="Arial" pitchFamily="2"/>
              </a:rPr>
              <a:t>Environment</a:t>
            </a:r>
          </a:p>
        </p:txBody>
      </p:sp>
      <p:sp>
        <p:nvSpPr>
          <p:cNvPr id="32" name="Freeform 31"/>
          <p:cNvSpPr/>
          <p:nvPr/>
        </p:nvSpPr>
        <p:spPr>
          <a:xfrm>
            <a:off x="5780511" y="4950208"/>
            <a:ext cx="1887833" cy="995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B2E05"/>
          </a:solidFill>
          <a:ln w="9360">
            <a:solidFill>
              <a:srgbClr val="3465AF"/>
            </a:solidFill>
            <a:prstDash val="solid"/>
            <a:round/>
          </a:ln>
        </p:spPr>
        <p:txBody>
          <a:bodyPr vert="horz" wrap="none" lIns="90000" tIns="45000" rIns="90000" bIns="45000" anchor="ctr" anchorCtr="0" compatLnSpc="1"/>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smtClean="0">
                <a:solidFill>
                  <a:srgbClr val="000000"/>
                </a:solidFill>
                <a:latin typeface="Bradley Hand ITC" panose="03070402050302030203" pitchFamily="66" charset="0"/>
                <a:ea typeface="Arial" pitchFamily="2"/>
                <a:cs typeface="Arial" pitchFamily="2"/>
              </a:rPr>
              <a:t>System 2</a:t>
            </a:r>
            <a:endParaRPr lang="it-IT" sz="2800" b="1" dirty="0">
              <a:solidFill>
                <a:srgbClr val="000000"/>
              </a:solidFill>
              <a:latin typeface="Bradley Hand ITC" panose="03070402050302030203" pitchFamily="66" charset="0"/>
              <a:ea typeface="Arial" pitchFamily="2"/>
              <a:cs typeface="Arial" pitchFamily="2"/>
            </a:endParaRPr>
          </a:p>
        </p:txBody>
      </p:sp>
      <p:sp>
        <p:nvSpPr>
          <p:cNvPr id="2" name="Freeform 1"/>
          <p:cNvSpPr/>
          <p:nvPr/>
        </p:nvSpPr>
        <p:spPr>
          <a:xfrm>
            <a:off x="903240" y="1511279"/>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Quantum non-Markovianity</a:t>
            </a:r>
            <a:endParaRPr lang="it-IT" sz="36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27" name="TextBox 26"/>
          <p:cNvSpPr txBox="1"/>
          <p:nvPr/>
        </p:nvSpPr>
        <p:spPr>
          <a:xfrm>
            <a:off x="539552" y="1080000"/>
            <a:ext cx="8599127" cy="460211"/>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rgbClr val="000000"/>
                </a:solidFill>
                <a:latin typeface="Bradley Hand ITC" panose="03070402050302030203" pitchFamily="66" charset="0"/>
                <a:ea typeface="Arial" pitchFamily="2"/>
                <a:cs typeface="Arial" pitchFamily="2"/>
              </a:rPr>
              <a:t>The trace distance</a:t>
            </a:r>
            <a:r>
              <a:rPr lang="it-IT" sz="2400" b="1" i="0" u="none" strike="noStrike" dirty="0" smtClean="0">
                <a:ln>
                  <a:noFill/>
                </a:ln>
                <a:solidFill>
                  <a:srgbClr val="000000"/>
                </a:solidFill>
                <a:latin typeface="Bradley Hand ITC" panose="03070402050302030203" pitchFamily="66" charset="0"/>
                <a:ea typeface="Arial" pitchFamily="2"/>
                <a:cs typeface="Arial" pitchFamily="2"/>
              </a:rPr>
              <a:t> measures the distinguishability between states</a:t>
            </a:r>
            <a:endParaRPr lang="it-IT" sz="2400" b="1" i="0"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28" name="Freeform 27"/>
          <p:cNvSpPr/>
          <p:nvPr/>
        </p:nvSpPr>
        <p:spPr>
          <a:xfrm>
            <a:off x="370620" y="122400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44" name="Freeform 43"/>
          <p:cNvSpPr/>
          <p:nvPr/>
        </p:nvSpPr>
        <p:spPr>
          <a:xfrm>
            <a:off x="1142143" y="4950344"/>
            <a:ext cx="3810240" cy="122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dirty="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dirty="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dirty="0">
              <a:ln>
                <a:noFill/>
              </a:ln>
              <a:solidFill>
                <a:srgbClr val="000000"/>
              </a:solidFill>
              <a:latin typeface="Arial" pitchFamily="18"/>
              <a:ea typeface="Arial" pitchFamily="2"/>
              <a:cs typeface="Arial" pitchFamily="2"/>
            </a:endParaRPr>
          </a:p>
        </p:txBody>
      </p:sp>
      <p:sp>
        <p:nvSpPr>
          <p:cNvPr id="45" name="Freeform 44"/>
          <p:cNvSpPr/>
          <p:nvPr/>
        </p:nvSpPr>
        <p:spPr>
          <a:xfrm>
            <a:off x="898063" y="3854864"/>
            <a:ext cx="1576440" cy="1990800"/>
          </a:xfrm>
          <a:custGeom>
            <a:avLst/>
            <a:gdLst>
              <a:gd name="f0" fmla="val 0"/>
              <a:gd name="f1" fmla="val 2880"/>
              <a:gd name="f2" fmla="val 5530"/>
              <a:gd name="f3" fmla="val 4378"/>
              <a:gd name="f4" fmla="val 2535"/>
              <a:gd name="f5" fmla="val 2650"/>
            </a:gdLst>
            <a:ahLst/>
            <a:cxnLst>
              <a:cxn ang="3cd4">
                <a:pos x="hc" y="t"/>
              </a:cxn>
              <a:cxn ang="0">
                <a:pos x="r" y="vc"/>
              </a:cxn>
              <a:cxn ang="cd4">
                <a:pos x="hc" y="b"/>
              </a:cxn>
              <a:cxn ang="cd2">
                <a:pos x="l" y="vc"/>
              </a:cxn>
            </a:cxnLst>
            <a:rect l="l" t="t" r="r" b="b"/>
            <a:pathLst>
              <a:path w="4379" h="5531">
                <a:moveTo>
                  <a:pt x="f0" y="f0"/>
                </a:moveTo>
                <a:cubicBezTo>
                  <a:pt x="f1" y="f2"/>
                  <a:pt x="f3" y="f4"/>
                  <a:pt x="f3" y="f4"/>
                </a:cubicBezTo>
                <a:lnTo>
                  <a:pt x="f3" y="f5"/>
                </a:lnTo>
              </a:path>
            </a:pathLst>
          </a:custGeom>
          <a:noFill/>
          <a:ln w="36720">
            <a:solidFill>
              <a:srgbClr val="000000"/>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46" name="Straight Connector 45"/>
          <p:cNvSpPr/>
          <p:nvPr/>
        </p:nvSpPr>
        <p:spPr>
          <a:xfrm flipV="1">
            <a:off x="913903" y="3445544"/>
            <a:ext cx="1801" cy="2287440"/>
          </a:xfrm>
          <a:prstGeom prst="line">
            <a:avLst/>
          </a:prstGeom>
          <a:noFill/>
          <a:ln w="36720">
            <a:solidFill>
              <a:srgbClr val="000000"/>
            </a:solidFill>
            <a:prstDash val="solid"/>
            <a:round/>
            <a:tailEnd type="arrow"/>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47" name="Straight Connector 46"/>
          <p:cNvSpPr/>
          <p:nvPr/>
        </p:nvSpPr>
        <p:spPr>
          <a:xfrm flipV="1">
            <a:off x="699704" y="5510864"/>
            <a:ext cx="3484440" cy="47520"/>
          </a:xfrm>
          <a:prstGeom prst="line">
            <a:avLst/>
          </a:prstGeom>
          <a:noFill/>
          <a:ln w="36720">
            <a:solidFill>
              <a:srgbClr val="000000"/>
            </a:solidFill>
            <a:prstDash val="solid"/>
            <a:round/>
            <a:tailEnd type="arrow"/>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48" name="Freeform 47"/>
          <p:cNvSpPr/>
          <p:nvPr/>
        </p:nvSpPr>
        <p:spPr>
          <a:xfrm>
            <a:off x="1861423" y="5722184"/>
            <a:ext cx="3034076"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Time </a:t>
            </a:r>
            <a:r>
              <a:rPr lang="it-IT" sz="20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(arbitrary units)</a:t>
            </a:r>
            <a:endParaRPr lang="it-IT" sz="20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sp>
        <p:nvSpPr>
          <p:cNvPr id="49" name="Freeform 48"/>
          <p:cNvSpPr/>
          <p:nvPr/>
        </p:nvSpPr>
        <p:spPr>
          <a:xfrm>
            <a:off x="2456863" y="4337984"/>
            <a:ext cx="1452240" cy="912959"/>
          </a:xfrm>
          <a:custGeom>
            <a:avLst/>
            <a:gdLst>
              <a:gd name="f0" fmla="val 0"/>
              <a:gd name="f1" fmla="val 1267"/>
              <a:gd name="f2" fmla="val 922"/>
              <a:gd name="f3" fmla="val 4032"/>
              <a:gd name="f4" fmla="val 2534"/>
            </a:gdLst>
            <a:ahLst/>
            <a:cxnLst>
              <a:cxn ang="3cd4">
                <a:pos x="hc" y="t"/>
              </a:cxn>
              <a:cxn ang="0">
                <a:pos x="r" y="vc"/>
              </a:cxn>
              <a:cxn ang="cd4">
                <a:pos x="hc" y="b"/>
              </a:cxn>
              <a:cxn ang="cd2">
                <a:pos x="l" y="vc"/>
              </a:cxn>
            </a:cxnLst>
            <a:rect l="l" t="t" r="r" b="b"/>
            <a:pathLst>
              <a:path w="4033" h="2535">
                <a:moveTo>
                  <a:pt x="f0" y="f1"/>
                </a:moveTo>
                <a:cubicBezTo>
                  <a:pt x="f2" y="f0"/>
                  <a:pt x="f3" y="f4"/>
                  <a:pt x="f3" y="f4"/>
                </a:cubicBezTo>
              </a:path>
            </a:pathLst>
          </a:custGeom>
          <a:noFill/>
          <a:ln w="36720">
            <a:solidFill>
              <a:srgbClr val="000000"/>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50" name="Freeform 49"/>
          <p:cNvSpPr/>
          <p:nvPr/>
        </p:nvSpPr>
        <p:spPr>
          <a:xfrm>
            <a:off x="107504" y="3509624"/>
            <a:ext cx="1208879" cy="425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6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D(t;</a:t>
            </a:r>
            <a:r>
              <a:rPr lang="it-IT" sz="1600" b="0" i="0" u="none" strike="noStrike" baseline="0" dirty="0">
                <a:ln>
                  <a:noFill/>
                </a:ln>
                <a:solidFill>
                  <a:srgbClr val="000000"/>
                </a:solidFill>
                <a:effectLst>
                  <a:outerShdw dist="17961" dir="2700000">
                    <a:scrgbClr r="0" g="0" b="0"/>
                  </a:outerShdw>
                </a:effectLst>
                <a:latin typeface="Ubuntu" pitchFamily="18"/>
                <a:ea typeface="Ubuntu" pitchFamily="2"/>
                <a:cs typeface="Ubuntu" pitchFamily="2"/>
              </a:rPr>
              <a:t>ρ</a:t>
            </a:r>
            <a:r>
              <a:rPr lang="it-IT" sz="1600" b="0" i="0" u="none" strike="noStrike" baseline="33000" dirty="0">
                <a:ln>
                  <a:noFill/>
                </a:ln>
                <a:solidFill>
                  <a:srgbClr val="000000"/>
                </a:solidFill>
                <a:effectLst>
                  <a:outerShdw dist="17961" dir="2700000">
                    <a:scrgbClr r="0" g="0" b="0"/>
                  </a:outerShdw>
                </a:effectLst>
                <a:latin typeface="Ubuntu" pitchFamily="18"/>
                <a:ea typeface="Ubuntu" pitchFamily="2"/>
                <a:cs typeface="Ubuntu" pitchFamily="2"/>
              </a:rPr>
              <a:t>1,2</a:t>
            </a:r>
            <a:r>
              <a:rPr lang="it-IT" sz="16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a:t>
            </a:r>
          </a:p>
        </p:txBody>
      </p:sp>
      <p:cxnSp>
        <p:nvCxnSpPr>
          <p:cNvPr id="51" name="Curved Connector 50"/>
          <p:cNvCxnSpPr>
            <a:stCxn id="52" idx="1"/>
          </p:cNvCxnSpPr>
          <p:nvPr/>
        </p:nvCxnSpPr>
        <p:spPr>
          <a:xfrm flipV="1">
            <a:off x="2724805" y="3604664"/>
            <a:ext cx="2605579" cy="944867"/>
          </a:xfrm>
          <a:prstGeom prst="curvedConnector3">
            <a:avLst/>
          </a:prstGeom>
          <a:noFill/>
          <a:ln w="36720">
            <a:solidFill>
              <a:srgbClr val="FF0000"/>
            </a:solidFill>
            <a:prstDash val="solid"/>
            <a:round/>
            <a:tailEnd type="arrow"/>
          </a:ln>
        </p:spPr>
      </p:cxnSp>
      <p:sp>
        <p:nvSpPr>
          <p:cNvPr id="52" name="Freeform 51"/>
          <p:cNvSpPr/>
          <p:nvPr/>
        </p:nvSpPr>
        <p:spPr>
          <a:xfrm rot="18900000" flipV="1">
            <a:off x="2070300" y="4613456"/>
            <a:ext cx="766800" cy="414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alpha val="0"/>
            </a:srgbClr>
          </a:solidFill>
          <a:ln w="18360">
            <a:solidFill>
              <a:srgbClr val="FF0000"/>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53" name="Freeform 52"/>
          <p:cNvSpPr/>
          <p:nvPr/>
        </p:nvSpPr>
        <p:spPr>
          <a:xfrm flipV="1">
            <a:off x="5042352" y="4302136"/>
            <a:ext cx="733320" cy="695159"/>
          </a:xfrm>
          <a:custGeom>
            <a:avLst/>
            <a:gdLst>
              <a:gd name="f0" fmla="val 0"/>
              <a:gd name="f1" fmla="val 142"/>
              <a:gd name="f2" fmla="val 147"/>
              <a:gd name="f3" fmla="val 98"/>
              <a:gd name="f4" fmla="val 21"/>
              <a:gd name="f5" fmla="val 64"/>
              <a:gd name="f6" fmla="val 36"/>
              <a:gd name="f7" fmla="val 50"/>
              <a:gd name="f8" fmla="val 84"/>
              <a:gd name="f9" fmla="val 102"/>
              <a:gd name="f10" fmla="val 22"/>
              <a:gd name="f11" fmla="val 116"/>
              <a:gd name="f12" fmla="val 4"/>
              <a:gd name="f13" fmla="val 39"/>
              <a:gd name="f14" fmla="val 67"/>
              <a:gd name="f15" fmla="val 119"/>
              <a:gd name="f16" fmla="val 81"/>
              <a:gd name="f17" fmla="val 53"/>
              <a:gd name="f18" fmla="val 103"/>
              <a:gd name="f19" fmla="val 73"/>
              <a:gd name="f20" fmla="val 37"/>
            </a:gdLst>
            <a:ahLst/>
            <a:cxnLst>
              <a:cxn ang="3cd4">
                <a:pos x="hc" y="t"/>
              </a:cxn>
              <a:cxn ang="0">
                <a:pos x="r" y="vc"/>
              </a:cxn>
              <a:cxn ang="cd4">
                <a:pos x="hc" y="b"/>
              </a:cxn>
              <a:cxn ang="cd2">
                <a:pos x="l" y="vc"/>
              </a:cxn>
            </a:cxnLst>
            <a:rect l="l" t="t" r="r" b="b"/>
            <a:pathLst>
              <a:path w="142" h="147">
                <a:moveTo>
                  <a:pt x="f3" y="f4"/>
                </a:moveTo>
                <a:cubicBezTo>
                  <a:pt x="f5" y="f4"/>
                  <a:pt x="f6" y="f7"/>
                  <a:pt x="f6" y="f8"/>
                </a:cubicBezTo>
                <a:cubicBezTo>
                  <a:pt x="f6" y="f9"/>
                  <a:pt x="f10" y="f11"/>
                  <a:pt x="f12" y="f11"/>
                </a:cubicBezTo>
                <a:cubicBezTo>
                  <a:pt x="f0" y="f11"/>
                  <a:pt x="f0" y="f11"/>
                  <a:pt x="f0" y="f11"/>
                </a:cubicBezTo>
                <a:cubicBezTo>
                  <a:pt x="f0" y="f2"/>
                  <a:pt x="f0" y="f2"/>
                  <a:pt x="f0" y="f2"/>
                </a:cubicBezTo>
                <a:cubicBezTo>
                  <a:pt x="f12" y="f2"/>
                  <a:pt x="f12" y="f2"/>
                  <a:pt x="f12" y="f2"/>
                </a:cubicBezTo>
                <a:cubicBezTo>
                  <a:pt x="f13" y="f2"/>
                  <a:pt x="f14" y="f15"/>
                  <a:pt x="f14" y="f8"/>
                </a:cubicBezTo>
                <a:cubicBezTo>
                  <a:pt x="f14" y="f14"/>
                  <a:pt x="f16" y="f17"/>
                  <a:pt x="f3" y="f17"/>
                </a:cubicBezTo>
                <a:cubicBezTo>
                  <a:pt x="f18" y="f17"/>
                  <a:pt x="f18" y="f17"/>
                  <a:pt x="f18" y="f17"/>
                </a:cubicBezTo>
                <a:cubicBezTo>
                  <a:pt x="f18" y="f19"/>
                  <a:pt x="f18" y="f19"/>
                  <a:pt x="f18" y="f19"/>
                </a:cubicBezTo>
                <a:cubicBezTo>
                  <a:pt x="f1" y="f20"/>
                  <a:pt x="f1" y="f20"/>
                  <a:pt x="f1" y="f20"/>
                </a:cubicBezTo>
                <a:cubicBezTo>
                  <a:pt x="f18" y="f0"/>
                  <a:pt x="f18" y="f0"/>
                  <a:pt x="f18" y="f0"/>
                </a:cubicBezTo>
                <a:cubicBezTo>
                  <a:pt x="f18" y="f4"/>
                  <a:pt x="f18" y="f4"/>
                  <a:pt x="f18" y="f4"/>
                </a:cubicBezTo>
                <a:lnTo>
                  <a:pt x="f3" y="f4"/>
                </a:lnTo>
                <a:close/>
              </a:path>
            </a:pathLst>
          </a:custGeom>
          <a:solidFill>
            <a:srgbClr val="FF0000"/>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54" name="Freeform 53"/>
          <p:cNvSpPr/>
          <p:nvPr/>
        </p:nvSpPr>
        <p:spPr>
          <a:xfrm flipH="1" flipV="1">
            <a:off x="7668344" y="4302136"/>
            <a:ext cx="663840" cy="663480"/>
          </a:xfrm>
          <a:custGeom>
            <a:avLst/>
            <a:gdLst>
              <a:gd name="f0" fmla="val 0"/>
              <a:gd name="f1" fmla="val 142"/>
              <a:gd name="f2" fmla="val 147"/>
              <a:gd name="f3" fmla="val 98"/>
              <a:gd name="f4" fmla="val 21"/>
              <a:gd name="f5" fmla="val 64"/>
              <a:gd name="f6" fmla="val 36"/>
              <a:gd name="f7" fmla="val 50"/>
              <a:gd name="f8" fmla="val 84"/>
              <a:gd name="f9" fmla="val 102"/>
              <a:gd name="f10" fmla="val 22"/>
              <a:gd name="f11" fmla="val 116"/>
              <a:gd name="f12" fmla="val 4"/>
              <a:gd name="f13" fmla="val 39"/>
              <a:gd name="f14" fmla="val 67"/>
              <a:gd name="f15" fmla="val 119"/>
              <a:gd name="f16" fmla="val 81"/>
              <a:gd name="f17" fmla="val 53"/>
              <a:gd name="f18" fmla="val 103"/>
              <a:gd name="f19" fmla="val 73"/>
              <a:gd name="f20" fmla="val 37"/>
            </a:gdLst>
            <a:ahLst/>
            <a:cxnLst>
              <a:cxn ang="3cd4">
                <a:pos x="hc" y="t"/>
              </a:cxn>
              <a:cxn ang="0">
                <a:pos x="r" y="vc"/>
              </a:cxn>
              <a:cxn ang="cd4">
                <a:pos x="hc" y="b"/>
              </a:cxn>
              <a:cxn ang="cd2">
                <a:pos x="l" y="vc"/>
              </a:cxn>
            </a:cxnLst>
            <a:rect l="l" t="t" r="r" b="b"/>
            <a:pathLst>
              <a:path w="142" h="147">
                <a:moveTo>
                  <a:pt x="f3" y="f4"/>
                </a:moveTo>
                <a:cubicBezTo>
                  <a:pt x="f5" y="f4"/>
                  <a:pt x="f6" y="f7"/>
                  <a:pt x="f6" y="f8"/>
                </a:cubicBezTo>
                <a:cubicBezTo>
                  <a:pt x="f6" y="f9"/>
                  <a:pt x="f10" y="f11"/>
                  <a:pt x="f12" y="f11"/>
                </a:cubicBezTo>
                <a:cubicBezTo>
                  <a:pt x="f0" y="f11"/>
                  <a:pt x="f0" y="f11"/>
                  <a:pt x="f0" y="f11"/>
                </a:cubicBezTo>
                <a:cubicBezTo>
                  <a:pt x="f0" y="f2"/>
                  <a:pt x="f0" y="f2"/>
                  <a:pt x="f0" y="f2"/>
                </a:cubicBezTo>
                <a:cubicBezTo>
                  <a:pt x="f12" y="f2"/>
                  <a:pt x="f12" y="f2"/>
                  <a:pt x="f12" y="f2"/>
                </a:cubicBezTo>
                <a:cubicBezTo>
                  <a:pt x="f13" y="f2"/>
                  <a:pt x="f14" y="f15"/>
                  <a:pt x="f14" y="f8"/>
                </a:cubicBezTo>
                <a:cubicBezTo>
                  <a:pt x="f14" y="f14"/>
                  <a:pt x="f16" y="f17"/>
                  <a:pt x="f3" y="f17"/>
                </a:cubicBezTo>
                <a:cubicBezTo>
                  <a:pt x="f18" y="f17"/>
                  <a:pt x="f18" y="f17"/>
                  <a:pt x="f18" y="f17"/>
                </a:cubicBezTo>
                <a:cubicBezTo>
                  <a:pt x="f18" y="f19"/>
                  <a:pt x="f18" y="f19"/>
                  <a:pt x="f18" y="f19"/>
                </a:cubicBezTo>
                <a:cubicBezTo>
                  <a:pt x="f1" y="f20"/>
                  <a:pt x="f1" y="f20"/>
                  <a:pt x="f1" y="f20"/>
                </a:cubicBezTo>
                <a:cubicBezTo>
                  <a:pt x="f18" y="f0"/>
                  <a:pt x="f18" y="f0"/>
                  <a:pt x="f18" y="f0"/>
                </a:cubicBezTo>
                <a:cubicBezTo>
                  <a:pt x="f18" y="f4"/>
                  <a:pt x="f18" y="f4"/>
                  <a:pt x="f18" y="f4"/>
                </a:cubicBezTo>
                <a:lnTo>
                  <a:pt x="f3" y="f4"/>
                </a:lnTo>
                <a:close/>
              </a:path>
            </a:pathLst>
          </a:custGeom>
          <a:solidFill>
            <a:srgbClr val="FF0000"/>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59" name="Freeform 58"/>
          <p:cNvSpPr/>
          <p:nvPr/>
        </p:nvSpPr>
        <p:spPr>
          <a:xfrm>
            <a:off x="903240" y="1511279"/>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mc:AlternateContent xmlns:mc="http://schemas.openxmlformats.org/markup-compatibility/2006" xmlns:a14="http://schemas.microsoft.com/office/drawing/2010/main">
        <mc:Choice Requires="a14">
          <p:sp>
            <p:nvSpPr>
              <p:cNvPr id="60" name="TextBox 59"/>
              <p:cNvSpPr txBox="1">
                <a:spLocks noResize="1"/>
              </p:cNvSpPr>
              <p:nvPr/>
            </p:nvSpPr>
            <p:spPr>
              <a:xfrm>
                <a:off x="3306960" y="1772816"/>
                <a:ext cx="2194200" cy="404640"/>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r>
                        <a:rPr lang="it-IT" i="1" smtClean="0">
                          <a:latin typeface="Cambria Math"/>
                        </a:rPr>
                        <m:t>𝐷</m:t>
                      </m:r>
                      <m:d>
                        <m:dPr>
                          <m:ctrlPr>
                            <a:rPr lang="it-IT" i="1">
                              <a:latin typeface="Cambria Math"/>
                            </a:rPr>
                          </m:ctrlPr>
                        </m:dPr>
                        <m:e>
                          <m:sSubSup>
                            <m:sSubSupPr>
                              <m:ctrlPr>
                                <a:rPr lang="it-IT" i="1">
                                  <a:latin typeface="Cambria Math"/>
                                </a:rPr>
                              </m:ctrlPr>
                            </m:sSubSupPr>
                            <m:e>
                              <m:r>
                                <a:rPr lang="it-IT" i="1">
                                  <a:latin typeface="Cambria Math"/>
                                </a:rPr>
                                <m:t>𝜌</m:t>
                              </m:r>
                            </m:e>
                            <m:sub>
                              <m:r>
                                <a:rPr lang="it-IT" i="1">
                                  <a:latin typeface="Cambria Math"/>
                                </a:rPr>
                                <m:t>𝑆</m:t>
                              </m:r>
                            </m:sub>
                            <m:sup>
                              <m:r>
                                <a:rPr lang="it-IT" i="0">
                                  <a:latin typeface="Cambria Math"/>
                                </a:rPr>
                                <m:t>1</m:t>
                              </m:r>
                            </m:sup>
                          </m:sSubSup>
                          <m:d>
                            <m:dPr>
                              <m:ctrlPr>
                                <a:rPr lang="it-IT" i="1">
                                  <a:latin typeface="Cambria Math"/>
                                </a:rPr>
                              </m:ctrlPr>
                            </m:dPr>
                            <m:e>
                              <m:r>
                                <a:rPr lang="it-IT" i="1">
                                  <a:latin typeface="Cambria Math"/>
                                </a:rPr>
                                <m:t>𝑡</m:t>
                              </m:r>
                            </m:e>
                          </m:d>
                          <m:r>
                            <a:rPr lang="it-IT" i="0">
                              <a:latin typeface="Cambria Math"/>
                            </a:rPr>
                            <m:t>,</m:t>
                          </m:r>
                          <m:sSubSup>
                            <m:sSubSupPr>
                              <m:ctrlPr>
                                <a:rPr lang="it-IT" i="1">
                                  <a:latin typeface="Cambria Math"/>
                                </a:rPr>
                              </m:ctrlPr>
                            </m:sSubSupPr>
                            <m:e>
                              <m:r>
                                <a:rPr lang="it-IT" i="1">
                                  <a:latin typeface="Cambria Math"/>
                                </a:rPr>
                                <m:t>𝜌</m:t>
                              </m:r>
                            </m:e>
                            <m:sub>
                              <m:r>
                                <a:rPr lang="it-IT" i="1">
                                  <a:latin typeface="Cambria Math"/>
                                </a:rPr>
                                <m:t>𝑆</m:t>
                              </m:r>
                            </m:sub>
                            <m:sup>
                              <m:r>
                                <a:rPr lang="it-IT" i="0">
                                  <a:latin typeface="Cambria Math"/>
                                </a:rPr>
                                <m:t>2</m:t>
                              </m:r>
                            </m:sup>
                          </m:sSubSup>
                          <m:d>
                            <m:dPr>
                              <m:ctrlPr>
                                <a:rPr lang="it-IT" i="1">
                                  <a:latin typeface="Cambria Math"/>
                                </a:rPr>
                              </m:ctrlPr>
                            </m:dPr>
                            <m:e>
                              <m:r>
                                <a:rPr lang="it-IT" i="1">
                                  <a:latin typeface="Cambria Math"/>
                                </a:rPr>
                                <m:t>𝑡</m:t>
                              </m:r>
                            </m:e>
                          </m:d>
                        </m:e>
                      </m:d>
                    </m:oMath>
                  </m:oMathPara>
                </a14:m>
                <a:endParaRPr lang="it-IT" i="0" dirty="0">
                  <a:latin typeface="Arial" pitchFamily="18"/>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306960" y="1772816"/>
                <a:ext cx="2194200" cy="404640"/>
              </a:xfrm>
              <a:prstGeom prst="rect">
                <a:avLst/>
              </a:prstGeom>
              <a:blipFill rotWithShape="1">
                <a:blip r:embed="rId4"/>
                <a:stretch>
                  <a:fillRect b="-15152"/>
                </a:stretch>
              </a:blipFill>
              <a:ln>
                <a:noFill/>
              </a:ln>
            </p:spPr>
            <p:txBody>
              <a:bodyPr/>
              <a:lstStyle/>
              <a:p>
                <a:r>
                  <a:rPr lang="it-IT">
                    <a:noFill/>
                  </a:rPr>
                  <a:t> </a:t>
                </a:r>
              </a:p>
            </p:txBody>
          </p:sp>
        </mc:Fallback>
      </mc:AlternateContent>
      <p:sp>
        <p:nvSpPr>
          <p:cNvPr id="61" name="Freeform 60"/>
          <p:cNvSpPr/>
          <p:nvPr/>
        </p:nvSpPr>
        <p:spPr>
          <a:xfrm>
            <a:off x="-36512" y="2492896"/>
            <a:ext cx="9442440" cy="514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latin typeface="Bradley Hand ITC" panose="03070402050302030203" pitchFamily="66" charset="0"/>
                <a:ea typeface="Arial" pitchFamily="2"/>
                <a:cs typeface="Arial" pitchFamily="2"/>
              </a:rPr>
              <a:t>Physical interpretation: evolution of information flow between S and E</a:t>
            </a:r>
          </a:p>
        </p:txBody>
      </p:sp>
    </p:spTree>
    <p:extLst>
      <p:ext uri="{BB962C8B-B14F-4D97-AF65-F5344CB8AC3E}">
        <p14:creationId xmlns:p14="http://schemas.microsoft.com/office/powerpoint/2010/main" val="165262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3240" y="1772047"/>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lvl="0"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rPr>
              <a:t>Quantum non-Markovianity</a:t>
            </a: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10" name="Freeform 9"/>
          <p:cNvSpPr/>
          <p:nvPr/>
        </p:nvSpPr>
        <p:spPr>
          <a:xfrm>
            <a:off x="133560" y="3096000"/>
            <a:ext cx="9442440" cy="425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9" name="TextBox 18"/>
          <p:cNvSpPr txBox="1"/>
          <p:nvPr/>
        </p:nvSpPr>
        <p:spPr>
          <a:xfrm>
            <a:off x="3057811" y="1412776"/>
            <a:ext cx="3100827" cy="429433"/>
          </a:xfrm>
          <a:prstGeom prst="rect">
            <a:avLst/>
          </a:prstGeom>
          <a:noFill/>
          <a:ln>
            <a:noFill/>
          </a:ln>
        </p:spPr>
        <p:txBody>
          <a:bodyPr vert="horz" wrap="none" lIns="90000" tIns="45000" rIns="90000" bIns="45000"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i="0" u="none" strike="noStrike" baseline="0" dirty="0">
                <a:ln>
                  <a:noFill/>
                </a:ln>
                <a:solidFill>
                  <a:srgbClr val="000000"/>
                </a:solidFill>
                <a:latin typeface="Bradley Hand ITC" panose="03070402050302030203" pitchFamily="66" charset="0"/>
                <a:ea typeface="Arial" pitchFamily="2"/>
                <a:cs typeface="Arial" pitchFamily="2"/>
              </a:rPr>
              <a:t>Backflow </a:t>
            </a:r>
            <a:r>
              <a:rPr lang="it-IT" sz="2200" b="1" i="0" u="none" strike="noStrike" baseline="0" dirty="0" smtClean="0">
                <a:ln>
                  <a:noFill/>
                </a:ln>
                <a:solidFill>
                  <a:srgbClr val="000000"/>
                </a:solidFill>
                <a:latin typeface="Bradley Hand ITC" panose="03070402050302030203" pitchFamily="66" charset="0"/>
                <a:ea typeface="Arial" pitchFamily="2"/>
                <a:cs typeface="Arial" pitchFamily="2"/>
              </a:rPr>
              <a:t>of information</a:t>
            </a:r>
            <a:endParaRPr lang="it-IT" sz="2200" b="1" i="0"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20" name="Freeform 19"/>
          <p:cNvSpPr/>
          <p:nvPr/>
        </p:nvSpPr>
        <p:spPr>
          <a:xfrm>
            <a:off x="2700224" y="1592776"/>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6" name="TextBox 25"/>
          <p:cNvSpPr txBox="1"/>
          <p:nvPr/>
        </p:nvSpPr>
        <p:spPr>
          <a:xfrm>
            <a:off x="2970583" y="2399792"/>
            <a:ext cx="3257640" cy="425880"/>
          </a:xfrm>
          <a:prstGeom prst="rect">
            <a:avLst/>
          </a:prstGeom>
          <a:noFill/>
          <a:ln>
            <a:noFill/>
          </a:ln>
        </p:spPr>
        <p:txBody>
          <a:bodyPr vert="horz" wrap="none" lIns="90000" tIns="45000" rIns="90000" bIns="45000"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dirty="0">
                <a:solidFill>
                  <a:srgbClr val="000000"/>
                </a:solidFill>
                <a:latin typeface="Bradley Hand ITC" panose="03070402050302030203" pitchFamily="66" charset="0"/>
                <a:ea typeface="Arial" pitchFamily="2"/>
                <a:cs typeface="Arial" pitchFamily="2"/>
              </a:rPr>
              <a:t>Memory effects</a:t>
            </a:r>
          </a:p>
        </p:txBody>
      </p:sp>
      <p:sp>
        <p:nvSpPr>
          <p:cNvPr id="27" name="TextBox 26"/>
          <p:cNvSpPr txBox="1"/>
          <p:nvPr/>
        </p:nvSpPr>
        <p:spPr>
          <a:xfrm>
            <a:off x="2628224" y="3407904"/>
            <a:ext cx="3960000" cy="425880"/>
          </a:xfrm>
          <a:prstGeom prst="rect">
            <a:avLst/>
          </a:prstGeom>
          <a:noFill/>
          <a:ln>
            <a:noFill/>
          </a:ln>
        </p:spPr>
        <p:txBody>
          <a:bodyPr vert="horz" wrap="none" lIns="90000" tIns="45000" rIns="90000" bIns="45000" anchorCtr="0" compatLnSpc="1"/>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0" i="0" u="none" strike="noStrike" baseline="0" dirty="0">
                <a:ln>
                  <a:noFill/>
                </a:ln>
                <a:solidFill>
                  <a:srgbClr val="000000"/>
                </a:solidFill>
                <a:latin typeface="Arial" pitchFamily="18"/>
                <a:ea typeface="Arial" pitchFamily="2"/>
                <a:cs typeface="Arial" pitchFamily="2"/>
              </a:rPr>
              <a:t> </a:t>
            </a:r>
            <a:r>
              <a:rPr lang="it-IT" sz="2200" b="1" dirty="0">
                <a:solidFill>
                  <a:srgbClr val="000000"/>
                </a:solidFill>
                <a:latin typeface="Bradley Hand ITC" panose="03070402050302030203" pitchFamily="66" charset="0"/>
                <a:ea typeface="Arial" pitchFamily="2"/>
                <a:cs typeface="Arial" pitchFamily="2"/>
              </a:rPr>
              <a:t>non-Markovian dynamics</a:t>
            </a:r>
          </a:p>
        </p:txBody>
      </p:sp>
      <p:sp>
        <p:nvSpPr>
          <p:cNvPr id="28" name="Freeform 27"/>
          <p:cNvSpPr/>
          <p:nvPr/>
        </p:nvSpPr>
        <p:spPr>
          <a:xfrm>
            <a:off x="2700584" y="3582145"/>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9" name="Freeform 28"/>
          <p:cNvSpPr/>
          <p:nvPr/>
        </p:nvSpPr>
        <p:spPr>
          <a:xfrm>
            <a:off x="2700224" y="2533352"/>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30" name="Freeform 29"/>
          <p:cNvSpPr/>
          <p:nvPr/>
        </p:nvSpPr>
        <p:spPr>
          <a:xfrm>
            <a:off x="4500224" y="1802296"/>
            <a:ext cx="360000" cy="58248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0000"/>
          </a:solidFill>
          <a:ln w="18000">
            <a:solidFill>
              <a:srgbClr val="2300DC"/>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31" name="Freeform 30"/>
          <p:cNvSpPr/>
          <p:nvPr/>
        </p:nvSpPr>
        <p:spPr>
          <a:xfrm>
            <a:off x="4500224" y="2825672"/>
            <a:ext cx="360000" cy="54000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0000"/>
          </a:solidFill>
          <a:ln w="18000">
            <a:solidFill>
              <a:srgbClr val="2300DC"/>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mc:AlternateContent xmlns:mc="http://schemas.openxmlformats.org/markup-compatibility/2006" xmlns:a14="http://schemas.microsoft.com/office/drawing/2010/main">
        <mc:Choice Requires="a14">
          <p:sp>
            <p:nvSpPr>
              <p:cNvPr id="36" name="TextBox 35"/>
              <p:cNvSpPr txBox="1">
                <a:spLocks noResize="1"/>
              </p:cNvSpPr>
              <p:nvPr/>
            </p:nvSpPr>
            <p:spPr>
              <a:xfrm>
                <a:off x="3502049" y="5232928"/>
                <a:ext cx="414720" cy="298440"/>
              </a:xfrm>
              <a:prstGeom prst="rect">
                <a:avLst/>
              </a:prstGeom>
              <a:noFill/>
              <a:ln>
                <a:noFill/>
              </a:ln>
            </p:spPr>
            <p:txBody>
              <a:bodyPr vert="horz" wrap="none" lIns="90000" tIns="45000" rIns="90000" bIns="45000"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p>
                        <m:sSupPr>
                          <m:ctrlPr>
                            <a:rPr lang="it-IT" i="1">
                              <a:latin typeface="Cambria Math"/>
                            </a:rPr>
                          </m:ctrlPr>
                        </m:sSupPr>
                        <m:e>
                          <m:r>
                            <m:rPr>
                              <m:sty m:val="p"/>
                            </m:rPr>
                            <a:rPr lang="it-IT">
                              <a:latin typeface="Cambria Math"/>
                            </a:rPr>
                            <m:t>ρ</m:t>
                          </m:r>
                        </m:e>
                        <m:sup>
                          <m:r>
                            <a:rPr lang="it-IT" i="0">
                              <a:latin typeface="Cambria Math"/>
                            </a:rPr>
                            <m:t>1,2</m:t>
                          </m:r>
                        </m:sup>
                      </m:sSup>
                    </m:oMath>
                  </m:oMathPara>
                </a14:m>
                <a:endParaRPr lang="it-IT" i="0" dirty="0">
                  <a:latin typeface="Arial" pitchFamily="18"/>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502049" y="5232928"/>
                <a:ext cx="414720" cy="298440"/>
              </a:xfrm>
              <a:prstGeom prst="rect">
                <a:avLst/>
              </a:prstGeom>
              <a:blipFill rotWithShape="1">
                <a:blip r:embed="rId4"/>
                <a:stretch>
                  <a:fillRect r="-18841" b="-32653"/>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7" name="TextBox 36"/>
              <p:cNvSpPr txBox="1">
                <a:spLocks noResize="1"/>
              </p:cNvSpPr>
              <p:nvPr/>
            </p:nvSpPr>
            <p:spPr>
              <a:xfrm>
                <a:off x="3895593" y="5376944"/>
                <a:ext cx="597240" cy="257040"/>
              </a:xfrm>
              <a:prstGeom prst="rect">
                <a:avLst/>
              </a:prstGeom>
              <a:noFill/>
              <a:ln>
                <a:noFill/>
              </a:ln>
            </p:spPr>
            <p:txBody>
              <a:bodyPr vert="horz" wrap="none" lIns="90000" tIns="45000" rIns="90000" bIns="45000"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r>
                        <m:rPr>
                          <m:sty m:val="p"/>
                        </m:rPr>
                        <a:rPr lang="el-GR" sz="1200" i="1" smtClean="0">
                          <a:latin typeface="Cambria Math"/>
                        </a:rPr>
                        <m:t>Ω</m:t>
                      </m:r>
                    </m:oMath>
                  </m:oMathPara>
                </a14:m>
                <a:endParaRPr lang="it-IT" sz="1200" i="0" dirty="0">
                  <a:latin typeface="Arial" pitchFamily="18"/>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895593" y="5376944"/>
                <a:ext cx="597240" cy="257040"/>
              </a:xfrm>
              <a:prstGeom prst="rect">
                <a:avLst/>
              </a:prstGeom>
              <a:blipFill rotWithShape="1">
                <a:blip r:embed="rId5"/>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8" name="TextBox 37"/>
              <p:cNvSpPr txBox="1">
                <a:spLocks noResize="1"/>
              </p:cNvSpPr>
              <p:nvPr/>
            </p:nvSpPr>
            <p:spPr>
              <a:xfrm>
                <a:off x="2260585" y="4728872"/>
                <a:ext cx="3607559" cy="434519"/>
              </a:xfrm>
              <a:prstGeom prst="rect">
                <a:avLst/>
              </a:prstGeom>
              <a:noFill/>
              <a:ln>
                <a:noFill/>
              </a:ln>
            </p:spPr>
            <p:txBody>
              <a:bodyPr vert="horz" wrap="none" lIns="90000" tIns="45000" rIns="90000" bIns="45000" anchorCtr="0" compatLnSpc="1"/>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r>
                        <a:rPr lang="it-IT" sz="2400" i="1">
                          <a:latin typeface="Cambria Math"/>
                        </a:rPr>
                        <m:t>𝑁</m:t>
                      </m:r>
                      <m:d>
                        <m:dPr>
                          <m:ctrlPr>
                            <a:rPr lang="it-IT" sz="2400" i="1">
                              <a:latin typeface="Cambria Math"/>
                            </a:rPr>
                          </m:ctrlPr>
                        </m:dPr>
                        <m:e>
                          <m:r>
                            <m:rPr>
                              <m:sty m:val="p"/>
                            </m:rPr>
                            <a:rPr lang="it-IT" sz="2400" i="0">
                              <a:latin typeface="Cambria Math"/>
                            </a:rPr>
                            <m:t>Λ</m:t>
                          </m:r>
                        </m:e>
                      </m:d>
                      <m:r>
                        <a:rPr lang="it-IT" sz="2400" i="0">
                          <a:latin typeface="Cambria Math"/>
                        </a:rPr>
                        <m:t>=</m:t>
                      </m:r>
                      <m:r>
                        <a:rPr lang="it-IT" sz="2400" i="1">
                          <a:latin typeface="Cambria Math"/>
                        </a:rPr>
                        <m:t>𝑚𝑎𝑥</m:t>
                      </m:r>
                      <m:nary>
                        <m:naryPr>
                          <m:subHide m:val="on"/>
                          <m:supHide m:val="on"/>
                          <m:ctrlPr>
                            <a:rPr lang="it-IT" sz="2400" i="1">
                              <a:latin typeface="Cambria Math"/>
                            </a:rPr>
                          </m:ctrlPr>
                        </m:naryPr>
                        <m:sub/>
                        <m:sup/>
                        <m:e>
                          <m:f>
                            <m:fPr>
                              <m:ctrlPr>
                                <a:rPr lang="it-IT" sz="2400" i="1">
                                  <a:latin typeface="Cambria Math"/>
                                </a:rPr>
                              </m:ctrlPr>
                            </m:fPr>
                            <m:num>
                              <m:r>
                                <a:rPr lang="it-IT" sz="2400" i="1">
                                  <a:latin typeface="Cambria Math"/>
                                </a:rPr>
                                <m:t>𝑑</m:t>
                              </m:r>
                            </m:num>
                            <m:den>
                              <m:r>
                                <a:rPr lang="it-IT" sz="2400" i="1">
                                  <a:latin typeface="Cambria Math"/>
                                </a:rPr>
                                <m:t>𝑑𝑡</m:t>
                              </m:r>
                            </m:den>
                          </m:f>
                          <m:r>
                            <a:rPr lang="it-IT" sz="2400" i="1">
                              <a:latin typeface="Cambria Math"/>
                            </a:rPr>
                            <m:t>𝐷</m:t>
                          </m:r>
                          <m:d>
                            <m:dPr>
                              <m:ctrlPr>
                                <a:rPr lang="it-IT" sz="2400" i="1">
                                  <a:latin typeface="Cambria Math"/>
                                </a:rPr>
                              </m:ctrlPr>
                            </m:dPr>
                            <m:e>
                              <m:sSubSup>
                                <m:sSubSupPr>
                                  <m:ctrlPr>
                                    <a:rPr lang="it-IT" sz="2400" i="1">
                                      <a:latin typeface="Cambria Math"/>
                                    </a:rPr>
                                  </m:ctrlPr>
                                </m:sSubSupPr>
                                <m:e>
                                  <m:r>
                                    <m:rPr>
                                      <m:sty m:val="p"/>
                                    </m:rPr>
                                    <a:rPr lang="it-IT" sz="2400">
                                      <a:latin typeface="Cambria Math"/>
                                    </a:rPr>
                                    <m:t>ρ</m:t>
                                  </m:r>
                                </m:e>
                                <m:sub>
                                  <m:r>
                                    <a:rPr lang="it-IT" sz="2400" i="1">
                                      <a:latin typeface="Cambria Math"/>
                                    </a:rPr>
                                    <m:t>𝑆</m:t>
                                  </m:r>
                                </m:sub>
                                <m:sup>
                                  <m:r>
                                    <a:rPr lang="it-IT" sz="2400">
                                      <a:latin typeface="Cambria Math"/>
                                    </a:rPr>
                                    <m:t>1</m:t>
                                  </m:r>
                                </m:sup>
                              </m:sSubSup>
                              <m:d>
                                <m:dPr>
                                  <m:ctrlPr>
                                    <a:rPr lang="it-IT" sz="2400" i="1">
                                      <a:latin typeface="Cambria Math"/>
                                    </a:rPr>
                                  </m:ctrlPr>
                                </m:dPr>
                                <m:e>
                                  <m:r>
                                    <a:rPr lang="it-IT" sz="2400" i="1">
                                      <a:latin typeface="Cambria Math"/>
                                    </a:rPr>
                                    <m:t>𝑡</m:t>
                                  </m:r>
                                </m:e>
                              </m:d>
                              <m:r>
                                <a:rPr lang="it-IT" sz="2400">
                                  <a:latin typeface="Cambria Math"/>
                                </a:rPr>
                                <m:t>,</m:t>
                              </m:r>
                              <m:sSubSup>
                                <m:sSubSupPr>
                                  <m:ctrlPr>
                                    <a:rPr lang="it-IT" sz="2400" i="1">
                                      <a:latin typeface="Cambria Math"/>
                                    </a:rPr>
                                  </m:ctrlPr>
                                </m:sSubSupPr>
                                <m:e>
                                  <m:r>
                                    <m:rPr>
                                      <m:sty m:val="p"/>
                                    </m:rPr>
                                    <a:rPr lang="it-IT" sz="2400">
                                      <a:latin typeface="Cambria Math"/>
                                    </a:rPr>
                                    <m:t>ρ</m:t>
                                  </m:r>
                                </m:e>
                                <m:sub>
                                  <m:r>
                                    <a:rPr lang="it-IT" sz="2400" i="1">
                                      <a:latin typeface="Cambria Math"/>
                                    </a:rPr>
                                    <m:t>𝑆</m:t>
                                  </m:r>
                                </m:sub>
                                <m:sup>
                                  <m:r>
                                    <a:rPr lang="it-IT" sz="2400">
                                      <a:latin typeface="Cambria Math"/>
                                    </a:rPr>
                                    <m:t>2</m:t>
                                  </m:r>
                                </m:sup>
                              </m:sSubSup>
                              <m:d>
                                <m:dPr>
                                  <m:ctrlPr>
                                    <a:rPr lang="it-IT" sz="2400" i="1">
                                      <a:latin typeface="Cambria Math"/>
                                    </a:rPr>
                                  </m:ctrlPr>
                                </m:dPr>
                                <m:e>
                                  <m:r>
                                    <a:rPr lang="it-IT" sz="2400" i="1">
                                      <a:latin typeface="Cambria Math"/>
                                    </a:rPr>
                                    <m:t>𝑡</m:t>
                                  </m:r>
                                </m:e>
                              </m:d>
                            </m:e>
                          </m:d>
                        </m:e>
                      </m:nary>
                      <m:r>
                        <a:rPr lang="it-IT" sz="2400" i="1">
                          <a:latin typeface="Cambria Math"/>
                        </a:rPr>
                        <m:t>𝑑𝑡</m:t>
                      </m:r>
                    </m:oMath>
                  </m:oMathPara>
                </a14:m>
                <a:endParaRPr lang="it-IT" i="0" dirty="0">
                  <a:latin typeface="Arial" pitchFamily="18"/>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260585" y="4728872"/>
                <a:ext cx="3607559" cy="434519"/>
              </a:xfrm>
              <a:prstGeom prst="rect">
                <a:avLst/>
              </a:prstGeom>
              <a:blipFill rotWithShape="1">
                <a:blip r:embed="rId6"/>
                <a:stretch>
                  <a:fillRect r="-34291" b="-77465"/>
                </a:stretch>
              </a:blipFill>
              <a:ln>
                <a:noFill/>
              </a:ln>
            </p:spPr>
            <p:txBody>
              <a:bodyPr/>
              <a:lstStyle/>
              <a:p>
                <a:r>
                  <a:rPr lang="it-IT">
                    <a:noFill/>
                  </a:rPr>
                  <a:t> </a:t>
                </a:r>
              </a:p>
            </p:txBody>
          </p:sp>
        </mc:Fallback>
      </mc:AlternateContent>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1850" y="1469386"/>
            <a:ext cx="1626614" cy="1626614"/>
          </a:xfrm>
          <a:prstGeom prst="rect">
            <a:avLst/>
          </a:prstGeom>
        </p:spPr>
      </p:pic>
      <p:sp>
        <p:nvSpPr>
          <p:cNvPr id="23" name="Rectangle 22"/>
          <p:cNvSpPr/>
          <p:nvPr/>
        </p:nvSpPr>
        <p:spPr>
          <a:xfrm>
            <a:off x="35496" y="6290156"/>
            <a:ext cx="9001000" cy="523220"/>
          </a:xfrm>
          <a:prstGeom prst="rect">
            <a:avLst/>
          </a:prstGeom>
        </p:spPr>
        <p:txBody>
          <a:bodyPr wrap="square">
            <a:spAutoFit/>
          </a:bodyPr>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400" b="1" dirty="0" smtClean="0">
                <a:latin typeface="Calibri" panose="020F0502020204030204" pitchFamily="34" charset="0"/>
                <a:ea typeface="BatangChe" panose="02030609000101010101" pitchFamily="49" charset="-127"/>
                <a:cs typeface="Arial" pitchFamily="2"/>
              </a:rPr>
              <a:t>H.P. Breuer, E. M. Laine, J. Piilo, PRL </a:t>
            </a:r>
            <a:r>
              <a:rPr lang="it-IT" sz="1400" b="1" dirty="0">
                <a:latin typeface="Calibri" panose="020F0502020204030204" pitchFamily="34" charset="0"/>
                <a:ea typeface="BatangChe" panose="02030609000101010101" pitchFamily="49" charset="-127"/>
                <a:cs typeface="Arial" pitchFamily="2"/>
              </a:rPr>
              <a:t>103, 210401 (2009)</a:t>
            </a:r>
          </a:p>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400" b="1" dirty="0" smtClean="0">
                <a:latin typeface="Calibri" panose="020F0502020204030204" pitchFamily="34" charset="0"/>
                <a:ea typeface="BatangChe" panose="02030609000101010101" pitchFamily="49" charset="-127"/>
                <a:cs typeface="Arial" pitchFamily="2"/>
              </a:rPr>
              <a:t>B. H. Liu </a:t>
            </a:r>
            <a:r>
              <a:rPr lang="it-IT" sz="1400" b="1" i="1" dirty="0" smtClean="0">
                <a:latin typeface="Calibri" panose="020F0502020204030204" pitchFamily="34" charset="0"/>
                <a:ea typeface="BatangChe" panose="02030609000101010101" pitchFamily="49" charset="-127"/>
                <a:cs typeface="Arial" pitchFamily="2"/>
              </a:rPr>
              <a:t>et al.</a:t>
            </a:r>
            <a:r>
              <a:rPr lang="it-IT" sz="1400" b="1" dirty="0" smtClean="0">
                <a:latin typeface="Calibri" panose="020F0502020204030204" pitchFamily="34" charset="0"/>
                <a:ea typeface="BatangChe" panose="02030609000101010101" pitchFamily="49" charset="-127"/>
                <a:cs typeface="Arial" pitchFamily="2"/>
              </a:rPr>
              <a:t> , </a:t>
            </a:r>
            <a:r>
              <a:rPr lang="fi-FI" sz="1400" b="1" dirty="0">
                <a:latin typeface="Calibri" panose="020F0502020204030204" pitchFamily="34" charset="0"/>
                <a:ea typeface="BatangChe" panose="02030609000101010101" pitchFamily="49" charset="-127"/>
                <a:cs typeface="Arial" pitchFamily="2"/>
              </a:rPr>
              <a:t>Nat. Phys. 7, 931 (2011)</a:t>
            </a:r>
            <a:endParaRPr lang="it-IT" sz="1400" b="1" dirty="0">
              <a:latin typeface="Calibri" panose="020F0502020204030204" pitchFamily="34" charset="0"/>
              <a:ea typeface="BatangChe" panose="02030609000101010101" pitchFamily="49" charset="-127"/>
              <a:cs typeface="Arial" pitchFamily="2"/>
            </a:endParaRPr>
          </a:p>
        </p:txBody>
      </p:sp>
    </p:spTree>
    <p:extLst>
      <p:ext uri="{BB962C8B-B14F-4D97-AF65-F5344CB8AC3E}">
        <p14:creationId xmlns:p14="http://schemas.microsoft.com/office/powerpoint/2010/main" val="204415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87280" y="1105112"/>
            <a:ext cx="8567640" cy="477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800" dirty="0">
              <a:solidFill>
                <a:srgbClr val="000000"/>
              </a:solidFill>
              <a:effectLst>
                <a:outerShdw dist="17961" dir="2700000">
                  <a:scrgbClr r="0" g="0" b="0"/>
                </a:outerShdw>
              </a:effectLst>
              <a:latin typeface="Arial" pitchFamily="18"/>
              <a:ea typeface="Arial" pitchFamily="2"/>
              <a:cs typeface="Arial" pitchFamily="2"/>
            </a:endParaRP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Open Quantum Systems Theory</a:t>
            </a: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Quantum non-Markovianity</a:t>
            </a: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a:t>
            </a: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rPr>
              <a:t>Quantum Regression Theorem</a:t>
            </a: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endParaRP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endParaRP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A case of study: </a:t>
            </a: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The Pure Dephasing Spin-Boson System</a:t>
            </a:r>
          </a:p>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it-IT" sz="24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 		</a:t>
            </a:r>
            <a:r>
              <a:rPr lang="it-IT" sz="2800" b="0" i="0" u="none" strike="noStrike" baseline="0" dirty="0" smtClean="0">
                <a:ln>
                  <a:noFill/>
                </a:ln>
                <a:solidFill>
                  <a:srgbClr val="000000"/>
                </a:solidFill>
                <a:effectLst>
                  <a:outerShdw dist="17961" dir="2700000">
                    <a:scrgbClr r="0" g="0" b="0"/>
                  </a:outerShdw>
                </a:effectLst>
                <a:latin typeface="Arial" pitchFamily="18"/>
                <a:ea typeface="Arial" pitchFamily="2"/>
                <a:cs typeface="Arial" pitchFamily="2"/>
              </a:rPr>
              <a:t> </a:t>
            </a:r>
            <a:r>
              <a:rPr lang="it-IT" sz="28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		</a:t>
            </a: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CONTENTS</a:t>
            </a:r>
            <a:endPar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5" name="Freeform 4"/>
          <p:cNvSpPr/>
          <p:nvPr/>
        </p:nvSpPr>
        <p:spPr>
          <a:xfrm>
            <a:off x="1907704" y="2780928"/>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
        <p:nvSpPr>
          <p:cNvPr id="6" name="Freeform 5"/>
          <p:cNvSpPr/>
          <p:nvPr/>
        </p:nvSpPr>
        <p:spPr>
          <a:xfrm>
            <a:off x="1907704" y="3933056"/>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7" name="Freeform 6"/>
          <p:cNvSpPr/>
          <p:nvPr/>
        </p:nvSpPr>
        <p:spPr>
          <a:xfrm>
            <a:off x="1907704" y="1686064"/>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
        <p:nvSpPr>
          <p:cNvPr id="8" name="Freeform 7"/>
          <p:cNvSpPr/>
          <p:nvPr/>
        </p:nvSpPr>
        <p:spPr>
          <a:xfrm>
            <a:off x="1907704" y="543048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Tree>
    <p:extLst>
      <p:ext uri="{BB962C8B-B14F-4D97-AF65-F5344CB8AC3E}">
        <p14:creationId xmlns:p14="http://schemas.microsoft.com/office/powerpoint/2010/main" val="2472899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Quantum Regression Theorem</a:t>
            </a:r>
            <a:endParaRPr lang="it-IT" sz="20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mc:AlternateContent xmlns:mc="http://schemas.openxmlformats.org/markup-compatibility/2006" xmlns:a14="http://schemas.microsoft.com/office/drawing/2010/main">
        <mc:Choice Requires="a14">
          <p:sp>
            <p:nvSpPr>
              <p:cNvPr id="25" name="TextBox 24"/>
              <p:cNvSpPr txBox="1">
                <a:spLocks noResize="1"/>
              </p:cNvSpPr>
              <p:nvPr/>
            </p:nvSpPr>
            <p:spPr>
              <a:xfrm>
                <a:off x="2948304" y="1700808"/>
                <a:ext cx="4428360" cy="446759"/>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d>
                        <m:dPr>
                          <m:begChr m:val="〈"/>
                          <m:endChr m:val="〉"/>
                          <m:ctrlPr>
                            <a:rPr lang="it-IT" i="1">
                              <a:latin typeface="Cambria Math"/>
                            </a:rPr>
                          </m:ctrlPr>
                        </m:dPr>
                        <m:e>
                          <m:r>
                            <a:rPr lang="it-IT" i="1">
                              <a:latin typeface="Cambria Math"/>
                            </a:rPr>
                            <m:t>𝐴</m:t>
                          </m:r>
                          <m:d>
                            <m:dPr>
                              <m:ctrlPr>
                                <a:rPr lang="it-IT" i="1">
                                  <a:latin typeface="Cambria Math"/>
                                </a:rPr>
                              </m:ctrlPr>
                            </m:dPr>
                            <m:e>
                              <m:r>
                                <a:rPr lang="it-IT" i="1">
                                  <a:latin typeface="Cambria Math"/>
                                </a:rPr>
                                <m:t>𝑡</m:t>
                              </m:r>
                            </m:e>
                          </m:d>
                        </m:e>
                      </m:d>
                      <m:r>
                        <a:rPr lang="it-IT" i="0">
                          <a:latin typeface="Cambria Math"/>
                        </a:rPr>
                        <m:t>=</m:t>
                      </m:r>
                      <m:sSub>
                        <m:sSubPr>
                          <m:ctrlPr>
                            <a:rPr lang="it-IT" i="1">
                              <a:latin typeface="Cambria Math"/>
                            </a:rPr>
                          </m:ctrlPr>
                        </m:sSubPr>
                        <m:e>
                          <m:r>
                            <a:rPr lang="it-IT" i="1">
                              <a:latin typeface="Cambria Math"/>
                            </a:rPr>
                            <m:t>𝑇𝑟</m:t>
                          </m:r>
                        </m:e>
                        <m:sub>
                          <m:r>
                            <a:rPr lang="it-IT" i="1">
                              <a:latin typeface="Cambria Math"/>
                            </a:rPr>
                            <m:t>𝑆𝐸</m:t>
                          </m:r>
                        </m:sub>
                      </m:sSub>
                      <m:d>
                        <m:dPr>
                          <m:begChr m:val="["/>
                          <m:endChr m:val="]"/>
                          <m:ctrlPr>
                            <a:rPr lang="it-IT" i="1">
                              <a:latin typeface="Cambria Math"/>
                            </a:rPr>
                          </m:ctrlPr>
                        </m:dPr>
                        <m:e>
                          <m:r>
                            <a:rPr lang="it-IT" i="1">
                              <a:latin typeface="Cambria Math"/>
                            </a:rPr>
                            <m:t>𝑈</m:t>
                          </m:r>
                          <m:d>
                            <m:dPr>
                              <m:ctrlPr>
                                <a:rPr lang="it-IT" i="1">
                                  <a:latin typeface="Cambria Math"/>
                                </a:rPr>
                              </m:ctrlPr>
                            </m:dPr>
                            <m:e>
                              <m:r>
                                <a:rPr lang="it-IT" i="1">
                                  <a:latin typeface="Cambria Math"/>
                                </a:rPr>
                                <m:t>𝑡</m:t>
                              </m:r>
                              <m:r>
                                <a:rPr lang="it-IT" i="0">
                                  <a:latin typeface="Cambria Math"/>
                                </a:rPr>
                                <m:t>,0</m:t>
                              </m:r>
                            </m:e>
                          </m:d>
                          <m:r>
                            <a:rPr lang="it-IT" i="1">
                              <a:latin typeface="Cambria Math"/>
                            </a:rPr>
                            <m:t>𝐴</m:t>
                          </m:r>
                          <m:sSup>
                            <m:sSupPr>
                              <m:ctrlPr>
                                <a:rPr lang="it-IT" i="1">
                                  <a:latin typeface="Cambria Math"/>
                                </a:rPr>
                              </m:ctrlPr>
                            </m:sSupPr>
                            <m:e>
                              <m:r>
                                <a:rPr lang="it-IT" i="1">
                                  <a:latin typeface="Cambria Math"/>
                                </a:rPr>
                                <m:t>𝑈</m:t>
                              </m:r>
                            </m:e>
                            <m:sup>
                              <m:r>
                                <a:rPr lang="it-IT" i="0">
                                  <a:latin typeface="Cambria Math"/>
                                </a:rPr>
                                <m:t>†</m:t>
                              </m:r>
                            </m:sup>
                          </m:sSup>
                          <m:d>
                            <m:dPr>
                              <m:ctrlPr>
                                <a:rPr lang="it-IT" i="1">
                                  <a:latin typeface="Cambria Math"/>
                                </a:rPr>
                              </m:ctrlPr>
                            </m:dPr>
                            <m:e>
                              <m:r>
                                <a:rPr lang="it-IT" i="1">
                                  <a:latin typeface="Cambria Math"/>
                                </a:rPr>
                                <m:t>𝑡</m:t>
                              </m:r>
                              <m:r>
                                <a:rPr lang="it-IT" i="0">
                                  <a:latin typeface="Cambria Math"/>
                                </a:rPr>
                                <m:t>,0</m:t>
                              </m:r>
                            </m:e>
                          </m:d>
                          <m:sSub>
                            <m:sSubPr>
                              <m:ctrlPr>
                                <a:rPr lang="it-IT" i="1">
                                  <a:latin typeface="Cambria Math"/>
                                </a:rPr>
                              </m:ctrlPr>
                            </m:sSubPr>
                            <m:e>
                              <m:r>
                                <m:rPr>
                                  <m:sty m:val="p"/>
                                </m:rPr>
                                <a:rPr lang="it-IT" i="0">
                                  <a:latin typeface="Cambria Math"/>
                                </a:rPr>
                                <m:t>ρ</m:t>
                              </m:r>
                            </m:e>
                            <m:sub>
                              <m:r>
                                <a:rPr lang="it-IT" i="1">
                                  <a:latin typeface="Cambria Math"/>
                                </a:rPr>
                                <m:t>𝑆𝐸</m:t>
                              </m:r>
                            </m:sub>
                          </m:sSub>
                        </m:e>
                      </m:d>
                    </m:oMath>
                  </m:oMathPara>
                </a14:m>
                <a:endParaRPr lang="it-IT" i="0" dirty="0" smtClean="0">
                  <a:latin typeface="Arial" pitchFamily="18"/>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948304" y="1700808"/>
                <a:ext cx="4428360" cy="446759"/>
              </a:xfrm>
              <a:prstGeom prst="rect">
                <a:avLst/>
              </a:prstGeom>
              <a:blipFill rotWithShape="1">
                <a:blip r:embed="rId4"/>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TextBox 25"/>
              <p:cNvSpPr txBox="1">
                <a:spLocks noResize="1"/>
              </p:cNvSpPr>
              <p:nvPr/>
            </p:nvSpPr>
            <p:spPr>
              <a:xfrm>
                <a:off x="1686840" y="4261540"/>
                <a:ext cx="8285760" cy="446759"/>
              </a:xfrm>
              <a:prstGeom prst="rect">
                <a:avLst/>
              </a:prstGeom>
              <a:noFill/>
              <a:ln>
                <a:noFill/>
              </a:ln>
            </p:spPr>
            <p:txBody>
              <a:bodyPr vert="horz" wrap="none" lIns="90000" tIns="45000" rIns="90000" bIns="45000" anchor="ctr" anchorCtr="1" compatLnSpc="1"/>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a:rPr>
                          </m:ctrlPr>
                        </m:dPr>
                        <m:e>
                          <m:r>
                            <a:rPr lang="it-IT" i="1">
                              <a:latin typeface="Cambria Math"/>
                            </a:rPr>
                            <m:t>𝐴</m:t>
                          </m:r>
                          <m:d>
                            <m:dPr>
                              <m:ctrlPr>
                                <a:rPr lang="it-IT" i="1">
                                  <a:latin typeface="Cambria Math"/>
                                </a:rPr>
                              </m:ctrlPr>
                            </m:dPr>
                            <m:e>
                              <m:r>
                                <a:rPr lang="it-IT" b="0" i="1" smtClean="0">
                                  <a:latin typeface="Cambria Math"/>
                                </a:rPr>
                                <m:t>𝑡</m:t>
                              </m:r>
                              <m:r>
                                <a:rPr lang="it-IT" b="0" i="1" baseline="-25000" smtClean="0">
                                  <a:latin typeface="Cambria Math"/>
                                </a:rPr>
                                <m:t>1</m:t>
                              </m:r>
                            </m:e>
                          </m:d>
                          <m:r>
                            <a:rPr lang="it-IT" i="1">
                              <a:latin typeface="Cambria Math"/>
                            </a:rPr>
                            <m:t>𝐵</m:t>
                          </m:r>
                          <m:d>
                            <m:dPr>
                              <m:ctrlPr>
                                <a:rPr lang="it-IT" i="1">
                                  <a:latin typeface="Cambria Math"/>
                                </a:rPr>
                              </m:ctrlPr>
                            </m:dPr>
                            <m:e>
                              <m:r>
                                <a:rPr lang="it-IT" i="1">
                                  <a:latin typeface="Cambria Math"/>
                                </a:rPr>
                                <m:t>𝑡</m:t>
                              </m:r>
                              <m:r>
                                <a:rPr lang="it-IT" b="0" i="1" baseline="-25000" smtClean="0">
                                  <a:latin typeface="Cambria Math"/>
                                </a:rPr>
                                <m:t>2</m:t>
                              </m:r>
                            </m:e>
                          </m:d>
                        </m:e>
                      </m:d>
                      <m:r>
                        <a:rPr lang="it-IT" i="0">
                          <a:latin typeface="Cambria Math"/>
                        </a:rPr>
                        <m:t>=</m:t>
                      </m:r>
                      <m:sSub>
                        <m:sSubPr>
                          <m:ctrlPr>
                            <a:rPr lang="it-IT" i="1">
                              <a:latin typeface="Cambria Math"/>
                            </a:rPr>
                          </m:ctrlPr>
                        </m:sSubPr>
                        <m:e>
                          <m:r>
                            <a:rPr lang="it-IT" i="1">
                              <a:latin typeface="Cambria Math"/>
                            </a:rPr>
                            <m:t>𝑇𝑟</m:t>
                          </m:r>
                        </m:e>
                        <m:sub>
                          <m:r>
                            <a:rPr lang="it-IT" i="1">
                              <a:latin typeface="Cambria Math"/>
                            </a:rPr>
                            <m:t>𝑆𝐸</m:t>
                          </m:r>
                        </m:sub>
                      </m:sSub>
                      <m:d>
                        <m:dPr>
                          <m:begChr m:val="["/>
                          <m:endChr m:val="]"/>
                          <m:ctrlPr>
                            <a:rPr lang="it-IT" i="1">
                              <a:latin typeface="Cambria Math"/>
                            </a:rPr>
                          </m:ctrlPr>
                        </m:dPr>
                        <m:e>
                          <m:sSup>
                            <m:sSupPr>
                              <m:ctrlPr>
                                <a:rPr lang="it-IT" i="1">
                                  <a:latin typeface="Cambria Math"/>
                                </a:rPr>
                              </m:ctrlPr>
                            </m:sSupPr>
                            <m:e>
                              <m:r>
                                <a:rPr lang="it-IT" i="1">
                                  <a:latin typeface="Cambria Math"/>
                                </a:rPr>
                                <m:t>𝑈</m:t>
                              </m:r>
                            </m:e>
                            <m:sup>
                              <m:r>
                                <a:rPr lang="it-IT">
                                  <a:latin typeface="Cambria Math"/>
                                </a:rPr>
                                <m:t>†</m:t>
                              </m:r>
                            </m:sup>
                          </m:sSup>
                          <m:d>
                            <m:dPr>
                              <m:ctrlPr>
                                <a:rPr lang="it-IT" i="1">
                                  <a:latin typeface="Cambria Math"/>
                                </a:rPr>
                              </m:ctrlPr>
                            </m:dPr>
                            <m:e>
                              <m:r>
                                <a:rPr lang="it-IT" i="1">
                                  <a:latin typeface="Cambria Math"/>
                                </a:rPr>
                                <m:t>𝑡</m:t>
                              </m:r>
                              <m:r>
                                <a:rPr lang="it-IT" i="1" baseline="-25000">
                                  <a:latin typeface="Cambria Math"/>
                                </a:rPr>
                                <m:t>1</m:t>
                              </m:r>
                              <m:r>
                                <a:rPr lang="it-IT">
                                  <a:latin typeface="Cambria Math"/>
                                </a:rPr>
                                <m:t>,0</m:t>
                              </m:r>
                            </m:e>
                          </m:d>
                          <m:r>
                            <a:rPr lang="it-IT" b="0" i="1" smtClean="0">
                              <a:latin typeface="Cambria Math"/>
                            </a:rPr>
                            <m:t> </m:t>
                          </m:r>
                          <m:r>
                            <a:rPr lang="it-IT" i="1">
                              <a:latin typeface="Cambria Math"/>
                            </a:rPr>
                            <m:t>𝐴</m:t>
                          </m:r>
                          <m:r>
                            <a:rPr lang="it-IT" b="0" i="1" smtClean="0">
                              <a:latin typeface="Cambria Math"/>
                            </a:rPr>
                            <m:t> </m:t>
                          </m:r>
                          <m:r>
                            <a:rPr lang="it-IT" i="1">
                              <a:latin typeface="Cambria Math"/>
                            </a:rPr>
                            <m:t>𝑈</m:t>
                          </m:r>
                          <m:d>
                            <m:dPr>
                              <m:ctrlPr>
                                <a:rPr lang="it-IT" i="1">
                                  <a:latin typeface="Cambria Math"/>
                                </a:rPr>
                              </m:ctrlPr>
                            </m:dPr>
                            <m:e>
                              <m:r>
                                <a:rPr lang="it-IT" i="1">
                                  <a:latin typeface="Cambria Math"/>
                                </a:rPr>
                                <m:t>𝑡</m:t>
                              </m:r>
                              <m:r>
                                <a:rPr lang="it-IT" i="1" baseline="-25000">
                                  <a:latin typeface="Cambria Math"/>
                                </a:rPr>
                                <m:t>1</m:t>
                              </m:r>
                              <m:r>
                                <a:rPr lang="it-IT">
                                  <a:latin typeface="Cambria Math"/>
                                </a:rPr>
                                <m:t>,0</m:t>
                              </m:r>
                            </m:e>
                          </m:d>
                          <m:r>
                            <a:rPr lang="it-IT" b="0" i="1" smtClean="0">
                              <a:latin typeface="Cambria Math"/>
                            </a:rPr>
                            <m:t> </m:t>
                          </m:r>
                          <m:sSup>
                            <m:sSupPr>
                              <m:ctrlPr>
                                <a:rPr lang="it-IT" i="1">
                                  <a:latin typeface="Cambria Math"/>
                                </a:rPr>
                              </m:ctrlPr>
                            </m:sSupPr>
                            <m:e>
                              <m:r>
                                <a:rPr lang="it-IT" i="1">
                                  <a:latin typeface="Cambria Math"/>
                                </a:rPr>
                                <m:t>𝑈</m:t>
                              </m:r>
                            </m:e>
                            <m:sup>
                              <m:r>
                                <a:rPr lang="it-IT">
                                  <a:latin typeface="Cambria Math"/>
                                </a:rPr>
                                <m:t>†</m:t>
                              </m:r>
                            </m:sup>
                          </m:sSup>
                          <m:d>
                            <m:dPr>
                              <m:ctrlPr>
                                <a:rPr lang="it-IT" i="1">
                                  <a:latin typeface="Cambria Math"/>
                                </a:rPr>
                              </m:ctrlPr>
                            </m:dPr>
                            <m:e>
                              <m:r>
                                <a:rPr lang="it-IT" i="1">
                                  <a:latin typeface="Cambria Math"/>
                                </a:rPr>
                                <m:t>𝑡</m:t>
                              </m:r>
                              <m:r>
                                <a:rPr lang="it-IT" b="0" i="1" baseline="-25000" smtClean="0">
                                  <a:latin typeface="Cambria Math"/>
                                </a:rPr>
                                <m:t>2</m:t>
                              </m:r>
                              <m:r>
                                <a:rPr lang="it-IT" i="0">
                                  <a:latin typeface="Cambria Math"/>
                                </a:rPr>
                                <m:t>,0</m:t>
                              </m:r>
                            </m:e>
                          </m:d>
                          <m:r>
                            <a:rPr lang="it-IT" b="0" i="1" smtClean="0">
                              <a:latin typeface="Cambria Math"/>
                            </a:rPr>
                            <m:t> </m:t>
                          </m:r>
                          <m:r>
                            <a:rPr lang="it-IT" i="1">
                              <a:latin typeface="Cambria Math"/>
                            </a:rPr>
                            <m:t>𝐵</m:t>
                          </m:r>
                          <m:r>
                            <a:rPr lang="it-IT" b="0" i="1" smtClean="0">
                              <a:latin typeface="Cambria Math"/>
                            </a:rPr>
                            <m:t> </m:t>
                          </m:r>
                          <m:r>
                            <a:rPr lang="it-IT" i="1">
                              <a:latin typeface="Cambria Math"/>
                            </a:rPr>
                            <m:t>𝑈</m:t>
                          </m:r>
                          <m:d>
                            <m:dPr>
                              <m:ctrlPr>
                                <a:rPr lang="it-IT" i="1">
                                  <a:latin typeface="Cambria Math"/>
                                </a:rPr>
                              </m:ctrlPr>
                            </m:dPr>
                            <m:e>
                              <m:r>
                                <a:rPr lang="it-IT" i="1">
                                  <a:latin typeface="Cambria Math"/>
                                </a:rPr>
                                <m:t>𝑡</m:t>
                              </m:r>
                              <m:r>
                                <a:rPr lang="it-IT" b="0" i="1" baseline="-25000" smtClean="0">
                                  <a:latin typeface="Cambria Math"/>
                                </a:rPr>
                                <m:t>2</m:t>
                              </m:r>
                              <m:r>
                                <a:rPr lang="it-IT" i="0">
                                  <a:latin typeface="Cambria Math"/>
                                </a:rPr>
                                <m:t>,0</m:t>
                              </m:r>
                            </m:e>
                          </m:d>
                          <m:r>
                            <a:rPr lang="it-IT" b="0" i="1" smtClean="0">
                              <a:latin typeface="Cambria Math"/>
                            </a:rPr>
                            <m:t> </m:t>
                          </m:r>
                          <m:sSub>
                            <m:sSubPr>
                              <m:ctrlPr>
                                <a:rPr lang="it-IT" i="1">
                                  <a:latin typeface="Cambria Math"/>
                                </a:rPr>
                              </m:ctrlPr>
                            </m:sSubPr>
                            <m:e>
                              <m:r>
                                <m:rPr>
                                  <m:sty m:val="p"/>
                                </m:rPr>
                                <a:rPr lang="it-IT" i="0">
                                  <a:latin typeface="Cambria Math"/>
                                </a:rPr>
                                <m:t>ρ</m:t>
                              </m:r>
                            </m:e>
                            <m:sub>
                              <m:r>
                                <a:rPr lang="it-IT" i="1">
                                  <a:latin typeface="Cambria Math"/>
                                </a:rPr>
                                <m:t>𝑆𝐸</m:t>
                              </m:r>
                            </m:sub>
                          </m:sSub>
                        </m:e>
                      </m:d>
                    </m:oMath>
                  </m:oMathPara>
                </a14:m>
                <a:endParaRPr lang="it-IT" i="0" dirty="0">
                  <a:latin typeface="Arial" pitchFamily="18"/>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86840" y="4261540"/>
                <a:ext cx="8285760" cy="446759"/>
              </a:xfrm>
              <a:prstGeom prst="rect">
                <a:avLst/>
              </a:prstGeom>
              <a:blipFill rotWithShape="1">
                <a:blip r:embed="rId5"/>
                <a:stretch>
                  <a:fillRect/>
                </a:stretch>
              </a:blipFill>
              <a:ln>
                <a:noFill/>
              </a:ln>
            </p:spPr>
            <p:txBody>
              <a:bodyPr/>
              <a:lstStyle/>
              <a:p>
                <a:r>
                  <a:rPr lang="it-IT">
                    <a:noFill/>
                  </a:rPr>
                  <a:t> </a:t>
                </a:r>
              </a:p>
            </p:txBody>
          </p:sp>
        </mc:Fallback>
      </mc:AlternateContent>
      <p:sp>
        <p:nvSpPr>
          <p:cNvPr id="27" name="TextBox 26"/>
          <p:cNvSpPr txBox="1"/>
          <p:nvPr/>
        </p:nvSpPr>
        <p:spPr>
          <a:xfrm>
            <a:off x="899592" y="1700808"/>
            <a:ext cx="2148643" cy="490988"/>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6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Mean Values :</a:t>
            </a:r>
            <a:endParaRPr lang="it-IT" sz="26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sp>
        <p:nvSpPr>
          <p:cNvPr id="28" name="TextBox 27"/>
          <p:cNvSpPr txBox="1"/>
          <p:nvPr/>
        </p:nvSpPr>
        <p:spPr>
          <a:xfrm>
            <a:off x="452113" y="4261540"/>
            <a:ext cx="2026815" cy="490988"/>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6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Two-time</a:t>
            </a:r>
            <a:r>
              <a:rPr lang="it-IT" sz="2600" b="1" i="0" u="none" strike="noStrike"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 CF:</a:t>
            </a:r>
            <a:endParaRPr lang="it-IT" sz="26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spTree>
    <p:extLst>
      <p:ext uri="{BB962C8B-B14F-4D97-AF65-F5344CB8AC3E}">
        <p14:creationId xmlns:p14="http://schemas.microsoft.com/office/powerpoint/2010/main" val="117342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Quantum Regression Theorem</a:t>
            </a:r>
            <a:endParaRPr lang="it-IT" sz="20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mc:AlternateContent xmlns:mc="http://schemas.openxmlformats.org/markup-compatibility/2006" xmlns:a14="http://schemas.microsoft.com/office/drawing/2010/main">
        <mc:Choice Requires="a14">
          <p:sp>
            <p:nvSpPr>
              <p:cNvPr id="25" name="TextBox 24"/>
              <p:cNvSpPr txBox="1">
                <a:spLocks noResize="1"/>
              </p:cNvSpPr>
              <p:nvPr/>
            </p:nvSpPr>
            <p:spPr>
              <a:xfrm>
                <a:off x="2948304" y="1700808"/>
                <a:ext cx="4428360" cy="446759"/>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d>
                        <m:dPr>
                          <m:begChr m:val="〈"/>
                          <m:endChr m:val="〉"/>
                          <m:ctrlPr>
                            <a:rPr lang="it-IT" i="1">
                              <a:latin typeface="Cambria Math"/>
                            </a:rPr>
                          </m:ctrlPr>
                        </m:dPr>
                        <m:e>
                          <m:r>
                            <a:rPr lang="it-IT" i="1">
                              <a:latin typeface="Cambria Math"/>
                            </a:rPr>
                            <m:t>𝐴</m:t>
                          </m:r>
                          <m:d>
                            <m:dPr>
                              <m:ctrlPr>
                                <a:rPr lang="it-IT" i="1">
                                  <a:latin typeface="Cambria Math"/>
                                </a:rPr>
                              </m:ctrlPr>
                            </m:dPr>
                            <m:e>
                              <m:r>
                                <a:rPr lang="it-IT" i="1">
                                  <a:latin typeface="Cambria Math"/>
                                </a:rPr>
                                <m:t>𝑡</m:t>
                              </m:r>
                            </m:e>
                          </m:d>
                        </m:e>
                      </m:d>
                      <m:r>
                        <a:rPr lang="it-IT" i="0">
                          <a:latin typeface="Cambria Math"/>
                        </a:rPr>
                        <m:t>=</m:t>
                      </m:r>
                      <m:sSub>
                        <m:sSubPr>
                          <m:ctrlPr>
                            <a:rPr lang="it-IT" i="1">
                              <a:latin typeface="Cambria Math"/>
                            </a:rPr>
                          </m:ctrlPr>
                        </m:sSubPr>
                        <m:e>
                          <m:r>
                            <a:rPr lang="it-IT" i="1">
                              <a:latin typeface="Cambria Math"/>
                            </a:rPr>
                            <m:t>𝑇𝑟</m:t>
                          </m:r>
                        </m:e>
                        <m:sub>
                          <m:r>
                            <a:rPr lang="it-IT" i="1">
                              <a:latin typeface="Cambria Math"/>
                            </a:rPr>
                            <m:t>𝑆𝐸</m:t>
                          </m:r>
                        </m:sub>
                      </m:sSub>
                      <m:d>
                        <m:dPr>
                          <m:begChr m:val="["/>
                          <m:endChr m:val="]"/>
                          <m:ctrlPr>
                            <a:rPr lang="it-IT" i="1">
                              <a:latin typeface="Cambria Math"/>
                            </a:rPr>
                          </m:ctrlPr>
                        </m:dPr>
                        <m:e>
                          <m:r>
                            <a:rPr lang="it-IT" i="1">
                              <a:latin typeface="Cambria Math"/>
                            </a:rPr>
                            <m:t>𝑈</m:t>
                          </m:r>
                          <m:d>
                            <m:dPr>
                              <m:ctrlPr>
                                <a:rPr lang="it-IT" i="1">
                                  <a:latin typeface="Cambria Math"/>
                                </a:rPr>
                              </m:ctrlPr>
                            </m:dPr>
                            <m:e>
                              <m:r>
                                <a:rPr lang="it-IT" i="1">
                                  <a:latin typeface="Cambria Math"/>
                                </a:rPr>
                                <m:t>𝑡</m:t>
                              </m:r>
                              <m:r>
                                <a:rPr lang="it-IT" i="0">
                                  <a:latin typeface="Cambria Math"/>
                                </a:rPr>
                                <m:t>,0</m:t>
                              </m:r>
                            </m:e>
                          </m:d>
                          <m:r>
                            <a:rPr lang="it-IT" i="1">
                              <a:latin typeface="Cambria Math"/>
                            </a:rPr>
                            <m:t>𝐴</m:t>
                          </m:r>
                          <m:sSup>
                            <m:sSupPr>
                              <m:ctrlPr>
                                <a:rPr lang="it-IT" i="1">
                                  <a:latin typeface="Cambria Math"/>
                                </a:rPr>
                              </m:ctrlPr>
                            </m:sSupPr>
                            <m:e>
                              <m:r>
                                <a:rPr lang="it-IT" i="1">
                                  <a:latin typeface="Cambria Math"/>
                                </a:rPr>
                                <m:t>𝑈</m:t>
                              </m:r>
                            </m:e>
                            <m:sup>
                              <m:r>
                                <a:rPr lang="it-IT" i="0">
                                  <a:latin typeface="Cambria Math"/>
                                </a:rPr>
                                <m:t>†</m:t>
                              </m:r>
                            </m:sup>
                          </m:sSup>
                          <m:d>
                            <m:dPr>
                              <m:ctrlPr>
                                <a:rPr lang="it-IT" i="1">
                                  <a:latin typeface="Cambria Math"/>
                                </a:rPr>
                              </m:ctrlPr>
                            </m:dPr>
                            <m:e>
                              <m:r>
                                <a:rPr lang="it-IT" i="1">
                                  <a:latin typeface="Cambria Math"/>
                                </a:rPr>
                                <m:t>𝑡</m:t>
                              </m:r>
                              <m:r>
                                <a:rPr lang="it-IT" i="0">
                                  <a:latin typeface="Cambria Math"/>
                                </a:rPr>
                                <m:t>,0</m:t>
                              </m:r>
                            </m:e>
                          </m:d>
                          <m:sSub>
                            <m:sSubPr>
                              <m:ctrlPr>
                                <a:rPr lang="it-IT" i="1">
                                  <a:latin typeface="Cambria Math"/>
                                </a:rPr>
                              </m:ctrlPr>
                            </m:sSubPr>
                            <m:e>
                              <m:r>
                                <m:rPr>
                                  <m:sty m:val="p"/>
                                </m:rPr>
                                <a:rPr lang="it-IT" i="0">
                                  <a:latin typeface="Cambria Math"/>
                                </a:rPr>
                                <m:t>ρ</m:t>
                              </m:r>
                            </m:e>
                            <m:sub>
                              <m:r>
                                <a:rPr lang="it-IT" i="1">
                                  <a:latin typeface="Cambria Math"/>
                                </a:rPr>
                                <m:t>𝑆𝐸</m:t>
                              </m:r>
                            </m:sub>
                          </m:sSub>
                        </m:e>
                      </m:d>
                    </m:oMath>
                  </m:oMathPara>
                </a14:m>
                <a:endParaRPr lang="it-IT" i="0" dirty="0" smtClean="0">
                  <a:latin typeface="Arial" pitchFamily="18"/>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948304" y="1700808"/>
                <a:ext cx="4428360" cy="446759"/>
              </a:xfrm>
              <a:prstGeom prst="rect">
                <a:avLst/>
              </a:prstGeom>
              <a:blipFill rotWithShape="1">
                <a:blip r:embed="rId4"/>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TextBox 25"/>
              <p:cNvSpPr txBox="1">
                <a:spLocks noResize="1"/>
              </p:cNvSpPr>
              <p:nvPr/>
            </p:nvSpPr>
            <p:spPr>
              <a:xfrm>
                <a:off x="1686840" y="4261540"/>
                <a:ext cx="8285760" cy="446759"/>
              </a:xfrm>
              <a:prstGeom prst="rect">
                <a:avLst/>
              </a:prstGeom>
              <a:noFill/>
              <a:ln>
                <a:noFill/>
              </a:ln>
            </p:spPr>
            <p:txBody>
              <a:bodyPr vert="horz" wrap="none" lIns="90000" tIns="45000" rIns="90000" bIns="45000" anchor="ctr" anchorCtr="1" compatLnSpc="1"/>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a:rPr>
                          </m:ctrlPr>
                        </m:dPr>
                        <m:e>
                          <m:r>
                            <a:rPr lang="it-IT" i="1">
                              <a:latin typeface="Cambria Math"/>
                            </a:rPr>
                            <m:t>𝐴</m:t>
                          </m:r>
                          <m:d>
                            <m:dPr>
                              <m:ctrlPr>
                                <a:rPr lang="it-IT" i="1">
                                  <a:latin typeface="Cambria Math"/>
                                </a:rPr>
                              </m:ctrlPr>
                            </m:dPr>
                            <m:e>
                              <m:r>
                                <a:rPr lang="it-IT" b="0" i="1" smtClean="0">
                                  <a:latin typeface="Cambria Math"/>
                                </a:rPr>
                                <m:t>𝑡</m:t>
                              </m:r>
                              <m:r>
                                <a:rPr lang="it-IT" b="0" i="1" baseline="-25000" smtClean="0">
                                  <a:latin typeface="Cambria Math"/>
                                </a:rPr>
                                <m:t>1</m:t>
                              </m:r>
                            </m:e>
                          </m:d>
                          <m:r>
                            <a:rPr lang="it-IT" i="1">
                              <a:latin typeface="Cambria Math"/>
                            </a:rPr>
                            <m:t>𝐵</m:t>
                          </m:r>
                          <m:d>
                            <m:dPr>
                              <m:ctrlPr>
                                <a:rPr lang="it-IT" i="1">
                                  <a:latin typeface="Cambria Math"/>
                                </a:rPr>
                              </m:ctrlPr>
                            </m:dPr>
                            <m:e>
                              <m:r>
                                <a:rPr lang="it-IT" i="1">
                                  <a:latin typeface="Cambria Math"/>
                                </a:rPr>
                                <m:t>𝑡</m:t>
                              </m:r>
                              <m:r>
                                <a:rPr lang="it-IT" b="0" i="1" baseline="-25000" smtClean="0">
                                  <a:latin typeface="Cambria Math"/>
                                </a:rPr>
                                <m:t>2</m:t>
                              </m:r>
                            </m:e>
                          </m:d>
                        </m:e>
                      </m:d>
                      <m:r>
                        <a:rPr lang="it-IT" i="0">
                          <a:latin typeface="Cambria Math"/>
                        </a:rPr>
                        <m:t>=</m:t>
                      </m:r>
                      <m:sSub>
                        <m:sSubPr>
                          <m:ctrlPr>
                            <a:rPr lang="it-IT" i="1">
                              <a:latin typeface="Cambria Math"/>
                            </a:rPr>
                          </m:ctrlPr>
                        </m:sSubPr>
                        <m:e>
                          <m:r>
                            <a:rPr lang="it-IT" i="1">
                              <a:latin typeface="Cambria Math"/>
                            </a:rPr>
                            <m:t>𝑇𝑟</m:t>
                          </m:r>
                        </m:e>
                        <m:sub>
                          <m:r>
                            <a:rPr lang="it-IT" i="1">
                              <a:latin typeface="Cambria Math"/>
                            </a:rPr>
                            <m:t>𝑆𝐸</m:t>
                          </m:r>
                        </m:sub>
                      </m:sSub>
                      <m:d>
                        <m:dPr>
                          <m:begChr m:val="["/>
                          <m:endChr m:val="]"/>
                          <m:ctrlPr>
                            <a:rPr lang="it-IT" i="1">
                              <a:latin typeface="Cambria Math"/>
                            </a:rPr>
                          </m:ctrlPr>
                        </m:dPr>
                        <m:e>
                          <m:sSup>
                            <m:sSupPr>
                              <m:ctrlPr>
                                <a:rPr lang="it-IT" i="1">
                                  <a:latin typeface="Cambria Math"/>
                                </a:rPr>
                              </m:ctrlPr>
                            </m:sSupPr>
                            <m:e>
                              <m:r>
                                <a:rPr lang="it-IT" i="1">
                                  <a:latin typeface="Cambria Math"/>
                                </a:rPr>
                                <m:t>𝑈</m:t>
                              </m:r>
                            </m:e>
                            <m:sup>
                              <m:r>
                                <a:rPr lang="it-IT">
                                  <a:latin typeface="Cambria Math"/>
                                </a:rPr>
                                <m:t>†</m:t>
                              </m:r>
                            </m:sup>
                          </m:sSup>
                          <m:d>
                            <m:dPr>
                              <m:ctrlPr>
                                <a:rPr lang="it-IT" i="1">
                                  <a:latin typeface="Cambria Math"/>
                                </a:rPr>
                              </m:ctrlPr>
                            </m:dPr>
                            <m:e>
                              <m:r>
                                <a:rPr lang="it-IT" i="1">
                                  <a:latin typeface="Cambria Math"/>
                                </a:rPr>
                                <m:t>𝑡</m:t>
                              </m:r>
                              <m:r>
                                <a:rPr lang="it-IT" i="1" baseline="-25000">
                                  <a:latin typeface="Cambria Math"/>
                                </a:rPr>
                                <m:t>1</m:t>
                              </m:r>
                              <m:r>
                                <a:rPr lang="it-IT">
                                  <a:latin typeface="Cambria Math"/>
                                </a:rPr>
                                <m:t>,0</m:t>
                              </m:r>
                            </m:e>
                          </m:d>
                          <m:r>
                            <a:rPr lang="it-IT" b="0" i="1" smtClean="0">
                              <a:latin typeface="Cambria Math"/>
                            </a:rPr>
                            <m:t> </m:t>
                          </m:r>
                          <m:r>
                            <a:rPr lang="it-IT" i="1">
                              <a:latin typeface="Cambria Math"/>
                            </a:rPr>
                            <m:t>𝐴</m:t>
                          </m:r>
                          <m:r>
                            <a:rPr lang="it-IT" b="0" i="1" smtClean="0">
                              <a:latin typeface="Cambria Math"/>
                            </a:rPr>
                            <m:t> </m:t>
                          </m:r>
                          <m:r>
                            <a:rPr lang="it-IT" i="1">
                              <a:latin typeface="Cambria Math"/>
                            </a:rPr>
                            <m:t>𝑈</m:t>
                          </m:r>
                          <m:d>
                            <m:dPr>
                              <m:ctrlPr>
                                <a:rPr lang="it-IT" i="1">
                                  <a:latin typeface="Cambria Math"/>
                                </a:rPr>
                              </m:ctrlPr>
                            </m:dPr>
                            <m:e>
                              <m:r>
                                <a:rPr lang="it-IT" i="1">
                                  <a:latin typeface="Cambria Math"/>
                                </a:rPr>
                                <m:t>𝑡</m:t>
                              </m:r>
                              <m:r>
                                <a:rPr lang="it-IT" i="1" baseline="-25000">
                                  <a:latin typeface="Cambria Math"/>
                                </a:rPr>
                                <m:t>1</m:t>
                              </m:r>
                              <m:r>
                                <a:rPr lang="it-IT">
                                  <a:latin typeface="Cambria Math"/>
                                </a:rPr>
                                <m:t>,0</m:t>
                              </m:r>
                            </m:e>
                          </m:d>
                          <m:r>
                            <a:rPr lang="it-IT" b="0" i="1" smtClean="0">
                              <a:latin typeface="Cambria Math"/>
                            </a:rPr>
                            <m:t> </m:t>
                          </m:r>
                          <m:sSup>
                            <m:sSupPr>
                              <m:ctrlPr>
                                <a:rPr lang="it-IT" i="1">
                                  <a:latin typeface="Cambria Math"/>
                                </a:rPr>
                              </m:ctrlPr>
                            </m:sSupPr>
                            <m:e>
                              <m:r>
                                <a:rPr lang="it-IT" i="1">
                                  <a:latin typeface="Cambria Math"/>
                                </a:rPr>
                                <m:t>𝑈</m:t>
                              </m:r>
                            </m:e>
                            <m:sup>
                              <m:r>
                                <a:rPr lang="it-IT">
                                  <a:latin typeface="Cambria Math"/>
                                </a:rPr>
                                <m:t>†</m:t>
                              </m:r>
                            </m:sup>
                          </m:sSup>
                          <m:d>
                            <m:dPr>
                              <m:ctrlPr>
                                <a:rPr lang="it-IT" i="1">
                                  <a:latin typeface="Cambria Math"/>
                                </a:rPr>
                              </m:ctrlPr>
                            </m:dPr>
                            <m:e>
                              <m:r>
                                <a:rPr lang="it-IT" i="1">
                                  <a:latin typeface="Cambria Math"/>
                                </a:rPr>
                                <m:t>𝑡</m:t>
                              </m:r>
                              <m:r>
                                <a:rPr lang="it-IT" b="0" i="1" baseline="-25000" smtClean="0">
                                  <a:latin typeface="Cambria Math"/>
                                </a:rPr>
                                <m:t>2</m:t>
                              </m:r>
                              <m:r>
                                <a:rPr lang="it-IT" i="0">
                                  <a:latin typeface="Cambria Math"/>
                                </a:rPr>
                                <m:t>,0</m:t>
                              </m:r>
                            </m:e>
                          </m:d>
                          <m:r>
                            <a:rPr lang="it-IT" b="0" i="1" smtClean="0">
                              <a:latin typeface="Cambria Math"/>
                            </a:rPr>
                            <m:t> </m:t>
                          </m:r>
                          <m:r>
                            <a:rPr lang="it-IT" i="1">
                              <a:latin typeface="Cambria Math"/>
                            </a:rPr>
                            <m:t>𝐵</m:t>
                          </m:r>
                          <m:r>
                            <a:rPr lang="it-IT" b="0" i="1" smtClean="0">
                              <a:latin typeface="Cambria Math"/>
                            </a:rPr>
                            <m:t> </m:t>
                          </m:r>
                          <m:r>
                            <a:rPr lang="it-IT" i="1">
                              <a:latin typeface="Cambria Math"/>
                            </a:rPr>
                            <m:t>𝑈</m:t>
                          </m:r>
                          <m:d>
                            <m:dPr>
                              <m:ctrlPr>
                                <a:rPr lang="it-IT" i="1">
                                  <a:latin typeface="Cambria Math"/>
                                </a:rPr>
                              </m:ctrlPr>
                            </m:dPr>
                            <m:e>
                              <m:r>
                                <a:rPr lang="it-IT" i="1">
                                  <a:latin typeface="Cambria Math"/>
                                </a:rPr>
                                <m:t>𝑡</m:t>
                              </m:r>
                              <m:r>
                                <a:rPr lang="it-IT" b="0" i="1" baseline="-25000" smtClean="0">
                                  <a:latin typeface="Cambria Math"/>
                                </a:rPr>
                                <m:t>2</m:t>
                              </m:r>
                              <m:r>
                                <a:rPr lang="it-IT" i="0">
                                  <a:latin typeface="Cambria Math"/>
                                </a:rPr>
                                <m:t>,0</m:t>
                              </m:r>
                            </m:e>
                          </m:d>
                          <m:r>
                            <a:rPr lang="it-IT" b="0" i="1" smtClean="0">
                              <a:latin typeface="Cambria Math"/>
                            </a:rPr>
                            <m:t> </m:t>
                          </m:r>
                          <m:sSub>
                            <m:sSubPr>
                              <m:ctrlPr>
                                <a:rPr lang="it-IT" i="1">
                                  <a:latin typeface="Cambria Math"/>
                                </a:rPr>
                              </m:ctrlPr>
                            </m:sSubPr>
                            <m:e>
                              <m:r>
                                <m:rPr>
                                  <m:sty m:val="p"/>
                                </m:rPr>
                                <a:rPr lang="it-IT" i="0">
                                  <a:latin typeface="Cambria Math"/>
                                </a:rPr>
                                <m:t>ρ</m:t>
                              </m:r>
                            </m:e>
                            <m:sub>
                              <m:r>
                                <a:rPr lang="it-IT" i="1">
                                  <a:latin typeface="Cambria Math"/>
                                </a:rPr>
                                <m:t>𝑆𝐸</m:t>
                              </m:r>
                            </m:sub>
                          </m:sSub>
                        </m:e>
                      </m:d>
                    </m:oMath>
                  </m:oMathPara>
                </a14:m>
                <a:endParaRPr lang="it-IT" i="0" dirty="0">
                  <a:latin typeface="Arial" pitchFamily="18"/>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86840" y="4261540"/>
                <a:ext cx="8285760" cy="446759"/>
              </a:xfrm>
              <a:prstGeom prst="rect">
                <a:avLst/>
              </a:prstGeom>
              <a:blipFill rotWithShape="1">
                <a:blip r:embed="rId5"/>
                <a:stretch>
                  <a:fillRect/>
                </a:stretch>
              </a:blipFill>
              <a:ln>
                <a:noFill/>
              </a:ln>
            </p:spPr>
            <p:txBody>
              <a:bodyPr/>
              <a:lstStyle/>
              <a:p>
                <a:r>
                  <a:rPr lang="it-IT">
                    <a:noFill/>
                  </a:rPr>
                  <a:t> </a:t>
                </a:r>
              </a:p>
            </p:txBody>
          </p:sp>
        </mc:Fallback>
      </mc:AlternateContent>
      <p:sp>
        <p:nvSpPr>
          <p:cNvPr id="27" name="TextBox 26"/>
          <p:cNvSpPr txBox="1"/>
          <p:nvPr/>
        </p:nvSpPr>
        <p:spPr>
          <a:xfrm>
            <a:off x="899592" y="1700808"/>
            <a:ext cx="2148643" cy="490988"/>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6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Mean Values :</a:t>
            </a:r>
            <a:endParaRPr lang="it-IT" sz="26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sp>
        <p:nvSpPr>
          <p:cNvPr id="28" name="TextBox 27"/>
          <p:cNvSpPr txBox="1"/>
          <p:nvPr/>
        </p:nvSpPr>
        <p:spPr>
          <a:xfrm>
            <a:off x="452113" y="4261540"/>
            <a:ext cx="2026815" cy="490988"/>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6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Two-time</a:t>
            </a:r>
            <a:r>
              <a:rPr lang="it-IT" sz="2600" b="1" i="0" u="none" strike="noStrike"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 CF:</a:t>
            </a:r>
            <a:endParaRPr lang="it-IT" sz="26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mc:AlternateContent xmlns:mc="http://schemas.openxmlformats.org/markup-compatibility/2006" xmlns:a14="http://schemas.microsoft.com/office/drawing/2010/main">
        <mc:Choice Requires="a14">
          <p:sp>
            <p:nvSpPr>
              <p:cNvPr id="29" name="TextBox 28"/>
              <p:cNvSpPr txBox="1"/>
              <p:nvPr/>
            </p:nvSpPr>
            <p:spPr>
              <a:xfrm>
                <a:off x="3992288" y="2191796"/>
                <a:ext cx="1669881"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m:t>
                      </m:r>
                      <m:r>
                        <a:rPr lang="it-IT" b="0" i="1" smtClean="0">
                          <a:latin typeface="Cambria Math"/>
                        </a:rPr>
                        <m:t>𝑇𝑟𝑆</m:t>
                      </m:r>
                      <m:d>
                        <m:dPr>
                          <m:begChr m:val="["/>
                          <m:endChr m:val="]"/>
                          <m:ctrlPr>
                            <a:rPr lang="it-IT" i="1">
                              <a:latin typeface="Cambria Math"/>
                            </a:rPr>
                          </m:ctrlPr>
                        </m:dPr>
                        <m:e>
                          <m:r>
                            <a:rPr lang="it-IT" i="1">
                              <a:latin typeface="Cambria Math"/>
                            </a:rPr>
                            <m:t>𝐴</m:t>
                          </m:r>
                          <m:r>
                            <a:rPr lang="it-IT" b="0" i="1" smtClean="0">
                              <a:latin typeface="Cambria Math"/>
                            </a:rPr>
                            <m:t> </m:t>
                          </m:r>
                          <m:sSub>
                            <m:sSubPr>
                              <m:ctrlPr>
                                <a:rPr lang="it-IT" i="1">
                                  <a:latin typeface="Cambria Math"/>
                                </a:rPr>
                              </m:ctrlPr>
                            </m:sSubPr>
                            <m:e>
                              <m:r>
                                <m:rPr>
                                  <m:sty m:val="p"/>
                                </m:rPr>
                                <a:rPr lang="it-IT">
                                  <a:latin typeface="Cambria Math"/>
                                </a:rPr>
                                <m:t>ρ</m:t>
                              </m:r>
                            </m:e>
                            <m:sub>
                              <m:r>
                                <a:rPr lang="it-IT" i="1">
                                  <a:latin typeface="Cambria Math"/>
                                </a:rPr>
                                <m:t>𝑆</m:t>
                              </m:r>
                            </m:sub>
                          </m:sSub>
                          <m:r>
                            <a:rPr lang="it-IT" b="0" i="1" smtClean="0">
                              <a:latin typeface="Cambria Math"/>
                            </a:rPr>
                            <m:t>(</m:t>
                          </m:r>
                          <m:r>
                            <a:rPr lang="it-IT" b="0" i="1" smtClean="0">
                              <a:latin typeface="Cambria Math"/>
                            </a:rPr>
                            <m:t>𝑡</m:t>
                          </m:r>
                          <m:r>
                            <a:rPr lang="it-IT" b="0" i="1" smtClean="0">
                              <a:latin typeface="Cambria Math"/>
                            </a:rPr>
                            <m:t>)</m:t>
                          </m:r>
                        </m:e>
                      </m:d>
                    </m:oMath>
                  </m:oMathPara>
                </a14:m>
                <a:endParaRPr lang="it-IT" baseline="-25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992288" y="2191796"/>
                <a:ext cx="1669881" cy="362984"/>
              </a:xfrm>
              <a:prstGeom prst="rect">
                <a:avLst/>
              </a:prstGeom>
              <a:blipFill rotWithShape="1">
                <a:blip r:embed="rId6"/>
                <a:stretch>
                  <a:fillRect b="-1694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919088" y="4773744"/>
                <a:ext cx="2063578"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m:t>
                      </m:r>
                      <m:r>
                        <a:rPr lang="it-IT" b="0" i="1" smtClean="0">
                          <a:latin typeface="Cambria Math"/>
                        </a:rPr>
                        <m:t>𝑇𝑟𝑆</m:t>
                      </m:r>
                      <m:d>
                        <m:dPr>
                          <m:begChr m:val="["/>
                          <m:endChr m:val="]"/>
                          <m:ctrlPr>
                            <a:rPr lang="it-IT" i="1">
                              <a:latin typeface="Cambria Math"/>
                            </a:rPr>
                          </m:ctrlPr>
                        </m:dPr>
                        <m:e>
                          <m:r>
                            <a:rPr lang="it-IT" i="1">
                              <a:latin typeface="Cambria Math"/>
                            </a:rPr>
                            <m:t>𝐴</m:t>
                          </m:r>
                          <m:r>
                            <a:rPr lang="it-IT" b="0" i="1" smtClean="0">
                              <a:latin typeface="Cambria Math"/>
                            </a:rPr>
                            <m:t> </m:t>
                          </m:r>
                          <m:sSub>
                            <m:sSubPr>
                              <m:ctrlPr>
                                <a:rPr lang="it-IT" i="1">
                                  <a:latin typeface="Cambria Math"/>
                                </a:rPr>
                              </m:ctrlPr>
                            </m:sSubPr>
                            <m:e>
                              <m:r>
                                <m:rPr>
                                  <m:sty m:val="p"/>
                                </m:rPr>
                                <a:rPr lang="it-IT" b="0" i="0" smtClean="0">
                                  <a:latin typeface="Cambria Math"/>
                                </a:rPr>
                                <m:t>X</m:t>
                              </m:r>
                            </m:e>
                            <m:sub>
                              <m:r>
                                <a:rPr lang="it-IT" i="1">
                                  <a:latin typeface="Cambria Math"/>
                                </a:rPr>
                                <m:t>𝑆</m:t>
                              </m:r>
                            </m:sub>
                          </m:sSub>
                          <m:r>
                            <a:rPr lang="it-IT" b="0" i="1" smtClean="0">
                              <a:latin typeface="Cambria Math"/>
                            </a:rPr>
                            <m:t>(</m:t>
                          </m:r>
                          <m:r>
                            <a:rPr lang="it-IT" b="0" i="1" smtClean="0">
                              <a:latin typeface="Cambria Math"/>
                            </a:rPr>
                            <m:t>𝑡</m:t>
                          </m:r>
                          <m:r>
                            <a:rPr lang="it-IT" b="0" i="1" baseline="-25000" smtClean="0">
                              <a:latin typeface="Cambria Math"/>
                            </a:rPr>
                            <m:t>1</m:t>
                          </m:r>
                          <m:r>
                            <a:rPr lang="it-IT" b="0" i="1" smtClean="0">
                              <a:latin typeface="Cambria Math"/>
                            </a:rPr>
                            <m:t>,</m:t>
                          </m:r>
                          <m:r>
                            <a:rPr lang="it-IT" b="0" i="1" smtClean="0">
                              <a:latin typeface="Cambria Math"/>
                            </a:rPr>
                            <m:t>𝑡</m:t>
                          </m:r>
                          <m:r>
                            <a:rPr lang="it-IT" b="0" i="1" baseline="-25000" smtClean="0">
                              <a:latin typeface="Cambria Math"/>
                            </a:rPr>
                            <m:t>2</m:t>
                          </m:r>
                          <m:r>
                            <a:rPr lang="it-IT" b="0" i="1" smtClean="0">
                              <a:latin typeface="Cambria Math"/>
                            </a:rPr>
                            <m:t>)</m:t>
                          </m:r>
                        </m:e>
                      </m:d>
                    </m:oMath>
                  </m:oMathPara>
                </a14:m>
                <a:endParaRPr lang="it-IT" baseline="-25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919088" y="4773744"/>
                <a:ext cx="2063578" cy="362984"/>
              </a:xfrm>
              <a:prstGeom prst="rect">
                <a:avLst/>
              </a:prstGeom>
              <a:blipFill rotWithShape="1">
                <a:blip r:embed="rId7"/>
                <a:stretch>
                  <a:fillRect b="-15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694952" y="5184576"/>
                <a:ext cx="6441635" cy="404983"/>
              </a:xfrm>
              <a:prstGeom prst="rect">
                <a:avLst/>
              </a:prstGeom>
              <a:noFill/>
            </p:spPr>
            <p:txBody>
              <a:bodyPr wrap="none" rtlCol="0">
                <a:spAutoFit/>
              </a:bodyPr>
              <a:lstStyle/>
              <a:p>
                <a14:m>
                  <m:oMath xmlns:m="http://schemas.openxmlformats.org/officeDocument/2006/math">
                    <m:sSub>
                      <m:sSubPr>
                        <m:ctrlPr>
                          <a:rPr lang="it-IT" i="1" smtClean="0">
                            <a:latin typeface="Cambria Math"/>
                          </a:rPr>
                        </m:ctrlPr>
                      </m:sSubPr>
                      <m:e>
                        <m:r>
                          <m:rPr>
                            <m:sty m:val="p"/>
                          </m:rPr>
                          <a:rPr lang="it-IT">
                            <a:latin typeface="Cambria Math"/>
                          </a:rPr>
                          <m:t>X</m:t>
                        </m:r>
                      </m:e>
                      <m:sub>
                        <m:r>
                          <a:rPr lang="it-IT" i="1">
                            <a:latin typeface="Cambria Math"/>
                          </a:rPr>
                          <m:t>𝑆</m:t>
                        </m:r>
                      </m:sub>
                    </m:sSub>
                    <m:r>
                      <a:rPr lang="it-IT" i="1">
                        <a:latin typeface="Cambria Math"/>
                      </a:rPr>
                      <m:t>(</m:t>
                    </m:r>
                    <m:r>
                      <a:rPr lang="it-IT" i="1">
                        <a:latin typeface="Cambria Math"/>
                      </a:rPr>
                      <m:t>𝑡</m:t>
                    </m:r>
                    <m:r>
                      <a:rPr lang="it-IT" i="1" baseline="-25000">
                        <a:latin typeface="Cambria Math"/>
                      </a:rPr>
                      <m:t>1</m:t>
                    </m:r>
                    <m:r>
                      <a:rPr lang="it-IT" i="1">
                        <a:latin typeface="Cambria Math"/>
                      </a:rPr>
                      <m:t>,</m:t>
                    </m:r>
                    <m:r>
                      <a:rPr lang="it-IT" i="1">
                        <a:latin typeface="Cambria Math"/>
                      </a:rPr>
                      <m:t>𝑡</m:t>
                    </m:r>
                    <m:r>
                      <a:rPr lang="it-IT" i="1" baseline="-25000">
                        <a:latin typeface="Cambria Math"/>
                      </a:rPr>
                      <m:t>2</m:t>
                    </m:r>
                    <m:r>
                      <a:rPr lang="it-IT" i="1">
                        <a:latin typeface="Cambria Math"/>
                      </a:rPr>
                      <m:t>)</m:t>
                    </m:r>
                    <m:r>
                      <a:rPr lang="it-IT" b="0" i="1" smtClean="0">
                        <a:latin typeface="Cambria Math"/>
                      </a:rPr>
                      <m:t>=</m:t>
                    </m:r>
                    <m:r>
                      <a:rPr lang="it-IT" b="0" i="1" smtClean="0">
                        <a:latin typeface="Cambria Math"/>
                      </a:rPr>
                      <m:t>𝑇𝑟𝐸</m:t>
                    </m:r>
                    <m:d>
                      <m:dPr>
                        <m:begChr m:val="["/>
                        <m:endChr m:val="]"/>
                        <m:ctrlPr>
                          <a:rPr lang="it-IT" i="1">
                            <a:latin typeface="Cambria Math"/>
                          </a:rPr>
                        </m:ctrlPr>
                      </m:dPr>
                      <m:e>
                        <m:r>
                          <a:rPr lang="it-IT" b="0" i="1" smtClean="0">
                            <a:latin typeface="Cambria Math"/>
                          </a:rPr>
                          <m:t>𝑈</m:t>
                        </m:r>
                        <m:d>
                          <m:dPr>
                            <m:ctrlPr>
                              <a:rPr lang="it-IT" i="1">
                                <a:latin typeface="Cambria Math"/>
                              </a:rPr>
                            </m:ctrlPr>
                          </m:dPr>
                          <m:e>
                            <m:r>
                              <a:rPr lang="it-IT" i="1">
                                <a:latin typeface="Cambria Math"/>
                              </a:rPr>
                              <m:t>𝑡</m:t>
                            </m:r>
                            <m:r>
                              <a:rPr lang="it-IT" i="1" baseline="-25000">
                                <a:latin typeface="Cambria Math"/>
                              </a:rPr>
                              <m:t>1</m:t>
                            </m:r>
                            <m:r>
                              <a:rPr lang="it-IT" i="1">
                                <a:latin typeface="Cambria Math"/>
                              </a:rPr>
                              <m:t>,</m:t>
                            </m:r>
                            <m:r>
                              <a:rPr lang="it-IT" i="1">
                                <a:latin typeface="Cambria Math"/>
                              </a:rPr>
                              <m:t>𝑡</m:t>
                            </m:r>
                            <m:r>
                              <a:rPr lang="it-IT" i="1" baseline="-25000">
                                <a:latin typeface="Cambria Math"/>
                              </a:rPr>
                              <m:t>2</m:t>
                            </m:r>
                          </m:e>
                        </m:d>
                        <m:r>
                          <a:rPr lang="it-IT" b="0" i="1" baseline="-25000" smtClean="0">
                            <a:latin typeface="Cambria Math"/>
                          </a:rPr>
                          <m:t> </m:t>
                        </m:r>
                        <m:r>
                          <a:rPr lang="it-IT" b="0" i="1" smtClean="0">
                            <a:latin typeface="Cambria Math"/>
                          </a:rPr>
                          <m:t>𝐵</m:t>
                        </m:r>
                        <m:sSub>
                          <m:sSubPr>
                            <m:ctrlPr>
                              <a:rPr lang="it-IT" i="1">
                                <a:latin typeface="Cambria Math"/>
                              </a:rPr>
                            </m:ctrlPr>
                          </m:sSubPr>
                          <m:e>
                            <m:r>
                              <m:rPr>
                                <m:sty m:val="p"/>
                              </m:rPr>
                              <a:rPr lang="it-IT">
                                <a:latin typeface="Cambria Math"/>
                              </a:rPr>
                              <m:t>ρ</m:t>
                            </m:r>
                          </m:e>
                          <m:sub>
                            <m:r>
                              <a:rPr lang="it-IT" i="1">
                                <a:latin typeface="Cambria Math"/>
                              </a:rPr>
                              <m:t>𝑆</m:t>
                            </m:r>
                            <m:r>
                              <a:rPr lang="it-IT" b="0" i="1" smtClean="0">
                                <a:latin typeface="Cambria Math"/>
                              </a:rPr>
                              <m:t>𝐸</m:t>
                            </m:r>
                          </m:sub>
                        </m:sSub>
                        <m:d>
                          <m:dPr>
                            <m:ctrlPr>
                              <a:rPr lang="it-IT" b="0" i="1" smtClean="0">
                                <a:latin typeface="Cambria Math"/>
                              </a:rPr>
                            </m:ctrlPr>
                          </m:dPr>
                          <m:e>
                            <m:r>
                              <a:rPr lang="it-IT" b="0" i="1" smtClean="0">
                                <a:latin typeface="Cambria Math"/>
                              </a:rPr>
                              <m:t>𝑡</m:t>
                            </m:r>
                            <m:r>
                              <a:rPr lang="it-IT" b="0" i="1" baseline="-25000" smtClean="0">
                                <a:latin typeface="Cambria Math"/>
                              </a:rPr>
                              <m:t>1</m:t>
                            </m:r>
                          </m:e>
                        </m:d>
                        <m:sSup>
                          <m:sSupPr>
                            <m:ctrlPr>
                              <a:rPr lang="it-IT" i="1">
                                <a:latin typeface="Cambria Math"/>
                              </a:rPr>
                            </m:ctrlPr>
                          </m:sSupPr>
                          <m:e>
                            <m:r>
                              <a:rPr lang="it-IT" i="1">
                                <a:latin typeface="Cambria Math"/>
                              </a:rPr>
                              <m:t>𝑈</m:t>
                            </m:r>
                          </m:e>
                          <m:sup>
                            <m:r>
                              <a:rPr lang="it-IT">
                                <a:latin typeface="Cambria Math"/>
                              </a:rPr>
                              <m:t>†</m:t>
                            </m:r>
                          </m:sup>
                        </m:sSup>
                        <m:r>
                          <a:rPr lang="it-IT" i="1">
                            <a:latin typeface="Cambria Math"/>
                          </a:rPr>
                          <m:t>(</m:t>
                        </m:r>
                        <m:r>
                          <a:rPr lang="it-IT" i="1">
                            <a:latin typeface="Cambria Math"/>
                          </a:rPr>
                          <m:t>𝑡</m:t>
                        </m:r>
                        <m:r>
                          <a:rPr lang="it-IT" i="1" baseline="-25000">
                            <a:latin typeface="Cambria Math"/>
                          </a:rPr>
                          <m:t>1</m:t>
                        </m:r>
                        <m:r>
                          <a:rPr lang="it-IT" i="1">
                            <a:latin typeface="Cambria Math"/>
                          </a:rPr>
                          <m:t>,</m:t>
                        </m:r>
                        <m:r>
                          <a:rPr lang="it-IT" i="1">
                            <a:latin typeface="Cambria Math"/>
                          </a:rPr>
                          <m:t>𝑡</m:t>
                        </m:r>
                        <m:r>
                          <a:rPr lang="it-IT" i="1" baseline="-25000">
                            <a:latin typeface="Cambria Math"/>
                          </a:rPr>
                          <m:t>2</m:t>
                        </m:r>
                        <m:r>
                          <a:rPr lang="it-IT" i="1">
                            <a:latin typeface="Cambria Math"/>
                          </a:rPr>
                          <m:t>)</m:t>
                        </m:r>
                      </m:e>
                    </m:d>
                  </m:oMath>
                </a14:m>
                <a:r>
                  <a:rPr lang="it-IT" baseline="-25000" dirty="0" smtClean="0"/>
                  <a:t> </a:t>
                </a:r>
                <a:r>
                  <a:rPr lang="it-IT" dirty="0" smtClean="0">
                    <a:solidFill>
                      <a:srgbClr val="FF0000"/>
                    </a:solidFill>
                  </a:rPr>
                  <a:t>≠ </a:t>
                </a:r>
                <a14:m>
                  <m:oMath xmlns:m="http://schemas.openxmlformats.org/officeDocument/2006/math">
                    <m:r>
                      <m:rPr>
                        <m:sty m:val="p"/>
                      </m:rPr>
                      <a:rPr lang="it-IT" smtClean="0">
                        <a:solidFill>
                          <a:srgbClr val="FF0000"/>
                        </a:solidFill>
                        <a:latin typeface="Cambria Math"/>
                      </a:rPr>
                      <m:t>Λ</m:t>
                    </m:r>
                    <m:d>
                      <m:dPr>
                        <m:ctrlPr>
                          <a:rPr lang="it-IT" i="1" smtClean="0">
                            <a:solidFill>
                              <a:srgbClr val="FF0000"/>
                            </a:solidFill>
                            <a:latin typeface="Cambria Math"/>
                          </a:rPr>
                        </m:ctrlPr>
                      </m:dPr>
                      <m:e>
                        <m:r>
                          <a:rPr lang="it-IT" i="1">
                            <a:solidFill>
                              <a:srgbClr val="FF0000"/>
                            </a:solidFill>
                            <a:latin typeface="Cambria Math"/>
                          </a:rPr>
                          <m:t>𝑡</m:t>
                        </m:r>
                        <m:r>
                          <a:rPr lang="it-IT" i="1" baseline="-25000">
                            <a:solidFill>
                              <a:srgbClr val="FF0000"/>
                            </a:solidFill>
                            <a:latin typeface="Cambria Math"/>
                          </a:rPr>
                          <m:t>1</m:t>
                        </m:r>
                        <m:r>
                          <a:rPr lang="it-IT" i="1">
                            <a:solidFill>
                              <a:srgbClr val="FF0000"/>
                            </a:solidFill>
                            <a:latin typeface="Cambria Math"/>
                          </a:rPr>
                          <m:t>,</m:t>
                        </m:r>
                        <m:r>
                          <a:rPr lang="it-IT" i="1">
                            <a:solidFill>
                              <a:srgbClr val="FF0000"/>
                            </a:solidFill>
                            <a:latin typeface="Cambria Math"/>
                          </a:rPr>
                          <m:t>𝑡</m:t>
                        </m:r>
                        <m:r>
                          <a:rPr lang="it-IT" i="1" baseline="-25000">
                            <a:solidFill>
                              <a:srgbClr val="FF0000"/>
                            </a:solidFill>
                            <a:latin typeface="Cambria Math"/>
                          </a:rPr>
                          <m:t>2</m:t>
                        </m:r>
                      </m:e>
                    </m:d>
                    <m:sSub>
                      <m:sSubPr>
                        <m:ctrlPr>
                          <a:rPr lang="it-IT" i="1">
                            <a:solidFill>
                              <a:srgbClr val="FF0000"/>
                            </a:solidFill>
                            <a:latin typeface="Cambria Math"/>
                          </a:rPr>
                        </m:ctrlPr>
                      </m:sSubPr>
                      <m:e>
                        <m:r>
                          <a:rPr lang="it-IT" b="0" i="1" smtClean="0">
                            <a:solidFill>
                              <a:srgbClr val="FF0000"/>
                            </a:solidFill>
                            <a:latin typeface="Cambria Math"/>
                          </a:rPr>
                          <m:t> </m:t>
                        </m:r>
                        <m:r>
                          <m:rPr>
                            <m:sty m:val="p"/>
                          </m:rPr>
                          <a:rPr lang="it-IT" b="0" i="0" smtClean="0">
                            <a:solidFill>
                              <a:srgbClr val="FF0000"/>
                            </a:solidFill>
                            <a:latin typeface="Cambria Math"/>
                          </a:rPr>
                          <m:t>B</m:t>
                        </m:r>
                        <m:r>
                          <a:rPr lang="it-IT" b="0" i="0" smtClean="0">
                            <a:solidFill>
                              <a:srgbClr val="FF0000"/>
                            </a:solidFill>
                            <a:latin typeface="Cambria Math"/>
                          </a:rPr>
                          <m:t> </m:t>
                        </m:r>
                        <m:r>
                          <m:rPr>
                            <m:sty m:val="p"/>
                          </m:rPr>
                          <a:rPr lang="it-IT">
                            <a:solidFill>
                              <a:srgbClr val="FF0000"/>
                            </a:solidFill>
                            <a:latin typeface="Cambria Math"/>
                          </a:rPr>
                          <m:t>ρ</m:t>
                        </m:r>
                      </m:e>
                      <m:sub>
                        <m:r>
                          <a:rPr lang="it-IT" i="1">
                            <a:solidFill>
                              <a:srgbClr val="FF0000"/>
                            </a:solidFill>
                            <a:latin typeface="Cambria Math"/>
                          </a:rPr>
                          <m:t>𝑆</m:t>
                        </m:r>
                      </m:sub>
                    </m:sSub>
                    <m:d>
                      <m:dPr>
                        <m:ctrlPr>
                          <a:rPr lang="it-IT" i="1">
                            <a:solidFill>
                              <a:srgbClr val="FF0000"/>
                            </a:solidFill>
                            <a:latin typeface="Cambria Math"/>
                          </a:rPr>
                        </m:ctrlPr>
                      </m:dPr>
                      <m:e>
                        <m:r>
                          <a:rPr lang="it-IT" b="0" i="1" smtClean="0">
                            <a:solidFill>
                              <a:srgbClr val="FF0000"/>
                            </a:solidFill>
                            <a:latin typeface="Cambria Math"/>
                          </a:rPr>
                          <m:t>𝑡</m:t>
                        </m:r>
                        <m:r>
                          <a:rPr lang="it-IT" b="0" i="1" baseline="-25000" smtClean="0">
                            <a:solidFill>
                              <a:srgbClr val="FF0000"/>
                            </a:solidFill>
                            <a:latin typeface="Cambria Math"/>
                          </a:rPr>
                          <m:t>1</m:t>
                        </m:r>
                      </m:e>
                    </m:d>
                  </m:oMath>
                </a14:m>
                <a:r>
                  <a:rPr lang="it-IT" baseline="-25000" dirty="0" smtClean="0">
                    <a:solidFill>
                      <a:srgbClr val="FF0000"/>
                    </a:solidFill>
                  </a:rPr>
                  <a:t> </a:t>
                </a:r>
                <a:endParaRPr lang="it-IT" baseline="-25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694952" y="5184576"/>
                <a:ext cx="6441635" cy="404983"/>
              </a:xfrm>
              <a:prstGeom prst="rect">
                <a:avLst/>
              </a:prstGeom>
              <a:blipFill rotWithShape="1">
                <a:blip r:embed="rId8"/>
                <a:stretch>
                  <a:fillRect t="-1493" b="-1940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428805" y="2636912"/>
                <a:ext cx="5027979" cy="404983"/>
              </a:xfrm>
              <a:prstGeom prst="rect">
                <a:avLst/>
              </a:prstGeom>
            </p:spPr>
            <p:txBody>
              <a:bodyPr wrap="none">
                <a:spAutoFit/>
              </a:bodyPr>
              <a:lstStyle/>
              <a:p>
                <a14:m>
                  <m:oMath xmlns:m="http://schemas.openxmlformats.org/officeDocument/2006/math">
                    <m:sSub>
                      <m:sSubPr>
                        <m:ctrlPr>
                          <a:rPr lang="it-IT" i="1" smtClean="0">
                            <a:latin typeface="Cambria Math"/>
                          </a:rPr>
                        </m:ctrlPr>
                      </m:sSubPr>
                      <m:e>
                        <m:r>
                          <m:rPr>
                            <m:sty m:val="p"/>
                          </m:rPr>
                          <a:rPr lang="it-IT">
                            <a:latin typeface="Cambria Math"/>
                          </a:rPr>
                          <m:t>ρ</m:t>
                        </m:r>
                      </m:e>
                      <m:sub>
                        <m:r>
                          <a:rPr lang="it-IT" i="1">
                            <a:latin typeface="Cambria Math"/>
                          </a:rPr>
                          <m:t>𝑆</m:t>
                        </m:r>
                      </m:sub>
                    </m:sSub>
                    <m:r>
                      <a:rPr lang="it-IT" i="1">
                        <a:latin typeface="Cambria Math"/>
                      </a:rPr>
                      <m:t>(</m:t>
                    </m:r>
                    <m:r>
                      <a:rPr lang="it-IT" i="1">
                        <a:latin typeface="Cambria Math"/>
                      </a:rPr>
                      <m:t>𝑡</m:t>
                    </m:r>
                    <m:r>
                      <a:rPr lang="it-IT" i="1">
                        <a:latin typeface="Cambria Math"/>
                      </a:rPr>
                      <m:t>)</m:t>
                    </m:r>
                  </m:oMath>
                </a14:m>
                <a:r>
                  <a:rPr lang="it-IT" dirty="0" smtClean="0"/>
                  <a:t> = </a:t>
                </a:r>
                <a14:m>
                  <m:oMath xmlns:m="http://schemas.openxmlformats.org/officeDocument/2006/math">
                    <m:r>
                      <a:rPr lang="it-IT" i="1">
                        <a:latin typeface="Cambria Math"/>
                      </a:rPr>
                      <m:t>𝑇𝑟</m:t>
                    </m:r>
                    <m:r>
                      <a:rPr lang="it-IT" i="1" baseline="-25000">
                        <a:latin typeface="Cambria Math"/>
                      </a:rPr>
                      <m:t>𝐸</m:t>
                    </m:r>
                    <m:d>
                      <m:dPr>
                        <m:begChr m:val="["/>
                        <m:endChr m:val="]"/>
                        <m:ctrlPr>
                          <a:rPr lang="it-IT" i="1">
                            <a:latin typeface="Cambria Math"/>
                          </a:rPr>
                        </m:ctrlPr>
                      </m:dPr>
                      <m:e>
                        <m:r>
                          <a:rPr lang="it-IT" i="1">
                            <a:latin typeface="Cambria Math"/>
                          </a:rPr>
                          <m:t>𝑈</m:t>
                        </m:r>
                        <m:d>
                          <m:dPr>
                            <m:ctrlPr>
                              <a:rPr lang="it-IT" i="1">
                                <a:latin typeface="Cambria Math"/>
                              </a:rPr>
                            </m:ctrlPr>
                          </m:dPr>
                          <m:e>
                            <m:r>
                              <a:rPr lang="it-IT" b="0" i="1" smtClean="0">
                                <a:latin typeface="Cambria Math"/>
                              </a:rPr>
                              <m:t>𝑡</m:t>
                            </m:r>
                            <m:r>
                              <a:rPr lang="it-IT" b="0" i="1" smtClean="0">
                                <a:latin typeface="Cambria Math"/>
                              </a:rPr>
                              <m:t>,0</m:t>
                            </m:r>
                          </m:e>
                        </m:d>
                        <m:r>
                          <a:rPr lang="it-IT" i="1" baseline="-25000">
                            <a:latin typeface="Cambria Math"/>
                          </a:rPr>
                          <m:t> </m:t>
                        </m:r>
                        <m:r>
                          <a:rPr lang="it-IT" b="0" i="1" baseline="-25000" smtClean="0">
                            <a:latin typeface="Cambria Math"/>
                          </a:rPr>
                          <m:t> </m:t>
                        </m:r>
                        <m:sSub>
                          <m:sSubPr>
                            <m:ctrlPr>
                              <a:rPr lang="it-IT" i="1">
                                <a:latin typeface="Cambria Math"/>
                              </a:rPr>
                            </m:ctrlPr>
                          </m:sSubPr>
                          <m:e>
                            <m:r>
                              <m:rPr>
                                <m:sty m:val="p"/>
                              </m:rPr>
                              <a:rPr lang="it-IT">
                                <a:latin typeface="Cambria Math"/>
                              </a:rPr>
                              <m:t>ρ</m:t>
                            </m:r>
                          </m:e>
                          <m:sub>
                            <m:r>
                              <a:rPr lang="it-IT" i="1">
                                <a:latin typeface="Cambria Math"/>
                              </a:rPr>
                              <m:t>𝑆𝐸</m:t>
                            </m:r>
                          </m:sub>
                        </m:sSub>
                        <m:d>
                          <m:dPr>
                            <m:ctrlPr>
                              <a:rPr lang="it-IT" i="1">
                                <a:latin typeface="Cambria Math"/>
                              </a:rPr>
                            </m:ctrlPr>
                          </m:dPr>
                          <m:e>
                            <m:r>
                              <a:rPr lang="it-IT" b="0" i="1" smtClean="0">
                                <a:latin typeface="Cambria Math"/>
                              </a:rPr>
                              <m:t>0</m:t>
                            </m:r>
                          </m:e>
                        </m:d>
                        <m:sSup>
                          <m:sSupPr>
                            <m:ctrlPr>
                              <a:rPr lang="it-IT" i="1">
                                <a:latin typeface="Cambria Math"/>
                              </a:rPr>
                            </m:ctrlPr>
                          </m:sSupPr>
                          <m:e>
                            <m:r>
                              <a:rPr lang="it-IT" i="1">
                                <a:latin typeface="Cambria Math"/>
                              </a:rPr>
                              <m:t>𝑈</m:t>
                            </m:r>
                          </m:e>
                          <m:sup>
                            <m:r>
                              <a:rPr lang="it-IT">
                                <a:latin typeface="Cambria Math"/>
                              </a:rPr>
                              <m:t>†</m:t>
                            </m:r>
                          </m:sup>
                        </m:sSup>
                        <m:r>
                          <a:rPr lang="it-IT" i="1">
                            <a:latin typeface="Cambria Math"/>
                          </a:rPr>
                          <m:t>(</m:t>
                        </m:r>
                        <m:r>
                          <a:rPr lang="it-IT" i="1">
                            <a:latin typeface="Cambria Math"/>
                          </a:rPr>
                          <m:t>𝑡</m:t>
                        </m:r>
                        <m:r>
                          <a:rPr lang="it-IT" b="0" i="1" smtClean="0">
                            <a:latin typeface="Cambria Math"/>
                          </a:rPr>
                          <m:t>,0</m:t>
                        </m:r>
                        <m:r>
                          <a:rPr lang="it-IT" i="1">
                            <a:latin typeface="Cambria Math"/>
                          </a:rPr>
                          <m:t>)</m:t>
                        </m:r>
                      </m:e>
                    </m:d>
                  </m:oMath>
                </a14:m>
                <a:r>
                  <a:rPr lang="it-IT" dirty="0" smtClean="0"/>
                  <a:t> </a:t>
                </a:r>
                <a:r>
                  <a:rPr lang="it-IT" dirty="0" smtClean="0">
                    <a:solidFill>
                      <a:srgbClr val="0000FF"/>
                    </a:solidFill>
                  </a:rPr>
                  <a:t>=</a:t>
                </a:r>
                <a:r>
                  <a:rPr lang="it-IT" dirty="0">
                    <a:solidFill>
                      <a:srgbClr val="0000FF"/>
                    </a:solidFill>
                  </a:rPr>
                  <a:t> </a:t>
                </a:r>
                <a14:m>
                  <m:oMath xmlns:m="http://schemas.openxmlformats.org/officeDocument/2006/math">
                    <m:r>
                      <m:rPr>
                        <m:sty m:val="p"/>
                      </m:rPr>
                      <a:rPr lang="it-IT" smtClean="0">
                        <a:solidFill>
                          <a:srgbClr val="0000FF"/>
                        </a:solidFill>
                        <a:latin typeface="Cambria Math"/>
                      </a:rPr>
                      <m:t>Λ</m:t>
                    </m:r>
                    <m:d>
                      <m:dPr>
                        <m:ctrlPr>
                          <a:rPr lang="it-IT" i="1">
                            <a:solidFill>
                              <a:srgbClr val="0000FF"/>
                            </a:solidFill>
                            <a:latin typeface="Cambria Math"/>
                          </a:rPr>
                        </m:ctrlPr>
                      </m:dPr>
                      <m:e>
                        <m:r>
                          <a:rPr lang="it-IT" i="1">
                            <a:solidFill>
                              <a:srgbClr val="0000FF"/>
                            </a:solidFill>
                            <a:latin typeface="Cambria Math"/>
                          </a:rPr>
                          <m:t>𝑡</m:t>
                        </m:r>
                      </m:e>
                    </m:d>
                  </m:oMath>
                </a14:m>
                <a:r>
                  <a:rPr lang="it-IT" dirty="0" smtClean="0">
                    <a:solidFill>
                      <a:srgbClr val="0000FF"/>
                    </a:solidFill>
                  </a:rPr>
                  <a:t> </a:t>
                </a:r>
                <a14:m>
                  <m:oMath xmlns:m="http://schemas.openxmlformats.org/officeDocument/2006/math">
                    <m:sSub>
                      <m:sSubPr>
                        <m:ctrlPr>
                          <a:rPr lang="it-IT" i="1">
                            <a:solidFill>
                              <a:srgbClr val="0000FF"/>
                            </a:solidFill>
                            <a:latin typeface="Cambria Math"/>
                          </a:rPr>
                        </m:ctrlPr>
                      </m:sSubPr>
                      <m:e>
                        <m:r>
                          <m:rPr>
                            <m:sty m:val="p"/>
                          </m:rPr>
                          <a:rPr lang="it-IT">
                            <a:solidFill>
                              <a:srgbClr val="0000FF"/>
                            </a:solidFill>
                            <a:latin typeface="Cambria Math"/>
                          </a:rPr>
                          <m:t>ρ</m:t>
                        </m:r>
                      </m:e>
                      <m:sub>
                        <m:r>
                          <a:rPr lang="it-IT" i="1">
                            <a:solidFill>
                              <a:srgbClr val="0000FF"/>
                            </a:solidFill>
                            <a:latin typeface="Cambria Math"/>
                          </a:rPr>
                          <m:t>𝑆</m:t>
                        </m:r>
                      </m:sub>
                    </m:sSub>
                    <m:d>
                      <m:dPr>
                        <m:ctrlPr>
                          <a:rPr lang="it-IT" i="1">
                            <a:solidFill>
                              <a:srgbClr val="0000FF"/>
                            </a:solidFill>
                            <a:latin typeface="Cambria Math"/>
                          </a:rPr>
                        </m:ctrlPr>
                      </m:dPr>
                      <m:e>
                        <m:r>
                          <a:rPr lang="it-IT" i="1">
                            <a:solidFill>
                              <a:srgbClr val="0000FF"/>
                            </a:solidFill>
                            <a:latin typeface="Cambria Math"/>
                          </a:rPr>
                          <m:t>0</m:t>
                        </m:r>
                      </m:e>
                    </m:d>
                  </m:oMath>
                </a14:m>
                <a:r>
                  <a:rPr lang="it-IT" dirty="0" smtClean="0">
                    <a:solidFill>
                      <a:srgbClr val="0000FF"/>
                    </a:solidFill>
                  </a:rPr>
                  <a:t> </a:t>
                </a:r>
                <a:endParaRPr lang="it-IT" dirty="0">
                  <a:solidFill>
                    <a:srgbClr val="0000FF"/>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3428805" y="2636912"/>
                <a:ext cx="5027979" cy="404983"/>
              </a:xfrm>
              <a:prstGeom prst="rect">
                <a:avLst/>
              </a:prstGeom>
              <a:blipFill rotWithShape="1">
                <a:blip r:embed="rId9"/>
                <a:stretch>
                  <a:fillRect t="-1515" b="-21212"/>
                </a:stretch>
              </a:blipFill>
            </p:spPr>
            <p:txBody>
              <a:bodyPr/>
              <a:lstStyle/>
              <a:p>
                <a:r>
                  <a:rPr lang="it-IT">
                    <a:noFill/>
                  </a:rPr>
                  <a:t> </a:t>
                </a:r>
              </a:p>
            </p:txBody>
          </p:sp>
        </mc:Fallback>
      </mc:AlternateContent>
      <p:sp>
        <p:nvSpPr>
          <p:cNvPr id="33" name="TextBox 32"/>
          <p:cNvSpPr txBox="1"/>
          <p:nvPr/>
        </p:nvSpPr>
        <p:spPr>
          <a:xfrm>
            <a:off x="2696144" y="2689644"/>
            <a:ext cx="699230" cy="430887"/>
          </a:xfrm>
          <a:prstGeom prst="rect">
            <a:avLst/>
          </a:prstGeom>
          <a:noFill/>
        </p:spPr>
        <p:txBody>
          <a:bodyPr wrap="none" rtlCol="0">
            <a:spAutoFit/>
          </a:bodyPr>
          <a:lstStyle/>
          <a:p>
            <a:r>
              <a:rPr lang="it-IT" sz="2200" b="1" dirty="0" smtClean="0">
                <a:latin typeface="Bradley Hand ITC" panose="03070402050302030203" pitchFamily="66" charset="0"/>
              </a:rPr>
              <a:t>with</a:t>
            </a:r>
            <a:endParaRPr lang="it-IT" sz="2200" b="1" dirty="0">
              <a:latin typeface="Bradley Hand ITC" panose="03070402050302030203" pitchFamily="66" charset="0"/>
            </a:endParaRPr>
          </a:p>
        </p:txBody>
      </p:sp>
      <p:sp>
        <p:nvSpPr>
          <p:cNvPr id="34" name="TextBox 33"/>
          <p:cNvSpPr txBox="1"/>
          <p:nvPr/>
        </p:nvSpPr>
        <p:spPr>
          <a:xfrm>
            <a:off x="2046880" y="5230361"/>
            <a:ext cx="699230" cy="430887"/>
          </a:xfrm>
          <a:prstGeom prst="rect">
            <a:avLst/>
          </a:prstGeom>
          <a:noFill/>
        </p:spPr>
        <p:txBody>
          <a:bodyPr wrap="none" rtlCol="0">
            <a:spAutoFit/>
          </a:bodyPr>
          <a:lstStyle/>
          <a:p>
            <a:r>
              <a:rPr lang="it-IT" sz="2200" b="1" dirty="0" smtClean="0">
                <a:latin typeface="Bradley Hand ITC" panose="03070402050302030203" pitchFamily="66" charset="0"/>
              </a:rPr>
              <a:t>with</a:t>
            </a:r>
            <a:endParaRPr lang="it-IT" sz="2200" b="1" dirty="0">
              <a:latin typeface="Bradley Hand ITC" panose="03070402050302030203" pitchFamily="66" charset="0"/>
            </a:endParaRPr>
          </a:p>
        </p:txBody>
      </p:sp>
      <p:sp>
        <p:nvSpPr>
          <p:cNvPr id="35" name="TextBox 34"/>
          <p:cNvSpPr txBox="1"/>
          <p:nvPr/>
        </p:nvSpPr>
        <p:spPr>
          <a:xfrm>
            <a:off x="7202915" y="3212976"/>
            <a:ext cx="1505540" cy="523220"/>
          </a:xfrm>
          <a:prstGeom prst="rect">
            <a:avLst/>
          </a:prstGeom>
          <a:noFill/>
        </p:spPr>
        <p:txBody>
          <a:bodyPr wrap="none" rtlCol="0">
            <a:spAutoFit/>
          </a:bodyPr>
          <a:lstStyle/>
          <a:p>
            <a:r>
              <a:rPr lang="it-IT" sz="2800" b="1" dirty="0" smtClean="0">
                <a:solidFill>
                  <a:srgbClr val="0000FF"/>
                </a:solidFill>
                <a:latin typeface="Bradley Hand ITC" panose="03070402050302030203" pitchFamily="66" charset="0"/>
              </a:rPr>
              <a:t>‘EASY’ !</a:t>
            </a:r>
            <a:endParaRPr lang="it-IT" sz="2800" b="1" dirty="0">
              <a:solidFill>
                <a:srgbClr val="0000FF"/>
              </a:solidFill>
              <a:latin typeface="Bradley Hand ITC" panose="03070402050302030203" pitchFamily="66" charset="0"/>
            </a:endParaRPr>
          </a:p>
        </p:txBody>
      </p:sp>
      <p:cxnSp>
        <p:nvCxnSpPr>
          <p:cNvPr id="37" name="Curved Connector 36"/>
          <p:cNvCxnSpPr>
            <a:stCxn id="35" idx="1"/>
            <a:endCxn id="32" idx="3"/>
          </p:cNvCxnSpPr>
          <p:nvPr/>
        </p:nvCxnSpPr>
        <p:spPr>
          <a:xfrm rot="10800000" flipH="1">
            <a:off x="7202914" y="2839404"/>
            <a:ext cx="1253869" cy="635182"/>
          </a:xfrm>
          <a:prstGeom prst="curvedConnector5">
            <a:avLst>
              <a:gd name="adj1" fmla="val -18232"/>
              <a:gd name="adj2" fmla="val 54654"/>
              <a:gd name="adj3" fmla="val 118232"/>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012160" y="5877272"/>
            <a:ext cx="3038011" cy="523220"/>
          </a:xfrm>
          <a:prstGeom prst="rect">
            <a:avLst/>
          </a:prstGeom>
          <a:noFill/>
        </p:spPr>
        <p:txBody>
          <a:bodyPr wrap="none" rtlCol="0">
            <a:spAutoFit/>
          </a:bodyPr>
          <a:lstStyle/>
          <a:p>
            <a:r>
              <a:rPr lang="it-IT" sz="2800" b="1" dirty="0" smtClean="0">
                <a:solidFill>
                  <a:srgbClr val="FF0000"/>
                </a:solidFill>
                <a:latin typeface="Bradley Hand ITC" panose="03070402050302030203" pitchFamily="66" charset="0"/>
              </a:rPr>
              <a:t>VERY DIFFICULT!</a:t>
            </a:r>
            <a:endParaRPr lang="it-IT" sz="2800" b="1" dirty="0">
              <a:solidFill>
                <a:srgbClr val="FF0000"/>
              </a:solidFill>
              <a:latin typeface="Bradley Hand ITC" panose="03070402050302030203" pitchFamily="66" charset="0"/>
            </a:endParaRPr>
          </a:p>
        </p:txBody>
      </p:sp>
      <p:cxnSp>
        <p:nvCxnSpPr>
          <p:cNvPr id="39" name="Curved Connector 38"/>
          <p:cNvCxnSpPr>
            <a:stCxn id="38" idx="1"/>
            <a:endCxn id="31" idx="2"/>
          </p:cNvCxnSpPr>
          <p:nvPr/>
        </p:nvCxnSpPr>
        <p:spPr>
          <a:xfrm rot="10800000">
            <a:off x="5915770" y="5589560"/>
            <a:ext cx="96390" cy="549323"/>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08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72000" y="1484784"/>
            <a:ext cx="9000000" cy="460851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alpha val="0"/>
            </a:srgbClr>
          </a:solidFill>
          <a:ln w="36720">
            <a:solidFill>
              <a:srgbClr val="000000"/>
            </a:solidFill>
            <a:prstDash val="solid"/>
            <a:round/>
          </a:ln>
        </p:spPr>
        <p:txBody>
          <a:bodyPr vert="horz" wrap="none" lIns="90000" tIns="46800" rIns="90000" bIns="46800" anchor="ctr" anchorCtr="0" compatLnSpc="1"/>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dirty="0">
              <a:solidFill>
                <a:srgbClr val="000000"/>
              </a:solidFill>
              <a:latin typeface="Arial" pitchFamily="18"/>
              <a:ea typeface="Arial" pitchFamily="2"/>
              <a:cs typeface="Arial" pitchFamily="2"/>
            </a:endParaRPr>
          </a:p>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dirty="0">
              <a:solidFill>
                <a:srgbClr val="000000"/>
              </a:solidFill>
              <a:latin typeface="Arial" pitchFamily="18"/>
              <a:ea typeface="Arial" pitchFamily="2"/>
              <a:cs typeface="Arial" pitchFamily="2"/>
            </a:endParaRPr>
          </a:p>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dirty="0" smtClean="0">
              <a:solidFill>
                <a:srgbClr val="000000"/>
              </a:solidFill>
              <a:latin typeface="Arial" pitchFamily="18"/>
              <a:ea typeface="Arial" pitchFamily="2"/>
              <a:cs typeface="Arial" pitchFamily="2"/>
            </a:endParaRPr>
          </a:p>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dirty="0">
              <a:solidFill>
                <a:srgbClr val="000000"/>
              </a:solidFill>
              <a:latin typeface="Arial" pitchFamily="18"/>
              <a:ea typeface="Arial" pitchFamily="2"/>
              <a:cs typeface="Arial" pitchFamily="2"/>
            </a:endParaRPr>
          </a:p>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dirty="0" smtClean="0">
              <a:solidFill>
                <a:srgbClr val="000000"/>
              </a:solidFill>
              <a:latin typeface="Arial" pitchFamily="18"/>
              <a:ea typeface="Arial" pitchFamily="2"/>
              <a:cs typeface="Arial" pitchFamily="2"/>
            </a:endParaRPr>
          </a:p>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dirty="0">
              <a:solidFill>
                <a:srgbClr val="000000"/>
              </a:solidFill>
              <a:latin typeface="Arial" pitchFamily="18"/>
              <a:ea typeface="Arial" pitchFamily="2"/>
              <a:cs typeface="Arial" pitchFamily="2"/>
            </a:endParaRPr>
          </a:p>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dirty="0">
              <a:solidFill>
                <a:srgbClr val="000000"/>
              </a:solidFill>
              <a:latin typeface="Arial" pitchFamily="18"/>
              <a:ea typeface="Arial" pitchFamily="2"/>
              <a:cs typeface="Arial" pitchFamily="2"/>
            </a:endParaRPr>
          </a:p>
        </p:txBody>
      </p:sp>
      <p:sp>
        <p:nvSpPr>
          <p:cNvPr id="24" name="TextBox 23"/>
          <p:cNvSpPr txBox="1"/>
          <p:nvPr/>
        </p:nvSpPr>
        <p:spPr>
          <a:xfrm>
            <a:off x="5202577" y="1784986"/>
            <a:ext cx="3219431" cy="5478423"/>
          </a:xfrm>
          <a:prstGeom prst="rect">
            <a:avLst/>
          </a:prstGeom>
          <a:noFill/>
        </p:spPr>
        <p:txBody>
          <a:bodyPr wrap="square" rtlCol="0">
            <a:spAutoFit/>
          </a:bodyPr>
          <a:lstStyle/>
          <a:p>
            <a:pPr algn="ctr"/>
            <a:r>
              <a:rPr lang="it-IT" sz="35000" b="1" dirty="0" smtClean="0">
                <a:solidFill>
                  <a:srgbClr val="ABABFF"/>
                </a:solidFill>
                <a:latin typeface="Bradley Hand ITC" panose="03070402050302030203" pitchFamily="66" charset="0"/>
              </a:rPr>
              <a:t>?</a:t>
            </a:r>
            <a:endParaRPr lang="it-IT" sz="35000" b="1" dirty="0">
              <a:solidFill>
                <a:srgbClr val="ABABFF"/>
              </a:solidFill>
              <a:latin typeface="Bradley Hand ITC" panose="03070402050302030203" pitchFamily="66" charset="0"/>
            </a:endParaRPr>
          </a:p>
        </p:txBody>
      </p:sp>
      <p:sp>
        <p:nvSpPr>
          <p:cNvPr id="2" name="Freeform 1"/>
          <p:cNvSpPr/>
          <p:nvPr/>
        </p:nvSpPr>
        <p:spPr>
          <a:xfrm>
            <a:off x="903240" y="1784987"/>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Quantum Regression Theorem</a:t>
            </a:r>
            <a:endParaRPr lang="it-IT" sz="20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5" name="Freeform 4"/>
          <p:cNvSpPr/>
          <p:nvPr/>
        </p:nvSpPr>
        <p:spPr>
          <a:xfrm>
            <a:off x="903240" y="1784987"/>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6" name="Freeform 5"/>
          <p:cNvSpPr/>
          <p:nvPr/>
        </p:nvSpPr>
        <p:spPr>
          <a:xfrm>
            <a:off x="1085759" y="5373352"/>
            <a:ext cx="3810240" cy="122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dirty="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dirty="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dirty="0">
              <a:ln>
                <a:noFill/>
              </a:ln>
              <a:solidFill>
                <a:srgbClr val="000000"/>
              </a:solidFill>
              <a:latin typeface="Arial" pitchFamily="18"/>
              <a:ea typeface="Arial" pitchFamily="2"/>
              <a:cs typeface="Arial" pitchFamily="2"/>
            </a:endParaRPr>
          </a:p>
        </p:txBody>
      </p:sp>
      <mc:AlternateContent xmlns:mc="http://schemas.openxmlformats.org/markup-compatibility/2006" xmlns:a14="http://schemas.microsoft.com/office/drawing/2010/main">
        <mc:Choice Requires="a14">
          <p:sp>
            <p:nvSpPr>
              <p:cNvPr id="8" name="TextBox 7"/>
              <p:cNvSpPr txBox="1">
                <a:spLocks noResize="1"/>
              </p:cNvSpPr>
              <p:nvPr/>
            </p:nvSpPr>
            <p:spPr>
              <a:xfrm>
                <a:off x="4279128" y="4734436"/>
                <a:ext cx="8285760" cy="446759"/>
              </a:xfrm>
              <a:prstGeom prst="rect">
                <a:avLst/>
              </a:prstGeom>
              <a:noFill/>
              <a:ln>
                <a:noFill/>
              </a:ln>
            </p:spPr>
            <p:txBody>
              <a:bodyPr vert="horz" wrap="none" lIns="90000" tIns="45000" rIns="90000" bIns="45000" anchor="ctr" anchorCtr="1" compatLnSpc="1"/>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a:rPr>
                          </m:ctrlPr>
                        </m:dPr>
                        <m:e>
                          <m:r>
                            <a:rPr lang="it-IT" i="1">
                              <a:latin typeface="Cambria Math"/>
                            </a:rPr>
                            <m:t>𝐴</m:t>
                          </m:r>
                          <m:d>
                            <m:dPr>
                              <m:ctrlPr>
                                <a:rPr lang="it-IT" i="1">
                                  <a:latin typeface="Cambria Math"/>
                                </a:rPr>
                              </m:ctrlPr>
                            </m:dPr>
                            <m:e>
                              <m:r>
                                <a:rPr lang="it-IT" b="0" i="1" smtClean="0">
                                  <a:latin typeface="Cambria Math"/>
                                </a:rPr>
                                <m:t>𝑡</m:t>
                              </m:r>
                              <m:r>
                                <a:rPr lang="it-IT" b="0" i="1" baseline="-25000" smtClean="0">
                                  <a:latin typeface="Cambria Math"/>
                                </a:rPr>
                                <m:t>1</m:t>
                              </m:r>
                            </m:e>
                          </m:d>
                          <m:r>
                            <a:rPr lang="it-IT" i="1">
                              <a:latin typeface="Cambria Math"/>
                            </a:rPr>
                            <m:t>𝐵</m:t>
                          </m:r>
                          <m:d>
                            <m:dPr>
                              <m:ctrlPr>
                                <a:rPr lang="it-IT" i="1">
                                  <a:latin typeface="Cambria Math"/>
                                </a:rPr>
                              </m:ctrlPr>
                            </m:dPr>
                            <m:e>
                              <m:r>
                                <a:rPr lang="it-IT" i="1">
                                  <a:latin typeface="Cambria Math"/>
                                </a:rPr>
                                <m:t>𝑡</m:t>
                              </m:r>
                              <m:r>
                                <a:rPr lang="it-IT" b="0" i="1" baseline="-25000" smtClean="0">
                                  <a:latin typeface="Cambria Math"/>
                                </a:rPr>
                                <m:t>2</m:t>
                              </m:r>
                            </m:e>
                          </m:d>
                        </m:e>
                      </m:d>
                    </m:oMath>
                  </m:oMathPara>
                </a14:m>
                <a:endParaRPr lang="it-IT" i="0" dirty="0">
                  <a:latin typeface="Arial" pitchFamily="1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279128" y="4734436"/>
                <a:ext cx="8285760" cy="446759"/>
              </a:xfrm>
              <a:prstGeom prst="rect">
                <a:avLst/>
              </a:prstGeom>
              <a:blipFill rotWithShape="1">
                <a:blip r:embed="rId5"/>
                <a:stretch>
                  <a:fillRect/>
                </a:stretch>
              </a:blipFill>
              <a:ln>
                <a:noFill/>
              </a:ln>
            </p:spPr>
            <p:txBody>
              <a:bodyPr/>
              <a:lstStyle/>
              <a:p>
                <a:r>
                  <a:rPr lang="it-IT">
                    <a:noFill/>
                  </a:rPr>
                  <a:t> </a:t>
                </a:r>
              </a:p>
            </p:txBody>
          </p:sp>
        </mc:Fallback>
      </mc:AlternateContent>
      <p:sp>
        <p:nvSpPr>
          <p:cNvPr id="13" name="TextBox 12"/>
          <p:cNvSpPr txBox="1"/>
          <p:nvPr/>
        </p:nvSpPr>
        <p:spPr>
          <a:xfrm>
            <a:off x="5785545" y="4734436"/>
            <a:ext cx="2026815" cy="490988"/>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6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Two-time</a:t>
            </a:r>
            <a:r>
              <a:rPr lang="it-IT" sz="2600" b="1" i="0" u="none" strike="noStrike"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 CF:</a:t>
            </a:r>
            <a:endParaRPr lang="it-IT" sz="26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cxnSp>
        <p:nvCxnSpPr>
          <p:cNvPr id="20" name="Straight Connector 19"/>
          <p:cNvCxnSpPr>
            <a:stCxn id="15" idx="2"/>
            <a:endCxn id="15" idx="0"/>
          </p:cNvCxnSpPr>
          <p:nvPr/>
        </p:nvCxnSpPr>
        <p:spPr>
          <a:xfrm flipV="1">
            <a:off x="4572000" y="1484784"/>
            <a:ext cx="0" cy="4608512"/>
          </a:xfrm>
          <a:prstGeom prst="line">
            <a:avLst/>
          </a:prstGeom>
          <a:solidFill>
            <a:srgbClr val="729FCF">
              <a:alpha val="0"/>
            </a:srgbClr>
          </a:solidFill>
          <a:ln w="36720">
            <a:solidFill>
              <a:srgbClr val="000000"/>
            </a:solidFill>
            <a:prstDash val="solid"/>
            <a:round/>
          </a:ln>
        </p:spPr>
      </p:cxnSp>
      <p:sp>
        <p:nvSpPr>
          <p:cNvPr id="21" name="TextBox 20"/>
          <p:cNvSpPr txBox="1"/>
          <p:nvPr/>
        </p:nvSpPr>
        <p:spPr>
          <a:xfrm>
            <a:off x="5292080" y="1988840"/>
            <a:ext cx="3071675" cy="584775"/>
          </a:xfrm>
          <a:prstGeom prst="rect">
            <a:avLst/>
          </a:prstGeom>
          <a:noFill/>
        </p:spPr>
        <p:txBody>
          <a:bodyPr wrap="none" rtlCol="0">
            <a:spAutoFit/>
          </a:bodyPr>
          <a:lstStyle/>
          <a:p>
            <a:pPr algn="ctr"/>
            <a:r>
              <a:rPr lang="it-IT" sz="3200" b="1" dirty="0" smtClean="0">
                <a:solidFill>
                  <a:srgbClr val="0000FF"/>
                </a:solidFill>
                <a:latin typeface="Bradley Hand ITC" panose="03070402050302030203" pitchFamily="66" charset="0"/>
              </a:rPr>
              <a:t>Quantum World</a:t>
            </a:r>
            <a:endParaRPr lang="it-IT" sz="3200" b="1" dirty="0">
              <a:solidFill>
                <a:srgbClr val="0000FF"/>
              </a:solidFill>
              <a:latin typeface="Bradley Hand ITC" panose="03070402050302030203" pitchFamily="66" charset="0"/>
            </a:endParaRPr>
          </a:p>
        </p:txBody>
      </p:sp>
      <mc:AlternateContent xmlns:mc="http://schemas.openxmlformats.org/markup-compatibility/2006" xmlns:a14="http://schemas.microsoft.com/office/drawing/2010/main">
        <mc:Choice Requires="a14">
          <p:sp>
            <p:nvSpPr>
              <p:cNvPr id="18" name="TextBox 17"/>
              <p:cNvSpPr txBox="1">
                <a:spLocks noResize="1"/>
              </p:cNvSpPr>
              <p:nvPr/>
            </p:nvSpPr>
            <p:spPr>
              <a:xfrm>
                <a:off x="6480344" y="4359685"/>
                <a:ext cx="4428360" cy="446759"/>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a:rPr>
                          </m:ctrlPr>
                        </m:dPr>
                        <m:e>
                          <m:r>
                            <a:rPr lang="it-IT" i="1">
                              <a:latin typeface="Cambria Math"/>
                            </a:rPr>
                            <m:t>𝐴</m:t>
                          </m:r>
                          <m:d>
                            <m:dPr>
                              <m:ctrlPr>
                                <a:rPr lang="it-IT" i="1">
                                  <a:latin typeface="Cambria Math"/>
                                </a:rPr>
                              </m:ctrlPr>
                            </m:dPr>
                            <m:e>
                              <m:r>
                                <a:rPr lang="it-IT" i="1">
                                  <a:latin typeface="Cambria Math"/>
                                </a:rPr>
                                <m:t>𝑡</m:t>
                              </m:r>
                            </m:e>
                          </m:d>
                        </m:e>
                      </m:d>
                    </m:oMath>
                  </m:oMathPara>
                </a14:m>
                <a:endParaRPr lang="it-IT" i="0" dirty="0">
                  <a:latin typeface="Arial" pitchFamily="18"/>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480344" y="4359685"/>
                <a:ext cx="4428360" cy="446759"/>
              </a:xfrm>
              <a:prstGeom prst="rect">
                <a:avLst/>
              </a:prstGeom>
              <a:blipFill rotWithShape="1">
                <a:blip r:embed="rId6"/>
                <a:stretch>
                  <a:fillRect/>
                </a:stretch>
              </a:blipFill>
              <a:ln>
                <a:noFill/>
              </a:ln>
            </p:spPr>
            <p:txBody>
              <a:bodyPr/>
              <a:lstStyle/>
              <a:p>
                <a:r>
                  <a:rPr lang="it-IT">
                    <a:noFill/>
                  </a:rPr>
                  <a:t> </a:t>
                </a:r>
              </a:p>
            </p:txBody>
          </p:sp>
        </mc:Fallback>
      </mc:AlternateContent>
      <p:sp>
        <p:nvSpPr>
          <p:cNvPr id="19" name="TextBox 18"/>
          <p:cNvSpPr txBox="1"/>
          <p:nvPr/>
        </p:nvSpPr>
        <p:spPr>
          <a:xfrm>
            <a:off x="6156176" y="4374396"/>
            <a:ext cx="2148643" cy="490988"/>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6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Mean Values :</a:t>
            </a:r>
            <a:endParaRPr lang="it-IT" sz="26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sp>
        <p:nvSpPr>
          <p:cNvPr id="14" name="TextBox 13"/>
          <p:cNvSpPr txBox="1"/>
          <p:nvPr/>
        </p:nvSpPr>
        <p:spPr>
          <a:xfrm>
            <a:off x="4704580" y="3174066"/>
            <a:ext cx="4246675" cy="954107"/>
          </a:xfrm>
          <a:prstGeom prst="rect">
            <a:avLst/>
          </a:prstGeom>
          <a:noFill/>
        </p:spPr>
        <p:txBody>
          <a:bodyPr wrap="none" rtlCol="0">
            <a:spAutoFit/>
          </a:bodyPr>
          <a:lstStyle/>
          <a:p>
            <a:pPr algn="ctr"/>
            <a:r>
              <a:rPr lang="it-IT" sz="2800" b="1" dirty="0">
                <a:latin typeface="Bradley Hand ITC" panose="03070402050302030203" pitchFamily="66" charset="0"/>
                <a:ea typeface="Arial" pitchFamily="2"/>
                <a:cs typeface="Arial" pitchFamily="2"/>
              </a:rPr>
              <a:t>Quantum</a:t>
            </a:r>
            <a:r>
              <a:rPr lang="it-IT" sz="2800" dirty="0" smtClean="0"/>
              <a:t> </a:t>
            </a:r>
            <a:r>
              <a:rPr lang="it-IT" sz="2800" b="1" dirty="0">
                <a:latin typeface="Bradley Hand ITC" panose="03070402050302030203" pitchFamily="66" charset="0"/>
                <a:ea typeface="Arial" pitchFamily="2"/>
                <a:cs typeface="Arial" pitchFamily="2"/>
              </a:rPr>
              <a:t>non-Markovian </a:t>
            </a:r>
            <a:endParaRPr lang="it-IT" sz="2800" b="1" dirty="0" smtClean="0">
              <a:latin typeface="Bradley Hand ITC" panose="03070402050302030203" pitchFamily="66" charset="0"/>
              <a:ea typeface="Arial" pitchFamily="2"/>
              <a:cs typeface="Arial" pitchFamily="2"/>
            </a:endParaRPr>
          </a:p>
          <a:p>
            <a:pPr algn="ctr"/>
            <a:r>
              <a:rPr lang="it-IT" sz="2800" b="1" dirty="0" smtClean="0">
                <a:latin typeface="Bradley Hand ITC" panose="03070402050302030203" pitchFamily="66" charset="0"/>
                <a:ea typeface="Arial" pitchFamily="2"/>
                <a:cs typeface="Arial" pitchFamily="2"/>
              </a:rPr>
              <a:t>dynamics</a:t>
            </a:r>
            <a:endParaRPr lang="it-IT" sz="2800" b="1" dirty="0">
              <a:latin typeface="Bradley Hand ITC" panose="03070402050302030203" pitchFamily="66" charset="0"/>
              <a:ea typeface="Arial" pitchFamily="2"/>
              <a:cs typeface="Arial" pitchFamily="2"/>
            </a:endParaRPr>
          </a:p>
        </p:txBody>
      </p:sp>
      <p:sp>
        <p:nvSpPr>
          <p:cNvPr id="16" name="TextBox 15"/>
          <p:cNvSpPr txBox="1"/>
          <p:nvPr/>
        </p:nvSpPr>
        <p:spPr>
          <a:xfrm>
            <a:off x="4723661" y="4518412"/>
            <a:ext cx="928459" cy="646331"/>
          </a:xfrm>
          <a:prstGeom prst="rect">
            <a:avLst/>
          </a:prstGeom>
          <a:noFill/>
        </p:spPr>
        <p:txBody>
          <a:bodyPr wrap="none" rtlCol="0">
            <a:spAutoFit/>
          </a:bodyPr>
          <a:lstStyle/>
          <a:p>
            <a:r>
              <a:rPr lang="it-IT" b="1" dirty="0" smtClean="0">
                <a:latin typeface="Bradley Hand ITC" panose="03070402050302030203" pitchFamily="66" charset="0"/>
              </a:rPr>
              <a:t>relation</a:t>
            </a:r>
          </a:p>
          <a:p>
            <a:r>
              <a:rPr lang="it-IT" b="1" dirty="0" smtClean="0">
                <a:latin typeface="Bradley Hand ITC" panose="03070402050302030203" pitchFamily="66" charset="0"/>
              </a:rPr>
              <a:t>between</a:t>
            </a:r>
            <a:endParaRPr lang="it-IT" b="1" dirty="0">
              <a:latin typeface="Bradley Hand ITC" panose="03070402050302030203" pitchFamily="66" charset="0"/>
            </a:endParaRPr>
          </a:p>
        </p:txBody>
      </p:sp>
      <p:sp>
        <p:nvSpPr>
          <p:cNvPr id="17" name="Left Brace 16"/>
          <p:cNvSpPr/>
          <p:nvPr/>
        </p:nvSpPr>
        <p:spPr>
          <a:xfrm>
            <a:off x="5724128" y="4518412"/>
            <a:ext cx="144016" cy="64633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2" name="TextBox 21"/>
          <p:cNvSpPr txBox="1"/>
          <p:nvPr/>
        </p:nvSpPr>
        <p:spPr>
          <a:xfrm>
            <a:off x="4716016" y="4221088"/>
            <a:ext cx="341760" cy="369332"/>
          </a:xfrm>
          <a:prstGeom prst="rect">
            <a:avLst/>
          </a:prstGeom>
          <a:noFill/>
        </p:spPr>
        <p:txBody>
          <a:bodyPr wrap="none" rtlCol="0">
            <a:spAutoFit/>
          </a:bodyPr>
          <a:lstStyle/>
          <a:p>
            <a:r>
              <a:rPr lang="it-IT" dirty="0" smtClean="0"/>
              <a:t>&amp;</a:t>
            </a:r>
            <a:endParaRPr lang="it-IT" dirty="0"/>
          </a:p>
        </p:txBody>
      </p:sp>
      <p:sp>
        <p:nvSpPr>
          <p:cNvPr id="27" name="TextBox 26"/>
          <p:cNvSpPr txBox="1"/>
          <p:nvPr/>
        </p:nvSpPr>
        <p:spPr>
          <a:xfrm>
            <a:off x="563254" y="1826821"/>
            <a:ext cx="3684022" cy="954107"/>
          </a:xfrm>
          <a:prstGeom prst="rect">
            <a:avLst/>
          </a:prstGeom>
          <a:noFill/>
        </p:spPr>
        <p:txBody>
          <a:bodyPr wrap="none" rtlCol="0">
            <a:spAutoFit/>
          </a:bodyPr>
          <a:lstStyle/>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600" b="1" dirty="0">
                <a:solidFill>
                  <a:srgbClr val="000000"/>
                </a:solidFill>
                <a:latin typeface="Bradley Hand ITC" panose="03070402050302030203" pitchFamily="66" charset="0"/>
                <a:ea typeface="Arial" pitchFamily="2"/>
                <a:cs typeface="Arial" pitchFamily="2"/>
              </a:rPr>
              <a:t> </a:t>
            </a:r>
            <a:r>
              <a:rPr lang="it-IT" sz="2800" b="1" dirty="0">
                <a:solidFill>
                  <a:srgbClr val="FF0000"/>
                </a:solidFill>
                <a:latin typeface="Bradley Hand ITC" panose="03070402050302030203" pitchFamily="66" charset="0"/>
                <a:ea typeface="Arial" pitchFamily="2"/>
                <a:cs typeface="Arial" pitchFamily="2"/>
              </a:rPr>
              <a:t>Classical World </a:t>
            </a:r>
          </a:p>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a:solidFill>
                  <a:srgbClr val="FF0000"/>
                </a:solidFill>
                <a:latin typeface="Bradley Hand ITC" panose="03070402050302030203" pitchFamily="66" charset="0"/>
                <a:ea typeface="Arial" pitchFamily="2"/>
                <a:cs typeface="Arial" pitchFamily="2"/>
              </a:rPr>
              <a:t>of </a:t>
            </a:r>
            <a:r>
              <a:rPr lang="it-IT" sz="2800" b="1" dirty="0">
                <a:solidFill>
                  <a:srgbClr val="FF0000"/>
                </a:solidFill>
                <a:latin typeface="Bradley Hand ITC" panose="03070402050302030203" pitchFamily="66" charset="0"/>
              </a:rPr>
              <a:t>Stochastic</a:t>
            </a:r>
            <a:r>
              <a:rPr lang="it-IT" sz="2800" b="1" dirty="0">
                <a:solidFill>
                  <a:srgbClr val="FF0000"/>
                </a:solidFill>
                <a:latin typeface="Bradley Hand ITC" panose="03070402050302030203" pitchFamily="66" charset="0"/>
                <a:ea typeface="Arial" pitchFamily="2"/>
                <a:cs typeface="Arial" pitchFamily="2"/>
              </a:rPr>
              <a:t>  Processes</a:t>
            </a:r>
            <a:endParaRPr lang="it-IT" sz="2800" dirty="0">
              <a:solidFill>
                <a:srgbClr val="FF0000"/>
              </a:solidFill>
            </a:endParaRPr>
          </a:p>
        </p:txBody>
      </p:sp>
      <p:sp>
        <p:nvSpPr>
          <p:cNvPr id="28" name="TextBox 27"/>
          <p:cNvSpPr txBox="1"/>
          <p:nvPr/>
        </p:nvSpPr>
        <p:spPr>
          <a:xfrm>
            <a:off x="539552" y="3409836"/>
            <a:ext cx="3552576" cy="523220"/>
          </a:xfrm>
          <a:prstGeom prst="rect">
            <a:avLst/>
          </a:prstGeom>
          <a:noFill/>
        </p:spPr>
        <p:txBody>
          <a:bodyPr wrap="none" rtlCol="0">
            <a:spAutoFit/>
          </a:bodyPr>
          <a:lstStyle/>
          <a:p>
            <a:pPr lvl="0" algn="ctr"/>
            <a:r>
              <a:rPr lang="it-IT" sz="2800" b="1" dirty="0" smtClean="0">
                <a:latin typeface="Bradley Hand ITC" panose="03070402050302030203" pitchFamily="66" charset="0"/>
                <a:ea typeface="Arial" pitchFamily="2"/>
                <a:cs typeface="Arial" pitchFamily="2"/>
              </a:rPr>
              <a:t> </a:t>
            </a:r>
            <a:r>
              <a:rPr lang="it-IT" sz="2800" b="1" dirty="0">
                <a:latin typeface="Bradley Hand ITC" panose="03070402050302030203" pitchFamily="66" charset="0"/>
                <a:ea typeface="Arial" pitchFamily="2"/>
                <a:cs typeface="Arial" pitchFamily="2"/>
              </a:rPr>
              <a:t>Markovian process </a:t>
            </a:r>
            <a:r>
              <a:rPr lang="it-IT" sz="2800" b="1" dirty="0" smtClean="0">
                <a:latin typeface="Bradley Hand ITC" panose="03070402050302030203" pitchFamily="66" charset="0"/>
                <a:ea typeface="Arial" pitchFamily="2"/>
                <a:cs typeface="Arial" pitchFamily="2"/>
              </a:rPr>
              <a:t>iff</a:t>
            </a:r>
            <a:endParaRPr lang="it-IT" sz="2800" dirty="0"/>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3933056"/>
            <a:ext cx="4299837" cy="1623177"/>
          </a:xfrm>
          <a:prstGeom prst="rect">
            <a:avLst/>
          </a:prstGeom>
        </p:spPr>
      </p:pic>
    </p:spTree>
    <p:extLst>
      <p:ext uri="{BB962C8B-B14F-4D97-AF65-F5344CB8AC3E}">
        <p14:creationId xmlns:p14="http://schemas.microsoft.com/office/powerpoint/2010/main" val="265396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1537200" y="2780928"/>
            <a:ext cx="6069600" cy="6847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CC99">
              <a:alpha val="0"/>
            </a:srgbClr>
          </a:solidFill>
          <a:ln w="1836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 name="Freeform 1"/>
          <p:cNvSpPr/>
          <p:nvPr/>
        </p:nvSpPr>
        <p:spPr>
          <a:xfrm>
            <a:off x="903240" y="1699911"/>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Quantum Regression Theorem</a:t>
            </a:r>
            <a:endParaRPr lang="it-IT" sz="20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5" name="Freeform 4"/>
          <p:cNvSpPr/>
          <p:nvPr/>
        </p:nvSpPr>
        <p:spPr>
          <a:xfrm>
            <a:off x="903240" y="1699911"/>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6" name="Freeform 5"/>
          <p:cNvSpPr/>
          <p:nvPr/>
        </p:nvSpPr>
        <p:spPr>
          <a:xfrm>
            <a:off x="1085759" y="5373352"/>
            <a:ext cx="3810240" cy="122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9" name="TextBox 8"/>
          <p:cNvSpPr txBox="1"/>
          <p:nvPr/>
        </p:nvSpPr>
        <p:spPr>
          <a:xfrm>
            <a:off x="2198074" y="2889432"/>
            <a:ext cx="4883366" cy="521766"/>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i="1"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Quantum Regression Theorem!</a:t>
            </a:r>
            <a:endParaRPr lang="it-IT" sz="2800" b="1" i="1"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sp>
        <p:nvSpPr>
          <p:cNvPr id="10" name="Freeform 9"/>
          <p:cNvSpPr/>
          <p:nvPr/>
        </p:nvSpPr>
        <p:spPr>
          <a:xfrm>
            <a:off x="3960000" y="3465648"/>
            <a:ext cx="1224000" cy="136800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0000"/>
          </a:solidFill>
          <a:ln w="1800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mc:AlternateContent xmlns:mc="http://schemas.openxmlformats.org/markup-compatibility/2006" xmlns:a14="http://schemas.microsoft.com/office/drawing/2010/main">
        <mc:Choice Requires="a14">
          <p:sp>
            <p:nvSpPr>
              <p:cNvPr id="14" name="TextBox 13"/>
              <p:cNvSpPr txBox="1">
                <a:spLocks noResize="1"/>
              </p:cNvSpPr>
              <p:nvPr/>
            </p:nvSpPr>
            <p:spPr>
              <a:xfrm>
                <a:off x="3311992" y="1268760"/>
                <a:ext cx="4428360" cy="446759"/>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d>
                        <m:dPr>
                          <m:begChr m:val="〈"/>
                          <m:endChr m:val="〉"/>
                          <m:ctrlPr>
                            <a:rPr lang="it-IT" i="1">
                              <a:latin typeface="Cambria Math"/>
                            </a:rPr>
                          </m:ctrlPr>
                        </m:dPr>
                        <m:e>
                          <m:r>
                            <a:rPr lang="it-IT" i="1">
                              <a:latin typeface="Cambria Math"/>
                            </a:rPr>
                            <m:t>𝐴</m:t>
                          </m:r>
                          <m:d>
                            <m:dPr>
                              <m:ctrlPr>
                                <a:rPr lang="it-IT" i="1">
                                  <a:latin typeface="Cambria Math"/>
                                </a:rPr>
                              </m:ctrlPr>
                            </m:dPr>
                            <m:e>
                              <m:r>
                                <a:rPr lang="it-IT" i="1">
                                  <a:latin typeface="Cambria Math"/>
                                </a:rPr>
                                <m:t>𝑡</m:t>
                              </m:r>
                            </m:e>
                          </m:d>
                        </m:e>
                      </m:d>
                      <m:r>
                        <a:rPr lang="it-IT" i="0">
                          <a:latin typeface="Cambria Math"/>
                        </a:rPr>
                        <m:t>=</m:t>
                      </m:r>
                      <m:sSub>
                        <m:sSubPr>
                          <m:ctrlPr>
                            <a:rPr lang="it-IT" i="1">
                              <a:latin typeface="Cambria Math"/>
                            </a:rPr>
                          </m:ctrlPr>
                        </m:sSubPr>
                        <m:e>
                          <m:r>
                            <a:rPr lang="it-IT" i="1">
                              <a:latin typeface="Cambria Math"/>
                            </a:rPr>
                            <m:t>𝑇𝑟</m:t>
                          </m:r>
                        </m:e>
                        <m:sub>
                          <m:r>
                            <a:rPr lang="it-IT" i="1">
                              <a:latin typeface="Cambria Math"/>
                            </a:rPr>
                            <m:t>𝑆𝐸</m:t>
                          </m:r>
                        </m:sub>
                      </m:sSub>
                      <m:d>
                        <m:dPr>
                          <m:begChr m:val="["/>
                          <m:endChr m:val="]"/>
                          <m:ctrlPr>
                            <a:rPr lang="it-IT" i="1">
                              <a:latin typeface="Cambria Math"/>
                            </a:rPr>
                          </m:ctrlPr>
                        </m:dPr>
                        <m:e>
                          <m:r>
                            <a:rPr lang="it-IT" i="1">
                              <a:latin typeface="Cambria Math"/>
                            </a:rPr>
                            <m:t>𝑈</m:t>
                          </m:r>
                          <m:d>
                            <m:dPr>
                              <m:ctrlPr>
                                <a:rPr lang="it-IT" i="1">
                                  <a:latin typeface="Cambria Math"/>
                                </a:rPr>
                              </m:ctrlPr>
                            </m:dPr>
                            <m:e>
                              <m:r>
                                <a:rPr lang="it-IT" i="1">
                                  <a:latin typeface="Cambria Math"/>
                                </a:rPr>
                                <m:t>𝑡</m:t>
                              </m:r>
                              <m:r>
                                <a:rPr lang="it-IT" i="0">
                                  <a:latin typeface="Cambria Math"/>
                                </a:rPr>
                                <m:t>,0</m:t>
                              </m:r>
                            </m:e>
                          </m:d>
                          <m:r>
                            <a:rPr lang="it-IT" i="1">
                              <a:latin typeface="Cambria Math"/>
                            </a:rPr>
                            <m:t>𝐴</m:t>
                          </m:r>
                          <m:sSup>
                            <m:sSupPr>
                              <m:ctrlPr>
                                <a:rPr lang="it-IT" i="1">
                                  <a:latin typeface="Cambria Math"/>
                                </a:rPr>
                              </m:ctrlPr>
                            </m:sSupPr>
                            <m:e>
                              <m:r>
                                <a:rPr lang="it-IT" i="1">
                                  <a:latin typeface="Cambria Math"/>
                                </a:rPr>
                                <m:t>𝑈</m:t>
                              </m:r>
                            </m:e>
                            <m:sup>
                              <m:r>
                                <a:rPr lang="it-IT" i="0">
                                  <a:latin typeface="Cambria Math"/>
                                </a:rPr>
                                <m:t>†</m:t>
                              </m:r>
                            </m:sup>
                          </m:sSup>
                          <m:d>
                            <m:dPr>
                              <m:ctrlPr>
                                <a:rPr lang="it-IT" i="1">
                                  <a:latin typeface="Cambria Math"/>
                                </a:rPr>
                              </m:ctrlPr>
                            </m:dPr>
                            <m:e>
                              <m:r>
                                <a:rPr lang="it-IT" i="1">
                                  <a:latin typeface="Cambria Math"/>
                                </a:rPr>
                                <m:t>𝑡</m:t>
                              </m:r>
                              <m:r>
                                <a:rPr lang="it-IT" i="0">
                                  <a:latin typeface="Cambria Math"/>
                                </a:rPr>
                                <m:t>,0</m:t>
                              </m:r>
                            </m:e>
                          </m:d>
                          <m:sSub>
                            <m:sSubPr>
                              <m:ctrlPr>
                                <a:rPr lang="it-IT" i="1">
                                  <a:latin typeface="Cambria Math"/>
                                </a:rPr>
                              </m:ctrlPr>
                            </m:sSubPr>
                            <m:e>
                              <m:r>
                                <m:rPr>
                                  <m:sty m:val="p"/>
                                </m:rPr>
                                <a:rPr lang="it-IT" i="0">
                                  <a:latin typeface="Cambria Math"/>
                                </a:rPr>
                                <m:t>ρ</m:t>
                              </m:r>
                            </m:e>
                            <m:sub>
                              <m:r>
                                <a:rPr lang="it-IT" i="1">
                                  <a:latin typeface="Cambria Math"/>
                                </a:rPr>
                                <m:t>𝑆𝐸</m:t>
                              </m:r>
                            </m:sub>
                          </m:sSub>
                        </m:e>
                      </m:d>
                    </m:oMath>
                  </m:oMathPara>
                </a14:m>
                <a:endParaRPr lang="it-IT" i="0" dirty="0">
                  <a:latin typeface="Arial" pitchFamily="18"/>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311992" y="1268760"/>
                <a:ext cx="4428360" cy="446759"/>
              </a:xfrm>
              <a:prstGeom prst="rect">
                <a:avLst/>
              </a:prstGeom>
              <a:blipFill rotWithShape="1">
                <a:blip r:embed="rId4"/>
                <a:stretch>
                  <a:fillRect/>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TextBox 14"/>
              <p:cNvSpPr txBox="1">
                <a:spLocks noResize="1"/>
              </p:cNvSpPr>
              <p:nvPr/>
            </p:nvSpPr>
            <p:spPr>
              <a:xfrm>
                <a:off x="1475656" y="5458292"/>
                <a:ext cx="8285760" cy="446759"/>
              </a:xfrm>
              <a:prstGeom prst="rect">
                <a:avLst/>
              </a:prstGeom>
              <a:noFill/>
              <a:ln>
                <a:noFill/>
              </a:ln>
            </p:spPr>
            <p:txBody>
              <a:bodyPr vert="horz" wrap="none" lIns="90000" tIns="45000" rIns="90000" bIns="45000" anchor="ctr" anchorCtr="1" compatLnSpc="1"/>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d>
                        <m:dPr>
                          <m:begChr m:val="〈"/>
                          <m:endChr m:val="〉"/>
                          <m:ctrlPr>
                            <a:rPr lang="it-IT" i="1" smtClean="0">
                              <a:latin typeface="Cambria Math"/>
                            </a:rPr>
                          </m:ctrlPr>
                        </m:dPr>
                        <m:e>
                          <m:r>
                            <a:rPr lang="it-IT" i="1">
                              <a:latin typeface="Cambria Math"/>
                            </a:rPr>
                            <m:t>𝐴</m:t>
                          </m:r>
                          <m:d>
                            <m:dPr>
                              <m:ctrlPr>
                                <a:rPr lang="it-IT" i="1">
                                  <a:latin typeface="Cambria Math"/>
                                </a:rPr>
                              </m:ctrlPr>
                            </m:dPr>
                            <m:e>
                              <m:r>
                                <a:rPr lang="it-IT" b="0" i="1" smtClean="0">
                                  <a:latin typeface="Cambria Math"/>
                                </a:rPr>
                                <m:t>𝑡</m:t>
                              </m:r>
                              <m:r>
                                <a:rPr lang="it-IT" b="0" i="1" baseline="-25000" smtClean="0">
                                  <a:latin typeface="Cambria Math"/>
                                </a:rPr>
                                <m:t>1</m:t>
                              </m:r>
                            </m:e>
                          </m:d>
                          <m:r>
                            <a:rPr lang="it-IT" i="1">
                              <a:latin typeface="Cambria Math"/>
                            </a:rPr>
                            <m:t>𝐵</m:t>
                          </m:r>
                          <m:d>
                            <m:dPr>
                              <m:ctrlPr>
                                <a:rPr lang="it-IT" i="1">
                                  <a:latin typeface="Cambria Math"/>
                                </a:rPr>
                              </m:ctrlPr>
                            </m:dPr>
                            <m:e>
                              <m:r>
                                <a:rPr lang="it-IT" i="1">
                                  <a:latin typeface="Cambria Math"/>
                                </a:rPr>
                                <m:t>𝑡</m:t>
                              </m:r>
                              <m:r>
                                <a:rPr lang="it-IT" b="0" i="1" baseline="-25000" smtClean="0">
                                  <a:latin typeface="Cambria Math"/>
                                </a:rPr>
                                <m:t>2</m:t>
                              </m:r>
                            </m:e>
                          </m:d>
                        </m:e>
                      </m:d>
                      <m:r>
                        <a:rPr lang="it-IT" i="0">
                          <a:latin typeface="Cambria Math"/>
                        </a:rPr>
                        <m:t>=</m:t>
                      </m:r>
                      <m:sSub>
                        <m:sSubPr>
                          <m:ctrlPr>
                            <a:rPr lang="it-IT" i="1">
                              <a:latin typeface="Cambria Math"/>
                            </a:rPr>
                          </m:ctrlPr>
                        </m:sSubPr>
                        <m:e>
                          <m:r>
                            <a:rPr lang="it-IT" i="1">
                              <a:latin typeface="Cambria Math"/>
                            </a:rPr>
                            <m:t>𝑇𝑟</m:t>
                          </m:r>
                        </m:e>
                        <m:sub>
                          <m:r>
                            <a:rPr lang="it-IT" i="1">
                              <a:latin typeface="Cambria Math"/>
                            </a:rPr>
                            <m:t>𝑆𝐸</m:t>
                          </m:r>
                        </m:sub>
                      </m:sSub>
                      <m:d>
                        <m:dPr>
                          <m:begChr m:val="["/>
                          <m:endChr m:val="]"/>
                          <m:ctrlPr>
                            <a:rPr lang="it-IT" i="1">
                              <a:latin typeface="Cambria Math"/>
                            </a:rPr>
                          </m:ctrlPr>
                        </m:dPr>
                        <m:e>
                          <m:sSup>
                            <m:sSupPr>
                              <m:ctrlPr>
                                <a:rPr lang="it-IT" i="1">
                                  <a:latin typeface="Cambria Math"/>
                                </a:rPr>
                              </m:ctrlPr>
                            </m:sSupPr>
                            <m:e>
                              <m:r>
                                <a:rPr lang="it-IT" i="1">
                                  <a:latin typeface="Cambria Math"/>
                                </a:rPr>
                                <m:t>𝑈</m:t>
                              </m:r>
                            </m:e>
                            <m:sup>
                              <m:r>
                                <a:rPr lang="it-IT">
                                  <a:latin typeface="Cambria Math"/>
                                </a:rPr>
                                <m:t>†</m:t>
                              </m:r>
                            </m:sup>
                          </m:sSup>
                          <m:d>
                            <m:dPr>
                              <m:ctrlPr>
                                <a:rPr lang="it-IT" i="1">
                                  <a:latin typeface="Cambria Math"/>
                                </a:rPr>
                              </m:ctrlPr>
                            </m:dPr>
                            <m:e>
                              <m:r>
                                <a:rPr lang="it-IT" i="1">
                                  <a:latin typeface="Cambria Math"/>
                                </a:rPr>
                                <m:t>𝑡</m:t>
                              </m:r>
                              <m:r>
                                <a:rPr lang="it-IT" i="1" baseline="-25000">
                                  <a:latin typeface="Cambria Math"/>
                                </a:rPr>
                                <m:t>1</m:t>
                              </m:r>
                              <m:r>
                                <a:rPr lang="it-IT">
                                  <a:latin typeface="Cambria Math"/>
                                </a:rPr>
                                <m:t>,0</m:t>
                              </m:r>
                            </m:e>
                          </m:d>
                          <m:r>
                            <a:rPr lang="it-IT" b="0" i="1" smtClean="0">
                              <a:latin typeface="Cambria Math"/>
                            </a:rPr>
                            <m:t> </m:t>
                          </m:r>
                          <m:r>
                            <a:rPr lang="it-IT" i="1">
                              <a:latin typeface="Cambria Math"/>
                            </a:rPr>
                            <m:t>𝐴</m:t>
                          </m:r>
                          <m:r>
                            <a:rPr lang="it-IT" b="0" i="1" smtClean="0">
                              <a:latin typeface="Cambria Math"/>
                            </a:rPr>
                            <m:t> </m:t>
                          </m:r>
                          <m:r>
                            <a:rPr lang="it-IT" i="1">
                              <a:latin typeface="Cambria Math"/>
                            </a:rPr>
                            <m:t>𝑈</m:t>
                          </m:r>
                          <m:d>
                            <m:dPr>
                              <m:ctrlPr>
                                <a:rPr lang="it-IT" i="1">
                                  <a:latin typeface="Cambria Math"/>
                                </a:rPr>
                              </m:ctrlPr>
                            </m:dPr>
                            <m:e>
                              <m:r>
                                <a:rPr lang="it-IT" i="1">
                                  <a:latin typeface="Cambria Math"/>
                                </a:rPr>
                                <m:t>𝑡</m:t>
                              </m:r>
                              <m:r>
                                <a:rPr lang="it-IT" i="1" baseline="-25000">
                                  <a:latin typeface="Cambria Math"/>
                                </a:rPr>
                                <m:t>1</m:t>
                              </m:r>
                              <m:r>
                                <a:rPr lang="it-IT">
                                  <a:latin typeface="Cambria Math"/>
                                </a:rPr>
                                <m:t>,0</m:t>
                              </m:r>
                            </m:e>
                          </m:d>
                          <m:r>
                            <a:rPr lang="it-IT" b="0" i="1" smtClean="0">
                              <a:latin typeface="Cambria Math"/>
                            </a:rPr>
                            <m:t> </m:t>
                          </m:r>
                          <m:sSup>
                            <m:sSupPr>
                              <m:ctrlPr>
                                <a:rPr lang="it-IT" i="1">
                                  <a:latin typeface="Cambria Math"/>
                                </a:rPr>
                              </m:ctrlPr>
                            </m:sSupPr>
                            <m:e>
                              <m:r>
                                <a:rPr lang="it-IT" i="1">
                                  <a:latin typeface="Cambria Math"/>
                                </a:rPr>
                                <m:t>𝑈</m:t>
                              </m:r>
                            </m:e>
                            <m:sup>
                              <m:r>
                                <a:rPr lang="it-IT">
                                  <a:latin typeface="Cambria Math"/>
                                </a:rPr>
                                <m:t>†</m:t>
                              </m:r>
                            </m:sup>
                          </m:sSup>
                          <m:d>
                            <m:dPr>
                              <m:ctrlPr>
                                <a:rPr lang="it-IT" i="1">
                                  <a:latin typeface="Cambria Math"/>
                                </a:rPr>
                              </m:ctrlPr>
                            </m:dPr>
                            <m:e>
                              <m:r>
                                <a:rPr lang="it-IT" i="1">
                                  <a:latin typeface="Cambria Math"/>
                                </a:rPr>
                                <m:t>𝑡</m:t>
                              </m:r>
                              <m:r>
                                <a:rPr lang="it-IT" b="0" i="1" baseline="-25000" smtClean="0">
                                  <a:latin typeface="Cambria Math"/>
                                </a:rPr>
                                <m:t>2</m:t>
                              </m:r>
                              <m:r>
                                <a:rPr lang="it-IT" i="0">
                                  <a:latin typeface="Cambria Math"/>
                                </a:rPr>
                                <m:t>,0</m:t>
                              </m:r>
                            </m:e>
                          </m:d>
                          <m:r>
                            <a:rPr lang="it-IT" b="0" i="1" smtClean="0">
                              <a:latin typeface="Cambria Math"/>
                            </a:rPr>
                            <m:t> </m:t>
                          </m:r>
                          <m:r>
                            <a:rPr lang="it-IT" i="1">
                              <a:latin typeface="Cambria Math"/>
                            </a:rPr>
                            <m:t>𝐵</m:t>
                          </m:r>
                          <m:r>
                            <a:rPr lang="it-IT" b="0" i="1" smtClean="0">
                              <a:latin typeface="Cambria Math"/>
                            </a:rPr>
                            <m:t> </m:t>
                          </m:r>
                          <m:r>
                            <a:rPr lang="it-IT" i="1">
                              <a:latin typeface="Cambria Math"/>
                            </a:rPr>
                            <m:t>𝑈</m:t>
                          </m:r>
                          <m:d>
                            <m:dPr>
                              <m:ctrlPr>
                                <a:rPr lang="it-IT" i="1">
                                  <a:latin typeface="Cambria Math"/>
                                </a:rPr>
                              </m:ctrlPr>
                            </m:dPr>
                            <m:e>
                              <m:r>
                                <a:rPr lang="it-IT" i="1">
                                  <a:latin typeface="Cambria Math"/>
                                </a:rPr>
                                <m:t>𝑡</m:t>
                              </m:r>
                              <m:r>
                                <a:rPr lang="it-IT" b="0" i="1" baseline="-25000" smtClean="0">
                                  <a:latin typeface="Cambria Math"/>
                                </a:rPr>
                                <m:t>2</m:t>
                              </m:r>
                              <m:r>
                                <a:rPr lang="it-IT" i="0">
                                  <a:latin typeface="Cambria Math"/>
                                </a:rPr>
                                <m:t>,0</m:t>
                              </m:r>
                            </m:e>
                          </m:d>
                          <m:r>
                            <a:rPr lang="it-IT" b="0" i="1" smtClean="0">
                              <a:latin typeface="Cambria Math"/>
                            </a:rPr>
                            <m:t> </m:t>
                          </m:r>
                          <m:sSub>
                            <m:sSubPr>
                              <m:ctrlPr>
                                <a:rPr lang="it-IT" i="1">
                                  <a:latin typeface="Cambria Math"/>
                                </a:rPr>
                              </m:ctrlPr>
                            </m:sSubPr>
                            <m:e>
                              <m:r>
                                <m:rPr>
                                  <m:sty m:val="p"/>
                                </m:rPr>
                                <a:rPr lang="it-IT" i="0">
                                  <a:latin typeface="Cambria Math"/>
                                </a:rPr>
                                <m:t>ρ</m:t>
                              </m:r>
                            </m:e>
                            <m:sub>
                              <m:r>
                                <a:rPr lang="it-IT" i="1">
                                  <a:latin typeface="Cambria Math"/>
                                </a:rPr>
                                <m:t>𝑆𝐸</m:t>
                              </m:r>
                            </m:sub>
                          </m:sSub>
                        </m:e>
                      </m:d>
                    </m:oMath>
                  </m:oMathPara>
                </a14:m>
                <a:endParaRPr lang="it-IT" i="0" dirty="0">
                  <a:latin typeface="Arial" pitchFamily="1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475656" y="5458292"/>
                <a:ext cx="8285760" cy="446759"/>
              </a:xfrm>
              <a:prstGeom prst="rect">
                <a:avLst/>
              </a:prstGeom>
              <a:blipFill rotWithShape="1">
                <a:blip r:embed="rId5"/>
                <a:stretch>
                  <a:fillRect/>
                </a:stretch>
              </a:blipFill>
              <a:ln>
                <a:noFill/>
              </a:ln>
            </p:spPr>
            <p:txBody>
              <a:bodyPr/>
              <a:lstStyle/>
              <a:p>
                <a:r>
                  <a:rPr lang="it-IT">
                    <a:noFill/>
                  </a:rPr>
                  <a:t> </a:t>
                </a:r>
              </a:p>
            </p:txBody>
          </p:sp>
        </mc:Fallback>
      </mc:AlternateContent>
      <p:sp>
        <p:nvSpPr>
          <p:cNvPr id="16" name="TextBox 15"/>
          <p:cNvSpPr txBox="1"/>
          <p:nvPr/>
        </p:nvSpPr>
        <p:spPr>
          <a:xfrm>
            <a:off x="1263280" y="1268760"/>
            <a:ext cx="2148643" cy="490988"/>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6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Mean Values :</a:t>
            </a:r>
            <a:endParaRPr lang="it-IT" sz="26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sp>
        <p:nvSpPr>
          <p:cNvPr id="17" name="TextBox 16"/>
          <p:cNvSpPr txBox="1"/>
          <p:nvPr/>
        </p:nvSpPr>
        <p:spPr>
          <a:xfrm>
            <a:off x="240929" y="5458292"/>
            <a:ext cx="2026815" cy="490988"/>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6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Two-time</a:t>
            </a:r>
            <a:r>
              <a:rPr lang="it-IT" sz="2600" b="1" i="0" u="none" strike="noStrike"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 CF:</a:t>
            </a:r>
            <a:endParaRPr lang="it-IT" sz="26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44" y="980728"/>
            <a:ext cx="1219242" cy="1676028"/>
          </a:xfrm>
          <a:prstGeom prst="rect">
            <a:avLst/>
          </a:prstGeom>
        </p:spPr>
      </p:pic>
      <p:sp>
        <p:nvSpPr>
          <p:cNvPr id="18" name="Rectangle 17"/>
          <p:cNvSpPr/>
          <p:nvPr/>
        </p:nvSpPr>
        <p:spPr>
          <a:xfrm>
            <a:off x="35496" y="6525344"/>
            <a:ext cx="4022786" cy="307777"/>
          </a:xfrm>
          <a:prstGeom prst="rect">
            <a:avLst/>
          </a:prstGeom>
        </p:spPr>
        <p:txBody>
          <a:bodyPr wrap="square">
            <a:spAutoFit/>
          </a:bodyPr>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400" b="1" dirty="0" smtClean="0">
                <a:latin typeface="Calibri" panose="020F0502020204030204" pitchFamily="34" charset="0"/>
                <a:ea typeface="BatangChe" panose="02030609000101010101" pitchFamily="49" charset="-127"/>
                <a:cs typeface="Arial" pitchFamily="2"/>
              </a:rPr>
              <a:t>M. Lax, Phys</a:t>
            </a:r>
            <a:r>
              <a:rPr lang="it-IT" sz="1400" b="1" dirty="0">
                <a:latin typeface="Calibri" panose="020F0502020204030204" pitchFamily="34" charset="0"/>
                <a:ea typeface="BatangChe" panose="02030609000101010101" pitchFamily="49" charset="-127"/>
                <a:cs typeface="Arial" pitchFamily="2"/>
              </a:rPr>
              <a:t>. Rev 172, 350 (1968</a:t>
            </a:r>
            <a:r>
              <a:rPr lang="it-IT" sz="1400" b="1" dirty="0" smtClean="0">
                <a:latin typeface="Calibri" panose="020F0502020204030204" pitchFamily="34" charset="0"/>
                <a:ea typeface="BatangChe" panose="02030609000101010101" pitchFamily="49" charset="-127"/>
                <a:cs typeface="Arial" pitchFamily="2"/>
              </a:rPr>
              <a:t>)</a:t>
            </a:r>
            <a:endParaRPr lang="it-IT" sz="1400" b="1" dirty="0">
              <a:latin typeface="Calibri" panose="020F0502020204030204" pitchFamily="34" charset="0"/>
              <a:ea typeface="BatangChe" panose="02030609000101010101" pitchFamily="49" charset="-127"/>
              <a:cs typeface="Arial" pitchFamily="2"/>
            </a:endParaRPr>
          </a:p>
        </p:txBody>
      </p:sp>
    </p:spTree>
    <p:extLst>
      <p:ext uri="{BB962C8B-B14F-4D97-AF65-F5344CB8AC3E}">
        <p14:creationId xmlns:p14="http://schemas.microsoft.com/office/powerpoint/2010/main" val="290749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5766253" y="2205000"/>
            <a:ext cx="3168000" cy="122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47FF"/>
          </a:solidFill>
          <a:ln w="0">
            <a:solidFill>
              <a:srgbClr val="3465AF"/>
            </a:solidFill>
            <a:prstDash val="solid"/>
          </a:ln>
        </p:spPr>
        <p:txBody>
          <a:bodyPr vert="horz" wrap="none" lIns="90000" tIns="45000" rIns="90000" bIns="45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903240" y="1511279"/>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4" name="Freeform 3"/>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lvl="0"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Quantum Regression Theorem</a:t>
            </a:r>
          </a:p>
        </p:txBody>
      </p:sp>
      <p:pic>
        <p:nvPicPr>
          <p:cNvPr id="5" name="Picture 4"/>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6" name="Freeform 5"/>
          <p:cNvSpPr/>
          <p:nvPr/>
        </p:nvSpPr>
        <p:spPr>
          <a:xfrm>
            <a:off x="903240" y="1511279"/>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mc:AlternateContent xmlns:mc="http://schemas.openxmlformats.org/markup-compatibility/2006" xmlns:a14="http://schemas.microsoft.com/office/drawing/2010/main">
        <mc:Choice Requires="a14">
          <p:sp>
            <p:nvSpPr>
              <p:cNvPr id="8" name="TextBox 7"/>
              <p:cNvSpPr txBox="1">
                <a:spLocks noResize="1"/>
              </p:cNvSpPr>
              <p:nvPr/>
            </p:nvSpPr>
            <p:spPr>
              <a:xfrm>
                <a:off x="1133640" y="2082960"/>
                <a:ext cx="2557080" cy="53964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f>
                        <m:fPr>
                          <m:ctrlPr>
                            <a:rPr lang="it-IT" i="1">
                              <a:latin typeface="Cambria Math"/>
                            </a:rPr>
                          </m:ctrlPr>
                        </m:fPr>
                        <m:num>
                          <m:r>
                            <a:rPr lang="it-IT" i="1">
                              <a:latin typeface="Cambria Math"/>
                            </a:rPr>
                            <m:t>𝑑</m:t>
                          </m:r>
                        </m:num>
                        <m:den>
                          <m:r>
                            <a:rPr lang="it-IT" i="1">
                              <a:latin typeface="Cambria Math"/>
                            </a:rPr>
                            <m:t>𝑑𝑡</m:t>
                          </m:r>
                        </m:den>
                      </m:f>
                      <m:d>
                        <m:dPr>
                          <m:begChr m:val="〈"/>
                          <m:endChr m:val="〉"/>
                          <m:ctrlPr>
                            <a:rPr lang="it-IT" i="1">
                              <a:latin typeface="Cambria Math"/>
                            </a:rPr>
                          </m:ctrlPr>
                        </m:dPr>
                        <m:e>
                          <m:sSub>
                            <m:sSubPr>
                              <m:ctrlPr>
                                <a:rPr lang="it-IT" i="1">
                                  <a:latin typeface="Cambria Math"/>
                                </a:rPr>
                              </m:ctrlPr>
                            </m:sSubPr>
                            <m:e>
                              <m:r>
                                <a:rPr lang="it-IT" i="1">
                                  <a:latin typeface="Cambria Math"/>
                                </a:rPr>
                                <m:t>𝐴</m:t>
                              </m:r>
                            </m:e>
                            <m:sub>
                              <m:r>
                                <a:rPr lang="it-IT" i="1">
                                  <a:latin typeface="Cambria Math"/>
                                </a:rPr>
                                <m:t>𝑖</m:t>
                              </m:r>
                            </m:sub>
                          </m:sSub>
                          <m:d>
                            <m:dPr>
                              <m:ctrlPr>
                                <a:rPr lang="it-IT" i="1">
                                  <a:latin typeface="Cambria Math"/>
                                </a:rPr>
                              </m:ctrlPr>
                            </m:dPr>
                            <m:e>
                              <m:r>
                                <a:rPr lang="it-IT" i="1">
                                  <a:latin typeface="Cambria Math"/>
                                </a:rPr>
                                <m:t>𝑡</m:t>
                              </m:r>
                            </m:e>
                          </m:d>
                        </m:e>
                      </m:d>
                      <m:r>
                        <a:rPr lang="it-IT" i="0">
                          <a:latin typeface="Cambria Math"/>
                        </a:rPr>
                        <m:t>=</m:t>
                      </m:r>
                      <m:nary>
                        <m:naryPr>
                          <m:chr m:val="∑"/>
                          <m:limLoc m:val="subSup"/>
                          <m:supHide m:val="on"/>
                          <m:ctrlPr>
                            <a:rPr lang="it-IT" i="1">
                              <a:latin typeface="Cambria Math"/>
                            </a:rPr>
                          </m:ctrlPr>
                        </m:naryPr>
                        <m:sub>
                          <m:r>
                            <a:rPr lang="it-IT" i="1">
                              <a:latin typeface="Cambria Math"/>
                            </a:rPr>
                            <m:t>𝑗</m:t>
                          </m:r>
                        </m:sub>
                        <m:sup/>
                        <m:e>
                          <m:sSub>
                            <m:sSubPr>
                              <m:ctrlPr>
                                <a:rPr lang="it-IT" i="1">
                                  <a:latin typeface="Cambria Math"/>
                                </a:rPr>
                              </m:ctrlPr>
                            </m:sSubPr>
                            <m:e>
                              <m:r>
                                <a:rPr lang="it-IT" i="1">
                                  <a:latin typeface="Cambria Math"/>
                                </a:rPr>
                                <m:t>𝐺</m:t>
                              </m:r>
                            </m:e>
                            <m:sub>
                              <m:r>
                                <a:rPr lang="it-IT" i="1">
                                  <a:latin typeface="Cambria Math"/>
                                </a:rPr>
                                <m:t>𝑖𝑗</m:t>
                              </m:r>
                            </m:sub>
                          </m:sSub>
                        </m:e>
                      </m:nary>
                      <m:d>
                        <m:dPr>
                          <m:begChr m:val="〈"/>
                          <m:endChr m:val="〉"/>
                          <m:ctrlPr>
                            <a:rPr lang="it-IT" i="1">
                              <a:latin typeface="Cambria Math"/>
                            </a:rPr>
                          </m:ctrlPr>
                        </m:dPr>
                        <m:e>
                          <m:sSub>
                            <m:sSubPr>
                              <m:ctrlPr>
                                <a:rPr lang="it-IT" i="1">
                                  <a:latin typeface="Cambria Math"/>
                                </a:rPr>
                              </m:ctrlPr>
                            </m:sSubPr>
                            <m:e>
                              <m:r>
                                <a:rPr lang="it-IT" i="1">
                                  <a:latin typeface="Cambria Math"/>
                                </a:rPr>
                                <m:t>𝐴</m:t>
                              </m:r>
                            </m:e>
                            <m:sub>
                              <m:r>
                                <a:rPr lang="it-IT" i="1">
                                  <a:latin typeface="Cambria Math"/>
                                </a:rPr>
                                <m:t>𝑗</m:t>
                              </m:r>
                            </m:sub>
                          </m:sSub>
                          <m:d>
                            <m:dPr>
                              <m:ctrlPr>
                                <a:rPr lang="it-IT" i="1">
                                  <a:latin typeface="Cambria Math"/>
                                </a:rPr>
                              </m:ctrlPr>
                            </m:dPr>
                            <m:e>
                              <m:r>
                                <a:rPr lang="it-IT" i="1">
                                  <a:latin typeface="Cambria Math"/>
                                </a:rPr>
                                <m:t>𝑡</m:t>
                              </m:r>
                            </m:e>
                          </m:d>
                        </m:e>
                      </m:d>
                    </m:oMath>
                  </m:oMathPara>
                </a14:m>
                <a:endParaRPr lang="it-IT" i="0" dirty="0">
                  <a:latin typeface="Arial" pitchFamily="1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33640" y="2082960"/>
                <a:ext cx="2557080" cy="539640"/>
              </a:xfrm>
              <a:prstGeom prst="rect">
                <a:avLst/>
              </a:prstGeom>
              <a:blipFill rotWithShape="1">
                <a:blip r:embed="rId4"/>
                <a:stretch>
                  <a:fillRect l="-3341" r="-716" b="-5682"/>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TextBox 8"/>
              <p:cNvSpPr txBox="1">
                <a:spLocks noResize="1"/>
              </p:cNvSpPr>
              <p:nvPr/>
            </p:nvSpPr>
            <p:spPr>
              <a:xfrm>
                <a:off x="1095480" y="3024000"/>
                <a:ext cx="4289400" cy="53964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r>
                            <a:rPr lang="it-IT" i="1">
                              <a:latin typeface="Cambria Math"/>
                            </a:rPr>
                            <m:t>𝑑</m:t>
                          </m:r>
                        </m:num>
                        <m:den>
                          <m:r>
                            <a:rPr lang="it-IT" i="1">
                              <a:latin typeface="Cambria Math"/>
                            </a:rPr>
                            <m:t>𝑑</m:t>
                          </m:r>
                          <m:r>
                            <m:rPr>
                              <m:sty m:val="p"/>
                            </m:rPr>
                            <a:rPr lang="it-IT" i="0">
                              <a:latin typeface="Cambria Math"/>
                            </a:rPr>
                            <m:t>τ</m:t>
                          </m:r>
                        </m:den>
                      </m:f>
                      <m:d>
                        <m:dPr>
                          <m:begChr m:val="〈"/>
                          <m:endChr m:val="〉"/>
                          <m:ctrlPr>
                            <a:rPr lang="it-IT" i="1">
                              <a:latin typeface="Cambria Math"/>
                            </a:rPr>
                          </m:ctrlPr>
                        </m:dPr>
                        <m:e>
                          <m:sSub>
                            <m:sSubPr>
                              <m:ctrlPr>
                                <a:rPr lang="it-IT" i="1">
                                  <a:latin typeface="Cambria Math"/>
                                </a:rPr>
                              </m:ctrlPr>
                            </m:sSubPr>
                            <m:e>
                              <m:r>
                                <a:rPr lang="it-IT" i="1">
                                  <a:latin typeface="Cambria Math"/>
                                </a:rPr>
                                <m:t>𝐴</m:t>
                              </m:r>
                            </m:e>
                            <m:sub>
                              <m:r>
                                <a:rPr lang="it-IT" i="1">
                                  <a:latin typeface="Cambria Math"/>
                                </a:rPr>
                                <m:t>𝑖</m:t>
                              </m:r>
                            </m:sub>
                          </m:sSub>
                          <m:d>
                            <m:dPr>
                              <m:ctrlPr>
                                <a:rPr lang="it-IT" i="1">
                                  <a:latin typeface="Cambria Math"/>
                                </a:rPr>
                              </m:ctrlPr>
                            </m:dPr>
                            <m:e>
                              <m:r>
                                <a:rPr lang="it-IT" i="1">
                                  <a:latin typeface="Cambria Math"/>
                                </a:rPr>
                                <m:t>𝑡</m:t>
                              </m:r>
                              <m:r>
                                <a:rPr lang="it-IT" b="0" i="0" baseline="-25000" smtClean="0">
                                  <a:latin typeface="Cambria Math"/>
                                </a:rPr>
                                <m:t>1</m:t>
                              </m:r>
                            </m:e>
                          </m:d>
                          <m:sSub>
                            <m:sSubPr>
                              <m:ctrlPr>
                                <a:rPr lang="it-IT" i="1">
                                  <a:latin typeface="Cambria Math"/>
                                </a:rPr>
                              </m:ctrlPr>
                            </m:sSubPr>
                            <m:e>
                              <m:r>
                                <a:rPr lang="it-IT" i="1">
                                  <a:latin typeface="Cambria Math"/>
                                </a:rPr>
                                <m:t>𝐴</m:t>
                              </m:r>
                            </m:e>
                            <m:sub>
                              <m:r>
                                <a:rPr lang="it-IT" i="1">
                                  <a:latin typeface="Cambria Math"/>
                                </a:rPr>
                                <m:t>𝑘</m:t>
                              </m:r>
                            </m:sub>
                          </m:sSub>
                          <m:r>
                            <a:rPr lang="it-IT" i="0" smtClean="0">
                              <a:latin typeface="Cambria Math"/>
                            </a:rPr>
                            <m:t>(</m:t>
                          </m:r>
                          <m:r>
                            <m:rPr>
                              <m:sty m:val="p"/>
                            </m:rPr>
                            <a:rPr lang="it-IT" i="0" smtClean="0">
                              <a:latin typeface="Cambria Math"/>
                            </a:rPr>
                            <m:t>t</m:t>
                          </m:r>
                          <m:r>
                            <a:rPr lang="it-IT" b="0" i="0" baseline="-25000" smtClean="0">
                              <a:latin typeface="Cambria Math"/>
                            </a:rPr>
                            <m:t>2</m:t>
                          </m:r>
                        </m:e>
                      </m:d>
                      <m:r>
                        <a:rPr lang="it-IT" i="0">
                          <a:latin typeface="Cambria Math"/>
                        </a:rPr>
                        <m:t>=</m:t>
                      </m:r>
                      <m:nary>
                        <m:naryPr>
                          <m:chr m:val="∑"/>
                          <m:limLoc m:val="subSup"/>
                          <m:supHide m:val="on"/>
                          <m:ctrlPr>
                            <a:rPr lang="it-IT" i="1">
                              <a:latin typeface="Cambria Math"/>
                            </a:rPr>
                          </m:ctrlPr>
                        </m:naryPr>
                        <m:sub>
                          <m:r>
                            <a:rPr lang="it-IT" i="1">
                              <a:latin typeface="Cambria Math"/>
                            </a:rPr>
                            <m:t>𝑗</m:t>
                          </m:r>
                        </m:sub>
                        <m:sup/>
                        <m:e>
                          <m:sSub>
                            <m:sSubPr>
                              <m:ctrlPr>
                                <a:rPr lang="it-IT" i="1">
                                  <a:latin typeface="Cambria Math"/>
                                </a:rPr>
                              </m:ctrlPr>
                            </m:sSubPr>
                            <m:e>
                              <m:r>
                                <a:rPr lang="it-IT" i="1">
                                  <a:latin typeface="Cambria Math"/>
                                </a:rPr>
                                <m:t>𝐺</m:t>
                              </m:r>
                            </m:e>
                            <m:sub>
                              <m:r>
                                <a:rPr lang="it-IT" i="1">
                                  <a:latin typeface="Cambria Math"/>
                                </a:rPr>
                                <m:t>𝑖𝑗</m:t>
                              </m:r>
                            </m:sub>
                          </m:sSub>
                        </m:e>
                      </m:nary>
                      <m:d>
                        <m:dPr>
                          <m:begChr m:val="〈"/>
                          <m:endChr m:val="〉"/>
                          <m:ctrlPr>
                            <a:rPr lang="it-IT" i="1">
                              <a:latin typeface="Cambria Math"/>
                            </a:rPr>
                          </m:ctrlPr>
                        </m:dPr>
                        <m:e>
                          <m:sSub>
                            <m:sSubPr>
                              <m:ctrlPr>
                                <a:rPr lang="it-IT" i="1">
                                  <a:latin typeface="Cambria Math"/>
                                </a:rPr>
                              </m:ctrlPr>
                            </m:sSubPr>
                            <m:e>
                              <m:r>
                                <a:rPr lang="it-IT" i="1">
                                  <a:latin typeface="Cambria Math"/>
                                </a:rPr>
                                <m:t>𝐴</m:t>
                              </m:r>
                            </m:e>
                            <m:sub>
                              <m:r>
                                <a:rPr lang="it-IT" i="1">
                                  <a:latin typeface="Cambria Math"/>
                                </a:rPr>
                                <m:t>𝑗</m:t>
                              </m:r>
                            </m:sub>
                          </m:sSub>
                          <m:d>
                            <m:dPr>
                              <m:ctrlPr>
                                <a:rPr lang="it-IT" i="1">
                                  <a:latin typeface="Cambria Math"/>
                                </a:rPr>
                              </m:ctrlPr>
                            </m:dPr>
                            <m:e>
                              <m:r>
                                <a:rPr lang="it-IT" i="1">
                                  <a:latin typeface="Cambria Math"/>
                                </a:rPr>
                                <m:t>𝑡</m:t>
                              </m:r>
                              <m:r>
                                <a:rPr lang="it-IT" b="0" i="0" baseline="-25000" smtClean="0">
                                  <a:latin typeface="Cambria Math"/>
                                </a:rPr>
                                <m:t>1</m:t>
                              </m:r>
                            </m:e>
                          </m:d>
                          <m:sSub>
                            <m:sSubPr>
                              <m:ctrlPr>
                                <a:rPr lang="it-IT" i="1">
                                  <a:latin typeface="Cambria Math"/>
                                </a:rPr>
                              </m:ctrlPr>
                            </m:sSubPr>
                            <m:e>
                              <m:r>
                                <a:rPr lang="it-IT" i="1">
                                  <a:latin typeface="Cambria Math"/>
                                </a:rPr>
                                <m:t>𝐴</m:t>
                              </m:r>
                            </m:e>
                            <m:sub>
                              <m:r>
                                <a:rPr lang="it-IT" i="1">
                                  <a:latin typeface="Cambria Math"/>
                                </a:rPr>
                                <m:t>𝑘</m:t>
                              </m:r>
                            </m:sub>
                          </m:sSub>
                          <m:d>
                            <m:dPr>
                              <m:ctrlPr>
                                <a:rPr lang="it-IT" i="1">
                                  <a:latin typeface="Cambria Math"/>
                                </a:rPr>
                              </m:ctrlPr>
                            </m:dPr>
                            <m:e>
                              <m:r>
                                <a:rPr lang="it-IT" i="1">
                                  <a:latin typeface="Cambria Math"/>
                                </a:rPr>
                                <m:t>𝑡</m:t>
                              </m:r>
                              <m:r>
                                <a:rPr lang="it-IT" b="0" i="1" baseline="-25000" smtClean="0">
                                  <a:latin typeface="Cambria Math"/>
                                </a:rPr>
                                <m:t>2</m:t>
                              </m:r>
                            </m:e>
                          </m:d>
                        </m:e>
                      </m:d>
                    </m:oMath>
                  </m:oMathPara>
                </a14:m>
                <a:endParaRPr lang="it-IT" i="0" dirty="0">
                  <a:latin typeface="Arial" pitchFamily="1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95480" y="3024000"/>
                <a:ext cx="4289400" cy="539640"/>
              </a:xfrm>
              <a:prstGeom prst="rect">
                <a:avLst/>
              </a:prstGeom>
              <a:blipFill rotWithShape="1">
                <a:blip r:embed="rId5"/>
                <a:stretch>
                  <a:fillRect b="-4494"/>
                </a:stretch>
              </a:blipFill>
              <a:ln>
                <a:noFill/>
              </a:ln>
            </p:spPr>
            <p:txBody>
              <a:bodyPr/>
              <a:lstStyle/>
              <a:p>
                <a:r>
                  <a:rPr lang="it-IT">
                    <a:noFill/>
                  </a:rPr>
                  <a:t> </a:t>
                </a:r>
              </a:p>
            </p:txBody>
          </p:sp>
        </mc:Fallback>
      </mc:AlternateContent>
      <p:sp>
        <p:nvSpPr>
          <p:cNvPr id="10" name="Freeform 9"/>
          <p:cNvSpPr/>
          <p:nvPr/>
        </p:nvSpPr>
        <p:spPr>
          <a:xfrm>
            <a:off x="792000" y="1944000"/>
            <a:ext cx="144000" cy="1655999"/>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10800">
            <a:solidFill>
              <a:srgbClr val="3465AF"/>
            </a:solidFill>
            <a:prstDash val="solid"/>
          </a:ln>
        </p:spPr>
        <p:txBody>
          <a:bodyPr vert="horz" wrap="none" lIns="95400" tIns="50400" rIns="95400" bIns="504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1" name="Freeform 10"/>
          <p:cNvSpPr/>
          <p:nvPr/>
        </p:nvSpPr>
        <p:spPr>
          <a:xfrm>
            <a:off x="2508840" y="2046960"/>
            <a:ext cx="623160" cy="634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00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2" name="Freeform 11"/>
          <p:cNvSpPr/>
          <p:nvPr/>
        </p:nvSpPr>
        <p:spPr>
          <a:xfrm>
            <a:off x="3373200" y="2983319"/>
            <a:ext cx="623160" cy="634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00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3" name="Straight Connector 12"/>
          <p:cNvSpPr/>
          <p:nvPr/>
        </p:nvSpPr>
        <p:spPr>
          <a:xfrm>
            <a:off x="3024000" y="2592000"/>
            <a:ext cx="432000" cy="504000"/>
          </a:xfrm>
          <a:prstGeom prst="line">
            <a:avLst/>
          </a:prstGeom>
          <a:noFill/>
          <a:ln w="18000">
            <a:solidFill>
              <a:srgbClr val="FF0000"/>
            </a:solidFill>
            <a:prstDash val="solid"/>
            <a:tailEnd type="arrow"/>
          </a:ln>
        </p:spPr>
        <p:txBody>
          <a:bodyPr vert="horz" wrap="none" lIns="99000" tIns="54000" rIns="99000" bIns="54000" anchor="ctr" compatLnSpc="0"/>
          <a:lstStyle/>
          <a:p>
            <a:pPr lvl="0" rtl="0" hangingPunct="0">
              <a:buNone/>
              <a:tabLst/>
            </a:pPr>
            <a:endParaRPr lang="it-IT" sz="2400">
              <a:latin typeface="Liberation Serif" pitchFamily="18"/>
              <a:ea typeface="DejaVu Sans" pitchFamily="2"/>
              <a:cs typeface="DejaVu Sans" pitchFamily="2"/>
            </a:endParaRPr>
          </a:p>
        </p:txBody>
      </p:sp>
      <p:sp>
        <p:nvSpPr>
          <p:cNvPr id="17" name="TextBox 16"/>
          <p:cNvSpPr txBox="1"/>
          <p:nvPr/>
        </p:nvSpPr>
        <p:spPr>
          <a:xfrm>
            <a:off x="5780305" y="2295386"/>
            <a:ext cx="3184183" cy="1106542"/>
          </a:xfrm>
          <a:prstGeom prst="rect">
            <a:avLst/>
          </a:prstGeom>
          <a:noFill/>
          <a:ln>
            <a:noFill/>
          </a:ln>
        </p:spPr>
        <p:txBody>
          <a:bodyPr vert="horz" wrap="none" lIns="90000" tIns="45000" rIns="90000" bIns="45000"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i="0" u="none" strike="noStrike" baseline="0" dirty="0" smtClean="0">
                <a:ln>
                  <a:noFill/>
                </a:ln>
                <a:solidFill>
                  <a:srgbClr val="FFFFFF"/>
                </a:solidFill>
                <a:latin typeface="Bradley Hand ITC" panose="03070402050302030203" pitchFamily="66" charset="0"/>
                <a:ea typeface="Arial" pitchFamily="2"/>
                <a:cs typeface="Arial" pitchFamily="2"/>
              </a:rPr>
              <a:t>Closed and linear system</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dirty="0" smtClean="0">
                <a:solidFill>
                  <a:srgbClr val="FFFFFF"/>
                </a:solidFill>
                <a:latin typeface="Bradley Hand ITC" panose="03070402050302030203" pitchFamily="66" charset="0"/>
                <a:ea typeface="Arial" pitchFamily="2"/>
                <a:cs typeface="Arial" pitchFamily="2"/>
              </a:rPr>
              <a:t>of evolution equations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i="0" u="none" strike="noStrike" baseline="0" dirty="0" smtClean="0">
                <a:ln>
                  <a:noFill/>
                </a:ln>
                <a:solidFill>
                  <a:srgbClr val="FFFFFF"/>
                </a:solidFill>
                <a:latin typeface="Bradley Hand ITC" panose="03070402050302030203" pitchFamily="66" charset="0"/>
                <a:ea typeface="Arial" pitchFamily="2"/>
                <a:cs typeface="Arial" pitchFamily="2"/>
              </a:rPr>
              <a:t>for mean values</a:t>
            </a:r>
            <a:endParaRPr lang="it-IT" sz="2200" b="1" i="0" u="none" strike="noStrike" baseline="0" dirty="0">
              <a:ln>
                <a:noFill/>
              </a:ln>
              <a:solidFill>
                <a:srgbClr val="FFFFFF"/>
              </a:solidFill>
              <a:latin typeface="Bradley Hand ITC" panose="03070402050302030203" pitchFamily="66" charset="0"/>
              <a:ea typeface="Arial" pitchFamily="2"/>
              <a:cs typeface="Arial" pitchFamily="2"/>
            </a:endParaRPr>
          </a:p>
        </p:txBody>
      </p:sp>
      <p:cxnSp>
        <p:nvCxnSpPr>
          <p:cNvPr id="18" name="Curved Connector 17"/>
          <p:cNvCxnSpPr>
            <a:stCxn id="2" idx="3"/>
          </p:cNvCxnSpPr>
          <p:nvPr/>
        </p:nvCxnSpPr>
        <p:spPr>
          <a:xfrm rot="10800000" flipV="1">
            <a:off x="3353041" y="2817000"/>
            <a:ext cx="2413213" cy="27000"/>
          </a:xfrm>
          <a:prstGeom prst="curvedConnector3">
            <a:avLst>
              <a:gd name="adj1" fmla="val 41359"/>
            </a:avLst>
          </a:prstGeom>
          <a:noFill/>
          <a:ln w="36720">
            <a:solidFill>
              <a:srgbClr val="2323DC"/>
            </a:solidFill>
            <a:prstDash val="solid"/>
            <a:round/>
            <a:tailEnd type="arrow"/>
          </a:ln>
        </p:spPr>
      </p:cxnSp>
      <mc:AlternateContent xmlns:mc="http://schemas.openxmlformats.org/markup-compatibility/2006" xmlns:a14="http://schemas.microsoft.com/office/drawing/2010/main">
        <mc:Choice Requires="a14">
          <p:sp>
            <p:nvSpPr>
              <p:cNvPr id="19" name="TextBox 18"/>
              <p:cNvSpPr txBox="1">
                <a:spLocks noResize="1"/>
              </p:cNvSpPr>
              <p:nvPr/>
            </p:nvSpPr>
            <p:spPr>
              <a:xfrm>
                <a:off x="802800" y="1175760"/>
                <a:ext cx="2741760" cy="30060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d>
                            <m:dPr>
                              <m:begChr m:val="{"/>
                              <m:endChr m:val="}"/>
                              <m:ctrlPr>
                                <a:rPr lang="it-IT" i="1">
                                  <a:latin typeface="Cambria Math"/>
                                </a:rPr>
                              </m:ctrlPr>
                            </m:dPr>
                            <m:e>
                              <m:sSub>
                                <m:sSubPr>
                                  <m:ctrlPr>
                                    <a:rPr lang="it-IT" i="1">
                                      <a:latin typeface="Cambria Math"/>
                                    </a:rPr>
                                  </m:ctrlPr>
                                </m:sSubPr>
                                <m:e>
                                  <m:r>
                                    <a:rPr lang="it-IT" i="1">
                                      <a:latin typeface="Cambria Math"/>
                                    </a:rPr>
                                    <m:t>𝐴</m:t>
                                  </m:r>
                                </m:e>
                                <m:sub>
                                  <m:r>
                                    <a:rPr lang="it-IT" i="1">
                                      <a:latin typeface="Cambria Math"/>
                                    </a:rPr>
                                    <m:t>𝑖</m:t>
                                  </m:r>
                                </m:sub>
                              </m:sSub>
                              <m:d>
                                <m:dPr>
                                  <m:ctrlPr>
                                    <a:rPr lang="it-IT" i="1">
                                      <a:latin typeface="Cambria Math"/>
                                    </a:rPr>
                                  </m:ctrlPr>
                                </m:dPr>
                                <m:e>
                                  <m:r>
                                    <a:rPr lang="it-IT" i="1">
                                      <a:latin typeface="Cambria Math"/>
                                    </a:rPr>
                                    <m:t>𝑡</m:t>
                                  </m:r>
                                </m:e>
                              </m:d>
                            </m:e>
                          </m:d>
                        </m:e>
                        <m:sub>
                          <m:r>
                            <a:rPr lang="it-IT" i="1">
                              <a:latin typeface="Cambria Math"/>
                            </a:rPr>
                            <m:t>𝑖</m:t>
                          </m:r>
                          <m:r>
                            <a:rPr lang="it-IT" i="0">
                              <a:latin typeface="Cambria Math"/>
                            </a:rPr>
                            <m:t>=1,…,</m:t>
                          </m:r>
                          <m:sSup>
                            <m:sSupPr>
                              <m:ctrlPr>
                                <a:rPr lang="it-IT" i="1">
                                  <a:latin typeface="Cambria Math"/>
                                </a:rPr>
                              </m:ctrlPr>
                            </m:sSupPr>
                            <m:e>
                              <m:r>
                                <a:rPr lang="it-IT" i="1">
                                  <a:latin typeface="Cambria Math"/>
                                </a:rPr>
                                <m:t>𝑁</m:t>
                              </m:r>
                            </m:e>
                            <m:sup>
                              <m:r>
                                <a:rPr lang="it-IT" i="0">
                                  <a:latin typeface="Cambria Math"/>
                                </a:rPr>
                                <m:t>2</m:t>
                              </m:r>
                            </m:sup>
                          </m:sSup>
                        </m:sub>
                      </m:sSub>
                      <m:r>
                        <a:rPr lang="it-IT" i="0">
                          <a:latin typeface="Cambria Math"/>
                        </a:rPr>
                        <m:t>,</m:t>
                      </m:r>
                      <m:r>
                        <a:rPr lang="it-IT" i="1">
                          <a:latin typeface="Cambria Math"/>
                        </a:rPr>
                        <m:t>𝑇𝑟</m:t>
                      </m:r>
                      <m:d>
                        <m:dPr>
                          <m:begChr m:val="["/>
                          <m:endChr m:val="]"/>
                          <m:ctrlPr>
                            <a:rPr lang="it-IT" i="1">
                              <a:latin typeface="Cambria Math"/>
                            </a:rPr>
                          </m:ctrlPr>
                        </m:dPr>
                        <m:e>
                          <m:sSubSup>
                            <m:sSubSupPr>
                              <m:ctrlPr>
                                <a:rPr lang="it-IT" i="1">
                                  <a:latin typeface="Cambria Math"/>
                                </a:rPr>
                              </m:ctrlPr>
                            </m:sSubSupPr>
                            <m:e>
                              <m:r>
                                <a:rPr lang="it-IT" i="1">
                                  <a:latin typeface="Cambria Math"/>
                                </a:rPr>
                                <m:t>𝐴</m:t>
                              </m:r>
                            </m:e>
                            <m:sub>
                              <m:r>
                                <a:rPr lang="it-IT" i="1">
                                  <a:latin typeface="Cambria Math"/>
                                </a:rPr>
                                <m:t>𝑖</m:t>
                              </m:r>
                            </m:sub>
                            <m:sup>
                              <m:r>
                                <a:rPr lang="it-IT" i="0">
                                  <a:latin typeface="Cambria Math"/>
                                </a:rPr>
                                <m:t>†</m:t>
                              </m:r>
                            </m:sup>
                          </m:sSubSup>
                          <m:sSub>
                            <m:sSubPr>
                              <m:ctrlPr>
                                <a:rPr lang="it-IT" i="1">
                                  <a:latin typeface="Cambria Math"/>
                                </a:rPr>
                              </m:ctrlPr>
                            </m:sSubPr>
                            <m:e>
                              <m:r>
                                <a:rPr lang="it-IT" i="1">
                                  <a:latin typeface="Cambria Math"/>
                                </a:rPr>
                                <m:t>𝐴</m:t>
                              </m:r>
                            </m:e>
                            <m:sub>
                              <m:r>
                                <a:rPr lang="it-IT" i="1">
                                  <a:latin typeface="Cambria Math"/>
                                </a:rPr>
                                <m:t>𝑗</m:t>
                              </m:r>
                            </m:sub>
                          </m:sSub>
                        </m:e>
                      </m:d>
                      <m:r>
                        <a:rPr lang="it-IT" i="0">
                          <a:latin typeface="Cambria Math"/>
                        </a:rPr>
                        <m:t>=</m:t>
                      </m:r>
                      <m:sSub>
                        <m:sSubPr>
                          <m:ctrlPr>
                            <a:rPr lang="it-IT" i="1">
                              <a:latin typeface="Cambria Math"/>
                            </a:rPr>
                          </m:ctrlPr>
                        </m:sSubPr>
                        <m:e>
                          <m:r>
                            <m:rPr>
                              <m:sty m:val="p"/>
                            </m:rPr>
                            <a:rPr lang="it-IT" i="0">
                              <a:latin typeface="Cambria Math"/>
                            </a:rPr>
                            <m:t>δ</m:t>
                          </m:r>
                        </m:e>
                        <m:sub>
                          <m:r>
                            <a:rPr lang="it-IT" i="1">
                              <a:latin typeface="Cambria Math"/>
                            </a:rPr>
                            <m:t>𝑖</m:t>
                          </m:r>
                          <m:r>
                            <a:rPr lang="it-IT" i="0">
                              <a:latin typeface="Cambria Math"/>
                            </a:rPr>
                            <m:t>,</m:t>
                          </m:r>
                          <m:r>
                            <a:rPr lang="it-IT" i="1">
                              <a:latin typeface="Cambria Math"/>
                            </a:rPr>
                            <m:t>𝑗</m:t>
                          </m:r>
                        </m:sub>
                      </m:sSub>
                    </m:oMath>
                  </m:oMathPara>
                </a14:m>
                <a:endParaRPr lang="it-IT" i="0">
                  <a:latin typeface="Arial" pitchFamily="18"/>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02800" y="1175760"/>
                <a:ext cx="2741760" cy="300600"/>
              </a:xfrm>
              <a:prstGeom prst="rect">
                <a:avLst/>
              </a:prstGeom>
              <a:blipFill rotWithShape="1">
                <a:blip r:embed="rId7"/>
                <a:stretch>
                  <a:fillRect l="-4900" t="-8163" r="-5568" b="-30612"/>
                </a:stretch>
              </a:blipFill>
              <a:ln>
                <a:noFill/>
              </a:ln>
            </p:spPr>
            <p:txBody>
              <a:bodyPr/>
              <a:lstStyle/>
              <a:p>
                <a:r>
                  <a:rPr lang="it-IT">
                    <a:noFill/>
                  </a:rPr>
                  <a:t> </a:t>
                </a:r>
              </a:p>
            </p:txBody>
          </p:sp>
        </mc:Fallback>
      </mc:AlternateContent>
      <p:sp>
        <p:nvSpPr>
          <p:cNvPr id="25" name="TextBox 24"/>
          <p:cNvSpPr txBox="1"/>
          <p:nvPr/>
        </p:nvSpPr>
        <p:spPr>
          <a:xfrm>
            <a:off x="3995936" y="1127359"/>
            <a:ext cx="3814162" cy="429433"/>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i="0" u="none" strike="noStrike" baseline="0" dirty="0" smtClean="0">
                <a:ln>
                  <a:noFill/>
                </a:ln>
                <a:solidFill>
                  <a:srgbClr val="000000"/>
                </a:solidFill>
                <a:latin typeface="Bradley Hand ITC" panose="03070402050302030203" pitchFamily="66" charset="0"/>
                <a:ea typeface="Arial" pitchFamily="2"/>
                <a:cs typeface="Arial" pitchFamily="2"/>
              </a:rPr>
              <a:t>Basis for the space of operators</a:t>
            </a:r>
            <a:endParaRPr lang="it-IT" sz="2200" b="1" i="0" u="none" strike="noStrike" baseline="0" dirty="0">
              <a:ln>
                <a:noFill/>
              </a:ln>
              <a:solidFill>
                <a:srgbClr val="000000"/>
              </a:solidFill>
              <a:latin typeface="Bradley Hand ITC" panose="03070402050302030203" pitchFamily="66" charset="0"/>
              <a:ea typeface="Arial" pitchFamily="2"/>
              <a:cs typeface="Arial" pitchFamily="2"/>
            </a:endParaRPr>
          </a:p>
        </p:txBody>
      </p:sp>
    </p:spTree>
    <p:extLst>
      <p:ext uri="{BB962C8B-B14F-4D97-AF65-F5344CB8AC3E}">
        <p14:creationId xmlns:p14="http://schemas.microsoft.com/office/powerpoint/2010/main" val="246670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1562467" y="3825536"/>
            <a:ext cx="5994359" cy="11876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alpha val="0"/>
            </a:srgbClr>
          </a:solidFill>
          <a:ln w="36720">
            <a:solidFill>
              <a:srgbClr val="FF0000"/>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 name="Freeform 1"/>
          <p:cNvSpPr/>
          <p:nvPr/>
        </p:nvSpPr>
        <p:spPr>
          <a:xfrm>
            <a:off x="5766253" y="2205000"/>
            <a:ext cx="3168000" cy="122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47FF"/>
          </a:solidFill>
          <a:ln w="0">
            <a:solidFill>
              <a:srgbClr val="3465AF"/>
            </a:solidFill>
            <a:prstDash val="solid"/>
          </a:ln>
        </p:spPr>
        <p:txBody>
          <a:bodyPr vert="horz" wrap="none" lIns="90000" tIns="45000" rIns="90000" bIns="45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903240" y="1511279"/>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4" name="Freeform 3"/>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lvl="0"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Quantum Regression Theorem</a:t>
            </a:r>
          </a:p>
        </p:txBody>
      </p:sp>
      <p:pic>
        <p:nvPicPr>
          <p:cNvPr id="5" name="Picture 4"/>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6" name="Freeform 5"/>
          <p:cNvSpPr/>
          <p:nvPr/>
        </p:nvSpPr>
        <p:spPr>
          <a:xfrm>
            <a:off x="903240" y="1511279"/>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7" name="Freeform 6"/>
          <p:cNvSpPr/>
          <p:nvPr/>
        </p:nvSpPr>
        <p:spPr>
          <a:xfrm>
            <a:off x="1085759" y="5184720"/>
            <a:ext cx="3810240" cy="122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mc:AlternateContent xmlns:mc="http://schemas.openxmlformats.org/markup-compatibility/2006" xmlns:a14="http://schemas.microsoft.com/office/drawing/2010/main">
        <mc:Choice Requires="a14">
          <p:sp>
            <p:nvSpPr>
              <p:cNvPr id="8" name="TextBox 7"/>
              <p:cNvSpPr txBox="1">
                <a:spLocks noResize="1"/>
              </p:cNvSpPr>
              <p:nvPr/>
            </p:nvSpPr>
            <p:spPr>
              <a:xfrm>
                <a:off x="1133640" y="2082960"/>
                <a:ext cx="2557080" cy="53964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f>
                        <m:fPr>
                          <m:ctrlPr>
                            <a:rPr lang="it-IT" i="1">
                              <a:latin typeface="Cambria Math"/>
                            </a:rPr>
                          </m:ctrlPr>
                        </m:fPr>
                        <m:num>
                          <m:r>
                            <a:rPr lang="it-IT" i="1">
                              <a:latin typeface="Cambria Math"/>
                            </a:rPr>
                            <m:t>𝑑</m:t>
                          </m:r>
                        </m:num>
                        <m:den>
                          <m:r>
                            <a:rPr lang="it-IT" i="1">
                              <a:latin typeface="Cambria Math"/>
                            </a:rPr>
                            <m:t>𝑑𝑡</m:t>
                          </m:r>
                        </m:den>
                      </m:f>
                      <m:d>
                        <m:dPr>
                          <m:begChr m:val="〈"/>
                          <m:endChr m:val="〉"/>
                          <m:ctrlPr>
                            <a:rPr lang="it-IT" i="1">
                              <a:latin typeface="Cambria Math"/>
                            </a:rPr>
                          </m:ctrlPr>
                        </m:dPr>
                        <m:e>
                          <m:sSub>
                            <m:sSubPr>
                              <m:ctrlPr>
                                <a:rPr lang="it-IT" i="1">
                                  <a:latin typeface="Cambria Math"/>
                                </a:rPr>
                              </m:ctrlPr>
                            </m:sSubPr>
                            <m:e>
                              <m:r>
                                <a:rPr lang="it-IT" i="1">
                                  <a:latin typeface="Cambria Math"/>
                                </a:rPr>
                                <m:t>𝐴</m:t>
                              </m:r>
                            </m:e>
                            <m:sub>
                              <m:r>
                                <a:rPr lang="it-IT" i="1">
                                  <a:latin typeface="Cambria Math"/>
                                </a:rPr>
                                <m:t>𝑖</m:t>
                              </m:r>
                            </m:sub>
                          </m:sSub>
                          <m:d>
                            <m:dPr>
                              <m:ctrlPr>
                                <a:rPr lang="it-IT" i="1">
                                  <a:latin typeface="Cambria Math"/>
                                </a:rPr>
                              </m:ctrlPr>
                            </m:dPr>
                            <m:e>
                              <m:r>
                                <a:rPr lang="it-IT" i="1">
                                  <a:latin typeface="Cambria Math"/>
                                </a:rPr>
                                <m:t>𝑡</m:t>
                              </m:r>
                            </m:e>
                          </m:d>
                        </m:e>
                      </m:d>
                      <m:r>
                        <a:rPr lang="it-IT" i="0">
                          <a:latin typeface="Cambria Math"/>
                        </a:rPr>
                        <m:t>=</m:t>
                      </m:r>
                      <m:nary>
                        <m:naryPr>
                          <m:chr m:val="∑"/>
                          <m:limLoc m:val="subSup"/>
                          <m:supHide m:val="on"/>
                          <m:ctrlPr>
                            <a:rPr lang="it-IT" i="1">
                              <a:latin typeface="Cambria Math"/>
                            </a:rPr>
                          </m:ctrlPr>
                        </m:naryPr>
                        <m:sub>
                          <m:r>
                            <a:rPr lang="it-IT" i="1">
                              <a:latin typeface="Cambria Math"/>
                            </a:rPr>
                            <m:t>𝑗</m:t>
                          </m:r>
                        </m:sub>
                        <m:sup/>
                        <m:e>
                          <m:sSub>
                            <m:sSubPr>
                              <m:ctrlPr>
                                <a:rPr lang="it-IT" i="1">
                                  <a:latin typeface="Cambria Math"/>
                                </a:rPr>
                              </m:ctrlPr>
                            </m:sSubPr>
                            <m:e>
                              <m:r>
                                <a:rPr lang="it-IT" i="1">
                                  <a:latin typeface="Cambria Math"/>
                                </a:rPr>
                                <m:t>𝐺</m:t>
                              </m:r>
                            </m:e>
                            <m:sub>
                              <m:r>
                                <a:rPr lang="it-IT" i="1">
                                  <a:latin typeface="Cambria Math"/>
                                </a:rPr>
                                <m:t>𝑖𝑗</m:t>
                              </m:r>
                            </m:sub>
                          </m:sSub>
                        </m:e>
                      </m:nary>
                      <m:d>
                        <m:dPr>
                          <m:begChr m:val="〈"/>
                          <m:endChr m:val="〉"/>
                          <m:ctrlPr>
                            <a:rPr lang="it-IT" i="1">
                              <a:latin typeface="Cambria Math"/>
                            </a:rPr>
                          </m:ctrlPr>
                        </m:dPr>
                        <m:e>
                          <m:sSub>
                            <m:sSubPr>
                              <m:ctrlPr>
                                <a:rPr lang="it-IT" i="1">
                                  <a:latin typeface="Cambria Math"/>
                                </a:rPr>
                              </m:ctrlPr>
                            </m:sSubPr>
                            <m:e>
                              <m:r>
                                <a:rPr lang="it-IT" i="1">
                                  <a:latin typeface="Cambria Math"/>
                                </a:rPr>
                                <m:t>𝐴</m:t>
                              </m:r>
                            </m:e>
                            <m:sub>
                              <m:r>
                                <a:rPr lang="it-IT" i="1">
                                  <a:latin typeface="Cambria Math"/>
                                </a:rPr>
                                <m:t>𝑗</m:t>
                              </m:r>
                            </m:sub>
                          </m:sSub>
                          <m:d>
                            <m:dPr>
                              <m:ctrlPr>
                                <a:rPr lang="it-IT" i="1">
                                  <a:latin typeface="Cambria Math"/>
                                </a:rPr>
                              </m:ctrlPr>
                            </m:dPr>
                            <m:e>
                              <m:r>
                                <a:rPr lang="it-IT" i="1">
                                  <a:latin typeface="Cambria Math"/>
                                </a:rPr>
                                <m:t>𝑡</m:t>
                              </m:r>
                            </m:e>
                          </m:d>
                        </m:e>
                      </m:d>
                    </m:oMath>
                  </m:oMathPara>
                </a14:m>
                <a:endParaRPr lang="it-IT" i="0" dirty="0">
                  <a:latin typeface="Arial" pitchFamily="1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33640" y="2082960"/>
                <a:ext cx="2557080" cy="539640"/>
              </a:xfrm>
              <a:prstGeom prst="rect">
                <a:avLst/>
              </a:prstGeom>
              <a:blipFill rotWithShape="1">
                <a:blip r:embed="rId4"/>
                <a:stretch>
                  <a:fillRect l="-3341" r="-716" b="-5682"/>
                </a:stretch>
              </a:blipFill>
              <a:ln>
                <a:noFill/>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TextBox 8"/>
              <p:cNvSpPr txBox="1">
                <a:spLocks noResize="1"/>
              </p:cNvSpPr>
              <p:nvPr/>
            </p:nvSpPr>
            <p:spPr>
              <a:xfrm>
                <a:off x="1095480" y="3024000"/>
                <a:ext cx="4289400" cy="53964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f>
                        <m:fPr>
                          <m:ctrlPr>
                            <a:rPr lang="it-IT" i="1" smtClean="0">
                              <a:latin typeface="Cambria Math"/>
                            </a:rPr>
                          </m:ctrlPr>
                        </m:fPr>
                        <m:num>
                          <m:r>
                            <a:rPr lang="it-IT" i="1">
                              <a:latin typeface="Cambria Math"/>
                            </a:rPr>
                            <m:t>𝑑</m:t>
                          </m:r>
                        </m:num>
                        <m:den>
                          <m:r>
                            <a:rPr lang="it-IT" i="1">
                              <a:latin typeface="Cambria Math"/>
                            </a:rPr>
                            <m:t>𝑑</m:t>
                          </m:r>
                          <m:r>
                            <m:rPr>
                              <m:sty m:val="p"/>
                            </m:rPr>
                            <a:rPr lang="it-IT" i="0">
                              <a:latin typeface="Cambria Math"/>
                            </a:rPr>
                            <m:t>τ</m:t>
                          </m:r>
                        </m:den>
                      </m:f>
                      <m:d>
                        <m:dPr>
                          <m:begChr m:val="〈"/>
                          <m:endChr m:val="〉"/>
                          <m:ctrlPr>
                            <a:rPr lang="it-IT" i="1">
                              <a:latin typeface="Cambria Math"/>
                            </a:rPr>
                          </m:ctrlPr>
                        </m:dPr>
                        <m:e>
                          <m:sSub>
                            <m:sSubPr>
                              <m:ctrlPr>
                                <a:rPr lang="it-IT" i="1">
                                  <a:latin typeface="Cambria Math"/>
                                </a:rPr>
                              </m:ctrlPr>
                            </m:sSubPr>
                            <m:e>
                              <m:r>
                                <a:rPr lang="it-IT" i="1">
                                  <a:latin typeface="Cambria Math"/>
                                </a:rPr>
                                <m:t>𝐴</m:t>
                              </m:r>
                            </m:e>
                            <m:sub>
                              <m:r>
                                <a:rPr lang="it-IT" i="1">
                                  <a:latin typeface="Cambria Math"/>
                                </a:rPr>
                                <m:t>𝑖</m:t>
                              </m:r>
                            </m:sub>
                          </m:sSub>
                          <m:d>
                            <m:dPr>
                              <m:ctrlPr>
                                <a:rPr lang="it-IT" i="1">
                                  <a:latin typeface="Cambria Math"/>
                                </a:rPr>
                              </m:ctrlPr>
                            </m:dPr>
                            <m:e>
                              <m:r>
                                <a:rPr lang="it-IT" i="1">
                                  <a:latin typeface="Cambria Math"/>
                                </a:rPr>
                                <m:t>𝑡</m:t>
                              </m:r>
                              <m:r>
                                <a:rPr lang="it-IT" b="0" i="0" baseline="-25000" smtClean="0">
                                  <a:latin typeface="Cambria Math"/>
                                </a:rPr>
                                <m:t>1</m:t>
                              </m:r>
                            </m:e>
                          </m:d>
                          <m:sSub>
                            <m:sSubPr>
                              <m:ctrlPr>
                                <a:rPr lang="it-IT" i="1">
                                  <a:latin typeface="Cambria Math"/>
                                </a:rPr>
                              </m:ctrlPr>
                            </m:sSubPr>
                            <m:e>
                              <m:r>
                                <a:rPr lang="it-IT" i="1">
                                  <a:latin typeface="Cambria Math"/>
                                </a:rPr>
                                <m:t>𝐴</m:t>
                              </m:r>
                            </m:e>
                            <m:sub>
                              <m:r>
                                <a:rPr lang="it-IT" i="1">
                                  <a:latin typeface="Cambria Math"/>
                                </a:rPr>
                                <m:t>𝑘</m:t>
                              </m:r>
                            </m:sub>
                          </m:sSub>
                          <m:r>
                            <a:rPr lang="it-IT" i="0" smtClean="0">
                              <a:latin typeface="Cambria Math"/>
                            </a:rPr>
                            <m:t>(</m:t>
                          </m:r>
                          <m:r>
                            <m:rPr>
                              <m:sty m:val="p"/>
                            </m:rPr>
                            <a:rPr lang="it-IT" i="0" smtClean="0">
                              <a:latin typeface="Cambria Math"/>
                            </a:rPr>
                            <m:t>t</m:t>
                          </m:r>
                          <m:r>
                            <a:rPr lang="it-IT" b="0" i="0" baseline="-25000" smtClean="0">
                              <a:latin typeface="Cambria Math"/>
                            </a:rPr>
                            <m:t>2</m:t>
                          </m:r>
                        </m:e>
                      </m:d>
                      <m:r>
                        <a:rPr lang="it-IT" i="0">
                          <a:latin typeface="Cambria Math"/>
                        </a:rPr>
                        <m:t>=</m:t>
                      </m:r>
                      <m:nary>
                        <m:naryPr>
                          <m:chr m:val="∑"/>
                          <m:limLoc m:val="subSup"/>
                          <m:supHide m:val="on"/>
                          <m:ctrlPr>
                            <a:rPr lang="it-IT" i="1">
                              <a:latin typeface="Cambria Math"/>
                            </a:rPr>
                          </m:ctrlPr>
                        </m:naryPr>
                        <m:sub>
                          <m:r>
                            <a:rPr lang="it-IT" i="1">
                              <a:latin typeface="Cambria Math"/>
                            </a:rPr>
                            <m:t>𝑗</m:t>
                          </m:r>
                        </m:sub>
                        <m:sup/>
                        <m:e>
                          <m:sSub>
                            <m:sSubPr>
                              <m:ctrlPr>
                                <a:rPr lang="it-IT" i="1">
                                  <a:latin typeface="Cambria Math"/>
                                </a:rPr>
                              </m:ctrlPr>
                            </m:sSubPr>
                            <m:e>
                              <m:r>
                                <a:rPr lang="it-IT" i="1">
                                  <a:latin typeface="Cambria Math"/>
                                </a:rPr>
                                <m:t>𝐺</m:t>
                              </m:r>
                            </m:e>
                            <m:sub>
                              <m:r>
                                <a:rPr lang="it-IT" i="1">
                                  <a:latin typeface="Cambria Math"/>
                                </a:rPr>
                                <m:t>𝑖𝑗</m:t>
                              </m:r>
                            </m:sub>
                          </m:sSub>
                        </m:e>
                      </m:nary>
                      <m:d>
                        <m:dPr>
                          <m:begChr m:val="〈"/>
                          <m:endChr m:val="〉"/>
                          <m:ctrlPr>
                            <a:rPr lang="it-IT" i="1">
                              <a:latin typeface="Cambria Math"/>
                            </a:rPr>
                          </m:ctrlPr>
                        </m:dPr>
                        <m:e>
                          <m:sSub>
                            <m:sSubPr>
                              <m:ctrlPr>
                                <a:rPr lang="it-IT" i="1">
                                  <a:latin typeface="Cambria Math"/>
                                </a:rPr>
                              </m:ctrlPr>
                            </m:sSubPr>
                            <m:e>
                              <m:r>
                                <a:rPr lang="it-IT" i="1">
                                  <a:latin typeface="Cambria Math"/>
                                </a:rPr>
                                <m:t>𝐴</m:t>
                              </m:r>
                            </m:e>
                            <m:sub>
                              <m:r>
                                <a:rPr lang="it-IT" i="1">
                                  <a:latin typeface="Cambria Math"/>
                                </a:rPr>
                                <m:t>𝑗</m:t>
                              </m:r>
                            </m:sub>
                          </m:sSub>
                          <m:d>
                            <m:dPr>
                              <m:ctrlPr>
                                <a:rPr lang="it-IT" i="1">
                                  <a:latin typeface="Cambria Math"/>
                                </a:rPr>
                              </m:ctrlPr>
                            </m:dPr>
                            <m:e>
                              <m:r>
                                <a:rPr lang="it-IT" i="1">
                                  <a:latin typeface="Cambria Math"/>
                                </a:rPr>
                                <m:t>𝑡</m:t>
                              </m:r>
                              <m:r>
                                <a:rPr lang="it-IT" b="0" i="0" baseline="-25000" smtClean="0">
                                  <a:latin typeface="Cambria Math"/>
                                </a:rPr>
                                <m:t>1</m:t>
                              </m:r>
                            </m:e>
                          </m:d>
                          <m:sSub>
                            <m:sSubPr>
                              <m:ctrlPr>
                                <a:rPr lang="it-IT" i="1">
                                  <a:latin typeface="Cambria Math"/>
                                </a:rPr>
                              </m:ctrlPr>
                            </m:sSubPr>
                            <m:e>
                              <m:r>
                                <a:rPr lang="it-IT" i="1">
                                  <a:latin typeface="Cambria Math"/>
                                </a:rPr>
                                <m:t>𝐴</m:t>
                              </m:r>
                            </m:e>
                            <m:sub>
                              <m:r>
                                <a:rPr lang="it-IT" i="1">
                                  <a:latin typeface="Cambria Math"/>
                                </a:rPr>
                                <m:t>𝑘</m:t>
                              </m:r>
                            </m:sub>
                          </m:sSub>
                          <m:d>
                            <m:dPr>
                              <m:ctrlPr>
                                <a:rPr lang="it-IT" i="1">
                                  <a:latin typeface="Cambria Math"/>
                                </a:rPr>
                              </m:ctrlPr>
                            </m:dPr>
                            <m:e>
                              <m:r>
                                <a:rPr lang="it-IT" i="1">
                                  <a:latin typeface="Cambria Math"/>
                                </a:rPr>
                                <m:t>𝑡</m:t>
                              </m:r>
                              <m:r>
                                <a:rPr lang="it-IT" b="0" i="1" baseline="-25000" smtClean="0">
                                  <a:latin typeface="Cambria Math"/>
                                </a:rPr>
                                <m:t>2</m:t>
                              </m:r>
                            </m:e>
                          </m:d>
                        </m:e>
                      </m:d>
                    </m:oMath>
                  </m:oMathPara>
                </a14:m>
                <a:endParaRPr lang="it-IT" i="0" dirty="0">
                  <a:latin typeface="Arial" pitchFamily="1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95480" y="3024000"/>
                <a:ext cx="4289400" cy="539640"/>
              </a:xfrm>
              <a:prstGeom prst="rect">
                <a:avLst/>
              </a:prstGeom>
              <a:blipFill rotWithShape="1">
                <a:blip r:embed="rId5"/>
                <a:stretch>
                  <a:fillRect b="-4494"/>
                </a:stretch>
              </a:blipFill>
              <a:ln>
                <a:noFill/>
              </a:ln>
            </p:spPr>
            <p:txBody>
              <a:bodyPr/>
              <a:lstStyle/>
              <a:p>
                <a:r>
                  <a:rPr lang="it-IT">
                    <a:noFill/>
                  </a:rPr>
                  <a:t> </a:t>
                </a:r>
              </a:p>
            </p:txBody>
          </p:sp>
        </mc:Fallback>
      </mc:AlternateContent>
      <p:sp>
        <p:nvSpPr>
          <p:cNvPr id="10" name="Freeform 9"/>
          <p:cNvSpPr/>
          <p:nvPr/>
        </p:nvSpPr>
        <p:spPr>
          <a:xfrm>
            <a:off x="792000" y="1944000"/>
            <a:ext cx="144000" cy="1655999"/>
          </a:xfrm>
          <a:custGeom>
            <a:avLst>
              <a:gd name="f0" fmla="val 1800"/>
              <a:gd name="f1" fmla="val 10800"/>
            </a:avLst>
            <a:gdLst>
              <a:gd name="f2" fmla="val 10800000"/>
              <a:gd name="f3" fmla="val 5400000"/>
              <a:gd name="f4" fmla="val 180"/>
              <a:gd name="f5" fmla="val w"/>
              <a:gd name="f6" fmla="val h"/>
              <a:gd name="f7" fmla="val 0"/>
              <a:gd name="f8" fmla="val 21600"/>
              <a:gd name="f9" fmla="val -2147483647"/>
              <a:gd name="f10" fmla="val 2147483647"/>
              <a:gd name="f11" fmla="val 5400"/>
              <a:gd name="f12" fmla="val 16200"/>
              <a:gd name="f13" fmla="val 10800"/>
              <a:gd name="f14" fmla="+- 0 0 0"/>
              <a:gd name="f15" fmla="*/ f5 1 21600"/>
              <a:gd name="f16" fmla="*/ f6 1 21600"/>
              <a:gd name="f17" fmla="pin 0 f0 5400"/>
              <a:gd name="f18" fmla="pin 0 f1 21600"/>
              <a:gd name="f19" fmla="*/ f14 f2 1"/>
              <a:gd name="f20" fmla="*/ f17 1 2"/>
              <a:gd name="f21" fmla="val f17"/>
              <a:gd name="f22" fmla="val f18"/>
              <a:gd name="f23" fmla="+- 21600 0 f17"/>
              <a:gd name="f24" fmla="*/ f17 10000 1"/>
              <a:gd name="f25" fmla="*/ 10800 f15 1"/>
              <a:gd name="f26" fmla="*/ f17 f16 1"/>
              <a:gd name="f27" fmla="*/ f7 f15 1"/>
              <a:gd name="f28" fmla="*/ f18 f16 1"/>
              <a:gd name="f29" fmla="*/ 13800 f15 1"/>
              <a:gd name="f30" fmla="*/ 21600 f15 1"/>
              <a:gd name="f31" fmla="*/ 0 f16 1"/>
              <a:gd name="f32" fmla="*/ f19 1 f4"/>
              <a:gd name="f33" fmla="*/ 0 f15 1"/>
              <a:gd name="f34" fmla="*/ 10800 f16 1"/>
              <a:gd name="f35" fmla="*/ 21600 f16 1"/>
              <a:gd name="f36" fmla="+- f22 0 f17"/>
              <a:gd name="f37" fmla="+- f22 0 f20"/>
              <a:gd name="f38" fmla="+- f22 f20 0"/>
              <a:gd name="f39" fmla="+- f22 f17 0"/>
              <a:gd name="f40" fmla="+- 21600 0 f20"/>
              <a:gd name="f41" fmla="*/ f24 1 31953"/>
              <a:gd name="f42" fmla="+- f32 0 f3"/>
              <a:gd name="f43" fmla="+- 21600 0 f41"/>
              <a:gd name="f44" fmla="*/ f41 f16 1"/>
              <a:gd name="f45" fmla="*/ f43 f16 1"/>
            </a:gdLst>
            <a:ahLst>
              <a:ahXY gdRefY="f0" minY="f7" maxY="f11">
                <a:pos x="f25" y="f26"/>
              </a:ahXY>
              <a:ahXY gdRefY="f1" minY="f7" maxY="f8">
                <a:pos x="f27" y="f28"/>
              </a:ahXY>
            </a:ahLst>
            <a:cxnLst>
              <a:cxn ang="3cd4">
                <a:pos x="hc" y="t"/>
              </a:cxn>
              <a:cxn ang="0">
                <a:pos x="r" y="vc"/>
              </a:cxn>
              <a:cxn ang="cd4">
                <a:pos x="hc" y="b"/>
              </a:cxn>
              <a:cxn ang="cd2">
                <a:pos x="l" y="vc"/>
              </a:cxn>
              <a:cxn ang="f42">
                <a:pos x="f30" y="f31"/>
              </a:cxn>
              <a:cxn ang="f42">
                <a:pos x="f33" y="f34"/>
              </a:cxn>
              <a:cxn ang="f42">
                <a:pos x="f30" y="f35"/>
              </a:cxn>
            </a:cxnLst>
            <a:rect l="f29" t="f44" r="f30" b="f45"/>
            <a:pathLst>
              <a:path w="21600" h="21600">
                <a:moveTo>
                  <a:pt x="f8" y="f7"/>
                </a:moveTo>
                <a:cubicBezTo>
                  <a:pt x="f12" y="f7"/>
                  <a:pt x="f13" y="f20"/>
                  <a:pt x="f13" y="f21"/>
                </a:cubicBezTo>
                <a:lnTo>
                  <a:pt x="f13" y="f36"/>
                </a:lnTo>
                <a:cubicBezTo>
                  <a:pt x="f13" y="f37"/>
                  <a:pt x="f11" y="f22"/>
                  <a:pt x="f7" y="f22"/>
                </a:cubicBezTo>
                <a:cubicBezTo>
                  <a:pt x="f11" y="f22"/>
                  <a:pt x="f13" y="f38"/>
                  <a:pt x="f13" y="f39"/>
                </a:cubicBezTo>
                <a:lnTo>
                  <a:pt x="f13" y="f23"/>
                </a:lnTo>
                <a:cubicBezTo>
                  <a:pt x="f13" y="f40"/>
                  <a:pt x="f12" y="f8"/>
                  <a:pt x="f8" y="f8"/>
                </a:cubicBezTo>
              </a:path>
            </a:pathLst>
          </a:custGeom>
          <a:noFill/>
          <a:ln w="10800">
            <a:solidFill>
              <a:srgbClr val="3465AF"/>
            </a:solidFill>
            <a:prstDash val="solid"/>
          </a:ln>
        </p:spPr>
        <p:txBody>
          <a:bodyPr vert="horz" wrap="none" lIns="95400" tIns="50400" rIns="95400" bIns="504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1" name="Freeform 10"/>
          <p:cNvSpPr/>
          <p:nvPr/>
        </p:nvSpPr>
        <p:spPr>
          <a:xfrm>
            <a:off x="2508840" y="2046960"/>
            <a:ext cx="623160" cy="634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00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2" name="Freeform 11"/>
          <p:cNvSpPr/>
          <p:nvPr/>
        </p:nvSpPr>
        <p:spPr>
          <a:xfrm>
            <a:off x="3373200" y="2983319"/>
            <a:ext cx="623160" cy="634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00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3" name="Straight Connector 12"/>
          <p:cNvSpPr/>
          <p:nvPr/>
        </p:nvSpPr>
        <p:spPr>
          <a:xfrm>
            <a:off x="3024000" y="2592000"/>
            <a:ext cx="432000" cy="504000"/>
          </a:xfrm>
          <a:prstGeom prst="line">
            <a:avLst/>
          </a:prstGeom>
          <a:noFill/>
          <a:ln w="18000">
            <a:solidFill>
              <a:srgbClr val="FF0000"/>
            </a:solidFill>
            <a:prstDash val="solid"/>
            <a:tailEnd type="arrow"/>
          </a:ln>
        </p:spPr>
        <p:txBody>
          <a:bodyPr vert="horz" wrap="none" lIns="99000" tIns="54000" rIns="99000" bIns="54000" anchor="ctr" compatLnSpc="0"/>
          <a:lstStyle/>
          <a:p>
            <a:pPr lvl="0" rtl="0" hangingPunct="0">
              <a:buNone/>
              <a:tabLst/>
            </a:pPr>
            <a:endParaRPr lang="it-IT" sz="2400">
              <a:latin typeface="Liberation Serif" pitchFamily="18"/>
              <a:ea typeface="DejaVu Sans" pitchFamily="2"/>
              <a:cs typeface="DejaVu Sans" pitchFamily="2"/>
            </a:endParaRPr>
          </a:p>
        </p:txBody>
      </p:sp>
      <p:sp>
        <p:nvSpPr>
          <p:cNvPr id="14" name="TextBox 13"/>
          <p:cNvSpPr txBox="1"/>
          <p:nvPr/>
        </p:nvSpPr>
        <p:spPr>
          <a:xfrm>
            <a:off x="1835696" y="3960169"/>
            <a:ext cx="5609526" cy="460211"/>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latin typeface="Bradley Hand ITC" panose="03070402050302030203" pitchFamily="66" charset="0"/>
                <a:ea typeface="Arial" pitchFamily="2"/>
                <a:cs typeface="Arial" pitchFamily="2"/>
              </a:rPr>
              <a:t>Main assumption for the validity of QRT:</a:t>
            </a:r>
            <a:endParaRPr lang="it-IT" sz="2400" b="1" i="0" u="none" strike="noStrike" baseline="0" dirty="0">
              <a:ln>
                <a:noFill/>
              </a:ln>
              <a:solidFill>
                <a:srgbClr val="000000"/>
              </a:solidFill>
              <a:latin typeface="Bradley Hand ITC" panose="03070402050302030203" pitchFamily="66" charset="0"/>
              <a:ea typeface="Arial" pitchFamily="2"/>
              <a:cs typeface="Arial" pitchFamily="2"/>
            </a:endParaRPr>
          </a:p>
        </p:txBody>
      </p:sp>
      <mc:AlternateContent xmlns:mc="http://schemas.openxmlformats.org/markup-compatibility/2006" xmlns:a14="http://schemas.microsoft.com/office/drawing/2010/main">
        <mc:Choice Requires="a14">
          <p:sp>
            <p:nvSpPr>
              <p:cNvPr id="15" name="TextBox 14"/>
              <p:cNvSpPr txBox="1">
                <a:spLocks noResize="1"/>
              </p:cNvSpPr>
              <p:nvPr/>
            </p:nvSpPr>
            <p:spPr>
              <a:xfrm>
                <a:off x="3353040" y="4513480"/>
                <a:ext cx="2437920" cy="35568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m:rPr>
                              <m:sty m:val="p"/>
                            </m:rPr>
                            <a:rPr lang="it-IT">
                              <a:latin typeface="Cambria Math"/>
                            </a:rPr>
                            <m:t>ρ</m:t>
                          </m:r>
                        </m:e>
                        <m:sub>
                          <m:r>
                            <a:rPr lang="it-IT" i="1">
                              <a:latin typeface="Cambria Math"/>
                            </a:rPr>
                            <m:t>𝑆𝐸</m:t>
                          </m:r>
                        </m:sub>
                      </m:sSub>
                      <m:d>
                        <m:dPr>
                          <m:ctrlPr>
                            <a:rPr lang="it-IT" i="1">
                              <a:latin typeface="Cambria Math"/>
                            </a:rPr>
                          </m:ctrlPr>
                        </m:dPr>
                        <m:e>
                          <m:r>
                            <a:rPr lang="it-IT" i="1">
                              <a:latin typeface="Cambria Math"/>
                            </a:rPr>
                            <m:t>𝑡</m:t>
                          </m:r>
                        </m:e>
                      </m:d>
                      <m:r>
                        <a:rPr lang="it-IT" i="0">
                          <a:latin typeface="Cambria Math"/>
                        </a:rPr>
                        <m:t>=</m:t>
                      </m:r>
                      <m:sSub>
                        <m:sSubPr>
                          <m:ctrlPr>
                            <a:rPr lang="it-IT" i="1">
                              <a:latin typeface="Cambria Math"/>
                            </a:rPr>
                          </m:ctrlPr>
                        </m:sSubPr>
                        <m:e>
                          <m:r>
                            <m:rPr>
                              <m:sty m:val="p"/>
                            </m:rPr>
                            <a:rPr lang="it-IT" i="0">
                              <a:latin typeface="Cambria Math"/>
                            </a:rPr>
                            <m:t>ρ</m:t>
                          </m:r>
                        </m:e>
                        <m:sub>
                          <m:r>
                            <a:rPr lang="it-IT" i="1">
                              <a:latin typeface="Cambria Math"/>
                            </a:rPr>
                            <m:t>𝑆</m:t>
                          </m:r>
                        </m:sub>
                      </m:sSub>
                      <m:d>
                        <m:dPr>
                          <m:ctrlPr>
                            <a:rPr lang="it-IT" i="1">
                              <a:latin typeface="Cambria Math"/>
                            </a:rPr>
                          </m:ctrlPr>
                        </m:dPr>
                        <m:e>
                          <m:r>
                            <a:rPr lang="it-IT" i="1">
                              <a:latin typeface="Cambria Math"/>
                            </a:rPr>
                            <m:t>𝑡</m:t>
                          </m:r>
                        </m:e>
                      </m:d>
                      <m:r>
                        <a:rPr lang="it-IT" i="0">
                          <a:latin typeface="Cambria Math"/>
                        </a:rPr>
                        <m:t>⊗</m:t>
                      </m:r>
                      <m:sSub>
                        <m:sSubPr>
                          <m:ctrlPr>
                            <a:rPr lang="it-IT" i="1">
                              <a:latin typeface="Cambria Math"/>
                            </a:rPr>
                          </m:ctrlPr>
                        </m:sSubPr>
                        <m:e>
                          <m:r>
                            <m:rPr>
                              <m:sty m:val="p"/>
                            </m:rPr>
                            <a:rPr lang="it-IT" i="0">
                              <a:latin typeface="Cambria Math"/>
                            </a:rPr>
                            <m:t>ρ</m:t>
                          </m:r>
                        </m:e>
                        <m:sub>
                          <m:r>
                            <a:rPr lang="it-IT" i="1">
                              <a:latin typeface="Cambria Math"/>
                            </a:rPr>
                            <m:t>𝐸</m:t>
                          </m:r>
                        </m:sub>
                      </m:sSub>
                      <m:d>
                        <m:dPr>
                          <m:ctrlPr>
                            <a:rPr lang="it-IT" i="1">
                              <a:latin typeface="Cambria Math"/>
                            </a:rPr>
                          </m:ctrlPr>
                        </m:dPr>
                        <m:e>
                          <m:r>
                            <a:rPr lang="it-IT" i="0">
                              <a:latin typeface="Cambria Math"/>
                            </a:rPr>
                            <m:t>0</m:t>
                          </m:r>
                        </m:e>
                      </m:d>
                    </m:oMath>
                  </m:oMathPara>
                </a14:m>
                <a:endParaRPr lang="it-IT" i="0" dirty="0">
                  <a:latin typeface="Arial" pitchFamily="1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353040" y="4513480"/>
                <a:ext cx="2437920" cy="355680"/>
              </a:xfrm>
              <a:prstGeom prst="rect">
                <a:avLst/>
              </a:prstGeom>
              <a:blipFill rotWithShape="1">
                <a:blip r:embed="rId6"/>
                <a:stretch>
                  <a:fillRect l="-2250" b="-10169"/>
                </a:stretch>
              </a:blipFill>
              <a:ln>
                <a:noFill/>
              </a:ln>
            </p:spPr>
            <p:txBody>
              <a:bodyPr/>
              <a:lstStyle/>
              <a:p>
                <a:r>
                  <a:rPr lang="it-IT">
                    <a:noFill/>
                  </a:rPr>
                  <a:t> </a:t>
                </a:r>
              </a:p>
            </p:txBody>
          </p:sp>
        </mc:Fallback>
      </mc:AlternateContent>
      <p:sp>
        <p:nvSpPr>
          <p:cNvPr id="17" name="TextBox 16"/>
          <p:cNvSpPr txBox="1"/>
          <p:nvPr/>
        </p:nvSpPr>
        <p:spPr>
          <a:xfrm>
            <a:off x="5780305" y="2295386"/>
            <a:ext cx="3184183" cy="1106542"/>
          </a:xfrm>
          <a:prstGeom prst="rect">
            <a:avLst/>
          </a:prstGeom>
          <a:noFill/>
          <a:ln>
            <a:noFill/>
          </a:ln>
        </p:spPr>
        <p:txBody>
          <a:bodyPr vert="horz" wrap="none" lIns="90000" tIns="45000" rIns="90000" bIns="45000"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i="0" u="none" strike="noStrike" baseline="0" dirty="0" smtClean="0">
                <a:ln>
                  <a:noFill/>
                </a:ln>
                <a:solidFill>
                  <a:srgbClr val="FFFFFF"/>
                </a:solidFill>
                <a:latin typeface="Bradley Hand ITC" panose="03070402050302030203" pitchFamily="66" charset="0"/>
                <a:ea typeface="Arial" pitchFamily="2"/>
                <a:cs typeface="Arial" pitchFamily="2"/>
              </a:rPr>
              <a:t>Closed and linear system</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dirty="0" smtClean="0">
                <a:solidFill>
                  <a:srgbClr val="FFFFFF"/>
                </a:solidFill>
                <a:latin typeface="Bradley Hand ITC" panose="03070402050302030203" pitchFamily="66" charset="0"/>
                <a:ea typeface="Arial" pitchFamily="2"/>
                <a:cs typeface="Arial" pitchFamily="2"/>
              </a:rPr>
              <a:t>of evolution equations</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i="0" u="none" strike="noStrike" baseline="0" dirty="0" smtClean="0">
                <a:ln>
                  <a:noFill/>
                </a:ln>
                <a:solidFill>
                  <a:srgbClr val="FFFFFF"/>
                </a:solidFill>
                <a:latin typeface="Bradley Hand ITC" panose="03070402050302030203" pitchFamily="66" charset="0"/>
                <a:ea typeface="Arial" pitchFamily="2"/>
                <a:cs typeface="Arial" pitchFamily="2"/>
              </a:rPr>
              <a:t>for mean values</a:t>
            </a:r>
            <a:endParaRPr lang="it-IT" sz="2200" b="1" i="0" u="none" strike="noStrike" baseline="0" dirty="0">
              <a:ln>
                <a:noFill/>
              </a:ln>
              <a:solidFill>
                <a:srgbClr val="FFFFFF"/>
              </a:solidFill>
              <a:latin typeface="Bradley Hand ITC" panose="03070402050302030203" pitchFamily="66" charset="0"/>
              <a:ea typeface="Arial" pitchFamily="2"/>
              <a:cs typeface="Arial" pitchFamily="2"/>
            </a:endParaRPr>
          </a:p>
        </p:txBody>
      </p:sp>
      <p:cxnSp>
        <p:nvCxnSpPr>
          <p:cNvPr id="18" name="Curved Connector 17"/>
          <p:cNvCxnSpPr>
            <a:stCxn id="2" idx="3"/>
          </p:cNvCxnSpPr>
          <p:nvPr/>
        </p:nvCxnSpPr>
        <p:spPr>
          <a:xfrm rot="10800000" flipV="1">
            <a:off x="3353041" y="2817000"/>
            <a:ext cx="2413213" cy="27000"/>
          </a:xfrm>
          <a:prstGeom prst="curvedConnector3">
            <a:avLst>
              <a:gd name="adj1" fmla="val 41359"/>
            </a:avLst>
          </a:prstGeom>
          <a:noFill/>
          <a:ln w="36720">
            <a:solidFill>
              <a:srgbClr val="2323DC"/>
            </a:solidFill>
            <a:prstDash val="solid"/>
            <a:round/>
            <a:tailEnd type="arrow"/>
          </a:ln>
        </p:spPr>
      </p:cxnSp>
      <mc:AlternateContent xmlns:mc="http://schemas.openxmlformats.org/markup-compatibility/2006" xmlns:a14="http://schemas.microsoft.com/office/drawing/2010/main">
        <mc:Choice Requires="a14">
          <p:sp>
            <p:nvSpPr>
              <p:cNvPr id="19" name="TextBox 18"/>
              <p:cNvSpPr txBox="1">
                <a:spLocks noResize="1"/>
              </p:cNvSpPr>
              <p:nvPr/>
            </p:nvSpPr>
            <p:spPr>
              <a:xfrm>
                <a:off x="802800" y="1175760"/>
                <a:ext cx="2741760" cy="30060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d>
                            <m:dPr>
                              <m:begChr m:val="{"/>
                              <m:endChr m:val="}"/>
                              <m:ctrlPr>
                                <a:rPr lang="it-IT" i="1">
                                  <a:latin typeface="Cambria Math"/>
                                </a:rPr>
                              </m:ctrlPr>
                            </m:dPr>
                            <m:e>
                              <m:sSub>
                                <m:sSubPr>
                                  <m:ctrlPr>
                                    <a:rPr lang="it-IT" i="1">
                                      <a:latin typeface="Cambria Math"/>
                                    </a:rPr>
                                  </m:ctrlPr>
                                </m:sSubPr>
                                <m:e>
                                  <m:r>
                                    <a:rPr lang="it-IT" i="1">
                                      <a:latin typeface="Cambria Math"/>
                                    </a:rPr>
                                    <m:t>𝐴</m:t>
                                  </m:r>
                                </m:e>
                                <m:sub>
                                  <m:r>
                                    <a:rPr lang="it-IT" i="1">
                                      <a:latin typeface="Cambria Math"/>
                                    </a:rPr>
                                    <m:t>𝑖</m:t>
                                  </m:r>
                                </m:sub>
                              </m:sSub>
                              <m:d>
                                <m:dPr>
                                  <m:ctrlPr>
                                    <a:rPr lang="it-IT" i="1">
                                      <a:latin typeface="Cambria Math"/>
                                    </a:rPr>
                                  </m:ctrlPr>
                                </m:dPr>
                                <m:e>
                                  <m:r>
                                    <a:rPr lang="it-IT" i="1">
                                      <a:latin typeface="Cambria Math"/>
                                    </a:rPr>
                                    <m:t>𝑡</m:t>
                                  </m:r>
                                </m:e>
                              </m:d>
                            </m:e>
                          </m:d>
                        </m:e>
                        <m:sub>
                          <m:r>
                            <a:rPr lang="it-IT" i="1">
                              <a:latin typeface="Cambria Math"/>
                            </a:rPr>
                            <m:t>𝑖</m:t>
                          </m:r>
                          <m:r>
                            <a:rPr lang="it-IT" i="0">
                              <a:latin typeface="Cambria Math"/>
                            </a:rPr>
                            <m:t>=1,…,</m:t>
                          </m:r>
                          <m:sSup>
                            <m:sSupPr>
                              <m:ctrlPr>
                                <a:rPr lang="it-IT" i="1">
                                  <a:latin typeface="Cambria Math"/>
                                </a:rPr>
                              </m:ctrlPr>
                            </m:sSupPr>
                            <m:e>
                              <m:r>
                                <a:rPr lang="it-IT" i="1">
                                  <a:latin typeface="Cambria Math"/>
                                </a:rPr>
                                <m:t>𝑁</m:t>
                              </m:r>
                            </m:e>
                            <m:sup>
                              <m:r>
                                <a:rPr lang="it-IT" i="0">
                                  <a:latin typeface="Cambria Math"/>
                                </a:rPr>
                                <m:t>2</m:t>
                              </m:r>
                            </m:sup>
                          </m:sSup>
                        </m:sub>
                      </m:sSub>
                      <m:r>
                        <a:rPr lang="it-IT" i="0">
                          <a:latin typeface="Cambria Math"/>
                        </a:rPr>
                        <m:t>,</m:t>
                      </m:r>
                      <m:r>
                        <a:rPr lang="it-IT" i="1">
                          <a:latin typeface="Cambria Math"/>
                        </a:rPr>
                        <m:t>𝑇𝑟</m:t>
                      </m:r>
                      <m:d>
                        <m:dPr>
                          <m:begChr m:val="["/>
                          <m:endChr m:val="]"/>
                          <m:ctrlPr>
                            <a:rPr lang="it-IT" i="1">
                              <a:latin typeface="Cambria Math"/>
                            </a:rPr>
                          </m:ctrlPr>
                        </m:dPr>
                        <m:e>
                          <m:sSubSup>
                            <m:sSubSupPr>
                              <m:ctrlPr>
                                <a:rPr lang="it-IT" i="1">
                                  <a:latin typeface="Cambria Math"/>
                                </a:rPr>
                              </m:ctrlPr>
                            </m:sSubSupPr>
                            <m:e>
                              <m:r>
                                <a:rPr lang="it-IT" i="1">
                                  <a:latin typeface="Cambria Math"/>
                                </a:rPr>
                                <m:t>𝐴</m:t>
                              </m:r>
                            </m:e>
                            <m:sub>
                              <m:r>
                                <a:rPr lang="it-IT" i="1">
                                  <a:latin typeface="Cambria Math"/>
                                </a:rPr>
                                <m:t>𝑖</m:t>
                              </m:r>
                            </m:sub>
                            <m:sup>
                              <m:r>
                                <a:rPr lang="it-IT" i="0">
                                  <a:latin typeface="Cambria Math"/>
                                </a:rPr>
                                <m:t>†</m:t>
                              </m:r>
                            </m:sup>
                          </m:sSubSup>
                          <m:sSub>
                            <m:sSubPr>
                              <m:ctrlPr>
                                <a:rPr lang="it-IT" i="1">
                                  <a:latin typeface="Cambria Math"/>
                                </a:rPr>
                              </m:ctrlPr>
                            </m:sSubPr>
                            <m:e>
                              <m:r>
                                <a:rPr lang="it-IT" i="1">
                                  <a:latin typeface="Cambria Math"/>
                                </a:rPr>
                                <m:t>𝐴</m:t>
                              </m:r>
                            </m:e>
                            <m:sub>
                              <m:r>
                                <a:rPr lang="it-IT" i="1">
                                  <a:latin typeface="Cambria Math"/>
                                </a:rPr>
                                <m:t>𝑗</m:t>
                              </m:r>
                            </m:sub>
                          </m:sSub>
                        </m:e>
                      </m:d>
                      <m:r>
                        <a:rPr lang="it-IT" i="0">
                          <a:latin typeface="Cambria Math"/>
                        </a:rPr>
                        <m:t>=</m:t>
                      </m:r>
                      <m:sSub>
                        <m:sSubPr>
                          <m:ctrlPr>
                            <a:rPr lang="it-IT" i="1">
                              <a:latin typeface="Cambria Math"/>
                            </a:rPr>
                          </m:ctrlPr>
                        </m:sSubPr>
                        <m:e>
                          <m:r>
                            <m:rPr>
                              <m:sty m:val="p"/>
                            </m:rPr>
                            <a:rPr lang="it-IT" i="0">
                              <a:latin typeface="Cambria Math"/>
                            </a:rPr>
                            <m:t>δ</m:t>
                          </m:r>
                        </m:e>
                        <m:sub>
                          <m:r>
                            <a:rPr lang="it-IT" i="1">
                              <a:latin typeface="Cambria Math"/>
                            </a:rPr>
                            <m:t>𝑖</m:t>
                          </m:r>
                          <m:r>
                            <a:rPr lang="it-IT" i="0">
                              <a:latin typeface="Cambria Math"/>
                            </a:rPr>
                            <m:t>,</m:t>
                          </m:r>
                          <m:r>
                            <a:rPr lang="it-IT" i="1">
                              <a:latin typeface="Cambria Math"/>
                            </a:rPr>
                            <m:t>𝑗</m:t>
                          </m:r>
                        </m:sub>
                      </m:sSub>
                    </m:oMath>
                  </m:oMathPara>
                </a14:m>
                <a:endParaRPr lang="it-IT" i="0">
                  <a:latin typeface="Arial" pitchFamily="18"/>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02800" y="1175760"/>
                <a:ext cx="2741760" cy="300600"/>
              </a:xfrm>
              <a:prstGeom prst="rect">
                <a:avLst/>
              </a:prstGeom>
              <a:blipFill rotWithShape="1">
                <a:blip r:embed="rId7"/>
                <a:stretch>
                  <a:fillRect l="-4900" t="-8163" r="-5568" b="-30612"/>
                </a:stretch>
              </a:blipFill>
              <a:ln>
                <a:noFill/>
              </a:ln>
            </p:spPr>
            <p:txBody>
              <a:bodyPr/>
              <a:lstStyle/>
              <a:p>
                <a:r>
                  <a:rPr lang="it-IT">
                    <a:noFill/>
                  </a:rPr>
                  <a:t> </a:t>
                </a:r>
              </a:p>
            </p:txBody>
          </p:sp>
        </mc:Fallback>
      </mc:AlternateContent>
      <p:sp>
        <p:nvSpPr>
          <p:cNvPr id="20" name="Freeform 19"/>
          <p:cNvSpPr/>
          <p:nvPr/>
        </p:nvSpPr>
        <p:spPr>
          <a:xfrm>
            <a:off x="72000" y="5184720"/>
            <a:ext cx="9000000" cy="15566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alpha val="0"/>
            </a:srgbClr>
          </a:solidFill>
          <a:ln w="36720">
            <a:solidFill>
              <a:srgbClr val="000000"/>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1" name="TextBox 20"/>
          <p:cNvSpPr txBox="1"/>
          <p:nvPr/>
        </p:nvSpPr>
        <p:spPr>
          <a:xfrm>
            <a:off x="386201" y="5445224"/>
            <a:ext cx="8578287" cy="429433"/>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i="0" u="none" strike="noStrike" baseline="0" dirty="0" smtClean="0">
                <a:ln>
                  <a:noFill/>
                </a:ln>
                <a:solidFill>
                  <a:srgbClr val="000000"/>
                </a:solidFill>
                <a:latin typeface="Bradley Hand ITC" panose="03070402050302030203" pitchFamily="66" charset="0"/>
                <a:ea typeface="Arial" pitchFamily="2"/>
                <a:cs typeface="Arial" pitchFamily="2"/>
              </a:rPr>
              <a:t>In most physical situation this assumption is never strictly satisfied!! </a:t>
            </a:r>
            <a:endParaRPr lang="it-IT" sz="2200" b="1" i="0" u="none" strike="noStrike" baseline="0" dirty="0">
              <a:ln>
                <a:noFill/>
              </a:ln>
              <a:solidFill>
                <a:srgbClr val="000000"/>
              </a:solidFill>
              <a:latin typeface="Bradley Hand ITC" panose="03070402050302030203" pitchFamily="66" charset="0"/>
              <a:ea typeface="Arial" pitchFamily="2"/>
              <a:cs typeface="Arial" pitchFamily="2"/>
            </a:endParaRPr>
          </a:p>
        </p:txBody>
      </p:sp>
      <mc:AlternateContent xmlns:mc="http://schemas.openxmlformats.org/markup-compatibility/2006" xmlns:a14="http://schemas.microsoft.com/office/drawing/2010/main">
        <mc:Choice Requires="a14">
          <p:sp>
            <p:nvSpPr>
              <p:cNvPr id="22" name="TextBox 21"/>
              <p:cNvSpPr txBox="1">
                <a:spLocks noResize="1"/>
              </p:cNvSpPr>
              <p:nvPr/>
            </p:nvSpPr>
            <p:spPr>
              <a:xfrm>
                <a:off x="5798521" y="6165304"/>
                <a:ext cx="2013839" cy="29196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sz="1600" i="1">
                              <a:latin typeface="Cambria Math"/>
                            </a:rPr>
                          </m:ctrlPr>
                        </m:sSubPr>
                        <m:e>
                          <m:r>
                            <m:rPr>
                              <m:sty m:val="p"/>
                            </m:rPr>
                            <a:rPr lang="it-IT" sz="1600">
                              <a:latin typeface="Cambria Math"/>
                            </a:rPr>
                            <m:t>ρ</m:t>
                          </m:r>
                        </m:e>
                        <m:sub>
                          <m:r>
                            <a:rPr lang="it-IT" sz="1600" i="1">
                              <a:latin typeface="Cambria Math"/>
                            </a:rPr>
                            <m:t>𝑆𝐸</m:t>
                          </m:r>
                        </m:sub>
                      </m:sSub>
                      <m:d>
                        <m:dPr>
                          <m:ctrlPr>
                            <a:rPr lang="it-IT" sz="1600" i="1">
                              <a:latin typeface="Cambria Math"/>
                            </a:rPr>
                          </m:ctrlPr>
                        </m:dPr>
                        <m:e>
                          <m:r>
                            <a:rPr lang="it-IT" sz="1600" i="1">
                              <a:latin typeface="Cambria Math"/>
                            </a:rPr>
                            <m:t>𝑡</m:t>
                          </m:r>
                        </m:e>
                      </m:d>
                      <m:r>
                        <a:rPr lang="it-IT" sz="1600" i="0">
                          <a:latin typeface="Cambria Math"/>
                        </a:rPr>
                        <m:t>≈</m:t>
                      </m:r>
                      <m:sSub>
                        <m:sSubPr>
                          <m:ctrlPr>
                            <a:rPr lang="it-IT" sz="1600" i="1">
                              <a:latin typeface="Cambria Math"/>
                            </a:rPr>
                          </m:ctrlPr>
                        </m:sSubPr>
                        <m:e>
                          <m:r>
                            <m:rPr>
                              <m:sty m:val="p"/>
                            </m:rPr>
                            <a:rPr lang="it-IT" sz="1600" i="0">
                              <a:latin typeface="Cambria Math"/>
                            </a:rPr>
                            <m:t>ρ</m:t>
                          </m:r>
                        </m:e>
                        <m:sub>
                          <m:r>
                            <a:rPr lang="it-IT" sz="1600" i="1">
                              <a:latin typeface="Cambria Math"/>
                            </a:rPr>
                            <m:t>𝑆</m:t>
                          </m:r>
                        </m:sub>
                      </m:sSub>
                      <m:d>
                        <m:dPr>
                          <m:ctrlPr>
                            <a:rPr lang="it-IT" sz="1600" i="1">
                              <a:latin typeface="Cambria Math"/>
                            </a:rPr>
                          </m:ctrlPr>
                        </m:dPr>
                        <m:e>
                          <m:r>
                            <a:rPr lang="it-IT" sz="1600" i="1">
                              <a:latin typeface="Cambria Math"/>
                            </a:rPr>
                            <m:t>𝑡</m:t>
                          </m:r>
                        </m:e>
                      </m:d>
                      <m:r>
                        <a:rPr lang="it-IT" sz="1600" i="0">
                          <a:latin typeface="Cambria Math"/>
                        </a:rPr>
                        <m:t>⊗</m:t>
                      </m:r>
                      <m:sSub>
                        <m:sSubPr>
                          <m:ctrlPr>
                            <a:rPr lang="it-IT" sz="1600" i="1">
                              <a:latin typeface="Cambria Math"/>
                            </a:rPr>
                          </m:ctrlPr>
                        </m:sSubPr>
                        <m:e>
                          <m:r>
                            <m:rPr>
                              <m:sty m:val="p"/>
                            </m:rPr>
                            <a:rPr lang="it-IT" sz="1600" i="0">
                              <a:latin typeface="Cambria Math"/>
                            </a:rPr>
                            <m:t>ρ</m:t>
                          </m:r>
                        </m:e>
                        <m:sub>
                          <m:r>
                            <a:rPr lang="it-IT" sz="1600" i="1">
                              <a:latin typeface="Cambria Math"/>
                            </a:rPr>
                            <m:t>𝐸</m:t>
                          </m:r>
                        </m:sub>
                      </m:sSub>
                      <m:d>
                        <m:dPr>
                          <m:ctrlPr>
                            <a:rPr lang="it-IT" sz="1600" i="1">
                              <a:latin typeface="Cambria Math"/>
                            </a:rPr>
                          </m:ctrlPr>
                        </m:dPr>
                        <m:e>
                          <m:r>
                            <a:rPr lang="it-IT" sz="1600" i="0">
                              <a:latin typeface="Cambria Math"/>
                            </a:rPr>
                            <m:t>0</m:t>
                          </m:r>
                        </m:e>
                      </m:d>
                    </m:oMath>
                  </m:oMathPara>
                </a14:m>
                <a:endParaRPr lang="it-IT" sz="1600" i="0" dirty="0">
                  <a:latin typeface="Arial" pitchFamily="18"/>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798521" y="6165304"/>
                <a:ext cx="2013839" cy="291960"/>
              </a:xfrm>
              <a:prstGeom prst="rect">
                <a:avLst/>
              </a:prstGeom>
              <a:blipFill rotWithShape="1">
                <a:blip r:embed="rId8"/>
                <a:stretch>
                  <a:fillRect l="-6042" b="-14583"/>
                </a:stretch>
              </a:blipFill>
              <a:ln>
                <a:noFill/>
              </a:ln>
            </p:spPr>
            <p:txBody>
              <a:bodyPr/>
              <a:lstStyle/>
              <a:p>
                <a:r>
                  <a:rPr lang="it-IT">
                    <a:noFill/>
                  </a:rPr>
                  <a:t> </a:t>
                </a:r>
              </a:p>
            </p:txBody>
          </p:sp>
        </mc:Fallback>
      </mc:AlternateContent>
      <p:sp>
        <p:nvSpPr>
          <p:cNvPr id="23" name="Freeform 22"/>
          <p:cNvSpPr/>
          <p:nvPr/>
        </p:nvSpPr>
        <p:spPr>
          <a:xfrm>
            <a:off x="4392000" y="5805264"/>
            <a:ext cx="360000" cy="368584"/>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0000"/>
          </a:solidFill>
          <a:ln w="18000">
            <a:solidFill>
              <a:srgbClr val="2300DC"/>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4" name="TextBox 23"/>
          <p:cNvSpPr txBox="1"/>
          <p:nvPr/>
        </p:nvSpPr>
        <p:spPr>
          <a:xfrm>
            <a:off x="1018568" y="6165304"/>
            <a:ext cx="4777568" cy="429433"/>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i="0" u="none" strike="noStrike" baseline="0" dirty="0" smtClean="0">
                <a:ln>
                  <a:noFill/>
                </a:ln>
                <a:solidFill>
                  <a:srgbClr val="000000"/>
                </a:solidFill>
                <a:latin typeface="Bradley Hand ITC" panose="03070402050302030203" pitchFamily="66" charset="0"/>
                <a:ea typeface="Arial" pitchFamily="2"/>
                <a:cs typeface="Arial" pitchFamily="2"/>
              </a:rPr>
              <a:t>Search for regions of parameters where </a:t>
            </a:r>
            <a:endParaRPr lang="it-IT" sz="2200" b="1" i="0"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25" name="TextBox 24"/>
          <p:cNvSpPr txBox="1"/>
          <p:nvPr/>
        </p:nvSpPr>
        <p:spPr>
          <a:xfrm>
            <a:off x="3995936" y="1127359"/>
            <a:ext cx="3814162" cy="429433"/>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i="0" u="none" strike="noStrike" baseline="0" dirty="0" smtClean="0">
                <a:ln>
                  <a:noFill/>
                </a:ln>
                <a:solidFill>
                  <a:srgbClr val="000000"/>
                </a:solidFill>
                <a:latin typeface="Bradley Hand ITC" panose="03070402050302030203" pitchFamily="66" charset="0"/>
                <a:ea typeface="Arial" pitchFamily="2"/>
                <a:cs typeface="Arial" pitchFamily="2"/>
              </a:rPr>
              <a:t>Basis for the space of operators</a:t>
            </a:r>
            <a:endParaRPr lang="it-IT" sz="2200" b="1" i="0" u="none" strike="noStrike" baseline="0" dirty="0">
              <a:ln>
                <a:noFill/>
              </a:ln>
              <a:solidFill>
                <a:srgbClr val="000000"/>
              </a:solidFill>
              <a:latin typeface="Bradley Hand ITC" panose="03070402050302030203" pitchFamily="66" charset="0"/>
              <a:ea typeface="Arial" pitchFamily="2"/>
              <a:cs typeface="Arial" pitchFamily="2"/>
            </a:endParaRPr>
          </a:p>
        </p:txBody>
      </p:sp>
    </p:spTree>
    <p:extLst>
      <p:ext uri="{BB962C8B-B14F-4D97-AF65-F5344CB8AC3E}">
        <p14:creationId xmlns:p14="http://schemas.microsoft.com/office/powerpoint/2010/main" val="429408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87280" y="1105112"/>
            <a:ext cx="8567640" cy="477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800" dirty="0">
              <a:solidFill>
                <a:srgbClr val="000000"/>
              </a:solidFill>
              <a:effectLst>
                <a:outerShdw dist="17961" dir="2700000">
                  <a:scrgbClr r="0" g="0" b="0"/>
                </a:outerShdw>
              </a:effectLst>
              <a:latin typeface="Arial" pitchFamily="18"/>
              <a:ea typeface="Arial" pitchFamily="2"/>
              <a:cs typeface="Arial" pitchFamily="2"/>
            </a:endParaRP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rPr>
              <a:t>Open Quantum Systems Theory</a:t>
            </a: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rPr>
              <a:t>Quantum non-Markovianity</a:t>
            </a: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a:t>
            </a: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rPr>
              <a:t>Quantum Regression Theorem</a:t>
            </a: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rPr>
              <a:t>A case of study: </a:t>
            </a: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rPr>
              <a:t>The Pure Dephasing Spin-Boson System</a:t>
            </a: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it-IT" sz="24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 		</a:t>
            </a:r>
            <a:r>
              <a:rPr lang="it-IT" sz="2800" b="0" i="0" u="none" strike="noStrike" baseline="0" dirty="0" smtClean="0">
                <a:ln>
                  <a:noFill/>
                </a:ln>
                <a:solidFill>
                  <a:srgbClr val="000000"/>
                </a:solidFill>
                <a:effectLst>
                  <a:outerShdw dist="17961" dir="2700000">
                    <a:scrgbClr r="0" g="0" b="0"/>
                  </a:outerShdw>
                </a:effectLst>
                <a:latin typeface="Arial" pitchFamily="18"/>
                <a:ea typeface="Arial" pitchFamily="2"/>
                <a:cs typeface="Arial" pitchFamily="2"/>
              </a:rPr>
              <a:t> </a:t>
            </a:r>
            <a:r>
              <a:rPr lang="it-IT" sz="28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		</a:t>
            </a: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CONTENTS</a:t>
            </a:r>
            <a:endPar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5" name="Freeform 4"/>
          <p:cNvSpPr/>
          <p:nvPr/>
        </p:nvSpPr>
        <p:spPr>
          <a:xfrm>
            <a:off x="1907704" y="162880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6" name="Freeform 5"/>
          <p:cNvSpPr/>
          <p:nvPr/>
        </p:nvSpPr>
        <p:spPr>
          <a:xfrm>
            <a:off x="1907704" y="2780841"/>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7" name="Freeform 6"/>
          <p:cNvSpPr/>
          <p:nvPr/>
        </p:nvSpPr>
        <p:spPr>
          <a:xfrm>
            <a:off x="1907704" y="3918312"/>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8" name="Freeform 7"/>
          <p:cNvSpPr/>
          <p:nvPr/>
        </p:nvSpPr>
        <p:spPr>
          <a:xfrm>
            <a:off x="1907704" y="543048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Tree>
    <p:extLst>
      <p:ext uri="{BB962C8B-B14F-4D97-AF65-F5344CB8AC3E}">
        <p14:creationId xmlns:p14="http://schemas.microsoft.com/office/powerpoint/2010/main" val="133561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87280" y="1340768"/>
            <a:ext cx="8567640" cy="477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8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endParaRP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Question to answer</a:t>
            </a:r>
            <a:endPar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9" name="Oval 8"/>
          <p:cNvSpPr/>
          <p:nvPr/>
        </p:nvSpPr>
        <p:spPr>
          <a:xfrm>
            <a:off x="1043608" y="2132856"/>
            <a:ext cx="3672408" cy="36004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latin typeface="Bradley Hand ITC" panose="03070402050302030203" pitchFamily="66" charset="0"/>
              </a:rPr>
              <a:t>Quantum non-Markovianity</a:t>
            </a:r>
            <a:endParaRPr lang="it-IT" sz="2400" b="1" dirty="0">
              <a:latin typeface="Bradley Hand ITC" panose="03070402050302030203" pitchFamily="66" charset="0"/>
            </a:endParaRPr>
          </a:p>
        </p:txBody>
      </p:sp>
      <p:sp>
        <p:nvSpPr>
          <p:cNvPr id="10" name="Oval 9"/>
          <p:cNvSpPr/>
          <p:nvPr/>
        </p:nvSpPr>
        <p:spPr>
          <a:xfrm>
            <a:off x="4887180" y="2132856"/>
            <a:ext cx="3672408" cy="36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latin typeface="Bradley Hand ITC" panose="03070402050302030203" pitchFamily="66" charset="0"/>
              </a:rPr>
              <a:t>Quantum Regression Theorem</a:t>
            </a:r>
            <a:endParaRPr lang="it-IT" sz="2400" b="1" dirty="0">
              <a:latin typeface="Bradley Hand ITC" panose="03070402050302030203" pitchFamily="66" charset="0"/>
            </a:endParaRPr>
          </a:p>
        </p:txBody>
      </p:sp>
      <p:sp>
        <p:nvSpPr>
          <p:cNvPr id="11" name="TextBox 10"/>
          <p:cNvSpPr txBox="1"/>
          <p:nvPr/>
        </p:nvSpPr>
        <p:spPr>
          <a:xfrm>
            <a:off x="4283968" y="1555045"/>
            <a:ext cx="1144865" cy="3170099"/>
          </a:xfrm>
          <a:prstGeom prst="rect">
            <a:avLst/>
          </a:prstGeom>
          <a:noFill/>
        </p:spPr>
        <p:txBody>
          <a:bodyPr wrap="none" rtlCol="0">
            <a:spAutoFit/>
          </a:bodyPr>
          <a:lstStyle/>
          <a:p>
            <a:r>
              <a:rPr lang="it-IT" sz="20000" b="1" dirty="0" smtClean="0">
                <a:latin typeface="Bradley Hand ITC" panose="03070402050302030203" pitchFamily="66" charset="0"/>
              </a:rPr>
              <a:t>?</a:t>
            </a:r>
            <a:endParaRPr lang="it-IT" sz="20000" b="1" dirty="0">
              <a:latin typeface="Bradley Hand ITC" panose="03070402050302030203" pitchFamily="66" charset="0"/>
            </a:endParaRPr>
          </a:p>
        </p:txBody>
      </p:sp>
      <p:sp>
        <p:nvSpPr>
          <p:cNvPr id="12" name="Freeform 11"/>
          <p:cNvSpPr/>
          <p:nvPr/>
        </p:nvSpPr>
        <p:spPr>
          <a:xfrm>
            <a:off x="3851920" y="3536864"/>
            <a:ext cx="1871640" cy="792384"/>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FF0000"/>
          </a:solidFill>
          <a:ln w="9360">
            <a:solidFill>
              <a:srgbClr val="3465AF"/>
            </a:solidFill>
            <a:prstDash val="solid"/>
            <a:round/>
          </a:ln>
        </p:spPr>
        <p:txBody>
          <a:bodyPr vert="horz" wrap="none" lIns="90000" tIns="45000" rIns="90000" bIns="45000" anchor="ctr" anchorCtr="0" compatLnSpc="1"/>
          <a:lstStyle/>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i="0" u="none" strike="noStrike" baseline="0" dirty="0">
              <a:ln>
                <a:noFill/>
              </a:ln>
              <a:solidFill>
                <a:srgbClr val="000000"/>
              </a:solidFill>
              <a:latin typeface="Bradley Hand ITC" panose="03070402050302030203" pitchFamily="66" charset="0"/>
              <a:ea typeface="Arial" pitchFamily="2"/>
              <a:cs typeface="Arial" pitchFamily="2"/>
            </a:endParaRPr>
          </a:p>
        </p:txBody>
      </p:sp>
    </p:spTree>
    <p:extLst>
      <p:ext uri="{BB962C8B-B14F-4D97-AF65-F5344CB8AC3E}">
        <p14:creationId xmlns:p14="http://schemas.microsoft.com/office/powerpoint/2010/main" val="104309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87280" y="1105112"/>
            <a:ext cx="8567640" cy="477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800" dirty="0">
              <a:solidFill>
                <a:srgbClr val="000000"/>
              </a:solidFill>
              <a:effectLst>
                <a:outerShdw dist="17961" dir="2700000">
                  <a:scrgbClr r="0" g="0" b="0"/>
                </a:outerShdw>
              </a:effectLst>
              <a:latin typeface="Arial" pitchFamily="18"/>
              <a:ea typeface="Arial" pitchFamily="2"/>
              <a:cs typeface="Arial" pitchFamily="2"/>
            </a:endParaRP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Open Quantum Systems Theory</a:t>
            </a: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Quantum non-Markovianity</a:t>
            </a: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a:t>
            </a: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Quantum Regression Theorem</a:t>
            </a: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endParaRP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endParaRP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rPr>
              <a:t>A case of study: </a:t>
            </a: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rPr>
              <a:t>The Pure Dephasing Spin-Boson System</a:t>
            </a:r>
          </a:p>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it-IT" sz="24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 		</a:t>
            </a:r>
            <a:r>
              <a:rPr lang="it-IT" sz="2800" b="0" i="0" u="none" strike="noStrike" baseline="0" dirty="0" smtClean="0">
                <a:ln>
                  <a:noFill/>
                </a:ln>
                <a:solidFill>
                  <a:srgbClr val="000000"/>
                </a:solidFill>
                <a:effectLst>
                  <a:outerShdw dist="17961" dir="2700000">
                    <a:scrgbClr r="0" g="0" b="0"/>
                  </a:outerShdw>
                </a:effectLst>
                <a:latin typeface="Arial" pitchFamily="18"/>
                <a:ea typeface="Arial" pitchFamily="2"/>
                <a:cs typeface="Arial" pitchFamily="2"/>
              </a:rPr>
              <a:t> </a:t>
            </a:r>
            <a:r>
              <a:rPr lang="it-IT" sz="28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		</a:t>
            </a: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CONTENTS</a:t>
            </a:r>
            <a:endPar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5" name="Freeform 4"/>
          <p:cNvSpPr/>
          <p:nvPr/>
        </p:nvSpPr>
        <p:spPr>
          <a:xfrm>
            <a:off x="1907704" y="2780928"/>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
        <p:nvSpPr>
          <p:cNvPr id="6" name="Freeform 5"/>
          <p:cNvSpPr/>
          <p:nvPr/>
        </p:nvSpPr>
        <p:spPr>
          <a:xfrm>
            <a:off x="1907704" y="543048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7" name="Freeform 6"/>
          <p:cNvSpPr/>
          <p:nvPr/>
        </p:nvSpPr>
        <p:spPr>
          <a:xfrm>
            <a:off x="1907704" y="1686064"/>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
        <p:nvSpPr>
          <p:cNvPr id="8" name="Freeform 7"/>
          <p:cNvSpPr/>
          <p:nvPr/>
        </p:nvSpPr>
        <p:spPr>
          <a:xfrm>
            <a:off x="1907704" y="3918312"/>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Tree>
    <p:extLst>
      <p:ext uri="{BB962C8B-B14F-4D97-AF65-F5344CB8AC3E}">
        <p14:creationId xmlns:p14="http://schemas.microsoft.com/office/powerpoint/2010/main" val="5679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lvl="0"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dirty="0">
                <a:solidFill>
                  <a:schemeClr val="tx2"/>
                </a:solidFill>
                <a:latin typeface="Bradley Hand ITC" panose="03070402050302030203" pitchFamily="66" charset="0"/>
              </a:rPr>
              <a:t> </a:t>
            </a:r>
            <a:r>
              <a:rPr lang="it-IT" sz="36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rPr>
              <a:t>Pure Dephasing Spin-Boson System</a:t>
            </a:r>
          </a:p>
        </p:txBody>
      </p:sp>
      <p:pic>
        <p:nvPicPr>
          <p:cNvPr id="3" name="Picture 2"/>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4" name="TextBox 3"/>
          <p:cNvSpPr txBox="1"/>
          <p:nvPr/>
        </p:nvSpPr>
        <p:spPr>
          <a:xfrm>
            <a:off x="488505" y="1404000"/>
            <a:ext cx="8526992" cy="460211"/>
          </a:xfrm>
          <a:prstGeom prst="rect">
            <a:avLst/>
          </a:prstGeom>
          <a:noFill/>
          <a:ln>
            <a:noFill/>
          </a:ln>
        </p:spPr>
        <p:txBody>
          <a:bodyPr vert="horz" wrap="none" lIns="90000" tIns="45000" rIns="90000" bIns="45000" anchorCtr="0" compatLnSpc="1">
            <a:spAutoFit/>
          </a:bodyPr>
          <a:lstStyle/>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latin typeface="Bradley Hand ITC" panose="03070402050302030203" pitchFamily="66" charset="0"/>
                <a:ea typeface="Arial" pitchFamily="2"/>
                <a:cs typeface="Arial" pitchFamily="2"/>
              </a:rPr>
              <a:t>Two-level system coupled to an infinite number of bosonic modes</a:t>
            </a:r>
          </a:p>
        </p:txBody>
      </p:sp>
      <p:sp>
        <p:nvSpPr>
          <p:cNvPr id="5" name="TextBox 4"/>
          <p:cNvSpPr txBox="1"/>
          <p:nvPr/>
        </p:nvSpPr>
        <p:spPr>
          <a:xfrm>
            <a:off x="539552" y="5472032"/>
            <a:ext cx="8299045" cy="737210"/>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dirty="0">
              <a:ln>
                <a:noFill/>
              </a:ln>
              <a:solidFill>
                <a:srgbClr val="000000"/>
              </a:solidFill>
              <a:latin typeface="Arial" pitchFamily="18"/>
              <a:ea typeface="Arial" pitchFamily="2"/>
              <a:cs typeface="Arial"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rgbClr val="000000"/>
                </a:solidFill>
                <a:latin typeface="Bradley Hand ITC" panose="03070402050302030203" pitchFamily="66" charset="0"/>
                <a:ea typeface="Arial" pitchFamily="2"/>
                <a:cs typeface="Arial" pitchFamily="2"/>
              </a:rPr>
              <a:t>The populations </a:t>
            </a:r>
            <a:r>
              <a:rPr lang="it-IT" sz="2400" b="1" i="0" u="none" strike="noStrike" dirty="0" smtClean="0">
                <a:ln>
                  <a:noFill/>
                </a:ln>
                <a:solidFill>
                  <a:srgbClr val="000000"/>
                </a:solidFill>
                <a:latin typeface="Bradley Hand ITC" panose="03070402050302030203" pitchFamily="66" charset="0"/>
                <a:ea typeface="Arial" pitchFamily="2"/>
                <a:cs typeface="Arial" pitchFamily="2"/>
              </a:rPr>
              <a:t> 			of the system are constants of motion!</a:t>
            </a:r>
            <a:endParaRPr lang="it-IT" sz="2400" b="1" i="0" u="none" strike="noStrike" baseline="0" dirty="0">
              <a:ln>
                <a:noFill/>
              </a:ln>
              <a:solidFill>
                <a:srgbClr val="000000"/>
              </a:solidFill>
              <a:latin typeface="Bradley Hand ITC" panose="03070402050302030203" pitchFamily="66" charset="0"/>
              <a:ea typeface="Arial" pitchFamily="2"/>
              <a:cs typeface="Arial" pitchFamily="2"/>
            </a:endParaRPr>
          </a:p>
        </p:txBody>
      </p:sp>
      <p:pic>
        <p:nvPicPr>
          <p:cNvPr id="6" name="Picture 5"/>
          <p:cNvPicPr>
            <a:picLocks noChangeAspect="1"/>
          </p:cNvPicPr>
          <p:nvPr/>
        </p:nvPicPr>
        <p:blipFill>
          <a:blip r:embed="rId4">
            <a:lum/>
            <a:alphaModFix/>
          </a:blip>
          <a:srcRect/>
          <a:stretch>
            <a:fillRect/>
          </a:stretch>
        </p:blipFill>
        <p:spPr>
          <a:xfrm>
            <a:off x="511559" y="1926080"/>
            <a:ext cx="8344440" cy="1944000"/>
          </a:xfrm>
          <a:prstGeom prst="rect">
            <a:avLst/>
          </a:prstGeom>
          <a:noFill/>
          <a:ln>
            <a:noFill/>
          </a:ln>
        </p:spPr>
      </p:pic>
      <p:sp>
        <p:nvSpPr>
          <p:cNvPr id="7" name="Freeform 6"/>
          <p:cNvSpPr/>
          <p:nvPr/>
        </p:nvSpPr>
        <p:spPr>
          <a:xfrm>
            <a:off x="276105" y="1554725"/>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9" name="Freeform 8"/>
          <p:cNvSpPr/>
          <p:nvPr/>
        </p:nvSpPr>
        <p:spPr>
          <a:xfrm>
            <a:off x="1933200" y="2992544"/>
            <a:ext cx="514800" cy="544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00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0" name="Freeform 9"/>
          <p:cNvSpPr/>
          <p:nvPr/>
        </p:nvSpPr>
        <p:spPr>
          <a:xfrm>
            <a:off x="6181200" y="2992904"/>
            <a:ext cx="514800" cy="544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00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1" name="Straight Connector 10"/>
          <p:cNvSpPr/>
          <p:nvPr/>
        </p:nvSpPr>
        <p:spPr>
          <a:xfrm flipH="1" flipV="1">
            <a:off x="2340000" y="3501224"/>
            <a:ext cx="1691999" cy="1476000"/>
          </a:xfrm>
          <a:prstGeom prst="line">
            <a:avLst/>
          </a:prstGeom>
          <a:noFill/>
          <a:ln w="18000">
            <a:solidFill>
              <a:srgbClr val="FF0000"/>
            </a:solidFill>
            <a:prstDash val="solid"/>
            <a:tailEnd type="arrow"/>
          </a:ln>
        </p:spPr>
        <p:txBody>
          <a:bodyPr vert="horz" wrap="none" lIns="99000" tIns="54000" rIns="99000" bIns="54000" anchor="ctr" compatLnSpc="0"/>
          <a:lstStyle/>
          <a:p>
            <a:pPr lvl="0" rtl="0" hangingPunct="0">
              <a:buNone/>
              <a:tabLst/>
            </a:pPr>
            <a:endParaRPr lang="it-IT" sz="2400">
              <a:latin typeface="Liberation Serif" pitchFamily="18"/>
              <a:ea typeface="DejaVu Sans" pitchFamily="2"/>
              <a:cs typeface="DejaVu Sans" pitchFamily="2"/>
            </a:endParaRPr>
          </a:p>
        </p:txBody>
      </p:sp>
      <p:sp>
        <p:nvSpPr>
          <p:cNvPr id="12" name="Straight Connector 11"/>
          <p:cNvSpPr/>
          <p:nvPr/>
        </p:nvSpPr>
        <p:spPr>
          <a:xfrm flipV="1">
            <a:off x="4824000" y="3501224"/>
            <a:ext cx="1512000" cy="1512000"/>
          </a:xfrm>
          <a:prstGeom prst="line">
            <a:avLst/>
          </a:prstGeom>
          <a:noFill/>
          <a:ln w="18000">
            <a:solidFill>
              <a:srgbClr val="FF0000"/>
            </a:solidFill>
            <a:prstDash val="solid"/>
            <a:tailEnd type="arrow"/>
          </a:ln>
        </p:spPr>
        <p:txBody>
          <a:bodyPr vert="horz" wrap="none" lIns="99000" tIns="54000" rIns="99000" bIns="54000" anchor="ctr" compatLnSpc="0"/>
          <a:lstStyle/>
          <a:p>
            <a:pPr lvl="0" rtl="0" hangingPunct="0">
              <a:buNone/>
              <a:tabLst/>
            </a:pPr>
            <a:endParaRPr lang="it-IT" sz="2400">
              <a:latin typeface="Liberation Serif" pitchFamily="18"/>
              <a:ea typeface="DejaVu Sans" pitchFamily="2"/>
              <a:cs typeface="DejaVu Sans" pitchFamily="2"/>
            </a:endParaRPr>
          </a:p>
        </p:txBody>
      </p:sp>
      <p:pic>
        <p:nvPicPr>
          <p:cNvPr id="13" name="Picture 12"/>
          <p:cNvPicPr>
            <a:picLocks noChangeAspect="1"/>
          </p:cNvPicPr>
          <p:nvPr/>
        </p:nvPicPr>
        <p:blipFill>
          <a:blip r:embed="rId5">
            <a:lum/>
            <a:alphaModFix/>
          </a:blip>
          <a:srcRect/>
          <a:stretch>
            <a:fillRect/>
          </a:stretch>
        </p:blipFill>
        <p:spPr>
          <a:xfrm>
            <a:off x="3060000" y="4809824"/>
            <a:ext cx="3047040" cy="635400"/>
          </a:xfrm>
          <a:prstGeom prst="rect">
            <a:avLst/>
          </a:prstGeom>
          <a:noFill/>
          <a:ln>
            <a:noFill/>
          </a:ln>
        </p:spPr>
      </p:pic>
      <p:sp>
        <p:nvSpPr>
          <p:cNvPr id="14" name="Rectangle 13"/>
          <p:cNvSpPr/>
          <p:nvPr/>
        </p:nvSpPr>
        <p:spPr>
          <a:xfrm>
            <a:off x="1115616" y="2502144"/>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p:cNvSpPr/>
          <p:nvPr/>
        </p:nvSpPr>
        <p:spPr>
          <a:xfrm>
            <a:off x="1032175" y="2610156"/>
            <a:ext cx="216024" cy="41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6" name="TextBox 15"/>
              <p:cNvSpPr txBox="1">
                <a:spLocks noResize="1"/>
              </p:cNvSpPr>
              <p:nvPr/>
            </p:nvSpPr>
            <p:spPr>
              <a:xfrm>
                <a:off x="2840648" y="5806376"/>
                <a:ext cx="723240" cy="28692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sz="2000" i="1" smtClean="0">
                              <a:latin typeface="Cambria Math"/>
                            </a:rPr>
                          </m:ctrlPr>
                        </m:sSubPr>
                        <m:e>
                          <m:r>
                            <m:rPr>
                              <m:sty m:val="p"/>
                            </m:rPr>
                            <a:rPr lang="it-IT" sz="2000">
                              <a:latin typeface="Cambria Math"/>
                            </a:rPr>
                            <m:t>ρ</m:t>
                          </m:r>
                        </m:e>
                        <m:sub>
                          <m:r>
                            <a:rPr lang="it-IT" sz="2000" i="0">
                              <a:latin typeface="Cambria Math"/>
                            </a:rPr>
                            <m:t>00</m:t>
                          </m:r>
                        </m:sub>
                      </m:sSub>
                      <m:r>
                        <a:rPr lang="it-IT" sz="2000" i="0">
                          <a:latin typeface="Cambria Math"/>
                        </a:rPr>
                        <m:t>,</m:t>
                      </m:r>
                      <m:sSub>
                        <m:sSubPr>
                          <m:ctrlPr>
                            <a:rPr lang="it-IT" sz="2000" i="1">
                              <a:latin typeface="Cambria Math"/>
                            </a:rPr>
                          </m:ctrlPr>
                        </m:sSubPr>
                        <m:e>
                          <m:r>
                            <m:rPr>
                              <m:sty m:val="p"/>
                            </m:rPr>
                            <a:rPr lang="it-IT" sz="2000" i="0">
                              <a:latin typeface="Cambria Math"/>
                            </a:rPr>
                            <m:t>ρ</m:t>
                          </m:r>
                        </m:e>
                        <m:sub>
                          <m:r>
                            <a:rPr lang="it-IT" sz="2000" i="0">
                              <a:latin typeface="Cambria Math"/>
                            </a:rPr>
                            <m:t>11</m:t>
                          </m:r>
                        </m:sub>
                      </m:sSub>
                    </m:oMath>
                  </m:oMathPara>
                </a14:m>
                <a:endParaRPr lang="it-IT" sz="2000" i="0" dirty="0">
                  <a:latin typeface="Bradley Hand ITC" panose="03070402050302030203"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840648" y="5806376"/>
                <a:ext cx="723240" cy="286920"/>
              </a:xfrm>
              <a:prstGeom prst="rect">
                <a:avLst/>
              </a:prstGeom>
              <a:blipFill rotWithShape="1">
                <a:blip r:embed="rId6"/>
                <a:stretch>
                  <a:fillRect l="-22689" r="-9244" b="-22917"/>
                </a:stretch>
              </a:blipFill>
              <a:ln>
                <a:noFill/>
              </a:ln>
            </p:spPr>
            <p:txBody>
              <a:bodyPr/>
              <a:lstStyle/>
              <a:p>
                <a:r>
                  <a:rPr lang="it-IT">
                    <a:noFill/>
                  </a:rPr>
                  <a:t> </a:t>
                </a:r>
              </a:p>
            </p:txBody>
          </p:sp>
        </mc:Fallback>
      </mc:AlternateContent>
      <p:sp>
        <p:nvSpPr>
          <p:cNvPr id="17" name="Rectangle 16"/>
          <p:cNvSpPr/>
          <p:nvPr/>
        </p:nvSpPr>
        <p:spPr>
          <a:xfrm>
            <a:off x="35496" y="6525344"/>
            <a:ext cx="4022786" cy="307777"/>
          </a:xfrm>
          <a:prstGeom prst="rect">
            <a:avLst/>
          </a:prstGeom>
        </p:spPr>
        <p:txBody>
          <a:bodyPr wrap="square">
            <a:spAutoFit/>
          </a:bodyPr>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400" b="1" dirty="0">
                <a:latin typeface="Calibri" panose="020F0502020204030204" pitchFamily="34" charset="0"/>
                <a:ea typeface="BatangChe" panose="02030609000101010101" pitchFamily="49" charset="-127"/>
                <a:cs typeface="Arial" pitchFamily="2"/>
              </a:rPr>
              <a:t>G.G. , A. Smirne, B. Vacchini , PRA 90, 022110 (2014)</a:t>
            </a:r>
          </a:p>
        </p:txBody>
      </p:sp>
    </p:spTree>
    <p:extLst>
      <p:ext uri="{BB962C8B-B14F-4D97-AF65-F5344CB8AC3E}">
        <p14:creationId xmlns:p14="http://schemas.microsoft.com/office/powerpoint/2010/main" val="142797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lvl="0"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dirty="0">
                <a:solidFill>
                  <a:schemeClr val="tx2"/>
                </a:solidFill>
                <a:latin typeface="Bradley Hand ITC" panose="03070402050302030203" pitchFamily="66" charset="0"/>
              </a:rPr>
              <a:t> </a:t>
            </a:r>
            <a:r>
              <a:rPr lang="it-IT" sz="36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rPr>
              <a:t>Pure Dephasing Spin-Boson System</a:t>
            </a:r>
          </a:p>
        </p:txBody>
      </p:sp>
      <p:pic>
        <p:nvPicPr>
          <p:cNvPr id="3" name="Picture 2"/>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7" name="TextBox 6"/>
          <p:cNvSpPr txBox="1"/>
          <p:nvPr/>
        </p:nvSpPr>
        <p:spPr>
          <a:xfrm>
            <a:off x="773053" y="2789704"/>
            <a:ext cx="7957926" cy="460211"/>
          </a:xfrm>
          <a:prstGeom prst="rect">
            <a:avLst/>
          </a:prstGeom>
          <a:noFill/>
          <a:ln>
            <a:noFill/>
          </a:ln>
        </p:spPr>
        <p:txBody>
          <a:bodyPr vert="horz" wrap="none" lIns="90000" tIns="45000" rIns="90000" bIns="45000"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latin typeface="Bradley Hand ITC" panose="03070402050302030203" pitchFamily="66" charset="0"/>
                <a:ea typeface="Arial" pitchFamily="2"/>
                <a:cs typeface="Arial" pitchFamily="2"/>
              </a:rPr>
              <a:t>and therefore the reduced system state has the analytic form</a:t>
            </a:r>
            <a:endParaRPr lang="it-IT" sz="2400" b="1" i="0" u="none" strike="noStrike" baseline="0" dirty="0">
              <a:ln>
                <a:noFill/>
              </a:ln>
              <a:solidFill>
                <a:srgbClr val="000000"/>
              </a:solidFill>
              <a:latin typeface="Bradley Hand ITC" panose="03070402050302030203" pitchFamily="66" charset="0"/>
              <a:ea typeface="Arial" pitchFamily="2"/>
              <a:cs typeface="Arial" pitchFamily="2"/>
            </a:endParaRPr>
          </a:p>
        </p:txBody>
      </p:sp>
      <p:pic>
        <p:nvPicPr>
          <p:cNvPr id="9" name="Picture 8"/>
          <p:cNvPicPr>
            <a:picLocks noChangeAspect="1"/>
          </p:cNvPicPr>
          <p:nvPr/>
        </p:nvPicPr>
        <p:blipFill>
          <a:blip r:embed="rId4">
            <a:lum/>
            <a:alphaModFix/>
          </a:blip>
          <a:srcRect/>
          <a:stretch>
            <a:fillRect/>
          </a:stretch>
        </p:blipFill>
        <p:spPr>
          <a:xfrm>
            <a:off x="144000" y="3393931"/>
            <a:ext cx="8856000" cy="1368000"/>
          </a:xfrm>
          <a:prstGeom prst="rect">
            <a:avLst/>
          </a:prstGeom>
          <a:noFill/>
          <a:ln>
            <a:noFill/>
          </a:ln>
        </p:spPr>
      </p:pic>
      <p:pic>
        <p:nvPicPr>
          <p:cNvPr id="10" name="Picture 9"/>
          <p:cNvPicPr>
            <a:picLocks noChangeAspect="1"/>
          </p:cNvPicPr>
          <p:nvPr/>
        </p:nvPicPr>
        <p:blipFill>
          <a:blip r:embed="rId5">
            <a:lum/>
            <a:alphaModFix/>
          </a:blip>
          <a:srcRect/>
          <a:stretch>
            <a:fillRect/>
          </a:stretch>
        </p:blipFill>
        <p:spPr>
          <a:xfrm>
            <a:off x="1656432" y="5116100"/>
            <a:ext cx="6623999" cy="870119"/>
          </a:xfrm>
          <a:prstGeom prst="rect">
            <a:avLst/>
          </a:prstGeom>
          <a:noFill/>
          <a:ln>
            <a:noFill/>
          </a:ln>
        </p:spPr>
      </p:pic>
      <p:sp>
        <p:nvSpPr>
          <p:cNvPr id="11" name="Freeform 10"/>
          <p:cNvSpPr/>
          <p:nvPr/>
        </p:nvSpPr>
        <p:spPr>
          <a:xfrm>
            <a:off x="1548432" y="4978220"/>
            <a:ext cx="6912000" cy="100799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36000">
            <a:solidFill>
              <a:srgbClr val="FF0000"/>
            </a:solidFill>
            <a:prstDash val="solid"/>
          </a:ln>
        </p:spPr>
        <p:txBody>
          <a:bodyPr vert="horz" wrap="none" lIns="108000" tIns="63000" rIns="108000" bIns="63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2" name="TextBox 11"/>
          <p:cNvSpPr txBox="1"/>
          <p:nvPr/>
        </p:nvSpPr>
        <p:spPr>
          <a:xfrm>
            <a:off x="575944" y="5266508"/>
            <a:ext cx="879065" cy="460211"/>
          </a:xfrm>
          <a:prstGeom prst="rect">
            <a:avLst/>
          </a:prstGeom>
          <a:noFill/>
          <a:ln>
            <a:noFill/>
          </a:ln>
        </p:spPr>
        <p:txBody>
          <a:bodyPr vert="horz" wrap="none" lIns="90000" tIns="45000" rIns="90000" bIns="45000"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rgbClr val="000000"/>
                </a:solidFill>
                <a:latin typeface="Bradley Hand ITC" panose="03070402050302030203" pitchFamily="66" charset="0"/>
                <a:ea typeface="Arial" pitchFamily="2"/>
                <a:cs typeface="Arial" pitchFamily="2"/>
              </a:rPr>
              <a:t>where</a:t>
            </a:r>
            <a:endParaRPr lang="it-IT" sz="2400" b="1" i="0"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14" name="TextBox 13"/>
          <p:cNvSpPr txBox="1"/>
          <p:nvPr/>
        </p:nvSpPr>
        <p:spPr>
          <a:xfrm>
            <a:off x="346652" y="1124744"/>
            <a:ext cx="8810723" cy="460211"/>
          </a:xfrm>
          <a:prstGeom prst="rect">
            <a:avLst/>
          </a:prstGeom>
          <a:noFill/>
          <a:ln>
            <a:noFill/>
          </a:ln>
        </p:spPr>
        <p:txBody>
          <a:bodyPr vert="horz" wrap="none" lIns="90000" tIns="45000" rIns="90000" bIns="45000"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rgbClr val="000000"/>
                </a:solidFill>
                <a:latin typeface="Bradley Hand ITC" panose="03070402050302030203" pitchFamily="66" charset="0"/>
                <a:ea typeface="Arial" pitchFamily="2"/>
                <a:cs typeface="Arial" pitchFamily="2"/>
              </a:rPr>
              <a:t>The action of the total evolution operator can be explicitly evaluated </a:t>
            </a:r>
            <a:endParaRPr lang="it-IT" sz="2400" b="1" i="0"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15" name="Freeform 14"/>
          <p:cNvSpPr/>
          <p:nvPr/>
        </p:nvSpPr>
        <p:spPr>
          <a:xfrm>
            <a:off x="187892" y="1275469"/>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pic>
        <p:nvPicPr>
          <p:cNvPr id="16" name="Picture 15"/>
          <p:cNvPicPr>
            <a:picLocks noChangeAspect="1"/>
          </p:cNvPicPr>
          <p:nvPr/>
        </p:nvPicPr>
        <p:blipFill>
          <a:blip r:embed="rId6">
            <a:lum/>
            <a:alphaModFix/>
          </a:blip>
          <a:srcRect/>
          <a:stretch>
            <a:fillRect/>
          </a:stretch>
        </p:blipFill>
        <p:spPr>
          <a:xfrm>
            <a:off x="1512000" y="1781592"/>
            <a:ext cx="6221879" cy="704520"/>
          </a:xfrm>
          <a:prstGeom prst="rect">
            <a:avLst/>
          </a:prstGeom>
          <a:noFill/>
          <a:ln>
            <a:noFill/>
          </a:ln>
        </p:spPr>
      </p:pic>
      <mc:AlternateContent xmlns:mc="http://schemas.openxmlformats.org/markup-compatibility/2006" xmlns:a14="http://schemas.microsoft.com/office/drawing/2010/main">
        <mc:Choice Requires="a14">
          <p:sp>
            <p:nvSpPr>
              <p:cNvPr id="17" name="TextBox 16"/>
              <p:cNvSpPr txBox="1">
                <a:spLocks noResize="1"/>
              </p:cNvSpPr>
              <p:nvPr/>
            </p:nvSpPr>
            <p:spPr>
              <a:xfrm>
                <a:off x="8063999" y="2414112"/>
                <a:ext cx="798840" cy="24300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d>
                        <m:dPr>
                          <m:ctrlPr>
                            <a:rPr lang="it-IT" i="1">
                              <a:latin typeface="Cambria Math"/>
                            </a:rPr>
                          </m:ctrlPr>
                        </m:dPr>
                        <m:e>
                          <m:r>
                            <a:rPr lang="it-IT" i="1">
                              <a:latin typeface="Cambria Math"/>
                            </a:rPr>
                            <m:t>𝑗</m:t>
                          </m:r>
                          <m:r>
                            <a:rPr lang="it-IT" i="0">
                              <a:latin typeface="Cambria Math"/>
                            </a:rPr>
                            <m:t>=0,1</m:t>
                          </m:r>
                        </m:e>
                      </m:d>
                    </m:oMath>
                  </m:oMathPara>
                </a14:m>
                <a:endParaRPr lang="it-IT" i="0">
                  <a:latin typeface="Arial" pitchFamily="18"/>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063999" y="2414112"/>
                <a:ext cx="798840" cy="243000"/>
              </a:xfrm>
              <a:prstGeom prst="rect">
                <a:avLst/>
              </a:prstGeom>
              <a:blipFill rotWithShape="1">
                <a:blip r:embed="rId7"/>
                <a:stretch>
                  <a:fillRect l="-9924" t="-5000" b="-47500"/>
                </a:stretch>
              </a:blipFill>
              <a:ln>
                <a:noFill/>
              </a:ln>
            </p:spPr>
            <p:txBody>
              <a:bodyPr/>
              <a:lstStyle/>
              <a:p>
                <a:r>
                  <a:rPr lang="it-IT">
                    <a:noFill/>
                  </a:rPr>
                  <a:t> </a:t>
                </a:r>
              </a:p>
            </p:txBody>
          </p:sp>
        </mc:Fallback>
      </mc:AlternateContent>
      <p:sp>
        <p:nvSpPr>
          <p:cNvPr id="18" name="TextBox 17"/>
          <p:cNvSpPr txBox="1"/>
          <p:nvPr/>
        </p:nvSpPr>
        <p:spPr>
          <a:xfrm>
            <a:off x="2210918" y="6130235"/>
            <a:ext cx="4824054" cy="460211"/>
          </a:xfrm>
          <a:prstGeom prst="rect">
            <a:avLst/>
          </a:prstGeom>
          <a:noFill/>
          <a:ln>
            <a:noFill/>
          </a:ln>
        </p:spPr>
        <p:txBody>
          <a:bodyPr vert="horz" wrap="none" lIns="90000" tIns="45000" rIns="90000" bIns="45000" anchorCtr="0" compatLnSpc="1">
            <a:sp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latin typeface="Bradley Hand ITC" panose="03070402050302030203" pitchFamily="66" charset="0"/>
                <a:ea typeface="Arial" pitchFamily="2"/>
                <a:cs typeface="Arial" pitchFamily="2"/>
              </a:rPr>
              <a:t>is the </a:t>
            </a:r>
            <a:r>
              <a:rPr lang="it-IT" sz="2400" b="1" dirty="0" smtClean="0">
                <a:solidFill>
                  <a:srgbClr val="0000FF"/>
                </a:solidFill>
                <a:latin typeface="Bradley Hand ITC" panose="03070402050302030203" pitchFamily="66" charset="0"/>
                <a:ea typeface="Arial" pitchFamily="2"/>
                <a:cs typeface="Arial" pitchFamily="2"/>
              </a:rPr>
              <a:t>DECOHERENCE FUNCTION</a:t>
            </a:r>
            <a:r>
              <a:rPr lang="it-IT" sz="2400" b="1" dirty="0" smtClean="0">
                <a:solidFill>
                  <a:srgbClr val="000000"/>
                </a:solidFill>
                <a:latin typeface="Bradley Hand ITC" panose="03070402050302030203" pitchFamily="66" charset="0"/>
                <a:ea typeface="Arial" pitchFamily="2"/>
                <a:cs typeface="Arial" pitchFamily="2"/>
              </a:rPr>
              <a:t>.</a:t>
            </a:r>
            <a:endParaRPr lang="it-IT" sz="2400" b="1" i="0" u="none" strike="noStrike" baseline="0" dirty="0">
              <a:ln>
                <a:noFill/>
              </a:ln>
              <a:solidFill>
                <a:srgbClr val="000000"/>
              </a:solidFill>
              <a:latin typeface="Bradley Hand ITC" panose="03070402050302030203" pitchFamily="66" charset="0"/>
              <a:ea typeface="Arial" pitchFamily="2"/>
              <a:cs typeface="Arial" pitchFamily="2"/>
            </a:endParaRPr>
          </a:p>
        </p:txBody>
      </p:sp>
    </p:spTree>
    <p:extLst>
      <p:ext uri="{BB962C8B-B14F-4D97-AF65-F5344CB8AC3E}">
        <p14:creationId xmlns:p14="http://schemas.microsoft.com/office/powerpoint/2010/main" val="126107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rPr>
              <a:t>Pure dephasing spin-boson model</a:t>
            </a:r>
          </a:p>
        </p:txBody>
      </p:sp>
      <p:pic>
        <p:nvPicPr>
          <p:cNvPr id="3" name="Picture 2"/>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pic>
        <p:nvPicPr>
          <p:cNvPr id="19" name="Picture 18"/>
          <p:cNvPicPr>
            <a:picLocks noChangeAspect="1"/>
          </p:cNvPicPr>
          <p:nvPr/>
        </p:nvPicPr>
        <p:blipFill>
          <a:blip r:embed="rId4">
            <a:lum/>
            <a:alphaModFix/>
          </a:blip>
          <a:srcRect/>
          <a:stretch>
            <a:fillRect/>
          </a:stretch>
        </p:blipFill>
        <p:spPr>
          <a:xfrm>
            <a:off x="403642" y="2024976"/>
            <a:ext cx="4104000" cy="1188000"/>
          </a:xfrm>
          <a:prstGeom prst="rect">
            <a:avLst/>
          </a:prstGeom>
          <a:noFill/>
          <a:ln>
            <a:noFill/>
          </a:ln>
        </p:spPr>
      </p:pic>
      <p:pic>
        <p:nvPicPr>
          <p:cNvPr id="20" name="Picture 19"/>
          <p:cNvPicPr>
            <a:picLocks noChangeAspect="1"/>
          </p:cNvPicPr>
          <p:nvPr/>
        </p:nvPicPr>
        <p:blipFill>
          <a:blip r:embed="rId5">
            <a:lum/>
            <a:alphaModFix/>
          </a:blip>
          <a:srcRect/>
          <a:stretch>
            <a:fillRect/>
          </a:stretch>
        </p:blipFill>
        <p:spPr>
          <a:xfrm>
            <a:off x="5508104" y="2246574"/>
            <a:ext cx="3312384" cy="805800"/>
          </a:xfrm>
          <a:prstGeom prst="rect">
            <a:avLst/>
          </a:prstGeom>
          <a:noFill/>
          <a:ln>
            <a:noFill/>
          </a:ln>
        </p:spPr>
      </p:pic>
      <p:sp>
        <p:nvSpPr>
          <p:cNvPr id="21" name="Freeform 20"/>
          <p:cNvSpPr/>
          <p:nvPr/>
        </p:nvSpPr>
        <p:spPr>
          <a:xfrm>
            <a:off x="6505456" y="2500605"/>
            <a:ext cx="370800" cy="328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00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3" name="Straight Connector 22"/>
          <p:cNvSpPr/>
          <p:nvPr/>
        </p:nvSpPr>
        <p:spPr>
          <a:xfrm flipV="1">
            <a:off x="5672770" y="2829285"/>
            <a:ext cx="771718" cy="643536"/>
          </a:xfrm>
          <a:prstGeom prst="line">
            <a:avLst/>
          </a:prstGeom>
          <a:noFill/>
          <a:ln w="18000">
            <a:solidFill>
              <a:srgbClr val="0000FF"/>
            </a:solidFill>
            <a:prstDash val="solid"/>
            <a:tailEnd type="arrow"/>
          </a:ln>
        </p:spPr>
        <p:txBody>
          <a:bodyPr vert="horz" wrap="none" lIns="99000" tIns="54000" rIns="99000" bIns="54000" anchor="ctr" compatLnSpc="0"/>
          <a:lstStyle/>
          <a:p>
            <a:pPr hangingPunct="0"/>
            <a:endParaRPr lang="it-IT" sz="2400">
              <a:latin typeface="Liberation Serif" pitchFamily="18"/>
              <a:ea typeface="DejaVu Sans" pitchFamily="2"/>
              <a:cs typeface="DejaVu Sans" pitchFamily="2"/>
            </a:endParaRPr>
          </a:p>
        </p:txBody>
      </p:sp>
      <p:sp>
        <p:nvSpPr>
          <p:cNvPr id="24" name="Freeform 23"/>
          <p:cNvSpPr/>
          <p:nvPr/>
        </p:nvSpPr>
        <p:spPr>
          <a:xfrm>
            <a:off x="7084794" y="2248709"/>
            <a:ext cx="295518" cy="252121"/>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00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6" name="Freeform 25"/>
          <p:cNvSpPr/>
          <p:nvPr/>
        </p:nvSpPr>
        <p:spPr>
          <a:xfrm>
            <a:off x="8316464" y="2680605"/>
            <a:ext cx="359992" cy="40068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18000">
            <a:solidFill>
              <a:srgbClr val="FF0000"/>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7" name="Straight Connector 26"/>
          <p:cNvSpPr/>
          <p:nvPr/>
        </p:nvSpPr>
        <p:spPr>
          <a:xfrm flipH="1" flipV="1">
            <a:off x="8604488" y="3117284"/>
            <a:ext cx="71968" cy="500441"/>
          </a:xfrm>
          <a:prstGeom prst="line">
            <a:avLst/>
          </a:prstGeom>
          <a:noFill/>
          <a:ln w="18000">
            <a:solidFill>
              <a:srgbClr val="0000FF"/>
            </a:solidFill>
            <a:prstDash val="solid"/>
            <a:tailEnd type="arrow"/>
          </a:ln>
        </p:spPr>
        <p:txBody>
          <a:bodyPr vert="horz" wrap="none" lIns="99000" tIns="54000" rIns="99000" bIns="54000" anchor="ctr" compatLnSpc="0"/>
          <a:lstStyle/>
          <a:p>
            <a:pPr lvl="0" rtl="0" hangingPunct="0">
              <a:buNone/>
              <a:tabLst/>
            </a:pPr>
            <a:endParaRPr lang="it-IT" sz="2400">
              <a:latin typeface="Liberation Serif" pitchFamily="18"/>
              <a:ea typeface="DejaVu Sans" pitchFamily="2"/>
              <a:cs typeface="DejaVu Sans" pitchFamily="2"/>
            </a:endParaRPr>
          </a:p>
        </p:txBody>
      </p:sp>
      <p:sp>
        <p:nvSpPr>
          <p:cNvPr id="28" name="TextBox 27"/>
          <p:cNvSpPr txBox="1"/>
          <p:nvPr/>
        </p:nvSpPr>
        <p:spPr>
          <a:xfrm>
            <a:off x="6372201" y="3164676"/>
            <a:ext cx="1122721" cy="367878"/>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800" b="1" i="0" u="none" strike="noStrike" baseline="0" dirty="0" smtClean="0">
                <a:ln>
                  <a:noFill/>
                </a:ln>
                <a:solidFill>
                  <a:srgbClr val="000000"/>
                </a:solidFill>
                <a:latin typeface="Bradley Hand ITC" panose="03070402050302030203" pitchFamily="66" charset="0"/>
                <a:ea typeface="Arial" pitchFamily="2"/>
                <a:cs typeface="Arial" pitchFamily="2"/>
              </a:rPr>
              <a:t>Ohmicity</a:t>
            </a:r>
            <a:endParaRPr lang="it-IT" sz="1800" b="1" i="0"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29" name="TextBox 28"/>
          <p:cNvSpPr txBox="1"/>
          <p:nvPr/>
        </p:nvSpPr>
        <p:spPr>
          <a:xfrm>
            <a:off x="4677797" y="3433787"/>
            <a:ext cx="1989945" cy="367878"/>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800" b="1" i="0" u="none" strike="noStrike" baseline="0" dirty="0" smtClean="0">
                <a:ln>
                  <a:noFill/>
                </a:ln>
                <a:solidFill>
                  <a:srgbClr val="000000"/>
                </a:solidFill>
                <a:latin typeface="Bradley Hand ITC" panose="03070402050302030203" pitchFamily="66" charset="0"/>
                <a:ea typeface="Arial" pitchFamily="2"/>
                <a:cs typeface="Arial" pitchFamily="2"/>
              </a:rPr>
              <a:t>Coupling strength</a:t>
            </a:r>
            <a:endParaRPr lang="it-IT" sz="1800" b="1" i="0"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30" name="TextBox 29"/>
          <p:cNvSpPr txBox="1"/>
          <p:nvPr/>
        </p:nvSpPr>
        <p:spPr>
          <a:xfrm>
            <a:off x="7233206" y="3472821"/>
            <a:ext cx="1927429" cy="367878"/>
          </a:xfrm>
          <a:prstGeom prst="rect">
            <a:avLst/>
          </a:prstGeom>
          <a:noFill/>
          <a:ln>
            <a:noFill/>
          </a:ln>
        </p:spPr>
        <p:txBody>
          <a:bodyPr vert="horz" wrap="none" lIns="90000" tIns="45000" rIns="90000" bIns="45000" anchorCtr="0" compatLnSpc="1">
            <a:sp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b="1" dirty="0" smtClean="0">
                <a:solidFill>
                  <a:srgbClr val="000000"/>
                </a:solidFill>
                <a:latin typeface="Bradley Hand ITC" panose="03070402050302030203" pitchFamily="66" charset="0"/>
                <a:ea typeface="Arial" pitchFamily="2"/>
                <a:cs typeface="Arial" pitchFamily="2"/>
              </a:rPr>
              <a:t>Cutoff  frequency</a:t>
            </a:r>
            <a:endParaRPr lang="it-IT" b="1" dirty="0">
              <a:solidFill>
                <a:srgbClr val="000000"/>
              </a:solidFill>
              <a:latin typeface="Bradley Hand ITC" panose="03070402050302030203" pitchFamily="66" charset="0"/>
              <a:ea typeface="Arial" pitchFamily="2"/>
              <a:cs typeface="Arial" pitchFamily="2"/>
            </a:endParaRPr>
          </a:p>
        </p:txBody>
      </p:sp>
      <p:sp>
        <p:nvSpPr>
          <p:cNvPr id="31" name="TextBox 30"/>
          <p:cNvSpPr txBox="1"/>
          <p:nvPr/>
        </p:nvSpPr>
        <p:spPr>
          <a:xfrm>
            <a:off x="1115616" y="1512857"/>
            <a:ext cx="2254441" cy="521766"/>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smtClean="0">
                <a:solidFill>
                  <a:srgbClr val="0000FF"/>
                </a:solidFill>
                <a:latin typeface="Bradley Hand ITC" panose="03070402050302030203" pitchFamily="66" charset="0"/>
                <a:ea typeface="Arial" pitchFamily="2"/>
                <a:cs typeface="Arial" pitchFamily="2"/>
              </a:rPr>
              <a:t>Thermal Bath</a:t>
            </a:r>
            <a:endParaRPr lang="it-IT" sz="2800" b="1" i="0" u="none" strike="noStrike" baseline="0" dirty="0">
              <a:ln>
                <a:noFill/>
              </a:ln>
              <a:solidFill>
                <a:srgbClr val="0000FF"/>
              </a:solidFill>
              <a:latin typeface="Bradley Hand ITC" panose="03070402050302030203" pitchFamily="66" charset="0"/>
              <a:ea typeface="Arial" pitchFamily="2"/>
              <a:cs typeface="Arial" pitchFamily="2"/>
            </a:endParaRPr>
          </a:p>
        </p:txBody>
      </p:sp>
      <p:sp>
        <p:nvSpPr>
          <p:cNvPr id="32" name="TextBox 31"/>
          <p:cNvSpPr txBox="1"/>
          <p:nvPr/>
        </p:nvSpPr>
        <p:spPr>
          <a:xfrm>
            <a:off x="3577027" y="1056745"/>
            <a:ext cx="2371460" cy="521766"/>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i="1" u="none" strike="noStrike" baseline="0" dirty="0" smtClean="0">
                <a:ln>
                  <a:noFill/>
                </a:ln>
                <a:solidFill>
                  <a:srgbClr val="000000"/>
                </a:solidFill>
                <a:latin typeface="Bradley Hand ITC" panose="03070402050302030203" pitchFamily="66" charset="0"/>
                <a:ea typeface="Arial" pitchFamily="2"/>
                <a:cs typeface="Arial" pitchFamily="2"/>
              </a:rPr>
              <a:t>If we assume...</a:t>
            </a:r>
            <a:endParaRPr lang="it-IT" sz="2800" b="1" i="1"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33" name="TextBox 32"/>
          <p:cNvSpPr txBox="1"/>
          <p:nvPr/>
        </p:nvSpPr>
        <p:spPr>
          <a:xfrm>
            <a:off x="6156176" y="1559023"/>
            <a:ext cx="2716106" cy="521766"/>
          </a:xfrm>
          <a:prstGeom prst="rect">
            <a:avLst/>
          </a:prstGeom>
          <a:noFill/>
          <a:ln>
            <a:noFill/>
          </a:ln>
        </p:spPr>
        <p:txBody>
          <a:bodyPr vert="horz" wrap="none" lIns="90000" tIns="45000" rIns="90000" bIns="45000" anchorCtr="0" compatLnSpc="1">
            <a:sp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a:solidFill>
                  <a:srgbClr val="0000FF"/>
                </a:solidFill>
                <a:latin typeface="Bradley Hand ITC" panose="03070402050302030203" pitchFamily="66" charset="0"/>
                <a:ea typeface="Arial" pitchFamily="2"/>
                <a:cs typeface="Arial" pitchFamily="2"/>
              </a:rPr>
              <a:t>Spectral Density</a:t>
            </a:r>
          </a:p>
        </p:txBody>
      </p:sp>
      <p:cxnSp>
        <p:nvCxnSpPr>
          <p:cNvPr id="11" name="Curved Connector 10"/>
          <p:cNvCxnSpPr/>
          <p:nvPr/>
        </p:nvCxnSpPr>
        <p:spPr>
          <a:xfrm rot="16200000" flipV="1">
            <a:off x="6902552" y="2818419"/>
            <a:ext cx="1026848" cy="71328"/>
          </a:xfrm>
          <a:prstGeom prst="curvedConnector3">
            <a:avLst>
              <a:gd name="adj1" fmla="val 129676"/>
            </a:avLst>
          </a:prstGeom>
          <a:noFill/>
          <a:ln w="18000">
            <a:solidFill>
              <a:srgbClr val="0000FF"/>
            </a:solidFill>
            <a:prstDash val="solid"/>
            <a:tailEnd type="arrow"/>
          </a:ln>
        </p:spPr>
      </p:cxn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0839" y="4941168"/>
            <a:ext cx="6085497" cy="1008112"/>
          </a:xfrm>
          <a:prstGeom prst="rect">
            <a:avLst/>
          </a:prstGeom>
        </p:spPr>
      </p:pic>
      <p:sp>
        <p:nvSpPr>
          <p:cNvPr id="25" name="TextBox 24"/>
          <p:cNvSpPr txBox="1"/>
          <p:nvPr/>
        </p:nvSpPr>
        <p:spPr>
          <a:xfrm>
            <a:off x="941698" y="4192925"/>
            <a:ext cx="7416111" cy="460211"/>
          </a:xfrm>
          <a:prstGeom prst="rect">
            <a:avLst/>
          </a:prstGeom>
          <a:noFill/>
          <a:ln>
            <a:noFill/>
          </a:ln>
        </p:spPr>
        <p:txBody>
          <a:bodyPr vert="horz" wrap="none" lIns="90000" tIns="45000" rIns="90000" bIns="45000" anchorCtr="0" compatLnSpc="1">
            <a:sp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latin typeface="Bradley Hand ITC" panose="03070402050302030203" pitchFamily="66" charset="0"/>
                <a:ea typeface="Arial" pitchFamily="2"/>
                <a:cs typeface="Arial" pitchFamily="2"/>
              </a:rPr>
              <a:t>the decoherence function, in the limit  </a:t>
            </a:r>
            <a:r>
              <a:rPr lang="el-GR" sz="2400" dirty="0" smtClean="0">
                <a:latin typeface="Times New Roman"/>
                <a:ea typeface="Arial" pitchFamily="2"/>
                <a:cs typeface="Times New Roman"/>
              </a:rPr>
              <a:t>β</a:t>
            </a:r>
            <a:r>
              <a:rPr lang="it-IT" sz="2400" dirty="0" smtClean="0">
                <a:latin typeface="Times New Roman"/>
                <a:ea typeface="Arial" pitchFamily="2"/>
                <a:cs typeface="Times New Roman"/>
              </a:rPr>
              <a:t> </a:t>
            </a:r>
            <a:r>
              <a:rPr lang="el-GR" sz="2400" dirty="0" smtClean="0">
                <a:latin typeface="Times New Roman"/>
                <a:ea typeface="Arial" pitchFamily="2"/>
                <a:cs typeface="Times New Roman"/>
              </a:rPr>
              <a:t>→</a:t>
            </a:r>
            <a:r>
              <a:rPr lang="it-IT" sz="2400" dirty="0" smtClean="0">
                <a:latin typeface="Times New Roman"/>
                <a:ea typeface="Arial" pitchFamily="2"/>
                <a:cs typeface="Times New Roman"/>
              </a:rPr>
              <a:t> +</a:t>
            </a:r>
            <a:r>
              <a:rPr lang="el-GR" sz="2400" dirty="0" smtClean="0">
                <a:latin typeface="Times New Roman"/>
                <a:ea typeface="Arial" pitchFamily="2"/>
                <a:cs typeface="Times New Roman"/>
              </a:rPr>
              <a:t>∞</a:t>
            </a:r>
            <a:r>
              <a:rPr lang="it-IT" sz="2400" dirty="0" smtClean="0">
                <a:latin typeface="Times New Roman"/>
                <a:ea typeface="Arial" pitchFamily="2"/>
                <a:cs typeface="Times New Roman"/>
              </a:rPr>
              <a:t>, </a:t>
            </a:r>
            <a:r>
              <a:rPr lang="it-IT" sz="2400" b="1" dirty="0">
                <a:latin typeface="Bradley Hand ITC" panose="03070402050302030203" pitchFamily="66" charset="0"/>
                <a:ea typeface="Arial" pitchFamily="2"/>
                <a:cs typeface="Arial" pitchFamily="2"/>
              </a:rPr>
              <a:t>becomes</a:t>
            </a:r>
          </a:p>
        </p:txBody>
      </p:sp>
      <p:sp>
        <p:nvSpPr>
          <p:cNvPr id="34" name="Rectangle 33"/>
          <p:cNvSpPr/>
          <p:nvPr/>
        </p:nvSpPr>
        <p:spPr>
          <a:xfrm>
            <a:off x="35496" y="6525344"/>
            <a:ext cx="4022786" cy="307777"/>
          </a:xfrm>
          <a:prstGeom prst="rect">
            <a:avLst/>
          </a:prstGeom>
        </p:spPr>
        <p:txBody>
          <a:bodyPr wrap="square">
            <a:spAutoFit/>
          </a:bodyPr>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400" b="1" dirty="0">
                <a:latin typeface="Calibri" panose="020F0502020204030204" pitchFamily="34" charset="0"/>
                <a:ea typeface="BatangChe" panose="02030609000101010101" pitchFamily="49" charset="-127"/>
                <a:cs typeface="Arial" pitchFamily="2"/>
              </a:rPr>
              <a:t>G.G. , A. Smirne, B. Vacchini , PRA 90, 022110 (2014)</a:t>
            </a:r>
          </a:p>
        </p:txBody>
      </p:sp>
    </p:spTree>
    <p:extLst>
      <p:ext uri="{BB962C8B-B14F-4D97-AF65-F5344CB8AC3E}">
        <p14:creationId xmlns:p14="http://schemas.microsoft.com/office/powerpoint/2010/main" val="2867874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rPr>
              <a:t>Pure dephasing spin-boson model</a:t>
            </a:r>
          </a:p>
        </p:txBody>
      </p:sp>
      <p:pic>
        <p:nvPicPr>
          <p:cNvPr id="3" name="Picture 2"/>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37" name="Freeform 36"/>
          <p:cNvSpPr/>
          <p:nvPr/>
        </p:nvSpPr>
        <p:spPr>
          <a:xfrm>
            <a:off x="251520" y="980728"/>
            <a:ext cx="8640000" cy="792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0">
            <a:solidFill>
              <a:srgbClr val="3465AF"/>
            </a:solidFill>
            <a:prstDash val="soli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chemeClr val="bg1"/>
                </a:solidFill>
                <a:latin typeface="Bradley Hand ITC" panose="03070402050302030203" pitchFamily="66" charset="0"/>
                <a:ea typeface="Arial" pitchFamily="2"/>
                <a:cs typeface="Arial" pitchFamily="2"/>
              </a:rPr>
              <a:t>Non-Markovianity condition</a:t>
            </a:r>
            <a:r>
              <a:rPr lang="it-IT" sz="2400" b="1" i="0" u="none" strike="noStrike" dirty="0" smtClean="0">
                <a:ln>
                  <a:noFill/>
                </a:ln>
                <a:solidFill>
                  <a:schemeClr val="bg1"/>
                </a:solidFill>
                <a:latin typeface="Bradley Hand ITC" panose="03070402050302030203" pitchFamily="66" charset="0"/>
                <a:ea typeface="Arial" pitchFamily="2"/>
                <a:cs typeface="Arial" pitchFamily="2"/>
              </a:rPr>
              <a:t> for the pure dephasing spin-boson</a:t>
            </a:r>
            <a:endParaRPr lang="it-IT" sz="2400" b="1" i="0" u="none" strike="noStrike" baseline="0" dirty="0">
              <a:ln>
                <a:noFill/>
              </a:ln>
              <a:solidFill>
                <a:schemeClr val="bg1"/>
              </a:solidFill>
              <a:latin typeface="Bradley Hand ITC" panose="03070402050302030203" pitchFamily="66" charset="0"/>
              <a:ea typeface="Arial" pitchFamily="2"/>
              <a:cs typeface="Arial" pitchFamily="2"/>
            </a:endParaRPr>
          </a:p>
        </p:txBody>
      </p:sp>
      <mc:AlternateContent xmlns:mc="http://schemas.openxmlformats.org/markup-compatibility/2006" xmlns:a14="http://schemas.microsoft.com/office/drawing/2010/main">
        <mc:Choice Requires="a14">
          <p:sp>
            <p:nvSpPr>
              <p:cNvPr id="18" name="TextBox 17"/>
              <p:cNvSpPr txBox="1"/>
              <p:nvPr/>
            </p:nvSpPr>
            <p:spPr>
              <a:xfrm>
                <a:off x="740717" y="2420022"/>
                <a:ext cx="3116559" cy="513282"/>
              </a:xfrm>
              <a:prstGeom prst="rect">
                <a:avLst/>
              </a:prstGeom>
              <a:noFill/>
            </p:spPr>
            <p:txBody>
              <a:bodyPr wrap="none" rtlCol="0">
                <a:spAutoFit/>
              </a:bodyPr>
              <a:lstStyle/>
              <a:p>
                <a14:m>
                  <m:oMath xmlns:m="http://schemas.openxmlformats.org/officeDocument/2006/math">
                    <m:r>
                      <a:rPr lang="it-IT" sz="2800" b="1">
                        <a:latin typeface="Cambria Math"/>
                      </a:rPr>
                      <m:t>∃ </m:t>
                    </m:r>
                    <m:r>
                      <a:rPr lang="it-IT" sz="2800" b="1">
                        <a:latin typeface="Cambria Math"/>
                      </a:rPr>
                      <m:t>𝑠𝑐𝑟𝑖𝑡</m:t>
                    </m:r>
                  </m:oMath>
                </a14:m>
                <a:r>
                  <a:rPr lang="it-IT" sz="2400" b="1" dirty="0">
                    <a:latin typeface="Bradley Hand ITC" panose="03070402050302030203" pitchFamily="66" charset="0"/>
                  </a:rPr>
                  <a:t> </a:t>
                </a:r>
                <a:r>
                  <a:rPr lang="it-IT" sz="2400" b="1" dirty="0" smtClean="0">
                    <a:latin typeface="Bradley Hand ITC" panose="03070402050302030203" pitchFamily="66" charset="0"/>
                  </a:rPr>
                  <a:t>= </a:t>
                </a:r>
                <a:r>
                  <a:rPr lang="it-IT" sz="2400" dirty="0" smtClean="0">
                    <a:latin typeface="+mj-lt"/>
                  </a:rPr>
                  <a:t>2</a:t>
                </a:r>
                <a:r>
                  <a:rPr lang="it-IT" sz="2400" b="1" dirty="0" smtClean="0">
                    <a:latin typeface="Bradley Hand ITC" panose="03070402050302030203" pitchFamily="66" charset="0"/>
                  </a:rPr>
                  <a:t>   </a:t>
                </a:r>
                <a:r>
                  <a:rPr lang="it-IT" sz="2400" b="1" dirty="0">
                    <a:latin typeface="Bradley Hand ITC" panose="03070402050302030203" pitchFamily="66" charset="0"/>
                  </a:rPr>
                  <a:t>such </a:t>
                </a:r>
                <a:r>
                  <a:rPr lang="it-IT" sz="2400" b="1" dirty="0" smtClean="0">
                    <a:latin typeface="Bradley Hand ITC" panose="03070402050302030203" pitchFamily="66" charset="0"/>
                  </a:rPr>
                  <a:t>that </a:t>
                </a:r>
                <a:endParaRPr lang="it-IT" sz="2400" b="1" baseline="-25000" dirty="0">
                  <a:latin typeface="Bradley Hand ITC" panose="03070402050302030203" pitchFamily="66"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40717" y="2420022"/>
                <a:ext cx="3116559" cy="513282"/>
              </a:xfrm>
              <a:prstGeom prst="rect">
                <a:avLst/>
              </a:prstGeom>
              <a:blipFill rotWithShape="1">
                <a:blip r:embed="rId4"/>
                <a:stretch>
                  <a:fillRect l="-783" t="-4762" r="-2348" b="-2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5496" y="3529120"/>
                <a:ext cx="1970411" cy="1200329"/>
              </a:xfrm>
              <a:prstGeom prst="rect">
                <a:avLst/>
              </a:prstGeom>
              <a:noFill/>
            </p:spPr>
            <p:txBody>
              <a:bodyPr wrap="none" rtlCol="0">
                <a:spAutoFit/>
              </a:bodyPr>
              <a:lstStyle/>
              <a:p>
                <a:pPr algn="ctr"/>
                <a:r>
                  <a:rPr lang="it-IT" sz="2400" b="1" dirty="0" smtClean="0">
                    <a:latin typeface="Bradley Hand ITC" panose="03070402050302030203" pitchFamily="66" charset="0"/>
                  </a:rPr>
                  <a:t>for </a:t>
                </a:r>
                <a14:m>
                  <m:oMath xmlns:m="http://schemas.openxmlformats.org/officeDocument/2006/math">
                    <m:r>
                      <a:rPr lang="it-IT" sz="2400" b="1" i="1">
                        <a:latin typeface="Cambria Math"/>
                      </a:rPr>
                      <m:t>𝐬</m:t>
                    </m:r>
                    <m:r>
                      <a:rPr lang="it-IT" sz="2400" b="1" i="1" smtClean="0">
                        <a:latin typeface="Cambria Math"/>
                      </a:rPr>
                      <m:t>&lt;</m:t>
                    </m:r>
                    <m:r>
                      <a:rPr lang="it-IT" sz="2400" b="1" i="1">
                        <a:latin typeface="Cambria Math"/>
                      </a:rPr>
                      <m:t>𝐬</m:t>
                    </m:r>
                    <m:r>
                      <a:rPr lang="it-IT" sz="2400" b="1" i="1" baseline="-25000">
                        <a:latin typeface="Cambria Math"/>
                      </a:rPr>
                      <m:t>𝐜𝐫𝐢𝐭</m:t>
                    </m:r>
                  </m:oMath>
                </a14:m>
                <a:endParaRPr lang="it-IT" sz="2400" b="1" dirty="0" smtClean="0">
                  <a:latin typeface="Bradley Hand ITC" panose="03070402050302030203" pitchFamily="66" charset="0"/>
                </a:endParaRPr>
              </a:p>
              <a:p>
                <a:pPr algn="ctr"/>
                <a:r>
                  <a:rPr lang="it-IT" sz="2400" b="1" dirty="0" smtClean="0">
                    <a:latin typeface="Bradley Hand ITC" panose="03070402050302030203" pitchFamily="66" charset="0"/>
                  </a:rPr>
                  <a:t>the dynamics</a:t>
                </a:r>
              </a:p>
              <a:p>
                <a:pPr algn="ctr"/>
                <a:r>
                  <a:rPr lang="it-IT" sz="2400" b="1" dirty="0" smtClean="0">
                    <a:latin typeface="Bradley Hand ITC" panose="03070402050302030203" pitchFamily="66" charset="0"/>
                  </a:rPr>
                  <a:t>is </a:t>
                </a:r>
                <a:r>
                  <a:rPr lang="it-IT" sz="2400" b="1" dirty="0" smtClean="0">
                    <a:solidFill>
                      <a:srgbClr val="0000FF"/>
                    </a:solidFill>
                    <a:latin typeface="Bradley Hand ITC" panose="03070402050302030203" pitchFamily="66" charset="0"/>
                  </a:rPr>
                  <a:t>Markovian</a:t>
                </a:r>
                <a:endParaRPr lang="it-IT" sz="2400" b="1" dirty="0">
                  <a:solidFill>
                    <a:srgbClr val="0000FF"/>
                  </a:solidFill>
                  <a:latin typeface="Bradley Hand ITC" panose="03070402050302030203" pitchFamily="66"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5496" y="3529120"/>
                <a:ext cx="1970411" cy="1200329"/>
              </a:xfrm>
              <a:prstGeom prst="rect">
                <a:avLst/>
              </a:prstGeom>
              <a:blipFill rotWithShape="1">
                <a:blip r:embed="rId5"/>
                <a:stretch>
                  <a:fillRect l="-4954" t="-3046" r="-4644" b="-1066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985068" y="3509376"/>
                <a:ext cx="2226892" cy="1508105"/>
              </a:xfrm>
              <a:prstGeom prst="rect">
                <a:avLst/>
              </a:prstGeom>
              <a:noFill/>
            </p:spPr>
            <p:txBody>
              <a:bodyPr wrap="none" rtlCol="0">
                <a:spAutoFit/>
              </a:bodyPr>
              <a:lstStyle/>
              <a:p>
                <a:pPr algn="ctr"/>
                <a:r>
                  <a:rPr lang="it-IT" sz="2400" b="1" dirty="0" smtClean="0">
                    <a:latin typeface="Bradley Hand ITC" panose="03070402050302030203" pitchFamily="66" charset="0"/>
                  </a:rPr>
                  <a:t>for </a:t>
                </a:r>
                <a14:m>
                  <m:oMath xmlns:m="http://schemas.openxmlformats.org/officeDocument/2006/math">
                    <m:r>
                      <a:rPr lang="it-IT" sz="2400" b="1" i="1">
                        <a:latin typeface="Cambria Math"/>
                      </a:rPr>
                      <m:t>𝐬</m:t>
                    </m:r>
                    <m:r>
                      <a:rPr lang="it-IT" sz="2400" b="1" i="1" smtClean="0">
                        <a:latin typeface="Cambria Math"/>
                      </a:rPr>
                      <m:t>&gt;</m:t>
                    </m:r>
                    <m:r>
                      <a:rPr lang="it-IT" sz="2400" b="1" i="1">
                        <a:latin typeface="Cambria Math"/>
                      </a:rPr>
                      <m:t>𝐬</m:t>
                    </m:r>
                    <m:r>
                      <a:rPr lang="it-IT" sz="2400" b="1" i="1" baseline="-25000">
                        <a:latin typeface="Cambria Math"/>
                      </a:rPr>
                      <m:t>𝐜𝐫𝐢𝐭</m:t>
                    </m:r>
                  </m:oMath>
                </a14:m>
                <a:endParaRPr lang="it-IT" sz="2400" b="1" dirty="0" smtClean="0">
                  <a:latin typeface="Bradley Hand ITC" panose="03070402050302030203" pitchFamily="66" charset="0"/>
                </a:endParaRPr>
              </a:p>
              <a:p>
                <a:pPr algn="ctr"/>
                <a:r>
                  <a:rPr lang="it-IT" sz="2400" b="1" dirty="0" smtClean="0">
                    <a:latin typeface="Bradley Hand ITC" panose="03070402050302030203" pitchFamily="66" charset="0"/>
                  </a:rPr>
                  <a:t>the dynamics</a:t>
                </a:r>
              </a:p>
              <a:p>
                <a:pPr algn="ctr"/>
                <a:r>
                  <a:rPr lang="it-IT" sz="2000" b="1" dirty="0" smtClean="0">
                    <a:latin typeface="Bradley Hand ITC" panose="03070402050302030203" pitchFamily="66" charset="0"/>
                  </a:rPr>
                  <a:t>Is</a:t>
                </a:r>
              </a:p>
              <a:p>
                <a:pPr algn="ctr"/>
                <a:r>
                  <a:rPr lang="it-IT" sz="2400" b="1" dirty="0" smtClean="0">
                    <a:solidFill>
                      <a:srgbClr val="FF0000"/>
                    </a:solidFill>
                    <a:latin typeface="Bradley Hand ITC" panose="03070402050302030203" pitchFamily="66" charset="0"/>
                  </a:rPr>
                  <a:t>non-Markovian</a:t>
                </a:r>
                <a:endParaRPr lang="it-IT" sz="2400" b="1" dirty="0">
                  <a:solidFill>
                    <a:srgbClr val="FF0000"/>
                  </a:solidFill>
                  <a:latin typeface="Bradley Hand ITC" panose="03070402050302030203" pitchFamily="66"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985068" y="3509376"/>
                <a:ext cx="2226892" cy="1508105"/>
              </a:xfrm>
              <a:prstGeom prst="rect">
                <a:avLst/>
              </a:prstGeom>
              <a:blipFill rotWithShape="1">
                <a:blip r:embed="rId6"/>
                <a:stretch>
                  <a:fillRect l="-4384" t="-2429" r="-4110" b="-8502"/>
                </a:stretch>
              </a:blipFill>
            </p:spPr>
            <p:txBody>
              <a:bodyPr/>
              <a:lstStyle/>
              <a:p>
                <a:r>
                  <a:rPr lang="it-IT">
                    <a:noFill/>
                  </a:rPr>
                  <a:t> </a:t>
                </a:r>
              </a:p>
            </p:txBody>
          </p:sp>
        </mc:Fallback>
      </mc:AlternateContent>
      <p:sp>
        <p:nvSpPr>
          <p:cNvPr id="22" name="Freeform 21"/>
          <p:cNvSpPr/>
          <p:nvPr/>
        </p:nvSpPr>
        <p:spPr>
          <a:xfrm rot="2702593">
            <a:off x="1441329" y="2835835"/>
            <a:ext cx="360000" cy="739249"/>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0000"/>
          </a:solidFill>
          <a:ln w="18000">
            <a:solidFill>
              <a:srgbClr val="2300DC"/>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4" name="Freeform 23"/>
          <p:cNvSpPr/>
          <p:nvPr/>
        </p:nvSpPr>
        <p:spPr>
          <a:xfrm rot="18853808">
            <a:off x="2555518" y="2815718"/>
            <a:ext cx="360000" cy="739249"/>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0000"/>
          </a:solidFill>
          <a:ln w="18000">
            <a:solidFill>
              <a:srgbClr val="2300DC"/>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5" name="TextBox 24"/>
          <p:cNvSpPr txBox="1"/>
          <p:nvPr/>
        </p:nvSpPr>
        <p:spPr>
          <a:xfrm>
            <a:off x="519591" y="5204469"/>
            <a:ext cx="3363421" cy="523220"/>
          </a:xfrm>
          <a:prstGeom prst="rect">
            <a:avLst/>
          </a:prstGeom>
          <a:noFill/>
        </p:spPr>
        <p:txBody>
          <a:bodyPr wrap="none" rtlCol="0">
            <a:spAutoFit/>
          </a:bodyPr>
          <a:lstStyle/>
          <a:p>
            <a:r>
              <a:rPr lang="it-IT" sz="2800" b="1" dirty="0" smtClean="0">
                <a:latin typeface="Bradley Hand ITC" panose="03070402050302030203" pitchFamily="66" charset="0"/>
              </a:rPr>
              <a:t>Indipendently of  </a:t>
            </a:r>
            <a:r>
              <a:rPr lang="el-GR" sz="2800" dirty="0" smtClean="0"/>
              <a:t>λ</a:t>
            </a:r>
            <a:r>
              <a:rPr lang="it-IT" sz="2800" dirty="0" smtClean="0"/>
              <a:t> </a:t>
            </a:r>
            <a:r>
              <a:rPr lang="it-IT" sz="2800" b="1" dirty="0">
                <a:latin typeface="Bradley Hand ITC" panose="03070402050302030203" pitchFamily="66" charset="0"/>
              </a:rPr>
              <a:t>!!</a:t>
            </a:r>
            <a:endParaRPr lang="it-IT" sz="2800" dirty="0">
              <a:latin typeface="Bradley Hand ITC" panose="03070402050302030203" pitchFamily="66" charset="0"/>
            </a:endParaRPr>
          </a:p>
        </p:txBody>
      </p:sp>
      <p:sp>
        <p:nvSpPr>
          <p:cNvPr id="26" name="Rectangle 25"/>
          <p:cNvSpPr/>
          <p:nvPr/>
        </p:nvSpPr>
        <p:spPr>
          <a:xfrm>
            <a:off x="305984" y="5079617"/>
            <a:ext cx="3833968" cy="8019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4392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276872"/>
            <a:ext cx="4824536" cy="3172657"/>
          </a:xfrm>
          <a:prstGeom prst="rect">
            <a:avLst/>
          </a:prstGeom>
        </p:spPr>
      </p:pic>
      <p:sp>
        <p:nvSpPr>
          <p:cNvPr id="10" name="Rounded Rectangle 9"/>
          <p:cNvSpPr/>
          <p:nvPr/>
        </p:nvSpPr>
        <p:spPr>
          <a:xfrm>
            <a:off x="4499992" y="2276872"/>
            <a:ext cx="720080" cy="310077"/>
          </a:xfrm>
          <a:prstGeom prst="roundRect">
            <a:avLst/>
          </a:prstGeom>
          <a:solidFill>
            <a:srgbClr val="FEBEB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Freeform 1"/>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rPr>
              <a:t>Pure dephasing spin-boson model</a:t>
            </a:r>
          </a:p>
        </p:txBody>
      </p:sp>
      <p:pic>
        <p:nvPicPr>
          <p:cNvPr id="3" name="Picture 2"/>
          <p:cNvPicPr>
            <a:picLocks noChangeAspect="1"/>
          </p:cNvPicPr>
          <p:nvPr/>
        </p:nvPicPr>
        <p:blipFill>
          <a:blip r:embed="rId4">
            <a:lum/>
            <a:alphaModFix/>
          </a:blip>
          <a:srcRect/>
          <a:stretch>
            <a:fillRect/>
          </a:stretch>
        </p:blipFill>
        <p:spPr>
          <a:xfrm>
            <a:off x="0" y="0"/>
            <a:ext cx="900000" cy="863639"/>
          </a:xfrm>
          <a:prstGeom prst="rect">
            <a:avLst/>
          </a:prstGeom>
          <a:noFill/>
          <a:ln>
            <a:noFill/>
          </a:ln>
        </p:spPr>
      </p:pic>
      <p:sp>
        <p:nvSpPr>
          <p:cNvPr id="37" name="Freeform 36"/>
          <p:cNvSpPr/>
          <p:nvPr/>
        </p:nvSpPr>
        <p:spPr>
          <a:xfrm>
            <a:off x="251520" y="980728"/>
            <a:ext cx="8640000" cy="792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0">
            <a:solidFill>
              <a:srgbClr val="3465AF"/>
            </a:solidFill>
            <a:prstDash val="soli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chemeClr val="bg1"/>
                </a:solidFill>
                <a:latin typeface="Bradley Hand ITC" panose="03070402050302030203" pitchFamily="66" charset="0"/>
                <a:ea typeface="Arial" pitchFamily="2"/>
                <a:cs typeface="Arial" pitchFamily="2"/>
              </a:rPr>
              <a:t>Non-Markovianity condition</a:t>
            </a:r>
            <a:r>
              <a:rPr lang="it-IT" sz="2400" b="1" i="0" u="none" strike="noStrike" dirty="0" smtClean="0">
                <a:ln>
                  <a:noFill/>
                </a:ln>
                <a:solidFill>
                  <a:schemeClr val="bg1"/>
                </a:solidFill>
                <a:latin typeface="Bradley Hand ITC" panose="03070402050302030203" pitchFamily="66" charset="0"/>
                <a:ea typeface="Arial" pitchFamily="2"/>
                <a:cs typeface="Arial" pitchFamily="2"/>
              </a:rPr>
              <a:t> for the pure dephasing spin-boson</a:t>
            </a:r>
            <a:endParaRPr lang="it-IT" sz="2400" b="1" i="0" u="none" strike="noStrike" baseline="0" dirty="0">
              <a:ln>
                <a:noFill/>
              </a:ln>
              <a:solidFill>
                <a:schemeClr val="bg1"/>
              </a:solidFill>
              <a:latin typeface="Bradley Hand ITC" panose="03070402050302030203" pitchFamily="66" charset="0"/>
              <a:ea typeface="Arial" pitchFamily="2"/>
              <a:cs typeface="Arial" pitchFamily="2"/>
            </a:endParaRPr>
          </a:p>
        </p:txBody>
      </p:sp>
      <mc:AlternateContent xmlns:mc="http://schemas.openxmlformats.org/markup-compatibility/2006" xmlns:a14="http://schemas.microsoft.com/office/drawing/2010/main">
        <mc:Choice Requires="a14">
          <p:sp>
            <p:nvSpPr>
              <p:cNvPr id="4" name="TextBox 3"/>
              <p:cNvSpPr txBox="1"/>
              <p:nvPr/>
            </p:nvSpPr>
            <p:spPr>
              <a:xfrm>
                <a:off x="740717" y="2420022"/>
                <a:ext cx="3116559" cy="513282"/>
              </a:xfrm>
              <a:prstGeom prst="rect">
                <a:avLst/>
              </a:prstGeom>
              <a:noFill/>
            </p:spPr>
            <p:txBody>
              <a:bodyPr wrap="none" rtlCol="0">
                <a:spAutoFit/>
              </a:bodyPr>
              <a:lstStyle/>
              <a:p>
                <a14:m>
                  <m:oMath xmlns:m="http://schemas.openxmlformats.org/officeDocument/2006/math">
                    <m:r>
                      <a:rPr lang="it-IT" sz="2800" b="1">
                        <a:latin typeface="Cambria Math"/>
                      </a:rPr>
                      <m:t>∃ </m:t>
                    </m:r>
                    <m:r>
                      <a:rPr lang="it-IT" sz="2800" b="1">
                        <a:latin typeface="Cambria Math"/>
                      </a:rPr>
                      <m:t>𝑠𝑐𝑟𝑖𝑡</m:t>
                    </m:r>
                  </m:oMath>
                </a14:m>
                <a:r>
                  <a:rPr lang="it-IT" sz="2400" b="1" dirty="0">
                    <a:latin typeface="Bradley Hand ITC" panose="03070402050302030203" pitchFamily="66" charset="0"/>
                  </a:rPr>
                  <a:t> </a:t>
                </a:r>
                <a:r>
                  <a:rPr lang="it-IT" sz="2400" b="1" dirty="0" smtClean="0">
                    <a:latin typeface="Bradley Hand ITC" panose="03070402050302030203" pitchFamily="66" charset="0"/>
                  </a:rPr>
                  <a:t>= </a:t>
                </a:r>
                <a:r>
                  <a:rPr lang="it-IT" sz="2400" dirty="0" smtClean="0">
                    <a:latin typeface="+mj-lt"/>
                  </a:rPr>
                  <a:t>2</a:t>
                </a:r>
                <a:r>
                  <a:rPr lang="it-IT" sz="2400" b="1" dirty="0" smtClean="0">
                    <a:latin typeface="Bradley Hand ITC" panose="03070402050302030203" pitchFamily="66" charset="0"/>
                  </a:rPr>
                  <a:t>   </a:t>
                </a:r>
                <a:r>
                  <a:rPr lang="it-IT" sz="2400" b="1" dirty="0">
                    <a:latin typeface="Bradley Hand ITC" panose="03070402050302030203" pitchFamily="66" charset="0"/>
                  </a:rPr>
                  <a:t>such </a:t>
                </a:r>
                <a:r>
                  <a:rPr lang="it-IT" sz="2400" b="1" dirty="0" smtClean="0">
                    <a:latin typeface="Bradley Hand ITC" panose="03070402050302030203" pitchFamily="66" charset="0"/>
                  </a:rPr>
                  <a:t>that </a:t>
                </a:r>
                <a:endParaRPr lang="it-IT" sz="2400" b="1" baseline="-25000" dirty="0">
                  <a:latin typeface="Bradley Hand ITC" panose="03070402050302030203" pitchFamily="66"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40717" y="2420022"/>
                <a:ext cx="3116559" cy="513282"/>
              </a:xfrm>
              <a:prstGeom prst="rect">
                <a:avLst/>
              </a:prstGeom>
              <a:blipFill rotWithShape="1">
                <a:blip r:embed="rId5"/>
                <a:stretch>
                  <a:fillRect l="-783" t="-4762" r="-2348" b="-28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5496" y="3529120"/>
                <a:ext cx="1970411" cy="1200329"/>
              </a:xfrm>
              <a:prstGeom prst="rect">
                <a:avLst/>
              </a:prstGeom>
              <a:noFill/>
            </p:spPr>
            <p:txBody>
              <a:bodyPr wrap="none" rtlCol="0">
                <a:spAutoFit/>
              </a:bodyPr>
              <a:lstStyle/>
              <a:p>
                <a:pPr algn="ctr"/>
                <a:r>
                  <a:rPr lang="it-IT" sz="2400" b="1" dirty="0" smtClean="0">
                    <a:latin typeface="Bradley Hand ITC" panose="03070402050302030203" pitchFamily="66" charset="0"/>
                  </a:rPr>
                  <a:t>for </a:t>
                </a:r>
                <a14:m>
                  <m:oMath xmlns:m="http://schemas.openxmlformats.org/officeDocument/2006/math">
                    <m:r>
                      <a:rPr lang="it-IT" sz="2400" b="1" i="1">
                        <a:latin typeface="Cambria Math"/>
                      </a:rPr>
                      <m:t>𝐬</m:t>
                    </m:r>
                    <m:r>
                      <a:rPr lang="it-IT" sz="2400" b="1" i="1" smtClean="0">
                        <a:latin typeface="Cambria Math"/>
                      </a:rPr>
                      <m:t>&lt;</m:t>
                    </m:r>
                    <m:r>
                      <a:rPr lang="it-IT" sz="2400" b="1" i="1">
                        <a:latin typeface="Cambria Math"/>
                      </a:rPr>
                      <m:t>𝐬</m:t>
                    </m:r>
                    <m:r>
                      <a:rPr lang="it-IT" sz="2400" b="1" i="1" baseline="-25000">
                        <a:latin typeface="Cambria Math"/>
                      </a:rPr>
                      <m:t>𝐜𝐫𝐢𝐭</m:t>
                    </m:r>
                  </m:oMath>
                </a14:m>
                <a:endParaRPr lang="it-IT" sz="2400" b="1" dirty="0" smtClean="0">
                  <a:latin typeface="Bradley Hand ITC" panose="03070402050302030203" pitchFamily="66" charset="0"/>
                </a:endParaRPr>
              </a:p>
              <a:p>
                <a:pPr algn="ctr"/>
                <a:r>
                  <a:rPr lang="it-IT" sz="2400" b="1" dirty="0" smtClean="0">
                    <a:latin typeface="Bradley Hand ITC" panose="03070402050302030203" pitchFamily="66" charset="0"/>
                  </a:rPr>
                  <a:t>the dynamics</a:t>
                </a:r>
              </a:p>
              <a:p>
                <a:pPr algn="ctr"/>
                <a:r>
                  <a:rPr lang="it-IT" sz="2400" b="1" dirty="0" smtClean="0">
                    <a:latin typeface="Bradley Hand ITC" panose="03070402050302030203" pitchFamily="66" charset="0"/>
                  </a:rPr>
                  <a:t>is </a:t>
                </a:r>
                <a:r>
                  <a:rPr lang="it-IT" sz="2400" b="1" dirty="0" smtClean="0">
                    <a:solidFill>
                      <a:srgbClr val="0000FF"/>
                    </a:solidFill>
                    <a:latin typeface="Bradley Hand ITC" panose="03070402050302030203" pitchFamily="66" charset="0"/>
                  </a:rPr>
                  <a:t>Markovian</a:t>
                </a:r>
                <a:endParaRPr lang="it-IT" sz="2400" b="1" dirty="0">
                  <a:solidFill>
                    <a:srgbClr val="0000FF"/>
                  </a:solidFill>
                  <a:latin typeface="Bradley Hand ITC" panose="03070402050302030203" pitchFamily="66"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496" y="3529120"/>
                <a:ext cx="1970411" cy="1200329"/>
              </a:xfrm>
              <a:prstGeom prst="rect">
                <a:avLst/>
              </a:prstGeom>
              <a:blipFill rotWithShape="1">
                <a:blip r:embed="rId6"/>
                <a:stretch>
                  <a:fillRect l="-4954" t="-3046" r="-4644" b="-1066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985068" y="3509376"/>
                <a:ext cx="2226892" cy="1508105"/>
              </a:xfrm>
              <a:prstGeom prst="rect">
                <a:avLst/>
              </a:prstGeom>
              <a:noFill/>
            </p:spPr>
            <p:txBody>
              <a:bodyPr wrap="none" rtlCol="0">
                <a:spAutoFit/>
              </a:bodyPr>
              <a:lstStyle/>
              <a:p>
                <a:pPr algn="ctr"/>
                <a:r>
                  <a:rPr lang="it-IT" sz="2400" b="1" dirty="0" smtClean="0">
                    <a:latin typeface="Bradley Hand ITC" panose="03070402050302030203" pitchFamily="66" charset="0"/>
                  </a:rPr>
                  <a:t>for </a:t>
                </a:r>
                <a14:m>
                  <m:oMath xmlns:m="http://schemas.openxmlformats.org/officeDocument/2006/math">
                    <m:r>
                      <a:rPr lang="it-IT" sz="2400" b="1" i="1">
                        <a:latin typeface="Cambria Math"/>
                      </a:rPr>
                      <m:t>𝐬</m:t>
                    </m:r>
                    <m:r>
                      <a:rPr lang="it-IT" sz="2400" b="1" i="1" smtClean="0">
                        <a:latin typeface="Cambria Math"/>
                      </a:rPr>
                      <m:t>&gt;</m:t>
                    </m:r>
                    <m:r>
                      <a:rPr lang="it-IT" sz="2400" b="1" i="1">
                        <a:latin typeface="Cambria Math"/>
                      </a:rPr>
                      <m:t>𝐬</m:t>
                    </m:r>
                    <m:r>
                      <a:rPr lang="it-IT" sz="2400" b="1" i="1" baseline="-25000">
                        <a:latin typeface="Cambria Math"/>
                      </a:rPr>
                      <m:t>𝐜𝐫𝐢𝐭</m:t>
                    </m:r>
                  </m:oMath>
                </a14:m>
                <a:endParaRPr lang="it-IT" sz="2400" b="1" dirty="0" smtClean="0">
                  <a:latin typeface="Bradley Hand ITC" panose="03070402050302030203" pitchFamily="66" charset="0"/>
                </a:endParaRPr>
              </a:p>
              <a:p>
                <a:pPr algn="ctr"/>
                <a:r>
                  <a:rPr lang="it-IT" sz="2400" b="1" dirty="0" smtClean="0">
                    <a:latin typeface="Bradley Hand ITC" panose="03070402050302030203" pitchFamily="66" charset="0"/>
                  </a:rPr>
                  <a:t>the dynamics</a:t>
                </a:r>
              </a:p>
              <a:p>
                <a:pPr algn="ctr"/>
                <a:r>
                  <a:rPr lang="it-IT" sz="2000" b="1" dirty="0" smtClean="0">
                    <a:latin typeface="Bradley Hand ITC" panose="03070402050302030203" pitchFamily="66" charset="0"/>
                  </a:rPr>
                  <a:t>Is</a:t>
                </a:r>
              </a:p>
              <a:p>
                <a:pPr algn="ctr"/>
                <a:r>
                  <a:rPr lang="it-IT" sz="2400" b="1" dirty="0" smtClean="0">
                    <a:solidFill>
                      <a:srgbClr val="FF0000"/>
                    </a:solidFill>
                    <a:latin typeface="Bradley Hand ITC" panose="03070402050302030203" pitchFamily="66" charset="0"/>
                  </a:rPr>
                  <a:t>non-Markovian</a:t>
                </a:r>
                <a:endParaRPr lang="it-IT" sz="2400" b="1" dirty="0">
                  <a:solidFill>
                    <a:srgbClr val="FF0000"/>
                  </a:solidFill>
                  <a:latin typeface="Bradley Hand ITC" panose="03070402050302030203" pitchFamily="66"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985068" y="3509376"/>
                <a:ext cx="2226892" cy="1508105"/>
              </a:xfrm>
              <a:prstGeom prst="rect">
                <a:avLst/>
              </a:prstGeom>
              <a:blipFill rotWithShape="1">
                <a:blip r:embed="rId7"/>
                <a:stretch>
                  <a:fillRect l="-4384" t="-2429" r="-4110" b="-8502"/>
                </a:stretch>
              </a:blipFill>
            </p:spPr>
            <p:txBody>
              <a:bodyPr/>
              <a:lstStyle/>
              <a:p>
                <a:r>
                  <a:rPr lang="it-IT">
                    <a:noFill/>
                  </a:rPr>
                  <a:t> </a:t>
                </a:r>
              </a:p>
            </p:txBody>
          </p:sp>
        </mc:Fallback>
      </mc:AlternateContent>
      <p:sp>
        <p:nvSpPr>
          <p:cNvPr id="7" name="TextBox 6"/>
          <p:cNvSpPr txBox="1"/>
          <p:nvPr/>
        </p:nvSpPr>
        <p:spPr>
          <a:xfrm rot="832217">
            <a:off x="6890962" y="2636912"/>
            <a:ext cx="1444626" cy="369332"/>
          </a:xfrm>
          <a:prstGeom prst="rect">
            <a:avLst/>
          </a:prstGeom>
          <a:noFill/>
        </p:spPr>
        <p:txBody>
          <a:bodyPr wrap="none" rtlCol="0">
            <a:spAutoFit/>
          </a:bodyPr>
          <a:lstStyle/>
          <a:p>
            <a:r>
              <a:rPr lang="it-IT" b="1" dirty="0" smtClean="0">
                <a:latin typeface="Bradley Hand ITC" panose="03070402050302030203" pitchFamily="66" charset="0"/>
              </a:rPr>
              <a:t>Increasing s!</a:t>
            </a:r>
            <a:endParaRPr lang="it-IT" b="1" dirty="0">
              <a:latin typeface="Bradley Hand ITC" panose="03070402050302030203" pitchFamily="66" charset="0"/>
            </a:endParaRPr>
          </a:p>
        </p:txBody>
      </p:sp>
      <p:sp>
        <p:nvSpPr>
          <p:cNvPr id="43" name="Freeform 42"/>
          <p:cNvSpPr/>
          <p:nvPr/>
        </p:nvSpPr>
        <p:spPr>
          <a:xfrm rot="2702593">
            <a:off x="1441329" y="2835835"/>
            <a:ext cx="360000" cy="739249"/>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0000"/>
          </a:solidFill>
          <a:ln w="18000">
            <a:solidFill>
              <a:srgbClr val="2300DC"/>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44" name="Freeform 43"/>
          <p:cNvSpPr/>
          <p:nvPr/>
        </p:nvSpPr>
        <p:spPr>
          <a:xfrm rot="6284037">
            <a:off x="6770358" y="1906397"/>
            <a:ext cx="360000" cy="2292259"/>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0000FF"/>
          </a:solidFill>
          <a:ln w="18000">
            <a:solidFill>
              <a:srgbClr val="2300DC"/>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45" name="Freeform 44"/>
          <p:cNvSpPr/>
          <p:nvPr/>
        </p:nvSpPr>
        <p:spPr>
          <a:xfrm rot="18853808">
            <a:off x="2555518" y="2815718"/>
            <a:ext cx="360000" cy="739249"/>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0000"/>
          </a:solidFill>
          <a:ln w="18000">
            <a:solidFill>
              <a:srgbClr val="2300DC"/>
            </a:solidFill>
            <a:prstDash val="solid"/>
          </a:ln>
        </p:spPr>
        <p:txBody>
          <a:bodyPr vert="horz" wrap="none" lIns="99000" tIns="54000" rIns="99000" bIns="54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8" name="TextBox 7"/>
          <p:cNvSpPr txBox="1"/>
          <p:nvPr/>
        </p:nvSpPr>
        <p:spPr>
          <a:xfrm>
            <a:off x="519591" y="5204469"/>
            <a:ext cx="3363421" cy="523220"/>
          </a:xfrm>
          <a:prstGeom prst="rect">
            <a:avLst/>
          </a:prstGeom>
          <a:noFill/>
        </p:spPr>
        <p:txBody>
          <a:bodyPr wrap="none" rtlCol="0">
            <a:spAutoFit/>
          </a:bodyPr>
          <a:lstStyle/>
          <a:p>
            <a:r>
              <a:rPr lang="it-IT" sz="2800" b="1" dirty="0" smtClean="0">
                <a:latin typeface="Bradley Hand ITC" panose="03070402050302030203" pitchFamily="66" charset="0"/>
              </a:rPr>
              <a:t>Indipendently of  </a:t>
            </a:r>
            <a:r>
              <a:rPr lang="el-GR" sz="2800" dirty="0" smtClean="0"/>
              <a:t>λ</a:t>
            </a:r>
            <a:r>
              <a:rPr lang="it-IT" sz="2800" dirty="0" smtClean="0"/>
              <a:t> </a:t>
            </a:r>
            <a:r>
              <a:rPr lang="it-IT" sz="2800" b="1" dirty="0">
                <a:latin typeface="Bradley Hand ITC" panose="03070402050302030203" pitchFamily="66" charset="0"/>
              </a:rPr>
              <a:t>!!</a:t>
            </a:r>
            <a:endParaRPr lang="it-IT" sz="2800" dirty="0">
              <a:latin typeface="Bradley Hand ITC" panose="03070402050302030203" pitchFamily="66" charset="0"/>
            </a:endParaRPr>
          </a:p>
        </p:txBody>
      </p:sp>
      <p:sp>
        <p:nvSpPr>
          <p:cNvPr id="9" name="Rectangle 8"/>
          <p:cNvSpPr/>
          <p:nvPr/>
        </p:nvSpPr>
        <p:spPr>
          <a:xfrm>
            <a:off x="305984" y="5079617"/>
            <a:ext cx="3833968" cy="8019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TextBox 45"/>
          <p:cNvSpPr txBox="1"/>
          <p:nvPr/>
        </p:nvSpPr>
        <p:spPr>
          <a:xfrm>
            <a:off x="4822672" y="5449529"/>
            <a:ext cx="4107215" cy="800219"/>
          </a:xfrm>
          <a:prstGeom prst="rect">
            <a:avLst/>
          </a:prstGeom>
          <a:noFill/>
        </p:spPr>
        <p:txBody>
          <a:bodyPr wrap="none" rtlCol="0">
            <a:spAutoFit/>
          </a:bodyPr>
          <a:lstStyle/>
          <a:p>
            <a:pPr algn="ctr"/>
            <a:r>
              <a:rPr lang="it-IT" b="1" kern="700" dirty="0" smtClean="0">
                <a:solidFill>
                  <a:srgbClr val="FF0000"/>
                </a:solidFill>
                <a:latin typeface="Bradley Hand ITC" panose="03070402050302030203" pitchFamily="66" charset="0"/>
              </a:rPr>
              <a:t>The degree of non-Markovianity though </a:t>
            </a:r>
          </a:p>
          <a:p>
            <a:pPr algn="ctr"/>
            <a:r>
              <a:rPr lang="it-IT" b="1" kern="700" dirty="0" smtClean="0">
                <a:solidFill>
                  <a:srgbClr val="FF0000"/>
                </a:solidFill>
                <a:latin typeface="Bradley Hand ITC" panose="03070402050302030203" pitchFamily="66" charset="0"/>
              </a:rPr>
              <a:t>depends on </a:t>
            </a:r>
            <a:r>
              <a:rPr lang="el-GR" kern="700" dirty="0" smtClean="0">
                <a:solidFill>
                  <a:srgbClr val="FF0000"/>
                </a:solidFill>
              </a:rPr>
              <a:t>λ</a:t>
            </a:r>
            <a:r>
              <a:rPr lang="it-IT" sz="2800" kern="700" dirty="0" smtClean="0">
                <a:solidFill>
                  <a:srgbClr val="FF0000"/>
                </a:solidFill>
              </a:rPr>
              <a:t> </a:t>
            </a:r>
            <a:endParaRPr lang="it-IT" sz="2800" kern="700"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505634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202" y="2041994"/>
            <a:ext cx="3589262" cy="4681892"/>
          </a:xfrm>
          <a:prstGeom prst="rect">
            <a:avLst/>
          </a:prstGeom>
        </p:spPr>
      </p:pic>
      <p:sp>
        <p:nvSpPr>
          <p:cNvPr id="2" name="Freeform 1"/>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rPr>
              <a:t>Pure dephasing spin-boson model</a:t>
            </a:r>
          </a:p>
        </p:txBody>
      </p:sp>
      <p:pic>
        <p:nvPicPr>
          <p:cNvPr id="3" name="Picture 2"/>
          <p:cNvPicPr>
            <a:picLocks noChangeAspect="1"/>
          </p:cNvPicPr>
          <p:nvPr/>
        </p:nvPicPr>
        <p:blipFill>
          <a:blip r:embed="rId4">
            <a:lum/>
            <a:alphaModFix/>
          </a:blip>
          <a:srcRect/>
          <a:stretch>
            <a:fillRect/>
          </a:stretch>
        </p:blipFill>
        <p:spPr>
          <a:xfrm>
            <a:off x="0" y="0"/>
            <a:ext cx="900000" cy="863639"/>
          </a:xfrm>
          <a:prstGeom prst="rect">
            <a:avLst/>
          </a:prstGeom>
          <a:noFill/>
          <a:ln>
            <a:noFill/>
          </a:ln>
        </p:spPr>
      </p:pic>
      <p:sp>
        <p:nvSpPr>
          <p:cNvPr id="37" name="Freeform 36"/>
          <p:cNvSpPr/>
          <p:nvPr/>
        </p:nvSpPr>
        <p:spPr>
          <a:xfrm>
            <a:off x="251520" y="980728"/>
            <a:ext cx="8640000" cy="10801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0">
            <a:solidFill>
              <a:srgbClr val="3465AF"/>
            </a:solidFill>
            <a:prstDash val="soli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chemeClr val="bg1"/>
                </a:solidFill>
                <a:latin typeface="Bradley Hand ITC" panose="03070402050302030203" pitchFamily="66" charset="0"/>
                <a:ea typeface="Arial" pitchFamily="2"/>
                <a:cs typeface="Arial" pitchFamily="2"/>
              </a:rPr>
              <a:t>Two-time Correlation Functions </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chemeClr val="bg1"/>
                </a:solidFill>
                <a:latin typeface="Bradley Hand ITC" panose="03070402050302030203" pitchFamily="66" charset="0"/>
                <a:ea typeface="Arial" pitchFamily="2"/>
                <a:cs typeface="Arial" pitchFamily="2"/>
              </a:rPr>
              <a:t>&amp;</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chemeClr val="bg1"/>
                </a:solidFill>
                <a:latin typeface="Bradley Hand ITC" panose="03070402050302030203" pitchFamily="66" charset="0"/>
                <a:ea typeface="Arial" pitchFamily="2"/>
                <a:cs typeface="Arial" pitchFamily="2"/>
              </a:rPr>
              <a:t> Quantum</a:t>
            </a:r>
            <a:r>
              <a:rPr lang="it-IT" sz="2400" b="1" i="0" u="none" strike="noStrike" dirty="0" smtClean="0">
                <a:ln>
                  <a:noFill/>
                </a:ln>
                <a:solidFill>
                  <a:schemeClr val="bg1"/>
                </a:solidFill>
                <a:latin typeface="Bradley Hand ITC" panose="03070402050302030203" pitchFamily="66" charset="0"/>
                <a:ea typeface="Arial" pitchFamily="2"/>
                <a:cs typeface="Arial" pitchFamily="2"/>
              </a:rPr>
              <a:t> Regression Theorem</a:t>
            </a:r>
            <a:endParaRPr lang="it-IT" sz="2400" b="1" i="0" u="none" strike="noStrike" baseline="0" dirty="0">
              <a:ln>
                <a:noFill/>
              </a:ln>
              <a:solidFill>
                <a:schemeClr val="bg1"/>
              </a:solidFill>
              <a:latin typeface="Bradley Hand ITC" panose="03070402050302030203" pitchFamily="66" charset="0"/>
              <a:ea typeface="Arial" pitchFamily="2"/>
              <a:cs typeface="Arial" pitchFamily="2"/>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90" y="4599241"/>
            <a:ext cx="3938002" cy="1782087"/>
          </a:xfrm>
          <a:prstGeom prst="rect">
            <a:avLst/>
          </a:prstGeom>
        </p:spPr>
      </p:pic>
      <p:sp>
        <p:nvSpPr>
          <p:cNvPr id="18" name="Freeform 17"/>
          <p:cNvSpPr/>
          <p:nvPr/>
        </p:nvSpPr>
        <p:spPr>
          <a:xfrm>
            <a:off x="251520" y="3054216"/>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9" name="TextBox 18"/>
          <p:cNvSpPr txBox="1"/>
          <p:nvPr/>
        </p:nvSpPr>
        <p:spPr>
          <a:xfrm>
            <a:off x="556119" y="2924944"/>
            <a:ext cx="4171322" cy="1198875"/>
          </a:xfrm>
          <a:prstGeom prst="rect">
            <a:avLst/>
          </a:prstGeom>
          <a:noFill/>
          <a:ln>
            <a:noFill/>
          </a:ln>
        </p:spPr>
        <p:txBody>
          <a:bodyPr vert="horz" wrap="square" lIns="90000" tIns="45000" rIns="90000" bIns="45000" anchorCtr="0" compatLnSpc="1">
            <a:spAutoFit/>
          </a:bodyPr>
          <a:lstStyle/>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latin typeface="Bradley Hand ITC" panose="03070402050302030203" pitchFamily="66" charset="0"/>
                <a:ea typeface="Arial" pitchFamily="2"/>
                <a:cs typeface="Arial" pitchFamily="2"/>
              </a:rPr>
              <a:t>To estimate the violations to the QRT by computing the</a:t>
            </a:r>
          </a:p>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FF0000"/>
                </a:solidFill>
                <a:latin typeface="Bradley Hand ITC" panose="03070402050302030203" pitchFamily="66" charset="0"/>
                <a:ea typeface="Arial" pitchFamily="2"/>
                <a:cs typeface="Arial" pitchFamily="2"/>
              </a:rPr>
              <a:t>RELATIVE ERROR </a:t>
            </a:r>
          </a:p>
        </p:txBody>
      </p:sp>
      <p:cxnSp>
        <p:nvCxnSpPr>
          <p:cNvPr id="11" name="Curved Connector 10"/>
          <p:cNvCxnSpPr>
            <a:stCxn id="19" idx="2"/>
            <a:endCxn id="6" idx="1"/>
          </p:cNvCxnSpPr>
          <p:nvPr/>
        </p:nvCxnSpPr>
        <p:spPr>
          <a:xfrm rot="5400000">
            <a:off x="918652" y="3767157"/>
            <a:ext cx="1366466" cy="2079790"/>
          </a:xfrm>
          <a:prstGeom prst="curvedConnector4">
            <a:avLst>
              <a:gd name="adj1" fmla="val 17396"/>
              <a:gd name="adj2" fmla="val 110991"/>
            </a:avLst>
          </a:prstGeom>
          <a:ln w="28575">
            <a:solidFill>
              <a:srgbClr val="FB2E05"/>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172400" y="5229200"/>
            <a:ext cx="6480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solidFill>
                  <a:schemeClr val="tx1"/>
                </a:solidFill>
              </a:rPr>
              <a:t>S=1.5</a:t>
            </a:r>
            <a:endParaRPr lang="it-IT" sz="1400" dirty="0">
              <a:solidFill>
                <a:schemeClr val="tx1"/>
              </a:solidFill>
            </a:endParaRPr>
          </a:p>
        </p:txBody>
      </p:sp>
      <mc:AlternateContent xmlns:mc="http://schemas.openxmlformats.org/markup-compatibility/2006" xmlns:a14="http://schemas.microsoft.com/office/drawing/2010/main">
        <mc:Choice Requires="a14">
          <p:sp>
            <p:nvSpPr>
              <p:cNvPr id="12" name="TextBox 11"/>
              <p:cNvSpPr txBox="1">
                <a:spLocks noResize="1"/>
              </p:cNvSpPr>
              <p:nvPr/>
            </p:nvSpPr>
            <p:spPr>
              <a:xfrm>
                <a:off x="1475656" y="2348880"/>
                <a:ext cx="2437920" cy="35568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sz="2000" i="1">
                              <a:latin typeface="Cambria Math"/>
                            </a:rPr>
                          </m:ctrlPr>
                        </m:sSubPr>
                        <m:e>
                          <m:r>
                            <m:rPr>
                              <m:sty m:val="p"/>
                            </m:rPr>
                            <a:rPr lang="it-IT" sz="2000">
                              <a:latin typeface="Cambria Math"/>
                            </a:rPr>
                            <m:t>ρ</m:t>
                          </m:r>
                        </m:e>
                        <m:sub>
                          <m:r>
                            <a:rPr lang="it-IT" sz="2000" i="1">
                              <a:latin typeface="Cambria Math"/>
                            </a:rPr>
                            <m:t>𝑆𝐸</m:t>
                          </m:r>
                        </m:sub>
                      </m:sSub>
                      <m:d>
                        <m:dPr>
                          <m:ctrlPr>
                            <a:rPr lang="it-IT" sz="2000" i="1">
                              <a:latin typeface="Cambria Math"/>
                            </a:rPr>
                          </m:ctrlPr>
                        </m:dPr>
                        <m:e>
                          <m:r>
                            <a:rPr lang="it-IT" sz="2000" i="1">
                              <a:latin typeface="Cambria Math"/>
                            </a:rPr>
                            <m:t>𝑡</m:t>
                          </m:r>
                        </m:e>
                      </m:d>
                      <m:r>
                        <a:rPr lang="it-IT" sz="2000" i="1" smtClean="0">
                          <a:solidFill>
                            <a:srgbClr val="FF0000"/>
                          </a:solidFill>
                          <a:latin typeface="Cambria Math"/>
                        </a:rPr>
                        <m:t>≠</m:t>
                      </m:r>
                      <m:sSub>
                        <m:sSubPr>
                          <m:ctrlPr>
                            <a:rPr lang="it-IT" sz="2000" i="1">
                              <a:latin typeface="Cambria Math"/>
                            </a:rPr>
                          </m:ctrlPr>
                        </m:sSubPr>
                        <m:e>
                          <m:r>
                            <m:rPr>
                              <m:sty m:val="p"/>
                            </m:rPr>
                            <a:rPr lang="it-IT" sz="2000" i="0">
                              <a:latin typeface="Cambria Math"/>
                            </a:rPr>
                            <m:t>ρ</m:t>
                          </m:r>
                        </m:e>
                        <m:sub>
                          <m:r>
                            <a:rPr lang="it-IT" sz="2000" i="1">
                              <a:latin typeface="Cambria Math"/>
                            </a:rPr>
                            <m:t>𝑆</m:t>
                          </m:r>
                        </m:sub>
                      </m:sSub>
                      <m:d>
                        <m:dPr>
                          <m:ctrlPr>
                            <a:rPr lang="it-IT" sz="2000" i="1">
                              <a:latin typeface="Cambria Math"/>
                            </a:rPr>
                          </m:ctrlPr>
                        </m:dPr>
                        <m:e>
                          <m:r>
                            <a:rPr lang="it-IT" sz="2000" i="1">
                              <a:latin typeface="Cambria Math"/>
                            </a:rPr>
                            <m:t>𝑡</m:t>
                          </m:r>
                        </m:e>
                      </m:d>
                      <m:r>
                        <a:rPr lang="it-IT" sz="2000" i="0">
                          <a:latin typeface="Cambria Math"/>
                        </a:rPr>
                        <m:t>⊗</m:t>
                      </m:r>
                      <m:sSub>
                        <m:sSubPr>
                          <m:ctrlPr>
                            <a:rPr lang="it-IT" sz="2000" i="1">
                              <a:latin typeface="Cambria Math"/>
                            </a:rPr>
                          </m:ctrlPr>
                        </m:sSubPr>
                        <m:e>
                          <m:r>
                            <m:rPr>
                              <m:sty m:val="p"/>
                            </m:rPr>
                            <a:rPr lang="it-IT" sz="2000" i="0">
                              <a:latin typeface="Cambria Math"/>
                            </a:rPr>
                            <m:t>ρ</m:t>
                          </m:r>
                        </m:e>
                        <m:sub>
                          <m:r>
                            <a:rPr lang="it-IT" sz="2000" i="1">
                              <a:latin typeface="Cambria Math"/>
                            </a:rPr>
                            <m:t>𝐸</m:t>
                          </m:r>
                        </m:sub>
                      </m:sSub>
                      <m:d>
                        <m:dPr>
                          <m:ctrlPr>
                            <a:rPr lang="it-IT" sz="2000" i="1">
                              <a:latin typeface="Cambria Math"/>
                            </a:rPr>
                          </m:ctrlPr>
                        </m:dPr>
                        <m:e>
                          <m:r>
                            <a:rPr lang="it-IT" sz="2000" i="0">
                              <a:latin typeface="Cambria Math"/>
                            </a:rPr>
                            <m:t>0</m:t>
                          </m:r>
                        </m:e>
                      </m:d>
                    </m:oMath>
                  </m:oMathPara>
                </a14:m>
                <a:endParaRPr lang="it-IT" i="0" dirty="0">
                  <a:latin typeface="Arial" pitchFamily="18"/>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475656" y="2348880"/>
                <a:ext cx="2437920" cy="355680"/>
              </a:xfrm>
              <a:prstGeom prst="rect">
                <a:avLst/>
              </a:prstGeom>
              <a:blipFill rotWithShape="1">
                <a:blip r:embed="rId6"/>
                <a:stretch>
                  <a:fillRect l="-8000" r="-750" b="-18644"/>
                </a:stretch>
              </a:blipFill>
              <a:ln>
                <a:noFill/>
              </a:ln>
            </p:spPr>
            <p:txBody>
              <a:bodyPr/>
              <a:lstStyle/>
              <a:p>
                <a:r>
                  <a:rPr lang="it-IT">
                    <a:noFill/>
                  </a:rPr>
                  <a:t> </a:t>
                </a:r>
              </a:p>
            </p:txBody>
          </p:sp>
        </mc:Fallback>
      </mc:AlternateContent>
    </p:spTree>
    <p:extLst>
      <p:ext uri="{BB962C8B-B14F-4D97-AF65-F5344CB8AC3E}">
        <p14:creationId xmlns:p14="http://schemas.microsoft.com/office/powerpoint/2010/main" val="255430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202" y="2041994"/>
            <a:ext cx="3589262" cy="4681892"/>
          </a:xfrm>
          <a:prstGeom prst="rect">
            <a:avLst/>
          </a:prstGeom>
        </p:spPr>
      </p:pic>
      <p:sp>
        <p:nvSpPr>
          <p:cNvPr id="2" name="Freeform 1"/>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rPr>
              <a:t>Pure dephasing spin-boson model</a:t>
            </a:r>
          </a:p>
        </p:txBody>
      </p:sp>
      <p:pic>
        <p:nvPicPr>
          <p:cNvPr id="3" name="Picture 2"/>
          <p:cNvPicPr>
            <a:picLocks noChangeAspect="1"/>
          </p:cNvPicPr>
          <p:nvPr/>
        </p:nvPicPr>
        <p:blipFill>
          <a:blip r:embed="rId4">
            <a:lum/>
            <a:alphaModFix/>
          </a:blip>
          <a:srcRect/>
          <a:stretch>
            <a:fillRect/>
          </a:stretch>
        </p:blipFill>
        <p:spPr>
          <a:xfrm>
            <a:off x="0" y="0"/>
            <a:ext cx="900000" cy="863639"/>
          </a:xfrm>
          <a:prstGeom prst="rect">
            <a:avLst/>
          </a:prstGeom>
          <a:noFill/>
          <a:ln>
            <a:noFill/>
          </a:ln>
        </p:spPr>
      </p:pic>
      <p:sp>
        <p:nvSpPr>
          <p:cNvPr id="37" name="Freeform 36"/>
          <p:cNvSpPr/>
          <p:nvPr/>
        </p:nvSpPr>
        <p:spPr>
          <a:xfrm>
            <a:off x="251520" y="980728"/>
            <a:ext cx="8640000" cy="10801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FF"/>
          </a:solidFill>
          <a:ln w="0">
            <a:solidFill>
              <a:srgbClr val="3465AF"/>
            </a:solidFill>
            <a:prstDash val="soli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chemeClr val="bg1"/>
                </a:solidFill>
                <a:latin typeface="Bradley Hand ITC" panose="03070402050302030203" pitchFamily="66" charset="0"/>
                <a:ea typeface="Arial" pitchFamily="2"/>
                <a:cs typeface="Arial" pitchFamily="2"/>
              </a:rPr>
              <a:t>Two-time Correlation Functions </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chemeClr val="bg1"/>
                </a:solidFill>
                <a:latin typeface="Bradley Hand ITC" panose="03070402050302030203" pitchFamily="66" charset="0"/>
                <a:ea typeface="Arial" pitchFamily="2"/>
                <a:cs typeface="Arial" pitchFamily="2"/>
              </a:rPr>
              <a:t>&amp;</a:t>
            </a: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chemeClr val="bg1"/>
                </a:solidFill>
                <a:latin typeface="Bradley Hand ITC" panose="03070402050302030203" pitchFamily="66" charset="0"/>
                <a:ea typeface="Arial" pitchFamily="2"/>
                <a:cs typeface="Arial" pitchFamily="2"/>
              </a:rPr>
              <a:t> Quantum</a:t>
            </a:r>
            <a:r>
              <a:rPr lang="it-IT" sz="2400" b="1" i="0" u="none" strike="noStrike" dirty="0" smtClean="0">
                <a:ln>
                  <a:noFill/>
                </a:ln>
                <a:solidFill>
                  <a:schemeClr val="bg1"/>
                </a:solidFill>
                <a:latin typeface="Bradley Hand ITC" panose="03070402050302030203" pitchFamily="66" charset="0"/>
                <a:ea typeface="Arial" pitchFamily="2"/>
                <a:cs typeface="Arial" pitchFamily="2"/>
              </a:rPr>
              <a:t> Regression Theorem</a:t>
            </a:r>
            <a:endParaRPr lang="it-IT" sz="2400" b="1" i="0" u="none" strike="noStrike" baseline="0" dirty="0">
              <a:ln>
                <a:noFill/>
              </a:ln>
              <a:solidFill>
                <a:schemeClr val="bg1"/>
              </a:solidFill>
              <a:latin typeface="Bradley Hand ITC" panose="03070402050302030203" pitchFamily="66" charset="0"/>
              <a:ea typeface="Arial" pitchFamily="2"/>
              <a:cs typeface="Arial" pitchFamily="2"/>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90" y="4599241"/>
            <a:ext cx="3938002" cy="1782087"/>
          </a:xfrm>
          <a:prstGeom prst="rect">
            <a:avLst/>
          </a:prstGeom>
        </p:spPr>
      </p:pic>
      <p:cxnSp>
        <p:nvCxnSpPr>
          <p:cNvPr id="11" name="Curved Connector 10"/>
          <p:cNvCxnSpPr>
            <a:stCxn id="16" idx="2"/>
            <a:endCxn id="6" idx="1"/>
          </p:cNvCxnSpPr>
          <p:nvPr/>
        </p:nvCxnSpPr>
        <p:spPr>
          <a:xfrm rot="5400000">
            <a:off x="918652" y="3767157"/>
            <a:ext cx="1366466" cy="2079790"/>
          </a:xfrm>
          <a:prstGeom prst="curvedConnector4">
            <a:avLst>
              <a:gd name="adj1" fmla="val 17396"/>
              <a:gd name="adj2" fmla="val 110991"/>
            </a:avLst>
          </a:prstGeom>
          <a:ln w="28575">
            <a:solidFill>
              <a:srgbClr val="FB2E05"/>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444208" y="5949280"/>
            <a:ext cx="1656184" cy="77460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p:cNvSpPr/>
          <p:nvPr/>
        </p:nvSpPr>
        <p:spPr>
          <a:xfrm>
            <a:off x="8172400" y="5229200"/>
            <a:ext cx="6480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solidFill>
                  <a:schemeClr val="tx1"/>
                </a:solidFill>
              </a:rPr>
              <a:t>S=1.5</a:t>
            </a:r>
            <a:endParaRPr lang="it-IT" sz="1400" dirty="0">
              <a:solidFill>
                <a:schemeClr val="tx1"/>
              </a:solidFill>
            </a:endParaRPr>
          </a:p>
        </p:txBody>
      </p:sp>
      <p:sp>
        <p:nvSpPr>
          <p:cNvPr id="12" name="Oval 11"/>
          <p:cNvSpPr/>
          <p:nvPr/>
        </p:nvSpPr>
        <p:spPr>
          <a:xfrm>
            <a:off x="8172400" y="5157192"/>
            <a:ext cx="639688" cy="38730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extBox 3"/>
          <p:cNvSpPr txBox="1"/>
          <p:nvPr/>
        </p:nvSpPr>
        <p:spPr>
          <a:xfrm>
            <a:off x="8511739" y="5373216"/>
            <a:ext cx="723275" cy="369332"/>
          </a:xfrm>
          <a:prstGeom prst="rect">
            <a:avLst/>
          </a:prstGeom>
          <a:noFill/>
        </p:spPr>
        <p:txBody>
          <a:bodyPr wrap="none" rtlCol="0">
            <a:spAutoFit/>
          </a:bodyPr>
          <a:lstStyle/>
          <a:p>
            <a:r>
              <a:rPr lang="it-IT" dirty="0" smtClean="0">
                <a:solidFill>
                  <a:srgbClr val="00B050"/>
                </a:solidFill>
              </a:rPr>
              <a:t>&lt; s</a:t>
            </a:r>
            <a:r>
              <a:rPr lang="it-IT" baseline="-25000" dirty="0" smtClean="0">
                <a:solidFill>
                  <a:srgbClr val="00B050"/>
                </a:solidFill>
              </a:rPr>
              <a:t>crit</a:t>
            </a:r>
            <a:r>
              <a:rPr lang="it-IT" dirty="0" smtClean="0">
                <a:solidFill>
                  <a:srgbClr val="00B050"/>
                </a:solidFill>
              </a:rPr>
              <a:t>!</a:t>
            </a:r>
            <a:endParaRPr lang="it-IT" baseline="-25000" dirty="0">
              <a:solidFill>
                <a:srgbClr val="00B050"/>
              </a:solidFill>
            </a:endParaRPr>
          </a:p>
        </p:txBody>
      </p:sp>
      <p:sp>
        <p:nvSpPr>
          <p:cNvPr id="15" name="Freeform 14"/>
          <p:cNvSpPr/>
          <p:nvPr/>
        </p:nvSpPr>
        <p:spPr>
          <a:xfrm>
            <a:off x="251520" y="3054216"/>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6" name="TextBox 15"/>
          <p:cNvSpPr txBox="1"/>
          <p:nvPr/>
        </p:nvSpPr>
        <p:spPr>
          <a:xfrm>
            <a:off x="556119" y="2924944"/>
            <a:ext cx="4171322" cy="1198875"/>
          </a:xfrm>
          <a:prstGeom prst="rect">
            <a:avLst/>
          </a:prstGeom>
          <a:noFill/>
          <a:ln>
            <a:noFill/>
          </a:ln>
        </p:spPr>
        <p:txBody>
          <a:bodyPr vert="horz" wrap="square" lIns="90000" tIns="45000" rIns="90000" bIns="45000" anchorCtr="0" compatLnSpc="1">
            <a:spAutoFit/>
          </a:bodyPr>
          <a:lstStyle/>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latin typeface="Bradley Hand ITC" panose="03070402050302030203" pitchFamily="66" charset="0"/>
                <a:ea typeface="Arial" pitchFamily="2"/>
                <a:cs typeface="Arial" pitchFamily="2"/>
              </a:rPr>
              <a:t>To estimate the violations to the QRT by computing the</a:t>
            </a:r>
          </a:p>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FF0000"/>
                </a:solidFill>
                <a:latin typeface="Bradley Hand ITC" panose="03070402050302030203" pitchFamily="66" charset="0"/>
                <a:ea typeface="Arial" pitchFamily="2"/>
                <a:cs typeface="Arial" pitchFamily="2"/>
              </a:rPr>
              <a:t>RELATIVE ERROR </a:t>
            </a:r>
          </a:p>
        </p:txBody>
      </p:sp>
      <mc:AlternateContent xmlns:mc="http://schemas.openxmlformats.org/markup-compatibility/2006" xmlns:a14="http://schemas.microsoft.com/office/drawing/2010/main">
        <mc:Choice Requires="a14">
          <p:sp>
            <p:nvSpPr>
              <p:cNvPr id="17" name="TextBox 16"/>
              <p:cNvSpPr txBox="1">
                <a:spLocks noResize="1"/>
              </p:cNvSpPr>
              <p:nvPr/>
            </p:nvSpPr>
            <p:spPr>
              <a:xfrm>
                <a:off x="1475656" y="2348880"/>
                <a:ext cx="2437920" cy="355680"/>
              </a:xfrm>
              <a:prstGeom prst="rect">
                <a:avLst/>
              </a:prstGeom>
              <a:noFill/>
              <a:ln>
                <a:noFill/>
              </a:ln>
            </p:spPr>
            <p:txBody>
              <a:bodyPr vert="horz" wrap="none" lIns="90000" tIns="45000" rIns="90000" bIns="45000" anchor="ctr" anchorCtr="1"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sz="2000" i="1">
                              <a:latin typeface="Cambria Math"/>
                            </a:rPr>
                          </m:ctrlPr>
                        </m:sSubPr>
                        <m:e>
                          <m:r>
                            <m:rPr>
                              <m:sty m:val="p"/>
                            </m:rPr>
                            <a:rPr lang="it-IT" sz="2000">
                              <a:latin typeface="Cambria Math"/>
                            </a:rPr>
                            <m:t>ρ</m:t>
                          </m:r>
                        </m:e>
                        <m:sub>
                          <m:r>
                            <a:rPr lang="it-IT" sz="2000" i="1">
                              <a:latin typeface="Cambria Math"/>
                            </a:rPr>
                            <m:t>𝑆𝐸</m:t>
                          </m:r>
                        </m:sub>
                      </m:sSub>
                      <m:d>
                        <m:dPr>
                          <m:ctrlPr>
                            <a:rPr lang="it-IT" sz="2000" i="1">
                              <a:latin typeface="Cambria Math"/>
                            </a:rPr>
                          </m:ctrlPr>
                        </m:dPr>
                        <m:e>
                          <m:r>
                            <a:rPr lang="it-IT" sz="2000" i="1">
                              <a:latin typeface="Cambria Math"/>
                            </a:rPr>
                            <m:t>𝑡</m:t>
                          </m:r>
                        </m:e>
                      </m:d>
                      <m:r>
                        <a:rPr lang="it-IT" sz="2000" i="1" smtClean="0">
                          <a:solidFill>
                            <a:srgbClr val="FF0000"/>
                          </a:solidFill>
                          <a:latin typeface="Cambria Math"/>
                        </a:rPr>
                        <m:t>≠</m:t>
                      </m:r>
                      <m:sSub>
                        <m:sSubPr>
                          <m:ctrlPr>
                            <a:rPr lang="it-IT" sz="2000" i="1">
                              <a:latin typeface="Cambria Math"/>
                            </a:rPr>
                          </m:ctrlPr>
                        </m:sSubPr>
                        <m:e>
                          <m:r>
                            <m:rPr>
                              <m:sty m:val="p"/>
                            </m:rPr>
                            <a:rPr lang="it-IT" sz="2000" i="0">
                              <a:latin typeface="Cambria Math"/>
                            </a:rPr>
                            <m:t>ρ</m:t>
                          </m:r>
                        </m:e>
                        <m:sub>
                          <m:r>
                            <a:rPr lang="it-IT" sz="2000" i="1">
                              <a:latin typeface="Cambria Math"/>
                            </a:rPr>
                            <m:t>𝑆</m:t>
                          </m:r>
                        </m:sub>
                      </m:sSub>
                      <m:d>
                        <m:dPr>
                          <m:ctrlPr>
                            <a:rPr lang="it-IT" sz="2000" i="1">
                              <a:latin typeface="Cambria Math"/>
                            </a:rPr>
                          </m:ctrlPr>
                        </m:dPr>
                        <m:e>
                          <m:r>
                            <a:rPr lang="it-IT" sz="2000" i="1">
                              <a:latin typeface="Cambria Math"/>
                            </a:rPr>
                            <m:t>𝑡</m:t>
                          </m:r>
                        </m:e>
                      </m:d>
                      <m:r>
                        <a:rPr lang="it-IT" sz="2000" i="0">
                          <a:latin typeface="Cambria Math"/>
                        </a:rPr>
                        <m:t>⊗</m:t>
                      </m:r>
                      <m:sSub>
                        <m:sSubPr>
                          <m:ctrlPr>
                            <a:rPr lang="it-IT" sz="2000" i="1">
                              <a:latin typeface="Cambria Math"/>
                            </a:rPr>
                          </m:ctrlPr>
                        </m:sSubPr>
                        <m:e>
                          <m:r>
                            <m:rPr>
                              <m:sty m:val="p"/>
                            </m:rPr>
                            <a:rPr lang="it-IT" sz="2000" i="0">
                              <a:latin typeface="Cambria Math"/>
                            </a:rPr>
                            <m:t>ρ</m:t>
                          </m:r>
                        </m:e>
                        <m:sub>
                          <m:r>
                            <a:rPr lang="it-IT" sz="2000" i="1">
                              <a:latin typeface="Cambria Math"/>
                            </a:rPr>
                            <m:t>𝐸</m:t>
                          </m:r>
                        </m:sub>
                      </m:sSub>
                      <m:d>
                        <m:dPr>
                          <m:ctrlPr>
                            <a:rPr lang="it-IT" sz="2000" i="1">
                              <a:latin typeface="Cambria Math"/>
                            </a:rPr>
                          </m:ctrlPr>
                        </m:dPr>
                        <m:e>
                          <m:r>
                            <a:rPr lang="it-IT" sz="2000" i="0">
                              <a:latin typeface="Cambria Math"/>
                            </a:rPr>
                            <m:t>0</m:t>
                          </m:r>
                        </m:e>
                      </m:d>
                    </m:oMath>
                  </m:oMathPara>
                </a14:m>
                <a:endParaRPr lang="it-IT" i="0" dirty="0">
                  <a:latin typeface="Arial" pitchFamily="18"/>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475656" y="2348880"/>
                <a:ext cx="2437920" cy="355680"/>
              </a:xfrm>
              <a:prstGeom prst="rect">
                <a:avLst/>
              </a:prstGeom>
              <a:blipFill rotWithShape="1">
                <a:blip r:embed="rId6"/>
                <a:stretch>
                  <a:fillRect l="-8000" r="-750" b="-18644"/>
                </a:stretch>
              </a:blipFill>
              <a:ln>
                <a:noFill/>
              </a:ln>
            </p:spPr>
            <p:txBody>
              <a:bodyPr/>
              <a:lstStyle/>
              <a:p>
                <a:r>
                  <a:rPr lang="it-IT">
                    <a:noFill/>
                  </a:rPr>
                  <a:t> </a:t>
                </a:r>
              </a:p>
            </p:txBody>
          </p:sp>
        </mc:Fallback>
      </mc:AlternateContent>
    </p:spTree>
    <p:extLst>
      <p:ext uri="{BB962C8B-B14F-4D97-AF65-F5344CB8AC3E}">
        <p14:creationId xmlns:p14="http://schemas.microsoft.com/office/powerpoint/2010/main" val="2548630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rPr>
              <a:t>Pure dephasing spin-boson model</a:t>
            </a:r>
          </a:p>
        </p:txBody>
      </p:sp>
      <p:pic>
        <p:nvPicPr>
          <p:cNvPr id="3" name="Picture 2"/>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4" name="TextBox 3"/>
          <p:cNvSpPr txBox="1"/>
          <p:nvPr/>
        </p:nvSpPr>
        <p:spPr>
          <a:xfrm>
            <a:off x="2828574" y="1052736"/>
            <a:ext cx="3486852" cy="646331"/>
          </a:xfrm>
          <a:prstGeom prst="rect">
            <a:avLst/>
          </a:prstGeom>
          <a:noFill/>
        </p:spPr>
        <p:txBody>
          <a:bodyPr wrap="none" rtlCol="0">
            <a:spAutoFit/>
          </a:bodyPr>
          <a:lstStyle/>
          <a:p>
            <a:r>
              <a:rPr lang="it-IT" sz="3600" b="1" dirty="0" smtClean="0">
                <a:latin typeface="Bradley Hand ITC" panose="03070402050302030203" pitchFamily="66" charset="0"/>
              </a:rPr>
              <a:t>CONCLUSIONS</a:t>
            </a:r>
            <a:endParaRPr lang="it-IT" sz="3600" b="1" dirty="0">
              <a:latin typeface="Bradley Hand ITC" panose="03070402050302030203" pitchFamily="66" charset="0"/>
            </a:endParaRPr>
          </a:p>
        </p:txBody>
      </p:sp>
      <p:cxnSp>
        <p:nvCxnSpPr>
          <p:cNvPr id="7" name="Straight Connector 6"/>
          <p:cNvCxnSpPr/>
          <p:nvPr/>
        </p:nvCxnSpPr>
        <p:spPr>
          <a:xfrm>
            <a:off x="4572000" y="1628800"/>
            <a:ext cx="0" cy="511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3636464" y="1988840"/>
            <a:ext cx="1871640" cy="792384"/>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FFFF00"/>
          </a:solidFill>
          <a:ln w="9360">
            <a:solidFill>
              <a:srgbClr val="3465AF"/>
            </a:solidFill>
            <a:prstDash val="solid"/>
            <a:round/>
          </a:ln>
        </p:spPr>
        <p:txBody>
          <a:bodyPr vert="horz" wrap="none" lIns="90000" tIns="45000" rIns="90000" bIns="45000" anchor="ctr" anchorCtr="0" compatLnSpc="1"/>
          <a:lstStyle/>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4000" b="1" i="0" u="none" strike="noStrike" baseline="0" dirty="0" smtClean="0">
                <a:ln>
                  <a:noFill/>
                </a:ln>
                <a:solidFill>
                  <a:srgbClr val="000000"/>
                </a:solidFill>
                <a:latin typeface="Bradley Hand ITC" panose="03070402050302030203" pitchFamily="66" charset="0"/>
                <a:ea typeface="Arial" pitchFamily="2"/>
                <a:cs typeface="Arial" pitchFamily="2"/>
              </a:rPr>
              <a:t>≠</a:t>
            </a:r>
            <a:endParaRPr lang="it-IT" sz="4000" b="1" i="0"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8" name="Oval 7"/>
          <p:cNvSpPr/>
          <p:nvPr/>
        </p:nvSpPr>
        <p:spPr>
          <a:xfrm>
            <a:off x="1403648" y="1699067"/>
            <a:ext cx="1512168" cy="140400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latin typeface="Bradley Hand ITC" panose="03070402050302030203" pitchFamily="66" charset="0"/>
              </a:rPr>
              <a:t>Quantum non-Markovianity</a:t>
            </a:r>
            <a:endParaRPr lang="it-IT" sz="1600" b="1" dirty="0">
              <a:latin typeface="Bradley Hand ITC" panose="03070402050302030203" pitchFamily="66" charset="0"/>
            </a:endParaRPr>
          </a:p>
        </p:txBody>
      </p:sp>
      <p:sp>
        <p:nvSpPr>
          <p:cNvPr id="17" name="Oval 16"/>
          <p:cNvSpPr/>
          <p:nvPr/>
        </p:nvSpPr>
        <p:spPr>
          <a:xfrm>
            <a:off x="5967300" y="1699067"/>
            <a:ext cx="1512168" cy="1404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latin typeface="Bradley Hand ITC" panose="03070402050302030203" pitchFamily="66" charset="0"/>
              </a:rPr>
              <a:t>Quantum Regression Theorem</a:t>
            </a:r>
            <a:endParaRPr lang="it-IT" sz="1500" b="1" dirty="0">
              <a:latin typeface="Bradley Hand ITC" panose="03070402050302030203" pitchFamily="66"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1209" y="3313557"/>
            <a:ext cx="2037046" cy="133957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2111" y="3268747"/>
            <a:ext cx="2062545" cy="1429198"/>
          </a:xfrm>
          <a:prstGeom prst="rect">
            <a:avLst/>
          </a:prstGeom>
        </p:spPr>
      </p:pic>
      <p:sp>
        <p:nvSpPr>
          <p:cNvPr id="22" name="TextBox 21"/>
          <p:cNvSpPr txBox="1"/>
          <p:nvPr/>
        </p:nvSpPr>
        <p:spPr>
          <a:xfrm>
            <a:off x="179512" y="4803830"/>
            <a:ext cx="4171322" cy="1937538"/>
          </a:xfrm>
          <a:prstGeom prst="rect">
            <a:avLst/>
          </a:prstGeom>
          <a:noFill/>
          <a:ln>
            <a:noFill/>
          </a:ln>
        </p:spPr>
        <p:txBody>
          <a:bodyPr vert="horz" wrap="square" lIns="90000" tIns="45000" rIns="90000" bIns="45000" anchorCtr="0" compatLnSpc="1">
            <a:spAutoFit/>
          </a:bodyPr>
          <a:lstStyle/>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latin typeface="Bradley Hand ITC" panose="03070402050302030203" pitchFamily="66" charset="0"/>
                <a:ea typeface="Arial" pitchFamily="2"/>
                <a:cs typeface="Arial" pitchFamily="2"/>
              </a:rPr>
              <a:t>Related to the</a:t>
            </a:r>
          </a:p>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FF0000"/>
                </a:solidFill>
                <a:latin typeface="Bradley Hand ITC" panose="03070402050302030203" pitchFamily="66" charset="0"/>
                <a:ea typeface="Arial" pitchFamily="2"/>
                <a:cs typeface="Arial" pitchFamily="2"/>
              </a:rPr>
              <a:t>EFFECTS OF CORRELATIONS</a:t>
            </a: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latin typeface="Bradley Hand ITC" panose="03070402050302030203" pitchFamily="66" charset="0"/>
                <a:ea typeface="Arial" pitchFamily="2"/>
                <a:cs typeface="Arial" pitchFamily="2"/>
              </a:rPr>
              <a:t>between S and E </a:t>
            </a:r>
            <a:r>
              <a:rPr lang="it-IT" sz="2400" b="1" dirty="0" smtClean="0">
                <a:solidFill>
                  <a:srgbClr val="000000"/>
                </a:solidFill>
                <a:latin typeface="Bradley Hand ITC" panose="03070402050302030203" pitchFamily="66" charset="0"/>
                <a:ea typeface="Arial" pitchFamily="2"/>
                <a:cs typeface="Arial" pitchFamily="2"/>
              </a:rPr>
              <a:t>at the </a:t>
            </a:r>
            <a:r>
              <a:rPr lang="it-IT" sz="2400" b="1" dirty="0" smtClean="0">
                <a:solidFill>
                  <a:srgbClr val="0000FF"/>
                </a:solidFill>
                <a:latin typeface="Bradley Hand ITC" panose="03070402050302030203" pitchFamily="66" charset="0"/>
                <a:ea typeface="Arial" pitchFamily="2"/>
                <a:cs typeface="Arial" pitchFamily="2"/>
              </a:rPr>
              <a:t>level of the reduced </a:t>
            </a:r>
            <a:r>
              <a:rPr lang="it-IT" sz="2400" b="1" dirty="0">
                <a:solidFill>
                  <a:srgbClr val="0000FF"/>
                </a:solidFill>
                <a:latin typeface="Bradley Hand ITC" panose="03070402050302030203" pitchFamily="66" charset="0"/>
                <a:ea typeface="Arial" pitchFamily="2"/>
                <a:cs typeface="Arial" pitchFamily="2"/>
              </a:rPr>
              <a:t>dynamics</a:t>
            </a:r>
          </a:p>
        </p:txBody>
      </p:sp>
      <p:sp>
        <p:nvSpPr>
          <p:cNvPr id="23" name="TextBox 22"/>
          <p:cNvSpPr txBox="1"/>
          <p:nvPr/>
        </p:nvSpPr>
        <p:spPr>
          <a:xfrm>
            <a:off x="4793166" y="4813122"/>
            <a:ext cx="4171322" cy="1568206"/>
          </a:xfrm>
          <a:prstGeom prst="rect">
            <a:avLst/>
          </a:prstGeom>
          <a:noFill/>
          <a:ln>
            <a:noFill/>
          </a:ln>
        </p:spPr>
        <p:txBody>
          <a:bodyPr vert="horz" wrap="square" lIns="90000" tIns="45000" rIns="90000" bIns="45000" anchorCtr="0" compatLnSpc="1">
            <a:spAutoFit/>
          </a:bodyPr>
          <a:lstStyle/>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latin typeface="Bradley Hand ITC" panose="03070402050302030203" pitchFamily="66" charset="0"/>
                <a:ea typeface="Arial" pitchFamily="2"/>
                <a:cs typeface="Arial" pitchFamily="2"/>
              </a:rPr>
              <a:t>Related to the</a:t>
            </a:r>
          </a:p>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FF0000"/>
                </a:solidFill>
                <a:latin typeface="Bradley Hand ITC" panose="03070402050302030203" pitchFamily="66" charset="0"/>
                <a:ea typeface="Arial" pitchFamily="2"/>
                <a:cs typeface="Arial" pitchFamily="2"/>
              </a:rPr>
              <a:t>ACTUAL CORRELATIONS</a:t>
            </a: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latin typeface="Bradley Hand ITC" panose="03070402050302030203" pitchFamily="66" charset="0"/>
                <a:ea typeface="Arial" pitchFamily="2"/>
                <a:cs typeface="Arial" pitchFamily="2"/>
              </a:rPr>
              <a:t>between S and E </a:t>
            </a:r>
            <a:r>
              <a:rPr lang="it-IT" sz="2400" b="1" dirty="0" smtClean="0">
                <a:solidFill>
                  <a:srgbClr val="000000"/>
                </a:solidFill>
                <a:latin typeface="Bradley Hand ITC" panose="03070402050302030203" pitchFamily="66" charset="0"/>
                <a:ea typeface="Arial" pitchFamily="2"/>
                <a:cs typeface="Arial" pitchFamily="2"/>
              </a:rPr>
              <a:t>at the </a:t>
            </a:r>
            <a:r>
              <a:rPr lang="it-IT" sz="2400" b="1" dirty="0" smtClean="0">
                <a:solidFill>
                  <a:srgbClr val="0000FF"/>
                </a:solidFill>
                <a:latin typeface="Bradley Hand ITC" panose="03070402050302030203" pitchFamily="66" charset="0"/>
                <a:ea typeface="Arial" pitchFamily="2"/>
                <a:cs typeface="Arial" pitchFamily="2"/>
              </a:rPr>
              <a:t>level of the overall dynamics</a:t>
            </a:r>
            <a:endParaRPr lang="it-IT" sz="2400" b="1" dirty="0">
              <a:solidFill>
                <a:srgbClr val="0000FF"/>
              </a:solidFill>
              <a:latin typeface="Bradley Hand ITC" panose="03070402050302030203" pitchFamily="66" charset="0"/>
              <a:ea typeface="Arial" pitchFamily="2"/>
              <a:cs typeface="Arial" pitchFamily="2"/>
            </a:endParaRPr>
          </a:p>
        </p:txBody>
      </p:sp>
      <p:sp>
        <p:nvSpPr>
          <p:cNvPr id="24" name="Rectangle 23"/>
          <p:cNvSpPr/>
          <p:nvPr/>
        </p:nvSpPr>
        <p:spPr>
          <a:xfrm>
            <a:off x="5157726" y="6525344"/>
            <a:ext cx="4022786" cy="307777"/>
          </a:xfrm>
          <a:prstGeom prst="rect">
            <a:avLst/>
          </a:prstGeom>
        </p:spPr>
        <p:txBody>
          <a:bodyPr wrap="square">
            <a:spAutoFit/>
          </a:bodyPr>
          <a:lstStyle/>
          <a:p>
            <a:pPr lvl="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400" b="1" dirty="0">
                <a:latin typeface="Calibri" panose="020F0502020204030204" pitchFamily="34" charset="0"/>
                <a:ea typeface="BatangChe" panose="02030609000101010101" pitchFamily="49" charset="-127"/>
                <a:cs typeface="Arial" pitchFamily="2"/>
              </a:rPr>
              <a:t>G.G. , A. Smirne, B. Vacchini , PRA 90, 022110 (2014)</a:t>
            </a:r>
          </a:p>
        </p:txBody>
      </p:sp>
    </p:spTree>
    <p:extLst>
      <p:ext uri="{BB962C8B-B14F-4D97-AF65-F5344CB8AC3E}">
        <p14:creationId xmlns:p14="http://schemas.microsoft.com/office/powerpoint/2010/main" val="156827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87280" y="1105112"/>
            <a:ext cx="8567640" cy="477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800" dirty="0">
              <a:solidFill>
                <a:srgbClr val="000000"/>
              </a:solidFill>
              <a:effectLst>
                <a:outerShdw dist="17961" dir="2700000">
                  <a:scrgbClr r="0" g="0" b="0"/>
                </a:outerShdw>
              </a:effectLst>
              <a:latin typeface="Arial" pitchFamily="18"/>
              <a:ea typeface="Arial" pitchFamily="2"/>
              <a:cs typeface="Arial" pitchFamily="2"/>
            </a:endParaRP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rPr>
              <a:t>Open Quantum Systems Theory</a:t>
            </a: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Quantum non-Markovianity</a:t>
            </a: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endParaRP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endParaRP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a:t>
            </a: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Quantum Regression Theorem</a:t>
            </a: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endParaRP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endParaRP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A case of study: </a:t>
            </a: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The Pure Dephasing Spin-Boson System</a:t>
            </a:r>
          </a:p>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it-IT" sz="24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 		</a:t>
            </a:r>
            <a:r>
              <a:rPr lang="it-IT" sz="2800" b="0" i="0" u="none" strike="noStrike" baseline="0" dirty="0" smtClean="0">
                <a:ln>
                  <a:noFill/>
                </a:ln>
                <a:solidFill>
                  <a:srgbClr val="000000"/>
                </a:solidFill>
                <a:effectLst>
                  <a:outerShdw dist="17961" dir="2700000">
                    <a:scrgbClr r="0" g="0" b="0"/>
                  </a:outerShdw>
                </a:effectLst>
                <a:latin typeface="Arial" pitchFamily="18"/>
                <a:ea typeface="Arial" pitchFamily="2"/>
                <a:cs typeface="Arial" pitchFamily="2"/>
              </a:rPr>
              <a:t> </a:t>
            </a:r>
            <a:r>
              <a:rPr lang="it-IT" sz="28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		</a:t>
            </a: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CONTENTS</a:t>
            </a:r>
            <a:endPar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5" name="Freeform 4"/>
          <p:cNvSpPr/>
          <p:nvPr/>
        </p:nvSpPr>
        <p:spPr>
          <a:xfrm>
            <a:off x="1907704" y="162880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6" name="Freeform 5"/>
          <p:cNvSpPr/>
          <p:nvPr/>
        </p:nvSpPr>
        <p:spPr>
          <a:xfrm>
            <a:off x="1907704" y="2780841"/>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
        <p:nvSpPr>
          <p:cNvPr id="7" name="Freeform 6"/>
          <p:cNvSpPr/>
          <p:nvPr/>
        </p:nvSpPr>
        <p:spPr>
          <a:xfrm>
            <a:off x="1907704" y="3918312"/>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
        <p:nvSpPr>
          <p:cNvPr id="8" name="Freeform 7"/>
          <p:cNvSpPr/>
          <p:nvPr/>
        </p:nvSpPr>
        <p:spPr>
          <a:xfrm>
            <a:off x="1907704" y="543048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Tree>
    <p:extLst>
      <p:ext uri="{BB962C8B-B14F-4D97-AF65-F5344CB8AC3E}">
        <p14:creationId xmlns:p14="http://schemas.microsoft.com/office/powerpoint/2010/main" val="392541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3" name="Picture 2"/>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4" name="TextBox 3"/>
          <p:cNvSpPr txBox="1"/>
          <p:nvPr/>
        </p:nvSpPr>
        <p:spPr>
          <a:xfrm>
            <a:off x="2680296" y="3356992"/>
            <a:ext cx="3783408" cy="830997"/>
          </a:xfrm>
          <a:prstGeom prst="rect">
            <a:avLst/>
          </a:prstGeom>
          <a:noFill/>
        </p:spPr>
        <p:txBody>
          <a:bodyPr wrap="none" rtlCol="0">
            <a:spAutoFit/>
          </a:bodyPr>
          <a:lstStyle/>
          <a:p>
            <a:r>
              <a:rPr lang="it-IT" sz="4800" b="1" dirty="0" smtClean="0">
                <a:latin typeface="Bradley Hand ITC" panose="03070402050302030203" pitchFamily="66" charset="0"/>
              </a:rPr>
              <a:t>THANK YOU</a:t>
            </a:r>
            <a:endParaRPr lang="it-IT" sz="4800" b="1" dirty="0">
              <a:latin typeface="Bradley Hand ITC" panose="03070402050302030203" pitchFamily="66" charset="0"/>
            </a:endParaRPr>
          </a:p>
        </p:txBody>
      </p:sp>
    </p:spTree>
    <p:extLst>
      <p:ext uri="{BB962C8B-B14F-4D97-AF65-F5344CB8AC3E}">
        <p14:creationId xmlns:p14="http://schemas.microsoft.com/office/powerpoint/2010/main" val="2107584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3240" y="1511279"/>
            <a:ext cx="7337519" cy="461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457200" marR="0" lvl="1" indent="0" algn="just" rtl="0" hangingPunct="1">
              <a:lnSpc>
                <a:spcPct val="80000"/>
              </a:lnSpc>
              <a:spcBef>
                <a:spcPts val="697"/>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l"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3794040" y="2843280"/>
            <a:ext cx="1554119" cy="144981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solidFill>
          <a:ln w="9360">
            <a:solidFill>
              <a:srgbClr val="3465AF"/>
            </a:solidFill>
            <a:prstDash val="solid"/>
            <a:roun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u="none" strike="noStrike" baseline="0" dirty="0" smtClean="0">
                <a:ln>
                  <a:noFill/>
                </a:ln>
                <a:solidFill>
                  <a:srgbClr val="000000"/>
                </a:solidFill>
                <a:latin typeface="Bradley Hand ITC" panose="03070402050302030203" pitchFamily="66" charset="0"/>
                <a:ea typeface="Arial" pitchFamily="2"/>
                <a:cs typeface="Arial" pitchFamily="2"/>
              </a:rPr>
              <a:t>System</a:t>
            </a:r>
            <a:endParaRPr lang="it-IT" sz="2800" b="1" u="none" strike="noStrike" baseline="0" dirty="0">
              <a:ln>
                <a:noFill/>
              </a:ln>
              <a:solidFill>
                <a:srgbClr val="000000"/>
              </a:solidFill>
              <a:latin typeface="Bradley Hand ITC" panose="03070402050302030203" pitchFamily="66" charset="0"/>
              <a:ea typeface="Arial" pitchFamily="2"/>
              <a:cs typeface="Arial" pitchFamily="2"/>
            </a:endParaRPr>
          </a:p>
        </p:txBody>
      </p:sp>
      <mc:AlternateContent xmlns:mc="http://schemas.openxmlformats.org/markup-compatibility/2006" xmlns:a14="http://schemas.microsoft.com/office/drawing/2010/main">
        <mc:Choice Requires="a14">
          <p:sp>
            <p:nvSpPr>
              <p:cNvPr id="4" name="TextBox 3"/>
              <p:cNvSpPr txBox="1">
                <a:spLocks noResize="1"/>
              </p:cNvSpPr>
              <p:nvPr/>
            </p:nvSpPr>
            <p:spPr>
              <a:xfrm>
                <a:off x="4288499" y="3623824"/>
                <a:ext cx="565200" cy="381240"/>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𝜌</m:t>
                          </m:r>
                        </m:e>
                        <m:sub>
                          <m:r>
                            <a:rPr lang="it-IT" i="1">
                              <a:latin typeface="Cambria Math"/>
                            </a:rPr>
                            <m:t>𝑆</m:t>
                          </m:r>
                        </m:sub>
                      </m:sSub>
                    </m:oMath>
                  </m:oMathPara>
                </a14:m>
                <a:endParaRPr lang="it-IT" i="0" dirty="0">
                  <a:latin typeface="Arial" pitchFamily="18"/>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88499" y="3623824"/>
                <a:ext cx="565200" cy="381240"/>
              </a:xfrm>
              <a:prstGeom prst="rect">
                <a:avLst/>
              </a:prstGeom>
              <a:blipFill rotWithShape="1">
                <a:blip r:embed="rId3"/>
                <a:stretch>
                  <a:fillRect b="-4762"/>
                </a:stretch>
              </a:blipFill>
              <a:ln>
                <a:noFill/>
              </a:ln>
            </p:spPr>
            <p:txBody>
              <a:bodyPr/>
              <a:lstStyle/>
              <a:p>
                <a:r>
                  <a:rPr lang="it-IT">
                    <a:noFill/>
                  </a:rPr>
                  <a:t> </a:t>
                </a:r>
              </a:p>
            </p:txBody>
          </p:sp>
        </mc:Fallback>
      </mc:AlternateContent>
      <p:sp>
        <p:nvSpPr>
          <p:cNvPr id="5" name="Freeform 4"/>
          <p:cNvSpPr/>
          <p:nvPr/>
        </p:nvSpPr>
        <p:spPr>
          <a:xfrm>
            <a:off x="0" y="36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rPr>
              <a:t> </a:t>
            </a:r>
            <a:r>
              <a:rPr lang="it-IT" sz="3600" b="1" i="1" u="none" strike="noStrike" baseline="0" dirty="0" smtClean="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rPr>
              <a:t>Open </a:t>
            </a:r>
            <a:r>
              <a:rPr lang="it-IT" sz="36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rPr>
              <a:t>Quantum</a:t>
            </a:r>
            <a:r>
              <a:rPr lang="it-IT" sz="3600" b="1" i="1" u="none" strike="noStrike" baseline="0" dirty="0" smtClean="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rPr>
              <a:t> Systems Theory</a:t>
            </a:r>
            <a:endPar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6" name="Picture 5"/>
          <p:cNvPicPr>
            <a:picLocks noChangeAspect="1"/>
          </p:cNvPicPr>
          <p:nvPr/>
        </p:nvPicPr>
        <p:blipFill>
          <a:blip r:embed="rId4">
            <a:lum/>
            <a:alphaModFix/>
          </a:blip>
          <a:srcRect/>
          <a:stretch>
            <a:fillRect/>
          </a:stretch>
        </p:blipFill>
        <p:spPr>
          <a:xfrm>
            <a:off x="0" y="360"/>
            <a:ext cx="900000" cy="863639"/>
          </a:xfrm>
          <a:prstGeom prst="rect">
            <a:avLst/>
          </a:prstGeom>
          <a:noFill/>
          <a:ln>
            <a:noFill/>
          </a:ln>
        </p:spPr>
      </p:pic>
      <p:sp>
        <p:nvSpPr>
          <p:cNvPr id="9" name="Rectangle 8"/>
          <p:cNvSpPr/>
          <p:nvPr/>
        </p:nvSpPr>
        <p:spPr>
          <a:xfrm>
            <a:off x="467544" y="5642084"/>
            <a:ext cx="1332416" cy="523220"/>
          </a:xfrm>
          <a:prstGeom prst="rect">
            <a:avLst/>
          </a:prstGeom>
        </p:spPr>
        <p:txBody>
          <a:bodyPr wrap="none">
            <a:spAutoFit/>
          </a:bodyPr>
          <a:lstStyle/>
          <a:p>
            <a:r>
              <a:rPr lang="it-IT" sz="2800" b="0" i="0" u="none" strike="noStrike" baseline="0" dirty="0" smtClean="0">
                <a:ln>
                  <a:noFill/>
                </a:ln>
                <a:solidFill>
                  <a:srgbClr val="000000"/>
                </a:solidFill>
                <a:latin typeface="Brush Script MT" panose="03060802040406070304" pitchFamily="66" charset="0"/>
                <a:ea typeface="Arial" pitchFamily="2"/>
                <a:cs typeface="Arial" pitchFamily="2"/>
              </a:rPr>
              <a:t>H</a:t>
            </a:r>
            <a:r>
              <a:rPr lang="it-IT" sz="1200" b="0" i="0" u="none" strike="noStrike" baseline="0" dirty="0" smtClean="0">
                <a:ln>
                  <a:noFill/>
                </a:ln>
                <a:solidFill>
                  <a:srgbClr val="000000"/>
                </a:solidFill>
                <a:latin typeface="Lucida Handwriting" panose="03010101010101010101" pitchFamily="66" charset="0"/>
                <a:ea typeface="Arial" pitchFamily="2"/>
                <a:cs typeface="Arial" pitchFamily="2"/>
              </a:rPr>
              <a:t>T</a:t>
            </a:r>
            <a:r>
              <a:rPr lang="it-IT" sz="2800" b="0" i="0" u="none" strike="noStrike" baseline="0" dirty="0" smtClean="0">
                <a:ln>
                  <a:noFill/>
                </a:ln>
                <a:solidFill>
                  <a:srgbClr val="000000"/>
                </a:solidFill>
                <a:latin typeface="Brush Script MT" panose="03060802040406070304" pitchFamily="66" charset="0"/>
                <a:ea typeface="Arial" pitchFamily="2"/>
                <a:cs typeface="Arial" pitchFamily="2"/>
              </a:rPr>
              <a:t> </a:t>
            </a:r>
            <a:r>
              <a:rPr lang="it-IT" b="0" i="0" u="none" strike="noStrike" baseline="0" dirty="0" smtClean="0">
                <a:ln>
                  <a:noFill/>
                </a:ln>
                <a:solidFill>
                  <a:srgbClr val="000000"/>
                </a:solidFill>
                <a:latin typeface="Brush Script MT" panose="03060802040406070304" pitchFamily="66" charset="0"/>
                <a:ea typeface="Arial" pitchFamily="2"/>
                <a:cs typeface="Arial" pitchFamily="2"/>
              </a:rPr>
              <a:t>= </a:t>
            </a:r>
            <a:r>
              <a:rPr lang="it-IT" sz="2800" dirty="0" smtClean="0">
                <a:solidFill>
                  <a:srgbClr val="E7E200"/>
                </a:solidFill>
                <a:latin typeface="Brush Script MT" panose="03060802040406070304" pitchFamily="66" charset="0"/>
                <a:ea typeface="Arial" pitchFamily="2"/>
                <a:cs typeface="Arial" pitchFamily="2"/>
              </a:rPr>
              <a:t>H</a:t>
            </a:r>
            <a:r>
              <a:rPr lang="it-IT" sz="1400" dirty="0" smtClean="0">
                <a:solidFill>
                  <a:srgbClr val="E7E200"/>
                </a:solidFill>
                <a:latin typeface="Brush Script MT" panose="03060802040406070304" pitchFamily="66" charset="0"/>
                <a:ea typeface="Arial" pitchFamily="2"/>
                <a:cs typeface="Arial" pitchFamily="2"/>
              </a:rPr>
              <a:t>S</a:t>
            </a:r>
            <a:r>
              <a:rPr lang="it-IT" sz="2800" dirty="0" smtClean="0">
                <a:solidFill>
                  <a:srgbClr val="FFFF00"/>
                </a:solidFill>
                <a:latin typeface="Brush Script MT" panose="03060802040406070304" pitchFamily="66" charset="0"/>
                <a:ea typeface="Arial" pitchFamily="2"/>
                <a:cs typeface="Arial" pitchFamily="2"/>
              </a:rPr>
              <a:t> </a:t>
            </a:r>
            <a:endParaRPr lang="it-IT" sz="2800" dirty="0">
              <a:solidFill>
                <a:srgbClr val="FFFF00"/>
              </a:solidFill>
              <a:latin typeface="Brush Script MT" panose="03060802040406070304" pitchFamily="66" charset="0"/>
              <a:ea typeface="Arial" pitchFamily="2"/>
              <a:cs typeface="Arial" pitchFamily="2"/>
            </a:endParaRPr>
          </a:p>
        </p:txBody>
      </p:sp>
    </p:spTree>
    <p:extLst>
      <p:ext uri="{BB962C8B-B14F-4D97-AF65-F5344CB8AC3E}">
        <p14:creationId xmlns:p14="http://schemas.microsoft.com/office/powerpoint/2010/main" val="2134289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403640" y="1629946"/>
            <a:ext cx="6408720" cy="388728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B0F0"/>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903240" y="1511279"/>
            <a:ext cx="7337519" cy="461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457200" marR="0" lvl="1" indent="0" algn="just" rtl="0" hangingPunct="1">
              <a:lnSpc>
                <a:spcPct val="80000"/>
              </a:lnSpc>
              <a:spcBef>
                <a:spcPts val="697"/>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l"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8" name="Freeform 7"/>
          <p:cNvSpPr/>
          <p:nvPr/>
        </p:nvSpPr>
        <p:spPr>
          <a:xfrm>
            <a:off x="0" y="36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lvl="0"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i="1" u="none" strike="noStrike" baseline="0" dirty="0" smtClean="0">
                <a:ln>
                  <a:noFill/>
                </a:ln>
                <a:solidFill>
                  <a:srgbClr val="000080"/>
                </a:solidFill>
                <a:effectLst>
                  <a:outerShdw dist="17961" dir="2700000">
                    <a:scrgbClr r="0" g="0" b="0"/>
                  </a:outerShdw>
                </a:effectLst>
                <a:latin typeface="Arial" pitchFamily="18"/>
                <a:ea typeface="Arial" pitchFamily="2"/>
                <a:cs typeface="Arial" pitchFamily="2"/>
              </a:rPr>
              <a:t> </a:t>
            </a:r>
            <a:r>
              <a:rPr lang="it-IT" sz="36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rPr>
              <a:t>Open Quantum Systems Theory</a:t>
            </a:r>
          </a:p>
        </p:txBody>
      </p:sp>
      <p:pic>
        <p:nvPicPr>
          <p:cNvPr id="9" name="Picture 8"/>
          <p:cNvPicPr>
            <a:picLocks noChangeAspect="1"/>
          </p:cNvPicPr>
          <p:nvPr/>
        </p:nvPicPr>
        <p:blipFill>
          <a:blip r:embed="rId3">
            <a:lum/>
            <a:alphaModFix/>
          </a:blip>
          <a:srcRect/>
          <a:stretch>
            <a:fillRect/>
          </a:stretch>
        </p:blipFill>
        <p:spPr>
          <a:xfrm>
            <a:off x="0" y="360"/>
            <a:ext cx="900000" cy="863639"/>
          </a:xfrm>
          <a:prstGeom prst="rect">
            <a:avLst/>
          </a:prstGeom>
          <a:noFill/>
          <a:ln>
            <a:noFill/>
          </a:ln>
        </p:spPr>
      </p:pic>
      <p:sp>
        <p:nvSpPr>
          <p:cNvPr id="14" name="Rectangle 13"/>
          <p:cNvSpPr/>
          <p:nvPr/>
        </p:nvSpPr>
        <p:spPr>
          <a:xfrm>
            <a:off x="454608" y="5642084"/>
            <a:ext cx="1861407" cy="523220"/>
          </a:xfrm>
          <a:prstGeom prst="rect">
            <a:avLst/>
          </a:prstGeom>
        </p:spPr>
        <p:txBody>
          <a:bodyPr wrap="none">
            <a:spAutoFit/>
          </a:bodyPr>
          <a:lstStyle/>
          <a:p>
            <a:r>
              <a:rPr lang="it-IT" sz="2800" b="0" i="0" u="none" strike="noStrike" baseline="0" dirty="0" smtClean="0">
                <a:ln>
                  <a:noFill/>
                </a:ln>
                <a:solidFill>
                  <a:srgbClr val="000000"/>
                </a:solidFill>
                <a:latin typeface="Brush Script MT" panose="03060802040406070304" pitchFamily="66" charset="0"/>
                <a:ea typeface="Arial" pitchFamily="2"/>
                <a:cs typeface="Arial" pitchFamily="2"/>
              </a:rPr>
              <a:t>H</a:t>
            </a:r>
            <a:r>
              <a:rPr lang="it-IT" sz="1200" b="0" i="0" u="none" strike="noStrike" baseline="0" dirty="0" smtClean="0">
                <a:ln>
                  <a:noFill/>
                </a:ln>
                <a:solidFill>
                  <a:srgbClr val="000000"/>
                </a:solidFill>
                <a:latin typeface="Lucida Handwriting" panose="03010101010101010101" pitchFamily="66" charset="0"/>
                <a:ea typeface="Arial" pitchFamily="2"/>
                <a:cs typeface="Arial" pitchFamily="2"/>
              </a:rPr>
              <a:t>T</a:t>
            </a:r>
            <a:r>
              <a:rPr lang="it-IT" sz="2800" b="0" i="0" u="none" strike="noStrike" baseline="0" dirty="0" smtClean="0">
                <a:ln>
                  <a:noFill/>
                </a:ln>
                <a:solidFill>
                  <a:srgbClr val="000000"/>
                </a:solidFill>
                <a:latin typeface="Brush Script MT" panose="03060802040406070304" pitchFamily="66" charset="0"/>
                <a:ea typeface="Arial" pitchFamily="2"/>
                <a:cs typeface="Arial" pitchFamily="2"/>
              </a:rPr>
              <a:t> </a:t>
            </a:r>
            <a:r>
              <a:rPr lang="it-IT" b="0" i="0" u="none" strike="noStrike" baseline="0" dirty="0" smtClean="0">
                <a:ln>
                  <a:noFill/>
                </a:ln>
                <a:solidFill>
                  <a:srgbClr val="000000"/>
                </a:solidFill>
                <a:latin typeface="Brush Script MT" panose="03060802040406070304" pitchFamily="66" charset="0"/>
                <a:ea typeface="Arial" pitchFamily="2"/>
                <a:cs typeface="Arial" pitchFamily="2"/>
              </a:rPr>
              <a:t>= </a:t>
            </a:r>
            <a:r>
              <a:rPr lang="it-IT" sz="2800" dirty="0" smtClean="0">
                <a:solidFill>
                  <a:srgbClr val="000000"/>
                </a:solidFill>
                <a:latin typeface="Brush Script MT" panose="03060802040406070304" pitchFamily="66" charset="0"/>
                <a:ea typeface="Arial" pitchFamily="2"/>
                <a:cs typeface="Arial" pitchFamily="2"/>
              </a:rPr>
              <a:t>H</a:t>
            </a:r>
            <a:r>
              <a:rPr lang="it-IT" sz="1400" dirty="0" smtClean="0">
                <a:solidFill>
                  <a:srgbClr val="000000"/>
                </a:solidFill>
                <a:latin typeface="Brush Script MT" panose="03060802040406070304" pitchFamily="66" charset="0"/>
                <a:ea typeface="Arial" pitchFamily="2"/>
                <a:cs typeface="Arial" pitchFamily="2"/>
              </a:rPr>
              <a:t>S +</a:t>
            </a:r>
            <a:r>
              <a:rPr lang="it-IT" sz="2800" dirty="0" smtClean="0">
                <a:solidFill>
                  <a:srgbClr val="000000"/>
                </a:solidFill>
                <a:latin typeface="Brush Script MT" panose="03060802040406070304" pitchFamily="66" charset="0"/>
                <a:ea typeface="Arial" pitchFamily="2"/>
                <a:cs typeface="Arial" pitchFamily="2"/>
              </a:rPr>
              <a:t> </a:t>
            </a:r>
            <a:r>
              <a:rPr lang="it-IT" sz="2800" dirty="0" smtClean="0">
                <a:solidFill>
                  <a:srgbClr val="0070C0"/>
                </a:solidFill>
                <a:latin typeface="Brush Script MT" panose="03060802040406070304" pitchFamily="66" charset="0"/>
                <a:ea typeface="Arial" pitchFamily="2"/>
                <a:cs typeface="Arial" pitchFamily="2"/>
              </a:rPr>
              <a:t>H</a:t>
            </a:r>
            <a:r>
              <a:rPr lang="it-IT" sz="1400" dirty="0" smtClean="0">
                <a:solidFill>
                  <a:srgbClr val="0070C0"/>
                </a:solidFill>
                <a:latin typeface="Freestyle Script" panose="030804020302050B0404" pitchFamily="66" charset="0"/>
                <a:ea typeface="Arial" pitchFamily="2"/>
                <a:cs typeface="Arial" pitchFamily="2"/>
              </a:rPr>
              <a:t>E</a:t>
            </a:r>
            <a:r>
              <a:rPr lang="it-IT" sz="2800" dirty="0" smtClean="0">
                <a:solidFill>
                  <a:srgbClr val="000000"/>
                </a:solidFill>
                <a:latin typeface="Brush Script MT" panose="03060802040406070304" pitchFamily="66" charset="0"/>
                <a:ea typeface="Arial" pitchFamily="2"/>
                <a:cs typeface="Arial" pitchFamily="2"/>
              </a:rPr>
              <a:t> </a:t>
            </a:r>
            <a:endParaRPr lang="it-IT" sz="2800" dirty="0">
              <a:solidFill>
                <a:srgbClr val="000000"/>
              </a:solidFill>
              <a:latin typeface="Brush Script MT" panose="03060802040406070304" pitchFamily="66" charset="0"/>
              <a:ea typeface="Arial" pitchFamily="2"/>
              <a:cs typeface="Arial" pitchFamily="2"/>
            </a:endParaRPr>
          </a:p>
        </p:txBody>
      </p:sp>
      <p:sp>
        <p:nvSpPr>
          <p:cNvPr id="12" name="Freeform 11"/>
          <p:cNvSpPr/>
          <p:nvPr/>
        </p:nvSpPr>
        <p:spPr>
          <a:xfrm>
            <a:off x="3794040" y="2843280"/>
            <a:ext cx="1554119" cy="144981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solidFill>
          <a:ln w="9360">
            <a:solidFill>
              <a:srgbClr val="3465AF"/>
            </a:solidFill>
            <a:prstDash val="solid"/>
            <a:roun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u="none" strike="noStrike" baseline="0" dirty="0" smtClean="0">
                <a:ln>
                  <a:noFill/>
                </a:ln>
                <a:solidFill>
                  <a:srgbClr val="000000"/>
                </a:solidFill>
                <a:latin typeface="Bradley Hand ITC" panose="03070402050302030203" pitchFamily="66" charset="0"/>
                <a:ea typeface="Arial" pitchFamily="2"/>
                <a:cs typeface="Arial" pitchFamily="2"/>
              </a:rPr>
              <a:t>System</a:t>
            </a:r>
            <a:endParaRPr lang="it-IT" sz="2800" b="1" u="none" strike="noStrike" baseline="0" dirty="0">
              <a:ln>
                <a:noFill/>
              </a:ln>
              <a:solidFill>
                <a:srgbClr val="000000"/>
              </a:solidFill>
              <a:latin typeface="Bradley Hand ITC" panose="03070402050302030203" pitchFamily="66" charset="0"/>
              <a:ea typeface="Arial" pitchFamily="2"/>
              <a:cs typeface="Arial" pitchFamily="2"/>
            </a:endParaRPr>
          </a:p>
        </p:txBody>
      </p:sp>
      <mc:AlternateContent xmlns:mc="http://schemas.openxmlformats.org/markup-compatibility/2006" xmlns:a14="http://schemas.microsoft.com/office/drawing/2010/main">
        <mc:Choice Requires="a14">
          <p:sp>
            <p:nvSpPr>
              <p:cNvPr id="13" name="TextBox 12"/>
              <p:cNvSpPr txBox="1">
                <a:spLocks noResize="1"/>
              </p:cNvSpPr>
              <p:nvPr/>
            </p:nvSpPr>
            <p:spPr>
              <a:xfrm>
                <a:off x="4288499" y="3623824"/>
                <a:ext cx="565200" cy="381240"/>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𝜌</m:t>
                          </m:r>
                        </m:e>
                        <m:sub>
                          <m:r>
                            <a:rPr lang="it-IT" i="1">
                              <a:latin typeface="Cambria Math"/>
                            </a:rPr>
                            <m:t>𝑆</m:t>
                          </m:r>
                        </m:sub>
                      </m:sSub>
                    </m:oMath>
                  </m:oMathPara>
                </a14:m>
                <a:endParaRPr lang="it-IT" i="0" dirty="0">
                  <a:latin typeface="Arial" pitchFamily="18"/>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288499" y="3623824"/>
                <a:ext cx="565200" cy="381240"/>
              </a:xfrm>
              <a:prstGeom prst="rect">
                <a:avLst/>
              </a:prstGeom>
              <a:blipFill rotWithShape="1">
                <a:blip r:embed="rId4"/>
                <a:stretch>
                  <a:fillRect b="-4762"/>
                </a:stretch>
              </a:blipFill>
              <a:ln>
                <a:noFill/>
              </a:ln>
            </p:spPr>
            <p:txBody>
              <a:bodyPr/>
              <a:lstStyle/>
              <a:p>
                <a:r>
                  <a:rPr lang="it-IT">
                    <a:noFill/>
                  </a:rPr>
                  <a:t> </a:t>
                </a:r>
              </a:p>
            </p:txBody>
          </p:sp>
        </mc:Fallback>
      </mc:AlternateContent>
      <p:sp>
        <p:nvSpPr>
          <p:cNvPr id="15" name="Freeform 14"/>
          <p:cNvSpPr/>
          <p:nvPr/>
        </p:nvSpPr>
        <p:spPr>
          <a:xfrm>
            <a:off x="3491880" y="1988840"/>
            <a:ext cx="1835944" cy="425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a:solidFill>
                  <a:srgbClr val="000000"/>
                </a:solidFill>
                <a:latin typeface="Bradley Hand ITC" panose="03070402050302030203" pitchFamily="66" charset="0"/>
                <a:ea typeface="Arial" pitchFamily="2"/>
                <a:cs typeface="Arial" pitchFamily="2"/>
              </a:rPr>
              <a:t>Environment</a:t>
            </a:r>
          </a:p>
        </p:txBody>
      </p:sp>
      <mc:AlternateContent xmlns:mc="http://schemas.openxmlformats.org/markup-compatibility/2006" xmlns:a14="http://schemas.microsoft.com/office/drawing/2010/main">
        <mc:Choice Requires="a14">
          <p:sp>
            <p:nvSpPr>
              <p:cNvPr id="16" name="TextBox 15"/>
              <p:cNvSpPr txBox="1">
                <a:spLocks noResize="1"/>
              </p:cNvSpPr>
              <p:nvPr/>
            </p:nvSpPr>
            <p:spPr>
              <a:xfrm>
                <a:off x="4289640" y="2314920"/>
                <a:ext cx="588960" cy="381240"/>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𝜌</m:t>
                          </m:r>
                        </m:e>
                        <m:sub>
                          <m:r>
                            <a:rPr lang="it-IT" i="1">
                              <a:latin typeface="Cambria Math"/>
                            </a:rPr>
                            <m:t>𝐸</m:t>
                          </m:r>
                        </m:sub>
                      </m:sSub>
                    </m:oMath>
                  </m:oMathPara>
                </a14:m>
                <a:endParaRPr lang="it-IT" i="0" dirty="0">
                  <a:latin typeface="Arial" pitchFamily="18"/>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289640" y="2314920"/>
                <a:ext cx="588960" cy="381240"/>
              </a:xfrm>
              <a:prstGeom prst="rect">
                <a:avLst/>
              </a:prstGeom>
              <a:blipFill rotWithShape="1">
                <a:blip r:embed="rId5"/>
                <a:stretch>
                  <a:fillRect b="-4839"/>
                </a:stretch>
              </a:blipFill>
              <a:ln>
                <a:noFill/>
              </a:ln>
            </p:spPr>
            <p:txBody>
              <a:bodyPr/>
              <a:lstStyle/>
              <a:p>
                <a:r>
                  <a:rPr lang="it-IT">
                    <a:noFill/>
                  </a:rPr>
                  <a:t> </a:t>
                </a:r>
              </a:p>
            </p:txBody>
          </p:sp>
        </mc:Fallback>
      </mc:AlternateContent>
    </p:spTree>
    <p:extLst>
      <p:ext uri="{BB962C8B-B14F-4D97-AF65-F5344CB8AC3E}">
        <p14:creationId xmlns:p14="http://schemas.microsoft.com/office/powerpoint/2010/main" val="1771697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403640" y="1629946"/>
            <a:ext cx="6408720" cy="388728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B0F0"/>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903240" y="1484784"/>
            <a:ext cx="7337519" cy="461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457200" marR="0" lvl="1" indent="0" algn="just" rtl="0" hangingPunct="1">
              <a:lnSpc>
                <a:spcPct val="80000"/>
              </a:lnSpc>
              <a:spcBef>
                <a:spcPts val="697"/>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l"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8" name="Freeform 7"/>
          <p:cNvSpPr/>
          <p:nvPr/>
        </p:nvSpPr>
        <p:spPr>
          <a:xfrm>
            <a:off x="0" y="36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rPr>
              <a:t> </a:t>
            </a:r>
            <a:r>
              <a:rPr lang="it-IT" sz="36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rPr>
              <a:t>Open Quantum Systems Theory</a:t>
            </a:r>
          </a:p>
        </p:txBody>
      </p:sp>
      <p:pic>
        <p:nvPicPr>
          <p:cNvPr id="9" name="Picture 8"/>
          <p:cNvPicPr>
            <a:picLocks noChangeAspect="1"/>
          </p:cNvPicPr>
          <p:nvPr/>
        </p:nvPicPr>
        <p:blipFill>
          <a:blip r:embed="rId3">
            <a:lum/>
            <a:alphaModFix/>
          </a:blip>
          <a:srcRect/>
          <a:stretch>
            <a:fillRect/>
          </a:stretch>
        </p:blipFill>
        <p:spPr>
          <a:xfrm>
            <a:off x="0" y="360"/>
            <a:ext cx="900000" cy="863639"/>
          </a:xfrm>
          <a:prstGeom prst="rect">
            <a:avLst/>
          </a:prstGeom>
          <a:noFill/>
          <a:ln>
            <a:noFill/>
          </a:ln>
        </p:spPr>
      </p:pic>
      <p:sp>
        <p:nvSpPr>
          <p:cNvPr id="12" name="Freeform 11"/>
          <p:cNvSpPr/>
          <p:nvPr/>
        </p:nvSpPr>
        <p:spPr>
          <a:xfrm>
            <a:off x="1747080" y="3212976"/>
            <a:ext cx="1871640" cy="792384"/>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FF0000"/>
          </a:solidFill>
          <a:ln w="9360">
            <a:solidFill>
              <a:srgbClr val="3465AF"/>
            </a:solidFill>
            <a:prstDash val="solid"/>
            <a:round/>
          </a:ln>
        </p:spPr>
        <p:txBody>
          <a:bodyPr vert="horz" wrap="none" lIns="90000" tIns="45000" rIns="90000" bIns="45000" anchor="ctr" anchorCtr="0" compatLnSpc="1"/>
          <a:lstStyle/>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chemeClr val="bg1"/>
                </a:solidFill>
                <a:latin typeface="Bradley Hand ITC" panose="03070402050302030203" pitchFamily="66" charset="0"/>
                <a:ea typeface="Arial" pitchFamily="2"/>
                <a:cs typeface="Arial" pitchFamily="2"/>
              </a:rPr>
              <a:t>Interaction</a:t>
            </a:r>
            <a:endParaRPr lang="it-IT" sz="2400" b="1" i="0" u="none" strike="noStrike" baseline="0" dirty="0">
              <a:ln>
                <a:noFill/>
              </a:ln>
              <a:solidFill>
                <a:schemeClr val="bg1"/>
              </a:solidFill>
              <a:latin typeface="Bradley Hand ITC" panose="03070402050302030203" pitchFamily="66" charset="0"/>
              <a:ea typeface="Arial" pitchFamily="2"/>
              <a:cs typeface="Arial" pitchFamily="2"/>
            </a:endParaRPr>
          </a:p>
        </p:txBody>
      </p:sp>
      <p:sp>
        <p:nvSpPr>
          <p:cNvPr id="13" name="Freeform 12"/>
          <p:cNvSpPr/>
          <p:nvPr/>
        </p:nvSpPr>
        <p:spPr>
          <a:xfrm>
            <a:off x="5543593" y="3212976"/>
            <a:ext cx="1836719" cy="725352"/>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FF0000"/>
          </a:solidFill>
          <a:ln w="9360">
            <a:solidFill>
              <a:srgbClr val="3465AF"/>
            </a:solidFill>
            <a:prstDash val="solid"/>
            <a:round/>
          </a:ln>
        </p:spPr>
        <p:txBody>
          <a:bodyPr vert="horz" wrap="none" lIns="90000" tIns="45000" rIns="90000" bIns="45000" anchor="ctr" anchorCtr="0" compatLnSpc="1"/>
          <a:lstStyle/>
          <a:p>
            <a:pPr lvl="0"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chemeClr val="bg1"/>
                </a:solidFill>
                <a:latin typeface="Bradley Hand ITC" panose="03070402050302030203" pitchFamily="66" charset="0"/>
                <a:ea typeface="Arial" pitchFamily="2"/>
                <a:cs typeface="Arial" pitchFamily="2"/>
              </a:rPr>
              <a:t>Interaction</a:t>
            </a:r>
            <a:endParaRPr lang="it-IT" sz="2400" b="1" i="0" u="none" strike="noStrike" baseline="0" dirty="0">
              <a:ln>
                <a:noFill/>
              </a:ln>
              <a:solidFill>
                <a:schemeClr val="bg1"/>
              </a:solidFill>
              <a:latin typeface="Bradley Hand ITC" panose="03070402050302030203" pitchFamily="66" charset="0"/>
              <a:ea typeface="Arial" pitchFamily="2"/>
              <a:cs typeface="Arial" pitchFamily="2"/>
            </a:endParaRPr>
          </a:p>
        </p:txBody>
      </p:sp>
      <p:sp>
        <p:nvSpPr>
          <p:cNvPr id="20" name="Rectangle 19"/>
          <p:cNvSpPr/>
          <p:nvPr/>
        </p:nvSpPr>
        <p:spPr>
          <a:xfrm>
            <a:off x="454608" y="5642084"/>
            <a:ext cx="2480166" cy="523220"/>
          </a:xfrm>
          <a:prstGeom prst="rect">
            <a:avLst/>
          </a:prstGeom>
        </p:spPr>
        <p:txBody>
          <a:bodyPr wrap="none">
            <a:spAutoFit/>
          </a:bodyPr>
          <a:lstStyle/>
          <a:p>
            <a:r>
              <a:rPr lang="it-IT" sz="2800" b="0" i="0" u="none" strike="noStrike" baseline="0" dirty="0" smtClean="0">
                <a:ln>
                  <a:noFill/>
                </a:ln>
                <a:solidFill>
                  <a:srgbClr val="000000"/>
                </a:solidFill>
                <a:latin typeface="Brush Script MT" panose="03060802040406070304" pitchFamily="66" charset="0"/>
                <a:ea typeface="Arial" pitchFamily="2"/>
                <a:cs typeface="Arial" pitchFamily="2"/>
              </a:rPr>
              <a:t>H</a:t>
            </a:r>
            <a:r>
              <a:rPr lang="it-IT" sz="1200" b="0" i="0" u="none" strike="noStrike" baseline="0" dirty="0" smtClean="0">
                <a:ln>
                  <a:noFill/>
                </a:ln>
                <a:solidFill>
                  <a:srgbClr val="000000"/>
                </a:solidFill>
                <a:latin typeface="Lucida Handwriting" panose="03010101010101010101" pitchFamily="66" charset="0"/>
                <a:ea typeface="Arial" pitchFamily="2"/>
                <a:cs typeface="Arial" pitchFamily="2"/>
              </a:rPr>
              <a:t>T</a:t>
            </a:r>
            <a:r>
              <a:rPr lang="it-IT" sz="2800" b="0" i="0" u="none" strike="noStrike" baseline="0" dirty="0" smtClean="0">
                <a:ln>
                  <a:noFill/>
                </a:ln>
                <a:solidFill>
                  <a:srgbClr val="000000"/>
                </a:solidFill>
                <a:latin typeface="Brush Script MT" panose="03060802040406070304" pitchFamily="66" charset="0"/>
                <a:ea typeface="Arial" pitchFamily="2"/>
                <a:cs typeface="Arial" pitchFamily="2"/>
              </a:rPr>
              <a:t> </a:t>
            </a:r>
            <a:r>
              <a:rPr lang="it-IT" b="0" i="0" u="none" strike="noStrike" baseline="0" dirty="0" smtClean="0">
                <a:ln>
                  <a:noFill/>
                </a:ln>
                <a:solidFill>
                  <a:srgbClr val="000000"/>
                </a:solidFill>
                <a:latin typeface="Brush Script MT" panose="03060802040406070304" pitchFamily="66" charset="0"/>
                <a:ea typeface="Arial" pitchFamily="2"/>
                <a:cs typeface="Arial" pitchFamily="2"/>
              </a:rPr>
              <a:t>= </a:t>
            </a:r>
            <a:r>
              <a:rPr lang="it-IT" sz="2800" dirty="0" smtClean="0">
                <a:solidFill>
                  <a:srgbClr val="000000"/>
                </a:solidFill>
                <a:latin typeface="Brush Script MT" panose="03060802040406070304" pitchFamily="66" charset="0"/>
                <a:ea typeface="Arial" pitchFamily="2"/>
                <a:cs typeface="Arial" pitchFamily="2"/>
              </a:rPr>
              <a:t>H</a:t>
            </a:r>
            <a:r>
              <a:rPr lang="it-IT" sz="1400" dirty="0" smtClean="0">
                <a:solidFill>
                  <a:srgbClr val="000000"/>
                </a:solidFill>
                <a:latin typeface="Brush Script MT" panose="03060802040406070304" pitchFamily="66" charset="0"/>
                <a:ea typeface="Arial" pitchFamily="2"/>
                <a:cs typeface="Arial" pitchFamily="2"/>
              </a:rPr>
              <a:t>S +</a:t>
            </a:r>
            <a:r>
              <a:rPr lang="it-IT" sz="2800" dirty="0" smtClean="0">
                <a:solidFill>
                  <a:srgbClr val="000000"/>
                </a:solidFill>
                <a:latin typeface="Brush Script MT" panose="03060802040406070304" pitchFamily="66" charset="0"/>
                <a:ea typeface="Arial" pitchFamily="2"/>
                <a:cs typeface="Arial" pitchFamily="2"/>
              </a:rPr>
              <a:t> H</a:t>
            </a:r>
            <a:r>
              <a:rPr lang="it-IT" sz="1400" dirty="0" smtClean="0">
                <a:solidFill>
                  <a:srgbClr val="000000"/>
                </a:solidFill>
                <a:latin typeface="Freestyle Script" panose="030804020302050B0404" pitchFamily="66" charset="0"/>
                <a:ea typeface="Arial" pitchFamily="2"/>
                <a:cs typeface="Arial" pitchFamily="2"/>
              </a:rPr>
              <a:t>E  </a:t>
            </a:r>
            <a:r>
              <a:rPr lang="it-IT" sz="1400" dirty="0" smtClean="0">
                <a:solidFill>
                  <a:srgbClr val="000000"/>
                </a:solidFill>
                <a:latin typeface="Brush Script MT" panose="03060802040406070304" pitchFamily="66" charset="0"/>
                <a:ea typeface="Arial" pitchFamily="2"/>
                <a:cs typeface="Arial" pitchFamily="2"/>
              </a:rPr>
              <a:t>+  </a:t>
            </a:r>
            <a:r>
              <a:rPr lang="it-IT" sz="2800" dirty="0" smtClean="0">
                <a:solidFill>
                  <a:srgbClr val="FF0000"/>
                </a:solidFill>
                <a:latin typeface="Brush Script MT" panose="03060802040406070304" pitchFamily="66" charset="0"/>
                <a:ea typeface="Arial" pitchFamily="2"/>
                <a:cs typeface="Arial" pitchFamily="2"/>
              </a:rPr>
              <a:t>H</a:t>
            </a:r>
            <a:r>
              <a:rPr lang="it-IT" sz="1100" dirty="0" smtClean="0">
                <a:solidFill>
                  <a:srgbClr val="FF0000"/>
                </a:solidFill>
                <a:latin typeface="Lucida Handwriting" panose="03010101010101010101" pitchFamily="66" charset="0"/>
                <a:ea typeface="Arial" pitchFamily="2"/>
                <a:cs typeface="Arial" pitchFamily="2"/>
              </a:rPr>
              <a:t>I</a:t>
            </a:r>
            <a:r>
              <a:rPr lang="it-IT" sz="2800" dirty="0" smtClean="0">
                <a:solidFill>
                  <a:srgbClr val="000000"/>
                </a:solidFill>
                <a:latin typeface="Brush Script MT" panose="03060802040406070304" pitchFamily="66" charset="0"/>
                <a:ea typeface="Arial" pitchFamily="2"/>
                <a:cs typeface="Arial" pitchFamily="2"/>
              </a:rPr>
              <a:t> </a:t>
            </a:r>
            <a:endParaRPr lang="it-IT" sz="2800" dirty="0">
              <a:solidFill>
                <a:srgbClr val="000000"/>
              </a:solidFill>
              <a:latin typeface="Brush Script MT" panose="03060802040406070304" pitchFamily="66" charset="0"/>
              <a:ea typeface="Arial" pitchFamily="2"/>
              <a:cs typeface="Arial" pitchFamily="2"/>
            </a:endParaRPr>
          </a:p>
        </p:txBody>
      </p:sp>
      <p:sp>
        <p:nvSpPr>
          <p:cNvPr id="6" name="Rectangle 5"/>
          <p:cNvSpPr/>
          <p:nvPr/>
        </p:nvSpPr>
        <p:spPr>
          <a:xfrm>
            <a:off x="6444208" y="5661248"/>
            <a:ext cx="2332690" cy="461665"/>
          </a:xfrm>
          <a:prstGeom prst="rect">
            <a:avLst/>
          </a:prstGeom>
        </p:spPr>
        <p:txBody>
          <a:bodyPr wrap="none">
            <a:spAutoFit/>
          </a:bodyPr>
          <a:lstStyle/>
          <a:p>
            <a:r>
              <a:rPr lang="it-IT" sz="2400" dirty="0" smtClean="0">
                <a:solidFill>
                  <a:srgbClr val="000000"/>
                </a:solidFill>
                <a:latin typeface="Brush Script MT" panose="03060802040406070304" pitchFamily="66" charset="0"/>
                <a:ea typeface="Arial" pitchFamily="2"/>
                <a:cs typeface="Arial" pitchFamily="2"/>
              </a:rPr>
              <a:t>U(t,0)</a:t>
            </a:r>
            <a:r>
              <a:rPr lang="it-IT" sz="2400" dirty="0" smtClean="0">
                <a:solidFill>
                  <a:srgbClr val="000000"/>
                </a:solidFill>
                <a:latin typeface="Aparajita" panose="020B0604020202020204" pitchFamily="34" charset="0"/>
                <a:ea typeface="Arial" pitchFamily="2"/>
                <a:cs typeface="Aparajita" panose="020B0604020202020204" pitchFamily="34" charset="0"/>
              </a:rPr>
              <a:t>= exp [</a:t>
            </a:r>
            <a:r>
              <a:rPr lang="it-IT" sz="1600" dirty="0" smtClean="0">
                <a:solidFill>
                  <a:srgbClr val="000000"/>
                </a:solidFill>
                <a:latin typeface="Lucida Calligraphy" panose="03010101010101010101" pitchFamily="66" charset="0"/>
                <a:ea typeface="Arial" pitchFamily="2"/>
                <a:cs typeface="Aparajita" panose="020B0604020202020204" pitchFamily="34" charset="0"/>
              </a:rPr>
              <a:t>i</a:t>
            </a:r>
            <a:r>
              <a:rPr lang="it-IT" sz="2400" b="0" i="0" u="none" strike="noStrike" baseline="0" dirty="0" smtClean="0">
                <a:ln>
                  <a:noFill/>
                </a:ln>
                <a:solidFill>
                  <a:srgbClr val="000000"/>
                </a:solidFill>
                <a:latin typeface="Aparajita" panose="020B0604020202020204" pitchFamily="34" charset="0"/>
                <a:ea typeface="Arial" pitchFamily="2"/>
                <a:cs typeface="Aparajita" panose="020B0604020202020204" pitchFamily="34" charset="0"/>
              </a:rPr>
              <a:t> </a:t>
            </a:r>
            <a:r>
              <a:rPr lang="it-IT" sz="2400" dirty="0">
                <a:solidFill>
                  <a:srgbClr val="000000"/>
                </a:solidFill>
                <a:latin typeface="Brush Script MT" panose="03060802040406070304" pitchFamily="66" charset="0"/>
                <a:ea typeface="Arial" pitchFamily="2"/>
                <a:cs typeface="Arial" pitchFamily="2"/>
              </a:rPr>
              <a:t>H</a:t>
            </a:r>
            <a:r>
              <a:rPr lang="it-IT" sz="1100" dirty="0">
                <a:solidFill>
                  <a:srgbClr val="000000"/>
                </a:solidFill>
                <a:latin typeface="Lucida Handwriting" panose="03010101010101010101" pitchFamily="66" charset="0"/>
                <a:ea typeface="Arial" pitchFamily="2"/>
                <a:cs typeface="Arial" pitchFamily="2"/>
              </a:rPr>
              <a:t>T</a:t>
            </a:r>
            <a:r>
              <a:rPr lang="it-IT" sz="2400" b="0" i="0" u="none" strike="noStrike" baseline="0" dirty="0" smtClean="0">
                <a:ln>
                  <a:noFill/>
                </a:ln>
                <a:solidFill>
                  <a:srgbClr val="000000"/>
                </a:solidFill>
                <a:latin typeface="Lucida Handwriting" panose="03010101010101010101" pitchFamily="66" charset="0"/>
                <a:ea typeface="Arial" pitchFamily="2"/>
                <a:cs typeface="Arial" pitchFamily="2"/>
              </a:rPr>
              <a:t> </a:t>
            </a:r>
            <a:r>
              <a:rPr lang="it-IT" sz="2400" dirty="0" smtClean="0">
                <a:solidFill>
                  <a:srgbClr val="000000"/>
                </a:solidFill>
                <a:latin typeface="Brush Script MT" panose="03060802040406070304" pitchFamily="66" charset="0"/>
                <a:ea typeface="Arial" pitchFamily="2"/>
                <a:cs typeface="Arial" pitchFamily="2"/>
              </a:rPr>
              <a:t>t</a:t>
            </a:r>
            <a:r>
              <a:rPr lang="it-IT" sz="2400" dirty="0" smtClean="0">
                <a:solidFill>
                  <a:srgbClr val="000000"/>
                </a:solidFill>
                <a:latin typeface="Aparajita" panose="020B0604020202020204" pitchFamily="34" charset="0"/>
                <a:ea typeface="Arial" pitchFamily="2"/>
                <a:cs typeface="Aparajita" panose="020B0604020202020204" pitchFamily="34" charset="0"/>
              </a:rPr>
              <a:t>]</a:t>
            </a:r>
            <a:endParaRPr lang="it-IT" sz="2400" dirty="0">
              <a:solidFill>
                <a:srgbClr val="000000"/>
              </a:solidFill>
              <a:latin typeface="Aparajita" panose="020B0604020202020204" pitchFamily="34" charset="0"/>
              <a:ea typeface="Arial" pitchFamily="2"/>
              <a:cs typeface="Aparajita" panose="020B0604020202020204" pitchFamily="34" charset="0"/>
            </a:endParaRPr>
          </a:p>
        </p:txBody>
      </p:sp>
      <p:cxnSp>
        <p:nvCxnSpPr>
          <p:cNvPr id="22" name="Straight Arrow Connector 21"/>
          <p:cNvCxnSpPr>
            <a:endCxn id="6" idx="1"/>
          </p:cNvCxnSpPr>
          <p:nvPr/>
        </p:nvCxnSpPr>
        <p:spPr>
          <a:xfrm>
            <a:off x="2915816" y="5877272"/>
            <a:ext cx="3528392" cy="1480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491880" y="1988840"/>
            <a:ext cx="1835944" cy="425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a:solidFill>
                  <a:srgbClr val="000000"/>
                </a:solidFill>
                <a:latin typeface="Bradley Hand ITC" panose="03070402050302030203" pitchFamily="66" charset="0"/>
                <a:ea typeface="Arial" pitchFamily="2"/>
                <a:cs typeface="Arial" pitchFamily="2"/>
              </a:rPr>
              <a:t>Environment</a:t>
            </a:r>
          </a:p>
        </p:txBody>
      </p:sp>
      <mc:AlternateContent xmlns:mc="http://schemas.openxmlformats.org/markup-compatibility/2006" xmlns:a14="http://schemas.microsoft.com/office/drawing/2010/main">
        <mc:Choice Requires="a14">
          <p:sp>
            <p:nvSpPr>
              <p:cNvPr id="19" name="TextBox 18"/>
              <p:cNvSpPr txBox="1">
                <a:spLocks noResize="1"/>
              </p:cNvSpPr>
              <p:nvPr/>
            </p:nvSpPr>
            <p:spPr>
              <a:xfrm>
                <a:off x="4289640" y="2314920"/>
                <a:ext cx="588960" cy="381240"/>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𝜌</m:t>
                          </m:r>
                        </m:e>
                        <m:sub>
                          <m:r>
                            <a:rPr lang="it-IT" i="1">
                              <a:latin typeface="Cambria Math"/>
                            </a:rPr>
                            <m:t>𝐸</m:t>
                          </m:r>
                        </m:sub>
                      </m:sSub>
                    </m:oMath>
                  </m:oMathPara>
                </a14:m>
                <a:endParaRPr lang="it-IT" i="0" dirty="0">
                  <a:latin typeface="Arial" pitchFamily="18"/>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289640" y="2314920"/>
                <a:ext cx="588960" cy="381240"/>
              </a:xfrm>
              <a:prstGeom prst="rect">
                <a:avLst/>
              </a:prstGeom>
              <a:blipFill rotWithShape="1">
                <a:blip r:embed="rId4"/>
                <a:stretch>
                  <a:fillRect b="-4839"/>
                </a:stretch>
              </a:blipFill>
              <a:ln>
                <a:noFill/>
              </a:ln>
            </p:spPr>
            <p:txBody>
              <a:bodyPr/>
              <a:lstStyle/>
              <a:p>
                <a:r>
                  <a:rPr lang="it-IT">
                    <a:noFill/>
                  </a:rPr>
                  <a:t> </a:t>
                </a:r>
              </a:p>
            </p:txBody>
          </p:sp>
        </mc:Fallback>
      </mc:AlternateContent>
      <p:sp>
        <p:nvSpPr>
          <p:cNvPr id="21" name="Freeform 20"/>
          <p:cNvSpPr/>
          <p:nvPr/>
        </p:nvSpPr>
        <p:spPr>
          <a:xfrm>
            <a:off x="3794040" y="2843280"/>
            <a:ext cx="1554119" cy="1449816"/>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solidFill>
          <a:ln w="9360">
            <a:solidFill>
              <a:srgbClr val="3465AF"/>
            </a:solidFill>
            <a:prstDash val="solid"/>
            <a:roun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u="none" strike="noStrike" baseline="0" dirty="0" smtClean="0">
                <a:ln>
                  <a:noFill/>
                </a:ln>
                <a:solidFill>
                  <a:srgbClr val="000000"/>
                </a:solidFill>
                <a:latin typeface="Bradley Hand ITC" panose="03070402050302030203" pitchFamily="66" charset="0"/>
                <a:ea typeface="Arial" pitchFamily="2"/>
                <a:cs typeface="Arial" pitchFamily="2"/>
              </a:rPr>
              <a:t>System</a:t>
            </a:r>
            <a:endParaRPr lang="it-IT" sz="2800" b="1" u="none" strike="noStrike" baseline="0" dirty="0">
              <a:ln>
                <a:noFill/>
              </a:ln>
              <a:solidFill>
                <a:srgbClr val="000000"/>
              </a:solidFill>
              <a:latin typeface="Bradley Hand ITC" panose="03070402050302030203" pitchFamily="66" charset="0"/>
              <a:ea typeface="Arial" pitchFamily="2"/>
              <a:cs typeface="Arial" pitchFamily="2"/>
            </a:endParaRPr>
          </a:p>
        </p:txBody>
      </p:sp>
      <mc:AlternateContent xmlns:mc="http://schemas.openxmlformats.org/markup-compatibility/2006" xmlns:a14="http://schemas.microsoft.com/office/drawing/2010/main">
        <mc:Choice Requires="a14">
          <p:sp>
            <p:nvSpPr>
              <p:cNvPr id="23" name="TextBox 22"/>
              <p:cNvSpPr txBox="1">
                <a:spLocks noResize="1"/>
              </p:cNvSpPr>
              <p:nvPr/>
            </p:nvSpPr>
            <p:spPr>
              <a:xfrm>
                <a:off x="4288499" y="3623824"/>
                <a:ext cx="565200" cy="381240"/>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sSub>
                        <m:sSubPr>
                          <m:ctrlPr>
                            <a:rPr lang="it-IT" i="1">
                              <a:latin typeface="Cambria Math"/>
                            </a:rPr>
                          </m:ctrlPr>
                        </m:sSubPr>
                        <m:e>
                          <m:r>
                            <a:rPr lang="it-IT" i="1">
                              <a:latin typeface="Cambria Math"/>
                            </a:rPr>
                            <m:t>𝜌</m:t>
                          </m:r>
                        </m:e>
                        <m:sub>
                          <m:r>
                            <a:rPr lang="it-IT" i="1">
                              <a:latin typeface="Cambria Math"/>
                            </a:rPr>
                            <m:t>𝑆</m:t>
                          </m:r>
                        </m:sub>
                      </m:sSub>
                    </m:oMath>
                  </m:oMathPara>
                </a14:m>
                <a:endParaRPr lang="it-IT" i="0" dirty="0">
                  <a:latin typeface="Arial" pitchFamily="18"/>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288499" y="3623824"/>
                <a:ext cx="565200" cy="381240"/>
              </a:xfrm>
              <a:prstGeom prst="rect">
                <a:avLst/>
              </a:prstGeom>
              <a:blipFill rotWithShape="1">
                <a:blip r:embed="rId5"/>
                <a:stretch>
                  <a:fillRect b="-4762"/>
                </a:stretch>
              </a:blipFill>
              <a:ln>
                <a:noFill/>
              </a:ln>
            </p:spPr>
            <p:txBody>
              <a:bodyPr/>
              <a:lstStyle/>
              <a:p>
                <a:r>
                  <a:rPr lang="it-IT">
                    <a:noFill/>
                  </a:rPr>
                  <a:t> </a:t>
                </a:r>
              </a:p>
            </p:txBody>
          </p:sp>
        </mc:Fallback>
      </mc:AlternateContent>
    </p:spTree>
    <p:extLst>
      <p:ext uri="{BB962C8B-B14F-4D97-AF65-F5344CB8AC3E}">
        <p14:creationId xmlns:p14="http://schemas.microsoft.com/office/powerpoint/2010/main" val="3214926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3240" y="1511279"/>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rPr>
              <a:t> Open Quantum Systems Theory</a:t>
            </a: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5" name="Freeform 4"/>
          <p:cNvSpPr/>
          <p:nvPr/>
        </p:nvSpPr>
        <p:spPr>
          <a:xfrm>
            <a:off x="3533895" y="5112712"/>
            <a:ext cx="3810240" cy="122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pic>
        <p:nvPicPr>
          <p:cNvPr id="6" name="Picture 5"/>
          <p:cNvPicPr>
            <a:picLocks noChangeAspect="1"/>
          </p:cNvPicPr>
          <p:nvPr/>
        </p:nvPicPr>
        <p:blipFill>
          <a:blip r:embed="rId4">
            <a:lum/>
            <a:alphaModFix/>
          </a:blip>
          <a:srcRect/>
          <a:stretch>
            <a:fillRect/>
          </a:stretch>
        </p:blipFill>
        <p:spPr>
          <a:xfrm>
            <a:off x="1368000" y="1226272"/>
            <a:ext cx="6404760" cy="3210840"/>
          </a:xfrm>
          <a:prstGeom prst="rect">
            <a:avLst/>
          </a:prstGeom>
          <a:noFill/>
          <a:ln>
            <a:noFill/>
          </a:ln>
        </p:spPr>
      </p:pic>
      <p:sp>
        <p:nvSpPr>
          <p:cNvPr id="7" name="Freeform 6"/>
          <p:cNvSpPr/>
          <p:nvPr/>
        </p:nvSpPr>
        <p:spPr>
          <a:xfrm>
            <a:off x="1865160" y="2192400"/>
            <a:ext cx="884159" cy="1627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0">
            <a:solidFill>
              <a:srgbClr val="FFFFFF"/>
            </a:solidFill>
            <a:prstDash val="solid"/>
          </a:ln>
        </p:spPr>
        <p:txBody>
          <a:bodyPr vert="horz" wrap="none" lIns="90000" tIns="45000" rIns="90000" bIns="45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8" name="Freeform 7"/>
          <p:cNvSpPr/>
          <p:nvPr/>
        </p:nvSpPr>
        <p:spPr>
          <a:xfrm>
            <a:off x="3996000" y="3384000"/>
            <a:ext cx="1296000" cy="6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0">
            <a:solidFill>
              <a:srgbClr val="FFFFFF"/>
            </a:solidFill>
            <a:prstDash val="solid"/>
          </a:ln>
        </p:spPr>
        <p:txBody>
          <a:bodyPr vert="horz" wrap="none" lIns="90000" tIns="45000" rIns="90000" bIns="45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mc:AlternateContent xmlns:mc="http://schemas.openxmlformats.org/markup-compatibility/2006" xmlns:a14="http://schemas.microsoft.com/office/drawing/2010/main">
        <mc:Choice Requires="a14">
          <p:sp>
            <p:nvSpPr>
              <p:cNvPr id="9" name="TextBox 8"/>
              <p:cNvSpPr txBox="1">
                <a:spLocks noResize="1"/>
              </p:cNvSpPr>
              <p:nvPr/>
            </p:nvSpPr>
            <p:spPr>
              <a:xfrm>
                <a:off x="4104000" y="3406792"/>
                <a:ext cx="1052640" cy="555480"/>
              </a:xfrm>
              <a:prstGeom prst="rect">
                <a:avLst/>
              </a:prstGeom>
              <a:solidFill>
                <a:srgbClr val="FFFF00"/>
              </a:solidFill>
              <a:ln>
                <a:noFill/>
              </a:ln>
            </p:spPr>
            <p:txBody>
              <a:bodyPr vert="horz" wrap="none" lIns="90000" tIns="45000" rIns="90000" bIns="45000"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r>
                        <m:rPr>
                          <m:sty m:val="p"/>
                        </m:rPr>
                        <a:rPr lang="it-IT" sz="3200">
                          <a:latin typeface="Cambria Math"/>
                        </a:rPr>
                        <m:t>Λ</m:t>
                      </m:r>
                      <m:d>
                        <m:dPr>
                          <m:ctrlPr>
                            <a:rPr lang="it-IT" sz="3200" i="1">
                              <a:latin typeface="Cambria Math"/>
                            </a:rPr>
                          </m:ctrlPr>
                        </m:dPr>
                        <m:e>
                          <m:r>
                            <a:rPr lang="it-IT" sz="3200" i="1">
                              <a:latin typeface="Cambria Math"/>
                            </a:rPr>
                            <m:t>𝑡</m:t>
                          </m:r>
                        </m:e>
                      </m:d>
                    </m:oMath>
                  </m:oMathPara>
                </a14:m>
                <a:endParaRPr lang="it-IT" i="0" dirty="0">
                  <a:latin typeface="Arial" pitchFamily="1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104000" y="3406792"/>
                <a:ext cx="1052640" cy="555480"/>
              </a:xfrm>
              <a:prstGeom prst="rect">
                <a:avLst/>
              </a:prstGeom>
              <a:blipFill rotWithShape="1">
                <a:blip r:embed="rId5"/>
                <a:stretch>
                  <a:fillRect/>
                </a:stretch>
              </a:blipFill>
              <a:ln>
                <a:noFill/>
              </a:ln>
            </p:spPr>
            <p:txBody>
              <a:bodyPr/>
              <a:lstStyle/>
              <a:p>
                <a:r>
                  <a:rPr lang="it-IT">
                    <a:noFill/>
                  </a:rPr>
                  <a:t> </a:t>
                </a:r>
              </a:p>
            </p:txBody>
          </p:sp>
        </mc:Fallback>
      </mc:AlternateContent>
      <p:sp>
        <p:nvSpPr>
          <p:cNvPr id="10" name="Freeform 9"/>
          <p:cNvSpPr/>
          <p:nvPr/>
        </p:nvSpPr>
        <p:spPr>
          <a:xfrm>
            <a:off x="2555776" y="5184712"/>
            <a:ext cx="4680000" cy="15472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83CAFF">
              <a:alpha val="20000"/>
            </a:srgbClr>
          </a:solidFill>
          <a:ln w="9360">
            <a:solidFill>
              <a:srgbClr val="3465AF"/>
            </a:solidFill>
            <a:prstDash val="solid"/>
            <a:round/>
          </a:ln>
        </p:spPr>
        <p:txBody>
          <a:bodyPr vert="horz" wrap="none" lIns="90000" tIns="45000" rIns="90000" bIns="450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1" name="Straight Connector 10"/>
          <p:cNvSpPr/>
          <p:nvPr/>
        </p:nvSpPr>
        <p:spPr>
          <a:xfrm>
            <a:off x="1475656" y="4653136"/>
            <a:ext cx="6297104" cy="0"/>
          </a:xfrm>
          <a:prstGeom prst="line">
            <a:avLst/>
          </a:prstGeom>
          <a:noFill/>
          <a:ln w="36000">
            <a:solidFill>
              <a:srgbClr val="2323DC"/>
            </a:solidFill>
            <a:prstDash val="solid"/>
            <a:round/>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2" name="Freeform 11"/>
          <p:cNvSpPr/>
          <p:nvPr/>
        </p:nvSpPr>
        <p:spPr>
          <a:xfrm>
            <a:off x="2987824" y="4725144"/>
            <a:ext cx="2288735"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u="none" strike="noStrike" baseline="0" dirty="0" smtClean="0">
                <a:ln>
                  <a:noFill/>
                </a:ln>
                <a:effectLst>
                  <a:outerShdw dist="17961" dir="2700000">
                    <a:scrgbClr r="0" g="0" b="0"/>
                  </a:outerShdw>
                </a:effectLst>
                <a:latin typeface="Bradley Hand ITC" panose="03070402050302030203" pitchFamily="66" charset="0"/>
                <a:ea typeface="Arial" pitchFamily="2"/>
                <a:cs typeface="Arial" pitchFamily="2"/>
              </a:rPr>
              <a:t>PROPERTIES OF </a:t>
            </a:r>
            <a:endParaRPr lang="it-IT" sz="2400" b="1" u="none" strike="noStrike" baseline="0" dirty="0">
              <a:ln>
                <a:noFill/>
              </a:ln>
              <a:effectLst>
                <a:outerShdw dist="17961" dir="2700000">
                  <a:scrgbClr r="0" g="0" b="0"/>
                </a:outerShdw>
              </a:effectLst>
              <a:latin typeface="Bradley Hand ITC" panose="03070402050302030203" pitchFamily="66" charset="0"/>
              <a:ea typeface="Arial" pitchFamily="2"/>
              <a:cs typeface="Arial" pitchFamily="2"/>
            </a:endParaRPr>
          </a:p>
        </p:txBody>
      </p:sp>
      <p:sp>
        <p:nvSpPr>
          <p:cNvPr id="13" name="Freeform 12"/>
          <p:cNvSpPr/>
          <p:nvPr/>
        </p:nvSpPr>
        <p:spPr>
          <a:xfrm>
            <a:off x="2684296" y="5599792"/>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4" name="Freeform 13"/>
          <p:cNvSpPr/>
          <p:nvPr/>
        </p:nvSpPr>
        <p:spPr>
          <a:xfrm>
            <a:off x="2700136" y="6227271"/>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6" name="TextBox 15"/>
          <p:cNvSpPr txBox="1"/>
          <p:nvPr/>
        </p:nvSpPr>
        <p:spPr>
          <a:xfrm>
            <a:off x="2987824" y="5445224"/>
            <a:ext cx="3859047" cy="1106542"/>
          </a:xfrm>
          <a:prstGeom prst="rect">
            <a:avLst/>
          </a:prstGeom>
          <a:noFill/>
          <a:ln>
            <a:noFill/>
          </a:ln>
        </p:spPr>
        <p:txBody>
          <a:bodyPr vert="horz" wrap="none" lIns="90000" tIns="45000" rIns="90000" bIns="45000" anchorCtr="0" compatLnSpc="1">
            <a:sp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i="0" u="none" strike="noStrike" baseline="0" dirty="0">
                <a:ln>
                  <a:noFill/>
                </a:ln>
                <a:solidFill>
                  <a:srgbClr val="000000"/>
                </a:solidFill>
                <a:latin typeface="Bradley Hand ITC" panose="03070402050302030203" pitchFamily="66" charset="0"/>
                <a:ea typeface="Arial" pitchFamily="2"/>
                <a:cs typeface="Arial" pitchFamily="2"/>
              </a:rPr>
              <a:t> </a:t>
            </a:r>
            <a:r>
              <a:rPr lang="it-IT" sz="2200" b="1" i="1" dirty="0" smtClean="0">
                <a:effectLst>
                  <a:outerShdw dist="17961" dir="2700000">
                    <a:scrgbClr r="0" g="0" b="0"/>
                  </a:outerShdw>
                </a:effectLst>
                <a:latin typeface="Bradley Hand ITC" panose="03070402050302030203" pitchFamily="66" charset="0"/>
                <a:ea typeface="Arial" pitchFamily="2"/>
                <a:cs typeface="Arial" pitchFamily="2"/>
              </a:rPr>
              <a:t>COMPLETE POSITIVITY (CP)</a:t>
            </a:r>
            <a:endParaRPr lang="it-IT" sz="2200" b="1" i="1" dirty="0">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200" b="1" i="0" u="none" strike="noStrike" baseline="0" dirty="0">
              <a:ln>
                <a:noFill/>
              </a:ln>
              <a:solidFill>
                <a:srgbClr val="000000"/>
              </a:solidFill>
              <a:latin typeface="Bradley Hand ITC" panose="03070402050302030203" pitchFamily="66" charset="0"/>
              <a:ea typeface="Arial" pitchFamily="2"/>
              <a:cs typeface="Arial" pitchFamily="2"/>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200" b="1" i="0" u="none" strike="noStrike" baseline="0" dirty="0">
                <a:ln>
                  <a:noFill/>
                </a:ln>
                <a:solidFill>
                  <a:srgbClr val="000000"/>
                </a:solidFill>
                <a:latin typeface="Bradley Hand ITC" panose="03070402050302030203" pitchFamily="66" charset="0"/>
                <a:ea typeface="Arial" pitchFamily="2"/>
                <a:cs typeface="Arial" pitchFamily="2"/>
              </a:rPr>
              <a:t> </a:t>
            </a:r>
            <a:r>
              <a:rPr lang="it-IT" sz="2200" b="1" i="1" dirty="0">
                <a:effectLst>
                  <a:outerShdw dist="17961" dir="2700000">
                    <a:scrgbClr r="0" g="0" b="0"/>
                  </a:outerShdw>
                </a:effectLst>
                <a:latin typeface="Bradley Hand ITC" panose="03070402050302030203" pitchFamily="66" charset="0"/>
                <a:ea typeface="Arial" pitchFamily="2"/>
                <a:cs typeface="Arial" pitchFamily="2"/>
              </a:rPr>
              <a:t>TRACE PRESERVING (T)</a:t>
            </a:r>
          </a:p>
        </p:txBody>
      </p:sp>
      <mc:AlternateContent xmlns:mc="http://schemas.openxmlformats.org/markup-compatibility/2006" xmlns:a14="http://schemas.microsoft.com/office/drawing/2010/main">
        <mc:Choice Requires="a14">
          <p:sp>
            <p:nvSpPr>
              <p:cNvPr id="20" name="TextBox 19"/>
              <p:cNvSpPr txBox="1">
                <a:spLocks noResize="1"/>
              </p:cNvSpPr>
              <p:nvPr/>
            </p:nvSpPr>
            <p:spPr>
              <a:xfrm>
                <a:off x="5219936" y="4725144"/>
                <a:ext cx="1052640" cy="555480"/>
              </a:xfrm>
              <a:prstGeom prst="rect">
                <a:avLst/>
              </a:prstGeom>
              <a:noFill/>
              <a:ln>
                <a:noFill/>
              </a:ln>
            </p:spPr>
            <p:txBody>
              <a:bodyPr vert="horz" wrap="none" lIns="90000" tIns="45000" rIns="90000" bIns="45000"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
                    </m:oMathParaPr>
                    <m:oMath xmlns:m="http://schemas.openxmlformats.org/officeDocument/2006/math">
                      <m:r>
                        <m:rPr>
                          <m:sty m:val="p"/>
                        </m:rPr>
                        <a:rPr lang="it-IT" sz="2000">
                          <a:latin typeface="Cambria Math"/>
                        </a:rPr>
                        <m:t>Λ</m:t>
                      </m:r>
                      <m:d>
                        <m:dPr>
                          <m:ctrlPr>
                            <a:rPr lang="it-IT" sz="2000" i="1">
                              <a:latin typeface="Cambria Math"/>
                            </a:rPr>
                          </m:ctrlPr>
                        </m:dPr>
                        <m:e>
                          <m:r>
                            <a:rPr lang="it-IT" sz="2000" i="1">
                              <a:latin typeface="Cambria Math"/>
                            </a:rPr>
                            <m:t>𝑡</m:t>
                          </m:r>
                        </m:e>
                      </m:d>
                    </m:oMath>
                  </m:oMathPara>
                </a14:m>
                <a:endParaRPr lang="it-IT" sz="1200" i="0" dirty="0">
                  <a:latin typeface="Arial" pitchFamily="18"/>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219936" y="4725144"/>
                <a:ext cx="1052640" cy="555480"/>
              </a:xfrm>
              <a:prstGeom prst="rect">
                <a:avLst/>
              </a:prstGeom>
              <a:blipFill rotWithShape="1">
                <a:blip r:embed="rId6"/>
                <a:stretch>
                  <a:fillRect/>
                </a:stretch>
              </a:blipFill>
              <a:ln>
                <a:noFill/>
              </a:ln>
            </p:spPr>
            <p:txBody>
              <a:bodyPr/>
              <a:lstStyle/>
              <a:p>
                <a:r>
                  <a:rPr lang="it-IT">
                    <a:noFill/>
                  </a:rPr>
                  <a:t> </a:t>
                </a:r>
              </a:p>
            </p:txBody>
          </p:sp>
        </mc:Fallback>
      </mc:AlternateContent>
    </p:spTree>
    <p:extLst>
      <p:ext uri="{BB962C8B-B14F-4D97-AF65-F5344CB8AC3E}">
        <p14:creationId xmlns:p14="http://schemas.microsoft.com/office/powerpoint/2010/main" val="117744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87280" y="1105112"/>
            <a:ext cx="8567640" cy="477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800" dirty="0">
              <a:solidFill>
                <a:srgbClr val="000000"/>
              </a:solidFill>
              <a:effectLst>
                <a:outerShdw dist="17961" dir="2700000">
                  <a:scrgbClr r="0" g="0" b="0"/>
                </a:outerShdw>
              </a:effectLst>
              <a:latin typeface="Arial" pitchFamily="18"/>
              <a:ea typeface="Arial" pitchFamily="2"/>
              <a:cs typeface="Arial" pitchFamily="2"/>
            </a:endParaRPr>
          </a:p>
          <a:p>
            <a:pPr algn="ctr">
              <a:lnSpc>
                <a:spcPct val="80000"/>
              </a:lnSpc>
              <a:spcBef>
                <a:spcPts val="697"/>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Open Quantum Systems Theory</a:t>
            </a: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rPr>
              <a:t>Quantum non-Markovianity</a:t>
            </a: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dirty="0" smtClean="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b="1" dirty="0">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Two-time correlation functions and </a:t>
            </a: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Quantum Regression Theorem</a:t>
            </a: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endParaRP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endParaRP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A case of study: </a:t>
            </a:r>
          </a:p>
          <a:p>
            <a:pPr marR="0" lvl="0" indent="0" algn="ctr">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dirty="0">
                <a:solidFill>
                  <a:schemeClr val="bg1">
                    <a:lumMod val="95000"/>
                  </a:schemeClr>
                </a:solidFill>
                <a:effectLst>
                  <a:outerShdw dist="17961" dir="2700000">
                    <a:scrgbClr r="0" g="0" b="0"/>
                  </a:outerShdw>
                </a:effectLst>
                <a:latin typeface="Bradley Hand ITC" panose="03070402050302030203" pitchFamily="66" charset="0"/>
                <a:ea typeface="Arial" pitchFamily="2"/>
                <a:cs typeface="Arial" pitchFamily="2"/>
              </a:rPr>
              <a:t>The Pure Dephasing Spin-Boson System</a:t>
            </a:r>
          </a:p>
          <a:p>
            <a:pPr marL="0" marR="0" lvl="0" indent="0" algn="just" rtl="0" hangingPunct="1">
              <a:lnSpc>
                <a:spcPct val="80000"/>
              </a:lnSpc>
              <a:spcBef>
                <a:spcPts val="697"/>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it-IT" sz="24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 		</a:t>
            </a:r>
            <a:r>
              <a:rPr lang="it-IT" sz="2800" b="0" i="0" u="none" strike="noStrike" baseline="0" dirty="0" smtClean="0">
                <a:ln>
                  <a:noFill/>
                </a:ln>
                <a:solidFill>
                  <a:srgbClr val="000000"/>
                </a:solidFill>
                <a:effectLst>
                  <a:outerShdw dist="17961" dir="2700000">
                    <a:scrgbClr r="0" g="0" b="0"/>
                  </a:outerShdw>
                </a:effectLst>
                <a:latin typeface="Arial" pitchFamily="18"/>
                <a:ea typeface="Arial" pitchFamily="2"/>
                <a:cs typeface="Arial" pitchFamily="2"/>
              </a:rPr>
              <a:t> </a:t>
            </a:r>
            <a:r>
              <a:rPr lang="it-IT" sz="28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		</a:t>
            </a: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CONTENTS</a:t>
            </a:r>
            <a:endParaRPr lang="it-IT" sz="3600" b="1" i="1" u="none" strike="noStrike" baseline="0" dirty="0">
              <a:ln>
                <a:noFill/>
              </a:ln>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5" name="Freeform 4"/>
          <p:cNvSpPr/>
          <p:nvPr/>
        </p:nvSpPr>
        <p:spPr>
          <a:xfrm>
            <a:off x="1907704" y="162880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
        <p:nvSpPr>
          <p:cNvPr id="6" name="Freeform 5"/>
          <p:cNvSpPr/>
          <p:nvPr/>
        </p:nvSpPr>
        <p:spPr>
          <a:xfrm>
            <a:off x="1907704" y="2780841"/>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7" name="Freeform 6"/>
          <p:cNvSpPr/>
          <p:nvPr/>
        </p:nvSpPr>
        <p:spPr>
          <a:xfrm>
            <a:off x="1907704" y="3918312"/>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
        <p:nvSpPr>
          <p:cNvPr id="8" name="Freeform 7"/>
          <p:cNvSpPr/>
          <p:nvPr/>
        </p:nvSpPr>
        <p:spPr>
          <a:xfrm>
            <a:off x="1907704" y="543048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chemeClr val="accent1">
              <a:lumMod val="20000"/>
              <a:lumOff val="80000"/>
            </a:schemeClr>
          </a:solidFill>
          <a:ln w="9360">
            <a:solidFill>
              <a:schemeClr val="accent1">
                <a:lumMod val="20000"/>
                <a:lumOff val="80000"/>
              </a:schemeClr>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chemeClr val="bg1">
                  <a:lumMod val="95000"/>
                </a:schemeClr>
              </a:solidFill>
              <a:latin typeface="Arial" pitchFamily="18"/>
              <a:ea typeface="Arial" pitchFamily="2"/>
              <a:cs typeface="Arial" pitchFamily="2"/>
            </a:endParaRPr>
          </a:p>
        </p:txBody>
      </p:sp>
    </p:spTree>
    <p:extLst>
      <p:ext uri="{BB962C8B-B14F-4D97-AF65-F5344CB8AC3E}">
        <p14:creationId xmlns:p14="http://schemas.microsoft.com/office/powerpoint/2010/main" val="141953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3240" y="1511279"/>
            <a:ext cx="7337519" cy="14414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a:ln>
                <a:noFill/>
              </a:ln>
              <a:solidFill>
                <a:srgbClr val="000000"/>
              </a:solidFill>
              <a:latin typeface="Arial" pitchFamily="18"/>
              <a:ea typeface="Arial" pitchFamily="2"/>
              <a:cs typeface="Arial" pitchFamily="2"/>
            </a:endParaRPr>
          </a:p>
        </p:txBody>
      </p:sp>
      <p:sp>
        <p:nvSpPr>
          <p:cNvPr id="3" name="Freeform 2"/>
          <p:cNvSpPr/>
          <p:nvPr/>
        </p:nvSpPr>
        <p:spPr>
          <a:xfrm>
            <a:off x="0" y="0"/>
            <a:ext cx="914400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CFE7F5"/>
              </a:gs>
              <a:gs pos="100000">
                <a:srgbClr val="99CCFF"/>
              </a:gs>
            </a:gsLst>
            <a:path path="rect">
              <a:fillToRect l="50000" t="50000" r="50000" b="50000"/>
            </a:path>
          </a:gradFill>
          <a:ln w="9360">
            <a:solidFill>
              <a:srgbClr val="3465AF"/>
            </a:solidFill>
            <a:prstDash val="solid"/>
            <a:round/>
          </a:ln>
        </p:spPr>
        <p:txBody>
          <a:bodyPr vert="horz" wrap="none" lIns="90000" tIns="45000" rIns="90000" bIns="45000" anchor="ctr" anchorCtr="0" compatLnSpc="1"/>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3600" b="1" i="1" dirty="0" smtClean="0">
                <a:solidFill>
                  <a:srgbClr val="000080"/>
                </a:solidFill>
                <a:effectLst>
                  <a:outerShdw dist="17961" dir="2700000">
                    <a:scrgbClr r="0" g="0" b="0"/>
                  </a:outerShdw>
                </a:effectLst>
                <a:latin typeface="Bradley Hand ITC" panose="03070402050302030203" pitchFamily="66" charset="0"/>
                <a:ea typeface="Arial" pitchFamily="2"/>
                <a:cs typeface="Arial" pitchFamily="2"/>
              </a:rPr>
              <a:t>Quantum non-Markovianity</a:t>
            </a:r>
            <a:endParaRPr lang="it-IT" sz="3600" b="1" i="1" dirty="0">
              <a:solidFill>
                <a:srgbClr val="000080"/>
              </a:solidFill>
              <a:effectLst>
                <a:outerShdw dist="17961" dir="2700000">
                  <a:scrgbClr r="0" g="0" b="0"/>
                </a:outerShdw>
              </a:effectLst>
              <a:latin typeface="Bradley Hand ITC" panose="03070402050302030203" pitchFamily="66" charset="0"/>
              <a:ea typeface="Arial" pitchFamily="2"/>
              <a:cs typeface="Arial" pitchFamily="2"/>
            </a:endParaRPr>
          </a:p>
        </p:txBody>
      </p:sp>
      <p:pic>
        <p:nvPicPr>
          <p:cNvPr id="4" name="Picture 3"/>
          <p:cNvPicPr>
            <a:picLocks noChangeAspect="1"/>
          </p:cNvPicPr>
          <p:nvPr/>
        </p:nvPicPr>
        <p:blipFill>
          <a:blip r:embed="rId3">
            <a:lum/>
            <a:alphaModFix/>
          </a:blip>
          <a:srcRect/>
          <a:stretch>
            <a:fillRect/>
          </a:stretch>
        </p:blipFill>
        <p:spPr>
          <a:xfrm>
            <a:off x="0" y="0"/>
            <a:ext cx="900000" cy="863639"/>
          </a:xfrm>
          <a:prstGeom prst="rect">
            <a:avLst/>
          </a:prstGeom>
          <a:noFill/>
          <a:ln>
            <a:noFill/>
          </a:ln>
        </p:spPr>
      </p:pic>
      <p:sp>
        <p:nvSpPr>
          <p:cNvPr id="5" name="Freeform 4"/>
          <p:cNvSpPr/>
          <p:nvPr/>
        </p:nvSpPr>
        <p:spPr>
          <a:xfrm>
            <a:off x="1142143" y="4952127"/>
            <a:ext cx="3810240" cy="122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1" i="1" u="none" strike="noStrike" baseline="0" dirty="0">
              <a:ln>
                <a:noFill/>
              </a:ln>
              <a:solidFill>
                <a:srgbClr val="000000"/>
              </a:solidFill>
              <a:effectLst>
                <a:outerShdw dist="17961" dir="2700000">
                  <a:scrgbClr r="0" g="0" b="0"/>
                </a:outerShdw>
              </a:effectLst>
              <a:latin typeface="Arial" pitchFamily="18"/>
              <a:ea typeface="Arial" pitchFamily="2"/>
              <a:cs typeface="Arial" pitchFamily="2"/>
            </a:endParaRPr>
          </a:p>
          <a:p>
            <a:pPr marL="0" marR="0" lvl="0" indent="0" algn="ctr"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dirty="0">
              <a:ln>
                <a:noFill/>
              </a:ln>
              <a:solidFill>
                <a:srgbClr val="000000"/>
              </a:solidFill>
              <a:latin typeface="Arial" pitchFamily="18"/>
              <a:ea typeface="Arial" pitchFamily="2"/>
              <a:cs typeface="Arial" pitchFamily="2"/>
            </a:endParaRPr>
          </a:p>
          <a:p>
            <a:pPr marL="0" marR="0" lvl="0" indent="0" algn="just" rtl="0" hangingPunct="1">
              <a:lnSpc>
                <a:spcPct val="80000"/>
              </a:lnSpc>
              <a:spcBef>
                <a:spcPts val="697"/>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2800" b="0" i="0" u="none" strike="noStrike" baseline="0" dirty="0">
              <a:ln>
                <a:noFill/>
              </a:ln>
              <a:solidFill>
                <a:srgbClr val="000000"/>
              </a:solidFill>
              <a:latin typeface="Arial" pitchFamily="18"/>
              <a:ea typeface="Arial" pitchFamily="2"/>
              <a:cs typeface="Arial" pitchFamily="2"/>
            </a:endParaRPr>
          </a:p>
        </p:txBody>
      </p:sp>
      <p:sp>
        <p:nvSpPr>
          <p:cNvPr id="6" name="TextBox 5"/>
          <p:cNvSpPr txBox="1">
            <a:spLocks noResize="1"/>
          </p:cNvSpPr>
          <p:nvPr/>
        </p:nvSpPr>
        <p:spPr>
          <a:xfrm>
            <a:off x="4253040" y="4363303"/>
            <a:ext cx="718920" cy="360359"/>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cs typeface="Arial" pitchFamily="2"/>
            </a:endParaRPr>
          </a:p>
        </p:txBody>
      </p:sp>
      <p:sp>
        <p:nvSpPr>
          <p:cNvPr id="7" name="TextBox 6"/>
          <p:cNvSpPr txBox="1">
            <a:spLocks noResize="1"/>
          </p:cNvSpPr>
          <p:nvPr/>
        </p:nvSpPr>
        <p:spPr>
          <a:xfrm>
            <a:off x="4253040" y="4363303"/>
            <a:ext cx="718920" cy="360359"/>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cs typeface="Arial" pitchFamily="2"/>
            </a:endParaRPr>
          </a:p>
        </p:txBody>
      </p:sp>
      <p:sp>
        <p:nvSpPr>
          <p:cNvPr id="8" name="TextBox 7"/>
          <p:cNvSpPr txBox="1">
            <a:spLocks noResize="1"/>
          </p:cNvSpPr>
          <p:nvPr/>
        </p:nvSpPr>
        <p:spPr>
          <a:xfrm>
            <a:off x="4253040" y="4363303"/>
            <a:ext cx="718920" cy="360359"/>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cs typeface="Arial" pitchFamily="2"/>
            </a:endParaRPr>
          </a:p>
        </p:txBody>
      </p:sp>
      <p:sp>
        <p:nvSpPr>
          <p:cNvPr id="9" name="TextBox 8"/>
          <p:cNvSpPr txBox="1">
            <a:spLocks noResize="1"/>
          </p:cNvSpPr>
          <p:nvPr/>
        </p:nvSpPr>
        <p:spPr>
          <a:xfrm>
            <a:off x="4253040" y="4363303"/>
            <a:ext cx="718920" cy="360359"/>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cs typeface="Arial" pitchFamily="2"/>
            </a:endParaRPr>
          </a:p>
        </p:txBody>
      </p:sp>
      <mc:AlternateContent xmlns:mc="http://schemas.openxmlformats.org/markup-compatibility/2006" xmlns:a14="http://schemas.microsoft.com/office/drawing/2010/main">
        <mc:Choice Requires="a14">
          <p:sp>
            <p:nvSpPr>
              <p:cNvPr id="10" name="TextBox 9"/>
              <p:cNvSpPr txBox="1">
                <a:spLocks noResize="1"/>
              </p:cNvSpPr>
              <p:nvPr/>
            </p:nvSpPr>
            <p:spPr>
              <a:xfrm>
                <a:off x="3306960" y="1772816"/>
                <a:ext cx="2194200" cy="404640"/>
              </a:xfrm>
              <a:prstGeom prst="rect">
                <a:avLst/>
              </a:prstGeom>
              <a:noFill/>
              <a:ln>
                <a:noFill/>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14:m>
                  <m:oMathPara xmlns:m="http://schemas.openxmlformats.org/officeDocument/2006/math">
                    <m:oMathParaPr>
                      <m:jc m:val="centerGroup"/>
                    </m:oMathParaPr>
                    <m:oMath xmlns:m="http://schemas.openxmlformats.org/officeDocument/2006/math">
                      <m:r>
                        <a:rPr lang="it-IT" i="1" smtClean="0">
                          <a:latin typeface="Cambria Math"/>
                        </a:rPr>
                        <m:t>𝐷</m:t>
                      </m:r>
                      <m:d>
                        <m:dPr>
                          <m:ctrlPr>
                            <a:rPr lang="it-IT" i="1">
                              <a:latin typeface="Cambria Math"/>
                            </a:rPr>
                          </m:ctrlPr>
                        </m:dPr>
                        <m:e>
                          <m:sSubSup>
                            <m:sSubSupPr>
                              <m:ctrlPr>
                                <a:rPr lang="it-IT" i="1">
                                  <a:latin typeface="Cambria Math"/>
                                </a:rPr>
                              </m:ctrlPr>
                            </m:sSubSupPr>
                            <m:e>
                              <m:r>
                                <a:rPr lang="it-IT" i="1">
                                  <a:latin typeface="Cambria Math"/>
                                </a:rPr>
                                <m:t>𝜌</m:t>
                              </m:r>
                            </m:e>
                            <m:sub>
                              <m:r>
                                <a:rPr lang="it-IT" i="1">
                                  <a:latin typeface="Cambria Math"/>
                                </a:rPr>
                                <m:t>𝑆</m:t>
                              </m:r>
                            </m:sub>
                            <m:sup>
                              <m:r>
                                <a:rPr lang="it-IT" i="0">
                                  <a:latin typeface="Cambria Math"/>
                                </a:rPr>
                                <m:t>1</m:t>
                              </m:r>
                            </m:sup>
                          </m:sSubSup>
                          <m:d>
                            <m:dPr>
                              <m:ctrlPr>
                                <a:rPr lang="it-IT" i="1">
                                  <a:latin typeface="Cambria Math"/>
                                </a:rPr>
                              </m:ctrlPr>
                            </m:dPr>
                            <m:e>
                              <m:r>
                                <a:rPr lang="it-IT" i="1">
                                  <a:latin typeface="Cambria Math"/>
                                </a:rPr>
                                <m:t>𝑡</m:t>
                              </m:r>
                            </m:e>
                          </m:d>
                          <m:r>
                            <a:rPr lang="it-IT" i="0">
                              <a:latin typeface="Cambria Math"/>
                            </a:rPr>
                            <m:t>,</m:t>
                          </m:r>
                          <m:sSubSup>
                            <m:sSubSupPr>
                              <m:ctrlPr>
                                <a:rPr lang="it-IT" i="1">
                                  <a:latin typeface="Cambria Math"/>
                                </a:rPr>
                              </m:ctrlPr>
                            </m:sSubSupPr>
                            <m:e>
                              <m:r>
                                <a:rPr lang="it-IT" i="1">
                                  <a:latin typeface="Cambria Math"/>
                                </a:rPr>
                                <m:t>𝜌</m:t>
                              </m:r>
                            </m:e>
                            <m:sub>
                              <m:r>
                                <a:rPr lang="it-IT" i="1">
                                  <a:latin typeface="Cambria Math"/>
                                </a:rPr>
                                <m:t>𝑆</m:t>
                              </m:r>
                            </m:sub>
                            <m:sup>
                              <m:r>
                                <a:rPr lang="it-IT" i="0">
                                  <a:latin typeface="Cambria Math"/>
                                </a:rPr>
                                <m:t>2</m:t>
                              </m:r>
                            </m:sup>
                          </m:sSubSup>
                          <m:d>
                            <m:dPr>
                              <m:ctrlPr>
                                <a:rPr lang="it-IT" i="1">
                                  <a:latin typeface="Cambria Math"/>
                                </a:rPr>
                              </m:ctrlPr>
                            </m:dPr>
                            <m:e>
                              <m:r>
                                <a:rPr lang="it-IT" i="1">
                                  <a:latin typeface="Cambria Math"/>
                                </a:rPr>
                                <m:t>𝑡</m:t>
                              </m:r>
                            </m:e>
                          </m:d>
                        </m:e>
                      </m:d>
                    </m:oMath>
                  </m:oMathPara>
                </a14:m>
                <a:endParaRPr lang="it-IT" i="0" dirty="0">
                  <a:latin typeface="Arial" pitchFamily="18"/>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06960" y="1772816"/>
                <a:ext cx="2194200" cy="404640"/>
              </a:xfrm>
              <a:prstGeom prst="rect">
                <a:avLst/>
              </a:prstGeom>
              <a:blipFill rotWithShape="1">
                <a:blip r:embed="rId4"/>
                <a:stretch>
                  <a:fillRect b="-15152"/>
                </a:stretch>
              </a:blipFill>
              <a:ln>
                <a:noFill/>
              </a:ln>
            </p:spPr>
            <p:txBody>
              <a:bodyPr/>
              <a:lstStyle/>
              <a:p>
                <a:r>
                  <a:rPr lang="it-IT">
                    <a:noFill/>
                  </a:rPr>
                  <a:t> </a:t>
                </a:r>
              </a:p>
            </p:txBody>
          </p:sp>
        </mc:Fallback>
      </mc:AlternateContent>
      <p:sp>
        <p:nvSpPr>
          <p:cNvPr id="14" name="Freeform 13"/>
          <p:cNvSpPr/>
          <p:nvPr/>
        </p:nvSpPr>
        <p:spPr>
          <a:xfrm>
            <a:off x="4651064" y="3286767"/>
            <a:ext cx="4147920" cy="28893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w="9360">
            <a:solidFill>
              <a:srgbClr val="3465AF"/>
            </a:solidFill>
            <a:prstDash val="solid"/>
            <a:round/>
          </a:ln>
        </p:spPr>
        <p:txBody>
          <a:bodyPr vert="horz" wrap="none" lIns="90000" tIns="46800" rIns="90000" bIns="46800" anchor="ctr"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a:solidFill>
                <a:srgbClr val="000000"/>
              </a:solidFill>
              <a:latin typeface="Arial" pitchFamily="18"/>
              <a:ea typeface="Arial" pitchFamily="2"/>
              <a:cs typeface="Arial" pitchFamily="2"/>
            </a:endParaRPr>
          </a:p>
        </p:txBody>
      </p:sp>
      <p:sp>
        <p:nvSpPr>
          <p:cNvPr id="15" name="Freeform 14"/>
          <p:cNvSpPr/>
          <p:nvPr/>
        </p:nvSpPr>
        <p:spPr>
          <a:xfrm>
            <a:off x="5780512" y="3884583"/>
            <a:ext cx="1887832" cy="995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00"/>
          </a:solidFill>
          <a:ln w="9360">
            <a:solidFill>
              <a:srgbClr val="3465AF"/>
            </a:solidFill>
            <a:prstDash val="solid"/>
            <a:round/>
          </a:ln>
        </p:spPr>
        <p:txBody>
          <a:bodyPr vert="horz" wrap="none" lIns="90000" tIns="45000" rIns="90000" bIns="45000" anchor="ctr" anchorCtr="0" compatLnSpc="1"/>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smtClean="0">
                <a:solidFill>
                  <a:srgbClr val="000000"/>
                </a:solidFill>
                <a:latin typeface="Bradley Hand ITC" panose="03070402050302030203" pitchFamily="66" charset="0"/>
                <a:ea typeface="Arial" pitchFamily="2"/>
                <a:cs typeface="Arial" pitchFamily="2"/>
              </a:rPr>
              <a:t>System 1</a:t>
            </a:r>
            <a:endParaRPr lang="it-IT" sz="2800" b="1" dirty="0">
              <a:solidFill>
                <a:srgbClr val="000000"/>
              </a:solidFill>
              <a:latin typeface="Bradley Hand ITC" panose="03070402050302030203" pitchFamily="66" charset="0"/>
              <a:ea typeface="Arial" pitchFamily="2"/>
              <a:cs typeface="Arial" pitchFamily="2"/>
            </a:endParaRPr>
          </a:p>
        </p:txBody>
      </p:sp>
      <p:sp>
        <p:nvSpPr>
          <p:cNvPr id="17" name="Freeform 16"/>
          <p:cNvSpPr/>
          <p:nvPr/>
        </p:nvSpPr>
        <p:spPr>
          <a:xfrm>
            <a:off x="898063" y="3856647"/>
            <a:ext cx="1576440" cy="1990800"/>
          </a:xfrm>
          <a:custGeom>
            <a:avLst/>
            <a:gdLst>
              <a:gd name="f0" fmla="val 0"/>
              <a:gd name="f1" fmla="val 2880"/>
              <a:gd name="f2" fmla="val 5530"/>
              <a:gd name="f3" fmla="val 4378"/>
              <a:gd name="f4" fmla="val 2535"/>
              <a:gd name="f5" fmla="val 2650"/>
            </a:gdLst>
            <a:ahLst/>
            <a:cxnLst>
              <a:cxn ang="3cd4">
                <a:pos x="hc" y="t"/>
              </a:cxn>
              <a:cxn ang="0">
                <a:pos x="r" y="vc"/>
              </a:cxn>
              <a:cxn ang="cd4">
                <a:pos x="hc" y="b"/>
              </a:cxn>
              <a:cxn ang="cd2">
                <a:pos x="l" y="vc"/>
              </a:cxn>
            </a:cxnLst>
            <a:rect l="l" t="t" r="r" b="b"/>
            <a:pathLst>
              <a:path w="4379" h="5531">
                <a:moveTo>
                  <a:pt x="f0" y="f0"/>
                </a:moveTo>
                <a:cubicBezTo>
                  <a:pt x="f1" y="f2"/>
                  <a:pt x="f3" y="f4"/>
                  <a:pt x="f3" y="f4"/>
                </a:cubicBezTo>
                <a:lnTo>
                  <a:pt x="f3" y="f5"/>
                </a:lnTo>
              </a:path>
            </a:pathLst>
          </a:custGeom>
          <a:noFill/>
          <a:ln w="36720">
            <a:solidFill>
              <a:srgbClr val="000000"/>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8" name="Straight Connector 17"/>
          <p:cNvSpPr/>
          <p:nvPr/>
        </p:nvSpPr>
        <p:spPr>
          <a:xfrm flipV="1">
            <a:off x="913903" y="3447327"/>
            <a:ext cx="1801" cy="2287440"/>
          </a:xfrm>
          <a:prstGeom prst="line">
            <a:avLst/>
          </a:prstGeom>
          <a:noFill/>
          <a:ln w="36720">
            <a:solidFill>
              <a:srgbClr val="000000"/>
            </a:solidFill>
            <a:prstDash val="solid"/>
            <a:round/>
            <a:tailEnd type="arrow"/>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19" name="Straight Connector 18"/>
          <p:cNvSpPr/>
          <p:nvPr/>
        </p:nvSpPr>
        <p:spPr>
          <a:xfrm flipV="1">
            <a:off x="699704" y="5512647"/>
            <a:ext cx="3484440" cy="47520"/>
          </a:xfrm>
          <a:prstGeom prst="line">
            <a:avLst/>
          </a:prstGeom>
          <a:noFill/>
          <a:ln w="36720">
            <a:solidFill>
              <a:srgbClr val="000000"/>
            </a:solidFill>
            <a:prstDash val="solid"/>
            <a:round/>
            <a:tailEnd type="arrow"/>
          </a:ln>
        </p:spPr>
        <p:txBody>
          <a:bodyPr vert="horz" wrap="square" lIns="90000" tIns="46800" rIns="90000" bIns="468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0" name="Freeform 19"/>
          <p:cNvSpPr/>
          <p:nvPr/>
        </p:nvSpPr>
        <p:spPr>
          <a:xfrm>
            <a:off x="1861423" y="5723967"/>
            <a:ext cx="3034076"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0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Time </a:t>
            </a:r>
            <a:r>
              <a:rPr lang="it-IT" sz="2000" b="1" i="0" u="none" strike="noStrike" baseline="0" dirty="0" smtClean="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rPr>
              <a:t>(arbitrary units)</a:t>
            </a:r>
            <a:endParaRPr lang="it-IT" sz="2000" b="1" i="0" u="none" strike="noStrike" baseline="0" dirty="0">
              <a:ln>
                <a:noFill/>
              </a:ln>
              <a:solidFill>
                <a:srgbClr val="000000"/>
              </a:solidFill>
              <a:effectLst>
                <a:outerShdw dist="17961" dir="2700000">
                  <a:scrgbClr r="0" g="0" b="0"/>
                </a:outerShdw>
              </a:effectLst>
              <a:latin typeface="Bradley Hand ITC" panose="03070402050302030203" pitchFamily="66" charset="0"/>
              <a:ea typeface="Arial" pitchFamily="2"/>
              <a:cs typeface="Arial" pitchFamily="2"/>
            </a:endParaRPr>
          </a:p>
        </p:txBody>
      </p:sp>
      <p:sp>
        <p:nvSpPr>
          <p:cNvPr id="21" name="Freeform 20"/>
          <p:cNvSpPr/>
          <p:nvPr/>
        </p:nvSpPr>
        <p:spPr>
          <a:xfrm>
            <a:off x="2456863" y="4339767"/>
            <a:ext cx="1452240" cy="912959"/>
          </a:xfrm>
          <a:custGeom>
            <a:avLst/>
            <a:gdLst>
              <a:gd name="f0" fmla="val 0"/>
              <a:gd name="f1" fmla="val 1267"/>
              <a:gd name="f2" fmla="val 922"/>
              <a:gd name="f3" fmla="val 4032"/>
              <a:gd name="f4" fmla="val 2534"/>
            </a:gdLst>
            <a:ahLst/>
            <a:cxnLst>
              <a:cxn ang="3cd4">
                <a:pos x="hc" y="t"/>
              </a:cxn>
              <a:cxn ang="0">
                <a:pos x="r" y="vc"/>
              </a:cxn>
              <a:cxn ang="cd4">
                <a:pos x="hc" y="b"/>
              </a:cxn>
              <a:cxn ang="cd2">
                <a:pos x="l" y="vc"/>
              </a:cxn>
            </a:cxnLst>
            <a:rect l="l" t="t" r="r" b="b"/>
            <a:pathLst>
              <a:path w="4033" h="2535">
                <a:moveTo>
                  <a:pt x="f0" y="f1"/>
                </a:moveTo>
                <a:cubicBezTo>
                  <a:pt x="f2" y="f0"/>
                  <a:pt x="f3" y="f4"/>
                  <a:pt x="f3" y="f4"/>
                </a:cubicBezTo>
              </a:path>
            </a:pathLst>
          </a:custGeom>
          <a:noFill/>
          <a:ln w="36720">
            <a:solidFill>
              <a:srgbClr val="000000"/>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22" name="Freeform 21"/>
          <p:cNvSpPr/>
          <p:nvPr/>
        </p:nvSpPr>
        <p:spPr>
          <a:xfrm>
            <a:off x="107504" y="3511407"/>
            <a:ext cx="1208879" cy="425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16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D(t;</a:t>
            </a:r>
            <a:r>
              <a:rPr lang="it-IT" sz="1600" b="0" i="0" u="none" strike="noStrike" baseline="0" dirty="0">
                <a:ln>
                  <a:noFill/>
                </a:ln>
                <a:solidFill>
                  <a:srgbClr val="000000"/>
                </a:solidFill>
                <a:effectLst>
                  <a:outerShdw dist="17961" dir="2700000">
                    <a:scrgbClr r="0" g="0" b="0"/>
                  </a:outerShdw>
                </a:effectLst>
                <a:latin typeface="Ubuntu" pitchFamily="18"/>
                <a:ea typeface="Ubuntu" pitchFamily="2"/>
                <a:cs typeface="Ubuntu" pitchFamily="2"/>
              </a:rPr>
              <a:t>ρ</a:t>
            </a:r>
            <a:r>
              <a:rPr lang="it-IT" sz="1600" b="0" i="0" u="none" strike="noStrike" baseline="33000" dirty="0">
                <a:ln>
                  <a:noFill/>
                </a:ln>
                <a:solidFill>
                  <a:srgbClr val="000000"/>
                </a:solidFill>
                <a:effectLst>
                  <a:outerShdw dist="17961" dir="2700000">
                    <a:scrgbClr r="0" g="0" b="0"/>
                  </a:outerShdw>
                </a:effectLst>
                <a:latin typeface="Ubuntu" pitchFamily="18"/>
                <a:ea typeface="Ubuntu" pitchFamily="2"/>
                <a:cs typeface="Ubuntu" pitchFamily="2"/>
              </a:rPr>
              <a:t>1,2</a:t>
            </a:r>
            <a:r>
              <a:rPr lang="it-IT" sz="1600" b="0" i="0" u="none" strike="noStrike" baseline="0" dirty="0">
                <a:ln>
                  <a:noFill/>
                </a:ln>
                <a:solidFill>
                  <a:srgbClr val="000000"/>
                </a:solidFill>
                <a:effectLst>
                  <a:outerShdw dist="17961" dir="2700000">
                    <a:scrgbClr r="0" g="0" b="0"/>
                  </a:outerShdw>
                </a:effectLst>
                <a:latin typeface="Arial" pitchFamily="18"/>
                <a:ea typeface="Arial" pitchFamily="2"/>
                <a:cs typeface="Arial" pitchFamily="2"/>
              </a:rPr>
              <a:t>)</a:t>
            </a:r>
          </a:p>
        </p:txBody>
      </p:sp>
      <p:sp>
        <p:nvSpPr>
          <p:cNvPr id="24" name="Freeform 23"/>
          <p:cNvSpPr/>
          <p:nvPr/>
        </p:nvSpPr>
        <p:spPr>
          <a:xfrm>
            <a:off x="5780511" y="3374703"/>
            <a:ext cx="1749599" cy="42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latin typeface="Bradley Hand ITC" panose="03070402050302030203" pitchFamily="66" charset="0"/>
                <a:ea typeface="Arial" pitchFamily="2"/>
                <a:cs typeface="Arial" pitchFamily="2"/>
              </a:rPr>
              <a:t>Environment</a:t>
            </a:r>
          </a:p>
        </p:txBody>
      </p:sp>
      <p:cxnSp>
        <p:nvCxnSpPr>
          <p:cNvPr id="26" name="Curved Connector 25"/>
          <p:cNvCxnSpPr/>
          <p:nvPr/>
        </p:nvCxnSpPr>
        <p:spPr>
          <a:xfrm flipV="1">
            <a:off x="914803" y="3606447"/>
            <a:ext cx="4415581" cy="278136"/>
          </a:xfrm>
          <a:prstGeom prst="curvedConnector3">
            <a:avLst/>
          </a:prstGeom>
          <a:noFill/>
          <a:ln w="36720">
            <a:solidFill>
              <a:srgbClr val="FF0000"/>
            </a:solidFill>
            <a:prstDash val="solid"/>
            <a:round/>
            <a:tailEnd type="arrow"/>
          </a:ln>
        </p:spPr>
      </p:cxnSp>
      <p:sp>
        <p:nvSpPr>
          <p:cNvPr id="27" name="TextBox 26"/>
          <p:cNvSpPr txBox="1"/>
          <p:nvPr/>
        </p:nvSpPr>
        <p:spPr>
          <a:xfrm>
            <a:off x="539552" y="1080000"/>
            <a:ext cx="8599127" cy="460211"/>
          </a:xfrm>
          <a:prstGeom prst="rect">
            <a:avLst/>
          </a:prstGeom>
          <a:noFill/>
          <a:ln>
            <a:noFill/>
          </a:ln>
        </p:spPr>
        <p:txBody>
          <a:bodyPr vert="horz" wrap="none" lIns="90000" tIns="45000" rIns="90000" bIns="45000" anchorCtr="0" compatLnSpc="1">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i="0" u="none" strike="noStrike" baseline="0" dirty="0" smtClean="0">
                <a:ln>
                  <a:noFill/>
                </a:ln>
                <a:solidFill>
                  <a:srgbClr val="000000"/>
                </a:solidFill>
                <a:latin typeface="Bradley Hand ITC" panose="03070402050302030203" pitchFamily="66" charset="0"/>
                <a:ea typeface="Arial" pitchFamily="2"/>
                <a:cs typeface="Arial" pitchFamily="2"/>
              </a:rPr>
              <a:t>The trace distance</a:t>
            </a:r>
            <a:r>
              <a:rPr lang="it-IT" sz="2400" b="1" i="0" u="none" strike="noStrike" dirty="0" smtClean="0">
                <a:ln>
                  <a:noFill/>
                </a:ln>
                <a:solidFill>
                  <a:srgbClr val="000000"/>
                </a:solidFill>
                <a:latin typeface="Bradley Hand ITC" panose="03070402050302030203" pitchFamily="66" charset="0"/>
                <a:ea typeface="Arial" pitchFamily="2"/>
                <a:cs typeface="Arial" pitchFamily="2"/>
              </a:rPr>
              <a:t> measures the distinguishability between states</a:t>
            </a:r>
            <a:endParaRPr lang="it-IT" sz="2400" b="1" i="0" u="none" strike="noStrike" baseline="0" dirty="0">
              <a:ln>
                <a:noFill/>
              </a:ln>
              <a:solidFill>
                <a:srgbClr val="000000"/>
              </a:solidFill>
              <a:latin typeface="Bradley Hand ITC" panose="03070402050302030203" pitchFamily="66" charset="0"/>
              <a:ea typeface="Arial" pitchFamily="2"/>
              <a:cs typeface="Arial" pitchFamily="2"/>
            </a:endParaRPr>
          </a:p>
        </p:txBody>
      </p:sp>
      <p:sp>
        <p:nvSpPr>
          <p:cNvPr id="28" name="Freeform 27"/>
          <p:cNvSpPr/>
          <p:nvPr/>
        </p:nvSpPr>
        <p:spPr>
          <a:xfrm>
            <a:off x="370620" y="1224000"/>
            <a:ext cx="158760" cy="1587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2323DC"/>
          </a:solidFill>
          <a:ln w="9360">
            <a:solidFill>
              <a:srgbClr val="3465AF"/>
            </a:solidFill>
            <a:prstDash val="solid"/>
            <a:round/>
          </a:ln>
        </p:spPr>
        <p:txBody>
          <a:bodyPr vert="horz" wrap="none" lIns="90000" tIns="46800" rIns="90000" bIns="46800" anchor="ctr" anchorCtr="0" compatLnSpc="1"/>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it-IT" sz="1800" b="0" i="0" u="none" strike="noStrike" baseline="0">
              <a:ln>
                <a:noFill/>
              </a:ln>
              <a:solidFill>
                <a:srgbClr val="000000"/>
              </a:solidFill>
              <a:latin typeface="Arial" pitchFamily="18"/>
              <a:ea typeface="Arial" pitchFamily="2"/>
              <a:cs typeface="Arial" pitchFamily="2"/>
            </a:endParaRPr>
          </a:p>
        </p:txBody>
      </p:sp>
      <p:sp>
        <p:nvSpPr>
          <p:cNvPr id="39" name="Freeform 38"/>
          <p:cNvSpPr/>
          <p:nvPr/>
        </p:nvSpPr>
        <p:spPr>
          <a:xfrm>
            <a:off x="5780511" y="4951991"/>
            <a:ext cx="1887833" cy="995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0000"/>
          </a:solidFill>
          <a:ln w="9360">
            <a:solidFill>
              <a:srgbClr val="3465AF"/>
            </a:solidFill>
            <a:prstDash val="solid"/>
            <a:round/>
          </a:ln>
        </p:spPr>
        <p:txBody>
          <a:bodyPr vert="horz" wrap="none" lIns="90000" tIns="45000" rIns="90000" bIns="45000" anchor="ctr" anchorCtr="0" compatLnSpc="1"/>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800" b="1" dirty="0" smtClean="0">
                <a:solidFill>
                  <a:srgbClr val="000000"/>
                </a:solidFill>
                <a:latin typeface="Bradley Hand ITC" panose="03070402050302030203" pitchFamily="66" charset="0"/>
                <a:ea typeface="Arial" pitchFamily="2"/>
                <a:cs typeface="Arial" pitchFamily="2"/>
              </a:rPr>
              <a:t>System 2</a:t>
            </a:r>
            <a:endParaRPr lang="it-IT" sz="2800" b="1" dirty="0">
              <a:solidFill>
                <a:srgbClr val="000000"/>
              </a:solidFill>
              <a:latin typeface="Bradley Hand ITC" panose="03070402050302030203" pitchFamily="66" charset="0"/>
              <a:ea typeface="Arial" pitchFamily="2"/>
              <a:cs typeface="Arial" pitchFamily="2"/>
            </a:endParaRPr>
          </a:p>
        </p:txBody>
      </p:sp>
      <p:sp>
        <p:nvSpPr>
          <p:cNvPr id="29" name="Freeform 28"/>
          <p:cNvSpPr/>
          <p:nvPr/>
        </p:nvSpPr>
        <p:spPr>
          <a:xfrm>
            <a:off x="-36512" y="2492896"/>
            <a:ext cx="9442440" cy="5148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1"/>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it-IT" sz="2400" b="1" dirty="0">
                <a:solidFill>
                  <a:srgbClr val="000000"/>
                </a:solidFill>
                <a:latin typeface="Bradley Hand ITC" panose="03070402050302030203" pitchFamily="66" charset="0"/>
                <a:ea typeface="Arial" pitchFamily="2"/>
                <a:cs typeface="Arial" pitchFamily="2"/>
              </a:rPr>
              <a:t>Physical interpretation: evolution of information flow between S and E</a:t>
            </a:r>
          </a:p>
        </p:txBody>
      </p:sp>
    </p:spTree>
    <p:extLst>
      <p:ext uri="{BB962C8B-B14F-4D97-AF65-F5344CB8AC3E}">
        <p14:creationId xmlns:p14="http://schemas.microsoft.com/office/powerpoint/2010/main" val="420874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TotalTime>
  <Words>3566</Words>
  <Application>Microsoft Office PowerPoint</Application>
  <PresentationFormat>On-screen Show (4:3)</PresentationFormat>
  <Paragraphs>386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Università degli Studi di Milano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Giacomo Guarnieri</dc:creator>
  <cp:lastModifiedBy>Giacomo Guarnieri</cp:lastModifiedBy>
  <cp:revision>114</cp:revision>
  <dcterms:created xsi:type="dcterms:W3CDTF">2014-11-03T07:38:33Z</dcterms:created>
  <dcterms:modified xsi:type="dcterms:W3CDTF">2014-11-17T09:36:33Z</dcterms:modified>
</cp:coreProperties>
</file>