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4" r:id="rId2"/>
  </p:sldMasterIdLst>
  <p:notesMasterIdLst>
    <p:notesMasterId r:id="rId15"/>
  </p:notesMasterIdLst>
  <p:sldIdLst>
    <p:sldId id="256" r:id="rId3"/>
    <p:sldId id="264" r:id="rId4"/>
    <p:sldId id="257" r:id="rId5"/>
    <p:sldId id="263" r:id="rId6"/>
    <p:sldId id="261" r:id="rId7"/>
    <p:sldId id="265" r:id="rId8"/>
    <p:sldId id="260" r:id="rId9"/>
    <p:sldId id="266" r:id="rId10"/>
    <p:sldId id="262" r:id="rId11"/>
    <p:sldId id="268" r:id="rId12"/>
    <p:sldId id="269" r:id="rId13"/>
    <p:sldId id="267" r:id="rId14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23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43" autoAdjust="0"/>
    <p:restoredTop sz="84149" autoAdjust="0"/>
  </p:normalViewPr>
  <p:slideViewPr>
    <p:cSldViewPr>
      <p:cViewPr varScale="1">
        <p:scale>
          <a:sx n="99" d="100"/>
          <a:sy n="99" d="100"/>
        </p:scale>
        <p:origin x="-1974" y="-96"/>
      </p:cViewPr>
      <p:guideLst>
        <p:guide orient="horz" pos="4128"/>
        <p:guide pos="3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1024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024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F84A94-DF3D-4C70-A71E-02978C93EE1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3648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D9D74-8A0C-4A24-9A7C-81C924231AD0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670831-13BC-42D1-A422-F8FAF5884CC4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670831-13BC-42D1-A422-F8FAF5884CC4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670831-13BC-42D1-A422-F8FAF5884CC4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670831-13BC-42D1-A422-F8FAF5884CC4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  <a:cs typeface="+mn-cs"/>
              </a:rPr>
              <a:t>Zr-89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  <a:cs typeface="+mn-cs"/>
              </a:rPr>
              <a:t>Zirconium-89 is an attractive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  <a:cs typeface="+mn-cs"/>
              </a:rPr>
              <a:t>metallo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  <a:cs typeface="+mn-cs"/>
              </a:rPr>
              <a:t>-radionuclide for use in immuno-PET due to favorable decay characteristics.</a:t>
            </a:r>
            <a:endParaRPr lang="it-IT" altLang="it-IT" dirty="0" smtClean="0"/>
          </a:p>
          <a:p>
            <a:endParaRPr lang="it-IT" altLang="it-IT" dirty="0" smtClean="0"/>
          </a:p>
          <a:p>
            <a:r>
              <a:rPr lang="it-IT" altLang="it-IT" dirty="0" smtClean="0"/>
              <a:t>Pd-103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radionuclide </a:t>
            </a:r>
            <a:r>
              <a:rPr lang="en-US" baseline="30000" dirty="0" smtClean="0"/>
              <a:t>103</a:t>
            </a:r>
            <a:r>
              <a:rPr lang="en-US" dirty="0" smtClean="0"/>
              <a:t>Pd has gained great significance in recent years</a:t>
            </a:r>
            <a:endParaRPr lang="it-IT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  <a:cs typeface="+mn-cs"/>
              </a:rPr>
              <a:t>Prostate cancer is a common malignancy in men in the Western world. In recent years, improvement in biochemical diagnostic methods and the availability of a wide range of treatment options have increased the number of patients surviving free of disease.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  <a:cs typeface="+mn-cs"/>
            </a:endParaRPr>
          </a:p>
          <a:p>
            <a:endParaRPr lang="en-US" altLang="it-IT" sz="1200" b="0" i="0" kern="1200" dirty="0" smtClean="0"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  <a:cs typeface="+mn-cs"/>
            </a:endParaRPr>
          </a:p>
          <a:p>
            <a:endParaRPr lang="it-IT" alt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_PP_cover_1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36750" y="3098800"/>
            <a:ext cx="7131050" cy="8191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altLang="it-IT" noProof="0" smtClean="0"/>
              <a:t>Fare clic per modificare lo stile del titolo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55800" y="2667000"/>
            <a:ext cx="6883400" cy="4191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949450" y="1447800"/>
            <a:ext cx="6838950" cy="762000"/>
          </a:xfrm>
        </p:spPr>
        <p:txBody>
          <a:bodyPr/>
          <a:lstStyle>
            <a:lvl1pPr>
              <a:defRPr sz="2000"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77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61238" y="2298700"/>
            <a:ext cx="1630362" cy="3416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470150" y="2298700"/>
            <a:ext cx="4738688" cy="3416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94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_PP_cover_1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36750" y="3098800"/>
            <a:ext cx="7131050" cy="8191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altLang="it-IT" noProof="0" smtClean="0"/>
              <a:t>Fare clic per modificare stile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55800" y="2667000"/>
            <a:ext cx="6883400" cy="4191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949450" y="1447800"/>
            <a:ext cx="6838950" cy="762000"/>
          </a:xfrm>
        </p:spPr>
        <p:txBody>
          <a:bodyPr/>
          <a:lstStyle>
            <a:lvl1pPr>
              <a:defRPr sz="2000"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277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32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962150" y="3048000"/>
            <a:ext cx="3171825" cy="266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86375" y="3048000"/>
            <a:ext cx="3171825" cy="266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56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19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48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9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3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0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8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22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27838" y="2298700"/>
            <a:ext cx="1630362" cy="3416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936750" y="2298700"/>
            <a:ext cx="4738688" cy="3416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8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15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495550" y="3048000"/>
            <a:ext cx="3171825" cy="266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819775" y="3048000"/>
            <a:ext cx="3171825" cy="266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7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82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83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_PP_sezione_1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70150" y="2298700"/>
            <a:ext cx="5759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95550" y="3048000"/>
            <a:ext cx="64960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02400" y="6521450"/>
            <a:ext cx="256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bg1"/>
                </a:solidFill>
                <a:latin typeface="Garamond" pitchFamily="96" charset="0"/>
              </a:defRPr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26" descr="D_PP_sezione_1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1936750" y="2298700"/>
            <a:ext cx="5759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</a:p>
        </p:txBody>
      </p:sp>
      <p:sp>
        <p:nvSpPr>
          <p:cNvPr id="35844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2150" y="3048000"/>
            <a:ext cx="64960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3584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02400" y="6521450"/>
            <a:ext cx="256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bg1"/>
                </a:solidFill>
                <a:latin typeface="Garamond" pitchFamily="96" charset="0"/>
              </a:defRPr>
            </a:lvl1pPr>
          </a:lstStyle>
          <a:p>
            <a:r>
              <a:rPr lang="it-IT" altLang="it-IT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96" charset="0"/>
          <a:ea typeface="ＭＳ Ｐゴシック" pitchFamily="9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tif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tiff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it-IT" dirty="0" smtClean="0"/>
              <a:t>Physics, Astrophysics and Applied Physics PhD School</a:t>
            </a:r>
            <a:endParaRPr lang="it-IT" altLang="it-IT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it-IT" altLang="it-IT" dirty="0" err="1" smtClean="0"/>
              <a:t>Metabolic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radiotherapy</a:t>
            </a:r>
            <a:endParaRPr lang="it-IT" altLang="it-IT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it-IT" dirty="0" smtClean="0"/>
              <a:t>Study and optimization of the production of relevant radionuclides</a:t>
            </a:r>
          </a:p>
          <a:p>
            <a:endParaRPr lang="it-IT" alt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23528" y="4941168"/>
            <a:ext cx="182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+mn-lt"/>
              </a:rPr>
              <a:t>Simone Manenti</a:t>
            </a:r>
          </a:p>
          <a:p>
            <a:r>
              <a:rPr lang="it-IT" sz="1800" dirty="0" smtClean="0">
                <a:solidFill>
                  <a:schemeClr val="bg1"/>
                </a:solidFill>
                <a:latin typeface="+mn-lt"/>
              </a:rPr>
              <a:t>R10548-R17</a:t>
            </a:r>
            <a:endParaRPr lang="it-IT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88224" y="6228020"/>
            <a:ext cx="328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Thuesday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November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18, 2014</a:t>
            </a:r>
            <a:endParaRPr lang="it-IT" sz="1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altLang="it-IT" smtClean="0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2" descr="C:\Users\Simone\Documents\OriginLab\91\User Files\Graph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7" y="476672"/>
            <a:ext cx="677267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8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altLang="it-IT" smtClean="0"/>
              <a:t>DIGITARE NOME CENTRO</a:t>
            </a:r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1442" name="Picture 2" descr="C:\Documents and Settings\manenti\Documenti\OriginLab\91\User Files\Graph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814336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Documents and Settings\manenti\Documenti\OriginLab\91\User Files\Graph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62" y="116992"/>
            <a:ext cx="3911086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C:\Documents and Settings\manenti\Documenti\OriginLab\91\User Files\Graph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50" y="3478077"/>
            <a:ext cx="3907207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4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dirty="0"/>
              <a:t>Physics, Astrophysics and Applied Physics PhD School</a:t>
            </a:r>
            <a:endParaRPr lang="it-IT" altLang="it-IT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3490" name="Picture 2" descr="V:\presentazione\figure\sleeping-cat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Rot="1" noChangeArrowheads="1"/>
          </p:cNvSpPr>
          <p:nvPr/>
        </p:nvSpPr>
        <p:spPr bwMode="auto">
          <a:xfrm>
            <a:off x="431800" y="188640"/>
            <a:ext cx="8280400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it-IT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endParaRPr lang="it-IT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anose="020B0604020202020204" pitchFamily="34" charset="0"/>
              </a:rPr>
              <a:t>Thank you for your attention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endParaRPr lang="it-IT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anose="020B0604020202020204" pitchFamily="34" charset="0"/>
              </a:rPr>
              <a:t>Grazie per l’attenzione</a:t>
            </a:r>
          </a:p>
          <a:p>
            <a:pPr algn="ctr">
              <a:defRPr/>
            </a:pP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3492" name="Picture 4" descr="http://treasure.diylol.com/uploads/post/image/566875/resized_chemistry-cat-meme-generator-thank-you-for-your-attention-9e06f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0"/>
          <a:stretch/>
        </p:blipFill>
        <p:spPr bwMode="auto">
          <a:xfrm>
            <a:off x="2598290" y="2348880"/>
            <a:ext cx="3989934" cy="370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4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dirty="0"/>
              <a:t>Physics, Astrophysics and Applied Physics PhD School</a:t>
            </a:r>
            <a:endParaRPr lang="it-IT" altLang="it-IT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23528" y="620688"/>
            <a:ext cx="856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Physics, Astrophysics and Applied </a:t>
            </a:r>
            <a:r>
              <a:rPr lang="en-US" sz="2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Physics </a:t>
            </a:r>
            <a:r>
              <a:rPr lang="it-IT" sz="2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PhD </a:t>
            </a:r>
            <a:r>
              <a:rPr lang="it-IT" sz="2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school</a:t>
            </a:r>
            <a:endParaRPr lang="it-IT" sz="2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131840" y="2761764"/>
            <a:ext cx="2779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Applied</a:t>
            </a:r>
            <a:r>
              <a:rPr lang="it-IT" sz="2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Physics</a:t>
            </a:r>
            <a:endParaRPr lang="it-IT" sz="2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19416" y="4633972"/>
            <a:ext cx="4171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+mn-lt"/>
              </a:rPr>
              <a:t>Physics for Biomedicine</a:t>
            </a:r>
            <a:endParaRPr lang="it-IT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820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dirty="0" smtClean="0"/>
              <a:t>Physics, Astrophysics and Applied Physics PhD School</a:t>
            </a:r>
            <a:endParaRPr lang="it-IT" altLang="it-IT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41" y="886736"/>
            <a:ext cx="6556027" cy="455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igura a mano libera 7"/>
          <p:cNvSpPr/>
          <p:nvPr/>
        </p:nvSpPr>
        <p:spPr bwMode="auto">
          <a:xfrm>
            <a:off x="6056095" y="1633940"/>
            <a:ext cx="1828273" cy="1995799"/>
          </a:xfrm>
          <a:custGeom>
            <a:avLst/>
            <a:gdLst>
              <a:gd name="connsiteX0" fmla="*/ 38838 w 1828273"/>
              <a:gd name="connsiteY0" fmla="*/ 849953 h 1995799"/>
              <a:gd name="connsiteX1" fmla="*/ 134372 w 1828273"/>
              <a:gd name="connsiteY1" fmla="*/ 556526 h 1995799"/>
              <a:gd name="connsiteX2" fmla="*/ 1076068 w 1828273"/>
              <a:gd name="connsiteY2" fmla="*/ 31087 h 1995799"/>
              <a:gd name="connsiteX3" fmla="*/ 1703865 w 1828273"/>
              <a:gd name="connsiteY3" fmla="*/ 249451 h 1995799"/>
              <a:gd name="connsiteX4" fmla="*/ 1785752 w 1828273"/>
              <a:gd name="connsiteY4" fmla="*/ 1784824 h 1995799"/>
              <a:gd name="connsiteX5" fmla="*/ 1198898 w 1828273"/>
              <a:gd name="connsiteY5" fmla="*/ 1962245 h 1995799"/>
              <a:gd name="connsiteX6" fmla="*/ 850880 w 1828273"/>
              <a:gd name="connsiteY6" fmla="*/ 1593756 h 1995799"/>
              <a:gd name="connsiteX7" fmla="*/ 1151131 w 1828273"/>
              <a:gd name="connsiteY7" fmla="*/ 1327624 h 1995799"/>
              <a:gd name="connsiteX8" fmla="*/ 844056 w 1828273"/>
              <a:gd name="connsiteY8" fmla="*/ 1122908 h 1995799"/>
              <a:gd name="connsiteX9" fmla="*/ 448271 w 1828273"/>
              <a:gd name="connsiteY9" fmla="*/ 1068317 h 1995799"/>
              <a:gd name="connsiteX10" fmla="*/ 38838 w 1828273"/>
              <a:gd name="connsiteY10" fmla="*/ 849953 h 199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8273" h="1995799">
                <a:moveTo>
                  <a:pt x="38838" y="849953"/>
                </a:moveTo>
                <a:cubicBezTo>
                  <a:pt x="-13478" y="764655"/>
                  <a:pt x="-38500" y="693004"/>
                  <a:pt x="134372" y="556526"/>
                </a:cubicBezTo>
                <a:cubicBezTo>
                  <a:pt x="307244" y="420048"/>
                  <a:pt x="814486" y="82266"/>
                  <a:pt x="1076068" y="31087"/>
                </a:cubicBezTo>
                <a:cubicBezTo>
                  <a:pt x="1337650" y="-20092"/>
                  <a:pt x="1585584" y="-42838"/>
                  <a:pt x="1703865" y="249451"/>
                </a:cubicBezTo>
                <a:cubicBezTo>
                  <a:pt x="1822146" y="541740"/>
                  <a:pt x="1869913" y="1499358"/>
                  <a:pt x="1785752" y="1784824"/>
                </a:cubicBezTo>
                <a:cubicBezTo>
                  <a:pt x="1701591" y="2070290"/>
                  <a:pt x="1354710" y="1994090"/>
                  <a:pt x="1198898" y="1962245"/>
                </a:cubicBezTo>
                <a:cubicBezTo>
                  <a:pt x="1043086" y="1930400"/>
                  <a:pt x="858841" y="1699526"/>
                  <a:pt x="850880" y="1593756"/>
                </a:cubicBezTo>
                <a:cubicBezTo>
                  <a:pt x="842919" y="1487986"/>
                  <a:pt x="1152268" y="1406099"/>
                  <a:pt x="1151131" y="1327624"/>
                </a:cubicBezTo>
                <a:cubicBezTo>
                  <a:pt x="1149994" y="1249149"/>
                  <a:pt x="961199" y="1166126"/>
                  <a:pt x="844056" y="1122908"/>
                </a:cubicBezTo>
                <a:cubicBezTo>
                  <a:pt x="726913" y="1079690"/>
                  <a:pt x="582474" y="1114947"/>
                  <a:pt x="448271" y="1068317"/>
                </a:cubicBezTo>
                <a:cubicBezTo>
                  <a:pt x="314068" y="1021687"/>
                  <a:pt x="91154" y="935251"/>
                  <a:pt x="38838" y="849953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224136" y="539963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50" i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Image from http://hyperphysics.phy-astr.gsu.edu/</a:t>
            </a:r>
            <a:endParaRPr lang="it-IT" sz="1050" i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dirty="0"/>
              <a:t>Physics, Astrophysics and Applied Physics PhD School</a:t>
            </a:r>
            <a:endParaRPr lang="it-IT" altLang="it-IT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4" descr="http://www.ncbi.nlm.nih.gov/corecgi/tileshop/tileshop.fcgi?p=BOOKS&amp;id=105584&amp;s=19&amp;r=1&amp;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60" y="1412776"/>
            <a:ext cx="6248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475656" y="4967590"/>
            <a:ext cx="3966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Available</a:t>
            </a:r>
            <a:r>
              <a:rPr lang="it-IT" sz="100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from: http://www.ncbi.nlm.nih.gov/books/NBK11464/</a:t>
            </a:r>
          </a:p>
        </p:txBody>
      </p:sp>
    </p:spTree>
    <p:extLst>
      <p:ext uri="{BB962C8B-B14F-4D97-AF65-F5344CB8AC3E}">
        <p14:creationId xmlns:p14="http://schemas.microsoft.com/office/powerpoint/2010/main" val="39636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dirty="0" smtClean="0"/>
              <a:t>Physics, Astrophysics and Applied Physics PhD School</a:t>
            </a:r>
            <a:endParaRPr lang="it-IT" altLang="it-IT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6400800" cy="466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3528" y="5543654"/>
            <a:ext cx="5099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Image from: “The </a:t>
            </a:r>
            <a:r>
              <a:rPr lang="en-US" sz="1100" i="1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Opensource</a:t>
            </a:r>
            <a:r>
              <a:rPr lang="en-US" sz="1100" i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Handbook of </a:t>
            </a:r>
            <a:r>
              <a:rPr lang="en-US" sz="1100" i="1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Nanoscience</a:t>
            </a:r>
            <a:r>
              <a:rPr lang="en-US" sz="1100" i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and Nanotechnology”</a:t>
            </a:r>
            <a:endParaRPr lang="it-IT" sz="1100" i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580112" y="1700808"/>
            <a:ext cx="3493126" cy="11385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216000" tIns="144000" rIns="0" bIns="216000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Theranostics</a:t>
            </a:r>
            <a:r>
              <a:rPr lang="it-IT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  <a:endParaRPr lang="it-IT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it-IT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therapy</a:t>
            </a:r>
            <a:r>
              <a:rPr lang="it-IT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it-IT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diagnostics</a:t>
            </a:r>
            <a:endParaRPr lang="it-IT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10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dirty="0"/>
              <a:t>Physics, Astrophysics and Applied Physics PhD School</a:t>
            </a:r>
            <a:endParaRPr lang="it-IT" altLang="it-IT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1442" name="Picture 2" descr="V:\Tesi Simone\figure\rangeVStype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2816"/>
            <a:ext cx="28829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249020" y="3957216"/>
            <a:ext cx="27180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050" i="1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Radiochim</a:t>
            </a:r>
            <a:r>
              <a:rPr lang="fr-FR" sz="1050" i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. Acta, </a:t>
            </a:r>
            <a:r>
              <a:rPr lang="fr-FR" sz="1000" i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70-71</a:t>
            </a:r>
            <a:r>
              <a:rPr lang="fr-FR" sz="1050" i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, Pages </a:t>
            </a:r>
            <a:r>
              <a:rPr lang="fr-FR" sz="105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249–272</a:t>
            </a:r>
            <a:endParaRPr lang="it-IT" sz="1050" i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1519" y="188640"/>
            <a:ext cx="7325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Characteristics of eligible radionuclides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9513" y="1607889"/>
            <a:ext cx="56886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3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half</a:t>
            </a:r>
            <a:r>
              <a:rPr lang="it-IT" sz="2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life: </a:t>
            </a:r>
            <a:r>
              <a:rPr lang="it-IT" sz="23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few</a:t>
            </a:r>
            <a:r>
              <a:rPr lang="it-IT" sz="2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hours (~6) to </a:t>
            </a:r>
            <a:r>
              <a:rPr lang="it-IT" sz="23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days</a:t>
            </a:r>
            <a:r>
              <a:rPr lang="it-IT" sz="2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(~10)</a:t>
            </a:r>
          </a:p>
          <a:p>
            <a:endParaRPr lang="it-IT" sz="16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6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 suitable linear energy transfer (LET) value and range in the </a:t>
            </a:r>
            <a:r>
              <a:rPr lang="en-US" sz="2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tissue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 </a:t>
            </a:r>
            <a:r>
              <a:rPr lang="el-GR" sz="2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γ</a:t>
            </a:r>
            <a:r>
              <a:rPr lang="it-IT" sz="2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en-US" sz="2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emission that </a:t>
            </a:r>
            <a:r>
              <a:rPr lang="en-US" sz="2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lays in an energy region suitable for the </a:t>
            </a:r>
            <a:r>
              <a:rPr lang="en-US" sz="2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imaging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high </a:t>
            </a:r>
            <a:r>
              <a:rPr lang="en-US" sz="2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specific </a:t>
            </a:r>
            <a:r>
              <a:rPr lang="en-US" sz="2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radioactivity (A</a:t>
            </a:r>
            <a:r>
              <a:rPr lang="en-US" sz="2300" baseline="-25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</a:t>
            </a:r>
            <a:r>
              <a:rPr lang="en-US" sz="2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it-IT" sz="23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Picture 9" descr="rheniumtechneti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2"/>
          <a:stretch/>
        </p:blipFill>
        <p:spPr bwMode="auto">
          <a:xfrm>
            <a:off x="6977019" y="1635092"/>
            <a:ext cx="1199880" cy="395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148064" y="4944070"/>
            <a:ext cx="3960440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“specific </a:t>
            </a:r>
            <a:r>
              <a:rPr lang="en-US" sz="1600" dirty="0">
                <a:solidFill>
                  <a:schemeClr val="bg1"/>
                </a:solidFill>
              </a:rPr>
              <a:t>activity” is defined as the amount of </a:t>
            </a:r>
            <a:r>
              <a:rPr lang="en-US" sz="1600" dirty="0" smtClean="0">
                <a:solidFill>
                  <a:schemeClr val="bg1"/>
                </a:solidFill>
              </a:rPr>
              <a:t>radioactivity </a:t>
            </a:r>
            <a:r>
              <a:rPr lang="en-US" sz="1600" dirty="0">
                <a:solidFill>
                  <a:schemeClr val="bg1"/>
                </a:solidFill>
              </a:rPr>
              <a:t>of </a:t>
            </a:r>
            <a:r>
              <a:rPr lang="en-US" sz="1600" dirty="0" smtClean="0">
                <a:solidFill>
                  <a:schemeClr val="bg1"/>
                </a:solidFill>
              </a:rPr>
              <a:t>the radionuclide of interest per </a:t>
            </a:r>
            <a:r>
              <a:rPr lang="en-US" sz="1600" dirty="0">
                <a:solidFill>
                  <a:schemeClr val="bg1"/>
                </a:solidFill>
              </a:rPr>
              <a:t>unit mass of </a:t>
            </a:r>
            <a:r>
              <a:rPr lang="en-US" sz="1600" dirty="0" smtClean="0">
                <a:solidFill>
                  <a:schemeClr val="bg1"/>
                </a:solidFill>
              </a:rPr>
              <a:t>all the isotopes of the radionuclide itself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dirty="0" smtClean="0"/>
              <a:t>Physics, Astrophysics and Applied Physics PhD School</a:t>
            </a:r>
            <a:endParaRPr lang="it-IT" altLang="it-IT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42937" y="548680"/>
            <a:ext cx="7129463" cy="5360988"/>
            <a:chOff x="612" y="688"/>
            <a:chExt cx="4491" cy="3377"/>
          </a:xfrm>
        </p:grpSpPr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612" y="688"/>
              <a:ext cx="4491" cy="3377"/>
              <a:chOff x="612" y="688"/>
              <a:chExt cx="4491" cy="3377"/>
            </a:xfrm>
          </p:grpSpPr>
          <p:graphicFrame>
            <p:nvGraphicFramePr>
              <p:cNvPr id="8" name="Object 5"/>
              <p:cNvGraphicFramePr>
                <a:graphicFrameLocks noChangeAspect="1"/>
              </p:cNvGraphicFramePr>
              <p:nvPr/>
            </p:nvGraphicFramePr>
            <p:xfrm>
              <a:off x="612" y="688"/>
              <a:ext cx="4491" cy="31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73" name="Organigramma" r:id="rId4" imgW="5133372" imgH="4502552" progId="OrgPlusWOPX.4">
                      <p:embed followColorScheme="full"/>
                    </p:oleObj>
                  </mc:Choice>
                  <mc:Fallback>
                    <p:oleObj name="Organigramma" r:id="rId4" imgW="5133372" imgH="4502552" progId="OrgPlusWOPX.4">
                      <p:embed followColorScheme="full"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2" y="688"/>
                            <a:ext cx="4491" cy="31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Oval 6"/>
              <p:cNvSpPr>
                <a:spLocks noChangeArrowheads="1"/>
              </p:cNvSpPr>
              <p:nvPr/>
            </p:nvSpPr>
            <p:spPr bwMode="auto">
              <a:xfrm>
                <a:off x="2200" y="3479"/>
                <a:ext cx="1309" cy="58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it-IT" sz="2000" dirty="0">
                    <a:solidFill>
                      <a:srgbClr val="FF0000"/>
                    </a:solidFill>
                    <a:latin typeface="Times New Roman" pitchFamily="18" charset="0"/>
                  </a:rPr>
                  <a:t>N.C.A.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it-IT" sz="2000" dirty="0">
                    <a:solidFill>
                      <a:srgbClr val="FF0000"/>
                    </a:solidFill>
                    <a:latin typeface="Times New Roman" pitchFamily="18" charset="0"/>
                  </a:rPr>
                  <a:t>Labelled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it-IT" sz="2000" dirty="0">
                    <a:solidFill>
                      <a:srgbClr val="FF0000"/>
                    </a:solidFill>
                    <a:latin typeface="Times New Roman" pitchFamily="18" charset="0"/>
                  </a:rPr>
                  <a:t>compound</a:t>
                </a:r>
                <a:endParaRPr lang="en-US" altLang="it-IT" sz="2000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AutoShape 9"/>
              <p:cNvSpPr>
                <a:spLocks noChangeArrowheads="1"/>
              </p:cNvSpPr>
              <p:nvPr/>
            </p:nvSpPr>
            <p:spPr bwMode="auto">
              <a:xfrm rot="20599711">
                <a:off x="3560" y="3601"/>
                <a:ext cx="310" cy="192"/>
              </a:xfrm>
              <a:prstGeom prst="leftArrow">
                <a:avLst>
                  <a:gd name="adj1" fmla="val 50000"/>
                  <a:gd name="adj2" fmla="val 40365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11" name="AutoShape 12"/>
              <p:cNvSpPr>
                <a:spLocks noChangeArrowheads="1"/>
              </p:cNvSpPr>
              <p:nvPr/>
            </p:nvSpPr>
            <p:spPr bwMode="auto">
              <a:xfrm rot="11885864">
                <a:off x="1844" y="3612"/>
                <a:ext cx="310" cy="192"/>
              </a:xfrm>
              <a:prstGeom prst="leftArrow">
                <a:avLst>
                  <a:gd name="adj1" fmla="val 50000"/>
                  <a:gd name="adj2" fmla="val 40365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1800"/>
              </a:p>
            </p:txBody>
          </p:sp>
        </p:grp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2790" y="3298"/>
              <a:ext cx="88" cy="144"/>
            </a:xfrm>
            <a:prstGeom prst="downArrow">
              <a:avLst>
                <a:gd name="adj1" fmla="val 50000"/>
                <a:gd name="adj2" fmla="val 40909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/>
            </a:p>
          </p:txBody>
        </p:sp>
      </p:grpSp>
      <p:pic>
        <p:nvPicPr>
          <p:cNvPr id="60454" name="Picture 38" descr="C:\Documents and Settings\manenti\Documenti\OriginLab\91\User Files\186g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17620"/>
            <a:ext cx="4635614" cy="380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56" name="Picture 40" descr="C:\Documents and Settings\manenti\Documenti\OriginLab\91\User Files\186g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96752"/>
            <a:ext cx="4644000" cy="346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58" name="Picture 42" descr="C:\Documents and Settings\manenti\Documenti\OriginLab\91\User Files\RNP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28" y="980728"/>
            <a:ext cx="4608000" cy="38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38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dirty="0"/>
              <a:t>Physics, Astrophysics and Applied Physics PhD School</a:t>
            </a:r>
            <a:endParaRPr lang="it-IT" altLang="it-IT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Picture 7" descr="assemblingst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26" y="3068960"/>
            <a:ext cx="1586612" cy="197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sta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3" y="5301208"/>
            <a:ext cx="280828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yclotronISP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468" y="406400"/>
            <a:ext cx="18669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beam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17788"/>
            <a:ext cx="28082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aradayc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43" y="4857750"/>
            <a:ext cx="252095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sep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259" y="1985367"/>
            <a:ext cx="1827213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2" descr="C:\Documents and Settings\manenti\Documenti\Attenuazione fascio d in Rh - 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5" t="16074" r="15065" b="11341"/>
          <a:stretch/>
        </p:blipFill>
        <p:spPr bwMode="auto">
          <a:xfrm rot="5400000">
            <a:off x="771600" y="420688"/>
            <a:ext cx="1911686" cy="280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251520" y="18864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Experimental procedure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Picture 4" descr="misure fisich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351838" cy="3278188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5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dirty="0" smtClean="0"/>
              <a:t>Physics, Astrophysics and Applied Physics PhD School</a:t>
            </a:r>
            <a:endParaRPr lang="it-IT" altLang="it-IT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51520" y="3501008"/>
            <a:ext cx="8640960" cy="28007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X-ray and Auger electron emitter: </a:t>
            </a:r>
            <a:r>
              <a:rPr lang="en-US" sz="2800" b="1" u="sng" baseline="30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103</a:t>
            </a:r>
            <a:r>
              <a:rPr lang="en-US" sz="2800" b="1" u="sng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Pd</a:t>
            </a:r>
          </a:p>
          <a:p>
            <a:endParaRPr lang="en-US" sz="1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b="1" baseline="30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103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Pd(d,2n)</a:t>
            </a:r>
            <a:r>
              <a:rPr lang="en-US" b="1" baseline="30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103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Pd</a:t>
            </a:r>
          </a:p>
          <a:p>
            <a:endParaRPr lang="en-US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</a:t>
            </a:r>
            <a:r>
              <a:rPr lang="en-US" baseline="-25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1/2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=16.991 d</a:t>
            </a:r>
          </a:p>
          <a:p>
            <a:endParaRPr lang="en-US" sz="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electron </a:t>
            </a:r>
            <a:r>
              <a:rPr lang="en-US" dirty="0" smtClean="0">
                <a:solidFill>
                  <a:schemeClr val="bg1"/>
                </a:solidFill>
                <a:cs typeface="Arial" panose="020B0604020202020204" pitchFamily="34" charset="0"/>
              </a:rPr>
              <a:t>capture=100%</a:t>
            </a:r>
            <a:endParaRPr lang="en-US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</a:t>
            </a:r>
            <a:r>
              <a:rPr lang="el-GR" baseline="-25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γ</a:t>
            </a:r>
            <a:r>
              <a:rPr lang="it-IT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=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357.45 </a:t>
            </a:r>
            <a:r>
              <a:rPr lang="en-US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keV</a:t>
            </a:r>
            <a:r>
              <a:rPr lang="en-US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</a:t>
            </a:r>
            <a:r>
              <a:rPr lang="el-GR" baseline="-25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γ</a:t>
            </a:r>
            <a:r>
              <a:rPr lang="it-IT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=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0.0221%</a:t>
            </a:r>
            <a:endParaRPr lang="en-US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51520" y="116632"/>
            <a:ext cx="8640960" cy="32213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Positron, X-ray </a:t>
            </a:r>
            <a:r>
              <a:rPr lang="en-US" sz="2800" u="sng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and Auger electron emitter: </a:t>
            </a:r>
            <a:r>
              <a:rPr lang="en-US" sz="2800" b="1" u="sng" baseline="30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89</a:t>
            </a:r>
            <a:r>
              <a:rPr lang="en-US" sz="2800" b="1" u="sng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Zr</a:t>
            </a:r>
            <a:endParaRPr lang="en-US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endParaRPr lang="en-US" sz="1800" b="1" baseline="300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b="1" baseline="30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89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Y(d,2n)</a:t>
            </a:r>
            <a:r>
              <a:rPr lang="en-US" b="1" baseline="30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89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Zr		</a:t>
            </a:r>
            <a:r>
              <a:rPr lang="en-US" b="1" baseline="30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baseline="30000" dirty="0" smtClean="0">
                <a:solidFill>
                  <a:schemeClr val="bg1"/>
                </a:solidFill>
                <a:cs typeface="Arial" panose="020B0604020202020204" pitchFamily="34" charset="0"/>
              </a:rPr>
              <a:t>89</a:t>
            </a:r>
            <a:r>
              <a:rPr 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Y(</a:t>
            </a:r>
            <a:r>
              <a:rPr lang="en-US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p,n</a:t>
            </a:r>
            <a:r>
              <a:rPr 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r>
              <a:rPr lang="en-US" b="1" baseline="30000" dirty="0" smtClean="0">
                <a:solidFill>
                  <a:schemeClr val="bg1"/>
                </a:solidFill>
                <a:cs typeface="Arial" panose="020B0604020202020204" pitchFamily="34" charset="0"/>
              </a:rPr>
              <a:t>89</a:t>
            </a:r>
            <a:r>
              <a:rPr 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Zr</a:t>
            </a:r>
            <a:endParaRPr lang="en-US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</a:t>
            </a:r>
            <a:r>
              <a:rPr lang="en-US" baseline="-25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1/2</a:t>
            </a:r>
            <a:r>
              <a:rPr lang="en-US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= 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78.4 h</a:t>
            </a:r>
          </a:p>
          <a:p>
            <a:endParaRPr lang="en-US" sz="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electron capture=76.6%</a:t>
            </a:r>
          </a:p>
          <a:p>
            <a:endParaRPr lang="en-US" sz="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l-GR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β</a:t>
            </a:r>
            <a:r>
              <a:rPr lang="el-GR" baseline="30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+</a:t>
            </a:r>
            <a:r>
              <a:rPr lang="el-GR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=</a:t>
            </a:r>
            <a:r>
              <a:rPr lang="el-GR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22.3%</a:t>
            </a:r>
            <a:r>
              <a:rPr lang="it-IT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max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el-GR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β+)=897 </a:t>
            </a:r>
            <a:r>
              <a:rPr lang="en-US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keV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	E</a:t>
            </a:r>
            <a:r>
              <a:rPr lang="en-US" baseline="-25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ave</a:t>
            </a:r>
            <a:r>
              <a:rPr lang="en-US" baseline="-25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.</a:t>
            </a:r>
            <a:r>
              <a:rPr lang="en-US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el-GR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β+)=396.9 </a:t>
            </a:r>
            <a:r>
              <a:rPr lang="en-US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keV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endParaRPr lang="en-US" sz="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</a:t>
            </a:r>
            <a:r>
              <a:rPr lang="el-GR" baseline="-25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γ</a:t>
            </a:r>
            <a:r>
              <a:rPr lang="el-GR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=908.97 </a:t>
            </a:r>
            <a:r>
              <a:rPr lang="en-US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keV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	I</a:t>
            </a:r>
            <a:r>
              <a:rPr lang="el-GR" baseline="-25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γ</a:t>
            </a:r>
            <a:r>
              <a:rPr lang="el-GR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=100%</a:t>
            </a:r>
            <a:endParaRPr lang="en-US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1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_PP_centro_1r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i Office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en1r_A">
  <a:themeElements>
    <a:clrScheme name="Cen1r_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n1r_A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Cen1r_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1r_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1r_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1r_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1r_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1r_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n1r_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n1r_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n1r_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n1r_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n1r_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n1r_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A_PP_centro_1r</Template>
  <TotalTime>5243</TotalTime>
  <Words>352</Words>
  <Application>Microsoft Office PowerPoint</Application>
  <PresentationFormat>Presentazione su schermo (4:3)</PresentationFormat>
  <Paragraphs>79</Paragraphs>
  <Slides>12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5" baseType="lpstr">
      <vt:lpstr>A_PP_centro_1r</vt:lpstr>
      <vt:lpstr>Cen1r_A</vt:lpstr>
      <vt:lpstr>Organigramma</vt:lpstr>
      <vt:lpstr>Metabolic radiotherapy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University of Milan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Metabolic radiotherapy</dc:title>
  <dc:creator>Simone Manenti</dc:creator>
  <cp:lastModifiedBy>zanzani</cp:lastModifiedBy>
  <cp:revision>55</cp:revision>
  <dcterms:created xsi:type="dcterms:W3CDTF">2014-11-07T13:22:25Z</dcterms:created>
  <dcterms:modified xsi:type="dcterms:W3CDTF">2014-11-17T12:35:24Z</dcterms:modified>
</cp:coreProperties>
</file>