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7" r:id="rId2"/>
    <p:sldId id="260" r:id="rId3"/>
    <p:sldId id="359" r:id="rId4"/>
    <p:sldId id="326" r:id="rId5"/>
    <p:sldId id="327" r:id="rId6"/>
    <p:sldId id="360" r:id="rId7"/>
    <p:sldId id="307" r:id="rId8"/>
    <p:sldId id="308" r:id="rId9"/>
    <p:sldId id="294" r:id="rId10"/>
    <p:sldId id="351" r:id="rId11"/>
    <p:sldId id="355" r:id="rId12"/>
    <p:sldId id="353" r:id="rId13"/>
    <p:sldId id="356" r:id="rId14"/>
    <p:sldId id="357" r:id="rId15"/>
    <p:sldId id="354" r:id="rId16"/>
    <p:sldId id="358" r:id="rId17"/>
    <p:sldId id="317" r:id="rId18"/>
    <p:sldId id="320" r:id="rId19"/>
    <p:sldId id="361" r:id="rId20"/>
    <p:sldId id="316" r:id="rId21"/>
    <p:sldId id="277" r:id="rId22"/>
    <p:sldId id="289" r:id="rId23"/>
    <p:sldId id="295" r:id="rId24"/>
    <p:sldId id="363" r:id="rId25"/>
    <p:sldId id="337" r:id="rId26"/>
    <p:sldId id="362" r:id="rId27"/>
    <p:sldId id="336" r:id="rId28"/>
    <p:sldId id="288" r:id="rId29"/>
    <p:sldId id="322" r:id="rId30"/>
    <p:sldId id="290" r:id="rId31"/>
    <p:sldId id="282" r:id="rId32"/>
    <p:sldId id="278" r:id="rId33"/>
    <p:sldId id="338" r:id="rId34"/>
    <p:sldId id="339" r:id="rId35"/>
    <p:sldId id="293" r:id="rId36"/>
    <p:sldId id="340" r:id="rId37"/>
    <p:sldId id="275" r:id="rId38"/>
    <p:sldId id="365" r:id="rId39"/>
    <p:sldId id="341" r:id="rId40"/>
    <p:sldId id="297" r:id="rId41"/>
    <p:sldId id="364" r:id="rId42"/>
    <p:sldId id="36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32DA6"/>
    <a:srgbClr val="0083E6"/>
    <a:srgbClr val="2763B9"/>
    <a:srgbClr val="5792C7"/>
    <a:srgbClr val="5A5ABD"/>
    <a:srgbClr val="5656BC"/>
    <a:srgbClr val="6B6BC4"/>
    <a:srgbClr val="FD4141"/>
    <a:srgbClr val="F25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88510" autoAdjust="0"/>
  </p:normalViewPr>
  <p:slideViewPr>
    <p:cSldViewPr snapToGrid="0" showGuides="1">
      <p:cViewPr>
        <p:scale>
          <a:sx n="70" d="100"/>
          <a:sy n="70" d="100"/>
        </p:scale>
        <p:origin x="1242" y="-108"/>
      </p:cViewPr>
      <p:guideLst>
        <p:guide orient="horz" pos="2092"/>
        <p:guide pos="2880"/>
      </p:guideLst>
    </p:cSldViewPr>
  </p:slideViewPr>
  <p:notesTextViewPr>
    <p:cViewPr>
      <p:scale>
        <a:sx n="3" d="2"/>
        <a:sy n="3" d="2"/>
      </p:scale>
      <p:origin x="0" y="0"/>
    </p:cViewPr>
  </p:notesTextViewPr>
  <p:sorterViewPr>
    <p:cViewPr>
      <p:scale>
        <a:sx n="100" d="100"/>
        <a:sy n="100" d="100"/>
      </p:scale>
      <p:origin x="0" y="-69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mtClean="0"/>
              <a:t>2. Detection of 1312nm photons </a:t>
            </a:r>
            <a:endParaRPr lang="en-GB"/>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smtClean="0"/>
              <a:t>19-22/10/2014 Meeting</a:t>
            </a:r>
            <a:endParaRPr lang="en-GB"/>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DFC5C6-EAD6-4E1A-904C-5AE6D4F59529}" type="slidenum">
              <a:rPr lang="en-GB" smtClean="0"/>
              <a:t>‹N›</a:t>
            </a:fld>
            <a:endParaRPr lang="en-GB"/>
          </a:p>
        </p:txBody>
      </p:sp>
    </p:spTree>
    <p:extLst>
      <p:ext uri="{BB962C8B-B14F-4D97-AF65-F5344CB8AC3E}">
        <p14:creationId xmlns:p14="http://schemas.microsoft.com/office/powerpoint/2010/main" val="63475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mtClean="0"/>
              <a:t>2. Detection of 1312nm photons </a:t>
            </a:r>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smtClean="0"/>
              <a:t>19-22/10/2014 Meeting</a:t>
            </a:r>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49A0-58D7-466A-BB8E-08397F149112}" type="slidenum">
              <a:rPr lang="en-GB" smtClean="0"/>
              <a:t>‹N›</a:t>
            </a:fld>
            <a:endParaRPr lang="en-GB"/>
          </a:p>
        </p:txBody>
      </p:sp>
    </p:spTree>
    <p:extLst>
      <p:ext uri="{BB962C8B-B14F-4D97-AF65-F5344CB8AC3E}">
        <p14:creationId xmlns:p14="http://schemas.microsoft.com/office/powerpoint/2010/main" val="20305248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sz="800" dirty="0" smtClean="0"/>
              <a:t>1. </a:t>
            </a:r>
            <a:r>
              <a:rPr lang="en-GB" sz="800" dirty="0" err="1" smtClean="0"/>
              <a:t>Goodmorning</a:t>
            </a:r>
            <a:r>
              <a:rPr lang="en-GB" sz="800" dirty="0" smtClean="0"/>
              <a:t> to all of you! I'm glad to be here, today, to talk to you about my </a:t>
            </a:r>
            <a:r>
              <a:rPr lang="en-GB" sz="800" dirty="0" err="1" smtClean="0"/>
              <a:t>Phd</a:t>
            </a:r>
            <a:r>
              <a:rPr lang="en-GB" sz="800" dirty="0" smtClean="0"/>
              <a:t> current and future work, </a:t>
            </a:r>
            <a:r>
              <a:rPr lang="en-GB" sz="800" dirty="0" err="1" smtClean="0"/>
              <a:t>expecially</a:t>
            </a:r>
            <a:r>
              <a:rPr lang="en-GB" sz="800" dirty="0" smtClean="0"/>
              <a:t> as a member of the </a:t>
            </a:r>
            <a:r>
              <a:rPr lang="en-GB" sz="800" dirty="0" err="1" smtClean="0"/>
              <a:t>AEgIS</a:t>
            </a:r>
            <a:r>
              <a:rPr lang="en-GB" sz="800" dirty="0" smtClean="0"/>
              <a:t> experiment.</a:t>
            </a:r>
            <a:endParaRPr lang="en-GB" sz="800"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a:t>
            </a:fld>
            <a:endParaRPr lang="en-GB"/>
          </a:p>
        </p:txBody>
      </p:sp>
    </p:spTree>
    <p:extLst>
      <p:ext uri="{BB962C8B-B14F-4D97-AF65-F5344CB8AC3E}">
        <p14:creationId xmlns:p14="http://schemas.microsoft.com/office/powerpoint/2010/main" val="198914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10. So, what do we do in </a:t>
            </a:r>
            <a:r>
              <a:rPr lang="en-GB" dirty="0" err="1" smtClean="0"/>
              <a:t>AEgIS</a:t>
            </a:r>
            <a:r>
              <a:rPr lang="en-GB" dirty="0" smtClean="0"/>
              <a:t>? The trip starts from two parallel lines. Along this line we manage positrons for the </a:t>
            </a:r>
            <a:r>
              <a:rPr lang="en-GB" dirty="0" err="1" smtClean="0"/>
              <a:t>Positronium</a:t>
            </a:r>
            <a:r>
              <a:rPr lang="en-GB" dirty="0" smtClean="0"/>
              <a:t> creation, along the other one we manage Antiprotons coming from the CERN Antiproton Decelerator.</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10</a:t>
            </a:fld>
            <a:endParaRPr lang="en-GB"/>
          </a:p>
        </p:txBody>
      </p:sp>
    </p:spTree>
    <p:extLst>
      <p:ext uri="{BB962C8B-B14F-4D97-AF65-F5344CB8AC3E}">
        <p14:creationId xmlns:p14="http://schemas.microsoft.com/office/powerpoint/2010/main" val="17432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11. Here we have a positrons accumulator, whose task is to dump and accelerate them. Here we are in a 5 Tesla magnet where we trap and cool antiprotons.</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11</a:t>
            </a:fld>
            <a:endParaRPr lang="en-GB"/>
          </a:p>
        </p:txBody>
      </p:sp>
    </p:spTree>
    <p:extLst>
      <p:ext uri="{BB962C8B-B14F-4D97-AF65-F5344CB8AC3E}">
        <p14:creationId xmlns:p14="http://schemas.microsoft.com/office/powerpoint/2010/main" val="255428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12. The next step is  the two line moving into a 1Tesla magnet, where cold antiprotons are stored and, off axis, positrons arrive onto a target to produce </a:t>
            </a:r>
            <a:r>
              <a:rPr lang="en-GB" dirty="0" err="1" smtClean="0"/>
              <a:t>Positronium</a:t>
            </a:r>
            <a:r>
              <a:rPr lang="en-GB" dirty="0" smtClean="0"/>
              <a:t> (later we will see how!).</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12</a:t>
            </a:fld>
            <a:endParaRPr lang="en-GB"/>
          </a:p>
        </p:txBody>
      </p:sp>
    </p:spTree>
    <p:extLst>
      <p:ext uri="{BB962C8B-B14F-4D97-AF65-F5344CB8AC3E}">
        <p14:creationId xmlns:p14="http://schemas.microsoft.com/office/powerpoint/2010/main" val="324169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13. The </a:t>
            </a:r>
            <a:r>
              <a:rPr lang="en-GB" dirty="0" err="1" smtClean="0"/>
              <a:t>Positronium</a:t>
            </a:r>
            <a:r>
              <a:rPr lang="en-GB" dirty="0" smtClean="0"/>
              <a:t> cloud grows up until we have the overlapping with the antiprotons cloud. Here we have the </a:t>
            </a:r>
            <a:r>
              <a:rPr lang="en-GB" dirty="0" err="1" smtClean="0"/>
              <a:t>Antihydrogen</a:t>
            </a:r>
            <a:r>
              <a:rPr lang="en-GB" dirty="0" smtClean="0"/>
              <a:t> formation!</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13</a:t>
            </a:fld>
            <a:endParaRPr lang="en-GB"/>
          </a:p>
        </p:txBody>
      </p:sp>
    </p:spTree>
    <p:extLst>
      <p:ext uri="{BB962C8B-B14F-4D97-AF65-F5344CB8AC3E}">
        <p14:creationId xmlns:p14="http://schemas.microsoft.com/office/powerpoint/2010/main" val="220291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14. Then </a:t>
            </a:r>
            <a:r>
              <a:rPr lang="en-GB" dirty="0" err="1" smtClean="0"/>
              <a:t>Antihydrogen</a:t>
            </a:r>
            <a:r>
              <a:rPr lang="en-GB" dirty="0" smtClean="0"/>
              <a:t> atoms are guided from an electric field gradient toward a </a:t>
            </a:r>
            <a:r>
              <a:rPr lang="en-GB" dirty="0" err="1" smtClean="0"/>
              <a:t>Moirè</a:t>
            </a:r>
            <a:r>
              <a:rPr lang="en-GB" dirty="0" smtClean="0"/>
              <a:t> </a:t>
            </a:r>
            <a:r>
              <a:rPr lang="en-GB" dirty="0" err="1" smtClean="0"/>
              <a:t>deflectometer</a:t>
            </a:r>
            <a:r>
              <a:rPr lang="en-GB" dirty="0" smtClean="0"/>
              <a:t>.</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14</a:t>
            </a:fld>
            <a:endParaRPr lang="en-GB"/>
          </a:p>
        </p:txBody>
      </p:sp>
    </p:spTree>
    <p:extLst>
      <p:ext uri="{BB962C8B-B14F-4D97-AF65-F5344CB8AC3E}">
        <p14:creationId xmlns:p14="http://schemas.microsoft.com/office/powerpoint/2010/main" val="107340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15. in which we measure their vertical deflection, due to a gravitational acceleration, and the time of flight. In this way we can obtain </a:t>
            </a:r>
            <a:r>
              <a:rPr lang="en-GB" dirty="0" err="1" smtClean="0"/>
              <a:t>gbar</a:t>
            </a:r>
            <a:r>
              <a:rPr lang="en-GB" dirty="0" smtClean="0"/>
              <a:t>.</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15</a:t>
            </a:fld>
            <a:endParaRPr lang="en-GB"/>
          </a:p>
        </p:txBody>
      </p:sp>
    </p:spTree>
    <p:extLst>
      <p:ext uri="{BB962C8B-B14F-4D97-AF65-F5344CB8AC3E}">
        <p14:creationId xmlns:p14="http://schemas.microsoft.com/office/powerpoint/2010/main" val="11721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16. So, let's see more in detail the role of the </a:t>
            </a:r>
            <a:r>
              <a:rPr lang="en-GB" dirty="0" err="1" smtClean="0"/>
              <a:t>Positronium</a:t>
            </a:r>
            <a:r>
              <a:rPr lang="en-GB" dirty="0" smtClean="0"/>
              <a:t>. First of all we must understand how we produce it!</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16</a:t>
            </a:fld>
            <a:endParaRPr lang="en-GB"/>
          </a:p>
        </p:txBody>
      </p:sp>
    </p:spTree>
    <p:extLst>
      <p:ext uri="{BB962C8B-B14F-4D97-AF65-F5344CB8AC3E}">
        <p14:creationId xmlns:p14="http://schemas.microsoft.com/office/powerpoint/2010/main" val="246815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17. We send a bunched positron beam toward a porous silica or aerogel target. In this way some positrons capture an electron from the material and generate </a:t>
            </a:r>
            <a:r>
              <a:rPr lang="en-GB" dirty="0" err="1" smtClean="0"/>
              <a:t>Positronium</a:t>
            </a:r>
            <a:r>
              <a:rPr lang="en-GB" dirty="0" smtClean="0"/>
              <a:t>, that exits the target through the pores and, bouncing on their walls, cools itself. As a result, we have outside the target a Ps cloud with a thermalized percentage.</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17</a:t>
            </a:fld>
            <a:endParaRPr lang="en-GB"/>
          </a:p>
        </p:txBody>
      </p:sp>
    </p:spTree>
    <p:extLst>
      <p:ext uri="{BB962C8B-B14F-4D97-AF65-F5344CB8AC3E}">
        <p14:creationId xmlns:p14="http://schemas.microsoft.com/office/powerpoint/2010/main" val="264471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18. The Ps atom plays a fundamental role in the </a:t>
            </a:r>
            <a:r>
              <a:rPr lang="en-GB" dirty="0" err="1" smtClean="0"/>
              <a:t>AEgIS</a:t>
            </a:r>
            <a:r>
              <a:rPr lang="en-GB" dirty="0" smtClean="0"/>
              <a:t> experiment, because, as we have already seen, it creates </a:t>
            </a:r>
            <a:r>
              <a:rPr lang="en-GB" dirty="0" err="1" smtClean="0"/>
              <a:t>Antihydrogen</a:t>
            </a:r>
            <a:r>
              <a:rPr lang="en-GB" dirty="0" smtClean="0"/>
              <a:t> with antiprotons, and it is the responsible of the large cross section of the reaction. In fact the cross section depends on the fourth power of the Ps principal quantum number. For this reason we can drastically increase it by exciting the atom to Rydberg levels!</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18</a:t>
            </a:fld>
            <a:endParaRPr lang="en-GB"/>
          </a:p>
        </p:txBody>
      </p:sp>
    </p:spTree>
    <p:extLst>
      <p:ext uri="{BB962C8B-B14F-4D97-AF65-F5344CB8AC3E}">
        <p14:creationId xmlns:p14="http://schemas.microsoft.com/office/powerpoint/2010/main" val="196542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19. We reach this result via a laser excitation in the following way:</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19</a:t>
            </a:fld>
            <a:endParaRPr lang="en-GB"/>
          </a:p>
        </p:txBody>
      </p:sp>
    </p:spTree>
    <p:extLst>
      <p:ext uri="{BB962C8B-B14F-4D97-AF65-F5344CB8AC3E}">
        <p14:creationId xmlns:p14="http://schemas.microsoft.com/office/powerpoint/2010/main" val="183469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2. I will start this adventure with a little journey inside the </a:t>
            </a:r>
            <a:r>
              <a:rPr lang="en-GB" dirty="0" err="1" smtClean="0"/>
              <a:t>AEgIS</a:t>
            </a:r>
            <a:r>
              <a:rPr lang="en-GB" dirty="0" smtClean="0"/>
              <a:t> experiment, then I will give you more details about the </a:t>
            </a:r>
            <a:r>
              <a:rPr lang="en-GB" dirty="0" err="1" smtClean="0"/>
              <a:t>Positronium</a:t>
            </a:r>
            <a:r>
              <a:rPr lang="en-GB" dirty="0" smtClean="0"/>
              <a:t> atom and its role inside the experiment. At that point we will be ready to talk about my studies on Ps laser excitation and its detection.</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a:t>
            </a:fld>
            <a:endParaRPr lang="en-GB"/>
          </a:p>
        </p:txBody>
      </p:sp>
    </p:spTree>
    <p:extLst>
      <p:ext uri="{BB962C8B-B14F-4D97-AF65-F5344CB8AC3E}">
        <p14:creationId xmlns:p14="http://schemas.microsoft.com/office/powerpoint/2010/main" val="1154434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20. We send </a:t>
            </a:r>
            <a:r>
              <a:rPr lang="en-GB" dirty="0" err="1" smtClean="0"/>
              <a:t>simultaneaously</a:t>
            </a:r>
            <a:r>
              <a:rPr lang="en-GB" dirty="0" smtClean="0"/>
              <a:t> two laser pulses: an UV laser pulse to excite it toward the third level and an IR laser pulse to excite it to Rydberg levels. This is a strategy that maximizes the excitation efficiency. As we must test if the laser works, we use an external dedicated chamber called Breadbox. Keep in mind these two coils around it!!!</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20</a:t>
            </a:fld>
            <a:endParaRPr lang="en-GB"/>
          </a:p>
        </p:txBody>
      </p:sp>
    </p:spTree>
    <p:extLst>
      <p:ext uri="{BB962C8B-B14F-4D97-AF65-F5344CB8AC3E}">
        <p14:creationId xmlns:p14="http://schemas.microsoft.com/office/powerpoint/2010/main" val="3204549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21. First, we must detect the n=3 laser excitation. A first method, already used in other experiments, to do that, is to detect changes in the emitted gamma rays time distribution. A second method is to detect the radiation emitted from the n=3 to n=2 transition. A third method is to induce a laser ionization on the third level Ps population and to collect the created charges.</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21</a:t>
            </a:fld>
            <a:endParaRPr lang="en-GB"/>
          </a:p>
        </p:txBody>
      </p:sp>
    </p:spTree>
    <p:extLst>
      <p:ext uri="{BB962C8B-B14F-4D97-AF65-F5344CB8AC3E}">
        <p14:creationId xmlns:p14="http://schemas.microsoft.com/office/powerpoint/2010/main" val="2974463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22. I will briefly describe my work on these three methods. I start with the first one!</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22</a:t>
            </a:fld>
            <a:endParaRPr lang="en-GB"/>
          </a:p>
        </p:txBody>
      </p:sp>
    </p:spTree>
    <p:extLst>
      <p:ext uri="{BB962C8B-B14F-4D97-AF65-F5344CB8AC3E}">
        <p14:creationId xmlns:p14="http://schemas.microsoft.com/office/powerpoint/2010/main" val="2361921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23. Why should we have changes in the gamma rays time distributions? This happens only if we have a weak magnetic field inside the chamber, that we can generate with the two coils around it! In fact, only </a:t>
            </a:r>
            <a:r>
              <a:rPr lang="en-GB" dirty="0" err="1" smtClean="0"/>
              <a:t>orto</a:t>
            </a:r>
            <a:r>
              <a:rPr lang="en-GB" dirty="0" smtClean="0"/>
              <a:t>-Ps is able to exit the target. When we excite it, the magnetic field brings some n=3 </a:t>
            </a:r>
            <a:r>
              <a:rPr lang="en-GB" dirty="0" err="1" smtClean="0"/>
              <a:t>orto</a:t>
            </a:r>
            <a:r>
              <a:rPr lang="en-GB" dirty="0" smtClean="0"/>
              <a:t>-Ps atom into the n=3 para-Ps state and, after the spontaneous emission towards to the ground state, we have a percentage of para-Ps that annihilates into two gamma rays quite immediately unlike the </a:t>
            </a:r>
            <a:r>
              <a:rPr lang="en-GB" dirty="0" err="1" smtClean="0"/>
              <a:t>orto</a:t>
            </a:r>
            <a:r>
              <a:rPr lang="en-GB" dirty="0" smtClean="0"/>
              <a:t>-Ps! For this reason we should have an annihilation peak at the time of the laser on!</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23</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343828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24. I made the first </a:t>
            </a:r>
            <a:r>
              <a:rPr lang="en-GB" dirty="0" err="1" smtClean="0"/>
              <a:t>Montecarlo</a:t>
            </a:r>
            <a:r>
              <a:rPr lang="en-GB" dirty="0" smtClean="0"/>
              <a:t> simulation ever on the whole process. I'd like to show to you, for example, the Histogram I created that represents the bread box internal walls. Here we have the target and here the detectors. My program generates Ps and, after both excitation and magnetic quenching processes,</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24</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374042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25. it graphs all the Ps annihilation points. From each point it induce a gamma rays emission and here you can see the intersections between gamma rays and the detectors.</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25</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1863518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smtClean="0"/>
              <a:t>26.</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26</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221130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27. In my simulation </a:t>
            </a:r>
            <a:r>
              <a:rPr lang="en-GB" dirty="0" err="1" smtClean="0"/>
              <a:t>i</a:t>
            </a:r>
            <a:r>
              <a:rPr lang="en-GB" dirty="0" smtClean="0"/>
              <a:t> </a:t>
            </a:r>
            <a:r>
              <a:rPr lang="en-GB" dirty="0" err="1" smtClean="0"/>
              <a:t>toke</a:t>
            </a:r>
            <a:r>
              <a:rPr lang="en-GB" dirty="0" smtClean="0"/>
              <a:t> into account several elements...the geometry of the chamber, Ps physics, laser physics and detectors physics. The more  updated time distribution that the simulation gave to me is this one:</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27</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392843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28. The blue line represents the "laser on" situation, the red one "the laser off" situation and the green one is obtained when there is no Ps formation.</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28</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3876917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29. What we expect to see is an increase of the fast decaying population and a relative decrease of the slower counterpart. As you can see, the signal is not so clear, therefore we need some improvements to be sure that a signal will be visible on our scopes! This reason forced us to look for other solutions!</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29</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66509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3. </a:t>
            </a:r>
            <a:r>
              <a:rPr lang="en-GB" dirty="0" err="1" smtClean="0"/>
              <a:t>So.</a:t>
            </a:r>
            <a:r>
              <a:rPr lang="en-GB" dirty="0" smtClean="0"/>
              <a:t>..Let me just remind you</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a:t>
            </a:fld>
            <a:endParaRPr lang="en-GB"/>
          </a:p>
        </p:txBody>
      </p:sp>
    </p:spTree>
    <p:extLst>
      <p:ext uri="{BB962C8B-B14F-4D97-AF65-F5344CB8AC3E}">
        <p14:creationId xmlns:p14="http://schemas.microsoft.com/office/powerpoint/2010/main" val="4264992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30. For </a:t>
            </a:r>
            <a:r>
              <a:rPr lang="en-GB" dirty="0" err="1" smtClean="0"/>
              <a:t>exemple</a:t>
            </a:r>
            <a:r>
              <a:rPr lang="en-GB" dirty="0" smtClean="0"/>
              <a:t> the second strategy. </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30</a:t>
            </a:fld>
            <a:endParaRPr lang="en-GB"/>
          </a:p>
        </p:txBody>
      </p:sp>
    </p:spTree>
    <p:extLst>
      <p:ext uri="{BB962C8B-B14F-4D97-AF65-F5344CB8AC3E}">
        <p14:creationId xmlns:p14="http://schemas.microsoft.com/office/powerpoint/2010/main" val="3490534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31. When the Ps decays from the third level, it can do this either directly toward the ground state or towards the second level. The aim of this strategy is to detect the near infrared radiation emitted from this transition.</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31</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1619243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32. We planned to do this by collecting this radiation and sending onto an </a:t>
            </a:r>
            <a:r>
              <a:rPr lang="en-GB" dirty="0" err="1" smtClean="0"/>
              <a:t>Ingaas</a:t>
            </a:r>
            <a:r>
              <a:rPr lang="en-GB" dirty="0" smtClean="0"/>
              <a:t> Detector in </a:t>
            </a:r>
            <a:r>
              <a:rPr lang="en-GB" dirty="0" err="1" smtClean="0"/>
              <a:t>geiger</a:t>
            </a:r>
            <a:r>
              <a:rPr lang="en-GB" dirty="0" smtClean="0"/>
              <a:t> configuration.</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32</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2815567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33. I estimated that, to have 1 count out of 10 positrons shots, we should deliver into the detector more than the	0.024 percent of the emitted radiation. But there is a main challenge: </a:t>
            </a:r>
          </a:p>
          <a:p>
            <a:r>
              <a:rPr lang="en-GB" dirty="0" smtClean="0"/>
              <a:t>We have a multimode beam at the </a:t>
            </a:r>
            <a:r>
              <a:rPr lang="en-GB" dirty="0" err="1" smtClean="0"/>
              <a:t>fiber</a:t>
            </a:r>
            <a:r>
              <a:rPr lang="en-GB" dirty="0" smtClean="0"/>
              <a:t> exit, so it's really difficult to focus it onto our 25micron diameter active surface. This is a new problem, not so much studied in the literature, therefore we had to perform some theoretical and experimental studies, in the Milano laboratory, to understand how much we can focus our beam once we have	chosen our </a:t>
            </a:r>
            <a:r>
              <a:rPr lang="en-GB" dirty="0" err="1" smtClean="0"/>
              <a:t>fiber</a:t>
            </a:r>
            <a:r>
              <a:rPr lang="en-GB" dirty="0" smtClean="0"/>
              <a:t>.</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33</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887551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GB" dirty="0" smtClean="0"/>
              <a:t>34. Finally we have been able to plan an optical setup that, with the laser on and for every positrons shot, provides us a 11 percent probability to have a signal count and a 0.75percent to have a dark count.</a:t>
            </a:r>
          </a:p>
          <a:p>
            <a:r>
              <a:rPr lang="en-GB" dirty="0" smtClean="0"/>
              <a:t>We are still working on it and a lot of improvements can be done yet!</a:t>
            </a:r>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34</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2440665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35. Now we have the last strategy, the newest one, that is just a proposal.</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35</a:t>
            </a:fld>
            <a:endParaRPr lang="en-GB"/>
          </a:p>
        </p:txBody>
      </p:sp>
    </p:spTree>
    <p:extLst>
      <p:ext uri="{BB962C8B-B14F-4D97-AF65-F5344CB8AC3E}">
        <p14:creationId xmlns:p14="http://schemas.microsoft.com/office/powerpoint/2010/main" val="3162941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aseline="0" dirty="0" smtClean="0"/>
              <a:t>36. The idea is to send a ionization laser simultaneously with the exciting one, that ionizes only the excited atoms. In this way we can collect the charges and have a current signal. Let's see how it works. In the breadbox we must insert two electrodes, generating a uniform electric field in order to collect charges, and a channel plate or a </a:t>
            </a:r>
            <a:r>
              <a:rPr lang="en-GB" baseline="0" dirty="0" err="1" smtClean="0"/>
              <a:t>channeltron</a:t>
            </a:r>
            <a:r>
              <a:rPr lang="en-GB" baseline="0" dirty="0" smtClean="0"/>
              <a:t> to generate the current signal. When we send positrons towards the target, we have a background signal due to secondary electrons emission from the material. After, Ps is created and when we send the exciting and the ionizing laser, the charges created from the ionization move, electrons are collected giving another current peak.</a:t>
            </a:r>
            <a:endParaRPr lang="it-IT" baseline="0"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36</a:t>
            </a:fld>
            <a:endParaRPr lang="en-GB"/>
          </a:p>
        </p:txBody>
      </p:sp>
    </p:spTree>
    <p:extLst>
      <p:ext uri="{BB962C8B-B14F-4D97-AF65-F5344CB8AC3E}">
        <p14:creationId xmlns:p14="http://schemas.microsoft.com/office/powerpoint/2010/main" val="684065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aseline="0" dirty="0" smtClean="0"/>
              <a:t>37. We simulated that, with a 10microJoule laser pulse, the n=3 population decreases faster than without it, because the 20percent of the atoms are ionized!</a:t>
            </a:r>
            <a:endParaRPr lang="it-IT" baseline="0"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37</a:t>
            </a:fld>
            <a:endParaRPr lang="en-GB"/>
          </a:p>
        </p:txBody>
      </p:sp>
    </p:spTree>
    <p:extLst>
      <p:ext uri="{BB962C8B-B14F-4D97-AF65-F5344CB8AC3E}">
        <p14:creationId xmlns:p14="http://schemas.microsoft.com/office/powerpoint/2010/main" val="1664826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aseline="0" dirty="0" smtClean="0"/>
              <a:t>38. Moreover, this strategy can also be used to detect the Rydberg excitation!!! In fact, if we send the Rydberg excitation laser pulse with the other two pulses, the current peak generated from the ionization will be LOWER because we will have less n=3 atoms that can be ionized.</a:t>
            </a:r>
            <a:endParaRPr lang="it-IT" baseline="0"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38</a:t>
            </a:fld>
            <a:endParaRPr lang="en-GB"/>
          </a:p>
        </p:txBody>
      </p:sp>
    </p:spTree>
    <p:extLst>
      <p:ext uri="{BB962C8B-B14F-4D97-AF65-F5344CB8AC3E}">
        <p14:creationId xmlns:p14="http://schemas.microsoft.com/office/powerpoint/2010/main" val="2671861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39. I will continue all this works! By improving my simulation and taking advantage of it to simulate the laser ionization strategy. In this way I can study deeply the three methods to understand which one is the best one and start to perform it!</a:t>
            </a:r>
          </a:p>
          <a:p>
            <a:r>
              <a:rPr lang="en-GB" dirty="0" smtClean="0"/>
              <a:t>Meanwhile, I will carry on my work at CERN!!!!!!! where the experimental apparatus is placed!</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39</a:t>
            </a:fld>
            <a:endParaRPr lang="en-GB"/>
          </a:p>
        </p:txBody>
      </p:sp>
    </p:spTree>
    <p:extLst>
      <p:ext uri="{BB962C8B-B14F-4D97-AF65-F5344CB8AC3E}">
        <p14:creationId xmlns:p14="http://schemas.microsoft.com/office/powerpoint/2010/main" val="351962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4. what the weak equivalence principle says: all MATTER bodies at the same </a:t>
            </a:r>
            <a:r>
              <a:rPr lang="en-GB" dirty="0" err="1" smtClean="0"/>
              <a:t>spacetime</a:t>
            </a:r>
            <a:r>
              <a:rPr lang="en-GB" dirty="0" smtClean="0"/>
              <a:t> point in a given MATTER gravitational field will undergo the same acceleration. CPT theorem states that we should have the same behaviour for ANTIMATTER bodies moving inside an ANTIMATTER gravitational field...</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4</a:t>
            </a:fld>
            <a:endParaRPr lang="en-GB"/>
          </a:p>
        </p:txBody>
      </p:sp>
    </p:spTree>
    <p:extLst>
      <p:ext uri="{BB962C8B-B14F-4D97-AF65-F5344CB8AC3E}">
        <p14:creationId xmlns:p14="http://schemas.microsoft.com/office/powerpoint/2010/main" val="2302831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40. Thank you very much!</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40</a:t>
            </a:fld>
            <a:endParaRPr lang="en-GB"/>
          </a:p>
        </p:txBody>
      </p:sp>
    </p:spTree>
    <p:extLst>
      <p:ext uri="{BB962C8B-B14F-4D97-AF65-F5344CB8AC3E}">
        <p14:creationId xmlns:p14="http://schemas.microsoft.com/office/powerpoint/2010/main" val="722738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4F4249A0-58D7-466A-BB8E-08397F149112}" type="slidenum">
              <a:rPr lang="en-GB" smtClean="0"/>
              <a:t>41</a:t>
            </a:fld>
            <a:endParaRPr lang="en-GB"/>
          </a:p>
        </p:txBody>
      </p:sp>
      <p:sp>
        <p:nvSpPr>
          <p:cNvPr id="5" name="Segnaposto data 4"/>
          <p:cNvSpPr>
            <a:spLocks noGrp="1"/>
          </p:cNvSpPr>
          <p:nvPr>
            <p:ph type="dt" idx="11"/>
          </p:nvPr>
        </p:nvSpPr>
        <p:spPr/>
        <p:txBody>
          <a:bodyPr/>
          <a:lstStyle/>
          <a:p>
            <a:r>
              <a:rPr lang="en-GB" smtClean="0"/>
              <a:t>19-22/10/2014 Meeting</a:t>
            </a:r>
            <a:endParaRPr lang="en-GB"/>
          </a:p>
        </p:txBody>
      </p:sp>
    </p:spTree>
    <p:extLst>
      <p:ext uri="{BB962C8B-B14F-4D97-AF65-F5344CB8AC3E}">
        <p14:creationId xmlns:p14="http://schemas.microsoft.com/office/powerpoint/2010/main" val="2507849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42</a:t>
            </a:fld>
            <a:endParaRPr lang="en-GB"/>
          </a:p>
        </p:txBody>
      </p:sp>
    </p:spTree>
    <p:extLst>
      <p:ext uri="{BB962C8B-B14F-4D97-AF65-F5344CB8AC3E}">
        <p14:creationId xmlns:p14="http://schemas.microsoft.com/office/powerpoint/2010/main" val="357208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5. But, what does it happen if we have ANTIMATTER in a given MATTER gravitational field?</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5</a:t>
            </a:fld>
            <a:endParaRPr lang="en-GB"/>
          </a:p>
        </p:txBody>
      </p:sp>
    </p:spTree>
    <p:extLst>
      <p:ext uri="{BB962C8B-B14F-4D97-AF65-F5344CB8AC3E}">
        <p14:creationId xmlns:p14="http://schemas.microsoft.com/office/powerpoint/2010/main" val="25033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6. Giving an answer to this question is the main goal of the </a:t>
            </a:r>
            <a:r>
              <a:rPr lang="en-GB" dirty="0" err="1" smtClean="0"/>
              <a:t>AEgIS</a:t>
            </a:r>
            <a:r>
              <a:rPr lang="en-GB" dirty="0" smtClean="0"/>
              <a:t> experiment!</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6</a:t>
            </a:fld>
            <a:endParaRPr lang="en-GB"/>
          </a:p>
        </p:txBody>
      </p:sp>
    </p:spTree>
    <p:extLst>
      <p:ext uri="{BB962C8B-B14F-4D97-AF65-F5344CB8AC3E}">
        <p14:creationId xmlns:p14="http://schemas.microsoft.com/office/powerpoint/2010/main" val="355996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7. </a:t>
            </a:r>
            <a:r>
              <a:rPr lang="en-GB" dirty="0" err="1" smtClean="0"/>
              <a:t>AEgIS</a:t>
            </a:r>
            <a:r>
              <a:rPr lang="en-GB" dirty="0" smtClean="0"/>
              <a:t> performs a measurement of the gravitational acceleration of the antimatter into the Earth gravitational field. In particular, to avoid the presence of other forces, it studies the free fall of neutral matter by producing </a:t>
            </a:r>
            <a:r>
              <a:rPr lang="en-GB" dirty="0" err="1" smtClean="0"/>
              <a:t>Antihydrogen</a:t>
            </a:r>
            <a:r>
              <a:rPr lang="en-GB" dirty="0" smtClean="0"/>
              <a:t> atoms. But... how </a:t>
            </a:r>
            <a:r>
              <a:rPr lang="en-GB" dirty="0" err="1" smtClean="0"/>
              <a:t>Antihydrogen</a:t>
            </a:r>
            <a:r>
              <a:rPr lang="en-GB" dirty="0" smtClean="0"/>
              <a:t> can be made?</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7</a:t>
            </a:fld>
            <a:endParaRPr lang="en-GB"/>
          </a:p>
        </p:txBody>
      </p:sp>
    </p:spTree>
    <p:extLst>
      <p:ext uri="{BB962C8B-B14F-4D97-AF65-F5344CB8AC3E}">
        <p14:creationId xmlns:p14="http://schemas.microsoft.com/office/powerpoint/2010/main" val="273046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8. We produce </a:t>
            </a:r>
            <a:r>
              <a:rPr lang="en-GB" dirty="0" err="1" smtClean="0"/>
              <a:t>Antihydrogen</a:t>
            </a:r>
            <a:r>
              <a:rPr lang="en-GB" dirty="0" smtClean="0"/>
              <a:t> via the Charge exchange reaction between antiprotons and </a:t>
            </a:r>
            <a:r>
              <a:rPr lang="en-GB" dirty="0" err="1" smtClean="0"/>
              <a:t>Positronium</a:t>
            </a:r>
            <a:r>
              <a:rPr lang="en-GB" dirty="0" smtClean="0"/>
              <a:t> atoms. In this way we can control the </a:t>
            </a:r>
            <a:r>
              <a:rPr lang="en-GB" dirty="0" err="1" smtClean="0"/>
              <a:t>Hbar</a:t>
            </a:r>
            <a:r>
              <a:rPr lang="en-GB" dirty="0" smtClean="0"/>
              <a:t> quantum state and obtain cold </a:t>
            </a:r>
            <a:r>
              <a:rPr lang="en-GB" dirty="0" err="1" smtClean="0"/>
              <a:t>Hbar</a:t>
            </a:r>
            <a:r>
              <a:rPr lang="en-GB" dirty="0" smtClean="0"/>
              <a:t> atoms; but the main advantage is the large cross section of this reaction. In fact, if we give a look to the usual way to produce </a:t>
            </a:r>
            <a:r>
              <a:rPr lang="en-GB" dirty="0" err="1" smtClean="0"/>
              <a:t>Hbar</a:t>
            </a:r>
            <a:r>
              <a:rPr lang="en-GB" dirty="0" smtClean="0"/>
              <a:t> atoms, that is to make antiprotons an positrons recombine together, we see that we cannot obtain too much cold </a:t>
            </a:r>
            <a:r>
              <a:rPr lang="en-GB" dirty="0" err="1" smtClean="0"/>
              <a:t>Hbar</a:t>
            </a:r>
            <a:r>
              <a:rPr lang="en-GB" dirty="0" smtClean="0"/>
              <a:t> atoms and the cross section is really low with respect to the first strategy. </a:t>
            </a:r>
            <a:r>
              <a:rPr lang="en-GB" dirty="0" err="1" smtClean="0"/>
              <a:t>Positronium</a:t>
            </a:r>
            <a:r>
              <a:rPr lang="en-GB" dirty="0" smtClean="0"/>
              <a:t> is for us a fundamental mean to produce </a:t>
            </a:r>
            <a:r>
              <a:rPr lang="en-GB" dirty="0" err="1" smtClean="0"/>
              <a:t>Antihydrogen</a:t>
            </a:r>
            <a:r>
              <a:rPr lang="en-GB" dirty="0" smtClean="0"/>
              <a:t>, so let's see what it is!</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8</a:t>
            </a:fld>
            <a:endParaRPr lang="en-GB"/>
          </a:p>
        </p:txBody>
      </p:sp>
    </p:spTree>
    <p:extLst>
      <p:ext uri="{BB962C8B-B14F-4D97-AF65-F5344CB8AC3E}">
        <p14:creationId xmlns:p14="http://schemas.microsoft.com/office/powerpoint/2010/main" val="318989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9. It is a bound state of a positron and an electron. We have two different Ps states: the singlet one, called para-Ps and the triplet one called </a:t>
            </a:r>
            <a:r>
              <a:rPr lang="en-GB" dirty="0" err="1" smtClean="0"/>
              <a:t>orto</a:t>
            </a:r>
            <a:r>
              <a:rPr lang="en-GB" dirty="0" smtClean="0"/>
              <a:t>-Ps. The para-Ps has a really short mean life and when it dies annihilates into two gamma rays; the </a:t>
            </a:r>
            <a:r>
              <a:rPr lang="en-GB" dirty="0" err="1" smtClean="0"/>
              <a:t>orto</a:t>
            </a:r>
            <a:r>
              <a:rPr lang="en-GB" dirty="0" smtClean="0"/>
              <a:t>-Ps has a longer mean life and annihilates into three gamma rays.</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9</a:t>
            </a:fld>
            <a:endParaRPr lang="en-GB"/>
          </a:p>
        </p:txBody>
      </p:sp>
    </p:spTree>
    <p:extLst>
      <p:ext uri="{BB962C8B-B14F-4D97-AF65-F5344CB8AC3E}">
        <p14:creationId xmlns:p14="http://schemas.microsoft.com/office/powerpoint/2010/main" val="188295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en-US" smtClean="0"/>
              <a:t>17/11/2014 First Year Workshop</a:t>
            </a:r>
            <a:endParaRPr lang="en-GB"/>
          </a:p>
        </p:txBody>
      </p:sp>
      <p:sp>
        <p:nvSpPr>
          <p:cNvPr id="5" name="Footer Placeholder 4"/>
          <p:cNvSpPr>
            <a:spLocks noGrp="1"/>
          </p:cNvSpPr>
          <p:nvPr>
            <p:ph type="ftr" sz="quarter" idx="11"/>
          </p:nvPr>
        </p:nvSpPr>
        <p:spPr/>
        <p:txBody>
          <a:bodyPr/>
          <a:lstStyle/>
          <a:p>
            <a:r>
              <a:rPr lang="en-GB" smtClean="0"/>
              <a:t>2. Detection of 1312nm photons </a:t>
            </a:r>
            <a:endParaRPr lang="en-GB"/>
          </a:p>
        </p:txBody>
      </p:sp>
      <p:sp>
        <p:nvSpPr>
          <p:cNvPr id="6" name="Slide Number Placeholder 5"/>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400112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en-US" smtClean="0"/>
              <a:t>17/11/2014 First Year Workshop</a:t>
            </a:r>
            <a:endParaRPr lang="en-GB"/>
          </a:p>
        </p:txBody>
      </p:sp>
      <p:sp>
        <p:nvSpPr>
          <p:cNvPr id="5" name="Footer Placeholder 4"/>
          <p:cNvSpPr>
            <a:spLocks noGrp="1"/>
          </p:cNvSpPr>
          <p:nvPr>
            <p:ph type="ftr" sz="quarter" idx="11"/>
          </p:nvPr>
        </p:nvSpPr>
        <p:spPr/>
        <p:txBody>
          <a:bodyPr/>
          <a:lstStyle/>
          <a:p>
            <a:r>
              <a:rPr lang="en-GB" smtClean="0"/>
              <a:t>2. Detection of 1312nm photons </a:t>
            </a:r>
            <a:endParaRPr lang="en-GB"/>
          </a:p>
        </p:txBody>
      </p:sp>
      <p:sp>
        <p:nvSpPr>
          <p:cNvPr id="6" name="Slide Number Placeholder 5"/>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407486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en-US" smtClean="0"/>
              <a:t>17/11/2014 First Year Workshop</a:t>
            </a:r>
            <a:endParaRPr lang="en-GB"/>
          </a:p>
        </p:txBody>
      </p:sp>
      <p:sp>
        <p:nvSpPr>
          <p:cNvPr id="5" name="Footer Placeholder 4"/>
          <p:cNvSpPr>
            <a:spLocks noGrp="1"/>
          </p:cNvSpPr>
          <p:nvPr>
            <p:ph type="ftr" sz="quarter" idx="11"/>
          </p:nvPr>
        </p:nvSpPr>
        <p:spPr/>
        <p:txBody>
          <a:bodyPr/>
          <a:lstStyle/>
          <a:p>
            <a:r>
              <a:rPr lang="en-GB" smtClean="0"/>
              <a:t>2. Detection of 1312nm photons </a:t>
            </a:r>
            <a:endParaRPr lang="en-GB"/>
          </a:p>
        </p:txBody>
      </p:sp>
      <p:sp>
        <p:nvSpPr>
          <p:cNvPr id="6" name="Slide Number Placeholder 5"/>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273464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en-US" smtClean="0"/>
              <a:t>17/11/2014 First Year Workshop</a:t>
            </a:r>
            <a:endParaRPr lang="en-GB"/>
          </a:p>
        </p:txBody>
      </p:sp>
      <p:sp>
        <p:nvSpPr>
          <p:cNvPr id="5" name="Footer Placeholder 4"/>
          <p:cNvSpPr>
            <a:spLocks noGrp="1"/>
          </p:cNvSpPr>
          <p:nvPr>
            <p:ph type="ftr" sz="quarter" idx="11"/>
          </p:nvPr>
        </p:nvSpPr>
        <p:spPr/>
        <p:txBody>
          <a:bodyPr/>
          <a:lstStyle/>
          <a:p>
            <a:r>
              <a:rPr lang="en-GB" smtClean="0"/>
              <a:t>2. Detection of 1312nm photons </a:t>
            </a:r>
            <a:endParaRPr lang="en-GB"/>
          </a:p>
        </p:txBody>
      </p:sp>
      <p:sp>
        <p:nvSpPr>
          <p:cNvPr id="6" name="Slide Number Placeholder 5"/>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337506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r>
              <a:rPr lang="en-US" smtClean="0"/>
              <a:t>17/11/2014 First Year Workshop</a:t>
            </a:r>
            <a:endParaRPr lang="en-GB"/>
          </a:p>
        </p:txBody>
      </p:sp>
      <p:sp>
        <p:nvSpPr>
          <p:cNvPr id="5" name="Footer Placeholder 4"/>
          <p:cNvSpPr>
            <a:spLocks noGrp="1"/>
          </p:cNvSpPr>
          <p:nvPr>
            <p:ph type="ftr" sz="quarter" idx="11"/>
          </p:nvPr>
        </p:nvSpPr>
        <p:spPr/>
        <p:txBody>
          <a:bodyPr/>
          <a:lstStyle/>
          <a:p>
            <a:r>
              <a:rPr lang="en-GB" smtClean="0"/>
              <a:t>2. Detection of 1312nm photons </a:t>
            </a:r>
            <a:endParaRPr lang="en-GB"/>
          </a:p>
        </p:txBody>
      </p:sp>
      <p:sp>
        <p:nvSpPr>
          <p:cNvPr id="6" name="Slide Number Placeholder 5"/>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86355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r>
              <a:rPr lang="en-US" smtClean="0"/>
              <a:t>17/11/2014 First Year Workshop</a:t>
            </a:r>
            <a:endParaRPr lang="en-GB"/>
          </a:p>
        </p:txBody>
      </p:sp>
      <p:sp>
        <p:nvSpPr>
          <p:cNvPr id="6" name="Footer Placeholder 5"/>
          <p:cNvSpPr>
            <a:spLocks noGrp="1"/>
          </p:cNvSpPr>
          <p:nvPr>
            <p:ph type="ftr" sz="quarter" idx="11"/>
          </p:nvPr>
        </p:nvSpPr>
        <p:spPr/>
        <p:txBody>
          <a:bodyPr/>
          <a:lstStyle/>
          <a:p>
            <a:r>
              <a:rPr lang="en-GB" smtClean="0"/>
              <a:t>2. Detection of 1312nm photons </a:t>
            </a:r>
            <a:endParaRPr lang="en-GB"/>
          </a:p>
        </p:txBody>
      </p:sp>
      <p:sp>
        <p:nvSpPr>
          <p:cNvPr id="7" name="Slide Number Placeholder 6"/>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1867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r>
              <a:rPr lang="en-US" smtClean="0"/>
              <a:t>17/11/2014 First Year Workshop</a:t>
            </a:r>
            <a:endParaRPr lang="en-GB"/>
          </a:p>
        </p:txBody>
      </p:sp>
      <p:sp>
        <p:nvSpPr>
          <p:cNvPr id="8" name="Footer Placeholder 7"/>
          <p:cNvSpPr>
            <a:spLocks noGrp="1"/>
          </p:cNvSpPr>
          <p:nvPr>
            <p:ph type="ftr" sz="quarter" idx="11"/>
          </p:nvPr>
        </p:nvSpPr>
        <p:spPr/>
        <p:txBody>
          <a:bodyPr/>
          <a:lstStyle/>
          <a:p>
            <a:r>
              <a:rPr lang="en-GB" smtClean="0"/>
              <a:t>2. Detection of 1312nm photons </a:t>
            </a:r>
            <a:endParaRPr lang="en-GB"/>
          </a:p>
        </p:txBody>
      </p:sp>
      <p:sp>
        <p:nvSpPr>
          <p:cNvPr id="9" name="Slide Number Placeholder 8"/>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105719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r>
              <a:rPr lang="en-US" smtClean="0"/>
              <a:t>17/11/2014 First Year Workshop</a:t>
            </a:r>
            <a:endParaRPr lang="en-GB"/>
          </a:p>
        </p:txBody>
      </p:sp>
      <p:sp>
        <p:nvSpPr>
          <p:cNvPr id="4" name="Footer Placeholder 3"/>
          <p:cNvSpPr>
            <a:spLocks noGrp="1"/>
          </p:cNvSpPr>
          <p:nvPr>
            <p:ph type="ftr" sz="quarter" idx="11"/>
          </p:nvPr>
        </p:nvSpPr>
        <p:spPr/>
        <p:txBody>
          <a:bodyPr/>
          <a:lstStyle/>
          <a:p>
            <a:r>
              <a:rPr lang="en-GB" smtClean="0"/>
              <a:t>2. Detection of 1312nm photons </a:t>
            </a:r>
            <a:endParaRPr lang="en-GB"/>
          </a:p>
        </p:txBody>
      </p:sp>
      <p:sp>
        <p:nvSpPr>
          <p:cNvPr id="5" name="Slide Number Placeholder 4"/>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122638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17/11/2014 First Year Workshop</a:t>
            </a:r>
            <a:endParaRPr lang="en-GB"/>
          </a:p>
        </p:txBody>
      </p:sp>
      <p:sp>
        <p:nvSpPr>
          <p:cNvPr id="3" name="Footer Placeholder 2"/>
          <p:cNvSpPr>
            <a:spLocks noGrp="1"/>
          </p:cNvSpPr>
          <p:nvPr>
            <p:ph type="ftr" sz="quarter" idx="11"/>
          </p:nvPr>
        </p:nvSpPr>
        <p:spPr/>
        <p:txBody>
          <a:bodyPr/>
          <a:lstStyle/>
          <a:p>
            <a:r>
              <a:rPr lang="en-GB" smtClean="0"/>
              <a:t>2. Detection of 1312nm photons </a:t>
            </a:r>
            <a:endParaRPr lang="en-GB"/>
          </a:p>
        </p:txBody>
      </p:sp>
      <p:sp>
        <p:nvSpPr>
          <p:cNvPr id="4" name="Slide Number Placeholder 3"/>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165643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en-US" smtClean="0"/>
              <a:t>17/11/2014 First Year Workshop</a:t>
            </a:r>
            <a:endParaRPr lang="en-GB"/>
          </a:p>
        </p:txBody>
      </p:sp>
      <p:sp>
        <p:nvSpPr>
          <p:cNvPr id="6" name="Footer Placeholder 5"/>
          <p:cNvSpPr>
            <a:spLocks noGrp="1"/>
          </p:cNvSpPr>
          <p:nvPr>
            <p:ph type="ftr" sz="quarter" idx="11"/>
          </p:nvPr>
        </p:nvSpPr>
        <p:spPr/>
        <p:txBody>
          <a:bodyPr/>
          <a:lstStyle/>
          <a:p>
            <a:r>
              <a:rPr lang="en-GB" smtClean="0"/>
              <a:t>2. Detection of 1312nm photons </a:t>
            </a:r>
            <a:endParaRPr lang="en-GB"/>
          </a:p>
        </p:txBody>
      </p:sp>
      <p:sp>
        <p:nvSpPr>
          <p:cNvPr id="7" name="Slide Number Placeholder 6"/>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69650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en-US" smtClean="0"/>
              <a:t>17/11/2014 First Year Workshop</a:t>
            </a:r>
            <a:endParaRPr lang="en-GB"/>
          </a:p>
        </p:txBody>
      </p:sp>
      <p:sp>
        <p:nvSpPr>
          <p:cNvPr id="6" name="Footer Placeholder 5"/>
          <p:cNvSpPr>
            <a:spLocks noGrp="1"/>
          </p:cNvSpPr>
          <p:nvPr>
            <p:ph type="ftr" sz="quarter" idx="11"/>
          </p:nvPr>
        </p:nvSpPr>
        <p:spPr/>
        <p:txBody>
          <a:bodyPr/>
          <a:lstStyle/>
          <a:p>
            <a:r>
              <a:rPr lang="en-GB" smtClean="0"/>
              <a:t>2. Detection of 1312nm photons </a:t>
            </a:r>
            <a:endParaRPr lang="en-GB"/>
          </a:p>
        </p:txBody>
      </p:sp>
      <p:sp>
        <p:nvSpPr>
          <p:cNvPr id="7" name="Slide Number Placeholder 6"/>
          <p:cNvSpPr>
            <a:spLocks noGrp="1"/>
          </p:cNvSpPr>
          <p:nvPr>
            <p:ph type="sldNum" sz="quarter" idx="12"/>
          </p:nvPr>
        </p:nvSpPr>
        <p:spPr/>
        <p:txBody>
          <a:bodyPr/>
          <a:lstStyle/>
          <a:p>
            <a:fld id="{D32C9B6A-23F4-488E-90DC-B27627D4E531}" type="slidenum">
              <a:rPr lang="en-GB" smtClean="0"/>
              <a:t>‹N›</a:t>
            </a:fld>
            <a:endParaRPr lang="en-GB"/>
          </a:p>
        </p:txBody>
      </p:sp>
    </p:spTree>
    <p:extLst>
      <p:ext uri="{BB962C8B-B14F-4D97-AF65-F5344CB8AC3E}">
        <p14:creationId xmlns:p14="http://schemas.microsoft.com/office/powerpoint/2010/main" val="397038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l="-210000" t="-270000" r="-180000" b="-14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17/11/2014 First Year Workshop</a:t>
            </a: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2. Detection of 1312nm photons </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C9B6A-23F4-488E-90DC-B27627D4E531}" type="slidenum">
              <a:rPr lang="en-GB" smtClean="0"/>
              <a:t>‹N›</a:t>
            </a:fld>
            <a:endParaRPr lang="en-GB"/>
          </a:p>
        </p:txBody>
      </p:sp>
    </p:spTree>
    <p:extLst>
      <p:ext uri="{BB962C8B-B14F-4D97-AF65-F5344CB8AC3E}">
        <p14:creationId xmlns:p14="http://schemas.microsoft.com/office/powerpoint/2010/main" val="2552668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8.jp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jp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8.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image" Target="../media/image21.wmf"/><Relationship Id="rId4" Type="http://schemas.openxmlformats.org/officeDocument/2006/relationships/oleObject" Target="../embeddings/oleObject6.bin"/><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3" Type="http://schemas.openxmlformats.org/officeDocument/2006/relationships/notesSlide" Target="../notesSlides/notesSlide8.xml"/><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1038225" y="1016546"/>
                <a:ext cx="7067550" cy="2705611"/>
              </a:xfrm>
            </p:spPr>
            <p:txBody>
              <a:bodyPr>
                <a:noAutofit/>
              </a:bodyPr>
              <a:lstStyle/>
              <a:p>
                <a:pPr algn="ctr"/>
                <a:r>
                  <a:rPr lang="en-GB"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Strategies for the detection </a:t>
                </a:r>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rPr>
                  <a:t>of n=3 </a:t>
                </a:r>
                <a:r>
                  <a:rPr lang="en-GB"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and Rydberg </a:t>
                </a:r>
                <a:r>
                  <a:rPr lang="en-GB" sz="4000" b="1" dirty="0" err="1" smtClean="0">
                    <a:solidFill>
                      <a:srgbClr val="C00000"/>
                    </a:solidFill>
                    <a:effectLst>
                      <a:outerShdw blurRad="38100" dist="38100" dir="2700000" algn="tl">
                        <a:srgbClr val="000000">
                          <a:alpha val="43137"/>
                        </a:srgbClr>
                      </a:outerShdw>
                    </a:effectLst>
                    <a:latin typeface="Comic Sans MS" panose="030F0702030302020204" pitchFamily="66" charset="0"/>
                  </a:rPr>
                  <a:t>Positronium</a:t>
                </a:r>
                <a:r>
                  <a:rPr lang="en-GB"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 levels in the </a:t>
                </a:r>
                <a14:m>
                  <m:oMath xmlns:m="http://schemas.openxmlformats.org/officeDocument/2006/math">
                    <m:r>
                      <a:rPr lang="en-GB"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𝑨𝑬</m:t>
                    </m:r>
                    <m:acc>
                      <m:accPr>
                        <m:chr m:val="̅"/>
                        <m:ctrlPr>
                          <a:rPr lang="en-GB"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accPr>
                      <m:e>
                        <m:r>
                          <a:rPr lang="it-IT"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𝒈</m:t>
                        </m:r>
                      </m:e>
                    </m:acc>
                    <m:r>
                      <a:rPr lang="en-GB"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𝑰𝑺</m:t>
                    </m:r>
                  </m:oMath>
                </a14:m>
                <a:r>
                  <a:rPr lang="en-GB"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 experiment</a:t>
                </a:r>
                <a:endPar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038225" y="1016546"/>
                <a:ext cx="7067550" cy="2705611"/>
              </a:xfrm>
              <a:blipFill rotWithShape="0">
                <a:blip r:embed="rId3"/>
                <a:stretch>
                  <a:fillRect l="-603" r="-4310" b="-4279"/>
                </a:stretch>
              </a:blipFill>
            </p:spPr>
            <p:txBody>
              <a:bodyPr/>
              <a:lstStyle/>
              <a:p>
                <a:r>
                  <a:rPr lang="en-GB">
                    <a:noFill/>
                  </a:rPr>
                  <a:t> </a:t>
                </a:r>
              </a:p>
            </p:txBody>
          </p:sp>
        </mc:Fallback>
      </mc:AlternateContent>
      <p:sp>
        <p:nvSpPr>
          <p:cNvPr id="3" name="Segnaposto contenuto 2"/>
          <p:cNvSpPr>
            <a:spLocks noGrp="1"/>
          </p:cNvSpPr>
          <p:nvPr>
            <p:ph idx="1"/>
          </p:nvPr>
        </p:nvSpPr>
        <p:spPr>
          <a:xfrm>
            <a:off x="1489179" y="3720194"/>
            <a:ext cx="6165642" cy="1620900"/>
          </a:xfrm>
        </p:spPr>
        <p:txBody>
          <a:bodyPr>
            <a:normAutofit/>
          </a:bodyPr>
          <a:lstStyle/>
          <a:p>
            <a:pPr marL="0" indent="0" algn="ctr">
              <a:buNone/>
            </a:pPr>
            <a:r>
              <a:rPr lang="it-IT" sz="3200" dirty="0" smtClean="0">
                <a:latin typeface="Comic Sans MS" panose="030F0702030302020204" pitchFamily="66" charset="0"/>
              </a:rPr>
              <a:t>Zeudi Mazzotta</a:t>
            </a:r>
            <a:endParaRPr lang="it-IT" dirty="0" smtClean="0">
              <a:latin typeface="Comic Sans MS" panose="030F0702030302020204" pitchFamily="66" charset="0"/>
            </a:endParaRPr>
          </a:p>
          <a:p>
            <a:pPr marL="0" indent="0" algn="ctr">
              <a:buNone/>
            </a:pPr>
            <a:endParaRPr lang="it-IT" dirty="0" smtClean="0">
              <a:latin typeface="Comic Sans MS" panose="030F0702030302020204" pitchFamily="66" charset="0"/>
            </a:endParaRPr>
          </a:p>
          <a:p>
            <a:pPr marL="0" indent="0" algn="ctr">
              <a:buNone/>
            </a:pPr>
            <a:r>
              <a:rPr lang="it-IT" dirty="0" smtClean="0">
                <a:latin typeface="Comic Sans MS" panose="030F0702030302020204" pitchFamily="66" charset="0"/>
              </a:rPr>
              <a:t>Supervisor: Fabrizio Castelli</a:t>
            </a: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a:t>
            </a:fld>
            <a:endParaRPr lang="en-GB">
              <a:latin typeface="Comic Sans MS" panose="030F0702030302020204" pitchFamily="66" charset="0"/>
            </a:endParaRPr>
          </a:p>
        </p:txBody>
      </p:sp>
      <p:pic>
        <p:nvPicPr>
          <p:cNvPr id="10" name="Picture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373688"/>
            <a:ext cx="1079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 name="Picture 52" descr="miner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229225"/>
            <a:ext cx="107791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56"/>
          <p:cNvSpPr>
            <a:spLocks noChangeArrowheads="1" noChangeShapeType="1" noTextEdit="1"/>
          </p:cNvSpPr>
          <p:nvPr/>
        </p:nvSpPr>
        <p:spPr bwMode="auto">
          <a:xfrm>
            <a:off x="107950" y="115888"/>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chemeClr val="accent1"/>
                  </a:solidFill>
                  <a:round/>
                  <a:headEnd/>
                  <a:tailEnd/>
                </a:ln>
                <a:solidFill>
                  <a:srgbClr val="0000FF"/>
                </a:solidFill>
                <a:latin typeface="Impact" panose="020B0806030902050204" pitchFamily="34" charset="0"/>
              </a:rPr>
              <a:t>AEGIS</a:t>
            </a:r>
          </a:p>
        </p:txBody>
      </p:sp>
      <p:sp>
        <p:nvSpPr>
          <p:cNvPr id="13" name="WordArt 57"/>
          <p:cNvSpPr>
            <a:spLocks noChangeArrowheads="1" noChangeShapeType="1" noTextEdit="1"/>
          </p:cNvSpPr>
          <p:nvPr/>
        </p:nvSpPr>
        <p:spPr bwMode="auto">
          <a:xfrm>
            <a:off x="8054975" y="115888"/>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chemeClr val="accent1"/>
                  </a:solidFill>
                  <a:round/>
                  <a:headEnd/>
                  <a:tailEnd/>
                </a:ln>
                <a:solidFill>
                  <a:srgbClr val="0000FF"/>
                </a:solidFill>
                <a:latin typeface="Impact" panose="020B0806030902050204" pitchFamily="34" charset="0"/>
              </a:rPr>
              <a:t>AEGIS</a:t>
            </a:r>
          </a:p>
        </p:txBody>
      </p:sp>
    </p:spTree>
    <p:extLst>
      <p:ext uri="{BB962C8B-B14F-4D97-AF65-F5344CB8AC3E}">
        <p14:creationId xmlns:p14="http://schemas.microsoft.com/office/powerpoint/2010/main" val="265889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10</a:t>
            </a:fld>
            <a:endParaRPr lang="en-GB">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sp>
        <p:nvSpPr>
          <p:cNvPr id="14"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41" name="CasellaDiTesto 40"/>
          <p:cNvSpPr txBox="1"/>
          <p:nvPr/>
        </p:nvSpPr>
        <p:spPr>
          <a:xfrm>
            <a:off x="217170" y="4732020"/>
            <a:ext cx="777240" cy="646331"/>
          </a:xfrm>
          <a:prstGeom prst="rect">
            <a:avLst/>
          </a:prstGeom>
          <a:noFill/>
        </p:spPr>
        <p:txBody>
          <a:bodyPr wrap="square" rtlCol="0">
            <a:spAutoFit/>
          </a:bodyPr>
          <a:lstStyle/>
          <a:p>
            <a:r>
              <a:rPr lang="it-IT" b="1" dirty="0">
                <a:latin typeface="Comic Sans MS" panose="030F0702030302020204" pitchFamily="66" charset="0"/>
              </a:rPr>
              <a:t>e+ </a:t>
            </a:r>
            <a:r>
              <a:rPr lang="it-IT" b="1" dirty="0" err="1" smtClean="0">
                <a:latin typeface="Comic Sans MS" panose="030F0702030302020204" pitchFamily="66" charset="0"/>
              </a:rPr>
              <a:t>beam</a:t>
            </a:r>
            <a:endParaRPr lang="en-GB" b="1" dirty="0">
              <a:latin typeface="Comic Sans MS" panose="030F0702030302020204" pitchFamily="66" charset="0"/>
            </a:endParaRPr>
          </a:p>
        </p:txBody>
      </p:sp>
      <p:cxnSp>
        <p:nvCxnSpPr>
          <p:cNvPr id="42" name="Connettore 2 41"/>
          <p:cNvCxnSpPr/>
          <p:nvPr/>
        </p:nvCxnSpPr>
        <p:spPr>
          <a:xfrm flipV="1">
            <a:off x="383785" y="520341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71405" y="1767869"/>
            <a:ext cx="1896880" cy="1200329"/>
          </a:xfrm>
          <a:prstGeom prst="rect">
            <a:avLst/>
          </a:prstGeom>
          <a:noFill/>
        </p:spPr>
        <p:txBody>
          <a:bodyPr wrap="square" rtlCol="0">
            <a:spAutoFit/>
          </a:bodyPr>
          <a:lstStyle/>
          <a:p>
            <a:r>
              <a:rPr lang="it-IT" b="1" dirty="0" err="1" smtClean="0">
                <a:latin typeface="Comic Sans MS" panose="030F0702030302020204" pitchFamily="66" charset="0"/>
              </a:rPr>
              <a:t>Antiprotons</a:t>
            </a:r>
            <a:r>
              <a:rPr lang="it-IT" b="1" dirty="0" smtClean="0">
                <a:latin typeface="Comic Sans MS" panose="030F0702030302020204" pitchFamily="66" charset="0"/>
              </a:rPr>
              <a:t> from </a:t>
            </a:r>
            <a:r>
              <a:rPr lang="it-IT" b="1" dirty="0" smtClean="0">
                <a:latin typeface="Comic Sans MS" panose="030F0702030302020204" pitchFamily="66" charset="0"/>
              </a:rPr>
              <a:t>CERN AD</a:t>
            </a:r>
          </a:p>
          <a:p>
            <a:r>
              <a:rPr lang="it-IT" b="1" dirty="0" smtClean="0">
                <a:latin typeface="Comic Sans MS" panose="030F0702030302020204" pitchFamily="66" charset="0"/>
              </a:rPr>
              <a:t>(</a:t>
            </a:r>
            <a:r>
              <a:rPr lang="it-IT" b="1" dirty="0" err="1" smtClean="0">
                <a:latin typeface="Comic Sans MS" panose="030F0702030302020204" pitchFamily="66" charset="0"/>
              </a:rPr>
              <a:t>Antiproton</a:t>
            </a:r>
            <a:r>
              <a:rPr lang="it-IT" b="1" dirty="0" smtClean="0">
                <a:latin typeface="Comic Sans MS" panose="030F0702030302020204" pitchFamily="66" charset="0"/>
              </a:rPr>
              <a:t> </a:t>
            </a:r>
            <a:r>
              <a:rPr lang="it-IT" b="1" dirty="0" err="1" smtClean="0">
                <a:latin typeface="Comic Sans MS" panose="030F0702030302020204" pitchFamily="66" charset="0"/>
              </a:rPr>
              <a:t>Decelerator</a:t>
            </a:r>
            <a:r>
              <a:rPr lang="it-IT" b="1" dirty="0">
                <a:latin typeface="Comic Sans MS" panose="030F0702030302020204" pitchFamily="66" charset="0"/>
              </a:rPr>
              <a:t>)</a:t>
            </a:r>
            <a:endParaRPr lang="en-GB" b="1" dirty="0">
              <a:latin typeface="Comic Sans MS" panose="030F0702030302020204" pitchFamily="66" charset="0"/>
            </a:endParaRPr>
          </a:p>
        </p:txBody>
      </p:sp>
      <p:cxnSp>
        <p:nvCxnSpPr>
          <p:cNvPr id="44" name="Connettore 2 43"/>
          <p:cNvCxnSpPr/>
          <p:nvPr/>
        </p:nvCxnSpPr>
        <p:spPr>
          <a:xfrm flipH="1">
            <a:off x="513471" y="2968198"/>
            <a:ext cx="115179" cy="871706"/>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71405" y="3624139"/>
            <a:ext cx="402674" cy="369332"/>
          </a:xfrm>
          <a:prstGeom prst="rect">
            <a:avLst/>
          </a:prstGeom>
          <a:solidFill>
            <a:schemeClr val="bg1"/>
          </a:solidFill>
        </p:spPr>
        <p:txBody>
          <a:bodyPr wrap="squar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cxnSp>
        <p:nvCxnSpPr>
          <p:cNvPr id="50" name="Connettore 2 49"/>
          <p:cNvCxnSpPr/>
          <p:nvPr/>
        </p:nvCxnSpPr>
        <p:spPr>
          <a:xfrm flipH="1">
            <a:off x="8142335" y="2607405"/>
            <a:ext cx="298680" cy="519647"/>
          </a:xfrm>
          <a:prstGeom prst="straightConnector1">
            <a:avLst/>
          </a:prstGeom>
          <a:ln w="762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flipH="1">
            <a:off x="7921620" y="2084292"/>
            <a:ext cx="441431" cy="662910"/>
          </a:xfrm>
          <a:prstGeom prst="straightConnector1">
            <a:avLst/>
          </a:prstGeom>
          <a:ln w="76200">
            <a:solidFill>
              <a:srgbClr val="0000CC"/>
            </a:solidFill>
            <a:tailEnd type="triangle" w="sm" len="sm"/>
          </a:ln>
        </p:spPr>
        <p:style>
          <a:lnRef idx="1">
            <a:schemeClr val="accent1"/>
          </a:lnRef>
          <a:fillRef idx="0">
            <a:schemeClr val="accent1"/>
          </a:fillRef>
          <a:effectRef idx="0">
            <a:schemeClr val="accent1"/>
          </a:effectRef>
          <a:fontRef idx="minor">
            <a:schemeClr val="tx1"/>
          </a:fontRef>
        </p:style>
      </p:cxnSp>
      <p:sp>
        <p:nvSpPr>
          <p:cNvPr id="57" name="Rettangolo 56"/>
          <p:cNvSpPr/>
          <p:nvPr/>
        </p:nvSpPr>
        <p:spPr>
          <a:xfrm>
            <a:off x="8450925" y="2320766"/>
            <a:ext cx="402674" cy="369332"/>
          </a:xfrm>
          <a:prstGeom prst="rect">
            <a:avLst/>
          </a:prstGeom>
          <a:solidFill>
            <a:schemeClr val="bg1"/>
          </a:solidFill>
          <a:ln w="57150">
            <a:solidFill>
              <a:srgbClr val="C00000"/>
            </a:solidFill>
          </a:ln>
        </p:spPr>
        <p:txBody>
          <a:bodyPr wrap="non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sp>
        <p:nvSpPr>
          <p:cNvPr id="58" name="Rettangolo 57"/>
          <p:cNvSpPr/>
          <p:nvPr/>
        </p:nvSpPr>
        <p:spPr>
          <a:xfrm>
            <a:off x="8325843" y="1767869"/>
            <a:ext cx="455574" cy="369332"/>
          </a:xfrm>
          <a:prstGeom prst="rect">
            <a:avLst/>
          </a:prstGeom>
          <a:solidFill>
            <a:schemeClr val="bg1"/>
          </a:solidFill>
          <a:ln w="57150">
            <a:solidFill>
              <a:srgbClr val="0000CC"/>
            </a:solidFill>
          </a:ln>
        </p:spPr>
        <p:txBody>
          <a:bodyPr wrap="none">
            <a:spAutoFit/>
          </a:bodyPr>
          <a:lstStyle/>
          <a:p>
            <a:r>
              <a:rPr lang="it-IT" b="1" dirty="0">
                <a:latin typeface="Comic Sans MS" panose="030F0702030302020204" pitchFamily="66" charset="0"/>
              </a:rPr>
              <a:t>e</a:t>
            </a:r>
            <a:r>
              <a:rPr lang="it-IT" b="1" dirty="0" smtClean="0">
                <a:latin typeface="Comic Sans MS" panose="030F0702030302020204" pitchFamily="66" charset="0"/>
              </a:rPr>
              <a:t>+</a:t>
            </a:r>
            <a:endParaRPr lang="en-GB" baseline="30000" dirty="0"/>
          </a:p>
        </p:txBody>
      </p:sp>
      <p:cxnSp>
        <p:nvCxnSpPr>
          <p:cNvPr id="62" name="Connettore 2 61"/>
          <p:cNvCxnSpPr/>
          <p:nvPr/>
        </p:nvCxnSpPr>
        <p:spPr>
          <a:xfrm flipV="1">
            <a:off x="212901" y="3819407"/>
            <a:ext cx="827795" cy="38525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9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right)">
                                      <p:cBhvr>
                                        <p:cTn id="22" dur="500"/>
                                        <p:tgtEl>
                                          <p:spTgt spid="54"/>
                                        </p:tgtEl>
                                      </p:cBhvr>
                                    </p:animEffect>
                                  </p:childTnLst>
                                </p:cTn>
                              </p:par>
                              <p:par>
                                <p:cTn id="23" presetID="22" presetClass="entr" presetSubtype="2"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9"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pic>
        <p:nvPicPr>
          <p:cNvPr id="48" name="Immagine 47"/>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11</a:t>
            </a:fld>
            <a:endParaRPr lang="en-GB">
              <a:latin typeface="Comic Sans MS" panose="030F0702030302020204" pitchFamily="66" charset="0"/>
            </a:endParaRPr>
          </a:p>
        </p:txBody>
      </p:sp>
      <p:sp>
        <p:nvSpPr>
          <p:cNvPr id="14"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8" name="Ovale 7"/>
          <p:cNvSpPr/>
          <p:nvPr/>
        </p:nvSpPr>
        <p:spPr>
          <a:xfrm rot="20162554">
            <a:off x="-64368" y="3800052"/>
            <a:ext cx="5495222" cy="1505460"/>
          </a:xfrm>
          <a:prstGeom prst="ellipse">
            <a:avLst/>
          </a:prstGeom>
          <a:noFill/>
          <a:ln w="38100">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Connettore 2 21"/>
          <p:cNvCxnSpPr>
            <a:stCxn id="23" idx="1"/>
            <a:endCxn id="8" idx="6"/>
          </p:cNvCxnSpPr>
          <p:nvPr/>
        </p:nvCxnSpPr>
        <p:spPr>
          <a:xfrm flipH="1">
            <a:off x="5194140" y="3087737"/>
            <a:ext cx="2184605" cy="349356"/>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rot="18851648">
            <a:off x="7273654" y="2652620"/>
            <a:ext cx="1065369" cy="651003"/>
          </a:xfrm>
          <a:prstGeom prst="ellipse">
            <a:avLst/>
          </a:prstGeom>
          <a:noFill/>
          <a:ln w="38100">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ttore 2 31"/>
          <p:cNvCxnSpPr/>
          <p:nvPr/>
        </p:nvCxnSpPr>
        <p:spPr>
          <a:xfrm flipH="1" flipV="1">
            <a:off x="5194141" y="4061317"/>
            <a:ext cx="360429" cy="36491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4" name="Immagin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524" y="245844"/>
            <a:ext cx="3241476" cy="2083806"/>
          </a:xfrm>
          <a:prstGeom prst="rect">
            <a:avLst/>
          </a:prstGeom>
        </p:spPr>
      </p:pic>
      <p:cxnSp>
        <p:nvCxnSpPr>
          <p:cNvPr id="25" name="Connettore 2 24"/>
          <p:cNvCxnSpPr/>
          <p:nvPr/>
        </p:nvCxnSpPr>
        <p:spPr>
          <a:xfrm flipV="1">
            <a:off x="2686050" y="401496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3096650" y="4732020"/>
            <a:ext cx="1772530" cy="923330"/>
          </a:xfrm>
          <a:prstGeom prst="rect">
            <a:avLst/>
          </a:prstGeom>
          <a:noFill/>
        </p:spPr>
        <p:txBody>
          <a:bodyPr wrap="square" rtlCol="0">
            <a:spAutoFit/>
          </a:bodyPr>
          <a:lstStyle/>
          <a:p>
            <a:r>
              <a:rPr lang="it-IT" b="1" dirty="0">
                <a:latin typeface="Comic Sans MS" panose="030F0702030302020204" pitchFamily="66" charset="0"/>
              </a:rPr>
              <a:t>e</a:t>
            </a:r>
            <a:r>
              <a:rPr lang="it-IT" b="1" dirty="0" smtClean="0">
                <a:latin typeface="Comic Sans MS" panose="030F0702030302020204" pitchFamily="66" charset="0"/>
              </a:rPr>
              <a:t>+ </a:t>
            </a:r>
            <a:r>
              <a:rPr lang="it-IT" b="1" dirty="0" err="1" smtClean="0">
                <a:latin typeface="Comic Sans MS" panose="030F0702030302020204" pitchFamily="66" charset="0"/>
              </a:rPr>
              <a:t>pulse</a:t>
            </a:r>
            <a:r>
              <a:rPr lang="it-IT" b="1" dirty="0" smtClean="0">
                <a:latin typeface="Comic Sans MS" panose="030F0702030302020204" pitchFamily="66" charset="0"/>
              </a:rPr>
              <a:t> dumping and </a:t>
            </a:r>
            <a:r>
              <a:rPr lang="it-IT" b="1" dirty="0" err="1" smtClean="0">
                <a:latin typeface="Comic Sans MS" panose="030F0702030302020204" pitchFamily="66" charset="0"/>
              </a:rPr>
              <a:t>acceleration</a:t>
            </a:r>
            <a:endParaRPr lang="en-GB" b="1" dirty="0">
              <a:latin typeface="Comic Sans MS" panose="030F0702030302020204" pitchFamily="66" charset="0"/>
            </a:endParaRPr>
          </a:p>
        </p:txBody>
      </p:sp>
      <p:sp>
        <p:nvSpPr>
          <p:cNvPr id="40" name="CasellaDiTesto 39"/>
          <p:cNvSpPr txBox="1"/>
          <p:nvPr/>
        </p:nvSpPr>
        <p:spPr>
          <a:xfrm>
            <a:off x="7668969" y="4919511"/>
            <a:ext cx="1275736" cy="276999"/>
          </a:xfrm>
          <a:prstGeom prst="rect">
            <a:avLst/>
          </a:prstGeom>
          <a:solidFill>
            <a:schemeClr val="bg1"/>
          </a:solidFill>
          <a:ln w="38100">
            <a:solidFill>
              <a:srgbClr val="C00000"/>
            </a:solidFill>
          </a:ln>
        </p:spPr>
        <p:txBody>
          <a:bodyPr wrap="square" rtlCol="0">
            <a:spAutoFit/>
          </a:bodyPr>
          <a:lstStyle/>
          <a:p>
            <a:r>
              <a:rPr lang="it-IT" sz="1200" dirty="0">
                <a:latin typeface="Comic Sans MS" panose="030F0702030302020204" pitchFamily="66" charset="0"/>
              </a:rPr>
              <a:t>5</a:t>
            </a:r>
            <a:r>
              <a:rPr lang="it-IT" sz="1200" dirty="0" smtClean="0">
                <a:latin typeface="Comic Sans MS" panose="030F0702030302020204" pitchFamily="66" charset="0"/>
              </a:rPr>
              <a:t>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sp>
        <p:nvSpPr>
          <p:cNvPr id="41" name="Ovale 40"/>
          <p:cNvSpPr/>
          <p:nvPr/>
        </p:nvSpPr>
        <p:spPr>
          <a:xfrm rot="20526977">
            <a:off x="-34298" y="2590378"/>
            <a:ext cx="3820685" cy="15054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e 41"/>
          <p:cNvSpPr/>
          <p:nvPr/>
        </p:nvSpPr>
        <p:spPr>
          <a:xfrm rot="343974">
            <a:off x="6537244" y="3148380"/>
            <a:ext cx="1769649" cy="167621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Connettore 2 42"/>
          <p:cNvCxnSpPr>
            <a:stCxn id="42" idx="1"/>
            <a:endCxn id="41" idx="6"/>
          </p:cNvCxnSpPr>
          <p:nvPr/>
        </p:nvCxnSpPr>
        <p:spPr>
          <a:xfrm flipH="1" flipV="1">
            <a:off x="3694083" y="2756468"/>
            <a:ext cx="3164648" cy="5778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771085" y="1572033"/>
            <a:ext cx="1772530" cy="923330"/>
          </a:xfrm>
          <a:prstGeom prst="rect">
            <a:avLst/>
          </a:prstGeom>
          <a:noFill/>
        </p:spPr>
        <p:txBody>
          <a:bodyPr wrap="square" rtlCol="0">
            <a:spAutoFit/>
          </a:bodyPr>
          <a:lstStyle/>
          <a:p>
            <a:r>
              <a:rPr lang="it-IT" b="1" dirty="0" err="1" smtClean="0">
                <a:latin typeface="Comic Sans MS" panose="030F0702030302020204" pitchFamily="66" charset="0"/>
              </a:rPr>
              <a:t>antiprotons</a:t>
            </a:r>
            <a:r>
              <a:rPr lang="it-IT" b="1" dirty="0" smtClean="0">
                <a:latin typeface="Comic Sans MS" panose="030F0702030302020204" pitchFamily="66" charset="0"/>
              </a:rPr>
              <a:t> </a:t>
            </a:r>
            <a:r>
              <a:rPr lang="it-IT" b="1" u="sng" dirty="0" err="1" smtClean="0">
                <a:latin typeface="Comic Sans MS" panose="030F0702030302020204" pitchFamily="66" charset="0"/>
              </a:rPr>
              <a:t>cooling</a:t>
            </a:r>
            <a:r>
              <a:rPr lang="it-IT" b="1" dirty="0" smtClean="0">
                <a:latin typeface="Comic Sans MS" panose="030F0702030302020204" pitchFamily="66" charset="0"/>
              </a:rPr>
              <a:t> (~1K) and </a:t>
            </a:r>
            <a:r>
              <a:rPr lang="it-IT" b="1" u="sng" dirty="0" err="1" smtClean="0">
                <a:latin typeface="Comic Sans MS" panose="030F0702030302020204" pitchFamily="66" charset="0"/>
              </a:rPr>
              <a:t>trapping</a:t>
            </a:r>
            <a:endParaRPr lang="en-GB" b="1" u="sng" dirty="0">
              <a:latin typeface="Comic Sans MS" panose="030F0702030302020204" pitchFamily="66" charset="0"/>
            </a:endParaRPr>
          </a:p>
        </p:txBody>
      </p:sp>
      <p:sp>
        <p:nvSpPr>
          <p:cNvPr id="45" name="Ovale 44"/>
          <p:cNvSpPr/>
          <p:nvPr/>
        </p:nvSpPr>
        <p:spPr>
          <a:xfrm rot="20522134">
            <a:off x="1748706" y="3168270"/>
            <a:ext cx="870385" cy="356871"/>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ttangolo 45"/>
          <p:cNvSpPr/>
          <p:nvPr/>
        </p:nvSpPr>
        <p:spPr>
          <a:xfrm>
            <a:off x="1424272" y="3007211"/>
            <a:ext cx="402674" cy="369332"/>
          </a:xfrm>
          <a:prstGeom prst="rect">
            <a:avLst/>
          </a:prstGeom>
          <a:solidFill>
            <a:schemeClr val="bg1"/>
          </a:solidFill>
        </p:spPr>
        <p:txBody>
          <a:bodyPr wrap="squar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sp>
        <p:nvSpPr>
          <p:cNvPr id="47" name="Rettangolo 46"/>
          <p:cNvSpPr/>
          <p:nvPr/>
        </p:nvSpPr>
        <p:spPr>
          <a:xfrm>
            <a:off x="2178138" y="4243776"/>
            <a:ext cx="474772" cy="369332"/>
          </a:xfrm>
          <a:prstGeom prst="rect">
            <a:avLst/>
          </a:prstGeom>
          <a:solidFill>
            <a:schemeClr val="bg1"/>
          </a:solidFill>
        </p:spPr>
        <p:txBody>
          <a:bodyPr wrap="square">
            <a:spAutoFit/>
          </a:bodyPr>
          <a:lstStyle/>
          <a:p>
            <a:r>
              <a:rPr lang="it-IT" b="1" dirty="0">
                <a:latin typeface="Comic Sans MS" panose="030F0702030302020204" pitchFamily="66" charset="0"/>
              </a:rPr>
              <a:t>e</a:t>
            </a:r>
            <a:r>
              <a:rPr lang="it-IT" b="1" dirty="0" smtClean="0">
                <a:latin typeface="Comic Sans MS" panose="030F0702030302020204" pitchFamily="66" charset="0"/>
              </a:rPr>
              <a:t>+</a:t>
            </a:r>
            <a:endParaRPr lang="en-GB" baseline="30000" dirty="0"/>
          </a:p>
        </p:txBody>
      </p:sp>
      <p:sp>
        <p:nvSpPr>
          <p:cNvPr id="16" name="CasellaDiTesto 15"/>
          <p:cNvSpPr txBox="1"/>
          <p:nvPr/>
        </p:nvSpPr>
        <p:spPr>
          <a:xfrm>
            <a:off x="7868062" y="2201869"/>
            <a:ext cx="1275938" cy="276999"/>
          </a:xfrm>
          <a:prstGeom prst="rect">
            <a:avLst/>
          </a:prstGeom>
          <a:solidFill>
            <a:schemeClr val="bg1"/>
          </a:solidFill>
          <a:ln w="38100">
            <a:solidFill>
              <a:srgbClr val="0083E6"/>
            </a:solidFill>
          </a:ln>
        </p:spPr>
        <p:txBody>
          <a:bodyPr wrap="square" rtlCol="0">
            <a:spAutoFit/>
          </a:bodyPr>
          <a:lstStyle/>
          <a:p>
            <a:r>
              <a:rPr lang="it-IT" sz="1200" dirty="0" smtClean="0">
                <a:latin typeface="Comic Sans MS" panose="030F0702030302020204" pitchFamily="66" charset="0"/>
              </a:rPr>
              <a:t>e+ accumulator</a:t>
            </a:r>
            <a:endParaRPr lang="en-GB" sz="1200" dirty="0">
              <a:latin typeface="Comic Sans MS" panose="030F0702030302020204" pitchFamily="66" charset="0"/>
            </a:endParaRPr>
          </a:p>
        </p:txBody>
      </p:sp>
      <p:cxnSp>
        <p:nvCxnSpPr>
          <p:cNvPr id="55" name="Connettore 2 54"/>
          <p:cNvCxnSpPr/>
          <p:nvPr/>
        </p:nvCxnSpPr>
        <p:spPr>
          <a:xfrm flipH="1">
            <a:off x="7553545" y="2734148"/>
            <a:ext cx="440458" cy="51284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58" name="Ovale 57"/>
          <p:cNvSpPr/>
          <p:nvPr/>
        </p:nvSpPr>
        <p:spPr>
          <a:xfrm rot="18494757">
            <a:off x="7129187" y="3689874"/>
            <a:ext cx="714927" cy="315504"/>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2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4" grpId="0"/>
      <p:bldP spid="45" grpId="0" animBg="1"/>
      <p:bldP spid="46"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pic>
        <p:nvPicPr>
          <p:cNvPr id="39" name="Immagine 38"/>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12</a:t>
            </a:fld>
            <a:endParaRPr lang="en-GB">
              <a:latin typeface="Comic Sans MS" panose="030F0702030302020204" pitchFamily="66" charset="0"/>
            </a:endParaRPr>
          </a:p>
        </p:txBody>
      </p:sp>
      <p:sp>
        <p:nvSpPr>
          <p:cNvPr id="14"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13" name="CasellaDiTesto 12"/>
          <p:cNvSpPr txBox="1"/>
          <p:nvPr/>
        </p:nvSpPr>
        <p:spPr>
          <a:xfrm>
            <a:off x="7703707" y="4080616"/>
            <a:ext cx="1275736" cy="276999"/>
          </a:xfrm>
          <a:prstGeom prst="rect">
            <a:avLst/>
          </a:prstGeom>
          <a:solidFill>
            <a:schemeClr val="bg1"/>
          </a:solidFill>
          <a:ln w="38100">
            <a:solidFill>
              <a:srgbClr val="FFFF00"/>
            </a:solidFill>
          </a:ln>
        </p:spPr>
        <p:txBody>
          <a:bodyPr wrap="square" rtlCol="0">
            <a:spAutoFit/>
          </a:bodyPr>
          <a:lstStyle/>
          <a:p>
            <a:r>
              <a:rPr lang="it-IT" sz="1200" dirty="0" smtClean="0">
                <a:latin typeface="Comic Sans MS" panose="030F0702030302020204" pitchFamily="66" charset="0"/>
              </a:rPr>
              <a:t>1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cxnSp>
        <p:nvCxnSpPr>
          <p:cNvPr id="24" name="Connettore 2 23"/>
          <p:cNvCxnSpPr/>
          <p:nvPr/>
        </p:nvCxnSpPr>
        <p:spPr>
          <a:xfrm flipV="1">
            <a:off x="3744205" y="337080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3641030" y="4410906"/>
            <a:ext cx="1956948" cy="1200329"/>
          </a:xfrm>
          <a:prstGeom prst="rect">
            <a:avLst/>
          </a:prstGeom>
          <a:noFill/>
        </p:spPr>
        <p:txBody>
          <a:bodyPr wrap="square" rtlCol="0">
            <a:spAutoFit/>
          </a:bodyPr>
          <a:lstStyle/>
          <a:p>
            <a:r>
              <a:rPr lang="it-IT" b="1" dirty="0">
                <a:latin typeface="Comic Sans MS" panose="030F0702030302020204" pitchFamily="66" charset="0"/>
              </a:rPr>
              <a:t>e</a:t>
            </a:r>
            <a:r>
              <a:rPr lang="it-IT" b="1" dirty="0" smtClean="0">
                <a:latin typeface="Comic Sans MS" panose="030F0702030302020204" pitchFamily="66" charset="0"/>
              </a:rPr>
              <a:t>+ </a:t>
            </a:r>
            <a:r>
              <a:rPr lang="it-IT" b="1" dirty="0" err="1" smtClean="0">
                <a:latin typeface="Comic Sans MS" panose="030F0702030302020204" pitchFamily="66" charset="0"/>
              </a:rPr>
              <a:t>pulse</a:t>
            </a:r>
            <a:r>
              <a:rPr lang="it-IT" b="1" dirty="0" smtClean="0">
                <a:latin typeface="Comic Sans MS" panose="030F0702030302020204" pitchFamily="66" charset="0"/>
              </a:rPr>
              <a:t> </a:t>
            </a:r>
            <a:r>
              <a:rPr lang="it-IT" b="1" dirty="0" err="1" smtClean="0">
                <a:latin typeface="Comic Sans MS" panose="030F0702030302020204" pitchFamily="66" charset="0"/>
              </a:rPr>
              <a:t>implantation</a:t>
            </a:r>
            <a:r>
              <a:rPr lang="it-IT" b="1" dirty="0" smtClean="0">
                <a:latin typeface="Comic Sans MS" panose="030F0702030302020204" pitchFamily="66" charset="0"/>
              </a:rPr>
              <a:t> and </a:t>
            </a:r>
            <a:r>
              <a:rPr lang="it-IT" b="1" dirty="0" err="1" smtClean="0">
                <a:latin typeface="Comic Sans MS" panose="030F0702030302020204" pitchFamily="66" charset="0"/>
              </a:rPr>
              <a:t>Positronium</a:t>
            </a:r>
            <a:r>
              <a:rPr lang="it-IT" b="1" dirty="0" smtClean="0">
                <a:latin typeface="Comic Sans MS" panose="030F0702030302020204" pitchFamily="66" charset="0"/>
              </a:rPr>
              <a:t> </a:t>
            </a:r>
            <a:r>
              <a:rPr lang="it-IT" b="1" dirty="0" err="1" smtClean="0">
                <a:latin typeface="Comic Sans MS" panose="030F0702030302020204" pitchFamily="66" charset="0"/>
              </a:rPr>
              <a:t>formation</a:t>
            </a:r>
            <a:endParaRPr lang="en-GB" b="1" dirty="0">
              <a:latin typeface="Comic Sans MS" panose="030F0702030302020204" pitchFamily="66" charset="0"/>
            </a:endParaRPr>
          </a:p>
        </p:txBody>
      </p:sp>
      <p:sp>
        <p:nvSpPr>
          <p:cNvPr id="28" name="Nuvola 27"/>
          <p:cNvSpPr/>
          <p:nvPr/>
        </p:nvSpPr>
        <p:spPr>
          <a:xfrm>
            <a:off x="4304030" y="317042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1946506" y="1229203"/>
            <a:ext cx="2035277" cy="646331"/>
          </a:xfrm>
          <a:prstGeom prst="rect">
            <a:avLst/>
          </a:prstGeom>
          <a:noFill/>
        </p:spPr>
        <p:txBody>
          <a:bodyPr wrap="square" rtlCol="0">
            <a:spAutoFit/>
          </a:bodyPr>
          <a:lstStyle/>
          <a:p>
            <a:r>
              <a:rPr lang="it-IT" b="1" dirty="0" err="1" smtClean="0">
                <a:latin typeface="Comic Sans MS" panose="030F0702030302020204" pitchFamily="66" charset="0"/>
              </a:rPr>
              <a:t>Trapped&amp;cooled</a:t>
            </a:r>
            <a:r>
              <a:rPr lang="it-IT" b="1" dirty="0" smtClean="0">
                <a:latin typeface="Comic Sans MS" panose="030F0702030302020204" pitchFamily="66" charset="0"/>
              </a:rPr>
              <a:t> </a:t>
            </a:r>
            <a:r>
              <a:rPr lang="it-IT" b="1" dirty="0" err="1" smtClean="0">
                <a:latin typeface="Comic Sans MS" panose="030F0702030302020204" pitchFamily="66" charset="0"/>
              </a:rPr>
              <a:t>antiprotons</a:t>
            </a:r>
            <a:endParaRPr lang="en-GB" b="1" dirty="0">
              <a:latin typeface="Comic Sans MS" panose="030F0702030302020204" pitchFamily="66" charset="0"/>
            </a:endParaRPr>
          </a:p>
        </p:txBody>
      </p:sp>
      <p:cxnSp>
        <p:nvCxnSpPr>
          <p:cNvPr id="30" name="Connettore 2 29"/>
          <p:cNvCxnSpPr/>
          <p:nvPr/>
        </p:nvCxnSpPr>
        <p:spPr>
          <a:xfrm>
            <a:off x="3300372" y="1704744"/>
            <a:ext cx="868505" cy="605837"/>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33" name="Ovale 32"/>
          <p:cNvSpPr/>
          <p:nvPr/>
        </p:nvSpPr>
        <p:spPr>
          <a:xfrm rot="20452820">
            <a:off x="3774282" y="2317000"/>
            <a:ext cx="1258529" cy="403122"/>
          </a:xfrm>
          <a:prstGeom prst="ellipse">
            <a:avLst/>
          </a:prstGeom>
          <a:noFill/>
          <a:ln w="57150">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e 33"/>
          <p:cNvSpPr/>
          <p:nvPr/>
        </p:nvSpPr>
        <p:spPr>
          <a:xfrm rot="20801815">
            <a:off x="3426561" y="1092016"/>
            <a:ext cx="3585291" cy="34475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Connettore 2 37"/>
          <p:cNvCxnSpPr>
            <a:stCxn id="35" idx="3"/>
          </p:cNvCxnSpPr>
          <p:nvPr/>
        </p:nvCxnSpPr>
        <p:spPr>
          <a:xfrm flipH="1" flipV="1">
            <a:off x="5360670" y="4549140"/>
            <a:ext cx="724961" cy="85764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Ovale 34"/>
          <p:cNvSpPr/>
          <p:nvPr/>
        </p:nvSpPr>
        <p:spPr>
          <a:xfrm rot="1287495">
            <a:off x="6006258" y="4050913"/>
            <a:ext cx="1929361" cy="19364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e 40"/>
          <p:cNvSpPr/>
          <p:nvPr/>
        </p:nvSpPr>
        <p:spPr>
          <a:xfrm rot="18494757">
            <a:off x="6872765" y="5011494"/>
            <a:ext cx="503489" cy="203984"/>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Connettore 2 41"/>
          <p:cNvCxnSpPr/>
          <p:nvPr/>
        </p:nvCxnSpPr>
        <p:spPr>
          <a:xfrm flipH="1">
            <a:off x="7017610" y="4380459"/>
            <a:ext cx="440458" cy="51284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3" name="Nuvola 42"/>
          <p:cNvSpPr/>
          <p:nvPr/>
        </p:nvSpPr>
        <p:spPr>
          <a:xfrm>
            <a:off x="6737337" y="465898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182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right)">
                                      <p:cBhvr>
                                        <p:cTn id="10" dur="500"/>
                                        <p:tgtEl>
                                          <p:spTgt spid="4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13</a:t>
            </a:fld>
            <a:endParaRPr lang="en-GB">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sp>
        <p:nvSpPr>
          <p:cNvPr id="14"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19" name="Nuvola 18"/>
          <p:cNvSpPr/>
          <p:nvPr/>
        </p:nvSpPr>
        <p:spPr>
          <a:xfrm>
            <a:off x="3304674" y="2036523"/>
            <a:ext cx="2594131" cy="261754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e 20"/>
          <p:cNvSpPr/>
          <p:nvPr/>
        </p:nvSpPr>
        <p:spPr>
          <a:xfrm>
            <a:off x="3893574" y="1858297"/>
            <a:ext cx="1091381" cy="103238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Nuvola 21"/>
          <p:cNvSpPr/>
          <p:nvPr/>
        </p:nvSpPr>
        <p:spPr>
          <a:xfrm>
            <a:off x="4304030" y="317042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sellaDiTesto 19"/>
          <p:cNvSpPr txBox="1"/>
          <p:nvPr/>
        </p:nvSpPr>
        <p:spPr>
          <a:xfrm>
            <a:off x="647087" y="1033323"/>
            <a:ext cx="3132609" cy="923330"/>
          </a:xfrm>
          <a:prstGeom prst="rect">
            <a:avLst/>
          </a:prstGeom>
          <a:noFill/>
        </p:spPr>
        <p:txBody>
          <a:bodyPr wrap="square" rtlCol="0">
            <a:spAutoFit/>
          </a:bodyPr>
          <a:lstStyle/>
          <a:p>
            <a:r>
              <a:rPr lang="it-IT" b="1" dirty="0" smtClean="0">
                <a:solidFill>
                  <a:srgbClr val="C00000"/>
                </a:solidFill>
                <a:latin typeface="Comic Sans MS" panose="030F0702030302020204" pitchFamily="66" charset="0"/>
              </a:rPr>
              <a:t>Ps</a:t>
            </a:r>
            <a:r>
              <a:rPr lang="it-IT" b="1" dirty="0" smtClean="0">
                <a:latin typeface="Comic Sans MS" panose="030F0702030302020204" pitchFamily="66" charset="0"/>
              </a:rPr>
              <a:t> and </a:t>
            </a:r>
            <a:r>
              <a:rPr lang="it-IT" b="1" dirty="0" smtClean="0">
                <a:solidFill>
                  <a:srgbClr val="C00000"/>
                </a:solidFill>
                <a:latin typeface="Comic Sans MS" panose="030F0702030302020204" pitchFamily="66" charset="0"/>
              </a:rPr>
              <a:t>p-</a:t>
            </a:r>
            <a:r>
              <a:rPr lang="it-IT" b="1" dirty="0" smtClean="0">
                <a:latin typeface="Comic Sans MS" panose="030F0702030302020204" pitchFamily="66" charset="0"/>
              </a:rPr>
              <a:t> </a:t>
            </a:r>
            <a:r>
              <a:rPr lang="it-IT" b="1" dirty="0" err="1" smtClean="0">
                <a:latin typeface="Comic Sans MS" panose="030F0702030302020204" pitchFamily="66" charset="0"/>
              </a:rPr>
              <a:t>overlap</a:t>
            </a:r>
            <a:r>
              <a:rPr lang="it-IT" b="1" dirty="0" smtClean="0">
                <a:latin typeface="Comic Sans MS" panose="030F0702030302020204" pitchFamily="66" charset="0"/>
              </a:rPr>
              <a:t> </a:t>
            </a:r>
            <a:r>
              <a:rPr lang="it-IT" b="1" dirty="0" err="1" smtClean="0">
                <a:latin typeface="Comic Sans MS" panose="030F0702030302020204" pitchFamily="66" charset="0"/>
              </a:rPr>
              <a:t>region</a:t>
            </a:r>
            <a:r>
              <a:rPr lang="it-IT" b="1" dirty="0" smtClean="0">
                <a:latin typeface="Comic Sans MS" panose="030F0702030302020204" pitchFamily="66" charset="0"/>
              </a:rPr>
              <a:t>:</a:t>
            </a:r>
          </a:p>
          <a:p>
            <a:r>
              <a:rPr lang="it-IT" b="1" dirty="0" err="1" smtClean="0">
                <a:latin typeface="Comic Sans MS" panose="030F0702030302020204" pitchFamily="66" charset="0"/>
              </a:rPr>
              <a:t>Charge</a:t>
            </a:r>
            <a:r>
              <a:rPr lang="it-IT" b="1" dirty="0" smtClean="0">
                <a:latin typeface="Comic Sans MS" panose="030F0702030302020204" pitchFamily="66" charset="0"/>
              </a:rPr>
              <a:t> </a:t>
            </a:r>
            <a:r>
              <a:rPr lang="it-IT" b="1" dirty="0" err="1" smtClean="0">
                <a:latin typeface="Comic Sans MS" panose="030F0702030302020204" pitchFamily="66" charset="0"/>
              </a:rPr>
              <a:t>exchange</a:t>
            </a:r>
            <a:r>
              <a:rPr lang="it-IT" b="1" dirty="0" smtClean="0">
                <a:latin typeface="Comic Sans MS" panose="030F0702030302020204" pitchFamily="66" charset="0"/>
              </a:rPr>
              <a:t> </a:t>
            </a:r>
            <a:r>
              <a:rPr lang="it-IT" b="1" dirty="0" err="1" smtClean="0">
                <a:latin typeface="Comic Sans MS" panose="030F0702030302020204" pitchFamily="66" charset="0"/>
              </a:rPr>
              <a:t>reaction</a:t>
            </a:r>
            <a:r>
              <a:rPr lang="it-IT" b="1" dirty="0" smtClean="0">
                <a:latin typeface="Comic Sans MS" panose="030F0702030302020204" pitchFamily="66" charset="0"/>
              </a:rPr>
              <a:t> </a:t>
            </a:r>
            <a:r>
              <a:rPr lang="it-IT" b="1" dirty="0" err="1" smtClean="0">
                <a:latin typeface="Comic Sans MS" panose="030F0702030302020204" pitchFamily="66" charset="0"/>
              </a:rPr>
              <a:t>takes</a:t>
            </a:r>
            <a:r>
              <a:rPr lang="it-IT" b="1" dirty="0" smtClean="0">
                <a:latin typeface="Comic Sans MS" panose="030F0702030302020204" pitchFamily="66" charset="0"/>
              </a:rPr>
              <a:t> </a:t>
            </a:r>
            <a:r>
              <a:rPr lang="it-IT" b="1" dirty="0" err="1" smtClean="0">
                <a:latin typeface="Comic Sans MS" panose="030F0702030302020204" pitchFamily="66" charset="0"/>
              </a:rPr>
              <a:t>place</a:t>
            </a:r>
            <a:r>
              <a:rPr lang="it-IT" b="1" dirty="0" smtClean="0">
                <a:latin typeface="Comic Sans MS" panose="030F0702030302020204" pitchFamily="66" charset="0"/>
              </a:rPr>
              <a:t>!</a:t>
            </a:r>
            <a:endParaRPr lang="en-GB" b="1" dirty="0">
              <a:latin typeface="Comic Sans MS" panose="030F0702030302020204" pitchFamily="66" charset="0"/>
            </a:endParaRPr>
          </a:p>
        </p:txBody>
      </p:sp>
      <p:cxnSp>
        <p:nvCxnSpPr>
          <p:cNvPr id="5" name="Connettore 2 4"/>
          <p:cNvCxnSpPr>
            <a:endCxn id="21" idx="2"/>
          </p:cNvCxnSpPr>
          <p:nvPr/>
        </p:nvCxnSpPr>
        <p:spPr>
          <a:xfrm>
            <a:off x="2342147" y="1737035"/>
            <a:ext cx="1551427" cy="6374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Immagine 33"/>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35" name="CasellaDiTesto 34"/>
          <p:cNvSpPr txBox="1"/>
          <p:nvPr/>
        </p:nvSpPr>
        <p:spPr>
          <a:xfrm>
            <a:off x="7703707" y="4080616"/>
            <a:ext cx="1275736" cy="276999"/>
          </a:xfrm>
          <a:prstGeom prst="rect">
            <a:avLst/>
          </a:prstGeom>
          <a:solidFill>
            <a:schemeClr val="bg1"/>
          </a:solidFill>
          <a:ln w="38100">
            <a:solidFill>
              <a:srgbClr val="FFFF00"/>
            </a:solidFill>
          </a:ln>
        </p:spPr>
        <p:txBody>
          <a:bodyPr wrap="square" rtlCol="0">
            <a:spAutoFit/>
          </a:bodyPr>
          <a:lstStyle/>
          <a:p>
            <a:r>
              <a:rPr lang="it-IT" sz="1200" dirty="0" smtClean="0">
                <a:latin typeface="Comic Sans MS" panose="030F0702030302020204" pitchFamily="66" charset="0"/>
              </a:rPr>
              <a:t>1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sp>
        <p:nvSpPr>
          <p:cNvPr id="38" name="Ovale 37"/>
          <p:cNvSpPr/>
          <p:nvPr/>
        </p:nvSpPr>
        <p:spPr>
          <a:xfrm rot="1287495">
            <a:off x="6006258" y="4050913"/>
            <a:ext cx="1929361" cy="19364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e 38"/>
          <p:cNvSpPr/>
          <p:nvPr/>
        </p:nvSpPr>
        <p:spPr>
          <a:xfrm rot="18494757">
            <a:off x="6872765" y="5011494"/>
            <a:ext cx="503489" cy="203984"/>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Nuvola 42"/>
          <p:cNvSpPr/>
          <p:nvPr/>
        </p:nvSpPr>
        <p:spPr>
          <a:xfrm>
            <a:off x="6737337" y="465898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Nuvola 43"/>
          <p:cNvSpPr/>
          <p:nvPr/>
        </p:nvSpPr>
        <p:spPr>
          <a:xfrm>
            <a:off x="6486122" y="4435966"/>
            <a:ext cx="1000528" cy="952433"/>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e 44"/>
          <p:cNvSpPr/>
          <p:nvPr/>
        </p:nvSpPr>
        <p:spPr>
          <a:xfrm rot="2156162">
            <a:off x="6907855" y="4698943"/>
            <a:ext cx="584793" cy="796436"/>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Connettore 2 45"/>
          <p:cNvCxnSpPr>
            <a:endCxn id="45" idx="3"/>
          </p:cNvCxnSpPr>
          <p:nvPr/>
        </p:nvCxnSpPr>
        <p:spPr>
          <a:xfrm>
            <a:off x="2339823" y="1760180"/>
            <a:ext cx="4527768" cy="34436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rot="20801815">
            <a:off x="3426561" y="1092016"/>
            <a:ext cx="3585291" cy="34475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ttore 2 23"/>
          <p:cNvCxnSpPr/>
          <p:nvPr/>
        </p:nvCxnSpPr>
        <p:spPr>
          <a:xfrm flipH="1" flipV="1">
            <a:off x="5360670" y="4549140"/>
            <a:ext cx="724961" cy="85764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82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300" fill="hold"/>
                                        <p:tgtEl>
                                          <p:spTgt spid="19"/>
                                        </p:tgtEl>
                                        <p:attrNameLst>
                                          <p:attrName>ppt_w</p:attrName>
                                        </p:attrNameLst>
                                      </p:cBhvr>
                                      <p:tavLst>
                                        <p:tav tm="0">
                                          <p:val>
                                            <p:fltVal val="0"/>
                                          </p:val>
                                        </p:tav>
                                        <p:tav tm="100000">
                                          <p:val>
                                            <p:strVal val="#ppt_w"/>
                                          </p:val>
                                        </p:tav>
                                      </p:tavLst>
                                    </p:anim>
                                    <p:anim calcmode="lin" valueType="num">
                                      <p:cBhvr>
                                        <p:cTn id="8" dur="1300" fill="hold"/>
                                        <p:tgtEl>
                                          <p:spTgt spid="19"/>
                                        </p:tgtEl>
                                        <p:attrNameLst>
                                          <p:attrName>ppt_h</p:attrName>
                                        </p:attrNameLst>
                                      </p:cBhvr>
                                      <p:tavLst>
                                        <p:tav tm="0">
                                          <p:val>
                                            <p:fltVal val="0"/>
                                          </p:val>
                                        </p:tav>
                                        <p:tav tm="100000">
                                          <p:val>
                                            <p:strVal val="#ppt_h"/>
                                          </p:val>
                                        </p:tav>
                                      </p:tavLst>
                                    </p:anim>
                                    <p:animEffect transition="in" filter="fade">
                                      <p:cBhvr>
                                        <p:cTn id="9" dur="13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300" fill="hold"/>
                                        <p:tgtEl>
                                          <p:spTgt spid="44"/>
                                        </p:tgtEl>
                                        <p:attrNameLst>
                                          <p:attrName>ppt_w</p:attrName>
                                        </p:attrNameLst>
                                      </p:cBhvr>
                                      <p:tavLst>
                                        <p:tav tm="0">
                                          <p:val>
                                            <p:fltVal val="0"/>
                                          </p:val>
                                        </p:tav>
                                        <p:tav tm="100000">
                                          <p:val>
                                            <p:strVal val="#ppt_w"/>
                                          </p:val>
                                        </p:tav>
                                      </p:tavLst>
                                    </p:anim>
                                    <p:anim calcmode="lin" valueType="num">
                                      <p:cBhvr>
                                        <p:cTn id="13" dur="1300" fill="hold"/>
                                        <p:tgtEl>
                                          <p:spTgt spid="44"/>
                                        </p:tgtEl>
                                        <p:attrNameLst>
                                          <p:attrName>ppt_h</p:attrName>
                                        </p:attrNameLst>
                                      </p:cBhvr>
                                      <p:tavLst>
                                        <p:tav tm="0">
                                          <p:val>
                                            <p:fltVal val="0"/>
                                          </p:val>
                                        </p:tav>
                                        <p:tav tm="100000">
                                          <p:val>
                                            <p:strVal val="#ppt_h"/>
                                          </p:val>
                                        </p:tav>
                                      </p:tavLst>
                                    </p:anim>
                                    <p:animEffect transition="in" filter="fade">
                                      <p:cBhvr>
                                        <p:cTn id="14" dur="1300"/>
                                        <p:tgtEl>
                                          <p:spTgt spid="44"/>
                                        </p:tgtEl>
                                      </p:cBhvr>
                                    </p:animEffect>
                                  </p:childTnLst>
                                </p:cTn>
                              </p:par>
                              <p:par>
                                <p:cTn id="15" presetID="10" presetClass="exit" presetSubtype="0" fill="hold" grpId="0" nodeType="withEffect">
                                  <p:stCondLst>
                                    <p:cond delay="0"/>
                                  </p:stCondLst>
                                  <p:childTnLst>
                                    <p:animEffect transition="out" filter="fade">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13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0" grpId="0"/>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14</a:t>
            </a:fld>
            <a:endParaRPr lang="en-GB">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sp>
        <p:nvSpPr>
          <p:cNvPr id="14"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cxnSp>
        <p:nvCxnSpPr>
          <p:cNvPr id="23" name="Connettore 2 22"/>
          <p:cNvCxnSpPr/>
          <p:nvPr/>
        </p:nvCxnSpPr>
        <p:spPr>
          <a:xfrm>
            <a:off x="4471794" y="1655655"/>
            <a:ext cx="769861" cy="380867"/>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5512698" y="1356341"/>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27" name="Rettangolo 26"/>
              <p:cNvSpPr>
                <a:spLocks noRot="1" noChangeAspect="1" noMove="1" noResize="1" noEditPoints="1" noAdjustHandles="1" noChangeArrowheads="1" noChangeShapeType="1" noTextEdit="1"/>
              </p:cNvSpPr>
              <p:nvPr/>
            </p:nvSpPr>
            <p:spPr>
              <a:xfrm>
                <a:off x="5512698" y="1356341"/>
                <a:ext cx="402674" cy="459998"/>
              </a:xfrm>
              <a:prstGeom prst="rect">
                <a:avLst/>
              </a:prstGeom>
              <a:blipFill rotWithShape="0">
                <a:blip r:embed="rId4"/>
                <a:stretch>
                  <a:fillRect r="-4167"/>
                </a:stretch>
              </a:blipFill>
              <a:ln w="38100">
                <a:solidFill>
                  <a:srgbClr val="A32DA6"/>
                </a:solidFill>
              </a:ln>
            </p:spPr>
            <p:txBody>
              <a:bodyPr/>
              <a:lstStyle/>
              <a:p>
                <a:r>
                  <a:rPr lang="en-GB">
                    <a:noFill/>
                  </a:rPr>
                  <a:t> </a:t>
                </a:r>
              </a:p>
            </p:txBody>
          </p:sp>
        </mc:Fallback>
      </mc:AlternateContent>
      <p:cxnSp>
        <p:nvCxnSpPr>
          <p:cNvPr id="28" name="Connettore 2 27"/>
          <p:cNvCxnSpPr/>
          <p:nvPr/>
        </p:nvCxnSpPr>
        <p:spPr>
          <a:xfrm flipV="1">
            <a:off x="5706495" y="1722765"/>
            <a:ext cx="959839" cy="352611"/>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p:pic>
        <p:nvPicPr>
          <p:cNvPr id="29" name="Immagine 28"/>
          <p:cNvPicPr>
            <a:picLocks noChangeAspect="1"/>
          </p:cNvPicPr>
          <p:nvPr/>
        </p:nvPicPr>
        <p:blipFill rotWithShape="1">
          <a:blip r:embed="rId5">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30" name="CasellaDiTesto 29"/>
          <p:cNvSpPr txBox="1"/>
          <p:nvPr/>
        </p:nvSpPr>
        <p:spPr>
          <a:xfrm>
            <a:off x="7703707" y="4080616"/>
            <a:ext cx="1275736" cy="276999"/>
          </a:xfrm>
          <a:prstGeom prst="rect">
            <a:avLst/>
          </a:prstGeom>
          <a:solidFill>
            <a:schemeClr val="bg1"/>
          </a:solidFill>
          <a:ln w="38100">
            <a:solidFill>
              <a:srgbClr val="FFFF00"/>
            </a:solidFill>
          </a:ln>
        </p:spPr>
        <p:txBody>
          <a:bodyPr wrap="square" rtlCol="0">
            <a:spAutoFit/>
          </a:bodyPr>
          <a:lstStyle/>
          <a:p>
            <a:r>
              <a:rPr lang="it-IT" sz="1200" dirty="0" smtClean="0">
                <a:latin typeface="Comic Sans MS" panose="030F0702030302020204" pitchFamily="66" charset="0"/>
              </a:rPr>
              <a:t>1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sp>
        <p:nvSpPr>
          <p:cNvPr id="35" name="Ovale 34"/>
          <p:cNvSpPr/>
          <p:nvPr/>
        </p:nvSpPr>
        <p:spPr>
          <a:xfrm rot="1287495">
            <a:off x="6006258" y="4050913"/>
            <a:ext cx="1929361" cy="19364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Connettore 2 35"/>
          <p:cNvCxnSpPr/>
          <p:nvPr/>
        </p:nvCxnSpPr>
        <p:spPr>
          <a:xfrm flipH="1">
            <a:off x="6534611" y="4917236"/>
            <a:ext cx="478584" cy="681150"/>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ttangolo 38"/>
              <p:cNvSpPr/>
              <p:nvPr/>
            </p:nvSpPr>
            <p:spPr>
              <a:xfrm>
                <a:off x="7057294" y="4674522"/>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39" name="Rettangolo 38"/>
              <p:cNvSpPr>
                <a:spLocks noRot="1" noChangeAspect="1" noMove="1" noResize="1" noEditPoints="1" noAdjustHandles="1" noChangeArrowheads="1" noChangeShapeType="1" noTextEdit="1"/>
              </p:cNvSpPr>
              <p:nvPr/>
            </p:nvSpPr>
            <p:spPr>
              <a:xfrm>
                <a:off x="7057294" y="4674522"/>
                <a:ext cx="402674" cy="459998"/>
              </a:xfrm>
              <a:prstGeom prst="rect">
                <a:avLst/>
              </a:prstGeom>
              <a:blipFill rotWithShape="0">
                <a:blip r:embed="rId6"/>
                <a:stretch>
                  <a:fillRect r="-2778"/>
                </a:stretch>
              </a:blipFill>
              <a:ln w="38100">
                <a:solidFill>
                  <a:srgbClr val="A32DA6"/>
                </a:solidFill>
              </a:ln>
            </p:spPr>
            <p:txBody>
              <a:bodyPr/>
              <a:lstStyle/>
              <a:p>
                <a:r>
                  <a:rPr lang="en-GB">
                    <a:noFill/>
                  </a:rPr>
                  <a:t> </a:t>
                </a:r>
              </a:p>
            </p:txBody>
          </p:sp>
        </mc:Fallback>
      </mc:AlternateContent>
      <p:sp>
        <p:nvSpPr>
          <p:cNvPr id="18" name="Ovale 17"/>
          <p:cNvSpPr/>
          <p:nvPr/>
        </p:nvSpPr>
        <p:spPr>
          <a:xfrm rot="20801815">
            <a:off x="3426561" y="1092016"/>
            <a:ext cx="3585291" cy="34475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ttore 2 18"/>
          <p:cNvCxnSpPr/>
          <p:nvPr/>
        </p:nvCxnSpPr>
        <p:spPr>
          <a:xfrm flipH="1" flipV="1">
            <a:off x="5360670" y="4549140"/>
            <a:ext cx="724961" cy="85764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3319747" y="998370"/>
            <a:ext cx="1921908" cy="1200329"/>
          </a:xfrm>
          <a:prstGeom prst="rect">
            <a:avLst/>
          </a:prstGeom>
          <a:solidFill>
            <a:schemeClr val="bg1"/>
          </a:solidFill>
        </p:spPr>
        <p:txBody>
          <a:bodyPr wrap="square" rtlCol="0">
            <a:spAutoFit/>
          </a:bodyPr>
          <a:lstStyle/>
          <a:p>
            <a:r>
              <a:rPr lang="it-IT" b="1" dirty="0" err="1" smtClean="0">
                <a:latin typeface="Comic Sans MS" panose="030F0702030302020204" pitchFamily="66" charset="0"/>
              </a:rPr>
              <a:t>Antihydrogen</a:t>
            </a:r>
            <a:r>
              <a:rPr lang="it-IT" b="1" dirty="0" smtClean="0">
                <a:latin typeface="Comic Sans MS" panose="030F0702030302020204" pitchFamily="66" charset="0"/>
              </a:rPr>
              <a:t> </a:t>
            </a:r>
            <a:r>
              <a:rPr lang="it-IT" b="1" dirty="0" err="1" smtClean="0">
                <a:latin typeface="Comic Sans MS" panose="030F0702030302020204" pitchFamily="66" charset="0"/>
              </a:rPr>
              <a:t>accelerated</a:t>
            </a:r>
            <a:r>
              <a:rPr lang="it-IT" b="1" dirty="0" smtClean="0">
                <a:latin typeface="Comic Sans MS" panose="030F0702030302020204" pitchFamily="66" charset="0"/>
              </a:rPr>
              <a:t> </a:t>
            </a:r>
            <a:r>
              <a:rPr lang="it-IT" b="1" dirty="0" err="1" smtClean="0">
                <a:latin typeface="Comic Sans MS" panose="030F0702030302020204" pitchFamily="66" charset="0"/>
              </a:rPr>
              <a:t>beam</a:t>
            </a:r>
            <a:endParaRPr lang="it-IT" b="1" dirty="0" smtClean="0">
              <a:latin typeface="Comic Sans MS" panose="030F0702030302020204" pitchFamily="66" charset="0"/>
            </a:endParaRPr>
          </a:p>
          <a:p>
            <a:endParaRPr lang="en-GB" b="1" dirty="0">
              <a:latin typeface="Comic Sans MS" panose="030F0702030302020204" pitchFamily="66" charset="0"/>
            </a:endParaRPr>
          </a:p>
        </p:txBody>
      </p:sp>
    </p:spTree>
    <p:extLst>
      <p:ext uri="{BB962C8B-B14F-4D97-AF65-F5344CB8AC3E}">
        <p14:creationId xmlns:p14="http://schemas.microsoft.com/office/powerpoint/2010/main" val="10748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500"/>
                                        <p:tgtEl>
                                          <p:spTgt spid="3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pic>
        <p:nvPicPr>
          <p:cNvPr id="43" name="Immagine 42"/>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15</a:t>
            </a:fld>
            <a:endParaRPr lang="en-GB">
              <a:latin typeface="Comic Sans MS" panose="030F0702030302020204" pitchFamily="66" charset="0"/>
            </a:endParaRPr>
          </a:p>
        </p:txBody>
      </p:sp>
      <p:sp>
        <p:nvSpPr>
          <p:cNvPr id="14"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12" name="CasellaDiTesto 11"/>
          <p:cNvSpPr txBox="1"/>
          <p:nvPr/>
        </p:nvSpPr>
        <p:spPr>
          <a:xfrm>
            <a:off x="7226892" y="5464411"/>
            <a:ext cx="1673942" cy="461665"/>
          </a:xfrm>
          <a:prstGeom prst="rect">
            <a:avLst/>
          </a:prstGeom>
          <a:solidFill>
            <a:schemeClr val="bg1"/>
          </a:solidFill>
          <a:ln w="38100">
            <a:solidFill>
              <a:srgbClr val="0000CC"/>
            </a:solidFill>
          </a:ln>
        </p:spPr>
        <p:txBody>
          <a:bodyPr wrap="square" rtlCol="0">
            <a:spAutoFit/>
          </a:bodyPr>
          <a:lstStyle/>
          <a:p>
            <a:r>
              <a:rPr lang="it-IT" sz="1200" dirty="0" err="1" smtClean="0">
                <a:latin typeface="Comic Sans MS" panose="030F0702030302020204" pitchFamily="66" charset="0"/>
              </a:rPr>
              <a:t>Moirè</a:t>
            </a:r>
            <a:r>
              <a:rPr lang="it-IT" sz="1200" dirty="0" smtClean="0">
                <a:latin typeface="Comic Sans MS" panose="030F0702030302020204" pitchFamily="66" charset="0"/>
              </a:rPr>
              <a:t> </a:t>
            </a:r>
            <a:r>
              <a:rPr lang="it-IT" sz="1200" dirty="0" err="1" smtClean="0">
                <a:latin typeface="Comic Sans MS" panose="030F0702030302020204" pitchFamily="66" charset="0"/>
              </a:rPr>
              <a:t>deflectometer</a:t>
            </a:r>
            <a:endParaRPr lang="en-GB" sz="1200" dirty="0">
              <a:latin typeface="Comic Sans MS" panose="030F0702030302020204" pitchFamily="66" charset="0"/>
            </a:endParaRPr>
          </a:p>
        </p:txBody>
      </p:sp>
      <p:sp>
        <p:nvSpPr>
          <p:cNvPr id="19" name="Ovale 18"/>
          <p:cNvSpPr/>
          <p:nvPr/>
        </p:nvSpPr>
        <p:spPr>
          <a:xfrm rot="20666205">
            <a:off x="5026320" y="860270"/>
            <a:ext cx="3492146" cy="1665628"/>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o 8"/>
          <p:cNvSpPr/>
          <p:nvPr/>
        </p:nvSpPr>
        <p:spPr>
          <a:xfrm rot="20390674">
            <a:off x="5762642" y="1719228"/>
            <a:ext cx="1960734" cy="692467"/>
          </a:xfrm>
          <a:prstGeom prst="arc">
            <a:avLst>
              <a:gd name="adj1" fmla="val 16451538"/>
              <a:gd name="adj2" fmla="val 21441509"/>
            </a:avLst>
          </a:prstGeom>
          <a:ln w="76200">
            <a:solidFill>
              <a:srgbClr val="A32DA6"/>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Connettore 2 19"/>
          <p:cNvCxnSpPr/>
          <p:nvPr/>
        </p:nvCxnSpPr>
        <p:spPr>
          <a:xfrm flipH="1">
            <a:off x="7687987" y="572593"/>
            <a:ext cx="11336" cy="1384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ttangolo 32"/>
              <p:cNvSpPr/>
              <p:nvPr/>
            </p:nvSpPr>
            <p:spPr>
              <a:xfrm>
                <a:off x="7486650" y="221804"/>
                <a:ext cx="402674" cy="453137"/>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FF0000"/>
                              </a:solidFill>
                              <a:latin typeface="Cambria Math" panose="02040503050406030204" pitchFamily="18" charset="0"/>
                            </a:rPr>
                          </m:ctrlPr>
                        </m:accPr>
                        <m:e>
                          <m:r>
                            <a:rPr lang="it-IT" sz="2400" b="1" i="1" dirty="0" smtClean="0">
                              <a:solidFill>
                                <a:srgbClr val="FF0000"/>
                              </a:solidFill>
                              <a:latin typeface="Cambria Math" panose="02040503050406030204" pitchFamily="18" charset="0"/>
                            </a:rPr>
                            <m:t>𝒈</m:t>
                          </m:r>
                        </m:e>
                      </m:acc>
                    </m:oMath>
                  </m:oMathPara>
                </a14:m>
                <a:endParaRPr lang="en-GB" sz="2400" baseline="30000" dirty="0"/>
              </a:p>
            </p:txBody>
          </p:sp>
        </mc:Choice>
        <mc:Fallback xmlns="">
          <p:sp>
            <p:nvSpPr>
              <p:cNvPr id="33" name="Rettangolo 32"/>
              <p:cNvSpPr>
                <a:spLocks noRot="1" noChangeAspect="1" noMove="1" noResize="1" noEditPoints="1" noAdjustHandles="1" noChangeArrowheads="1" noChangeShapeType="1" noTextEdit="1"/>
              </p:cNvSpPr>
              <p:nvPr/>
            </p:nvSpPr>
            <p:spPr>
              <a:xfrm>
                <a:off x="7486650" y="221804"/>
                <a:ext cx="402674" cy="453137"/>
              </a:xfrm>
              <a:prstGeom prst="rect">
                <a:avLst/>
              </a:prstGeom>
              <a:blipFill rotWithShape="0">
                <a:blip r:embed="rId5"/>
                <a:stretch>
                  <a:fillRect b="-8642"/>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tangolo 39"/>
              <p:cNvSpPr/>
              <p:nvPr/>
            </p:nvSpPr>
            <p:spPr>
              <a:xfrm>
                <a:off x="3104527" y="2859036"/>
                <a:ext cx="2989001" cy="1560042"/>
              </a:xfrm>
              <a:prstGeom prst="rect">
                <a:avLst/>
              </a:prstGeom>
              <a:solidFill>
                <a:schemeClr val="bg1"/>
              </a:solidFill>
              <a:ln w="38100">
                <a:solidFill>
                  <a:srgbClr val="FF0000"/>
                </a:solidFill>
              </a:ln>
            </p:spPr>
            <p:txBody>
              <a:bodyPr wrap="square">
                <a:spAutoFit/>
              </a:bodyPr>
              <a:lstStyle/>
              <a:p>
                <a14:m>
                  <m:oMath xmlns:m="http://schemas.openxmlformats.org/officeDocument/2006/math">
                    <m:acc>
                      <m:accPr>
                        <m:chr m:val="̅"/>
                        <m:ctrlPr>
                          <a:rPr lang="it-IT" sz="6600" b="1" i="1" dirty="0" smtClean="0">
                            <a:solidFill>
                              <a:srgbClr val="FF0000"/>
                            </a:solidFill>
                            <a:latin typeface="Cambria Math" panose="02040503050406030204" pitchFamily="18" charset="0"/>
                          </a:rPr>
                        </m:ctrlPr>
                      </m:accPr>
                      <m:e>
                        <m:r>
                          <a:rPr lang="it-IT" sz="6600" b="1" i="1" dirty="0">
                            <a:solidFill>
                              <a:srgbClr val="FF0000"/>
                            </a:solidFill>
                            <a:latin typeface="Cambria Math" panose="02040503050406030204" pitchFamily="18" charset="0"/>
                          </a:rPr>
                          <m:t>𝒈</m:t>
                        </m:r>
                      </m:e>
                    </m:acc>
                    <m:r>
                      <a:rPr lang="it-IT" sz="6600" b="1" i="1" dirty="0" smtClean="0">
                        <a:solidFill>
                          <a:srgbClr val="FF0000"/>
                        </a:solidFill>
                        <a:latin typeface="Cambria Math" panose="02040503050406030204" pitchFamily="18" charset="0"/>
                      </a:rPr>
                      <m:t>=</m:t>
                    </m:r>
                    <m:f>
                      <m:fPr>
                        <m:ctrlPr>
                          <a:rPr lang="it-IT" sz="6600" i="1" dirty="0" smtClean="0">
                            <a:latin typeface="Cambria Math" panose="02040503050406030204" pitchFamily="18" charset="0"/>
                          </a:rPr>
                        </m:ctrlPr>
                      </m:fPr>
                      <m:num>
                        <m:r>
                          <a:rPr lang="it-IT" sz="6600" i="1" dirty="0" smtClean="0">
                            <a:latin typeface="Cambria Math" panose="02040503050406030204" pitchFamily="18" charset="0"/>
                          </a:rPr>
                          <m:t>2</m:t>
                        </m:r>
                        <m:r>
                          <a:rPr lang="it-IT" sz="6600" i="1" dirty="0" smtClean="0">
                            <a:latin typeface="Cambria Math" panose="02040503050406030204" pitchFamily="18" charset="0"/>
                            <a:ea typeface="Cambria Math" panose="02040503050406030204" pitchFamily="18" charset="0"/>
                          </a:rPr>
                          <m:t>∆</m:t>
                        </m:r>
                        <m:r>
                          <a:rPr lang="it-IT" sz="6600" i="1" dirty="0" smtClean="0">
                            <a:latin typeface="Cambria Math" panose="02040503050406030204" pitchFamily="18" charset="0"/>
                          </a:rPr>
                          <m:t>𝑥</m:t>
                        </m:r>
                      </m:num>
                      <m:den>
                        <m:sSup>
                          <m:sSupPr>
                            <m:ctrlPr>
                              <a:rPr lang="it-IT" sz="6600" i="1" dirty="0" smtClean="0">
                                <a:latin typeface="Cambria Math" panose="02040503050406030204" pitchFamily="18" charset="0"/>
                              </a:rPr>
                            </m:ctrlPr>
                          </m:sSupPr>
                          <m:e>
                            <m:r>
                              <a:rPr lang="it-IT" sz="6600" i="1" dirty="0" smtClean="0">
                                <a:latin typeface="Cambria Math" panose="02040503050406030204" pitchFamily="18" charset="0"/>
                              </a:rPr>
                              <m:t>𝑡</m:t>
                            </m:r>
                          </m:e>
                          <m:sup>
                            <m:r>
                              <a:rPr lang="it-IT" sz="6600" i="1" dirty="0" smtClean="0">
                                <a:latin typeface="Cambria Math" panose="02040503050406030204" pitchFamily="18" charset="0"/>
                              </a:rPr>
                              <m:t>2</m:t>
                            </m:r>
                          </m:sup>
                        </m:sSup>
                      </m:den>
                    </m:f>
                  </m:oMath>
                </a14:m>
                <a:r>
                  <a:rPr lang="en-GB" sz="6600" dirty="0" smtClean="0">
                    <a:latin typeface="Comic Sans MS" panose="030F0702030302020204" pitchFamily="66" charset="0"/>
                  </a:rPr>
                  <a:t>  </a:t>
                </a:r>
                <a:endParaRPr lang="en-GB" sz="6600" dirty="0">
                  <a:latin typeface="Comic Sans MS" panose="030F0702030302020204" pitchFamily="66" charset="0"/>
                </a:endParaRPr>
              </a:p>
            </p:txBody>
          </p:sp>
        </mc:Choice>
        <mc:Fallback xmlns="">
          <p:sp>
            <p:nvSpPr>
              <p:cNvPr id="40" name="Rettangolo 39"/>
              <p:cNvSpPr>
                <a:spLocks noRot="1" noChangeAspect="1" noMove="1" noResize="1" noEditPoints="1" noAdjustHandles="1" noChangeArrowheads="1" noChangeShapeType="1" noTextEdit="1"/>
              </p:cNvSpPr>
              <p:nvPr/>
            </p:nvSpPr>
            <p:spPr>
              <a:xfrm>
                <a:off x="3104527" y="2859036"/>
                <a:ext cx="2989001" cy="1560042"/>
              </a:xfrm>
              <a:prstGeom prst="rect">
                <a:avLst/>
              </a:prstGeom>
              <a:blipFill rotWithShape="0">
                <a:blip r:embed="rId6"/>
                <a:stretch>
                  <a:fillRect/>
                </a:stretch>
              </a:blipFill>
              <a:ln w="38100">
                <a:solidFill>
                  <a:srgbClr val="FF0000"/>
                </a:solidFill>
              </a:ln>
            </p:spPr>
            <p:txBody>
              <a:bodyPr/>
              <a:lstStyle/>
              <a:p>
                <a:r>
                  <a:rPr lang="en-GB">
                    <a:noFill/>
                  </a:rPr>
                  <a:t> </a:t>
                </a:r>
              </a:p>
            </p:txBody>
          </p:sp>
        </mc:Fallback>
      </mc:AlternateContent>
      <p:cxnSp>
        <p:nvCxnSpPr>
          <p:cNvPr id="41" name="Connettore 2 40"/>
          <p:cNvCxnSpPr/>
          <p:nvPr/>
        </p:nvCxnSpPr>
        <p:spPr>
          <a:xfrm flipV="1">
            <a:off x="5706495" y="1722765"/>
            <a:ext cx="959839" cy="352611"/>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ttangolo 41"/>
              <p:cNvSpPr/>
              <p:nvPr/>
            </p:nvSpPr>
            <p:spPr>
              <a:xfrm>
                <a:off x="5512698" y="1356341"/>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42" name="Rettangolo 41"/>
              <p:cNvSpPr>
                <a:spLocks noRot="1" noChangeAspect="1" noMove="1" noResize="1" noEditPoints="1" noAdjustHandles="1" noChangeArrowheads="1" noChangeShapeType="1" noTextEdit="1"/>
              </p:cNvSpPr>
              <p:nvPr/>
            </p:nvSpPr>
            <p:spPr>
              <a:xfrm>
                <a:off x="5512698" y="1356341"/>
                <a:ext cx="402674" cy="459998"/>
              </a:xfrm>
              <a:prstGeom prst="rect">
                <a:avLst/>
              </a:prstGeom>
              <a:blipFill rotWithShape="0">
                <a:blip r:embed="rId7"/>
                <a:stretch>
                  <a:fillRect r="-4167"/>
                </a:stretch>
              </a:blipFill>
              <a:ln w="38100">
                <a:solidFill>
                  <a:srgbClr val="A32DA6"/>
                </a:solidFill>
              </a:ln>
            </p:spPr>
            <p:txBody>
              <a:bodyPr/>
              <a:lstStyle/>
              <a:p>
                <a:r>
                  <a:rPr lang="en-GB">
                    <a:noFill/>
                  </a:rPr>
                  <a:t> </a:t>
                </a:r>
              </a:p>
            </p:txBody>
          </p:sp>
        </mc:Fallback>
      </mc:AlternateContent>
      <p:cxnSp>
        <p:nvCxnSpPr>
          <p:cNvPr id="37" name="Connettore 2 36"/>
          <p:cNvCxnSpPr>
            <a:stCxn id="36" idx="0"/>
            <a:endCxn id="19" idx="4"/>
          </p:cNvCxnSpPr>
          <p:nvPr/>
        </p:nvCxnSpPr>
        <p:spPr>
          <a:xfrm flipV="1">
            <a:off x="6546686" y="2495363"/>
            <a:ext cx="449153" cy="2309321"/>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6014001" y="4804684"/>
            <a:ext cx="1065369" cy="1510278"/>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Connettore 2 46"/>
          <p:cNvCxnSpPr/>
          <p:nvPr/>
        </p:nvCxnSpPr>
        <p:spPr>
          <a:xfrm flipH="1">
            <a:off x="6534611" y="4917236"/>
            <a:ext cx="478584" cy="681150"/>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ttangolo 47"/>
              <p:cNvSpPr/>
              <p:nvPr/>
            </p:nvSpPr>
            <p:spPr>
              <a:xfrm>
                <a:off x="7057294" y="4674522"/>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48" name="Rettangolo 47"/>
              <p:cNvSpPr>
                <a:spLocks noRot="1" noChangeAspect="1" noMove="1" noResize="1" noEditPoints="1" noAdjustHandles="1" noChangeArrowheads="1" noChangeShapeType="1" noTextEdit="1"/>
              </p:cNvSpPr>
              <p:nvPr/>
            </p:nvSpPr>
            <p:spPr>
              <a:xfrm>
                <a:off x="7057294" y="4674522"/>
                <a:ext cx="402674" cy="459998"/>
              </a:xfrm>
              <a:prstGeom prst="rect">
                <a:avLst/>
              </a:prstGeom>
              <a:blipFill rotWithShape="0">
                <a:blip r:embed="rId8"/>
                <a:stretch>
                  <a:fillRect r="-2778"/>
                </a:stretch>
              </a:blipFill>
              <a:ln w="38100">
                <a:solidFill>
                  <a:srgbClr val="A32DA6"/>
                </a:solidFill>
              </a:ln>
            </p:spPr>
            <p:txBody>
              <a:bodyPr/>
              <a:lstStyle/>
              <a:p>
                <a:r>
                  <a:rPr lang="en-GB">
                    <a:noFill/>
                  </a:rPr>
                  <a:t> </a:t>
                </a:r>
              </a:p>
            </p:txBody>
          </p:sp>
        </mc:Fallback>
      </mc:AlternateContent>
      <p:sp>
        <p:nvSpPr>
          <p:cNvPr id="49" name="Arco 48"/>
          <p:cNvSpPr/>
          <p:nvPr/>
        </p:nvSpPr>
        <p:spPr>
          <a:xfrm rot="17941976" flipH="1">
            <a:off x="6244055" y="5299889"/>
            <a:ext cx="1350777" cy="752789"/>
          </a:xfrm>
          <a:prstGeom prst="arc">
            <a:avLst>
              <a:gd name="adj1" fmla="val 16451538"/>
              <a:gd name="adj2" fmla="val 21441509"/>
            </a:avLst>
          </a:prstGeom>
          <a:ln w="57150">
            <a:solidFill>
              <a:srgbClr val="A32DA6"/>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0" name="Connettore 2 49"/>
          <p:cNvCxnSpPr/>
          <p:nvPr/>
        </p:nvCxnSpPr>
        <p:spPr>
          <a:xfrm flipH="1">
            <a:off x="6399164" y="4543298"/>
            <a:ext cx="11336" cy="1384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ttangolo 50"/>
              <p:cNvSpPr/>
              <p:nvPr/>
            </p:nvSpPr>
            <p:spPr>
              <a:xfrm>
                <a:off x="6197827" y="4192509"/>
                <a:ext cx="402674" cy="453137"/>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FF0000"/>
                              </a:solidFill>
                              <a:latin typeface="Cambria Math" panose="02040503050406030204" pitchFamily="18" charset="0"/>
                            </a:rPr>
                          </m:ctrlPr>
                        </m:accPr>
                        <m:e>
                          <m:r>
                            <a:rPr lang="it-IT" sz="2400" b="1" i="1" dirty="0" smtClean="0">
                              <a:solidFill>
                                <a:srgbClr val="FF0000"/>
                              </a:solidFill>
                              <a:latin typeface="Cambria Math" panose="02040503050406030204" pitchFamily="18" charset="0"/>
                            </a:rPr>
                            <m:t>𝒈</m:t>
                          </m:r>
                        </m:e>
                      </m:acc>
                    </m:oMath>
                  </m:oMathPara>
                </a14:m>
                <a:endParaRPr lang="en-GB" sz="2400" baseline="30000" dirty="0"/>
              </a:p>
            </p:txBody>
          </p:sp>
        </mc:Choice>
        <mc:Fallback xmlns="">
          <p:sp>
            <p:nvSpPr>
              <p:cNvPr id="51" name="Rettangolo 50"/>
              <p:cNvSpPr>
                <a:spLocks noRot="1" noChangeAspect="1" noMove="1" noResize="1" noEditPoints="1" noAdjustHandles="1" noChangeArrowheads="1" noChangeShapeType="1" noTextEdit="1"/>
              </p:cNvSpPr>
              <p:nvPr/>
            </p:nvSpPr>
            <p:spPr>
              <a:xfrm>
                <a:off x="6197827" y="4192509"/>
                <a:ext cx="402674" cy="453137"/>
              </a:xfrm>
              <a:prstGeom prst="rect">
                <a:avLst/>
              </a:prstGeom>
              <a:blipFill rotWithShape="0">
                <a:blip r:embed="rId9"/>
                <a:stretch>
                  <a:fillRect b="-10000"/>
                </a:stretch>
              </a:blipFill>
              <a:ln w="381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89988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500"/>
                                        <p:tgtEl>
                                          <p:spTgt spid="4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animBg="1"/>
      <p:bldP spid="40" grpId="0" animBg="1"/>
      <p:bldP spid="49"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6150" y="1590674"/>
            <a:ext cx="7324725" cy="2478406"/>
          </a:xfrm>
        </p:spPr>
        <p:txBody>
          <a:bodyPr>
            <a:normAutofit/>
          </a:bodyPr>
          <a:lstStyle/>
          <a:p>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role</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of 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Positronium</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in 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AEgIS</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experiment</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Segnaposto data 6"/>
          <p:cNvSpPr>
            <a:spLocks noGrp="1"/>
          </p:cNvSpPr>
          <p:nvPr>
            <p:ph type="dt" sz="half" idx="10"/>
          </p:nvPr>
        </p:nvSpPr>
        <p:spPr>
          <a:xfrm>
            <a:off x="628650" y="6356351"/>
            <a:ext cx="2057400" cy="365125"/>
          </a:xfrm>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6" name="Segnaposto piè di pagina 8"/>
          <p:cNvSpPr>
            <a:spLocks noGrp="1"/>
          </p:cNvSpPr>
          <p:nvPr>
            <p:ph type="ftr" sz="quarter" idx="11"/>
          </p:nvPr>
        </p:nvSpPr>
        <p:spPr>
          <a:xfrm>
            <a:off x="2480760" y="6356351"/>
            <a:ext cx="4039603"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role</a:t>
            </a:r>
            <a:r>
              <a:rPr lang="it-IT" dirty="0">
                <a:latin typeface="Comic Sans MS" panose="030F0702030302020204" pitchFamily="66" charset="0"/>
              </a:rPr>
              <a:t> of the </a:t>
            </a:r>
            <a:r>
              <a:rPr lang="it-IT" dirty="0" err="1">
                <a:latin typeface="Comic Sans MS" panose="030F0702030302020204" pitchFamily="66" charset="0"/>
              </a:rPr>
              <a:t>Positronium</a:t>
            </a:r>
            <a:r>
              <a:rPr lang="it-IT" dirty="0">
                <a:latin typeface="Comic Sans MS" panose="030F0702030302020204" pitchFamily="66" charset="0"/>
              </a:rPr>
              <a:t> in 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Tree>
    <p:extLst>
      <p:ext uri="{BB962C8B-B14F-4D97-AF65-F5344CB8AC3E}">
        <p14:creationId xmlns:p14="http://schemas.microsoft.com/office/powerpoint/2010/main" val="28202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Nuvola 324"/>
          <p:cNvSpPr/>
          <p:nvPr/>
        </p:nvSpPr>
        <p:spPr>
          <a:xfrm>
            <a:off x="4355432" y="2284973"/>
            <a:ext cx="4366537" cy="3535428"/>
          </a:xfrm>
          <a:prstGeom prst="cloud">
            <a:avLst/>
          </a:prstGeom>
          <a:gradFill flip="none" rotWithShape="1">
            <a:gsLst>
              <a:gs pos="0">
                <a:schemeClr val="accent1">
                  <a:lumMod val="75000"/>
                </a:schemeClr>
              </a:gs>
              <a:gs pos="51000">
                <a:schemeClr val="accent1"/>
              </a:gs>
              <a:gs pos="72000">
                <a:schemeClr val="accent1">
                  <a:lumMod val="45000"/>
                  <a:lumOff val="55000"/>
                </a:schemeClr>
              </a:gs>
              <a:gs pos="100000">
                <a:schemeClr val="accent1">
                  <a:lumMod val="30000"/>
                  <a:lumOff val="70000"/>
                </a:schemeClr>
              </a:gs>
            </a:gsLst>
            <a:path path="circle">
              <a:fillToRect l="50000" t="50000" r="50000" b="50000"/>
            </a:path>
            <a:tileRect/>
          </a:gradFill>
          <a:ln w="63500">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403" y="2454668"/>
            <a:ext cx="1042931" cy="16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334" y="2454668"/>
            <a:ext cx="1046072" cy="16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0"/>
          <p:cNvPicPr>
            <a:picLocks noChangeAspect="1" noChangeArrowheads="1"/>
          </p:cNvPicPr>
          <p:nvPr/>
        </p:nvPicPr>
        <p:blipFill>
          <a:blip r:embed="rId3">
            <a:extLst>
              <a:ext uri="{28A0092B-C50C-407E-A947-70E740481C1C}">
                <a14:useLocalDpi xmlns:a14="http://schemas.microsoft.com/office/drawing/2010/main" val="0"/>
              </a:ext>
            </a:extLst>
          </a:blip>
          <a:srcRect b="35938"/>
          <a:stretch>
            <a:fillRect/>
          </a:stretch>
        </p:blipFill>
        <p:spPr bwMode="auto">
          <a:xfrm>
            <a:off x="6415403" y="4081502"/>
            <a:ext cx="1042931" cy="10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1"/>
          <p:cNvPicPr>
            <a:picLocks noChangeAspect="1" noChangeArrowheads="1"/>
          </p:cNvPicPr>
          <p:nvPr/>
        </p:nvPicPr>
        <p:blipFill>
          <a:blip r:embed="rId3">
            <a:extLst>
              <a:ext uri="{28A0092B-C50C-407E-A947-70E740481C1C}">
                <a14:useLocalDpi xmlns:a14="http://schemas.microsoft.com/office/drawing/2010/main" val="0"/>
              </a:ext>
            </a:extLst>
          </a:blip>
          <a:srcRect b="35938"/>
          <a:stretch>
            <a:fillRect/>
          </a:stretch>
        </p:blipFill>
        <p:spPr bwMode="auto">
          <a:xfrm>
            <a:off x="6423256" y="4040083"/>
            <a:ext cx="2096857" cy="167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2"/>
          <p:cNvSpPr>
            <a:spLocks noChangeArrowheads="1"/>
          </p:cNvSpPr>
          <p:nvPr/>
        </p:nvSpPr>
        <p:spPr bwMode="auto">
          <a:xfrm>
            <a:off x="6415403" y="2461571"/>
            <a:ext cx="2098428" cy="32697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1" name="Group 15"/>
          <p:cNvGrpSpPr>
            <a:grpSpLocks/>
          </p:cNvGrpSpPr>
          <p:nvPr/>
        </p:nvGrpSpPr>
        <p:grpSpPr bwMode="auto">
          <a:xfrm>
            <a:off x="6415403" y="3204807"/>
            <a:ext cx="1415182" cy="342855"/>
            <a:chOff x="2848" y="7401"/>
            <a:chExt cx="1347" cy="732"/>
          </a:xfrm>
        </p:grpSpPr>
        <p:sp>
          <p:nvSpPr>
            <p:cNvPr id="241" name="Freeform 1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1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22" name="Line 18"/>
          <p:cNvSpPr>
            <a:spLocks noChangeShapeType="1"/>
          </p:cNvSpPr>
          <p:nvPr/>
        </p:nvSpPr>
        <p:spPr bwMode="auto">
          <a:xfrm flipH="1" flipV="1">
            <a:off x="6985559" y="3273838"/>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7" name="Freeform 25"/>
          <p:cNvSpPr>
            <a:spLocks/>
          </p:cNvSpPr>
          <p:nvPr/>
        </p:nvSpPr>
        <p:spPr bwMode="auto">
          <a:xfrm>
            <a:off x="7338962" y="3149582"/>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Line 26"/>
          <p:cNvSpPr>
            <a:spLocks noChangeShapeType="1"/>
          </p:cNvSpPr>
          <p:nvPr/>
        </p:nvSpPr>
        <p:spPr bwMode="auto">
          <a:xfrm flipV="1">
            <a:off x="6701267" y="3292246"/>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6" name="Line 27"/>
          <p:cNvSpPr>
            <a:spLocks noChangeShapeType="1"/>
          </p:cNvSpPr>
          <p:nvPr/>
        </p:nvSpPr>
        <p:spPr bwMode="auto">
          <a:xfrm flipH="1">
            <a:off x="7265140" y="3230118"/>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7" name="Line 28"/>
          <p:cNvSpPr>
            <a:spLocks noChangeShapeType="1"/>
          </p:cNvSpPr>
          <p:nvPr/>
        </p:nvSpPr>
        <p:spPr bwMode="auto">
          <a:xfrm flipV="1">
            <a:off x="7265140" y="3209409"/>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8" name="Line 29"/>
          <p:cNvSpPr>
            <a:spLocks noChangeShapeType="1"/>
          </p:cNvSpPr>
          <p:nvPr/>
        </p:nvSpPr>
        <p:spPr bwMode="auto">
          <a:xfrm flipV="1">
            <a:off x="6707549" y="3218613"/>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9" name="Line 30"/>
          <p:cNvSpPr>
            <a:spLocks noChangeShapeType="1"/>
          </p:cNvSpPr>
          <p:nvPr/>
        </p:nvSpPr>
        <p:spPr bwMode="auto">
          <a:xfrm flipV="1">
            <a:off x="7406502" y="3103561"/>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0" name="Line 31"/>
          <p:cNvSpPr>
            <a:spLocks noChangeShapeType="1"/>
          </p:cNvSpPr>
          <p:nvPr/>
        </p:nvSpPr>
        <p:spPr bwMode="auto">
          <a:xfrm>
            <a:off x="7549433" y="3103561"/>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1" name="Line 32"/>
          <p:cNvSpPr>
            <a:spLocks noChangeShapeType="1"/>
          </p:cNvSpPr>
          <p:nvPr/>
        </p:nvSpPr>
        <p:spPr bwMode="auto">
          <a:xfrm>
            <a:off x="7549433" y="3167990"/>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2" name="Line 33"/>
          <p:cNvSpPr>
            <a:spLocks noChangeShapeType="1"/>
          </p:cNvSpPr>
          <p:nvPr/>
        </p:nvSpPr>
        <p:spPr bwMode="auto">
          <a:xfrm flipH="1">
            <a:off x="7689224" y="3167990"/>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3" name="Line 34"/>
          <p:cNvSpPr>
            <a:spLocks noChangeShapeType="1"/>
          </p:cNvSpPr>
          <p:nvPr/>
        </p:nvSpPr>
        <p:spPr bwMode="auto">
          <a:xfrm flipV="1">
            <a:off x="7689224" y="3230118"/>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4" name="Line 35"/>
          <p:cNvSpPr>
            <a:spLocks noChangeShapeType="1"/>
          </p:cNvSpPr>
          <p:nvPr/>
        </p:nvSpPr>
        <p:spPr bwMode="auto">
          <a:xfrm flipH="1" flipV="1">
            <a:off x="6707549" y="3289945"/>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 name="Line 36"/>
          <p:cNvSpPr>
            <a:spLocks noChangeShapeType="1"/>
          </p:cNvSpPr>
          <p:nvPr/>
        </p:nvSpPr>
        <p:spPr bwMode="auto">
          <a:xfrm flipH="1">
            <a:off x="6137393" y="3283042"/>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8" name="Rectangle 40"/>
          <p:cNvSpPr>
            <a:spLocks noChangeArrowheads="1"/>
          </p:cNvSpPr>
          <p:nvPr/>
        </p:nvSpPr>
        <p:spPr bwMode="auto">
          <a:xfrm>
            <a:off x="4945253" y="2750517"/>
            <a:ext cx="1047643" cy="165675"/>
          </a:xfrm>
          <a:prstGeom prst="rect">
            <a:avLst/>
          </a:prstGeom>
          <a:solidFill>
            <a:schemeClr val="accent1">
              <a:lumMod val="20000"/>
              <a:lumOff val="80000"/>
              <a:alpha val="3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200" b="1" dirty="0" err="1" smtClean="0">
                <a:solidFill>
                  <a:srgbClr val="FF0000"/>
                </a:solidFill>
                <a:latin typeface="Comic Sans MS" panose="030F0702030302020204" pitchFamily="66" charset="0"/>
              </a:rPr>
              <a:t>Positron</a:t>
            </a:r>
            <a:r>
              <a:rPr lang="it-IT" altLang="en-US" sz="1200" b="1" dirty="0">
                <a:solidFill>
                  <a:srgbClr val="FF0000"/>
                </a:solidFill>
                <a:latin typeface="Comic Sans MS" panose="030F0702030302020204" pitchFamily="66" charset="0"/>
              </a:rPr>
              <a:t> </a:t>
            </a:r>
            <a:r>
              <a:rPr lang="it-IT" altLang="en-US" sz="1200" b="1" dirty="0" err="1" smtClean="0">
                <a:solidFill>
                  <a:srgbClr val="FF0000"/>
                </a:solidFill>
                <a:latin typeface="Comic Sans MS" panose="030F0702030302020204" pitchFamily="66" charset="0"/>
              </a:rPr>
              <a:t>pulse</a:t>
            </a:r>
            <a:endParaRPr lang="it-IT" altLang="en-US" sz="1200" dirty="0">
              <a:solidFill>
                <a:srgbClr val="FF0000"/>
              </a:solidFill>
              <a:latin typeface="Comic Sans MS" panose="030F0702030302020204" pitchFamily="66" charset="0"/>
            </a:endParaRPr>
          </a:p>
        </p:txBody>
      </p:sp>
      <p:grpSp>
        <p:nvGrpSpPr>
          <p:cNvPr id="199" name="Group 42"/>
          <p:cNvGrpSpPr>
            <a:grpSpLocks/>
          </p:cNvGrpSpPr>
          <p:nvPr/>
        </p:nvGrpSpPr>
        <p:grpSpPr bwMode="auto">
          <a:xfrm>
            <a:off x="6427968" y="3867506"/>
            <a:ext cx="1415182" cy="342855"/>
            <a:chOff x="2848" y="7401"/>
            <a:chExt cx="1347" cy="732"/>
          </a:xfrm>
        </p:grpSpPr>
        <p:sp>
          <p:nvSpPr>
            <p:cNvPr id="219" name="Freeform 43"/>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44"/>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15" name="Freeform 52"/>
          <p:cNvSpPr>
            <a:spLocks/>
          </p:cNvSpPr>
          <p:nvPr/>
        </p:nvSpPr>
        <p:spPr bwMode="auto">
          <a:xfrm>
            <a:off x="7351527" y="3812281"/>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Line 57"/>
          <p:cNvSpPr>
            <a:spLocks noChangeShapeType="1"/>
          </p:cNvSpPr>
          <p:nvPr/>
        </p:nvSpPr>
        <p:spPr bwMode="auto">
          <a:xfrm flipV="1">
            <a:off x="7419067" y="3766260"/>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 name="Line 58"/>
          <p:cNvSpPr>
            <a:spLocks noChangeShapeType="1"/>
          </p:cNvSpPr>
          <p:nvPr/>
        </p:nvSpPr>
        <p:spPr bwMode="auto">
          <a:xfrm>
            <a:off x="7561998" y="3766260"/>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 name="Line 59"/>
          <p:cNvSpPr>
            <a:spLocks noChangeShapeType="1"/>
          </p:cNvSpPr>
          <p:nvPr/>
        </p:nvSpPr>
        <p:spPr bwMode="auto">
          <a:xfrm>
            <a:off x="7561998" y="3830689"/>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77" name="Group 65"/>
          <p:cNvGrpSpPr>
            <a:grpSpLocks/>
          </p:cNvGrpSpPr>
          <p:nvPr/>
        </p:nvGrpSpPr>
        <p:grpSpPr bwMode="auto">
          <a:xfrm>
            <a:off x="6427968" y="5027229"/>
            <a:ext cx="1415182" cy="342855"/>
            <a:chOff x="2848" y="7401"/>
            <a:chExt cx="1347" cy="732"/>
          </a:xfrm>
        </p:grpSpPr>
        <p:sp>
          <p:nvSpPr>
            <p:cNvPr id="197" name="Freeform 6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6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93" name="Freeform 75"/>
          <p:cNvSpPr>
            <a:spLocks/>
          </p:cNvSpPr>
          <p:nvPr/>
        </p:nvSpPr>
        <p:spPr bwMode="auto">
          <a:xfrm>
            <a:off x="7351527" y="4972004"/>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Line 80"/>
          <p:cNvSpPr>
            <a:spLocks noChangeShapeType="1"/>
          </p:cNvSpPr>
          <p:nvPr/>
        </p:nvSpPr>
        <p:spPr bwMode="auto">
          <a:xfrm flipV="1">
            <a:off x="7419067" y="4925983"/>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81"/>
          <p:cNvSpPr>
            <a:spLocks noChangeShapeType="1"/>
          </p:cNvSpPr>
          <p:nvPr/>
        </p:nvSpPr>
        <p:spPr bwMode="auto">
          <a:xfrm>
            <a:off x="7561998" y="4925983"/>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82"/>
          <p:cNvSpPr>
            <a:spLocks noChangeShapeType="1"/>
          </p:cNvSpPr>
          <p:nvPr/>
        </p:nvSpPr>
        <p:spPr bwMode="auto">
          <a:xfrm>
            <a:off x="7561998" y="4990412"/>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5" name="Group 88"/>
          <p:cNvGrpSpPr>
            <a:grpSpLocks/>
          </p:cNvGrpSpPr>
          <p:nvPr/>
        </p:nvGrpSpPr>
        <p:grpSpPr bwMode="auto">
          <a:xfrm>
            <a:off x="6427968" y="4493388"/>
            <a:ext cx="1415182" cy="342855"/>
            <a:chOff x="2848" y="7401"/>
            <a:chExt cx="1347" cy="732"/>
          </a:xfrm>
        </p:grpSpPr>
        <p:sp>
          <p:nvSpPr>
            <p:cNvPr id="175" name="Freeform 89"/>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90"/>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71" name="Freeform 98"/>
          <p:cNvSpPr>
            <a:spLocks/>
          </p:cNvSpPr>
          <p:nvPr/>
        </p:nvSpPr>
        <p:spPr bwMode="auto">
          <a:xfrm>
            <a:off x="7351527" y="4438163"/>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Line 103"/>
          <p:cNvSpPr>
            <a:spLocks noChangeShapeType="1"/>
          </p:cNvSpPr>
          <p:nvPr/>
        </p:nvSpPr>
        <p:spPr bwMode="auto">
          <a:xfrm flipV="1">
            <a:off x="7419067" y="4392142"/>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 name="Line 104"/>
          <p:cNvSpPr>
            <a:spLocks noChangeShapeType="1"/>
          </p:cNvSpPr>
          <p:nvPr/>
        </p:nvSpPr>
        <p:spPr bwMode="auto">
          <a:xfrm>
            <a:off x="7561998" y="4392142"/>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 name="Line 105"/>
          <p:cNvSpPr>
            <a:spLocks noChangeShapeType="1"/>
          </p:cNvSpPr>
          <p:nvPr/>
        </p:nvSpPr>
        <p:spPr bwMode="auto">
          <a:xfrm>
            <a:off x="7561998" y="4456571"/>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17</a:t>
            </a:fld>
            <a:endParaRPr lang="en-GB">
              <a:latin typeface="Comic Sans MS" panose="030F0702030302020204" pitchFamily="66" charset="0"/>
            </a:endParaRPr>
          </a:p>
        </p:txBody>
      </p:sp>
      <p:sp>
        <p:nvSpPr>
          <p:cNvPr id="17" name="Segnaposto piè di pagina 8"/>
          <p:cNvSpPr>
            <a:spLocks noGrp="1"/>
          </p:cNvSpPr>
          <p:nvPr>
            <p:ph type="ftr" sz="quarter" idx="11"/>
          </p:nvPr>
        </p:nvSpPr>
        <p:spPr>
          <a:xfrm>
            <a:off x="2480760" y="6356351"/>
            <a:ext cx="4039603"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role</a:t>
            </a:r>
            <a:r>
              <a:rPr lang="it-IT" dirty="0">
                <a:latin typeface="Comic Sans MS" panose="030F0702030302020204" pitchFamily="66" charset="0"/>
              </a:rPr>
              <a:t> of the </a:t>
            </a:r>
            <a:r>
              <a:rPr lang="it-IT" dirty="0" err="1">
                <a:latin typeface="Comic Sans MS" panose="030F0702030302020204" pitchFamily="66" charset="0"/>
              </a:rPr>
              <a:t>Positronium</a:t>
            </a:r>
            <a:r>
              <a:rPr lang="it-IT" dirty="0">
                <a:latin typeface="Comic Sans MS" panose="030F0702030302020204" pitchFamily="66" charset="0"/>
              </a:rPr>
              <a:t> in 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29" name="Rettangolo 28"/>
          <p:cNvSpPr/>
          <p:nvPr/>
        </p:nvSpPr>
        <p:spPr>
          <a:xfrm>
            <a:off x="567322" y="529229"/>
            <a:ext cx="7793455" cy="646331"/>
          </a:xfrm>
          <a:prstGeom prst="rect">
            <a:avLst/>
          </a:prstGeom>
        </p:spPr>
        <p:txBody>
          <a:bodyPr wrap="square">
            <a:spAutoFit/>
          </a:bodyPr>
          <a:lstStyle/>
          <a:p>
            <a:pPr algn="ctr"/>
            <a:r>
              <a:rPr lang="it-IT" sz="3600" b="1" dirty="0" smtClean="0">
                <a:solidFill>
                  <a:schemeClr val="accent1">
                    <a:lumMod val="50000"/>
                  </a:schemeClr>
                </a:solidFill>
                <a:latin typeface="Comic Sans MS" panose="030F0702030302020204" pitchFamily="66" charset="0"/>
              </a:rPr>
              <a:t>The </a:t>
            </a:r>
            <a:r>
              <a:rPr lang="it-IT" sz="3600" b="1" dirty="0" err="1" smtClean="0">
                <a:solidFill>
                  <a:schemeClr val="accent1">
                    <a:lumMod val="50000"/>
                  </a:schemeClr>
                </a:solidFill>
                <a:latin typeface="Comic Sans MS" panose="030F0702030302020204" pitchFamily="66" charset="0"/>
              </a:rPr>
              <a:t>Positronium</a:t>
            </a:r>
            <a:r>
              <a:rPr lang="it-IT" sz="3600" b="1" dirty="0" smtClean="0">
                <a:solidFill>
                  <a:schemeClr val="accent1">
                    <a:lumMod val="50000"/>
                  </a:schemeClr>
                </a:solidFill>
                <a:latin typeface="Comic Sans MS" panose="030F0702030302020204" pitchFamily="66" charset="0"/>
              </a:rPr>
              <a:t> </a:t>
            </a:r>
            <a:r>
              <a:rPr lang="it-IT" sz="3600" b="1" dirty="0" err="1" smtClean="0">
                <a:solidFill>
                  <a:schemeClr val="accent1">
                    <a:lumMod val="50000"/>
                  </a:schemeClr>
                </a:solidFill>
                <a:latin typeface="Comic Sans MS" panose="030F0702030302020204" pitchFamily="66" charset="0"/>
              </a:rPr>
              <a:t>creation</a:t>
            </a:r>
            <a:endParaRPr lang="it-IT" sz="3600" b="1" dirty="0">
              <a:solidFill>
                <a:schemeClr val="accent1">
                  <a:lumMod val="50000"/>
                </a:schemeClr>
              </a:solidFill>
              <a:latin typeface="Comic Sans MS" panose="030F0702030302020204" pitchFamily="66" charset="0"/>
            </a:endParaRPr>
          </a:p>
        </p:txBody>
      </p:sp>
      <p:sp>
        <p:nvSpPr>
          <p:cNvPr id="2" name="CasellaDiTesto 1"/>
          <p:cNvSpPr txBox="1"/>
          <p:nvPr/>
        </p:nvSpPr>
        <p:spPr>
          <a:xfrm>
            <a:off x="745958" y="2093495"/>
            <a:ext cx="3609474" cy="1200329"/>
          </a:xfrm>
          <a:prstGeom prst="rect">
            <a:avLst/>
          </a:prstGeom>
          <a:noFill/>
        </p:spPr>
        <p:txBody>
          <a:bodyPr wrap="square" rtlCol="0">
            <a:spAutoFit/>
          </a:bodyPr>
          <a:lstStyle/>
          <a:p>
            <a:r>
              <a:rPr lang="it-IT" dirty="0" smtClean="0">
                <a:solidFill>
                  <a:srgbClr val="FF0000"/>
                </a:solidFill>
                <a:latin typeface="Comic Sans MS" panose="030F0702030302020204" pitchFamily="66" charset="0"/>
              </a:rPr>
              <a:t>A </a:t>
            </a:r>
            <a:r>
              <a:rPr lang="it-IT" dirty="0" err="1" smtClean="0">
                <a:solidFill>
                  <a:srgbClr val="FF0000"/>
                </a:solidFill>
                <a:latin typeface="Comic Sans MS" panose="030F0702030302020204" pitchFamily="66" charset="0"/>
              </a:rPr>
              <a:t>bunched</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beam</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is</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sent</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toward</a:t>
            </a:r>
            <a:r>
              <a:rPr lang="it-IT" dirty="0" smtClean="0">
                <a:solidFill>
                  <a:srgbClr val="FF0000"/>
                </a:solidFill>
                <a:latin typeface="Comic Sans MS" panose="030F0702030302020204" pitchFamily="66" charset="0"/>
              </a:rPr>
              <a:t> a </a:t>
            </a:r>
            <a:r>
              <a:rPr lang="it-IT" dirty="0" err="1" smtClean="0">
                <a:solidFill>
                  <a:srgbClr val="FF0000"/>
                </a:solidFill>
                <a:latin typeface="Comic Sans MS" panose="030F0702030302020204" pitchFamily="66" charset="0"/>
              </a:rPr>
              <a:t>porous</a:t>
            </a:r>
            <a:r>
              <a:rPr lang="it-IT" dirty="0" smtClean="0">
                <a:solidFill>
                  <a:srgbClr val="FF0000"/>
                </a:solidFill>
                <a:latin typeface="Comic Sans MS" panose="030F0702030302020204" pitchFamily="66" charset="0"/>
              </a:rPr>
              <a:t> «target» </a:t>
            </a:r>
            <a:r>
              <a:rPr lang="it-IT" dirty="0" err="1" smtClean="0">
                <a:solidFill>
                  <a:srgbClr val="FF0000"/>
                </a:solidFill>
                <a:latin typeface="Comic Sans MS" panose="030F0702030302020204" pitchFamily="66" charset="0"/>
              </a:rPr>
              <a:t>able</a:t>
            </a:r>
            <a:r>
              <a:rPr lang="it-IT" dirty="0" smtClean="0">
                <a:solidFill>
                  <a:srgbClr val="FF0000"/>
                </a:solidFill>
                <a:latin typeface="Comic Sans MS" panose="030F0702030302020204" pitchFamily="66" charset="0"/>
              </a:rPr>
              <a:t> to </a:t>
            </a:r>
            <a:r>
              <a:rPr lang="it-IT" dirty="0" err="1" smtClean="0">
                <a:solidFill>
                  <a:srgbClr val="FF0000"/>
                </a:solidFill>
                <a:latin typeface="Comic Sans MS" panose="030F0702030302020204" pitchFamily="66" charset="0"/>
              </a:rPr>
              <a:t>convert</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positrons</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into</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Positronium</a:t>
            </a:r>
            <a:r>
              <a:rPr lang="it-IT" dirty="0" smtClean="0">
                <a:latin typeface="Comic Sans MS" panose="030F0702030302020204" pitchFamily="66" charset="0"/>
              </a:rPr>
              <a:t>. </a:t>
            </a:r>
            <a:endParaRPr lang="en-GB" dirty="0">
              <a:latin typeface="Comic Sans MS" panose="030F0702030302020204" pitchFamily="66" charset="0"/>
            </a:endParaRPr>
          </a:p>
        </p:txBody>
      </p:sp>
      <p:sp>
        <p:nvSpPr>
          <p:cNvPr id="249" name="Rettangolo 248"/>
          <p:cNvSpPr/>
          <p:nvPr/>
        </p:nvSpPr>
        <p:spPr>
          <a:xfrm>
            <a:off x="5909757" y="2100595"/>
            <a:ext cx="2686468" cy="369332"/>
          </a:xfrm>
          <a:prstGeom prst="rect">
            <a:avLst/>
          </a:prstGeom>
        </p:spPr>
        <p:txBody>
          <a:bodyPr wrap="square">
            <a:spAutoFit/>
          </a:bodyPr>
          <a:lstStyle/>
          <a:p>
            <a:r>
              <a:rPr lang="it-IT" dirty="0" err="1" smtClean="0">
                <a:latin typeface="Comic Sans MS" panose="030F0702030302020204" pitchFamily="66" charset="0"/>
              </a:rPr>
              <a:t>Silica</a:t>
            </a:r>
            <a:r>
              <a:rPr lang="it-IT" dirty="0" smtClean="0">
                <a:latin typeface="Comic Sans MS" panose="030F0702030302020204" pitchFamily="66" charset="0"/>
              </a:rPr>
              <a:t> or </a:t>
            </a:r>
            <a:r>
              <a:rPr lang="it-IT" dirty="0" err="1" smtClean="0">
                <a:latin typeface="Comic Sans MS" panose="030F0702030302020204" pitchFamily="66" charset="0"/>
              </a:rPr>
              <a:t>aerogel</a:t>
            </a:r>
            <a:r>
              <a:rPr lang="it-IT" dirty="0" smtClean="0">
                <a:latin typeface="Comic Sans MS" panose="030F0702030302020204" pitchFamily="66" charset="0"/>
              </a:rPr>
              <a:t> target</a:t>
            </a:r>
            <a:endParaRPr lang="en-GB" dirty="0"/>
          </a:p>
        </p:txBody>
      </p:sp>
      <p:sp>
        <p:nvSpPr>
          <p:cNvPr id="255" name="Rectangle 40"/>
          <p:cNvSpPr>
            <a:spLocks noChangeArrowheads="1"/>
          </p:cNvSpPr>
          <p:nvPr/>
        </p:nvSpPr>
        <p:spPr bwMode="auto">
          <a:xfrm>
            <a:off x="5048989" y="5550175"/>
            <a:ext cx="1279950" cy="157713"/>
          </a:xfrm>
          <a:prstGeom prst="rect">
            <a:avLst/>
          </a:prstGeom>
          <a:solidFill>
            <a:schemeClr val="accent1">
              <a:lumMod val="20000"/>
              <a:lumOff val="80000"/>
              <a:alpha val="3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200" b="1" dirty="0" err="1" smtClean="0">
                <a:solidFill>
                  <a:srgbClr val="0070C0"/>
                </a:solidFill>
                <a:latin typeface="Comic Sans MS" panose="030F0702030302020204" pitchFamily="66" charset="0"/>
              </a:rPr>
              <a:t>Positronium</a:t>
            </a:r>
            <a:r>
              <a:rPr lang="it-IT" altLang="en-US" sz="1200" b="1" dirty="0" smtClean="0">
                <a:solidFill>
                  <a:srgbClr val="0070C0"/>
                </a:solidFill>
                <a:latin typeface="Comic Sans MS" panose="030F0702030302020204" pitchFamily="66" charset="0"/>
              </a:rPr>
              <a:t> </a:t>
            </a:r>
            <a:r>
              <a:rPr lang="it-IT" altLang="en-US" sz="1200" b="1" dirty="0" err="1" smtClean="0">
                <a:solidFill>
                  <a:srgbClr val="0070C0"/>
                </a:solidFill>
                <a:latin typeface="Comic Sans MS" panose="030F0702030302020204" pitchFamily="66" charset="0"/>
              </a:rPr>
              <a:t>cloud</a:t>
            </a:r>
            <a:endParaRPr lang="it-IT" altLang="en-US" sz="1200" dirty="0">
              <a:solidFill>
                <a:srgbClr val="0070C0"/>
              </a:solidFill>
              <a:latin typeface="Comic Sans MS" panose="030F0702030302020204" pitchFamily="66" charset="0"/>
            </a:endParaRPr>
          </a:p>
        </p:txBody>
      </p:sp>
      <p:cxnSp>
        <p:nvCxnSpPr>
          <p:cNvPr id="256" name="Connettore 2 255"/>
          <p:cNvCxnSpPr/>
          <p:nvPr/>
        </p:nvCxnSpPr>
        <p:spPr>
          <a:xfrm>
            <a:off x="4967320" y="302388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Connettore 2 256"/>
          <p:cNvCxnSpPr/>
          <p:nvPr/>
        </p:nvCxnSpPr>
        <p:spPr>
          <a:xfrm>
            <a:off x="4964966" y="3682600"/>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Connettore 2 257"/>
          <p:cNvCxnSpPr/>
          <p:nvPr/>
        </p:nvCxnSpPr>
        <p:spPr>
          <a:xfrm>
            <a:off x="4995509" y="429139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Connettore 2 258"/>
          <p:cNvCxnSpPr/>
          <p:nvPr/>
        </p:nvCxnSpPr>
        <p:spPr>
          <a:xfrm>
            <a:off x="4977394" y="484018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3" name="Line 18"/>
          <p:cNvSpPr>
            <a:spLocks noChangeShapeType="1"/>
          </p:cNvSpPr>
          <p:nvPr/>
        </p:nvSpPr>
        <p:spPr bwMode="auto">
          <a:xfrm flipH="1" flipV="1">
            <a:off x="6983987" y="3957578"/>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8" name="Line 26"/>
          <p:cNvSpPr>
            <a:spLocks noChangeShapeType="1"/>
          </p:cNvSpPr>
          <p:nvPr/>
        </p:nvSpPr>
        <p:spPr bwMode="auto">
          <a:xfrm flipV="1">
            <a:off x="6699695" y="3975986"/>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9" name="Line 27"/>
          <p:cNvSpPr>
            <a:spLocks noChangeShapeType="1"/>
          </p:cNvSpPr>
          <p:nvPr/>
        </p:nvSpPr>
        <p:spPr bwMode="auto">
          <a:xfrm flipH="1">
            <a:off x="7263568" y="3913858"/>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0" name="Line 28"/>
          <p:cNvSpPr>
            <a:spLocks noChangeShapeType="1"/>
          </p:cNvSpPr>
          <p:nvPr/>
        </p:nvSpPr>
        <p:spPr bwMode="auto">
          <a:xfrm flipV="1">
            <a:off x="7263568" y="3893149"/>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1" name="Line 29"/>
          <p:cNvSpPr>
            <a:spLocks noChangeShapeType="1"/>
          </p:cNvSpPr>
          <p:nvPr/>
        </p:nvSpPr>
        <p:spPr bwMode="auto">
          <a:xfrm flipV="1">
            <a:off x="6705977" y="3902353"/>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2" name="Line 33"/>
          <p:cNvSpPr>
            <a:spLocks noChangeShapeType="1"/>
          </p:cNvSpPr>
          <p:nvPr/>
        </p:nvSpPr>
        <p:spPr bwMode="auto">
          <a:xfrm flipH="1">
            <a:off x="7687652" y="3851730"/>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3" name="Line 34"/>
          <p:cNvSpPr>
            <a:spLocks noChangeShapeType="1"/>
          </p:cNvSpPr>
          <p:nvPr/>
        </p:nvSpPr>
        <p:spPr bwMode="auto">
          <a:xfrm flipV="1">
            <a:off x="7687652" y="3913858"/>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4" name="Line 35"/>
          <p:cNvSpPr>
            <a:spLocks noChangeShapeType="1"/>
          </p:cNvSpPr>
          <p:nvPr/>
        </p:nvSpPr>
        <p:spPr bwMode="auto">
          <a:xfrm flipH="1" flipV="1">
            <a:off x="6705977" y="3973685"/>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5" name="Line 36"/>
          <p:cNvSpPr>
            <a:spLocks noChangeShapeType="1"/>
          </p:cNvSpPr>
          <p:nvPr/>
        </p:nvSpPr>
        <p:spPr bwMode="auto">
          <a:xfrm flipH="1">
            <a:off x="6135821" y="3966782"/>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9" name="Line 18"/>
          <p:cNvSpPr>
            <a:spLocks noChangeShapeType="1"/>
          </p:cNvSpPr>
          <p:nvPr/>
        </p:nvSpPr>
        <p:spPr bwMode="auto">
          <a:xfrm flipH="1" flipV="1">
            <a:off x="6982415" y="4554837"/>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4" name="Line 26"/>
          <p:cNvSpPr>
            <a:spLocks noChangeShapeType="1"/>
          </p:cNvSpPr>
          <p:nvPr/>
        </p:nvSpPr>
        <p:spPr bwMode="auto">
          <a:xfrm flipV="1">
            <a:off x="6698123" y="4573245"/>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5" name="Line 27"/>
          <p:cNvSpPr>
            <a:spLocks noChangeShapeType="1"/>
          </p:cNvSpPr>
          <p:nvPr/>
        </p:nvSpPr>
        <p:spPr bwMode="auto">
          <a:xfrm flipH="1">
            <a:off x="7261996" y="4511117"/>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6" name="Line 28"/>
          <p:cNvSpPr>
            <a:spLocks noChangeShapeType="1"/>
          </p:cNvSpPr>
          <p:nvPr/>
        </p:nvSpPr>
        <p:spPr bwMode="auto">
          <a:xfrm flipV="1">
            <a:off x="7261996" y="4490408"/>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7" name="Line 29"/>
          <p:cNvSpPr>
            <a:spLocks noChangeShapeType="1"/>
          </p:cNvSpPr>
          <p:nvPr/>
        </p:nvSpPr>
        <p:spPr bwMode="auto">
          <a:xfrm flipV="1">
            <a:off x="6704405" y="4499612"/>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8" name="Line 33"/>
          <p:cNvSpPr>
            <a:spLocks noChangeShapeType="1"/>
          </p:cNvSpPr>
          <p:nvPr/>
        </p:nvSpPr>
        <p:spPr bwMode="auto">
          <a:xfrm flipH="1">
            <a:off x="7686080" y="4448989"/>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9" name="Line 34"/>
          <p:cNvSpPr>
            <a:spLocks noChangeShapeType="1"/>
          </p:cNvSpPr>
          <p:nvPr/>
        </p:nvSpPr>
        <p:spPr bwMode="auto">
          <a:xfrm flipV="1">
            <a:off x="7686080" y="4511117"/>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0" name="Line 35"/>
          <p:cNvSpPr>
            <a:spLocks noChangeShapeType="1"/>
          </p:cNvSpPr>
          <p:nvPr/>
        </p:nvSpPr>
        <p:spPr bwMode="auto">
          <a:xfrm flipH="1" flipV="1">
            <a:off x="6704405" y="4570944"/>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1" name="Line 36"/>
          <p:cNvSpPr>
            <a:spLocks noChangeShapeType="1"/>
          </p:cNvSpPr>
          <p:nvPr/>
        </p:nvSpPr>
        <p:spPr bwMode="auto">
          <a:xfrm flipH="1">
            <a:off x="6134249" y="4564041"/>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2" name="Line 18"/>
          <p:cNvSpPr>
            <a:spLocks noChangeShapeType="1"/>
          </p:cNvSpPr>
          <p:nvPr/>
        </p:nvSpPr>
        <p:spPr bwMode="auto">
          <a:xfrm flipH="1" flipV="1">
            <a:off x="6980843" y="5096616"/>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 name="Line 26"/>
          <p:cNvSpPr>
            <a:spLocks noChangeShapeType="1"/>
          </p:cNvSpPr>
          <p:nvPr/>
        </p:nvSpPr>
        <p:spPr bwMode="auto">
          <a:xfrm flipV="1">
            <a:off x="6696551" y="5115024"/>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8" name="Line 27"/>
          <p:cNvSpPr>
            <a:spLocks noChangeShapeType="1"/>
          </p:cNvSpPr>
          <p:nvPr/>
        </p:nvSpPr>
        <p:spPr bwMode="auto">
          <a:xfrm flipH="1">
            <a:off x="7260424" y="5052896"/>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9" name="Line 28"/>
          <p:cNvSpPr>
            <a:spLocks noChangeShapeType="1"/>
          </p:cNvSpPr>
          <p:nvPr/>
        </p:nvSpPr>
        <p:spPr bwMode="auto">
          <a:xfrm flipV="1">
            <a:off x="7260424" y="5032187"/>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0" name="Line 29"/>
          <p:cNvSpPr>
            <a:spLocks noChangeShapeType="1"/>
          </p:cNvSpPr>
          <p:nvPr/>
        </p:nvSpPr>
        <p:spPr bwMode="auto">
          <a:xfrm flipV="1">
            <a:off x="6702833" y="5041391"/>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1" name="Line 33"/>
          <p:cNvSpPr>
            <a:spLocks noChangeShapeType="1"/>
          </p:cNvSpPr>
          <p:nvPr/>
        </p:nvSpPr>
        <p:spPr bwMode="auto">
          <a:xfrm flipH="1">
            <a:off x="7684508" y="4990768"/>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2" name="Line 34"/>
          <p:cNvSpPr>
            <a:spLocks noChangeShapeType="1"/>
          </p:cNvSpPr>
          <p:nvPr/>
        </p:nvSpPr>
        <p:spPr bwMode="auto">
          <a:xfrm flipV="1">
            <a:off x="7684508" y="5052896"/>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3" name="Line 35"/>
          <p:cNvSpPr>
            <a:spLocks noChangeShapeType="1"/>
          </p:cNvSpPr>
          <p:nvPr/>
        </p:nvSpPr>
        <p:spPr bwMode="auto">
          <a:xfrm flipH="1" flipV="1">
            <a:off x="6702833" y="5112723"/>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4" name="Line 36"/>
          <p:cNvSpPr>
            <a:spLocks noChangeShapeType="1"/>
          </p:cNvSpPr>
          <p:nvPr/>
        </p:nvSpPr>
        <p:spPr bwMode="auto">
          <a:xfrm flipH="1">
            <a:off x="6132677" y="5105820"/>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 name="CasellaDiTesto 326"/>
          <p:cNvSpPr txBox="1"/>
          <p:nvPr/>
        </p:nvSpPr>
        <p:spPr>
          <a:xfrm>
            <a:off x="6202169" y="1226462"/>
            <a:ext cx="2719658" cy="646331"/>
          </a:xfrm>
          <a:prstGeom prst="rect">
            <a:avLst/>
          </a:prstGeom>
          <a:noFill/>
        </p:spPr>
        <p:txBody>
          <a:bodyPr wrap="square" rtlCol="0">
            <a:spAutoFit/>
          </a:bodyPr>
          <a:lstStyle/>
          <a:p>
            <a:r>
              <a:rPr lang="it-IT" dirty="0" err="1" smtClean="0">
                <a:latin typeface="Comic Sans MS" panose="030F0702030302020204" pitchFamily="66" charset="0"/>
              </a:rPr>
              <a:t>Positronium</a:t>
            </a:r>
            <a:r>
              <a:rPr lang="it-IT" dirty="0" smtClean="0">
                <a:latin typeface="Comic Sans MS" panose="030F0702030302020204" pitchFamily="66" charset="0"/>
              </a:rPr>
              <a:t> </a:t>
            </a:r>
            <a:r>
              <a:rPr lang="it-IT" dirty="0" err="1" smtClean="0">
                <a:latin typeface="Comic Sans MS" panose="030F0702030302020204" pitchFamily="66" charset="0"/>
              </a:rPr>
              <a:t>is</a:t>
            </a:r>
            <a:r>
              <a:rPr lang="it-IT" dirty="0" smtClean="0">
                <a:latin typeface="Comic Sans MS" panose="030F0702030302020204" pitchFamily="66" charset="0"/>
              </a:rPr>
              <a:t> </a:t>
            </a:r>
            <a:r>
              <a:rPr lang="it-IT" dirty="0" err="1" smtClean="0">
                <a:latin typeface="Comic Sans MS" panose="030F0702030302020204" pitchFamily="66" charset="0"/>
              </a:rPr>
              <a:t>created</a:t>
            </a:r>
            <a:r>
              <a:rPr lang="it-IT" dirty="0" smtClean="0">
                <a:latin typeface="Comic Sans MS" panose="030F0702030302020204" pitchFamily="66" charset="0"/>
              </a:rPr>
              <a:t> in the </a:t>
            </a:r>
            <a:r>
              <a:rPr lang="it-IT" dirty="0" err="1" smtClean="0">
                <a:latin typeface="Comic Sans MS" panose="030F0702030302020204" pitchFamily="66" charset="0"/>
              </a:rPr>
              <a:t>material</a:t>
            </a:r>
            <a:r>
              <a:rPr lang="it-IT" dirty="0" smtClean="0">
                <a:latin typeface="Comic Sans MS" panose="030F0702030302020204" pitchFamily="66" charset="0"/>
              </a:rPr>
              <a:t> bulk</a:t>
            </a:r>
            <a:endParaRPr lang="en-GB" dirty="0">
              <a:latin typeface="Comic Sans MS" panose="030F0702030302020204" pitchFamily="66" charset="0"/>
            </a:endParaRPr>
          </a:p>
        </p:txBody>
      </p:sp>
      <p:sp>
        <p:nvSpPr>
          <p:cNvPr id="328" name="Arco 327"/>
          <p:cNvSpPr/>
          <p:nvPr/>
        </p:nvSpPr>
        <p:spPr>
          <a:xfrm>
            <a:off x="7294638" y="1860606"/>
            <a:ext cx="1385684" cy="1429339"/>
          </a:xfrm>
          <a:prstGeom prst="arc">
            <a:avLst>
              <a:gd name="adj1" fmla="val 17177669"/>
              <a:gd name="adj2" fmla="val 449816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CasellaDiTesto 85"/>
          <p:cNvSpPr txBox="1"/>
          <p:nvPr/>
        </p:nvSpPr>
        <p:spPr>
          <a:xfrm>
            <a:off x="375570" y="4759207"/>
            <a:ext cx="3609474" cy="923330"/>
          </a:xfrm>
          <a:prstGeom prst="rect">
            <a:avLst/>
          </a:prstGeom>
          <a:noFill/>
        </p:spPr>
        <p:txBody>
          <a:bodyPr wrap="square" rtlCol="0">
            <a:spAutoFit/>
          </a:bodyPr>
          <a:lstStyle/>
          <a:p>
            <a:r>
              <a:rPr lang="it-IT" dirty="0" smtClean="0">
                <a:solidFill>
                  <a:srgbClr val="0070C0"/>
                </a:solidFill>
                <a:latin typeface="Comic Sans MS" panose="030F0702030302020204" pitchFamily="66" charset="0"/>
              </a:rPr>
              <a:t>A </a:t>
            </a:r>
            <a:r>
              <a:rPr lang="it-IT" dirty="0" err="1" smtClean="0">
                <a:solidFill>
                  <a:srgbClr val="0070C0"/>
                </a:solidFill>
                <a:latin typeface="Comic Sans MS" panose="030F0702030302020204" pitchFamily="66" charset="0"/>
              </a:rPr>
              <a:t>fraction</a:t>
            </a:r>
            <a:r>
              <a:rPr lang="it-IT" dirty="0" smtClean="0">
                <a:solidFill>
                  <a:srgbClr val="0070C0"/>
                </a:solidFill>
                <a:latin typeface="Comic Sans MS" panose="030F0702030302020204" pitchFamily="66" charset="0"/>
              </a:rPr>
              <a:t> of the Ps </a:t>
            </a:r>
            <a:r>
              <a:rPr lang="it-IT" dirty="0" err="1" smtClean="0">
                <a:solidFill>
                  <a:srgbClr val="0070C0"/>
                </a:solidFill>
                <a:latin typeface="Comic Sans MS" panose="030F0702030302020204" pitchFamily="66" charset="0"/>
              </a:rPr>
              <a:t>exiting</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is</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thermalized</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into</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pores</a:t>
            </a:r>
            <a:endParaRPr lang="en-GB" dirty="0">
              <a:solidFill>
                <a:srgbClr val="0070C0"/>
              </a:solidFill>
              <a:latin typeface="Comic Sans MS" panose="030F0702030302020204" pitchFamily="66" charset="0"/>
            </a:endParaRPr>
          </a:p>
        </p:txBody>
      </p:sp>
      <p:sp>
        <p:nvSpPr>
          <p:cNvPr id="87" name="Arco 86"/>
          <p:cNvSpPr/>
          <p:nvPr/>
        </p:nvSpPr>
        <p:spPr>
          <a:xfrm rot="15199167" flipH="1">
            <a:off x="4170502" y="4241892"/>
            <a:ext cx="403584" cy="2025045"/>
          </a:xfrm>
          <a:prstGeom prst="arc">
            <a:avLst>
              <a:gd name="adj1" fmla="val 16161126"/>
              <a:gd name="adj2" fmla="val 4498162"/>
            </a:avLst>
          </a:prstGeom>
          <a:ln w="317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Parentesi quadra chiusa 2"/>
          <p:cNvSpPr/>
          <p:nvPr/>
        </p:nvSpPr>
        <p:spPr>
          <a:xfrm>
            <a:off x="7901660" y="3812280"/>
            <a:ext cx="112694" cy="416819"/>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CasellaDiTesto 4"/>
          <p:cNvSpPr txBox="1"/>
          <p:nvPr/>
        </p:nvSpPr>
        <p:spPr>
          <a:xfrm>
            <a:off x="8087783" y="3571992"/>
            <a:ext cx="983639" cy="830997"/>
          </a:xfrm>
          <a:prstGeom prst="rect">
            <a:avLst/>
          </a:prstGeom>
          <a:solidFill>
            <a:schemeClr val="bg1"/>
          </a:solidFill>
          <a:ln>
            <a:solidFill>
              <a:schemeClr val="tx1"/>
            </a:solidFill>
          </a:ln>
        </p:spPr>
        <p:txBody>
          <a:bodyPr wrap="square" rtlCol="0">
            <a:spAutoFit/>
          </a:bodyPr>
          <a:lstStyle/>
          <a:p>
            <a:r>
              <a:rPr lang="it-IT" sz="1400" dirty="0" err="1" smtClean="0">
                <a:latin typeface="Comic Sans MS" panose="030F0702030302020204" pitchFamily="66" charset="0"/>
              </a:rPr>
              <a:t>Pores</a:t>
            </a:r>
            <a:r>
              <a:rPr lang="it-IT" sz="1400" dirty="0" smtClean="0">
                <a:latin typeface="Comic Sans MS" panose="030F0702030302020204" pitchFamily="66" charset="0"/>
              </a:rPr>
              <a:t> </a:t>
            </a:r>
            <a:r>
              <a:rPr lang="it-IT" sz="1400" dirty="0" err="1" smtClean="0">
                <a:latin typeface="Comic Sans MS" panose="030F0702030302020204" pitchFamily="66" charset="0"/>
              </a:rPr>
              <a:t>diameter</a:t>
            </a:r>
            <a:endParaRPr lang="en-GB" sz="1400" dirty="0" smtClean="0">
              <a:latin typeface="Comic Sans MS" panose="030F0702030302020204" pitchFamily="66" charset="0"/>
            </a:endParaRPr>
          </a:p>
          <a:p>
            <a:r>
              <a:rPr lang="en-GB" sz="2000" dirty="0" smtClean="0"/>
              <a:t>~</a:t>
            </a:r>
            <a:r>
              <a:rPr lang="en-GB" sz="2000" dirty="0" smtClean="0">
                <a:latin typeface="Comic Sans MS" panose="030F0702030302020204" pitchFamily="66" charset="0"/>
              </a:rPr>
              <a:t>10nm</a:t>
            </a:r>
            <a:endParaRPr lang="en-GB" sz="2000" dirty="0">
              <a:latin typeface="Comic Sans MS" panose="030F0702030302020204" pitchFamily="66" charset="0"/>
            </a:endParaRPr>
          </a:p>
        </p:txBody>
      </p:sp>
    </p:spTree>
    <p:extLst>
      <p:ext uri="{BB962C8B-B14F-4D97-AF65-F5344CB8AC3E}">
        <p14:creationId xmlns:p14="http://schemas.microsoft.com/office/powerpoint/2010/main" val="168929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par>
                                <p:cTn id="8" presetID="22" presetClass="entr" presetSubtype="8"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wipe(left)">
                                      <p:cBhvr>
                                        <p:cTn id="10" dur="500"/>
                                        <p:tgtEl>
                                          <p:spTgt spid="257"/>
                                        </p:tgtEl>
                                      </p:cBhvr>
                                    </p:animEffect>
                                  </p:childTnLst>
                                </p:cTn>
                              </p:par>
                              <p:par>
                                <p:cTn id="11" presetID="22" presetClass="entr" presetSubtype="8"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wipe(left)">
                                      <p:cBhvr>
                                        <p:cTn id="13" dur="500"/>
                                        <p:tgtEl>
                                          <p:spTgt spid="258"/>
                                        </p:tgtEl>
                                      </p:cBhvr>
                                    </p:animEffect>
                                  </p:childTnLst>
                                </p:cTn>
                              </p:par>
                              <p:par>
                                <p:cTn id="14" presetID="22" presetClass="entr" presetSubtype="8" fill="hold" nodeType="withEffect">
                                  <p:stCondLst>
                                    <p:cond delay="0"/>
                                  </p:stCondLst>
                                  <p:childTnLst>
                                    <p:set>
                                      <p:cBhvr>
                                        <p:cTn id="15" dur="1" fill="hold">
                                          <p:stCondLst>
                                            <p:cond delay="0"/>
                                          </p:stCondLst>
                                        </p:cTn>
                                        <p:tgtEl>
                                          <p:spTgt spid="259"/>
                                        </p:tgtEl>
                                        <p:attrNameLst>
                                          <p:attrName>style.visibility</p:attrName>
                                        </p:attrNameLst>
                                      </p:cBhvr>
                                      <p:to>
                                        <p:strVal val="visible"/>
                                      </p:to>
                                    </p:set>
                                    <p:animEffect transition="in" filter="wipe(left)">
                                      <p:cBhvr>
                                        <p:cTn id="16" dur="500"/>
                                        <p:tgtEl>
                                          <p:spTgt spid="25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wipe(up)">
                                      <p:cBhvr>
                                        <p:cTn id="23" dur="500"/>
                                        <p:tgtEl>
                                          <p:spTgt spid="327"/>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28"/>
                                        </p:tgtEl>
                                        <p:attrNameLst>
                                          <p:attrName>style.visibility</p:attrName>
                                        </p:attrNameLst>
                                      </p:cBhvr>
                                      <p:to>
                                        <p:strVal val="visible"/>
                                      </p:to>
                                    </p:set>
                                    <p:animEffect transition="in" filter="wipe(up)">
                                      <p:cBhvr>
                                        <p:cTn id="27" dur="500"/>
                                        <p:tgtEl>
                                          <p:spTgt spid="3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32"/>
                                        </p:tgtEl>
                                        <p:attrNameLst>
                                          <p:attrName>style.visibility</p:attrName>
                                        </p:attrNameLst>
                                      </p:cBhvr>
                                      <p:to>
                                        <p:strVal val="visible"/>
                                      </p:to>
                                    </p:set>
                                    <p:animEffect transition="in" filter="wipe(right)">
                                      <p:cBhvr>
                                        <p:cTn id="32" dur="200"/>
                                        <p:tgtEl>
                                          <p:spTgt spid="23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82"/>
                                        </p:tgtEl>
                                        <p:attrNameLst>
                                          <p:attrName>style.visibility</p:attrName>
                                        </p:attrNameLst>
                                      </p:cBhvr>
                                      <p:to>
                                        <p:strVal val="visible"/>
                                      </p:to>
                                    </p:set>
                                    <p:animEffect transition="in" filter="wipe(right)">
                                      <p:cBhvr>
                                        <p:cTn id="35" dur="200"/>
                                        <p:tgtEl>
                                          <p:spTgt spid="28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08"/>
                                        </p:tgtEl>
                                        <p:attrNameLst>
                                          <p:attrName>style.visibility</p:attrName>
                                        </p:attrNameLst>
                                      </p:cBhvr>
                                      <p:to>
                                        <p:strVal val="visible"/>
                                      </p:to>
                                    </p:set>
                                    <p:animEffect transition="in" filter="wipe(right)">
                                      <p:cBhvr>
                                        <p:cTn id="38" dur="200"/>
                                        <p:tgtEl>
                                          <p:spTgt spid="30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21"/>
                                        </p:tgtEl>
                                        <p:attrNameLst>
                                          <p:attrName>style.visibility</p:attrName>
                                        </p:attrNameLst>
                                      </p:cBhvr>
                                      <p:to>
                                        <p:strVal val="visible"/>
                                      </p:to>
                                    </p:set>
                                    <p:animEffect transition="in" filter="wipe(right)">
                                      <p:cBhvr>
                                        <p:cTn id="41" dur="200"/>
                                        <p:tgtEl>
                                          <p:spTgt spid="321"/>
                                        </p:tgtEl>
                                      </p:cBhvr>
                                    </p:animEffect>
                                  </p:childTnLst>
                                </p:cTn>
                              </p:par>
                            </p:childTnLst>
                          </p:cTn>
                        </p:par>
                        <p:par>
                          <p:cTn id="42" fill="hold">
                            <p:stCondLst>
                              <p:cond delay="200"/>
                            </p:stCondLst>
                            <p:childTnLst>
                              <p:par>
                                <p:cTn id="43" presetID="22" presetClass="entr" presetSubtype="2" fill="hold" grpId="0" nodeType="afterEffect">
                                  <p:stCondLst>
                                    <p:cond delay="0"/>
                                  </p:stCondLst>
                                  <p:childTnLst>
                                    <p:set>
                                      <p:cBhvr>
                                        <p:cTn id="44" dur="1" fill="hold">
                                          <p:stCondLst>
                                            <p:cond delay="0"/>
                                          </p:stCondLst>
                                        </p:cTn>
                                        <p:tgtEl>
                                          <p:spTgt spid="233"/>
                                        </p:tgtEl>
                                        <p:attrNameLst>
                                          <p:attrName>style.visibility</p:attrName>
                                        </p:attrNameLst>
                                      </p:cBhvr>
                                      <p:to>
                                        <p:strVal val="visible"/>
                                      </p:to>
                                    </p:set>
                                    <p:animEffect transition="in" filter="wipe(right)">
                                      <p:cBhvr>
                                        <p:cTn id="45" dur="200"/>
                                        <p:tgtEl>
                                          <p:spTgt spid="23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83"/>
                                        </p:tgtEl>
                                        <p:attrNameLst>
                                          <p:attrName>style.visibility</p:attrName>
                                        </p:attrNameLst>
                                      </p:cBhvr>
                                      <p:to>
                                        <p:strVal val="visible"/>
                                      </p:to>
                                    </p:set>
                                    <p:animEffect transition="in" filter="wipe(right)">
                                      <p:cBhvr>
                                        <p:cTn id="48" dur="200"/>
                                        <p:tgtEl>
                                          <p:spTgt spid="28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09"/>
                                        </p:tgtEl>
                                        <p:attrNameLst>
                                          <p:attrName>style.visibility</p:attrName>
                                        </p:attrNameLst>
                                      </p:cBhvr>
                                      <p:to>
                                        <p:strVal val="visible"/>
                                      </p:to>
                                    </p:set>
                                    <p:animEffect transition="in" filter="wipe(right)">
                                      <p:cBhvr>
                                        <p:cTn id="51" dur="200"/>
                                        <p:tgtEl>
                                          <p:spTgt spid="30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22"/>
                                        </p:tgtEl>
                                        <p:attrNameLst>
                                          <p:attrName>style.visibility</p:attrName>
                                        </p:attrNameLst>
                                      </p:cBhvr>
                                      <p:to>
                                        <p:strVal val="visible"/>
                                      </p:to>
                                    </p:set>
                                    <p:animEffect transition="in" filter="wipe(right)">
                                      <p:cBhvr>
                                        <p:cTn id="54" dur="200"/>
                                        <p:tgtEl>
                                          <p:spTgt spid="322"/>
                                        </p:tgtEl>
                                      </p:cBhvr>
                                    </p:animEffect>
                                  </p:childTnLst>
                                </p:cTn>
                              </p:par>
                            </p:childTnLst>
                          </p:cTn>
                        </p:par>
                        <p:par>
                          <p:cTn id="55" fill="hold">
                            <p:stCondLst>
                              <p:cond delay="400"/>
                            </p:stCondLst>
                            <p:childTnLst>
                              <p:par>
                                <p:cTn id="56" presetID="22" presetClass="entr" presetSubtype="2" fill="hold" grpId="0" nodeType="afterEffect">
                                  <p:stCondLst>
                                    <p:cond delay="0"/>
                                  </p:stCondLst>
                                  <p:childTnLst>
                                    <p:set>
                                      <p:cBhvr>
                                        <p:cTn id="57" dur="1" fill="hold">
                                          <p:stCondLst>
                                            <p:cond delay="0"/>
                                          </p:stCondLst>
                                        </p:cTn>
                                        <p:tgtEl>
                                          <p:spTgt spid="226"/>
                                        </p:tgtEl>
                                        <p:attrNameLst>
                                          <p:attrName>style.visibility</p:attrName>
                                        </p:attrNameLst>
                                      </p:cBhvr>
                                      <p:to>
                                        <p:strVal val="visible"/>
                                      </p:to>
                                    </p:set>
                                    <p:animEffect transition="in" filter="wipe(right)">
                                      <p:cBhvr>
                                        <p:cTn id="58" dur="200"/>
                                        <p:tgtEl>
                                          <p:spTgt spid="22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79"/>
                                        </p:tgtEl>
                                        <p:attrNameLst>
                                          <p:attrName>style.visibility</p:attrName>
                                        </p:attrNameLst>
                                      </p:cBhvr>
                                      <p:to>
                                        <p:strVal val="visible"/>
                                      </p:to>
                                    </p:set>
                                    <p:animEffect transition="in" filter="wipe(right)">
                                      <p:cBhvr>
                                        <p:cTn id="61" dur="200"/>
                                        <p:tgtEl>
                                          <p:spTgt spid="279"/>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wipe(right)">
                                      <p:cBhvr>
                                        <p:cTn id="64" dur="200"/>
                                        <p:tgtEl>
                                          <p:spTgt spid="30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18"/>
                                        </p:tgtEl>
                                        <p:attrNameLst>
                                          <p:attrName>style.visibility</p:attrName>
                                        </p:attrNameLst>
                                      </p:cBhvr>
                                      <p:to>
                                        <p:strVal val="visible"/>
                                      </p:to>
                                    </p:set>
                                    <p:animEffect transition="in" filter="wipe(right)">
                                      <p:cBhvr>
                                        <p:cTn id="67" dur="200"/>
                                        <p:tgtEl>
                                          <p:spTgt spid="318"/>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227"/>
                                        </p:tgtEl>
                                        <p:attrNameLst>
                                          <p:attrName>style.visibility</p:attrName>
                                        </p:attrNameLst>
                                      </p:cBhvr>
                                      <p:to>
                                        <p:strVal val="visible"/>
                                      </p:to>
                                    </p:set>
                                    <p:animEffect transition="in" filter="wipe(left)">
                                      <p:cBhvr>
                                        <p:cTn id="71" dur="200"/>
                                        <p:tgtEl>
                                          <p:spTgt spid="2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0"/>
                                        </p:tgtEl>
                                        <p:attrNameLst>
                                          <p:attrName>style.visibility</p:attrName>
                                        </p:attrNameLst>
                                      </p:cBhvr>
                                      <p:to>
                                        <p:strVal val="visible"/>
                                      </p:to>
                                    </p:set>
                                    <p:animEffect transition="in" filter="wipe(left)">
                                      <p:cBhvr>
                                        <p:cTn id="74" dur="200"/>
                                        <p:tgtEl>
                                          <p:spTgt spid="28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6"/>
                                        </p:tgtEl>
                                        <p:attrNameLst>
                                          <p:attrName>style.visibility</p:attrName>
                                        </p:attrNameLst>
                                      </p:cBhvr>
                                      <p:to>
                                        <p:strVal val="visible"/>
                                      </p:to>
                                    </p:set>
                                    <p:animEffect transition="in" filter="wipe(left)">
                                      <p:cBhvr>
                                        <p:cTn id="77" dur="200"/>
                                        <p:tgtEl>
                                          <p:spTgt spid="30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9"/>
                                        </p:tgtEl>
                                        <p:attrNameLst>
                                          <p:attrName>style.visibility</p:attrName>
                                        </p:attrNameLst>
                                      </p:cBhvr>
                                      <p:to>
                                        <p:strVal val="visible"/>
                                      </p:to>
                                    </p:set>
                                    <p:animEffect transition="in" filter="wipe(left)">
                                      <p:cBhvr>
                                        <p:cTn id="80" dur="200"/>
                                        <p:tgtEl>
                                          <p:spTgt spid="319"/>
                                        </p:tgtEl>
                                      </p:cBhvr>
                                    </p:animEffect>
                                  </p:childTnLst>
                                </p:cTn>
                              </p:par>
                            </p:childTnLst>
                          </p:cTn>
                        </p:par>
                        <p:par>
                          <p:cTn id="81" fill="hold">
                            <p:stCondLst>
                              <p:cond delay="800"/>
                            </p:stCondLst>
                            <p:childTnLst>
                              <p:par>
                                <p:cTn id="82" presetID="22" presetClass="entr" presetSubtype="2" fill="hold" grpId="0" nodeType="afterEffect">
                                  <p:stCondLst>
                                    <p:cond delay="0"/>
                                  </p:stCondLst>
                                  <p:childTnLst>
                                    <p:set>
                                      <p:cBhvr>
                                        <p:cTn id="83" dur="1" fill="hold">
                                          <p:stCondLst>
                                            <p:cond delay="0"/>
                                          </p:stCondLst>
                                        </p:cTn>
                                        <p:tgtEl>
                                          <p:spTgt spid="228"/>
                                        </p:tgtEl>
                                        <p:attrNameLst>
                                          <p:attrName>style.visibility</p:attrName>
                                        </p:attrNameLst>
                                      </p:cBhvr>
                                      <p:to>
                                        <p:strVal val="visible"/>
                                      </p:to>
                                    </p:set>
                                    <p:animEffect transition="in" filter="wipe(right)">
                                      <p:cBhvr>
                                        <p:cTn id="84" dur="200"/>
                                        <p:tgtEl>
                                          <p:spTgt spid="228"/>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81"/>
                                        </p:tgtEl>
                                        <p:attrNameLst>
                                          <p:attrName>style.visibility</p:attrName>
                                        </p:attrNameLst>
                                      </p:cBhvr>
                                      <p:to>
                                        <p:strVal val="visible"/>
                                      </p:to>
                                    </p:set>
                                    <p:animEffect transition="in" filter="wipe(right)">
                                      <p:cBhvr>
                                        <p:cTn id="87" dur="200"/>
                                        <p:tgtEl>
                                          <p:spTgt spid="281"/>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07"/>
                                        </p:tgtEl>
                                        <p:attrNameLst>
                                          <p:attrName>style.visibility</p:attrName>
                                        </p:attrNameLst>
                                      </p:cBhvr>
                                      <p:to>
                                        <p:strVal val="visible"/>
                                      </p:to>
                                    </p:set>
                                    <p:animEffect transition="in" filter="wipe(right)">
                                      <p:cBhvr>
                                        <p:cTn id="90" dur="200"/>
                                        <p:tgtEl>
                                          <p:spTgt spid="30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20"/>
                                        </p:tgtEl>
                                        <p:attrNameLst>
                                          <p:attrName>style.visibility</p:attrName>
                                        </p:attrNameLst>
                                      </p:cBhvr>
                                      <p:to>
                                        <p:strVal val="visible"/>
                                      </p:to>
                                    </p:set>
                                    <p:animEffect transition="in" filter="wipe(right)">
                                      <p:cBhvr>
                                        <p:cTn id="93" dur="200"/>
                                        <p:tgtEl>
                                          <p:spTgt spid="320"/>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225"/>
                                        </p:tgtEl>
                                        <p:attrNameLst>
                                          <p:attrName>style.visibility</p:attrName>
                                        </p:attrNameLst>
                                      </p:cBhvr>
                                      <p:to>
                                        <p:strVal val="visible"/>
                                      </p:to>
                                    </p:set>
                                    <p:animEffect transition="in" filter="wipe(left)">
                                      <p:cBhvr>
                                        <p:cTn id="97" dur="200"/>
                                        <p:tgtEl>
                                          <p:spTgt spid="2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78"/>
                                        </p:tgtEl>
                                        <p:attrNameLst>
                                          <p:attrName>style.visibility</p:attrName>
                                        </p:attrNameLst>
                                      </p:cBhvr>
                                      <p:to>
                                        <p:strVal val="visible"/>
                                      </p:to>
                                    </p:set>
                                    <p:animEffect transition="in" filter="wipe(left)">
                                      <p:cBhvr>
                                        <p:cTn id="100" dur="200"/>
                                        <p:tgtEl>
                                          <p:spTgt spid="278"/>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4"/>
                                        </p:tgtEl>
                                        <p:attrNameLst>
                                          <p:attrName>style.visibility</p:attrName>
                                        </p:attrNameLst>
                                      </p:cBhvr>
                                      <p:to>
                                        <p:strVal val="visible"/>
                                      </p:to>
                                    </p:set>
                                    <p:animEffect transition="in" filter="wipe(left)">
                                      <p:cBhvr>
                                        <p:cTn id="103" dur="200"/>
                                        <p:tgtEl>
                                          <p:spTgt spid="304"/>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17"/>
                                        </p:tgtEl>
                                        <p:attrNameLst>
                                          <p:attrName>style.visibility</p:attrName>
                                        </p:attrNameLst>
                                      </p:cBhvr>
                                      <p:to>
                                        <p:strVal val="visible"/>
                                      </p:to>
                                    </p:set>
                                    <p:animEffect transition="in" filter="wipe(left)">
                                      <p:cBhvr>
                                        <p:cTn id="106" dur="200"/>
                                        <p:tgtEl>
                                          <p:spTgt spid="317"/>
                                        </p:tgtEl>
                                      </p:cBhvr>
                                    </p:animEffect>
                                  </p:childTnLst>
                                </p:cTn>
                              </p:par>
                            </p:childTnLst>
                          </p:cTn>
                        </p:par>
                        <p:par>
                          <p:cTn id="107" fill="hold">
                            <p:stCondLst>
                              <p:cond delay="1200"/>
                            </p:stCondLst>
                            <p:childTnLst>
                              <p:par>
                                <p:cTn id="108" presetID="22" presetClass="entr" presetSubtype="8" fill="hold" grpId="0" nodeType="afterEffect">
                                  <p:stCondLst>
                                    <p:cond delay="0"/>
                                  </p:stCondLst>
                                  <p:childTnLst>
                                    <p:set>
                                      <p:cBhvr>
                                        <p:cTn id="109" dur="1" fill="hold">
                                          <p:stCondLst>
                                            <p:cond delay="0"/>
                                          </p:stCondLst>
                                        </p:cTn>
                                        <p:tgtEl>
                                          <p:spTgt spid="222"/>
                                        </p:tgtEl>
                                        <p:attrNameLst>
                                          <p:attrName>style.visibility</p:attrName>
                                        </p:attrNameLst>
                                      </p:cBhvr>
                                      <p:to>
                                        <p:strVal val="visible"/>
                                      </p:to>
                                    </p:set>
                                    <p:animEffect transition="in" filter="wipe(left)">
                                      <p:cBhvr>
                                        <p:cTn id="110" dur="200"/>
                                        <p:tgtEl>
                                          <p:spTgt spid="22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73"/>
                                        </p:tgtEl>
                                        <p:attrNameLst>
                                          <p:attrName>style.visibility</p:attrName>
                                        </p:attrNameLst>
                                      </p:cBhvr>
                                      <p:to>
                                        <p:strVal val="visible"/>
                                      </p:to>
                                    </p:set>
                                    <p:animEffect transition="in" filter="wipe(left)">
                                      <p:cBhvr>
                                        <p:cTn id="113" dur="200"/>
                                        <p:tgtEl>
                                          <p:spTgt spid="27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99"/>
                                        </p:tgtEl>
                                        <p:attrNameLst>
                                          <p:attrName>style.visibility</p:attrName>
                                        </p:attrNameLst>
                                      </p:cBhvr>
                                      <p:to>
                                        <p:strVal val="visible"/>
                                      </p:to>
                                    </p:set>
                                    <p:animEffect transition="in" filter="wipe(left)">
                                      <p:cBhvr>
                                        <p:cTn id="116" dur="200"/>
                                        <p:tgtEl>
                                          <p:spTgt spid="299"/>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12"/>
                                        </p:tgtEl>
                                        <p:attrNameLst>
                                          <p:attrName>style.visibility</p:attrName>
                                        </p:attrNameLst>
                                      </p:cBhvr>
                                      <p:to>
                                        <p:strVal val="visible"/>
                                      </p:to>
                                    </p:set>
                                    <p:animEffect transition="in" filter="wipe(left)">
                                      <p:cBhvr>
                                        <p:cTn id="119" dur="200"/>
                                        <p:tgtEl>
                                          <p:spTgt spid="312"/>
                                        </p:tgtEl>
                                      </p:cBhvr>
                                    </p:animEffect>
                                  </p:childTnLst>
                                </p:cTn>
                              </p:par>
                            </p:childTnLst>
                          </p:cTn>
                        </p:par>
                        <p:par>
                          <p:cTn id="120" fill="hold">
                            <p:stCondLst>
                              <p:cond delay="1400"/>
                            </p:stCondLst>
                            <p:childTnLst>
                              <p:par>
                                <p:cTn id="121" presetID="22" presetClass="entr" presetSubtype="2" fill="hold" grpId="0" nodeType="afterEffect">
                                  <p:stCondLst>
                                    <p:cond delay="0"/>
                                  </p:stCondLst>
                                  <p:childTnLst>
                                    <p:set>
                                      <p:cBhvr>
                                        <p:cTn id="122" dur="1" fill="hold">
                                          <p:stCondLst>
                                            <p:cond delay="0"/>
                                          </p:stCondLst>
                                        </p:cTn>
                                        <p:tgtEl>
                                          <p:spTgt spid="234"/>
                                        </p:tgtEl>
                                        <p:attrNameLst>
                                          <p:attrName>style.visibility</p:attrName>
                                        </p:attrNameLst>
                                      </p:cBhvr>
                                      <p:to>
                                        <p:strVal val="visible"/>
                                      </p:to>
                                    </p:set>
                                    <p:animEffect transition="in" filter="wipe(right)">
                                      <p:cBhvr>
                                        <p:cTn id="123" dur="200"/>
                                        <p:tgtEl>
                                          <p:spTgt spid="234"/>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84"/>
                                        </p:tgtEl>
                                        <p:attrNameLst>
                                          <p:attrName>style.visibility</p:attrName>
                                        </p:attrNameLst>
                                      </p:cBhvr>
                                      <p:to>
                                        <p:strVal val="visible"/>
                                      </p:to>
                                    </p:set>
                                    <p:animEffect transition="in" filter="wipe(right)">
                                      <p:cBhvr>
                                        <p:cTn id="126" dur="200"/>
                                        <p:tgtEl>
                                          <p:spTgt spid="284"/>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310"/>
                                        </p:tgtEl>
                                        <p:attrNameLst>
                                          <p:attrName>style.visibility</p:attrName>
                                        </p:attrNameLst>
                                      </p:cBhvr>
                                      <p:to>
                                        <p:strVal val="visible"/>
                                      </p:to>
                                    </p:set>
                                    <p:animEffect transition="in" filter="wipe(right)">
                                      <p:cBhvr>
                                        <p:cTn id="129" dur="200"/>
                                        <p:tgtEl>
                                          <p:spTgt spid="310"/>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323"/>
                                        </p:tgtEl>
                                        <p:attrNameLst>
                                          <p:attrName>style.visibility</p:attrName>
                                        </p:attrNameLst>
                                      </p:cBhvr>
                                      <p:to>
                                        <p:strVal val="visible"/>
                                      </p:to>
                                    </p:set>
                                    <p:animEffect transition="in" filter="wipe(right)">
                                      <p:cBhvr>
                                        <p:cTn id="132" dur="200"/>
                                        <p:tgtEl>
                                          <p:spTgt spid="323"/>
                                        </p:tgtEl>
                                      </p:cBhvr>
                                    </p:animEffect>
                                  </p:childTnLst>
                                </p:cTn>
                              </p:par>
                            </p:childTnLst>
                          </p:cTn>
                        </p:par>
                        <p:par>
                          <p:cTn id="133" fill="hold">
                            <p:stCondLst>
                              <p:cond delay="1600"/>
                            </p:stCondLst>
                            <p:childTnLst>
                              <p:par>
                                <p:cTn id="134" presetID="22" presetClass="entr" presetSubtype="2" fill="hold" grpId="0" nodeType="afterEffect">
                                  <p:stCondLst>
                                    <p:cond delay="0"/>
                                  </p:stCondLst>
                                  <p:childTnLst>
                                    <p:set>
                                      <p:cBhvr>
                                        <p:cTn id="135" dur="1" fill="hold">
                                          <p:stCondLst>
                                            <p:cond delay="0"/>
                                          </p:stCondLst>
                                        </p:cTn>
                                        <p:tgtEl>
                                          <p:spTgt spid="235"/>
                                        </p:tgtEl>
                                        <p:attrNameLst>
                                          <p:attrName>style.visibility</p:attrName>
                                        </p:attrNameLst>
                                      </p:cBhvr>
                                      <p:to>
                                        <p:strVal val="visible"/>
                                      </p:to>
                                    </p:set>
                                    <p:animEffect transition="in" filter="wipe(right)">
                                      <p:cBhvr>
                                        <p:cTn id="136" dur="200"/>
                                        <p:tgtEl>
                                          <p:spTgt spid="235"/>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285"/>
                                        </p:tgtEl>
                                        <p:attrNameLst>
                                          <p:attrName>style.visibility</p:attrName>
                                        </p:attrNameLst>
                                      </p:cBhvr>
                                      <p:to>
                                        <p:strVal val="visible"/>
                                      </p:to>
                                    </p:set>
                                    <p:animEffect transition="in" filter="wipe(right)">
                                      <p:cBhvr>
                                        <p:cTn id="139" dur="200"/>
                                        <p:tgtEl>
                                          <p:spTgt spid="285"/>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11"/>
                                        </p:tgtEl>
                                        <p:attrNameLst>
                                          <p:attrName>style.visibility</p:attrName>
                                        </p:attrNameLst>
                                      </p:cBhvr>
                                      <p:to>
                                        <p:strVal val="visible"/>
                                      </p:to>
                                    </p:set>
                                    <p:animEffect transition="in" filter="wipe(right)">
                                      <p:cBhvr>
                                        <p:cTn id="142" dur="200"/>
                                        <p:tgtEl>
                                          <p:spTgt spid="31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324"/>
                                        </p:tgtEl>
                                        <p:attrNameLst>
                                          <p:attrName>style.visibility</p:attrName>
                                        </p:attrNameLst>
                                      </p:cBhvr>
                                      <p:to>
                                        <p:strVal val="visible"/>
                                      </p:to>
                                    </p:set>
                                    <p:animEffect transition="in" filter="wipe(right)">
                                      <p:cBhvr>
                                        <p:cTn id="145" dur="200"/>
                                        <p:tgtEl>
                                          <p:spTgt spid="324"/>
                                        </p:tgtEl>
                                      </p:cBhvr>
                                    </p:animEffect>
                                  </p:childTnLst>
                                </p:cTn>
                              </p:par>
                            </p:childTnLst>
                          </p:cTn>
                        </p:par>
                      </p:childTnLst>
                    </p:cTn>
                  </p:par>
                  <p:par>
                    <p:cTn id="146" fill="hold">
                      <p:stCondLst>
                        <p:cond delay="indefinite"/>
                      </p:stCondLst>
                      <p:childTnLst>
                        <p:par>
                          <p:cTn id="147" fill="hold">
                            <p:stCondLst>
                              <p:cond delay="0"/>
                            </p:stCondLst>
                            <p:childTnLst>
                              <p:par>
                                <p:cTn id="148" presetID="55" presetClass="entr" presetSubtype="0" fill="hold" grpId="0" nodeType="clickEffect">
                                  <p:stCondLst>
                                    <p:cond delay="0"/>
                                  </p:stCondLst>
                                  <p:childTnLst>
                                    <p:set>
                                      <p:cBhvr>
                                        <p:cTn id="149" dur="1" fill="hold">
                                          <p:stCondLst>
                                            <p:cond delay="0"/>
                                          </p:stCondLst>
                                        </p:cTn>
                                        <p:tgtEl>
                                          <p:spTgt spid="325"/>
                                        </p:tgtEl>
                                        <p:attrNameLst>
                                          <p:attrName>style.visibility</p:attrName>
                                        </p:attrNameLst>
                                      </p:cBhvr>
                                      <p:to>
                                        <p:strVal val="visible"/>
                                      </p:to>
                                    </p:set>
                                    <p:anim calcmode="lin" valueType="num">
                                      <p:cBhvr>
                                        <p:cTn id="150" dur="1000" fill="hold"/>
                                        <p:tgtEl>
                                          <p:spTgt spid="325"/>
                                        </p:tgtEl>
                                        <p:attrNameLst>
                                          <p:attrName>ppt_w</p:attrName>
                                        </p:attrNameLst>
                                      </p:cBhvr>
                                      <p:tavLst>
                                        <p:tav tm="0">
                                          <p:val>
                                            <p:strVal val="#ppt_w*0.70"/>
                                          </p:val>
                                        </p:tav>
                                        <p:tav tm="100000">
                                          <p:val>
                                            <p:strVal val="#ppt_w"/>
                                          </p:val>
                                        </p:tav>
                                      </p:tavLst>
                                    </p:anim>
                                    <p:anim calcmode="lin" valueType="num">
                                      <p:cBhvr>
                                        <p:cTn id="151" dur="1000" fill="hold"/>
                                        <p:tgtEl>
                                          <p:spTgt spid="325"/>
                                        </p:tgtEl>
                                        <p:attrNameLst>
                                          <p:attrName>ppt_h</p:attrName>
                                        </p:attrNameLst>
                                      </p:cBhvr>
                                      <p:tavLst>
                                        <p:tav tm="0">
                                          <p:val>
                                            <p:strVal val="#ppt_h"/>
                                          </p:val>
                                        </p:tav>
                                        <p:tav tm="100000">
                                          <p:val>
                                            <p:strVal val="#ppt_h"/>
                                          </p:val>
                                        </p:tav>
                                      </p:tavLst>
                                    </p:anim>
                                    <p:animEffect transition="in" filter="fade">
                                      <p:cBhvr>
                                        <p:cTn id="152" dur="1000"/>
                                        <p:tgtEl>
                                          <p:spTgt spid="325"/>
                                        </p:tgtEl>
                                      </p:cBhvr>
                                    </p:animEffect>
                                  </p:childTnLst>
                                </p:cTn>
                              </p:par>
                              <p:par>
                                <p:cTn id="153" presetID="1" presetClass="entr" presetSubtype="0" fill="hold" grpId="0" nodeType="withEffect">
                                  <p:stCondLst>
                                    <p:cond delay="0"/>
                                  </p:stCondLst>
                                  <p:childTnLst>
                                    <p:set>
                                      <p:cBhvr>
                                        <p:cTn id="154" dur="1" fill="hold">
                                          <p:stCondLst>
                                            <p:cond delay="0"/>
                                          </p:stCondLst>
                                        </p:cTn>
                                        <p:tgtEl>
                                          <p:spTgt spid="255"/>
                                        </p:tgtEl>
                                        <p:attrNameLst>
                                          <p:attrName>style.visibility</p:attrName>
                                        </p:attrNameLst>
                                      </p:cBhvr>
                                      <p:to>
                                        <p:strVal val="visible"/>
                                      </p:to>
                                    </p:se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wipe(left)">
                                      <p:cBhvr>
                                        <p:cTn id="158" dur="500"/>
                                        <p:tgtEl>
                                          <p:spTgt spid="86"/>
                                        </p:tgtEl>
                                      </p:cBhvr>
                                    </p:animEffect>
                                  </p:childTnLst>
                                </p:cTn>
                              </p:par>
                            </p:childTnLst>
                          </p:cTn>
                        </p:par>
                        <p:par>
                          <p:cTn id="159" fill="hold">
                            <p:stCondLst>
                              <p:cond delay="1500"/>
                            </p:stCondLst>
                            <p:childTnLst>
                              <p:par>
                                <p:cTn id="160" presetID="22" presetClass="entr" presetSubtype="8" fill="hold" grpId="0" nodeType="after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wipe(left)">
                                      <p:cBhvr>
                                        <p:cTn id="1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222" grpId="0" animBg="1"/>
      <p:bldP spid="225" grpId="0" animBg="1"/>
      <p:bldP spid="226" grpId="0" animBg="1"/>
      <p:bldP spid="227" grpId="0" animBg="1"/>
      <p:bldP spid="228" grpId="0" animBg="1"/>
      <p:bldP spid="232" grpId="0" animBg="1"/>
      <p:bldP spid="233" grpId="0" animBg="1"/>
      <p:bldP spid="234" grpId="0" animBg="1"/>
      <p:bldP spid="235" grpId="0" animBg="1"/>
      <p:bldP spid="148" grpId="0" animBg="1"/>
      <p:bldP spid="255" grpId="0" animBg="1"/>
      <p:bldP spid="273" grpId="0" animBg="1"/>
      <p:bldP spid="278" grpId="0" animBg="1"/>
      <p:bldP spid="279" grpId="0" animBg="1"/>
      <p:bldP spid="280" grpId="0" animBg="1"/>
      <p:bldP spid="281" grpId="0" animBg="1"/>
      <p:bldP spid="282" grpId="0" animBg="1"/>
      <p:bldP spid="283" grpId="0" animBg="1"/>
      <p:bldP spid="284" grpId="0" animBg="1"/>
      <p:bldP spid="285" grpId="0" animBg="1"/>
      <p:bldP spid="299"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7" grpId="0" animBg="1"/>
      <p:bldP spid="318" grpId="0" animBg="1"/>
      <p:bldP spid="319" grpId="0" animBg="1"/>
      <p:bldP spid="320" grpId="0" animBg="1"/>
      <p:bldP spid="321" grpId="0" animBg="1"/>
      <p:bldP spid="322" grpId="0" animBg="1"/>
      <p:bldP spid="323" grpId="0" animBg="1"/>
      <p:bldP spid="324" grpId="0" animBg="1"/>
      <p:bldP spid="327" grpId="0"/>
      <p:bldP spid="328" grpId="0" animBg="1"/>
      <p:bldP spid="86" grpId="0"/>
      <p:bldP spid="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18</a:t>
            </a:fld>
            <a:endParaRPr lang="en-GB">
              <a:latin typeface="Comic Sans MS" panose="030F0702030302020204" pitchFamily="66" charset="0"/>
            </a:endParaRPr>
          </a:p>
        </p:txBody>
      </p:sp>
      <p:sp>
        <p:nvSpPr>
          <p:cNvPr id="17" name="Segnaposto piè di pagina 8"/>
          <p:cNvSpPr>
            <a:spLocks noGrp="1"/>
          </p:cNvSpPr>
          <p:nvPr>
            <p:ph type="ftr" sz="quarter" idx="11"/>
          </p:nvPr>
        </p:nvSpPr>
        <p:spPr>
          <a:xfrm>
            <a:off x="2480760" y="6356351"/>
            <a:ext cx="4039603"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role</a:t>
            </a:r>
            <a:r>
              <a:rPr lang="it-IT" dirty="0">
                <a:latin typeface="Comic Sans MS" panose="030F0702030302020204" pitchFamily="66" charset="0"/>
              </a:rPr>
              <a:t> of the </a:t>
            </a:r>
            <a:r>
              <a:rPr lang="it-IT" dirty="0" err="1">
                <a:latin typeface="Comic Sans MS" panose="030F0702030302020204" pitchFamily="66" charset="0"/>
              </a:rPr>
              <a:t>Positronium</a:t>
            </a:r>
            <a:r>
              <a:rPr lang="it-IT" dirty="0">
                <a:latin typeface="Comic Sans MS" panose="030F0702030302020204" pitchFamily="66" charset="0"/>
              </a:rPr>
              <a:t> in 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29" name="Rettangolo 28"/>
          <p:cNvSpPr/>
          <p:nvPr/>
        </p:nvSpPr>
        <p:spPr>
          <a:xfrm>
            <a:off x="567322" y="529229"/>
            <a:ext cx="7793455" cy="1200329"/>
          </a:xfrm>
          <a:prstGeom prst="rect">
            <a:avLst/>
          </a:prstGeom>
        </p:spPr>
        <p:txBody>
          <a:bodyPr wrap="square">
            <a:spAutoFit/>
          </a:bodyPr>
          <a:lstStyle/>
          <a:p>
            <a:pPr algn="ctr"/>
            <a:r>
              <a:rPr lang="it-IT" sz="3600" b="1" dirty="0">
                <a:solidFill>
                  <a:schemeClr val="accent1">
                    <a:lumMod val="50000"/>
                  </a:schemeClr>
                </a:solidFill>
                <a:latin typeface="Comic Sans MS" panose="030F0702030302020204" pitchFamily="66" charset="0"/>
              </a:rPr>
              <a:t>The </a:t>
            </a:r>
            <a:r>
              <a:rPr lang="it-IT" sz="3600" b="1" dirty="0" err="1">
                <a:solidFill>
                  <a:schemeClr val="accent1">
                    <a:lumMod val="50000"/>
                  </a:schemeClr>
                </a:solidFill>
                <a:latin typeface="Comic Sans MS" panose="030F0702030302020204" pitchFamily="66" charset="0"/>
              </a:rPr>
              <a:t>role</a:t>
            </a:r>
            <a:r>
              <a:rPr lang="it-IT" sz="3600" b="1" dirty="0">
                <a:solidFill>
                  <a:schemeClr val="accent1">
                    <a:lumMod val="50000"/>
                  </a:schemeClr>
                </a:solidFill>
                <a:latin typeface="Comic Sans MS" panose="030F0702030302020204" pitchFamily="66" charset="0"/>
              </a:rPr>
              <a:t> of the </a:t>
            </a:r>
            <a:r>
              <a:rPr lang="it-IT" sz="3600" b="1" dirty="0" err="1">
                <a:solidFill>
                  <a:schemeClr val="accent1">
                    <a:lumMod val="50000"/>
                  </a:schemeClr>
                </a:solidFill>
                <a:latin typeface="Comic Sans MS" panose="030F0702030302020204" pitchFamily="66" charset="0"/>
              </a:rPr>
              <a:t>Positronium</a:t>
            </a:r>
            <a:r>
              <a:rPr lang="it-IT" sz="3600" b="1" dirty="0">
                <a:solidFill>
                  <a:schemeClr val="accent1">
                    <a:lumMod val="50000"/>
                  </a:schemeClr>
                </a:solidFill>
                <a:latin typeface="Comic Sans MS" panose="030F0702030302020204" pitchFamily="66" charset="0"/>
              </a:rPr>
              <a:t> in the </a:t>
            </a:r>
            <a:r>
              <a:rPr lang="it-IT" sz="3600" b="1" dirty="0" err="1">
                <a:solidFill>
                  <a:schemeClr val="accent1">
                    <a:lumMod val="50000"/>
                  </a:schemeClr>
                </a:solidFill>
                <a:latin typeface="Comic Sans MS" panose="030F0702030302020204" pitchFamily="66" charset="0"/>
              </a:rPr>
              <a:t>AEgIS</a:t>
            </a:r>
            <a:r>
              <a:rPr lang="it-IT" sz="3600" b="1" dirty="0">
                <a:solidFill>
                  <a:schemeClr val="accent1">
                    <a:lumMod val="50000"/>
                  </a:schemeClr>
                </a:solidFill>
                <a:latin typeface="Comic Sans MS" panose="030F0702030302020204" pitchFamily="66" charset="0"/>
              </a:rPr>
              <a:t> </a:t>
            </a:r>
            <a:r>
              <a:rPr lang="it-IT" sz="3600" b="1" dirty="0" err="1">
                <a:solidFill>
                  <a:schemeClr val="accent1">
                    <a:lumMod val="50000"/>
                  </a:schemeClr>
                </a:solidFill>
                <a:latin typeface="Comic Sans MS" panose="030F0702030302020204" pitchFamily="66" charset="0"/>
              </a:rPr>
              <a:t>experiment</a:t>
            </a:r>
            <a:endParaRPr lang="it-IT" sz="3600" b="1" dirty="0">
              <a:solidFill>
                <a:schemeClr val="accent1">
                  <a:lumMod val="50000"/>
                </a:schemeClr>
              </a:solidFill>
              <a:latin typeface="Comic Sans MS" panose="030F0702030302020204" pitchFamily="66" charset="0"/>
            </a:endParaRPr>
          </a:p>
        </p:txBody>
      </p:sp>
      <p:graphicFrame>
        <p:nvGraphicFramePr>
          <p:cNvPr id="75" name="Object 13"/>
          <p:cNvGraphicFramePr>
            <a:graphicFrameLocks noChangeAspect="1"/>
          </p:cNvGraphicFramePr>
          <p:nvPr>
            <p:extLst>
              <p:ext uri="{D42A27DB-BD31-4B8C-83A1-F6EECF244321}">
                <p14:modId xmlns:p14="http://schemas.microsoft.com/office/powerpoint/2010/main" val="3824160575"/>
              </p:ext>
            </p:extLst>
          </p:nvPr>
        </p:nvGraphicFramePr>
        <p:xfrm>
          <a:off x="628650" y="3218193"/>
          <a:ext cx="3433207" cy="738482"/>
        </p:xfrm>
        <a:graphic>
          <a:graphicData uri="http://schemas.openxmlformats.org/presentationml/2006/ole">
            <mc:AlternateContent xmlns:mc="http://schemas.openxmlformats.org/markup-compatibility/2006">
              <mc:Choice xmlns:v="urn:schemas-microsoft-com:vml" Requires="v">
                <p:oleObj spid="_x0000_s3296" name="Equazione" r:id="rId4" imgW="1282680" imgH="266400" progId="Equation.3">
                  <p:embed/>
                </p:oleObj>
              </mc:Choice>
              <mc:Fallback>
                <p:oleObj name="Equazione" r:id="rId4" imgW="1282680" imgH="266400" progId="Equation.3">
                  <p:embed/>
                  <p:pic>
                    <p:nvPicPr>
                      <p:cNvPr id="0" name=""/>
                      <p:cNvPicPr>
                        <a:picLocks noChangeAspect="1" noChangeArrowheads="1"/>
                      </p:cNvPicPr>
                      <p:nvPr/>
                    </p:nvPicPr>
                    <p:blipFill>
                      <a:blip r:embed="rId5"/>
                      <a:srcRect/>
                      <a:stretch>
                        <a:fillRect/>
                      </a:stretch>
                    </p:blipFill>
                    <p:spPr bwMode="auto">
                      <a:xfrm>
                        <a:off x="628650" y="3218193"/>
                        <a:ext cx="3433207" cy="738482"/>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13" name="CasellaDiTesto 12"/>
          <p:cNvSpPr txBox="1"/>
          <p:nvPr/>
        </p:nvSpPr>
        <p:spPr>
          <a:xfrm>
            <a:off x="509383" y="1926480"/>
            <a:ext cx="4122323" cy="1200329"/>
          </a:xfrm>
          <a:prstGeom prst="rect">
            <a:avLst/>
          </a:prstGeom>
          <a:noFill/>
        </p:spPr>
        <p:txBody>
          <a:bodyPr wrap="square" rtlCol="0">
            <a:spAutoFit/>
          </a:bodyPr>
          <a:lstStyle/>
          <a:p>
            <a:r>
              <a:rPr lang="it-IT" sz="2400" dirty="0" smtClean="0">
                <a:latin typeface="Comic Sans MS" panose="030F0702030302020204" pitchFamily="66" charset="0"/>
              </a:rPr>
              <a:t>Ps </a:t>
            </a:r>
            <a:r>
              <a:rPr lang="it-IT" sz="2400" dirty="0" err="1" smtClean="0">
                <a:latin typeface="Comic Sans MS" panose="030F0702030302020204" pitchFamily="66" charset="0"/>
              </a:rPr>
              <a:t>is</a:t>
            </a:r>
            <a:r>
              <a:rPr lang="it-IT" sz="2400" dirty="0" smtClean="0">
                <a:latin typeface="Comic Sans MS" panose="030F0702030302020204" pitchFamily="66" charset="0"/>
              </a:rPr>
              <a:t> </a:t>
            </a:r>
            <a:r>
              <a:rPr lang="it-IT" sz="2400" dirty="0" err="1" smtClean="0">
                <a:latin typeface="Comic Sans MS" panose="030F0702030302020204" pitchFamily="66" charset="0"/>
              </a:rPr>
              <a:t>needed</a:t>
            </a:r>
            <a:r>
              <a:rPr lang="it-IT" sz="2400" dirty="0" smtClean="0">
                <a:latin typeface="Comic Sans MS" panose="030F0702030302020204" pitchFamily="66" charset="0"/>
              </a:rPr>
              <a:t> to create </a:t>
            </a:r>
            <a:r>
              <a:rPr lang="it-IT" sz="2400" dirty="0" err="1" smtClean="0">
                <a:latin typeface="Comic Sans MS" panose="030F0702030302020204" pitchFamily="66" charset="0"/>
              </a:rPr>
              <a:t>Antihydrogen</a:t>
            </a:r>
            <a:r>
              <a:rPr lang="it-IT" sz="2400" dirty="0" smtClean="0">
                <a:latin typeface="Comic Sans MS" panose="030F0702030302020204" pitchFamily="66" charset="0"/>
              </a:rPr>
              <a:t> in the</a:t>
            </a:r>
          </a:p>
          <a:p>
            <a:r>
              <a:rPr lang="it-IT" sz="2400" b="1" u="sng" dirty="0" err="1" smtClean="0">
                <a:latin typeface="Comic Sans MS" panose="030F0702030302020204" pitchFamily="66" charset="0"/>
              </a:rPr>
              <a:t>Charge</a:t>
            </a:r>
            <a:r>
              <a:rPr lang="it-IT" sz="2400" b="1" u="sng" dirty="0" smtClean="0">
                <a:latin typeface="Comic Sans MS" panose="030F0702030302020204" pitchFamily="66" charset="0"/>
              </a:rPr>
              <a:t> </a:t>
            </a:r>
            <a:r>
              <a:rPr lang="it-IT" sz="2400" b="1" u="sng" dirty="0" err="1" smtClean="0">
                <a:latin typeface="Comic Sans MS" panose="030F0702030302020204" pitchFamily="66" charset="0"/>
              </a:rPr>
              <a:t>exchange</a:t>
            </a:r>
            <a:r>
              <a:rPr lang="it-IT" sz="2400" b="1" u="sng" dirty="0" smtClean="0">
                <a:latin typeface="Comic Sans MS" panose="030F0702030302020204" pitchFamily="66" charset="0"/>
              </a:rPr>
              <a:t> </a:t>
            </a:r>
            <a:r>
              <a:rPr lang="it-IT" sz="2400" b="1" u="sng" dirty="0" err="1" smtClean="0">
                <a:latin typeface="Comic Sans MS" panose="030F0702030302020204" pitchFamily="66" charset="0"/>
              </a:rPr>
              <a:t>reaction</a:t>
            </a:r>
            <a:endParaRPr lang="en-GB" sz="2400" b="1" u="sng" dirty="0">
              <a:latin typeface="Comic Sans MS" panose="030F0702030302020204" pitchFamily="66" charset="0"/>
            </a:endParaRPr>
          </a:p>
        </p:txBody>
      </p:sp>
      <p:sp>
        <p:nvSpPr>
          <p:cNvPr id="76" name="CasellaDiTesto 75"/>
          <p:cNvSpPr txBox="1"/>
          <p:nvPr/>
        </p:nvSpPr>
        <p:spPr>
          <a:xfrm>
            <a:off x="5273977" y="3574244"/>
            <a:ext cx="3601649" cy="1569660"/>
          </a:xfrm>
          <a:prstGeom prst="rect">
            <a:avLst/>
          </a:prstGeom>
          <a:noFill/>
        </p:spPr>
        <p:txBody>
          <a:bodyPr wrap="square" rtlCol="0">
            <a:spAutoFit/>
          </a:bodyPr>
          <a:lstStyle/>
          <a:p>
            <a:pPr algn="ctr"/>
            <a:r>
              <a:rPr lang="it-IT" sz="2400" dirty="0" smtClean="0">
                <a:latin typeface="Comic Sans MS" panose="030F0702030302020204" pitchFamily="66" charset="0"/>
              </a:rPr>
              <a:t>The </a:t>
            </a:r>
            <a:r>
              <a:rPr lang="it-IT" sz="2400" b="1" dirty="0" smtClean="0">
                <a:solidFill>
                  <a:srgbClr val="C00000"/>
                </a:solidFill>
                <a:latin typeface="Comic Sans MS" panose="030F0702030302020204" pitchFamily="66" charset="0"/>
              </a:rPr>
              <a:t>cross </a:t>
            </a:r>
            <a:r>
              <a:rPr lang="it-IT" sz="2400" b="1" dirty="0" err="1" smtClean="0">
                <a:solidFill>
                  <a:srgbClr val="C00000"/>
                </a:solidFill>
                <a:latin typeface="Comic Sans MS" panose="030F0702030302020204" pitchFamily="66" charset="0"/>
              </a:rPr>
              <a:t>section</a:t>
            </a:r>
            <a:r>
              <a:rPr lang="it-IT" sz="2400" b="1" dirty="0" smtClean="0">
                <a:solidFill>
                  <a:srgbClr val="C00000"/>
                </a:solidFill>
                <a:latin typeface="Comic Sans MS" panose="030F0702030302020204" pitchFamily="66" charset="0"/>
              </a:rPr>
              <a:t> </a:t>
            </a:r>
            <a:r>
              <a:rPr lang="it-IT" sz="2400" dirty="0" smtClean="0">
                <a:latin typeface="Comic Sans MS" panose="030F0702030302020204" pitchFamily="66" charset="0"/>
              </a:rPr>
              <a:t>of </a:t>
            </a:r>
            <a:r>
              <a:rPr lang="it-IT" sz="2400" dirty="0" err="1" smtClean="0">
                <a:latin typeface="Comic Sans MS" panose="030F0702030302020204" pitchFamily="66" charset="0"/>
              </a:rPr>
              <a:t>this</a:t>
            </a:r>
            <a:r>
              <a:rPr lang="it-IT" sz="2400" dirty="0" smtClean="0">
                <a:latin typeface="Comic Sans MS" panose="030F0702030302020204" pitchFamily="66" charset="0"/>
              </a:rPr>
              <a:t> </a:t>
            </a:r>
            <a:r>
              <a:rPr lang="it-IT" sz="2400" dirty="0" err="1" smtClean="0">
                <a:latin typeface="Comic Sans MS" panose="030F0702030302020204" pitchFamily="66" charset="0"/>
              </a:rPr>
              <a:t>reaction</a:t>
            </a:r>
            <a:r>
              <a:rPr lang="it-IT" sz="2400" dirty="0" smtClean="0">
                <a:latin typeface="Comic Sans MS" panose="030F0702030302020204" pitchFamily="66" charset="0"/>
              </a:rPr>
              <a:t> </a:t>
            </a:r>
            <a:r>
              <a:rPr lang="it-IT" sz="2400" dirty="0" err="1" smtClean="0">
                <a:latin typeface="Comic Sans MS" panose="030F0702030302020204" pitchFamily="66" charset="0"/>
              </a:rPr>
              <a:t>increases</a:t>
            </a:r>
            <a:r>
              <a:rPr lang="it-IT" sz="2400" dirty="0" smtClean="0">
                <a:latin typeface="Comic Sans MS" panose="030F0702030302020204" pitchFamily="66" charset="0"/>
              </a:rPr>
              <a:t> with the Ps </a:t>
            </a:r>
            <a:r>
              <a:rPr lang="it-IT" sz="2400" dirty="0" err="1" smtClean="0">
                <a:latin typeface="Comic Sans MS" panose="030F0702030302020204" pitchFamily="66" charset="0"/>
              </a:rPr>
              <a:t>principal</a:t>
            </a:r>
            <a:r>
              <a:rPr lang="it-IT" sz="2400" dirty="0" smtClean="0">
                <a:latin typeface="Comic Sans MS" panose="030F0702030302020204" pitchFamily="66" charset="0"/>
              </a:rPr>
              <a:t> quantum </a:t>
            </a:r>
            <a:r>
              <a:rPr lang="it-IT" sz="2400" dirty="0" err="1" smtClean="0">
                <a:latin typeface="Comic Sans MS" panose="030F0702030302020204" pitchFamily="66" charset="0"/>
              </a:rPr>
              <a:t>number</a:t>
            </a:r>
            <a:r>
              <a:rPr lang="it-IT" sz="2400" dirty="0" smtClean="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14" name="Rettangolo 13"/>
              <p:cNvSpPr/>
              <p:nvPr/>
            </p:nvSpPr>
            <p:spPr>
              <a:xfrm>
                <a:off x="5982079" y="5159075"/>
                <a:ext cx="2136017" cy="646331"/>
              </a:xfrm>
              <a:prstGeom prst="rect">
                <a:avLst/>
              </a:prstGeom>
              <a:solidFill>
                <a:schemeClr val="bg1"/>
              </a:solidFill>
              <a:ln>
                <a:solidFill>
                  <a:srgbClr val="00B05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sz="3600" i="1">
                          <a:latin typeface="Cambria Math" panose="02040503050406030204" pitchFamily="18" charset="0"/>
                          <a:ea typeface="Cambria Math" panose="02040503050406030204" pitchFamily="18" charset="0"/>
                        </a:rPr>
                        <m:t>𝜎</m:t>
                      </m:r>
                      <m:r>
                        <a:rPr lang="it-IT" sz="3600" i="1">
                          <a:latin typeface="Cambria Math" panose="02040503050406030204" pitchFamily="18" charset="0"/>
                          <a:ea typeface="Cambria Math" panose="02040503050406030204" pitchFamily="18" charset="0"/>
                        </a:rPr>
                        <m:t>=</m:t>
                      </m:r>
                      <m:sSub>
                        <m:sSubPr>
                          <m:ctrlPr>
                            <a:rPr lang="it-IT" sz="3600" i="1">
                              <a:latin typeface="Cambria Math" panose="02040503050406030204" pitchFamily="18" charset="0"/>
                              <a:ea typeface="Cambria Math" panose="02040503050406030204" pitchFamily="18" charset="0"/>
                            </a:rPr>
                          </m:ctrlPr>
                        </m:sSubPr>
                        <m:e>
                          <m:r>
                            <a:rPr lang="it-IT" sz="3600" i="1">
                              <a:latin typeface="Cambria Math" panose="02040503050406030204" pitchFamily="18" charset="0"/>
                              <a:ea typeface="Cambria Math" panose="02040503050406030204" pitchFamily="18" charset="0"/>
                            </a:rPr>
                            <m:t>𝑎</m:t>
                          </m:r>
                        </m:e>
                        <m:sub>
                          <m:r>
                            <a:rPr lang="it-IT" sz="3600" i="1">
                              <a:latin typeface="Cambria Math" panose="02040503050406030204" pitchFamily="18" charset="0"/>
                              <a:ea typeface="Cambria Math" panose="02040503050406030204" pitchFamily="18" charset="0"/>
                            </a:rPr>
                            <m:t>0</m:t>
                          </m:r>
                        </m:sub>
                      </m:sSub>
                      <m:sSup>
                        <m:sSupPr>
                          <m:ctrlPr>
                            <a:rPr lang="it-IT" sz="3600" i="1">
                              <a:latin typeface="Cambria Math" panose="02040503050406030204" pitchFamily="18" charset="0"/>
                              <a:ea typeface="Cambria Math" panose="02040503050406030204" pitchFamily="18" charset="0"/>
                            </a:rPr>
                          </m:ctrlPr>
                        </m:sSupPr>
                        <m:e>
                          <m:r>
                            <a:rPr lang="it-IT" sz="3600" i="1">
                              <a:latin typeface="Cambria Math" panose="02040503050406030204" pitchFamily="18" charset="0"/>
                              <a:ea typeface="Cambria Math" panose="02040503050406030204" pitchFamily="18" charset="0"/>
                            </a:rPr>
                            <m:t>𝑛</m:t>
                          </m:r>
                        </m:e>
                        <m:sup>
                          <m:r>
                            <a:rPr lang="it-IT" sz="3600" i="1">
                              <a:latin typeface="Cambria Math" panose="02040503050406030204" pitchFamily="18" charset="0"/>
                              <a:ea typeface="Cambria Math" panose="02040503050406030204" pitchFamily="18" charset="0"/>
                            </a:rPr>
                            <m:t>4</m:t>
                          </m:r>
                        </m:sup>
                      </m:sSup>
                    </m:oMath>
                  </m:oMathPara>
                </a14:m>
                <a:endParaRPr lang="en-GB" sz="3600" dirty="0"/>
              </a:p>
            </p:txBody>
          </p:sp>
        </mc:Choice>
        <mc:Fallback xmlns="">
          <p:sp>
            <p:nvSpPr>
              <p:cNvPr id="14" name="Rettangolo 13"/>
              <p:cNvSpPr>
                <a:spLocks noRot="1" noChangeAspect="1" noMove="1" noResize="1" noEditPoints="1" noAdjustHandles="1" noChangeArrowheads="1" noChangeShapeType="1" noTextEdit="1"/>
              </p:cNvSpPr>
              <p:nvPr/>
            </p:nvSpPr>
            <p:spPr>
              <a:xfrm>
                <a:off x="5982079" y="5159075"/>
                <a:ext cx="2136017" cy="646331"/>
              </a:xfrm>
              <a:prstGeom prst="rect">
                <a:avLst/>
              </a:prstGeom>
              <a:blipFill rotWithShape="0">
                <a:blip r:embed="rId6"/>
                <a:stretch>
                  <a:fillRect/>
                </a:stretch>
              </a:blipFill>
              <a:ln>
                <a:solidFill>
                  <a:srgbClr val="00B050"/>
                </a:solidFill>
              </a:ln>
            </p:spPr>
            <p:txBody>
              <a:bodyPr/>
              <a:lstStyle/>
              <a:p>
                <a:r>
                  <a:rPr lang="en-GB">
                    <a:noFill/>
                  </a:rPr>
                  <a:t> </a:t>
                </a:r>
              </a:p>
            </p:txBody>
          </p:sp>
        </mc:Fallback>
      </mc:AlternateContent>
      <p:sp>
        <p:nvSpPr>
          <p:cNvPr id="20" name="Freccia in giù 19"/>
          <p:cNvSpPr/>
          <p:nvPr/>
        </p:nvSpPr>
        <p:spPr>
          <a:xfrm rot="4685991">
            <a:off x="5109944" y="4947405"/>
            <a:ext cx="481263" cy="940572"/>
          </a:xfrm>
          <a:prstGeom prst="downArrow">
            <a:avLst>
              <a:gd name="adj1" fmla="val 63206"/>
              <a:gd name="adj2" fmla="val 42307"/>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 Box 58"/>
          <p:cNvSpPr txBox="1">
            <a:spLocks noChangeArrowheads="1"/>
          </p:cNvSpPr>
          <p:nvPr/>
        </p:nvSpPr>
        <p:spPr bwMode="auto">
          <a:xfrm>
            <a:off x="174" y="4632861"/>
            <a:ext cx="4840775" cy="1569660"/>
          </a:xfrm>
          <a:prstGeom prst="rect">
            <a:avLst/>
          </a:prstGeom>
          <a:solidFill>
            <a:schemeClr val="bg2">
              <a:alpha val="40000"/>
            </a:schemeClr>
          </a:solidFill>
          <a:ln w="38100">
            <a:solidFill>
              <a:srgbClr val="00B050"/>
            </a:solidFill>
          </a:ln>
        </p:spPr>
        <p:txBody>
          <a:bodyPr wrap="square" rtlCol="0">
            <a:spAutoFit/>
          </a:bodyPr>
          <a:lstStyle>
            <a:defPPr>
              <a:defRPr lang="en-US"/>
            </a:defPPr>
            <a:lvl1pPr algn="ctr">
              <a:defRPr sz="2400">
                <a:latin typeface="Comic Sans MS" panose="030F0702030302020204" pitchFamily="66" charset="0"/>
              </a:defRPr>
            </a:lvl1pPr>
          </a:lstStyle>
          <a:p>
            <a:r>
              <a:rPr lang="it-IT" altLang="en-US" sz="3200" dirty="0" err="1"/>
              <a:t>Required</a:t>
            </a:r>
            <a:r>
              <a:rPr lang="it-IT" altLang="en-US" sz="3200" dirty="0"/>
              <a:t> </a:t>
            </a:r>
            <a:r>
              <a:rPr lang="it-IT" altLang="en-US" sz="3200" dirty="0" smtClean="0"/>
              <a:t>Ps </a:t>
            </a:r>
            <a:r>
              <a:rPr lang="it-IT" altLang="en-US" sz="3200" dirty="0" err="1" smtClean="0"/>
              <a:t>excitation</a:t>
            </a:r>
            <a:r>
              <a:rPr lang="it-IT" altLang="en-US" sz="3200" dirty="0" smtClean="0"/>
              <a:t> </a:t>
            </a:r>
            <a:r>
              <a:rPr lang="it-IT" altLang="en-US" sz="3200" dirty="0"/>
              <a:t>to </a:t>
            </a:r>
            <a:r>
              <a:rPr lang="it-IT" altLang="en-US" sz="3200" dirty="0" err="1" smtClean="0"/>
              <a:t>Rydberg</a:t>
            </a:r>
            <a:r>
              <a:rPr lang="it-IT" altLang="en-US" sz="3200" dirty="0" smtClean="0"/>
              <a:t> </a:t>
            </a:r>
            <a:r>
              <a:rPr lang="it-IT" altLang="en-US" sz="3200" dirty="0" err="1" smtClean="0"/>
              <a:t>levels</a:t>
            </a:r>
            <a:r>
              <a:rPr lang="it-IT" altLang="en-US" sz="3200" dirty="0" smtClean="0"/>
              <a:t> (n=15…24</a:t>
            </a:r>
            <a:r>
              <a:rPr lang="it-IT" altLang="en-US" sz="3200" dirty="0"/>
              <a:t>) !!!</a:t>
            </a:r>
            <a:endParaRPr lang="it-IT" altLang="en-US" sz="3200" dirty="0">
              <a:sym typeface="Symbol" panose="05050102010706020507" pitchFamily="18" charset="2"/>
            </a:endParaRPr>
          </a:p>
        </p:txBody>
      </p:sp>
      <p:sp>
        <p:nvSpPr>
          <p:cNvPr id="15" name="Freccia in giù 14"/>
          <p:cNvSpPr/>
          <p:nvPr/>
        </p:nvSpPr>
        <p:spPr>
          <a:xfrm rot="17764752">
            <a:off x="4678979" y="3157599"/>
            <a:ext cx="481263" cy="903830"/>
          </a:xfrm>
          <a:prstGeom prst="downArrow">
            <a:avLst>
              <a:gd name="adj1" fmla="val 34031"/>
              <a:gd name="adj2" fmla="val 35122"/>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3"/>
          <p:cNvGraphicFramePr>
            <a:graphicFrameLocks noChangeAspect="1"/>
          </p:cNvGraphicFramePr>
          <p:nvPr>
            <p:extLst>
              <p:ext uri="{D42A27DB-BD31-4B8C-83A1-F6EECF244321}">
                <p14:modId xmlns:p14="http://schemas.microsoft.com/office/powerpoint/2010/main" val="2965268568"/>
              </p:ext>
            </p:extLst>
          </p:nvPr>
        </p:nvGraphicFramePr>
        <p:xfrm>
          <a:off x="5431300" y="1810769"/>
          <a:ext cx="3211651" cy="1560993"/>
        </p:xfrm>
        <a:graphic>
          <a:graphicData uri="http://schemas.openxmlformats.org/presentationml/2006/ole">
            <mc:AlternateContent xmlns:mc="http://schemas.openxmlformats.org/markup-compatibility/2006">
              <mc:Choice xmlns:v="urn:schemas-microsoft-com:vml" Requires="v">
                <p:oleObj spid="_x0000_s3297" name="Equazione" r:id="rId7" imgW="1892160" imgH="888840" progId="Equation.3">
                  <p:embed/>
                </p:oleObj>
              </mc:Choice>
              <mc:Fallback>
                <p:oleObj name="Equazione" r:id="rId7" imgW="1892160" imgH="888840" progId="Equation.3">
                  <p:embed/>
                  <p:pic>
                    <p:nvPicPr>
                      <p:cNvPr id="0" name=""/>
                      <p:cNvPicPr>
                        <a:picLocks noChangeAspect="1" noChangeArrowheads="1"/>
                      </p:cNvPicPr>
                      <p:nvPr/>
                    </p:nvPicPr>
                    <p:blipFill>
                      <a:blip r:embed="rId8"/>
                      <a:srcRect/>
                      <a:stretch>
                        <a:fillRect/>
                      </a:stretch>
                    </p:blipFill>
                    <p:spPr bwMode="auto">
                      <a:xfrm>
                        <a:off x="5431300" y="1810769"/>
                        <a:ext cx="3211651" cy="1560993"/>
                      </a:xfrm>
                      <a:prstGeom prst="rect">
                        <a:avLst/>
                      </a:prstGeom>
                      <a:solidFill>
                        <a:srgbClr val="FFFFFF"/>
                      </a:solidFill>
                      <a:ln w="9525">
                        <a:solidFill>
                          <a:srgbClr val="00B050"/>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3" name="CasellaDiTesto 2"/>
              <p:cNvSpPr txBox="1"/>
              <p:nvPr/>
            </p:nvSpPr>
            <p:spPr>
              <a:xfrm>
                <a:off x="6813448" y="1744729"/>
                <a:ext cx="2247003" cy="461665"/>
              </a:xfrm>
              <a:prstGeom prst="rect">
                <a:avLst/>
              </a:prstGeom>
              <a:solidFill>
                <a:schemeClr val="bg1"/>
              </a:solidFill>
              <a:ln w="28575">
                <a:solidFill>
                  <a:srgbClr val="0070C0"/>
                </a:solidFill>
              </a:ln>
            </p:spPr>
            <p:txBody>
              <a:bodyPr wrap="square" rtlCol="0">
                <a:spAutoFit/>
              </a:bodyPr>
              <a:lstStyle/>
              <a:p>
                <a14:m>
                  <m:oMath xmlns:m="http://schemas.openxmlformats.org/officeDocument/2006/math">
                    <m:sSup>
                      <m:sSupPr>
                        <m:ctrlPr>
                          <a:rPr lang="it-IT" sz="2400" b="1" i="1" dirty="0" smtClean="0">
                            <a:solidFill>
                              <a:srgbClr val="0070C0"/>
                            </a:solidFill>
                            <a:latin typeface="Cambria Math" panose="02040503050406030204" pitchFamily="18" charset="0"/>
                          </a:rPr>
                        </m:ctrlPr>
                      </m:sSupPr>
                      <m:e>
                        <m:r>
                          <a:rPr lang="it-IT" sz="2400" b="1" i="1" dirty="0" smtClean="0">
                            <a:solidFill>
                              <a:srgbClr val="0070C0"/>
                            </a:solidFill>
                            <a:latin typeface="Cambria Math" panose="02040503050406030204" pitchFamily="18" charset="0"/>
                          </a:rPr>
                          <m:t>𝒆</m:t>
                        </m:r>
                      </m:e>
                      <m:sup>
                        <m:r>
                          <a:rPr lang="it-IT" sz="2400" b="1" i="1" dirty="0" smtClean="0">
                            <a:solidFill>
                              <a:srgbClr val="0070C0"/>
                            </a:solidFill>
                            <a:latin typeface="Cambria Math" panose="02040503050406030204" pitchFamily="18" charset="0"/>
                          </a:rPr>
                          <m:t>+</m:t>
                        </m:r>
                      </m:sup>
                    </m:sSup>
                    <m:r>
                      <a:rPr lang="it-IT" sz="2400" b="1" i="1" dirty="0" smtClean="0">
                        <a:solidFill>
                          <a:srgbClr val="0070C0"/>
                        </a:solidFill>
                        <a:latin typeface="Cambria Math" panose="02040503050406030204" pitchFamily="18" charset="0"/>
                      </a:rPr>
                      <m:t> </m:t>
                    </m:r>
                    <m:sSup>
                      <m:sSupPr>
                        <m:ctrlPr>
                          <a:rPr lang="it-IT" sz="2400" b="1" i="1" dirty="0" smtClean="0">
                            <a:solidFill>
                              <a:srgbClr val="0070C0"/>
                            </a:solidFill>
                            <a:latin typeface="Cambria Math" panose="02040503050406030204" pitchFamily="18" charset="0"/>
                          </a:rPr>
                        </m:ctrlPr>
                      </m:sSupPr>
                      <m:e>
                        <m:r>
                          <a:rPr lang="it-IT" sz="2400" b="1" i="1" dirty="0" smtClean="0">
                            <a:solidFill>
                              <a:srgbClr val="0070C0"/>
                            </a:solidFill>
                            <a:latin typeface="Cambria Math" panose="02040503050406030204" pitchFamily="18" charset="0"/>
                          </a:rPr>
                          <m:t>𝒆</m:t>
                        </m:r>
                      </m:e>
                      <m:sup>
                        <m:r>
                          <a:rPr lang="it-IT" sz="2400" b="1" i="1" dirty="0" smtClean="0">
                            <a:solidFill>
                              <a:srgbClr val="0070C0"/>
                            </a:solidFill>
                            <a:latin typeface="Cambria Math" panose="02040503050406030204" pitchFamily="18" charset="0"/>
                          </a:rPr>
                          <m:t>−</m:t>
                        </m:r>
                      </m:sup>
                    </m:sSup>
                    <m:r>
                      <a:rPr lang="it-IT" sz="2400" b="1" i="1" dirty="0" smtClean="0">
                        <a:solidFill>
                          <a:srgbClr val="0070C0"/>
                        </a:solidFill>
                        <a:latin typeface="Cambria Math" panose="02040503050406030204" pitchFamily="18" charset="0"/>
                      </a:rPr>
                      <m:t> </m:t>
                    </m:r>
                  </m:oMath>
                </a14:m>
                <a:r>
                  <a:rPr lang="it-IT" sz="2400" b="1" dirty="0" err="1" smtClean="0">
                    <a:solidFill>
                      <a:srgbClr val="0070C0"/>
                    </a:solidFill>
                    <a:latin typeface="Comic Sans MS" panose="030F0702030302020204" pitchFamily="66" charset="0"/>
                  </a:rPr>
                  <a:t>distance</a:t>
                </a:r>
                <a:endParaRPr lang="en-GB" sz="2400" b="1" dirty="0">
                  <a:solidFill>
                    <a:srgbClr val="0070C0"/>
                  </a:solidFill>
                  <a:latin typeface="Comic Sans MS" panose="030F0702030302020204" pitchFamily="66" charset="0"/>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6813448" y="1744729"/>
                <a:ext cx="2247003" cy="461665"/>
              </a:xfrm>
              <a:prstGeom prst="rect">
                <a:avLst/>
              </a:prstGeom>
              <a:blipFill rotWithShape="0">
                <a:blip r:embed="rId9"/>
                <a:stretch>
                  <a:fillRect t="-7407" r="-1877" b="-23457"/>
                </a:stretch>
              </a:blipFill>
              <a:ln w="28575">
                <a:solidFill>
                  <a:srgbClr val="0070C0"/>
                </a:solidFill>
              </a:ln>
            </p:spPr>
            <p:txBody>
              <a:bodyPr/>
              <a:lstStyle/>
              <a:p>
                <a:r>
                  <a:rPr lang="en-GB">
                    <a:noFill/>
                  </a:rPr>
                  <a:t> </a:t>
                </a:r>
              </a:p>
            </p:txBody>
          </p:sp>
        </mc:Fallback>
      </mc:AlternateContent>
      <p:cxnSp>
        <p:nvCxnSpPr>
          <p:cNvPr id="6" name="Connettore 2 5"/>
          <p:cNvCxnSpPr>
            <a:stCxn id="3" idx="1"/>
          </p:cNvCxnSpPr>
          <p:nvPr/>
        </p:nvCxnSpPr>
        <p:spPr>
          <a:xfrm flipH="1">
            <a:off x="6320730" y="1975562"/>
            <a:ext cx="492718" cy="3167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7539289" y="2948157"/>
            <a:ext cx="1360833" cy="461665"/>
          </a:xfrm>
          <a:prstGeom prst="rect">
            <a:avLst/>
          </a:prstGeom>
          <a:solidFill>
            <a:schemeClr val="bg1"/>
          </a:solidFill>
          <a:ln w="28575">
            <a:solidFill>
              <a:srgbClr val="0070C0"/>
            </a:solidFill>
          </a:ln>
        </p:spPr>
        <p:txBody>
          <a:bodyPr wrap="square" rtlCol="0">
            <a:spAutoFit/>
          </a:bodyPr>
          <a:lstStyle/>
          <a:p>
            <a:r>
              <a:rPr lang="it-IT" sz="2400" b="1" dirty="0" smtClean="0">
                <a:solidFill>
                  <a:srgbClr val="0070C0"/>
                </a:solidFill>
                <a:latin typeface="Comic Sans MS" panose="030F0702030302020204" pitchFamily="66" charset="0"/>
              </a:rPr>
              <a:t>Ps area</a:t>
            </a:r>
            <a:endParaRPr lang="en-GB" sz="2400" b="1" dirty="0">
              <a:solidFill>
                <a:srgbClr val="0070C0"/>
              </a:solidFill>
              <a:latin typeface="Comic Sans MS" panose="030F0702030302020204" pitchFamily="66" charset="0"/>
            </a:endParaRPr>
          </a:p>
        </p:txBody>
      </p:sp>
      <p:cxnSp>
        <p:nvCxnSpPr>
          <p:cNvPr id="28" name="Connettore 2 27"/>
          <p:cNvCxnSpPr>
            <a:stCxn id="27" idx="0"/>
          </p:cNvCxnSpPr>
          <p:nvPr/>
        </p:nvCxnSpPr>
        <p:spPr>
          <a:xfrm flipH="1" flipV="1">
            <a:off x="8020111" y="2653541"/>
            <a:ext cx="199595" cy="29461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76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4" grpId="0" animBg="1"/>
      <p:bldP spid="20" grpId="0" animBg="1"/>
      <p:bldP spid="77" grpId="0" animBg="1"/>
      <p:bldP spid="15" grpId="0" animBg="1"/>
      <p:bldP spid="3"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1636394"/>
            <a:ext cx="7806690" cy="2478406"/>
          </a:xfrm>
        </p:spPr>
        <p:txBody>
          <a:bodyPr>
            <a:normAutofit/>
          </a:bodyPr>
          <a:lstStyle/>
          <a:p>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Positronium</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laser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excitation</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and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its</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detection</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Segnaposto data 6"/>
          <p:cNvSpPr>
            <a:spLocks noGrp="1"/>
          </p:cNvSpPr>
          <p:nvPr>
            <p:ph type="dt" sz="half" idx="10"/>
          </p:nvPr>
        </p:nvSpPr>
        <p:spPr>
          <a:xfrm>
            <a:off x="628650" y="6356351"/>
            <a:ext cx="2057400" cy="365125"/>
          </a:xfrm>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3" name="Segnaposto numero diapositiva 2"/>
          <p:cNvSpPr>
            <a:spLocks noGrp="1"/>
          </p:cNvSpPr>
          <p:nvPr>
            <p:ph type="sldNum" sz="quarter" idx="12"/>
          </p:nvPr>
        </p:nvSpPr>
        <p:spPr/>
        <p:txBody>
          <a:bodyPr/>
          <a:lstStyle/>
          <a:p>
            <a:fld id="{D32C9B6A-23F4-488E-90DC-B27627D4E531}" type="slidenum">
              <a:rPr lang="en-GB" smtClean="0"/>
              <a:t>19</a:t>
            </a:fld>
            <a:endParaRPr lang="en-GB"/>
          </a:p>
        </p:txBody>
      </p:sp>
    </p:spTree>
    <p:extLst>
      <p:ext uri="{BB962C8B-B14F-4D97-AF65-F5344CB8AC3E}">
        <p14:creationId xmlns:p14="http://schemas.microsoft.com/office/powerpoint/2010/main" val="4050611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7731" y="240804"/>
            <a:ext cx="3815513"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smtClean="0">
                <a:solidFill>
                  <a:schemeClr val="accent1">
                    <a:lumMod val="50000"/>
                  </a:schemeClr>
                </a:solidFill>
                <a:latin typeface="Comic Sans MS" panose="030F0702030302020204" pitchFamily="66" charset="0"/>
              </a:rPr>
              <a:t>OUTLINE</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2</a:t>
            </a:fld>
            <a:endParaRPr lang="en-GB">
              <a:latin typeface="Comic Sans MS" panose="030F0702030302020204" pitchFamily="66" charset="0"/>
            </a:endParaRPr>
          </a:p>
        </p:txBody>
      </p:sp>
      <p:sp>
        <p:nvSpPr>
          <p:cNvPr id="3" name="Rettangolo 2"/>
          <p:cNvSpPr/>
          <p:nvPr/>
        </p:nvSpPr>
        <p:spPr>
          <a:xfrm>
            <a:off x="757991" y="1460255"/>
            <a:ext cx="7743984" cy="3908762"/>
          </a:xfrm>
          <a:prstGeom prst="rect">
            <a:avLst/>
          </a:prstGeom>
        </p:spPr>
        <p:txBody>
          <a:bodyPr wrap="square">
            <a:spAutoFit/>
          </a:bodyPr>
          <a:lstStyle/>
          <a:p>
            <a:endParaRPr lang="it-IT" sz="2800" dirty="0" smtClean="0">
              <a:latin typeface="Comic Sans MS" panose="030F0702030302020204" pitchFamily="66" charset="0"/>
            </a:endParaRPr>
          </a:p>
          <a:p>
            <a:pPr marL="457200" indent="-457200">
              <a:buFont typeface="Wingdings" panose="05000000000000000000" pitchFamily="2" charset="2"/>
              <a:buChar char="Ø"/>
            </a:pPr>
            <a:r>
              <a:rPr lang="it-IT" sz="2800" dirty="0" smtClean="0">
                <a:latin typeface="Comic Sans MS" panose="030F0702030302020204" pitchFamily="66" charset="0"/>
              </a:rPr>
              <a:t>The </a:t>
            </a:r>
            <a:r>
              <a:rPr lang="it-IT" sz="2800" dirty="0" err="1" smtClean="0">
                <a:latin typeface="Comic Sans MS" panose="030F0702030302020204" pitchFamily="66" charset="0"/>
              </a:rPr>
              <a:t>AEgIS</a:t>
            </a:r>
            <a:r>
              <a:rPr lang="it-IT" sz="2800" dirty="0" smtClean="0">
                <a:latin typeface="Comic Sans MS" panose="030F0702030302020204" pitchFamily="66" charset="0"/>
              </a:rPr>
              <a:t> </a:t>
            </a:r>
            <a:r>
              <a:rPr lang="it-IT" sz="2800" dirty="0" err="1" smtClean="0">
                <a:latin typeface="Comic Sans MS" panose="030F0702030302020204" pitchFamily="66" charset="0"/>
              </a:rPr>
              <a:t>experiment</a:t>
            </a:r>
            <a:endParaRPr lang="it-IT" sz="2800" dirty="0" smtClean="0">
              <a:latin typeface="Comic Sans MS" panose="030F0702030302020204" pitchFamily="66" charset="0"/>
            </a:endParaRPr>
          </a:p>
          <a:p>
            <a:pPr marL="457200" indent="-457200">
              <a:buFont typeface="Wingdings" panose="05000000000000000000" pitchFamily="2" charset="2"/>
              <a:buChar char="Ø"/>
            </a:pPr>
            <a:endParaRPr lang="it-IT" sz="2800" dirty="0" smtClean="0">
              <a:latin typeface="Comic Sans MS" panose="030F0702030302020204" pitchFamily="66" charset="0"/>
            </a:endParaRPr>
          </a:p>
          <a:p>
            <a:pPr marL="457200" indent="-457200">
              <a:buFont typeface="Wingdings" panose="05000000000000000000" pitchFamily="2" charset="2"/>
              <a:buChar char="Ø"/>
            </a:pPr>
            <a:r>
              <a:rPr lang="it-IT" sz="2800" dirty="0" smtClean="0">
                <a:latin typeface="Comic Sans MS" panose="030F0702030302020204" pitchFamily="66" charset="0"/>
              </a:rPr>
              <a:t>The </a:t>
            </a:r>
            <a:r>
              <a:rPr lang="it-IT" sz="2800" dirty="0" err="1" smtClean="0">
                <a:latin typeface="Comic Sans MS" panose="030F0702030302020204" pitchFamily="66" charset="0"/>
              </a:rPr>
              <a:t>role</a:t>
            </a:r>
            <a:r>
              <a:rPr lang="it-IT" sz="2800" dirty="0" smtClean="0">
                <a:latin typeface="Comic Sans MS" panose="030F0702030302020204" pitchFamily="66" charset="0"/>
              </a:rPr>
              <a:t> of the </a:t>
            </a:r>
            <a:r>
              <a:rPr lang="it-IT" sz="2800" dirty="0" err="1" smtClean="0">
                <a:latin typeface="Comic Sans MS" panose="030F0702030302020204" pitchFamily="66" charset="0"/>
              </a:rPr>
              <a:t>Positronium</a:t>
            </a:r>
            <a:r>
              <a:rPr lang="it-IT" sz="2800" dirty="0" smtClean="0">
                <a:latin typeface="Comic Sans MS" panose="030F0702030302020204" pitchFamily="66" charset="0"/>
              </a:rPr>
              <a:t> in the </a:t>
            </a:r>
            <a:r>
              <a:rPr lang="it-IT" sz="2800" dirty="0" err="1" smtClean="0">
                <a:latin typeface="Comic Sans MS" panose="030F0702030302020204" pitchFamily="66" charset="0"/>
              </a:rPr>
              <a:t>AEgIS</a:t>
            </a:r>
            <a:r>
              <a:rPr lang="it-IT" sz="2800" dirty="0" smtClean="0">
                <a:latin typeface="Comic Sans MS" panose="030F0702030302020204" pitchFamily="66" charset="0"/>
              </a:rPr>
              <a:t> </a:t>
            </a:r>
            <a:r>
              <a:rPr lang="it-IT" sz="2800" dirty="0" err="1" smtClean="0">
                <a:latin typeface="Comic Sans MS" panose="030F0702030302020204" pitchFamily="66" charset="0"/>
              </a:rPr>
              <a:t>experiment</a:t>
            </a:r>
            <a:endParaRPr lang="it-IT" sz="2800" dirty="0" smtClean="0">
              <a:latin typeface="Comic Sans MS" panose="030F0702030302020204" pitchFamily="66" charset="0"/>
            </a:endParaRPr>
          </a:p>
          <a:p>
            <a:pPr marL="457200" indent="-457200">
              <a:buFont typeface="Wingdings" panose="05000000000000000000" pitchFamily="2" charset="2"/>
              <a:buChar char="Ø"/>
            </a:pPr>
            <a:endParaRPr lang="it-IT" sz="2800" dirty="0" smtClean="0">
              <a:latin typeface="Comic Sans MS" panose="030F0702030302020204" pitchFamily="66" charset="0"/>
            </a:endParaRPr>
          </a:p>
          <a:p>
            <a:pPr marL="457200" indent="-457200">
              <a:buFont typeface="Wingdings" panose="05000000000000000000" pitchFamily="2" charset="2"/>
              <a:buChar char="Ø"/>
            </a:pPr>
            <a:r>
              <a:rPr lang="it-IT" sz="2800" dirty="0" err="1" smtClean="0">
                <a:latin typeface="Comic Sans MS" panose="030F0702030302020204" pitchFamily="66" charset="0"/>
              </a:rPr>
              <a:t>Positronium</a:t>
            </a:r>
            <a:r>
              <a:rPr lang="it-IT" sz="2800" dirty="0" smtClean="0">
                <a:latin typeface="Comic Sans MS" panose="030F0702030302020204" pitchFamily="66" charset="0"/>
              </a:rPr>
              <a:t> Laser </a:t>
            </a:r>
            <a:r>
              <a:rPr lang="it-IT" sz="2800" dirty="0" err="1" smtClean="0">
                <a:latin typeface="Comic Sans MS" panose="030F0702030302020204" pitchFamily="66" charset="0"/>
              </a:rPr>
              <a:t>excitation</a:t>
            </a:r>
            <a:r>
              <a:rPr lang="it-IT" sz="2800" dirty="0" smtClean="0">
                <a:latin typeface="Comic Sans MS" panose="030F0702030302020204" pitchFamily="66" charset="0"/>
              </a:rPr>
              <a:t> and </a:t>
            </a:r>
            <a:r>
              <a:rPr lang="it-IT" sz="2800" dirty="0" err="1" smtClean="0">
                <a:latin typeface="Comic Sans MS" panose="030F0702030302020204" pitchFamily="66" charset="0"/>
              </a:rPr>
              <a:t>its</a:t>
            </a:r>
            <a:r>
              <a:rPr lang="it-IT" sz="2800" dirty="0" smtClean="0">
                <a:latin typeface="Comic Sans MS" panose="030F0702030302020204" pitchFamily="66" charset="0"/>
              </a:rPr>
              <a:t> </a:t>
            </a:r>
            <a:r>
              <a:rPr lang="it-IT" sz="2800" dirty="0" err="1" smtClean="0">
                <a:latin typeface="Comic Sans MS" panose="030F0702030302020204" pitchFamily="66" charset="0"/>
              </a:rPr>
              <a:t>detection</a:t>
            </a:r>
            <a:endParaRPr lang="it-IT" sz="2800" dirty="0" smtClean="0">
              <a:latin typeface="Comic Sans MS" panose="030F0702030302020204" pitchFamily="66" charset="0"/>
            </a:endParaRPr>
          </a:p>
          <a:p>
            <a:pPr marL="342900" indent="-342900">
              <a:buFontTx/>
              <a:buChar char="-"/>
            </a:pPr>
            <a:endParaRPr lang="en-GB" sz="2400" dirty="0"/>
          </a:p>
        </p:txBody>
      </p:sp>
    </p:spTree>
    <p:extLst>
      <p:ext uri="{BB962C8B-B14F-4D97-AF65-F5344CB8AC3E}">
        <p14:creationId xmlns:p14="http://schemas.microsoft.com/office/powerpoint/2010/main" val="428185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2212" y="332633"/>
            <a:ext cx="7050504"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90000"/>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Ps </a:t>
            </a:r>
            <a:r>
              <a:rPr lang="it-IT" sz="4500" b="1" dirty="0" err="1" smtClean="0">
                <a:solidFill>
                  <a:schemeClr val="accent1">
                    <a:lumMod val="50000"/>
                  </a:schemeClr>
                </a:solidFill>
                <a:latin typeface="Comic Sans MS" panose="030F0702030302020204" pitchFamily="66" charset="0"/>
              </a:rPr>
              <a:t>Rydberg</a:t>
            </a:r>
            <a:r>
              <a:rPr lang="it-IT" sz="4500" b="1" dirty="0" smtClean="0">
                <a:solidFill>
                  <a:schemeClr val="accent1">
                    <a:lumMod val="50000"/>
                  </a:schemeClr>
                </a:solidFill>
                <a:latin typeface="Comic Sans MS" panose="030F0702030302020204" pitchFamily="66" charset="0"/>
              </a:rPr>
              <a:t> laser</a:t>
            </a:r>
            <a:br>
              <a:rPr lang="it-IT" sz="4500" b="1" dirty="0" smtClean="0">
                <a:solidFill>
                  <a:schemeClr val="accent1">
                    <a:lumMod val="50000"/>
                  </a:schemeClr>
                </a:solidFill>
                <a:latin typeface="Comic Sans MS" panose="030F0702030302020204" pitchFamily="66" charset="0"/>
              </a:rPr>
            </a:br>
            <a:r>
              <a:rPr lang="it-IT" sz="4500" b="1" dirty="0" err="1" smtClean="0">
                <a:solidFill>
                  <a:schemeClr val="accent1">
                    <a:lumMod val="50000"/>
                  </a:schemeClr>
                </a:solidFill>
                <a:latin typeface="Comic Sans MS" panose="030F0702030302020204" pitchFamily="66" charset="0"/>
              </a:rPr>
              <a:t>excitation</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strategy</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20</a:t>
            </a:fld>
            <a:endParaRPr lang="en-GB">
              <a:latin typeface="Comic Sans MS" panose="030F0702030302020204" pitchFamily="66" charset="0"/>
            </a:endParaRPr>
          </a:p>
        </p:txBody>
      </p:sp>
      <p:cxnSp>
        <p:nvCxnSpPr>
          <p:cNvPr id="6" name="Connettore 1 5"/>
          <p:cNvCxnSpPr/>
          <p:nvPr/>
        </p:nvCxnSpPr>
        <p:spPr>
          <a:xfrm>
            <a:off x="642628" y="2301186"/>
            <a:ext cx="4304243" cy="198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42628" y="3125037"/>
            <a:ext cx="4304243" cy="81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642628" y="5444389"/>
            <a:ext cx="430424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2560858" y="3147359"/>
            <a:ext cx="3705" cy="2270269"/>
          </a:xfrm>
          <a:prstGeom prst="straightConnector1">
            <a:avLst/>
          </a:prstGeom>
          <a:ln w="76200">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3015678" y="2352357"/>
            <a:ext cx="0" cy="730615"/>
          </a:xfrm>
          <a:prstGeom prst="straightConnector1">
            <a:avLst/>
          </a:prstGeom>
          <a:ln w="762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628650" y="1851671"/>
            <a:ext cx="4304243" cy="3714"/>
          </a:xfrm>
          <a:prstGeom prst="line">
            <a:avLst/>
          </a:prstGeom>
          <a:ln w="508000" cmpd="sng">
            <a:gradFill flip="none" rotWithShape="1">
              <a:gsLst>
                <a:gs pos="0">
                  <a:srgbClr val="FD4141"/>
                </a:gs>
                <a:gs pos="36000">
                  <a:srgbClr val="FF8C89"/>
                </a:gs>
                <a:gs pos="66000">
                  <a:srgbClr val="FF9B93"/>
                </a:gs>
                <a:gs pos="100000">
                  <a:srgbClr val="FED6D6"/>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4337272" y="5497224"/>
            <a:ext cx="609600" cy="369332"/>
          </a:xfrm>
          <a:prstGeom prst="rect">
            <a:avLst/>
          </a:prstGeom>
          <a:solidFill>
            <a:schemeClr val="bg1">
              <a:alpha val="30000"/>
            </a:schemeClr>
          </a:solidFill>
        </p:spPr>
        <p:txBody>
          <a:bodyPr wrap="square" rtlCol="0">
            <a:spAutoFit/>
          </a:bodyPr>
          <a:lstStyle/>
          <a:p>
            <a:r>
              <a:rPr lang="it-IT" b="1" dirty="0">
                <a:latin typeface="Comic Sans MS" panose="030F0702030302020204" pitchFamily="66" charset="0"/>
              </a:rPr>
              <a:t>n</a:t>
            </a:r>
            <a:r>
              <a:rPr lang="it-IT" b="1" dirty="0" smtClean="0">
                <a:latin typeface="Comic Sans MS" panose="030F0702030302020204" pitchFamily="66" charset="0"/>
              </a:rPr>
              <a:t>=1</a:t>
            </a:r>
            <a:endParaRPr lang="en-GB" b="1" dirty="0">
              <a:latin typeface="Comic Sans MS" panose="030F0702030302020204" pitchFamily="66" charset="0"/>
            </a:endParaRPr>
          </a:p>
        </p:txBody>
      </p:sp>
      <p:sp>
        <p:nvSpPr>
          <p:cNvPr id="24" name="CasellaDiTesto 23"/>
          <p:cNvSpPr txBox="1"/>
          <p:nvPr/>
        </p:nvSpPr>
        <p:spPr>
          <a:xfrm>
            <a:off x="4337272" y="3161662"/>
            <a:ext cx="609600" cy="369332"/>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n=3</a:t>
            </a:r>
            <a:endParaRPr lang="en-GB" b="1" dirty="0">
              <a:solidFill>
                <a:srgbClr val="7030A0"/>
              </a:solidFill>
              <a:latin typeface="Comic Sans MS" panose="030F0702030302020204" pitchFamily="66" charset="0"/>
            </a:endParaRPr>
          </a:p>
        </p:txBody>
      </p:sp>
      <p:sp>
        <p:nvSpPr>
          <p:cNvPr id="25" name="CasellaDiTesto 24"/>
          <p:cNvSpPr txBox="1"/>
          <p:nvPr/>
        </p:nvSpPr>
        <p:spPr>
          <a:xfrm>
            <a:off x="3670521" y="1588381"/>
            <a:ext cx="1276350" cy="369332"/>
          </a:xfrm>
          <a:prstGeom prst="rect">
            <a:avLst/>
          </a:prstGeom>
          <a:solidFill>
            <a:schemeClr val="bg1">
              <a:alpha val="30000"/>
            </a:schemeClr>
          </a:solidFill>
        </p:spPr>
        <p:txBody>
          <a:bodyPr wrap="square" rtlCol="0">
            <a:spAutoFit/>
          </a:bodyPr>
          <a:lstStyle/>
          <a:p>
            <a:r>
              <a:rPr lang="it-IT" b="1" dirty="0" smtClean="0">
                <a:latin typeface="Comic Sans MS" panose="030F0702030302020204" pitchFamily="66" charset="0"/>
              </a:rPr>
              <a:t>Continuum</a:t>
            </a:r>
            <a:endParaRPr lang="en-GB" b="1" dirty="0">
              <a:latin typeface="Comic Sans MS" panose="030F0702030302020204" pitchFamily="66" charset="0"/>
            </a:endParaRPr>
          </a:p>
        </p:txBody>
      </p:sp>
      <p:sp>
        <p:nvSpPr>
          <p:cNvPr id="26" name="CasellaDiTesto 25"/>
          <p:cNvSpPr txBox="1"/>
          <p:nvPr/>
        </p:nvSpPr>
        <p:spPr>
          <a:xfrm>
            <a:off x="4024534" y="2357643"/>
            <a:ext cx="922337" cy="369332"/>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High n</a:t>
            </a:r>
            <a:endParaRPr lang="en-GB" b="1" dirty="0">
              <a:solidFill>
                <a:srgbClr val="FF0000"/>
              </a:solidFill>
              <a:latin typeface="Comic Sans MS" panose="030F0702030302020204" pitchFamily="66" charset="0"/>
            </a:endParaRPr>
          </a:p>
        </p:txBody>
      </p:sp>
      <p:sp>
        <p:nvSpPr>
          <p:cNvPr id="27" name="CasellaDiTesto 26"/>
          <p:cNvSpPr txBox="1"/>
          <p:nvPr/>
        </p:nvSpPr>
        <p:spPr>
          <a:xfrm>
            <a:off x="1423678" y="3971717"/>
            <a:ext cx="1028701" cy="646331"/>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6,05eV</a:t>
            </a:r>
          </a:p>
          <a:p>
            <a:r>
              <a:rPr lang="it-IT" b="1" dirty="0" smtClean="0">
                <a:solidFill>
                  <a:srgbClr val="7030A0"/>
                </a:solidFill>
                <a:latin typeface="Comic Sans MS" panose="030F0702030302020204" pitchFamily="66" charset="0"/>
              </a:rPr>
              <a:t>205nm</a:t>
            </a:r>
            <a:endParaRPr lang="en-GB" b="1" dirty="0">
              <a:solidFill>
                <a:srgbClr val="7030A0"/>
              </a:solidFill>
              <a:latin typeface="Comic Sans MS" panose="030F0702030302020204" pitchFamily="66" charset="0"/>
            </a:endParaRPr>
          </a:p>
        </p:txBody>
      </p:sp>
      <p:sp>
        <p:nvSpPr>
          <p:cNvPr id="28" name="CasellaDiTesto 27"/>
          <p:cNvSpPr txBox="1"/>
          <p:nvPr/>
        </p:nvSpPr>
        <p:spPr>
          <a:xfrm>
            <a:off x="1671329" y="2394498"/>
            <a:ext cx="1200150" cy="646331"/>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0,75eV</a:t>
            </a:r>
          </a:p>
          <a:p>
            <a:r>
              <a:rPr lang="it-IT" b="1" dirty="0" smtClean="0">
                <a:solidFill>
                  <a:srgbClr val="FF0000"/>
                </a:solidFill>
                <a:latin typeface="Comic Sans MS" panose="030F0702030302020204" pitchFamily="66" charset="0"/>
              </a:rPr>
              <a:t>~1670nm</a:t>
            </a:r>
            <a:endParaRPr lang="en-GB" b="1" dirty="0">
              <a:solidFill>
                <a:srgbClr val="FF0000"/>
              </a:solidFill>
              <a:latin typeface="Comic Sans MS" panose="030F0702030302020204" pitchFamily="66" charset="0"/>
            </a:endParaRPr>
          </a:p>
        </p:txBody>
      </p:sp>
      <p:sp>
        <p:nvSpPr>
          <p:cNvPr id="17"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20" name="CasellaDiTesto 19"/>
          <p:cNvSpPr txBox="1"/>
          <p:nvPr/>
        </p:nvSpPr>
        <p:spPr>
          <a:xfrm>
            <a:off x="5732539" y="1591608"/>
            <a:ext cx="2944543" cy="1200329"/>
          </a:xfrm>
          <a:prstGeom prst="rect">
            <a:avLst/>
          </a:prstGeom>
          <a:solidFill>
            <a:schemeClr val="accent1">
              <a:lumMod val="20000"/>
              <a:lumOff val="80000"/>
              <a:alpha val="49000"/>
            </a:schemeClr>
          </a:solidFill>
        </p:spPr>
        <p:txBody>
          <a:bodyPr wrap="square" rtlCol="0">
            <a:spAutoFit/>
          </a:bodyPr>
          <a:lstStyle/>
          <a:p>
            <a:pPr algn="ctr"/>
            <a:r>
              <a:rPr lang="it-IT" sz="2400" b="1" u="sng" dirty="0" err="1" smtClean="0">
                <a:latin typeface="Comic Sans MS" panose="030F0702030302020204" pitchFamily="66" charset="0"/>
              </a:rPr>
              <a:t>We</a:t>
            </a:r>
            <a:r>
              <a:rPr lang="it-IT" sz="2400" b="1" u="sng" dirty="0" smtClean="0">
                <a:latin typeface="Comic Sans MS" panose="030F0702030302020204" pitchFamily="66" charset="0"/>
              </a:rPr>
              <a:t> </a:t>
            </a:r>
            <a:r>
              <a:rPr lang="it-IT" sz="2400" b="1" u="sng" dirty="0" err="1" smtClean="0">
                <a:latin typeface="Comic Sans MS" panose="030F0702030302020204" pitchFamily="66" charset="0"/>
              </a:rPr>
              <a:t>have</a:t>
            </a:r>
            <a:r>
              <a:rPr lang="it-IT" sz="2400" b="1" u="sng" dirty="0" smtClean="0">
                <a:latin typeface="Comic Sans MS" panose="030F0702030302020204" pitchFamily="66" charset="0"/>
              </a:rPr>
              <a:t> to test </a:t>
            </a:r>
            <a:r>
              <a:rPr lang="it-IT" sz="2400" b="1" u="sng" dirty="0" err="1" smtClean="0">
                <a:latin typeface="Comic Sans MS" panose="030F0702030302020204" pitchFamily="66" charset="0"/>
              </a:rPr>
              <a:t>if</a:t>
            </a:r>
            <a:r>
              <a:rPr lang="it-IT" sz="2400" b="1" u="sng" dirty="0" smtClean="0">
                <a:latin typeface="Comic Sans MS" panose="030F0702030302020204" pitchFamily="66" charset="0"/>
              </a:rPr>
              <a:t> the laser </a:t>
            </a:r>
            <a:r>
              <a:rPr lang="it-IT" sz="2400" b="1" u="sng" dirty="0" err="1" smtClean="0">
                <a:latin typeface="Comic Sans MS" panose="030F0702030302020204" pitchFamily="66" charset="0"/>
              </a:rPr>
              <a:t>excitation</a:t>
            </a:r>
            <a:r>
              <a:rPr lang="it-IT" sz="2400" b="1" u="sng" dirty="0" smtClean="0">
                <a:latin typeface="Comic Sans MS" panose="030F0702030302020204" pitchFamily="66" charset="0"/>
              </a:rPr>
              <a:t> </a:t>
            </a:r>
            <a:r>
              <a:rPr lang="it-IT" sz="2400" b="1" u="sng" dirty="0" err="1" smtClean="0">
                <a:latin typeface="Comic Sans MS" panose="030F0702030302020204" pitchFamily="66" charset="0"/>
              </a:rPr>
              <a:t>works</a:t>
            </a:r>
            <a:r>
              <a:rPr lang="it-IT" sz="2400" b="1" u="sng" dirty="0" smtClean="0">
                <a:latin typeface="Comic Sans MS" panose="030F0702030302020204" pitchFamily="66" charset="0"/>
              </a:rPr>
              <a:t>!</a:t>
            </a:r>
            <a:endParaRPr lang="en-GB" sz="2400" b="1" u="sng" dirty="0">
              <a:latin typeface="Comic Sans MS" panose="030F0702030302020204" pitchFamily="66" charset="0"/>
            </a:endParaRPr>
          </a:p>
        </p:txBody>
      </p:sp>
      <p:sp>
        <p:nvSpPr>
          <p:cNvPr id="21" name="Freccia in giù 20"/>
          <p:cNvSpPr/>
          <p:nvPr/>
        </p:nvSpPr>
        <p:spPr>
          <a:xfrm>
            <a:off x="6964180" y="2848356"/>
            <a:ext cx="481263" cy="469232"/>
          </a:xfrm>
          <a:prstGeom prst="downArrow">
            <a:avLst>
              <a:gd name="adj1" fmla="val 63206"/>
              <a:gd name="adj2" fmla="val 37179"/>
            </a:avLst>
          </a:prstGeom>
          <a:ln>
            <a:solidFill>
              <a:srgbClr val="FD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Box 58"/>
          <p:cNvSpPr txBox="1">
            <a:spLocks noChangeArrowheads="1"/>
          </p:cNvSpPr>
          <p:nvPr/>
        </p:nvSpPr>
        <p:spPr bwMode="auto">
          <a:xfrm>
            <a:off x="5279767" y="3374007"/>
            <a:ext cx="3628988" cy="707886"/>
          </a:xfrm>
          <a:prstGeom prst="rect">
            <a:avLst/>
          </a:prstGeom>
          <a:solidFill>
            <a:schemeClr val="bg2">
              <a:alpha val="40000"/>
            </a:schemeClr>
          </a:solidFill>
          <a:ln w="38100">
            <a:solidFill>
              <a:srgbClr val="00B050"/>
            </a:solidFill>
          </a:ln>
        </p:spPr>
        <p:txBody>
          <a:bodyPr wrap="square" rtlCol="0">
            <a:spAutoFit/>
          </a:bodyPr>
          <a:lstStyle>
            <a:defPPr>
              <a:defRPr lang="en-US"/>
            </a:defPPr>
            <a:lvl1pPr algn="ctr">
              <a:defRPr sz="3600">
                <a:latin typeface="Comic Sans MS" panose="030F0702030302020204" pitchFamily="66" charset="0"/>
              </a:defRPr>
            </a:lvl1pPr>
          </a:lstStyle>
          <a:p>
            <a:r>
              <a:rPr lang="it-IT" altLang="en-US" sz="2000" dirty="0"/>
              <a:t>Use of </a:t>
            </a:r>
            <a:r>
              <a:rPr lang="it-IT" altLang="en-US" sz="2000" dirty="0" smtClean="0"/>
              <a:t>an </a:t>
            </a:r>
            <a:r>
              <a:rPr lang="it-IT" altLang="en-US" sz="2000" dirty="0" err="1" smtClean="0"/>
              <a:t>external</a:t>
            </a:r>
            <a:r>
              <a:rPr lang="it-IT" altLang="en-US" sz="2000" dirty="0" smtClean="0"/>
              <a:t> test </a:t>
            </a:r>
            <a:r>
              <a:rPr lang="it-IT" altLang="en-US" sz="2000" dirty="0" err="1"/>
              <a:t>chamber</a:t>
            </a:r>
            <a:r>
              <a:rPr lang="it-IT" altLang="en-US" sz="2000" dirty="0"/>
              <a:t>, </a:t>
            </a:r>
            <a:r>
              <a:rPr lang="it-IT" altLang="en-US" sz="2000" dirty="0" err="1"/>
              <a:t>called</a:t>
            </a:r>
            <a:r>
              <a:rPr lang="it-IT" altLang="en-US" sz="2000" dirty="0"/>
              <a:t> BREADBOX</a:t>
            </a:r>
            <a:endParaRPr lang="it-IT" altLang="en-US" sz="2000" dirty="0">
              <a:sym typeface="Symbol" panose="05050102010706020507" pitchFamily="18" charset="2"/>
            </a:endParaRPr>
          </a:p>
        </p:txBody>
      </p:sp>
      <p:pic>
        <p:nvPicPr>
          <p:cNvPr id="5" name="Immagine 4"/>
          <p:cNvPicPr>
            <a:picLocks noChangeAspect="1"/>
          </p:cNvPicPr>
          <p:nvPr/>
        </p:nvPicPr>
        <p:blipFill>
          <a:blip r:embed="rId3"/>
          <a:stretch>
            <a:fillRect/>
          </a:stretch>
        </p:blipFill>
        <p:spPr>
          <a:xfrm flipH="1">
            <a:off x="4956280" y="4086860"/>
            <a:ext cx="2356365" cy="1738303"/>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7548" y="4081892"/>
            <a:ext cx="1787805" cy="2383739"/>
          </a:xfrm>
          <a:prstGeom prst="rect">
            <a:avLst/>
          </a:prstGeom>
        </p:spPr>
      </p:pic>
    </p:spTree>
    <p:extLst>
      <p:ext uri="{BB962C8B-B14F-4D97-AF65-F5344CB8AC3E}">
        <p14:creationId xmlns:p14="http://schemas.microsoft.com/office/powerpoint/2010/main" val="1724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6" presetClass="entr" presetSubtype="37"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Vertical)">
                                      <p:cBhvr>
                                        <p:cTn id="10" dur="500"/>
                                        <p:tgtEl>
                                          <p:spTgt spid="1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0" grpId="0" animBg="1"/>
      <p:bldP spid="21"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4500" b="1" dirty="0">
                <a:solidFill>
                  <a:schemeClr val="accent1">
                    <a:lumMod val="50000"/>
                  </a:schemeClr>
                </a:solidFill>
                <a:latin typeface="Comic Sans MS" panose="030F0702030302020204" pitchFamily="66" charset="0"/>
              </a:rPr>
              <a:t>n</a:t>
            </a:r>
            <a:r>
              <a:rPr lang="it-IT" sz="4500" b="1" dirty="0" smtClean="0">
                <a:solidFill>
                  <a:schemeClr val="accent1">
                    <a:lumMod val="50000"/>
                  </a:schemeClr>
                </a:solidFill>
                <a:latin typeface="Comic Sans MS" panose="030F0702030302020204" pitchFamily="66" charset="0"/>
              </a:rPr>
              <a:t>=3 </a:t>
            </a:r>
            <a:r>
              <a:rPr lang="it-IT" sz="4500" b="1" dirty="0" err="1" smtClean="0">
                <a:solidFill>
                  <a:schemeClr val="accent1">
                    <a:lumMod val="50000"/>
                  </a:schemeClr>
                </a:solidFill>
                <a:latin typeface="Comic Sans MS" panose="030F0702030302020204" pitchFamily="66" charset="0"/>
              </a:rPr>
              <a:t>excitation</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detection</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strategies</a:t>
            </a:r>
            <a:endParaRPr lang="en-GB" sz="4500" b="1" dirty="0">
              <a:solidFill>
                <a:schemeClr val="accent1">
                  <a:lumMod val="50000"/>
                </a:schemeClr>
              </a:solidFill>
              <a:latin typeface="Comic Sans MS" panose="030F0702030302020204" pitchFamily="66" charset="0"/>
            </a:endParaRPr>
          </a:p>
        </p:txBody>
      </p:sp>
      <p:sp>
        <p:nvSpPr>
          <p:cNvPr id="3" name="Segnaposto contenuto 2"/>
          <p:cNvSpPr>
            <a:spLocks noGrp="1"/>
          </p:cNvSpPr>
          <p:nvPr>
            <p:ph idx="1"/>
          </p:nvPr>
        </p:nvSpPr>
        <p:spPr>
          <a:xfrm>
            <a:off x="628650" y="1825625"/>
            <a:ext cx="7886700" cy="3575050"/>
          </a:xfrm>
        </p:spPr>
        <p:txBody>
          <a:bodyPr/>
          <a:lstStyle/>
          <a:p>
            <a:pPr marL="385763" indent="-385763">
              <a:buFont typeface="+mj-lt"/>
              <a:buAutoNum type="arabicPeriod"/>
            </a:pPr>
            <a:r>
              <a:rPr lang="it-IT" sz="3000" dirty="0" err="1" smtClean="0">
                <a:latin typeface="Comic Sans MS" panose="030F0702030302020204" pitchFamily="66" charset="0"/>
              </a:rPr>
              <a:t>Changes</a:t>
            </a:r>
            <a:r>
              <a:rPr lang="it-IT" sz="3000" dirty="0" smtClean="0">
                <a:latin typeface="Comic Sans MS" panose="030F0702030302020204" pitchFamily="66" charset="0"/>
              </a:rPr>
              <a:t> in the </a:t>
            </a:r>
            <a:r>
              <a:rPr lang="it-IT" sz="3000" dirty="0" smtClean="0">
                <a:latin typeface="Symbol" panose="05050102010706020507" pitchFamily="18" charset="2"/>
              </a:rPr>
              <a:t>g</a:t>
            </a:r>
            <a:r>
              <a:rPr lang="it-IT" sz="3000" dirty="0" smtClean="0">
                <a:latin typeface="Comic Sans MS" panose="030F0702030302020204" pitchFamily="66" charset="0"/>
              </a:rPr>
              <a:t>-</a:t>
            </a:r>
            <a:r>
              <a:rPr lang="it-IT" sz="3000" dirty="0" err="1" smtClean="0">
                <a:latin typeface="Comic Sans MS" panose="030F0702030302020204" pitchFamily="66" charset="0"/>
              </a:rPr>
              <a:t>rays</a:t>
            </a:r>
            <a:r>
              <a:rPr lang="it-IT" sz="3000" dirty="0" smtClean="0">
                <a:latin typeface="Comic Sans MS" panose="030F0702030302020204" pitchFamily="66" charset="0"/>
              </a:rPr>
              <a:t> time </a:t>
            </a:r>
            <a:r>
              <a:rPr lang="it-IT" sz="3000" dirty="0" err="1" smtClean="0">
                <a:latin typeface="Comic Sans MS" panose="030F0702030302020204" pitchFamily="66" charset="0"/>
              </a:rPr>
              <a:t>distribution</a:t>
            </a:r>
            <a:r>
              <a:rPr lang="it-IT" sz="3000" dirty="0">
                <a:latin typeface="Comic Sans MS" panose="030F0702030302020204" pitchFamily="66" charset="0"/>
              </a:rPr>
              <a:t/>
            </a:r>
            <a:br>
              <a:rPr lang="it-IT" sz="3000" dirty="0">
                <a:latin typeface="Comic Sans MS" panose="030F0702030302020204" pitchFamily="66" charset="0"/>
              </a:rPr>
            </a:br>
            <a:endParaRPr lang="it-IT" sz="3000" dirty="0">
              <a:latin typeface="Comic Sans MS" panose="030F0702030302020204" pitchFamily="66" charset="0"/>
            </a:endParaRPr>
          </a:p>
          <a:p>
            <a:pPr marL="385763" indent="-385763">
              <a:buFont typeface="+mj-lt"/>
              <a:buAutoNum type="arabicPeriod"/>
            </a:pPr>
            <a:r>
              <a:rPr lang="it-IT" sz="3000" dirty="0" err="1">
                <a:solidFill>
                  <a:srgbClr val="FF0000"/>
                </a:solidFill>
                <a:latin typeface="Comic Sans MS" panose="030F0702030302020204" pitchFamily="66" charset="0"/>
              </a:rPr>
              <a:t>Detection</a:t>
            </a:r>
            <a:r>
              <a:rPr lang="it-IT" sz="3000" dirty="0">
                <a:solidFill>
                  <a:srgbClr val="FF0000"/>
                </a:solidFill>
                <a:latin typeface="Comic Sans MS" panose="030F0702030302020204" pitchFamily="66" charset="0"/>
              </a:rPr>
              <a:t> of 1312nm </a:t>
            </a:r>
            <a:r>
              <a:rPr lang="it-IT" sz="3000" dirty="0" err="1">
                <a:solidFill>
                  <a:srgbClr val="FF0000"/>
                </a:solidFill>
                <a:latin typeface="Comic Sans MS" panose="030F0702030302020204" pitchFamily="66" charset="0"/>
              </a:rPr>
              <a:t>photons</a:t>
            </a:r>
            <a:r>
              <a:rPr lang="it-IT" sz="3000" dirty="0">
                <a:solidFill>
                  <a:srgbClr val="FF0000"/>
                </a:solidFill>
                <a:latin typeface="Comic Sans MS" panose="030F0702030302020204" pitchFamily="66" charset="0"/>
              </a:rPr>
              <a:t> </a:t>
            </a:r>
            <a:r>
              <a:rPr lang="it-IT" sz="3000" dirty="0" smtClean="0">
                <a:solidFill>
                  <a:srgbClr val="FF0000"/>
                </a:solidFill>
                <a:latin typeface="Comic Sans MS" panose="030F0702030302020204" pitchFamily="66" charset="0"/>
              </a:rPr>
              <a:t>(</a:t>
            </a:r>
            <a:r>
              <a:rPr lang="it-IT" sz="3000" dirty="0" err="1" smtClean="0">
                <a:solidFill>
                  <a:srgbClr val="FF0000"/>
                </a:solidFill>
                <a:latin typeface="Comic Sans MS" panose="030F0702030302020204" pitchFamily="66" charset="0"/>
              </a:rPr>
              <a:t>spontaneously</a:t>
            </a:r>
            <a:r>
              <a:rPr lang="it-IT" sz="3000" dirty="0" smtClean="0">
                <a:solidFill>
                  <a:srgbClr val="FF0000"/>
                </a:solidFill>
                <a:latin typeface="Comic Sans MS" panose="030F0702030302020204" pitchFamily="66" charset="0"/>
              </a:rPr>
              <a:t> </a:t>
            </a:r>
            <a:r>
              <a:rPr lang="it-IT" sz="3000" dirty="0" err="1" smtClean="0">
                <a:solidFill>
                  <a:srgbClr val="FF0000"/>
                </a:solidFill>
                <a:latin typeface="Comic Sans MS" panose="030F0702030302020204" pitchFamily="66" charset="0"/>
              </a:rPr>
              <a:t>emitted</a:t>
            </a:r>
            <a:r>
              <a:rPr lang="it-IT" sz="3000" dirty="0" smtClean="0">
                <a:solidFill>
                  <a:srgbClr val="FF0000"/>
                </a:solidFill>
                <a:latin typeface="Comic Sans MS" panose="030F0702030302020204" pitchFamily="66" charset="0"/>
              </a:rPr>
              <a:t> </a:t>
            </a:r>
            <a:r>
              <a:rPr lang="it-IT" sz="3000" dirty="0">
                <a:solidFill>
                  <a:srgbClr val="FF0000"/>
                </a:solidFill>
                <a:latin typeface="Comic Sans MS" panose="030F0702030302020204" pitchFamily="66" charset="0"/>
              </a:rPr>
              <a:t>in the n=3-&gt;n=2 de-</a:t>
            </a:r>
            <a:r>
              <a:rPr lang="it-IT" sz="3000" dirty="0" err="1">
                <a:solidFill>
                  <a:srgbClr val="FF0000"/>
                </a:solidFill>
                <a:latin typeface="Comic Sans MS" panose="030F0702030302020204" pitchFamily="66" charset="0"/>
              </a:rPr>
              <a:t>excitation</a:t>
            </a:r>
            <a:r>
              <a:rPr lang="it-IT" sz="3000" dirty="0">
                <a:solidFill>
                  <a:srgbClr val="FF0000"/>
                </a:solidFill>
                <a:latin typeface="Comic Sans MS" panose="030F0702030302020204" pitchFamily="66" charset="0"/>
              </a:rPr>
              <a:t> </a:t>
            </a:r>
            <a:r>
              <a:rPr lang="it-IT" sz="3000" dirty="0" err="1">
                <a:solidFill>
                  <a:srgbClr val="FF0000"/>
                </a:solidFill>
                <a:latin typeface="Comic Sans MS" panose="030F0702030302020204" pitchFamily="66" charset="0"/>
              </a:rPr>
              <a:t>branch</a:t>
            </a:r>
            <a:r>
              <a:rPr lang="it-IT" sz="3000" dirty="0">
                <a:solidFill>
                  <a:srgbClr val="FF0000"/>
                </a:solidFill>
                <a:latin typeface="Comic Sans MS" panose="030F0702030302020204" pitchFamily="66" charset="0"/>
              </a:rPr>
              <a:t>)</a:t>
            </a:r>
            <a:r>
              <a:rPr lang="it-IT" sz="3000" dirty="0">
                <a:latin typeface="Comic Sans MS" panose="030F0702030302020204" pitchFamily="66" charset="0"/>
              </a:rPr>
              <a:t/>
            </a:r>
            <a:br>
              <a:rPr lang="it-IT" sz="3000" dirty="0">
                <a:latin typeface="Comic Sans MS" panose="030F0702030302020204" pitchFamily="66" charset="0"/>
              </a:rPr>
            </a:br>
            <a:endParaRPr lang="it-IT" sz="3000" dirty="0">
              <a:latin typeface="Comic Sans MS" panose="030F0702030302020204" pitchFamily="66" charset="0"/>
            </a:endParaRPr>
          </a:p>
          <a:p>
            <a:pPr marL="385763" indent="-385763">
              <a:buFont typeface="+mj-lt"/>
              <a:buAutoNum type="arabicPeriod"/>
            </a:pPr>
            <a:r>
              <a:rPr lang="it-IT" sz="3000" dirty="0">
                <a:solidFill>
                  <a:srgbClr val="7030A0"/>
                </a:solidFill>
                <a:latin typeface="Comic Sans MS" panose="030F0702030302020204" pitchFamily="66" charset="0"/>
              </a:rPr>
              <a:t>Ps </a:t>
            </a:r>
            <a:r>
              <a:rPr lang="it-IT" sz="3000" dirty="0" smtClean="0">
                <a:solidFill>
                  <a:srgbClr val="7030A0"/>
                </a:solidFill>
                <a:latin typeface="Comic Sans MS" panose="030F0702030302020204" pitchFamily="66" charset="0"/>
              </a:rPr>
              <a:t>laser </a:t>
            </a:r>
            <a:r>
              <a:rPr lang="it-IT" sz="3000" dirty="0" err="1" smtClean="0">
                <a:solidFill>
                  <a:srgbClr val="7030A0"/>
                </a:solidFill>
                <a:latin typeface="Comic Sans MS" panose="030F0702030302020204" pitchFamily="66" charset="0"/>
              </a:rPr>
              <a:t>ionization</a:t>
            </a:r>
            <a:r>
              <a:rPr lang="it-IT" sz="3000" dirty="0" smtClean="0">
                <a:solidFill>
                  <a:srgbClr val="7030A0"/>
                </a:solidFill>
                <a:latin typeface="Comic Sans MS" panose="030F0702030302020204" pitchFamily="66" charset="0"/>
              </a:rPr>
              <a:t> and </a:t>
            </a:r>
            <a:r>
              <a:rPr lang="it-IT" sz="3000" dirty="0" err="1" smtClean="0">
                <a:solidFill>
                  <a:srgbClr val="7030A0"/>
                </a:solidFill>
                <a:latin typeface="Comic Sans MS" panose="030F0702030302020204" pitchFamily="66" charset="0"/>
              </a:rPr>
              <a:t>charges</a:t>
            </a:r>
            <a:r>
              <a:rPr lang="it-IT" sz="3000" dirty="0" smtClean="0">
                <a:solidFill>
                  <a:srgbClr val="7030A0"/>
                </a:solidFill>
                <a:latin typeface="Comic Sans MS" panose="030F0702030302020204" pitchFamily="66" charset="0"/>
              </a:rPr>
              <a:t> </a:t>
            </a:r>
            <a:r>
              <a:rPr lang="it-IT" sz="3000" dirty="0" err="1" smtClean="0">
                <a:solidFill>
                  <a:srgbClr val="7030A0"/>
                </a:solidFill>
                <a:latin typeface="Comic Sans MS" panose="030F0702030302020204" pitchFamily="66" charset="0"/>
              </a:rPr>
              <a:t>collection</a:t>
            </a:r>
            <a:endParaRPr lang="it-IT" sz="3000" dirty="0">
              <a:solidFill>
                <a:srgbClr val="7030A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dirty="0" smtClean="0">
                <a:latin typeface="Comic Sans MS" panose="030F0702030302020204" pitchFamily="66" charset="0"/>
              </a:rPr>
              <a:t>17/11/2014 First Year Workshop</a:t>
            </a:r>
            <a:endParaRPr lang="en-GB"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21</a:t>
            </a:fld>
            <a:endParaRPr lang="en-GB">
              <a:latin typeface="Comic Sans MS" panose="030F0702030302020204" pitchFamily="66" charset="0"/>
            </a:endParaRPr>
          </a:p>
        </p:txBody>
      </p:sp>
      <p:sp>
        <p:nvSpPr>
          <p:cNvPr id="8"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14670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6150" y="1590674"/>
            <a:ext cx="7324725" cy="1738313"/>
          </a:xfrm>
          <a:solidFill>
            <a:schemeClr val="tx2">
              <a:lumMod val="20000"/>
              <a:lumOff val="80000"/>
              <a:alpha val="56000"/>
            </a:schemeClr>
          </a:solidFill>
          <a:ln w="76200">
            <a:solidFill>
              <a:srgbClr val="00B050"/>
            </a:solidFill>
          </a:ln>
        </p:spPr>
        <p:txBody>
          <a:bodyPr>
            <a:normAutofit/>
          </a:bodyPr>
          <a:lstStyle/>
          <a:p>
            <a:r>
              <a:rPr lang="it-IT" sz="5400" b="1" dirty="0" smtClean="0">
                <a:solidFill>
                  <a:srgbClr val="00B050"/>
                </a:solidFill>
                <a:latin typeface="Comic Sans MS" panose="030F0702030302020204" pitchFamily="66" charset="0"/>
              </a:rPr>
              <a:t>1.Detecting </a:t>
            </a:r>
            <a:r>
              <a:rPr lang="it-IT" sz="5400" b="1" dirty="0">
                <a:solidFill>
                  <a:srgbClr val="00B050"/>
                </a:solidFill>
                <a:latin typeface="Comic Sans MS" panose="030F0702030302020204" pitchFamily="66" charset="0"/>
              </a:rPr>
              <a:t>Ps </a:t>
            </a:r>
            <a:r>
              <a:rPr lang="it-IT" sz="5400" b="1" dirty="0" smtClean="0">
                <a:solidFill>
                  <a:srgbClr val="00B050"/>
                </a:solidFill>
                <a:latin typeface="Comic Sans MS" panose="030F0702030302020204" pitchFamily="66" charset="0"/>
              </a:rPr>
              <a:t>n=3</a:t>
            </a:r>
            <a:r>
              <a:rPr lang="en-GB" sz="5400" b="1" dirty="0">
                <a:solidFill>
                  <a:srgbClr val="00B050"/>
                </a:solidFill>
                <a:latin typeface="Comic Sans MS" panose="030F0702030302020204" pitchFamily="66" charset="0"/>
              </a:rPr>
              <a:t/>
            </a:r>
            <a:br>
              <a:rPr lang="en-GB" sz="5400" b="1" dirty="0">
                <a:solidFill>
                  <a:srgbClr val="00B050"/>
                </a:solidFill>
                <a:latin typeface="Comic Sans MS" panose="030F0702030302020204" pitchFamily="66" charset="0"/>
              </a:rPr>
            </a:br>
            <a:r>
              <a:rPr lang="it-IT" sz="5400" b="1" dirty="0">
                <a:solidFill>
                  <a:srgbClr val="00B050"/>
                </a:solidFill>
                <a:latin typeface="Comic Sans MS" panose="030F0702030302020204" pitchFamily="66" charset="0"/>
              </a:rPr>
              <a:t>laser </a:t>
            </a:r>
            <a:r>
              <a:rPr lang="it-IT" sz="5400" b="1" dirty="0" err="1">
                <a:solidFill>
                  <a:srgbClr val="00B050"/>
                </a:solidFill>
                <a:latin typeface="Comic Sans MS" panose="030F0702030302020204" pitchFamily="66" charset="0"/>
              </a:rPr>
              <a:t>excitation</a:t>
            </a:r>
            <a:endParaRPr lang="en-GB" sz="5400" b="1" dirty="0">
              <a:solidFill>
                <a:srgbClr val="00B050"/>
              </a:solidFill>
              <a:latin typeface="Comic Sans MS" panose="030F0702030302020204" pitchFamily="66" charset="0"/>
            </a:endParaRPr>
          </a:p>
        </p:txBody>
      </p:sp>
      <p:sp>
        <p:nvSpPr>
          <p:cNvPr id="3" name="Sottotitolo 2"/>
          <p:cNvSpPr>
            <a:spLocks noGrp="1"/>
          </p:cNvSpPr>
          <p:nvPr>
            <p:ph type="subTitle" idx="1"/>
          </p:nvPr>
        </p:nvSpPr>
        <p:spPr>
          <a:xfrm>
            <a:off x="1254868" y="3421063"/>
            <a:ext cx="6815982" cy="1074737"/>
          </a:xfrm>
        </p:spPr>
        <p:txBody>
          <a:bodyPr>
            <a:normAutofit/>
          </a:bodyPr>
          <a:lstStyle/>
          <a:p>
            <a:r>
              <a:rPr lang="it-IT" sz="3000" b="1" dirty="0">
                <a:latin typeface="Comic Sans MS" panose="030F0702030302020204" pitchFamily="66" charset="0"/>
              </a:rPr>
              <a:t>By </a:t>
            </a:r>
            <a:r>
              <a:rPr lang="it-IT" sz="3000" b="1" dirty="0" err="1">
                <a:latin typeface="Comic Sans MS" panose="030F0702030302020204" pitchFamily="66" charset="0"/>
              </a:rPr>
              <a:t>measuring</a:t>
            </a:r>
            <a:r>
              <a:rPr lang="it-IT" sz="3000" b="1" dirty="0">
                <a:latin typeface="Comic Sans MS" panose="030F0702030302020204" pitchFamily="66" charset="0"/>
              </a:rPr>
              <a:t> </a:t>
            </a:r>
            <a:r>
              <a:rPr lang="it-IT" sz="3000" b="1" dirty="0" err="1" smtClean="0">
                <a:latin typeface="Comic Sans MS" panose="030F0702030302020204" pitchFamily="66" charset="0"/>
              </a:rPr>
              <a:t>changes</a:t>
            </a:r>
            <a:r>
              <a:rPr lang="it-IT" sz="3000" b="1" dirty="0" smtClean="0">
                <a:latin typeface="Comic Sans MS" panose="030F0702030302020204" pitchFamily="66" charset="0"/>
              </a:rPr>
              <a:t> </a:t>
            </a:r>
            <a:r>
              <a:rPr lang="it-IT" sz="3000" b="1" dirty="0">
                <a:latin typeface="Comic Sans MS" panose="030F0702030302020204" pitchFamily="66" charset="0"/>
              </a:rPr>
              <a:t>in the </a:t>
            </a:r>
            <a:r>
              <a:rPr lang="it-IT" sz="3000" b="1" dirty="0">
                <a:latin typeface="Symbol" panose="05050102010706020507" pitchFamily="18" charset="2"/>
              </a:rPr>
              <a:t>g</a:t>
            </a:r>
            <a:r>
              <a:rPr lang="it-IT" sz="3000" b="1" dirty="0">
                <a:latin typeface="Comic Sans MS" panose="030F0702030302020204" pitchFamily="66" charset="0"/>
              </a:rPr>
              <a:t>-</a:t>
            </a:r>
            <a:r>
              <a:rPr lang="it-IT" sz="3000" b="1" dirty="0" err="1">
                <a:latin typeface="Comic Sans MS" panose="030F0702030302020204" pitchFamily="66" charset="0"/>
              </a:rPr>
              <a:t>rays</a:t>
            </a:r>
            <a:r>
              <a:rPr lang="it-IT" sz="3000" b="1" dirty="0">
                <a:latin typeface="Comic Sans MS" panose="030F0702030302020204" pitchFamily="66" charset="0"/>
              </a:rPr>
              <a:t> time </a:t>
            </a:r>
            <a:r>
              <a:rPr lang="it-IT" sz="3000" b="1" dirty="0" err="1">
                <a:latin typeface="Comic Sans MS" panose="030F0702030302020204" pitchFamily="66" charset="0"/>
              </a:rPr>
              <a:t>distribution</a:t>
            </a:r>
            <a:endParaRPr lang="en-GB" sz="3000" b="1" dirty="0">
              <a:effectLst>
                <a:outerShdw blurRad="38100" dist="38100" dir="2700000" algn="tl">
                  <a:srgbClr val="000000">
                    <a:alpha val="43137"/>
                  </a:srgbClr>
                </a:outerShdw>
              </a:effectLst>
              <a:latin typeface="Comic Sans MS" panose="030F0702030302020204" pitchFamily="66" charset="0"/>
            </a:endParaRPr>
          </a:p>
        </p:txBody>
      </p:sp>
      <p:sp>
        <p:nvSpPr>
          <p:cNvPr id="4"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5" name="Segnaposto data 6"/>
          <p:cNvSpPr>
            <a:spLocks noGrp="1"/>
          </p:cNvSpPr>
          <p:nvPr>
            <p:ph type="dt" sz="half" idx="10"/>
          </p:nvPr>
        </p:nvSpPr>
        <p:spPr>
          <a:xfrm>
            <a:off x="628650" y="6356351"/>
            <a:ext cx="2057400" cy="365125"/>
          </a:xfrm>
        </p:spPr>
        <p:txBody>
          <a:bodyPr/>
          <a:lstStyle/>
          <a:p>
            <a:r>
              <a:rPr lang="en-US" dirty="0" smtClean="0">
                <a:latin typeface="Comic Sans MS" panose="030F0702030302020204" pitchFamily="66" charset="0"/>
              </a:rPr>
              <a:t>17/11/2014 First Year Workshop</a:t>
            </a:r>
            <a:endParaRPr lang="en-GB" dirty="0">
              <a:latin typeface="Comic Sans MS" panose="030F0702030302020204" pitchFamily="66" charset="0"/>
            </a:endParaRPr>
          </a:p>
        </p:txBody>
      </p:sp>
    </p:spTree>
    <p:extLst>
      <p:ext uri="{BB962C8B-B14F-4D97-AF65-F5344CB8AC3E}">
        <p14:creationId xmlns:p14="http://schemas.microsoft.com/office/powerpoint/2010/main" val="1290837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773" y="200985"/>
            <a:ext cx="7886700" cy="1325563"/>
          </a:xfrm>
        </p:spPr>
        <p:txBody>
          <a:bodyPr>
            <a:normAutofit fontScale="90000"/>
          </a:bodyPr>
          <a:lstStyle/>
          <a:p>
            <a:pPr algn="ctr"/>
            <a:r>
              <a:rPr lang="it-IT" sz="4000" dirty="0">
                <a:solidFill>
                  <a:srgbClr val="002060"/>
                </a:solidFill>
                <a:latin typeface="Comic Sans MS" panose="030F0702030302020204" pitchFamily="66" charset="0"/>
              </a:rPr>
              <a:t>1</a:t>
            </a:r>
            <a:r>
              <a:rPr lang="it-IT" sz="4000" dirty="0" smtClean="0">
                <a:solidFill>
                  <a:srgbClr val="002060"/>
                </a:solidFill>
                <a:latin typeface="Comic Sans MS" panose="030F0702030302020204" pitchFamily="66" charset="0"/>
              </a:rPr>
              <a:t>. </a:t>
            </a:r>
            <a:r>
              <a:rPr lang="it-IT" sz="4000" dirty="0" err="1">
                <a:solidFill>
                  <a:srgbClr val="002060"/>
                </a:solidFill>
                <a:latin typeface="Comic Sans MS" panose="030F0702030302020204" pitchFamily="66" charset="0"/>
              </a:rPr>
              <a:t>Detection</a:t>
            </a:r>
            <a:r>
              <a:rPr lang="it-IT" sz="4000" dirty="0">
                <a:solidFill>
                  <a:srgbClr val="002060"/>
                </a:solidFill>
                <a:latin typeface="Comic Sans MS" panose="030F0702030302020204" pitchFamily="66" charset="0"/>
              </a:rPr>
              <a:t> of Ps </a:t>
            </a:r>
            <a:r>
              <a:rPr lang="it-IT" sz="4000" dirty="0" err="1">
                <a:solidFill>
                  <a:srgbClr val="002060"/>
                </a:solidFill>
                <a:latin typeface="Comic Sans MS" panose="030F0702030302020204" pitchFamily="66" charset="0"/>
              </a:rPr>
              <a:t>annihilations</a:t>
            </a:r>
            <a:r>
              <a:rPr lang="it-IT" sz="4000" dirty="0">
                <a:solidFill>
                  <a:srgbClr val="002060"/>
                </a:solidFill>
                <a:latin typeface="Comic Sans MS" panose="030F0702030302020204" pitchFamily="66" charset="0"/>
              </a:rPr>
              <a:t> </a:t>
            </a:r>
            <a:r>
              <a:rPr lang="it-IT" sz="4000" dirty="0" err="1">
                <a:solidFill>
                  <a:srgbClr val="002060"/>
                </a:solidFill>
                <a:latin typeface="Comic Sans MS" panose="030F0702030302020204" pitchFamily="66" charset="0"/>
              </a:rPr>
              <a:t>into</a:t>
            </a:r>
            <a:r>
              <a:rPr lang="it-IT" sz="4000" dirty="0">
                <a:solidFill>
                  <a:srgbClr val="002060"/>
                </a:solidFill>
                <a:latin typeface="Comic Sans MS" panose="030F0702030302020204" pitchFamily="66" charset="0"/>
              </a:rPr>
              <a:t> gamma </a:t>
            </a:r>
            <a:r>
              <a:rPr lang="it-IT" sz="4000" dirty="0" err="1">
                <a:solidFill>
                  <a:srgbClr val="002060"/>
                </a:solidFill>
                <a:latin typeface="Comic Sans MS" panose="030F0702030302020204" pitchFamily="66" charset="0"/>
              </a:rPr>
              <a:t>rays</a:t>
            </a:r>
            <a:r>
              <a:rPr lang="it-IT" sz="4000" dirty="0">
                <a:solidFill>
                  <a:srgbClr val="002060"/>
                </a:solidFill>
                <a:latin typeface="Comic Sans MS" panose="030F0702030302020204" pitchFamily="66" charset="0"/>
              </a:rPr>
              <a:t> </a:t>
            </a:r>
            <a:r>
              <a:rPr lang="it-IT" sz="4000" dirty="0" smtClean="0">
                <a:solidFill>
                  <a:srgbClr val="002060"/>
                </a:solidFill>
                <a:latin typeface="Comic Sans MS" panose="030F0702030302020204" pitchFamily="66" charset="0"/>
              </a:rPr>
              <a:t>time </a:t>
            </a:r>
            <a:r>
              <a:rPr lang="it-IT" sz="4000" dirty="0" err="1" smtClean="0">
                <a:solidFill>
                  <a:srgbClr val="002060"/>
                </a:solidFill>
                <a:latin typeface="Comic Sans MS" panose="030F0702030302020204" pitchFamily="66" charset="0"/>
              </a:rPr>
              <a:t>distribution</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23</a:t>
            </a:fld>
            <a:endParaRPr lang="en-GB" sz="1100">
              <a:latin typeface="Comic Sans MS" panose="030F0702030302020204" pitchFamily="66" charset="0"/>
            </a:endParaRPr>
          </a:p>
        </p:txBody>
      </p:sp>
      <p:cxnSp>
        <p:nvCxnSpPr>
          <p:cNvPr id="6" name="Connettore 1 5"/>
          <p:cNvCxnSpPr/>
          <p:nvPr/>
        </p:nvCxnSpPr>
        <p:spPr>
          <a:xfrm flipV="1">
            <a:off x="169066" y="2260452"/>
            <a:ext cx="1757362" cy="14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169066" y="4308328"/>
            <a:ext cx="1757362" cy="14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3327901" y="2267595"/>
            <a:ext cx="1757362" cy="14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V="1">
            <a:off x="3300115" y="4275369"/>
            <a:ext cx="1757362" cy="14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340151" y="1440283"/>
            <a:ext cx="1702594" cy="461665"/>
          </a:xfrm>
          <a:prstGeom prst="rect">
            <a:avLst/>
          </a:prstGeom>
          <a:noFill/>
        </p:spPr>
        <p:txBody>
          <a:bodyPr wrap="square" rtlCol="0">
            <a:spAutoFit/>
          </a:bodyPr>
          <a:lstStyle/>
          <a:p>
            <a:r>
              <a:rPr lang="it-IT" sz="2400" b="1" dirty="0" smtClean="0">
                <a:solidFill>
                  <a:srgbClr val="FF0000"/>
                </a:solidFill>
                <a:latin typeface="Comic Sans MS" panose="030F0702030302020204" pitchFamily="66" charset="0"/>
              </a:rPr>
              <a:t>para-Ps</a:t>
            </a:r>
            <a:endParaRPr lang="en-GB" sz="2400" b="1" dirty="0">
              <a:solidFill>
                <a:srgbClr val="FF0000"/>
              </a:solidFill>
              <a:latin typeface="Comic Sans MS" panose="030F0702030302020204" pitchFamily="66" charset="0"/>
            </a:endParaRPr>
          </a:p>
        </p:txBody>
      </p:sp>
      <p:sp>
        <p:nvSpPr>
          <p:cNvPr id="27" name="CasellaDiTesto 26"/>
          <p:cNvSpPr txBox="1"/>
          <p:nvPr/>
        </p:nvSpPr>
        <p:spPr>
          <a:xfrm>
            <a:off x="3464716" y="1434619"/>
            <a:ext cx="1385887" cy="461665"/>
          </a:xfrm>
          <a:prstGeom prst="rect">
            <a:avLst/>
          </a:prstGeom>
          <a:noFill/>
        </p:spPr>
        <p:txBody>
          <a:bodyPr wrap="square" rtlCol="0">
            <a:spAutoFit/>
          </a:bodyPr>
          <a:lstStyle/>
          <a:p>
            <a:r>
              <a:rPr lang="it-IT" sz="2400" b="1" dirty="0" smtClean="0">
                <a:solidFill>
                  <a:srgbClr val="FF0000"/>
                </a:solidFill>
                <a:latin typeface="Comic Sans MS" panose="030F0702030302020204" pitchFamily="66" charset="0"/>
              </a:rPr>
              <a:t>orto-Ps</a:t>
            </a:r>
            <a:endParaRPr lang="en-GB" sz="2400" b="1" dirty="0">
              <a:solidFill>
                <a:srgbClr val="FF0000"/>
              </a:solidFill>
              <a:latin typeface="Comic Sans MS" panose="030F0702030302020204" pitchFamily="66" charset="0"/>
            </a:endParaRPr>
          </a:p>
        </p:txBody>
      </p:sp>
      <p:sp>
        <p:nvSpPr>
          <p:cNvPr id="34" name="Arco 33"/>
          <p:cNvSpPr/>
          <p:nvPr/>
        </p:nvSpPr>
        <p:spPr>
          <a:xfrm flipV="1">
            <a:off x="465634" y="2220953"/>
            <a:ext cx="4200526" cy="722513"/>
          </a:xfrm>
          <a:prstGeom prst="arc">
            <a:avLst>
              <a:gd name="adj1" fmla="val 11419514"/>
              <a:gd name="adj2" fmla="val 20972144"/>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CasellaDiTesto 34"/>
          <p:cNvSpPr txBox="1"/>
          <p:nvPr/>
        </p:nvSpPr>
        <p:spPr>
          <a:xfrm>
            <a:off x="71351" y="4866638"/>
            <a:ext cx="1879808" cy="1292662"/>
          </a:xfrm>
          <a:prstGeom prst="rect">
            <a:avLst/>
          </a:prstGeom>
          <a:noFill/>
        </p:spPr>
        <p:txBody>
          <a:bodyPr wrap="square" rtlCol="0">
            <a:spAutoFit/>
          </a:bodyPr>
          <a:lstStyle/>
          <a:p>
            <a:pPr algn="ctr"/>
            <a:r>
              <a:rPr lang="it-IT" b="1" dirty="0" err="1" smtClean="0">
                <a:latin typeface="Comic Sans MS" panose="030F0702030302020204" pitchFamily="66" charset="0"/>
              </a:rPr>
              <a:t>Only</a:t>
            </a:r>
            <a:r>
              <a:rPr lang="it-IT" b="1" dirty="0" smtClean="0">
                <a:solidFill>
                  <a:srgbClr val="FF0000"/>
                </a:solidFill>
                <a:latin typeface="Comic Sans MS" panose="030F0702030302020204" pitchFamily="66" charset="0"/>
              </a:rPr>
              <a:t> 0.124ns</a:t>
            </a:r>
          </a:p>
          <a:p>
            <a:pPr algn="ctr"/>
            <a:r>
              <a:rPr lang="it-IT" b="1" dirty="0" smtClean="0">
                <a:latin typeface="Comic Sans MS" panose="030F0702030302020204" pitchFamily="66" charset="0"/>
              </a:rPr>
              <a:t>to </a:t>
            </a:r>
            <a:r>
              <a:rPr lang="it-IT" b="1" dirty="0" err="1" smtClean="0">
                <a:latin typeface="Comic Sans MS" panose="030F0702030302020204" pitchFamily="66" charset="0"/>
              </a:rPr>
              <a:t>decay</a:t>
            </a:r>
            <a:r>
              <a:rPr lang="it-IT" b="1" dirty="0" smtClean="0">
                <a:latin typeface="Comic Sans MS" panose="030F0702030302020204" pitchFamily="66" charset="0"/>
              </a:rPr>
              <a:t> </a:t>
            </a:r>
            <a:r>
              <a:rPr lang="it-IT" b="1" dirty="0" err="1" smtClean="0">
                <a:latin typeface="Comic Sans MS" panose="030F0702030302020204" pitchFamily="66" charset="0"/>
              </a:rPr>
              <a:t>into</a:t>
            </a:r>
            <a:r>
              <a:rPr lang="it-IT" b="1" dirty="0" smtClean="0">
                <a:latin typeface="Comic Sans MS" panose="030F0702030302020204" pitchFamily="66" charset="0"/>
              </a:rPr>
              <a:t> </a:t>
            </a:r>
            <a:r>
              <a:rPr lang="it-IT" b="1" dirty="0" smtClean="0">
                <a:solidFill>
                  <a:srgbClr val="FF0000"/>
                </a:solidFill>
                <a:latin typeface="Comic Sans MS" panose="030F0702030302020204" pitchFamily="66" charset="0"/>
              </a:rPr>
              <a:t>2</a:t>
            </a:r>
            <a:r>
              <a:rPr lang="it-IT" b="1" dirty="0" smtClean="0">
                <a:solidFill>
                  <a:srgbClr val="FF0000"/>
                </a:solidFill>
                <a:latin typeface="Symbol" panose="05050102010706020507" pitchFamily="18" charset="2"/>
              </a:rPr>
              <a:t>g</a:t>
            </a:r>
            <a:r>
              <a:rPr lang="it-IT" b="1" dirty="0" smtClean="0">
                <a:solidFill>
                  <a:srgbClr val="FF0000"/>
                </a:solidFill>
                <a:latin typeface="Comic Sans MS" panose="030F0702030302020204" pitchFamily="66" charset="0"/>
              </a:rPr>
              <a:t>-rays</a:t>
            </a:r>
            <a:endParaRPr lang="en-GB" b="1" dirty="0">
              <a:solidFill>
                <a:srgbClr val="FF0000"/>
              </a:solidFill>
              <a:latin typeface="Comic Sans MS" panose="030F0702030302020204" pitchFamily="66" charset="0"/>
            </a:endParaRPr>
          </a:p>
          <a:p>
            <a:pPr algn="ctr"/>
            <a:endParaRPr lang="en-GB" sz="2400" b="1" dirty="0">
              <a:latin typeface="Comic Sans MS" panose="030F0702030302020204" pitchFamily="66" charset="0"/>
            </a:endParaRPr>
          </a:p>
        </p:txBody>
      </p:sp>
      <p:sp>
        <p:nvSpPr>
          <p:cNvPr id="37" name="CasellaDiTesto 36"/>
          <p:cNvSpPr txBox="1"/>
          <p:nvPr/>
        </p:nvSpPr>
        <p:spPr>
          <a:xfrm>
            <a:off x="5469733" y="1579907"/>
            <a:ext cx="3488532" cy="1631216"/>
          </a:xfrm>
          <a:prstGeom prst="rect">
            <a:avLst/>
          </a:prstGeom>
          <a:noFill/>
        </p:spPr>
        <p:txBody>
          <a:bodyPr wrap="square" rtlCol="0">
            <a:spAutoFit/>
          </a:bodyPr>
          <a:lstStyle/>
          <a:p>
            <a:r>
              <a:rPr lang="it-IT" sz="2000" b="1" u="sng" dirty="0" err="1" smtClean="0">
                <a:effectLst>
                  <a:outerShdw blurRad="38100" dist="38100" dir="2700000" algn="tl">
                    <a:srgbClr val="000000">
                      <a:alpha val="43137"/>
                    </a:srgbClr>
                  </a:outerShdw>
                </a:effectLst>
                <a:latin typeface="Comic Sans MS" panose="030F0702030302020204" pitchFamily="66" charset="0"/>
              </a:rPr>
              <a:t>Singlet-triplet</a:t>
            </a:r>
            <a:r>
              <a:rPr lang="it-IT" sz="2000" b="1" u="sng" dirty="0" smtClean="0">
                <a:effectLst>
                  <a:outerShdw blurRad="38100" dist="38100" dir="2700000" algn="tl">
                    <a:srgbClr val="000000">
                      <a:alpha val="43137"/>
                    </a:srgbClr>
                  </a:outerShdw>
                </a:effectLst>
                <a:latin typeface="Comic Sans MS" panose="030F0702030302020204" pitchFamily="66" charset="0"/>
              </a:rPr>
              <a:t> mixing </a:t>
            </a:r>
            <a:r>
              <a:rPr lang="it-IT" sz="2000" dirty="0" smtClean="0">
                <a:latin typeface="Comic Sans MS" panose="030F0702030302020204" pitchFamily="66" charset="0"/>
              </a:rPr>
              <a:t>due to the </a:t>
            </a:r>
            <a:r>
              <a:rPr lang="it-IT" sz="2000" dirty="0" err="1" smtClean="0">
                <a:latin typeface="Comic Sans MS" panose="030F0702030302020204" pitchFamily="66" charset="0"/>
              </a:rPr>
              <a:t>presence</a:t>
            </a:r>
            <a:r>
              <a:rPr lang="it-IT" sz="2000" dirty="0" smtClean="0">
                <a:latin typeface="Comic Sans MS" panose="030F0702030302020204" pitchFamily="66" charset="0"/>
              </a:rPr>
              <a:t> of a </a:t>
            </a:r>
            <a:r>
              <a:rPr lang="it-IT" sz="2000" dirty="0" err="1" smtClean="0">
                <a:latin typeface="Comic Sans MS" panose="030F0702030302020204" pitchFamily="66" charset="0"/>
              </a:rPr>
              <a:t>weak</a:t>
            </a:r>
            <a:r>
              <a:rPr lang="it-IT" sz="2000" dirty="0" smtClean="0">
                <a:latin typeface="Comic Sans MS" panose="030F0702030302020204" pitchFamily="66" charset="0"/>
              </a:rPr>
              <a:t> </a:t>
            </a:r>
            <a:r>
              <a:rPr lang="it-IT" sz="2000" dirty="0" err="1" smtClean="0">
                <a:latin typeface="Comic Sans MS" panose="030F0702030302020204" pitchFamily="66" charset="0"/>
              </a:rPr>
              <a:t>magnetic</a:t>
            </a:r>
            <a:r>
              <a:rPr lang="it-IT" sz="2000" dirty="0" smtClean="0">
                <a:latin typeface="Comic Sans MS" panose="030F0702030302020204" pitchFamily="66" charset="0"/>
              </a:rPr>
              <a:t> </a:t>
            </a:r>
            <a:r>
              <a:rPr lang="it-IT" sz="2000" dirty="0" err="1" smtClean="0">
                <a:latin typeface="Comic Sans MS" panose="030F0702030302020204" pitchFamily="66" charset="0"/>
              </a:rPr>
              <a:t>field</a:t>
            </a:r>
            <a:r>
              <a:rPr lang="it-IT" sz="2000" dirty="0" smtClean="0">
                <a:latin typeface="Comic Sans MS" panose="030F0702030302020204" pitchFamily="66" charset="0"/>
              </a:rPr>
              <a:t> (~200G) </a:t>
            </a:r>
            <a:r>
              <a:rPr lang="it-IT" sz="2000" dirty="0" err="1" smtClean="0">
                <a:latin typeface="Comic Sans MS" panose="030F0702030302020204" pitchFamily="66" charset="0"/>
              </a:rPr>
              <a:t>that</a:t>
            </a:r>
            <a:r>
              <a:rPr lang="it-IT" sz="2000" dirty="0" smtClean="0">
                <a:latin typeface="Comic Sans MS" panose="030F0702030302020204" pitchFamily="66" charset="0"/>
              </a:rPr>
              <a:t> </a:t>
            </a:r>
            <a:r>
              <a:rPr lang="it-IT" sz="2000" dirty="0" err="1" smtClean="0">
                <a:latin typeface="Comic Sans MS" panose="030F0702030302020204" pitchFamily="66" charset="0"/>
              </a:rPr>
              <a:t>mixes</a:t>
            </a:r>
            <a:r>
              <a:rPr lang="it-IT" sz="2000" dirty="0" smtClean="0">
                <a:latin typeface="Comic Sans MS" panose="030F0702030302020204" pitchFamily="66" charset="0"/>
              </a:rPr>
              <a:t> </a:t>
            </a:r>
            <a:r>
              <a:rPr lang="it-IT" sz="2000" dirty="0" err="1" smtClean="0">
                <a:latin typeface="Comic Sans MS" panose="030F0702030302020204" pitchFamily="66" charset="0"/>
              </a:rPr>
              <a:t>levels</a:t>
            </a:r>
            <a:r>
              <a:rPr lang="it-IT" sz="2000" dirty="0" smtClean="0">
                <a:latin typeface="Comic Sans MS" panose="030F0702030302020204" pitchFamily="66" charset="0"/>
              </a:rPr>
              <a:t> with the </a:t>
            </a:r>
            <a:r>
              <a:rPr lang="it-IT" sz="2000" dirty="0" err="1" smtClean="0">
                <a:latin typeface="Comic Sans MS" panose="030F0702030302020204" pitchFamily="66" charset="0"/>
              </a:rPr>
              <a:t>same</a:t>
            </a:r>
            <a:r>
              <a:rPr lang="it-IT" sz="2000" dirty="0" smtClean="0">
                <a:latin typeface="Comic Sans MS" panose="030F0702030302020204" pitchFamily="66" charset="0"/>
              </a:rPr>
              <a:t> m </a:t>
            </a:r>
            <a:endParaRPr lang="en-GB" sz="2000" dirty="0">
              <a:latin typeface="Comic Sans MS" panose="030F0702030302020204" pitchFamily="66" charset="0"/>
            </a:endParaRPr>
          </a:p>
        </p:txBody>
      </p:sp>
      <p:sp>
        <p:nvSpPr>
          <p:cNvPr id="45" name="CasellaDiTesto 44"/>
          <p:cNvSpPr txBox="1"/>
          <p:nvPr/>
        </p:nvSpPr>
        <p:spPr>
          <a:xfrm>
            <a:off x="5469733" y="4300057"/>
            <a:ext cx="3302792" cy="1569660"/>
          </a:xfrm>
          <a:prstGeom prst="rect">
            <a:avLst/>
          </a:prstGeom>
          <a:solidFill>
            <a:schemeClr val="bg2">
              <a:alpha val="60000"/>
            </a:schemeClr>
          </a:solidFill>
        </p:spPr>
        <p:txBody>
          <a:bodyPr wrap="square" rtlCol="0">
            <a:spAutoFit/>
          </a:bodyPr>
          <a:lstStyle/>
          <a:p>
            <a:pPr algn="ctr"/>
            <a:r>
              <a:rPr lang="it-IT" sz="2400" dirty="0" err="1" smtClean="0">
                <a:latin typeface="Comic Sans MS" panose="030F0702030302020204" pitchFamily="66" charset="0"/>
              </a:rPr>
              <a:t>Observation</a:t>
            </a:r>
            <a:r>
              <a:rPr lang="it-IT" sz="2400" dirty="0" smtClean="0">
                <a:latin typeface="Comic Sans MS" panose="030F0702030302020204" pitchFamily="66" charset="0"/>
              </a:rPr>
              <a:t> of </a:t>
            </a:r>
            <a:r>
              <a:rPr lang="it-IT" sz="2400" dirty="0" err="1" smtClean="0">
                <a:latin typeface="Comic Sans MS" panose="030F0702030302020204" pitchFamily="66" charset="0"/>
              </a:rPr>
              <a:t>enhanced</a:t>
            </a:r>
            <a:r>
              <a:rPr lang="it-IT" sz="2400" dirty="0" smtClean="0">
                <a:latin typeface="Comic Sans MS" panose="030F0702030302020204" pitchFamily="66" charset="0"/>
              </a:rPr>
              <a:t> 2</a:t>
            </a:r>
            <a:r>
              <a:rPr lang="it-IT" sz="2400" dirty="0" smtClean="0">
                <a:latin typeface="Symbol" panose="05050102010706020507" pitchFamily="18" charset="2"/>
              </a:rPr>
              <a:t>g</a:t>
            </a:r>
            <a:r>
              <a:rPr lang="it-IT" sz="2400" dirty="0" smtClean="0">
                <a:latin typeface="Comic Sans MS" panose="030F0702030302020204" pitchFamily="66" charset="0"/>
              </a:rPr>
              <a:t> </a:t>
            </a:r>
            <a:r>
              <a:rPr lang="it-IT" sz="2400" dirty="0" err="1" smtClean="0">
                <a:latin typeface="Comic Sans MS" panose="030F0702030302020204" pitchFamily="66" charset="0"/>
              </a:rPr>
              <a:t>rays</a:t>
            </a:r>
            <a:r>
              <a:rPr lang="it-IT" sz="2400" dirty="0" smtClean="0">
                <a:latin typeface="Comic Sans MS" panose="030F0702030302020204" pitchFamily="66" charset="0"/>
              </a:rPr>
              <a:t> </a:t>
            </a:r>
            <a:r>
              <a:rPr lang="it-IT" sz="2400" dirty="0" err="1" smtClean="0">
                <a:latin typeface="Comic Sans MS" panose="030F0702030302020204" pitchFamily="66" charset="0"/>
              </a:rPr>
              <a:t>annihilation</a:t>
            </a:r>
            <a:r>
              <a:rPr lang="it-IT" sz="2400" dirty="0" smtClean="0">
                <a:latin typeface="Comic Sans MS" panose="030F0702030302020204" pitchFamily="66" charset="0"/>
              </a:rPr>
              <a:t> rate </a:t>
            </a:r>
            <a:r>
              <a:rPr lang="it-IT" sz="2400" dirty="0" err="1" smtClean="0">
                <a:latin typeface="Comic Sans MS" panose="030F0702030302020204" pitchFamily="66" charset="0"/>
              </a:rPr>
              <a:t>at</a:t>
            </a:r>
            <a:r>
              <a:rPr lang="it-IT" sz="2400" dirty="0" smtClean="0">
                <a:latin typeface="Comic Sans MS" panose="030F0702030302020204" pitchFamily="66" charset="0"/>
              </a:rPr>
              <a:t> the time of laser on </a:t>
            </a:r>
            <a:endParaRPr lang="en-GB" sz="2400" dirty="0">
              <a:latin typeface="Comic Sans MS" panose="030F0702030302020204" pitchFamily="66" charset="0"/>
            </a:endParaRPr>
          </a:p>
        </p:txBody>
      </p:sp>
      <p:sp>
        <p:nvSpPr>
          <p:cNvPr id="46" name="Freccia in giù 45"/>
          <p:cNvSpPr/>
          <p:nvPr/>
        </p:nvSpPr>
        <p:spPr>
          <a:xfrm>
            <a:off x="6922652" y="3365011"/>
            <a:ext cx="396953" cy="781158"/>
          </a:xfrm>
          <a:prstGeom prst="downArrow">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cxnSp>
        <p:nvCxnSpPr>
          <p:cNvPr id="29" name="Connettore 2 28"/>
          <p:cNvCxnSpPr/>
          <p:nvPr/>
        </p:nvCxnSpPr>
        <p:spPr>
          <a:xfrm>
            <a:off x="4853511" y="2327348"/>
            <a:ext cx="24992" cy="1861962"/>
          </a:xfrm>
          <a:prstGeom prst="straightConnector1">
            <a:avLst/>
          </a:prstGeom>
          <a:ln w="76200">
            <a:solidFill>
              <a:srgbClr val="7030A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882842" y="3211123"/>
            <a:ext cx="1571551" cy="461665"/>
          </a:xfrm>
          <a:prstGeom prst="rect">
            <a:avLst/>
          </a:prstGeom>
          <a:noFill/>
        </p:spPr>
        <p:txBody>
          <a:bodyPr wrap="square" rtlCol="0">
            <a:spAutoFit/>
          </a:bodyPr>
          <a:lstStyle/>
          <a:p>
            <a:pPr algn="ctr"/>
            <a:r>
              <a:rPr lang="it-IT" sz="2400" b="1" dirty="0" smtClean="0">
                <a:solidFill>
                  <a:srgbClr val="7030A0"/>
                </a:solidFill>
                <a:latin typeface="Comic Sans MS" panose="030F0702030302020204" pitchFamily="66" charset="0"/>
              </a:rPr>
              <a:t>UV laser</a:t>
            </a:r>
            <a:endParaRPr lang="en-GB" sz="2400" b="1" dirty="0">
              <a:solidFill>
                <a:srgbClr val="7030A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CasellaDiTesto 30"/>
              <p:cNvSpPr txBox="1"/>
              <p:nvPr/>
            </p:nvSpPr>
            <p:spPr>
              <a:xfrm>
                <a:off x="1913435" y="2946260"/>
                <a:ext cx="1571551" cy="5064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002060"/>
                              </a:solidFill>
                              <a:latin typeface="Cambria Math" panose="02040503050406030204" pitchFamily="18" charset="0"/>
                            </a:rPr>
                          </m:ctrlPr>
                        </m:accPr>
                        <m:e>
                          <m:r>
                            <a:rPr lang="it-IT" sz="2400" b="1" i="1" dirty="0" smtClean="0">
                              <a:solidFill>
                                <a:srgbClr val="002060"/>
                              </a:solidFill>
                              <a:latin typeface="Cambria Math" panose="02040503050406030204" pitchFamily="18" charset="0"/>
                            </a:rPr>
                            <m:t>𝑩</m:t>
                          </m:r>
                        </m:e>
                      </m:acc>
                    </m:oMath>
                  </m:oMathPara>
                </a14:m>
                <a:endParaRPr lang="en-GB" sz="2400" b="1" dirty="0">
                  <a:solidFill>
                    <a:srgbClr val="002060"/>
                  </a:solidFill>
                  <a:latin typeface="Comic Sans MS" panose="030F0702030302020204" pitchFamily="66" charset="0"/>
                </a:endParaRPr>
              </a:p>
            </p:txBody>
          </p:sp>
        </mc:Choice>
        <mc:Fallback xmlns="">
          <p:sp>
            <p:nvSpPr>
              <p:cNvPr id="31" name="CasellaDiTesto 30"/>
              <p:cNvSpPr txBox="1">
                <a:spLocks noRot="1" noChangeAspect="1" noMove="1" noResize="1" noEditPoints="1" noAdjustHandles="1" noChangeArrowheads="1" noChangeShapeType="1" noTextEdit="1"/>
              </p:cNvSpPr>
              <p:nvPr/>
            </p:nvSpPr>
            <p:spPr>
              <a:xfrm>
                <a:off x="1913435" y="2946260"/>
                <a:ext cx="1571551" cy="506421"/>
              </a:xfrm>
              <a:prstGeom prst="rect">
                <a:avLst/>
              </a:prstGeom>
              <a:blipFill rotWithShape="0">
                <a:blip r:embed="rId3"/>
                <a:stretch>
                  <a:fillRect/>
                </a:stretch>
              </a:blipFill>
            </p:spPr>
            <p:txBody>
              <a:bodyPr/>
              <a:lstStyle/>
              <a:p>
                <a:r>
                  <a:rPr lang="en-GB">
                    <a:noFill/>
                  </a:rPr>
                  <a:t> </a:t>
                </a:r>
              </a:p>
            </p:txBody>
          </p:sp>
        </mc:Fallback>
      </mc:AlternateContent>
      <p:sp>
        <p:nvSpPr>
          <p:cNvPr id="10" name="Rettangolo 9"/>
          <p:cNvSpPr/>
          <p:nvPr/>
        </p:nvSpPr>
        <p:spPr>
          <a:xfrm>
            <a:off x="3300115" y="4468339"/>
            <a:ext cx="1757362" cy="1292662"/>
          </a:xfrm>
          <a:prstGeom prst="rect">
            <a:avLst/>
          </a:prstGeom>
        </p:spPr>
        <p:txBody>
          <a:bodyPr wrap="square">
            <a:spAutoFit/>
          </a:bodyPr>
          <a:lstStyle/>
          <a:p>
            <a:pPr algn="ctr"/>
            <a:r>
              <a:rPr lang="it-IT" sz="2400" b="1" dirty="0" err="1" smtClean="0">
                <a:latin typeface="Comic Sans MS" panose="030F0702030302020204" pitchFamily="66" charset="0"/>
              </a:rPr>
              <a:t>Triplet</a:t>
            </a:r>
            <a:endParaRPr lang="it-IT" sz="2400" b="1" dirty="0">
              <a:latin typeface="Comic Sans MS" panose="030F0702030302020204" pitchFamily="66" charset="0"/>
            </a:endParaRPr>
          </a:p>
          <a:p>
            <a:pPr algn="ctr"/>
            <a:r>
              <a:rPr lang="it-IT" b="1" dirty="0" smtClean="0">
                <a:solidFill>
                  <a:srgbClr val="FF0000"/>
                </a:solidFill>
                <a:latin typeface="Comic Sans MS" panose="030F0702030302020204" pitchFamily="66" charset="0"/>
              </a:rPr>
              <a:t>142ns</a:t>
            </a:r>
            <a:endParaRPr lang="it-IT" b="1" dirty="0">
              <a:solidFill>
                <a:srgbClr val="FF0000"/>
              </a:solidFill>
              <a:latin typeface="Comic Sans MS" panose="030F0702030302020204" pitchFamily="66" charset="0"/>
            </a:endParaRPr>
          </a:p>
          <a:p>
            <a:pPr algn="ctr"/>
            <a:r>
              <a:rPr lang="it-IT" b="1" dirty="0">
                <a:latin typeface="Comic Sans MS" panose="030F0702030302020204" pitchFamily="66" charset="0"/>
              </a:rPr>
              <a:t>to </a:t>
            </a:r>
            <a:r>
              <a:rPr lang="it-IT" b="1" dirty="0" err="1">
                <a:latin typeface="Comic Sans MS" panose="030F0702030302020204" pitchFamily="66" charset="0"/>
              </a:rPr>
              <a:t>decay</a:t>
            </a:r>
            <a:r>
              <a:rPr lang="it-IT" b="1" dirty="0">
                <a:latin typeface="Comic Sans MS" panose="030F0702030302020204" pitchFamily="66" charset="0"/>
              </a:rPr>
              <a:t> </a:t>
            </a:r>
            <a:r>
              <a:rPr lang="it-IT" b="1" dirty="0" err="1">
                <a:latin typeface="Comic Sans MS" panose="030F0702030302020204" pitchFamily="66" charset="0"/>
              </a:rPr>
              <a:t>into</a:t>
            </a:r>
            <a:r>
              <a:rPr lang="it-IT" b="1" dirty="0">
                <a:latin typeface="Comic Sans MS" panose="030F0702030302020204" pitchFamily="66" charset="0"/>
              </a:rPr>
              <a:t> </a:t>
            </a:r>
            <a:r>
              <a:rPr lang="it-IT" b="1" dirty="0" smtClean="0">
                <a:latin typeface="Comic Sans MS" panose="030F0702030302020204" pitchFamily="66" charset="0"/>
              </a:rPr>
              <a:t>   </a:t>
            </a:r>
            <a:r>
              <a:rPr lang="it-IT" b="1" dirty="0" smtClean="0">
                <a:solidFill>
                  <a:srgbClr val="FF0000"/>
                </a:solidFill>
                <a:latin typeface="Comic Sans MS" panose="030F0702030302020204" pitchFamily="66" charset="0"/>
              </a:rPr>
              <a:t>3</a:t>
            </a:r>
            <a:r>
              <a:rPr lang="it-IT" b="1" dirty="0" smtClean="0">
                <a:solidFill>
                  <a:srgbClr val="FF0000"/>
                </a:solidFill>
                <a:latin typeface="Symbol" panose="05050102010706020507" pitchFamily="18" charset="2"/>
              </a:rPr>
              <a:t>g</a:t>
            </a:r>
            <a:r>
              <a:rPr lang="it-IT" b="1" dirty="0" smtClean="0">
                <a:solidFill>
                  <a:srgbClr val="FF0000"/>
                </a:solidFill>
                <a:latin typeface="Comic Sans MS" panose="030F0702030302020204" pitchFamily="66" charset="0"/>
              </a:rPr>
              <a:t>-rays</a:t>
            </a:r>
            <a:endParaRPr lang="en-GB" b="1" dirty="0">
              <a:solidFill>
                <a:srgbClr val="FF0000"/>
              </a:solidFill>
              <a:latin typeface="Comic Sans MS" panose="030F0702030302020204" pitchFamily="66" charset="0"/>
            </a:endParaRPr>
          </a:p>
        </p:txBody>
      </p:sp>
      <p:cxnSp>
        <p:nvCxnSpPr>
          <p:cNvPr id="32" name="Connettore 2 31"/>
          <p:cNvCxnSpPr/>
          <p:nvPr/>
        </p:nvCxnSpPr>
        <p:spPr>
          <a:xfrm flipH="1" flipV="1">
            <a:off x="932547" y="2311533"/>
            <a:ext cx="7355" cy="1949931"/>
          </a:xfrm>
          <a:prstGeom prst="straightConnector1">
            <a:avLst/>
          </a:prstGeom>
          <a:ln w="76200">
            <a:solidFill>
              <a:srgbClr val="7030A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1140187" y="3366764"/>
            <a:ext cx="2138791" cy="830997"/>
          </a:xfrm>
          <a:prstGeom prst="rect">
            <a:avLst/>
          </a:prstGeom>
          <a:noFill/>
        </p:spPr>
        <p:txBody>
          <a:bodyPr wrap="square" rtlCol="0">
            <a:spAutoFit/>
          </a:bodyPr>
          <a:lstStyle/>
          <a:p>
            <a:pPr algn="ctr"/>
            <a:r>
              <a:rPr lang="it-IT" sz="1600" b="1" dirty="0" err="1" smtClean="0">
                <a:solidFill>
                  <a:srgbClr val="7030A0"/>
                </a:solidFill>
                <a:latin typeface="Comic Sans MS" panose="030F0702030302020204" pitchFamily="66" charset="0"/>
              </a:rPr>
              <a:t>Spontaneous</a:t>
            </a:r>
            <a:r>
              <a:rPr lang="it-IT" sz="1600" b="1" dirty="0" smtClean="0">
                <a:solidFill>
                  <a:srgbClr val="7030A0"/>
                </a:solidFill>
                <a:latin typeface="Comic Sans MS" panose="030F0702030302020204" pitchFamily="66" charset="0"/>
              </a:rPr>
              <a:t> </a:t>
            </a:r>
            <a:r>
              <a:rPr lang="it-IT" sz="1600" b="1" dirty="0" err="1" smtClean="0">
                <a:solidFill>
                  <a:srgbClr val="7030A0"/>
                </a:solidFill>
                <a:latin typeface="Comic Sans MS" panose="030F0702030302020204" pitchFamily="66" charset="0"/>
              </a:rPr>
              <a:t>emission</a:t>
            </a:r>
            <a:r>
              <a:rPr lang="it-IT" sz="1600" b="1" dirty="0" smtClean="0">
                <a:solidFill>
                  <a:srgbClr val="7030A0"/>
                </a:solidFill>
                <a:latin typeface="Comic Sans MS" panose="030F0702030302020204" pitchFamily="66" charset="0"/>
              </a:rPr>
              <a:t>: </a:t>
            </a:r>
            <a:r>
              <a:rPr lang="it-IT" sz="1600" b="1" dirty="0" err="1" smtClean="0">
                <a:solidFill>
                  <a:srgbClr val="7030A0"/>
                </a:solidFill>
                <a:latin typeface="Comic Sans MS" panose="030F0702030302020204" pitchFamily="66" charset="0"/>
              </a:rPr>
              <a:t>about</a:t>
            </a:r>
            <a:r>
              <a:rPr lang="it-IT" sz="1600" b="1" dirty="0" smtClean="0">
                <a:solidFill>
                  <a:srgbClr val="7030A0"/>
                </a:solidFill>
                <a:latin typeface="Comic Sans MS" panose="030F0702030302020204" pitchFamily="66" charset="0"/>
              </a:rPr>
              <a:t> 10ns </a:t>
            </a:r>
            <a:endParaRPr lang="en-GB" sz="1600" b="1" dirty="0">
              <a:solidFill>
                <a:srgbClr val="7030A0"/>
              </a:solidFill>
              <a:latin typeface="Comic Sans MS" panose="030F0702030302020204" pitchFamily="66" charset="0"/>
            </a:endParaRPr>
          </a:p>
        </p:txBody>
      </p:sp>
      <p:cxnSp>
        <p:nvCxnSpPr>
          <p:cNvPr id="38" name="Connettore 2 37"/>
          <p:cNvCxnSpPr/>
          <p:nvPr/>
        </p:nvCxnSpPr>
        <p:spPr>
          <a:xfrm flipV="1">
            <a:off x="3617293" y="2345621"/>
            <a:ext cx="7176" cy="1891594"/>
          </a:xfrm>
          <a:prstGeom prst="straightConnector1">
            <a:avLst/>
          </a:prstGeom>
          <a:ln w="76200">
            <a:solidFill>
              <a:srgbClr val="7030A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9" name="Figura a mano libera 38"/>
          <p:cNvSpPr/>
          <p:nvPr/>
        </p:nvSpPr>
        <p:spPr>
          <a:xfrm rot="8175742">
            <a:off x="1940474" y="5033615"/>
            <a:ext cx="992078" cy="201513"/>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rot="18946308">
            <a:off x="1164982" y="5736277"/>
            <a:ext cx="992078" cy="201513"/>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asellaDiTesto 40"/>
          <p:cNvSpPr txBox="1"/>
          <p:nvPr/>
        </p:nvSpPr>
        <p:spPr>
          <a:xfrm>
            <a:off x="2473038" y="5002045"/>
            <a:ext cx="302958" cy="445192"/>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42" name="CasellaDiTesto 41"/>
          <p:cNvSpPr txBox="1"/>
          <p:nvPr/>
        </p:nvSpPr>
        <p:spPr>
          <a:xfrm>
            <a:off x="1667290" y="5678009"/>
            <a:ext cx="302958" cy="445192"/>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pic>
        <p:nvPicPr>
          <p:cNvPr id="43" name="Immagine 42"/>
          <p:cNvPicPr>
            <a:picLocks noChangeAspect="1"/>
          </p:cNvPicPr>
          <p:nvPr/>
        </p:nvPicPr>
        <p:blipFill>
          <a:blip r:embed="rId4"/>
          <a:stretch>
            <a:fillRect/>
          </a:stretch>
        </p:blipFill>
        <p:spPr>
          <a:xfrm>
            <a:off x="1810631" y="5255076"/>
            <a:ext cx="492630" cy="515787"/>
          </a:xfrm>
          <a:prstGeom prst="rect">
            <a:avLst/>
          </a:prstGeom>
        </p:spPr>
      </p:pic>
      <p:sp>
        <p:nvSpPr>
          <p:cNvPr id="3" name="Rettangolo 2"/>
          <p:cNvSpPr/>
          <p:nvPr/>
        </p:nvSpPr>
        <p:spPr>
          <a:xfrm>
            <a:off x="405961" y="4433597"/>
            <a:ext cx="1210588" cy="461665"/>
          </a:xfrm>
          <a:prstGeom prst="rect">
            <a:avLst/>
          </a:prstGeom>
        </p:spPr>
        <p:txBody>
          <a:bodyPr wrap="none">
            <a:spAutoFit/>
          </a:bodyPr>
          <a:lstStyle/>
          <a:p>
            <a:pPr algn="ctr"/>
            <a:r>
              <a:rPr lang="it-IT" sz="2400" b="1" dirty="0" err="1">
                <a:latin typeface="Comic Sans MS" panose="030F0702030302020204" pitchFamily="66" charset="0"/>
              </a:rPr>
              <a:t>Singlet</a:t>
            </a:r>
            <a:endParaRPr lang="it-IT" sz="2400" b="1" dirty="0">
              <a:latin typeface="Comic Sans MS" panose="030F0702030302020204" pitchFamily="66" charset="0"/>
            </a:endParaRPr>
          </a:p>
        </p:txBody>
      </p:sp>
      <p:sp>
        <p:nvSpPr>
          <p:cNvPr id="36" name="CasellaDiTesto 35"/>
          <p:cNvSpPr txBox="1"/>
          <p:nvPr/>
        </p:nvSpPr>
        <p:spPr>
          <a:xfrm>
            <a:off x="2417812" y="4162644"/>
            <a:ext cx="609600" cy="369332"/>
          </a:xfrm>
          <a:prstGeom prst="rect">
            <a:avLst/>
          </a:prstGeom>
          <a:solidFill>
            <a:schemeClr val="bg1">
              <a:alpha val="30000"/>
            </a:schemeClr>
          </a:solidFill>
        </p:spPr>
        <p:txBody>
          <a:bodyPr wrap="square" rtlCol="0">
            <a:spAutoFit/>
          </a:bodyPr>
          <a:lstStyle/>
          <a:p>
            <a:r>
              <a:rPr lang="it-IT" b="1" dirty="0">
                <a:solidFill>
                  <a:srgbClr val="FF0000"/>
                </a:solidFill>
                <a:latin typeface="Comic Sans MS" panose="030F0702030302020204" pitchFamily="66" charset="0"/>
              </a:rPr>
              <a:t>n</a:t>
            </a:r>
            <a:r>
              <a:rPr lang="it-IT" b="1" dirty="0" smtClean="0">
                <a:solidFill>
                  <a:srgbClr val="FF0000"/>
                </a:solidFill>
                <a:latin typeface="Comic Sans MS" panose="030F0702030302020204" pitchFamily="66" charset="0"/>
              </a:rPr>
              <a:t>=1</a:t>
            </a:r>
            <a:endParaRPr lang="en-GB" b="1" dirty="0">
              <a:solidFill>
                <a:srgbClr val="FF0000"/>
              </a:solidFill>
              <a:latin typeface="Comic Sans MS" panose="030F0702030302020204" pitchFamily="66" charset="0"/>
            </a:endParaRPr>
          </a:p>
        </p:txBody>
      </p:sp>
      <p:sp>
        <p:nvSpPr>
          <p:cNvPr id="44" name="CasellaDiTesto 43"/>
          <p:cNvSpPr txBox="1"/>
          <p:nvPr/>
        </p:nvSpPr>
        <p:spPr>
          <a:xfrm>
            <a:off x="2175815" y="2031490"/>
            <a:ext cx="609600" cy="369332"/>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n=3</a:t>
            </a:r>
            <a:endParaRPr lang="en-GB" b="1" dirty="0">
              <a:solidFill>
                <a:srgbClr val="FF0000"/>
              </a:solidFill>
              <a:latin typeface="Comic Sans MS" panose="030F0702030302020204" pitchFamily="66" charset="0"/>
            </a:endParaRPr>
          </a:p>
        </p:txBody>
      </p:sp>
      <p:pic>
        <p:nvPicPr>
          <p:cNvPr id="47" name="Immagin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7096" y="1627958"/>
            <a:ext cx="3628257" cy="4837674"/>
          </a:xfrm>
          <a:prstGeom prst="rect">
            <a:avLst/>
          </a:prstGeom>
        </p:spPr>
      </p:pic>
    </p:spTree>
    <p:extLst>
      <p:ext uri="{BB962C8B-B14F-4D97-AF65-F5344CB8AC3E}">
        <p14:creationId xmlns:p14="http://schemas.microsoft.com/office/powerpoint/2010/main" val="35697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500"/>
                                        <p:tgtEl>
                                          <p:spTgt spid="3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par>
                                <p:cTn id="49" presetID="22" presetClass="entr" presetSubtype="1"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up)">
                                      <p:cBhvr>
                                        <p:cTn id="58" dur="500"/>
                                        <p:tgtEl>
                                          <p:spTgt spid="46"/>
                                        </p:tgtEl>
                                      </p:cBhvr>
                                    </p:animEffec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22" presetClass="entr" presetSubtype="8"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right)">
                                      <p:cBhvr>
                                        <p:cTn id="71" dur="500"/>
                                        <p:tgtEl>
                                          <p:spTgt spid="40"/>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5">
                                            <p:txEl>
                                              <p:pRg st="0" end="0"/>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5">
                                            <p:txEl>
                                              <p:pRg st="1" end="1"/>
                                            </p:txEl>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animBg="1"/>
      <p:bldP spid="37" grpId="0"/>
      <p:bldP spid="45" grpId="0" animBg="1"/>
      <p:bldP spid="46" grpId="0" animBg="1"/>
      <p:bldP spid="30" grpId="0"/>
      <p:bldP spid="31" grpId="0"/>
      <p:bldP spid="10" grpId="0"/>
      <p:bldP spid="33" grpId="0"/>
      <p:bldP spid="39" grpId="0" animBg="1"/>
      <p:bldP spid="40" grpId="0" animBg="1"/>
      <p:bldP spid="41" grpId="0"/>
      <p:bldP spid="42" grpId="0"/>
      <p:bldP spid="3" grpId="0"/>
      <p:bldP spid="36"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24</a:t>
            </a:fld>
            <a:endParaRPr lang="en-GB" sz="1100">
              <a:latin typeface="Comic Sans MS" panose="030F0702030302020204" pitchFamily="66" charset="0"/>
            </a:endParaRPr>
          </a:p>
        </p:txBody>
      </p:sp>
      <p:sp>
        <p:nvSpPr>
          <p:cNvPr id="1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20" name="CasellaDiTesto 19"/>
          <p:cNvSpPr txBox="1"/>
          <p:nvPr/>
        </p:nvSpPr>
        <p:spPr>
          <a:xfrm>
            <a:off x="1" y="1248831"/>
            <a:ext cx="9144000" cy="461665"/>
          </a:xfrm>
          <a:prstGeom prst="rect">
            <a:avLst/>
          </a:prstGeom>
          <a:noFill/>
        </p:spPr>
        <p:txBody>
          <a:bodyPr wrap="square" rtlCol="0">
            <a:spAutoFit/>
          </a:bodyPr>
          <a:lstStyle/>
          <a:p>
            <a:r>
              <a:rPr lang="it-IT" sz="2400" b="1" u="sng" dirty="0" smtClean="0">
                <a:effectLst>
                  <a:outerShdw blurRad="38100" dist="38100" dir="2700000" algn="tl">
                    <a:srgbClr val="000000">
                      <a:alpha val="43137"/>
                    </a:srgbClr>
                  </a:outerShdw>
                </a:effectLst>
                <a:latin typeface="Comic Sans MS" panose="030F0702030302020204" pitchFamily="66" charset="0"/>
              </a:rPr>
              <a:t>First </a:t>
            </a:r>
            <a:r>
              <a:rPr lang="it-IT" sz="2400" b="1" u="sng" dirty="0" err="1" smtClean="0">
                <a:effectLst>
                  <a:outerShdw blurRad="38100" dist="38100" dir="2700000" algn="tl">
                    <a:srgbClr val="000000">
                      <a:alpha val="43137"/>
                    </a:srgbClr>
                  </a:outerShdw>
                </a:effectLst>
                <a:latin typeface="Comic Sans MS" panose="030F0702030302020204" pitchFamily="66" charset="0"/>
              </a:rPr>
              <a:t>simulation</a:t>
            </a:r>
            <a:r>
              <a:rPr lang="it-IT" sz="2400" dirty="0" smtClean="0">
                <a:latin typeface="Comic Sans MS" panose="030F0702030302020204" pitchFamily="66" charset="0"/>
              </a:rPr>
              <a:t> on Ps </a:t>
            </a:r>
            <a:r>
              <a:rPr lang="it-IT" sz="2400" dirty="0" err="1" smtClean="0">
                <a:latin typeface="Comic Sans MS" panose="030F0702030302020204" pitchFamily="66" charset="0"/>
              </a:rPr>
              <a:t>formation</a:t>
            </a:r>
            <a:r>
              <a:rPr lang="it-IT" sz="2400" dirty="0" smtClean="0">
                <a:latin typeface="Comic Sans MS" panose="030F0702030302020204" pitchFamily="66" charset="0"/>
              </a:rPr>
              <a:t>, </a:t>
            </a:r>
            <a:r>
              <a:rPr lang="it-IT" sz="2400" dirty="0" err="1" smtClean="0">
                <a:latin typeface="Comic Sans MS" panose="030F0702030302020204" pitchFamily="66" charset="0"/>
              </a:rPr>
              <a:t>excitation</a:t>
            </a:r>
            <a:r>
              <a:rPr lang="it-IT" sz="2400" dirty="0" smtClean="0">
                <a:latin typeface="Comic Sans MS" panose="030F0702030302020204" pitchFamily="66" charset="0"/>
              </a:rPr>
              <a:t> and TOF </a:t>
            </a:r>
            <a:r>
              <a:rPr lang="it-IT" sz="2400" dirty="0" err="1" smtClean="0">
                <a:latin typeface="Comic Sans MS" panose="030F0702030302020204" pitchFamily="66" charset="0"/>
              </a:rPr>
              <a:t>detection</a:t>
            </a:r>
            <a:endParaRPr lang="en-GB" sz="2400" dirty="0">
              <a:latin typeface="Comic Sans MS" panose="030F0702030302020204" pitchFamily="66" charset="0"/>
            </a:endParaRPr>
          </a:p>
        </p:txBody>
      </p:sp>
      <p:pic>
        <p:nvPicPr>
          <p:cNvPr id="28" name="Immagine 27"/>
          <p:cNvPicPr>
            <a:picLocks noChangeAspect="1"/>
          </p:cNvPicPr>
          <p:nvPr/>
        </p:nvPicPr>
        <p:blipFill>
          <a:blip r:embed="rId3"/>
          <a:stretch>
            <a:fillRect/>
          </a:stretch>
        </p:blipFill>
        <p:spPr>
          <a:xfrm rot="10800000">
            <a:off x="336647" y="1884717"/>
            <a:ext cx="3951574" cy="3815254"/>
          </a:xfrm>
          <a:prstGeom prst="rect">
            <a:avLst/>
          </a:prstGeom>
          <a:ln>
            <a:solidFill>
              <a:srgbClr val="FFFF00"/>
            </a:solidFill>
          </a:ln>
        </p:spPr>
      </p:pic>
      <p:pic>
        <p:nvPicPr>
          <p:cNvPr id="3" name="Immagine 2"/>
          <p:cNvPicPr>
            <a:picLocks noChangeAspect="1"/>
          </p:cNvPicPr>
          <p:nvPr/>
        </p:nvPicPr>
        <p:blipFill rotWithShape="1">
          <a:blip r:embed="rId4">
            <a:extLst>
              <a:ext uri="{28A0092B-C50C-407E-A947-70E740481C1C}">
                <a14:useLocalDpi xmlns:a14="http://schemas.microsoft.com/office/drawing/2010/main" val="0"/>
              </a:ext>
            </a:extLst>
          </a:blip>
          <a:srcRect l="30190" t="31994" r="29876" b="36959"/>
          <a:stretch/>
        </p:blipFill>
        <p:spPr>
          <a:xfrm rot="5400000">
            <a:off x="3548285" y="2773689"/>
            <a:ext cx="4585677" cy="2632842"/>
          </a:xfrm>
          <a:prstGeom prst="rect">
            <a:avLst/>
          </a:prstGeom>
        </p:spPr>
      </p:pic>
      <p:sp>
        <p:nvSpPr>
          <p:cNvPr id="5" name="Cilindro 4"/>
          <p:cNvSpPr/>
          <p:nvPr/>
        </p:nvSpPr>
        <p:spPr>
          <a:xfrm>
            <a:off x="2806262" y="1893910"/>
            <a:ext cx="360635" cy="945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ilindro 28"/>
          <p:cNvSpPr/>
          <p:nvPr/>
        </p:nvSpPr>
        <p:spPr>
          <a:xfrm>
            <a:off x="2806262" y="3906641"/>
            <a:ext cx="360635" cy="945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p:cNvSpPr/>
          <p:nvPr/>
        </p:nvSpPr>
        <p:spPr>
          <a:xfrm rot="21229672">
            <a:off x="5066937" y="3917304"/>
            <a:ext cx="223091" cy="458443"/>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6984123" y="1799318"/>
            <a:ext cx="2159877" cy="1815882"/>
          </a:xfrm>
          <a:prstGeom prst="rect">
            <a:avLst/>
          </a:prstGeom>
          <a:solidFill>
            <a:schemeClr val="bg1"/>
          </a:solidFill>
        </p:spPr>
        <p:txBody>
          <a:bodyPr wrap="square" rtlCol="0">
            <a:spAutoFit/>
          </a:bodyPr>
          <a:lstStyle/>
          <a:p>
            <a:r>
              <a:rPr lang="it-IT" sz="2200" b="1" u="sng" dirty="0" smtClean="0">
                <a:latin typeface="Comic Sans MS" panose="030F0702030302020204" pitchFamily="66" charset="0"/>
              </a:rPr>
              <a:t>3D </a:t>
            </a:r>
            <a:r>
              <a:rPr lang="it-IT" sz="2200" b="1" u="sng" dirty="0" err="1" smtClean="0">
                <a:latin typeface="Comic Sans MS" panose="030F0702030302020204" pitchFamily="66" charset="0"/>
              </a:rPr>
              <a:t>Histogram</a:t>
            </a:r>
            <a:r>
              <a:rPr lang="it-IT" sz="2400" dirty="0" smtClean="0">
                <a:latin typeface="Comic Sans MS" panose="030F0702030302020204" pitchFamily="66" charset="0"/>
              </a:rPr>
              <a:t>:</a:t>
            </a:r>
            <a:endParaRPr lang="en-GB" sz="2400" dirty="0" smtClean="0">
              <a:latin typeface="Comic Sans MS" panose="030F0702030302020204" pitchFamily="66" charset="0"/>
            </a:endParaRPr>
          </a:p>
          <a:p>
            <a:r>
              <a:rPr lang="it-IT" sz="2200" b="1" u="sng" dirty="0" err="1" smtClean="0">
                <a:solidFill>
                  <a:srgbClr val="0070C0"/>
                </a:solidFill>
                <a:latin typeface="Comic Sans MS" panose="030F0702030302020204" pitchFamily="66" charset="0"/>
              </a:rPr>
              <a:t>BreadBox</a:t>
            </a:r>
            <a:r>
              <a:rPr lang="it-IT" sz="2200" b="1" u="sng" dirty="0" smtClean="0">
                <a:solidFill>
                  <a:srgbClr val="0070C0"/>
                </a:solidFill>
                <a:latin typeface="Comic Sans MS" panose="030F0702030302020204" pitchFamily="66" charset="0"/>
              </a:rPr>
              <a:t> </a:t>
            </a:r>
            <a:r>
              <a:rPr lang="it-IT" sz="2200" b="1" u="sng" dirty="0" err="1" smtClean="0">
                <a:solidFill>
                  <a:srgbClr val="0070C0"/>
                </a:solidFill>
                <a:latin typeface="Comic Sans MS" panose="030F0702030302020204" pitchFamily="66" charset="0"/>
              </a:rPr>
              <a:t>walls</a:t>
            </a:r>
            <a:r>
              <a:rPr lang="it-IT" sz="2200" b="1" u="sng" dirty="0" smtClean="0">
                <a:solidFill>
                  <a:srgbClr val="0070C0"/>
                </a:solidFill>
                <a:latin typeface="Comic Sans MS" panose="030F0702030302020204" pitchFamily="66" charset="0"/>
              </a:rPr>
              <a:t> </a:t>
            </a:r>
            <a:r>
              <a:rPr lang="it-IT" sz="2200" b="1" u="sng" dirty="0" err="1" smtClean="0">
                <a:solidFill>
                  <a:srgbClr val="0070C0"/>
                </a:solidFill>
                <a:latin typeface="Comic Sans MS" panose="030F0702030302020204" pitchFamily="66" charset="0"/>
              </a:rPr>
              <a:t>picture</a:t>
            </a:r>
            <a:r>
              <a:rPr lang="it-IT" sz="2200" b="1" u="sng" dirty="0" smtClean="0">
                <a:solidFill>
                  <a:srgbClr val="0070C0"/>
                </a:solidFill>
                <a:latin typeface="Comic Sans MS" panose="030F0702030302020204" pitchFamily="66" charset="0"/>
              </a:rPr>
              <a:t> in the </a:t>
            </a:r>
            <a:r>
              <a:rPr lang="it-IT" sz="2200" b="1" u="sng" dirty="0" err="1" smtClean="0">
                <a:solidFill>
                  <a:srgbClr val="0070C0"/>
                </a:solidFill>
                <a:latin typeface="Comic Sans MS" panose="030F0702030302020204" pitchFamily="66" charset="0"/>
              </a:rPr>
              <a:t>simulation</a:t>
            </a:r>
            <a:endParaRPr lang="it-IT" sz="2000" dirty="0" smtClean="0">
              <a:latin typeface="Comic Sans MS" panose="030F0702030302020204" pitchFamily="66" charset="0"/>
            </a:endParaRPr>
          </a:p>
        </p:txBody>
      </p:sp>
      <p:sp>
        <p:nvSpPr>
          <p:cNvPr id="38" name="CasellaDiTesto 37"/>
          <p:cNvSpPr txBox="1"/>
          <p:nvPr/>
        </p:nvSpPr>
        <p:spPr>
          <a:xfrm>
            <a:off x="2477656" y="5128363"/>
            <a:ext cx="1630034" cy="430887"/>
          </a:xfrm>
          <a:prstGeom prst="rect">
            <a:avLst/>
          </a:prstGeom>
          <a:solidFill>
            <a:schemeClr val="bg1"/>
          </a:solidFill>
          <a:ln w="28575">
            <a:solidFill>
              <a:schemeClr val="tx1"/>
            </a:solidFill>
          </a:ln>
        </p:spPr>
        <p:txBody>
          <a:bodyPr wrap="square" rtlCol="0">
            <a:spAutoFit/>
          </a:bodyPr>
          <a:lstStyle/>
          <a:p>
            <a:r>
              <a:rPr lang="it-IT" sz="2200" b="1" u="sng" dirty="0" smtClean="0">
                <a:latin typeface="Comic Sans MS" panose="030F0702030302020204" pitchFamily="66" charset="0"/>
              </a:rPr>
              <a:t>Detectors</a:t>
            </a:r>
            <a:endParaRPr lang="en-GB" sz="2400" dirty="0" smtClean="0">
              <a:latin typeface="Comic Sans MS" panose="030F0702030302020204" pitchFamily="66" charset="0"/>
            </a:endParaRPr>
          </a:p>
        </p:txBody>
      </p:sp>
      <p:sp>
        <p:nvSpPr>
          <p:cNvPr id="39" name="CasellaDiTesto 38"/>
          <p:cNvSpPr txBox="1"/>
          <p:nvPr/>
        </p:nvSpPr>
        <p:spPr>
          <a:xfrm>
            <a:off x="1253248" y="2397689"/>
            <a:ext cx="1137573" cy="430887"/>
          </a:xfrm>
          <a:prstGeom prst="rect">
            <a:avLst/>
          </a:prstGeom>
          <a:solidFill>
            <a:schemeClr val="bg1"/>
          </a:solidFill>
          <a:ln w="28575">
            <a:solidFill>
              <a:schemeClr val="tx1"/>
            </a:solidFill>
          </a:ln>
        </p:spPr>
        <p:txBody>
          <a:bodyPr wrap="square" rtlCol="0">
            <a:spAutoFit/>
          </a:bodyPr>
          <a:lstStyle/>
          <a:p>
            <a:r>
              <a:rPr lang="it-IT" sz="2200" b="1" u="sng" dirty="0" smtClean="0">
                <a:latin typeface="Comic Sans MS" panose="030F0702030302020204" pitchFamily="66" charset="0"/>
              </a:rPr>
              <a:t>Target</a:t>
            </a:r>
            <a:endParaRPr lang="en-GB" sz="2400" dirty="0" smtClean="0">
              <a:latin typeface="Comic Sans MS" panose="030F0702030302020204" pitchFamily="66" charset="0"/>
            </a:endParaRPr>
          </a:p>
        </p:txBody>
      </p:sp>
      <p:cxnSp>
        <p:nvCxnSpPr>
          <p:cNvPr id="11" name="Connettore 2 10"/>
          <p:cNvCxnSpPr/>
          <p:nvPr/>
        </p:nvCxnSpPr>
        <p:spPr>
          <a:xfrm flipH="1" flipV="1">
            <a:off x="3296413" y="4430876"/>
            <a:ext cx="441138" cy="62995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H="1" flipV="1">
            <a:off x="3241881" y="2182928"/>
            <a:ext cx="549111" cy="28779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V="1">
            <a:off x="3865976" y="2115394"/>
            <a:ext cx="347503" cy="294543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3959358" y="5058143"/>
            <a:ext cx="739439" cy="5158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a:stCxn id="39" idx="3"/>
          </p:cNvCxnSpPr>
          <p:nvPr/>
        </p:nvCxnSpPr>
        <p:spPr>
          <a:xfrm>
            <a:off x="2390821" y="2613133"/>
            <a:ext cx="461808" cy="637128"/>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p:cNvCxnSpPr>
            <a:stCxn id="39" idx="3"/>
            <a:endCxn id="8" idx="1"/>
          </p:cNvCxnSpPr>
          <p:nvPr/>
        </p:nvCxnSpPr>
        <p:spPr>
          <a:xfrm>
            <a:off x="2390821" y="2613133"/>
            <a:ext cx="2691818" cy="1380728"/>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Ovale 57"/>
          <p:cNvSpPr/>
          <p:nvPr/>
        </p:nvSpPr>
        <p:spPr>
          <a:xfrm>
            <a:off x="2826339" y="3088710"/>
            <a:ext cx="202547" cy="54214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Cilindro 58"/>
          <p:cNvSpPr/>
          <p:nvPr/>
        </p:nvSpPr>
        <p:spPr>
          <a:xfrm rot="21084751">
            <a:off x="4408512" y="1689493"/>
            <a:ext cx="926559" cy="1847806"/>
          </a:xfrm>
          <a:prstGeom prst="can">
            <a:avLst>
              <a:gd name="adj" fmla="val 4031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ilindro 59"/>
          <p:cNvSpPr/>
          <p:nvPr/>
        </p:nvSpPr>
        <p:spPr>
          <a:xfrm rot="21007471">
            <a:off x="4809438" y="4684514"/>
            <a:ext cx="926559" cy="1683617"/>
          </a:xfrm>
          <a:prstGeom prst="can">
            <a:avLst>
              <a:gd name="adj" fmla="val 4031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olo 1"/>
          <p:cNvSpPr txBox="1">
            <a:spLocks/>
          </p:cNvSpPr>
          <p:nvPr/>
        </p:nvSpPr>
        <p:spPr>
          <a:xfrm>
            <a:off x="1" y="200985"/>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smtClean="0">
                <a:solidFill>
                  <a:srgbClr val="002060"/>
                </a:solidFill>
                <a:latin typeface="Comic Sans MS" panose="030F0702030302020204" pitchFamily="66" charset="0"/>
              </a:rPr>
              <a:t>My Montecarlo simulation</a:t>
            </a:r>
            <a:br>
              <a:rPr lang="it-IT" sz="4000" smtClean="0">
                <a:solidFill>
                  <a:srgbClr val="002060"/>
                </a:solidFill>
                <a:latin typeface="Comic Sans MS" panose="030F0702030302020204" pitchFamily="66" charset="0"/>
              </a:rPr>
            </a:br>
            <a:r>
              <a:rPr lang="it-IT" sz="4000" smtClean="0">
                <a:solidFill>
                  <a:srgbClr val="002060"/>
                </a:solidFill>
                <a:latin typeface="Comic Sans MS" panose="030F0702030302020204" pitchFamily="66" charset="0"/>
              </a:rPr>
              <a:t>c++ &amp; ROOT</a:t>
            </a:r>
            <a:endParaRPr lang="en-GB"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60880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10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1000"/>
                                        <p:tgtEl>
                                          <p:spTgt spid="40"/>
                                        </p:tgtEl>
                                      </p:cBhvr>
                                    </p:animEffect>
                                  </p:childTnLst>
                                </p:cTn>
                              </p:par>
                              <p:par>
                                <p:cTn id="34" presetID="22" presetClass="entr" presetSubtype="4"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1000"/>
                                        <p:tgtEl>
                                          <p:spTgt spid="41"/>
                                        </p:tgtEl>
                                      </p:cBhvr>
                                    </p:animEffect>
                                  </p:childTnLst>
                                </p:cTn>
                              </p:par>
                              <p:par>
                                <p:cTn id="37" presetID="22" presetClass="entr" presetSubtype="8"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10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anim calcmode="lin" valueType="num">
                                      <p:cBhvr>
                                        <p:cTn id="51" dur="1000" fill="hold"/>
                                        <p:tgtEl>
                                          <p:spTgt spid="60"/>
                                        </p:tgtEl>
                                        <p:attrNameLst>
                                          <p:attrName>ppt_x</p:attrName>
                                        </p:attrNameLst>
                                      </p:cBhvr>
                                      <p:tavLst>
                                        <p:tav tm="0">
                                          <p:val>
                                            <p:strVal val="#ppt_x"/>
                                          </p:val>
                                        </p:tav>
                                        <p:tav tm="100000">
                                          <p:val>
                                            <p:strVal val="#ppt_x"/>
                                          </p:val>
                                        </p:tav>
                                      </p:tavLst>
                                    </p:anim>
                                    <p:anim calcmode="lin" valueType="num">
                                      <p:cBhvr>
                                        <p:cTn id="5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8" grpId="0" animBg="1"/>
      <p:bldP spid="9" grpId="0" animBg="1"/>
      <p:bldP spid="38" grpId="0" animBg="1"/>
      <p:bldP spid="59"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200985"/>
            <a:ext cx="9144000" cy="1325563"/>
          </a:xfrm>
        </p:spPr>
        <p:txBody>
          <a:bodyPr/>
          <a:lstStyle/>
          <a:p>
            <a:pPr algn="ctr"/>
            <a:r>
              <a:rPr lang="it-IT" sz="4000" dirty="0" smtClean="0">
                <a:solidFill>
                  <a:srgbClr val="002060"/>
                </a:solidFill>
                <a:latin typeface="Comic Sans MS" panose="030F0702030302020204" pitchFamily="66" charset="0"/>
              </a:rPr>
              <a:t>My </a:t>
            </a:r>
            <a:r>
              <a:rPr lang="it-IT" sz="4000" dirty="0">
                <a:solidFill>
                  <a:srgbClr val="002060"/>
                </a:solidFill>
                <a:latin typeface="Comic Sans MS" panose="030F0702030302020204" pitchFamily="66" charset="0"/>
              </a:rPr>
              <a:t>M</a:t>
            </a:r>
            <a:r>
              <a:rPr lang="it-IT" sz="4000" dirty="0" smtClean="0">
                <a:solidFill>
                  <a:srgbClr val="002060"/>
                </a:solidFill>
                <a:latin typeface="Comic Sans MS" panose="030F0702030302020204" pitchFamily="66" charset="0"/>
              </a:rPr>
              <a:t>ontecarlo </a:t>
            </a:r>
            <a:r>
              <a:rPr lang="it-IT" sz="4000" dirty="0" err="1" smtClean="0">
                <a:solidFill>
                  <a:srgbClr val="002060"/>
                </a:solidFill>
                <a:latin typeface="Comic Sans MS" panose="030F0702030302020204" pitchFamily="66" charset="0"/>
              </a:rPr>
              <a:t>simulation</a:t>
            </a:r>
            <a:r>
              <a:rPr lang="it-IT" sz="4000" dirty="0" smtClean="0">
                <a:solidFill>
                  <a:srgbClr val="002060"/>
                </a:solidFill>
                <a:latin typeface="Comic Sans MS" panose="030F0702030302020204" pitchFamily="66" charset="0"/>
              </a:rPr>
              <a:t/>
            </a:r>
            <a:br>
              <a:rPr lang="it-IT" sz="4000" dirty="0" smtClean="0">
                <a:solidFill>
                  <a:srgbClr val="002060"/>
                </a:solidFill>
                <a:latin typeface="Comic Sans MS" panose="030F0702030302020204" pitchFamily="66" charset="0"/>
              </a:rPr>
            </a:br>
            <a:r>
              <a:rPr lang="it-IT" sz="4000" dirty="0" err="1" smtClean="0">
                <a:solidFill>
                  <a:srgbClr val="002060"/>
                </a:solidFill>
                <a:latin typeface="Comic Sans MS" panose="030F0702030302020204" pitchFamily="66" charset="0"/>
              </a:rPr>
              <a:t>c++</a:t>
            </a:r>
            <a:r>
              <a:rPr lang="it-IT" sz="4000" dirty="0" smtClean="0">
                <a:solidFill>
                  <a:srgbClr val="002060"/>
                </a:solidFill>
                <a:latin typeface="Comic Sans MS" panose="030F0702030302020204" pitchFamily="66" charset="0"/>
              </a:rPr>
              <a:t> &amp; ROOT</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25</a:t>
            </a:fld>
            <a:endParaRPr lang="en-GB" sz="1100">
              <a:latin typeface="Comic Sans MS" panose="030F0702030302020204" pitchFamily="66" charset="0"/>
            </a:endParaRPr>
          </a:p>
        </p:txBody>
      </p:sp>
      <p:sp>
        <p:nvSpPr>
          <p:cNvPr id="1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29903" t="32553" r="29858" b="36992"/>
          <a:stretch/>
        </p:blipFill>
        <p:spPr>
          <a:xfrm rot="5400000">
            <a:off x="3499436" y="2764681"/>
            <a:ext cx="4634007" cy="2631759"/>
          </a:xfrm>
          <a:prstGeom prst="rect">
            <a:avLst/>
          </a:prstGeom>
        </p:spPr>
      </p:pic>
      <p:pic>
        <p:nvPicPr>
          <p:cNvPr id="28" name="Immagine 27"/>
          <p:cNvPicPr>
            <a:picLocks noChangeAspect="1"/>
          </p:cNvPicPr>
          <p:nvPr/>
        </p:nvPicPr>
        <p:blipFill>
          <a:blip r:embed="rId4"/>
          <a:stretch>
            <a:fillRect/>
          </a:stretch>
        </p:blipFill>
        <p:spPr>
          <a:xfrm rot="10800000">
            <a:off x="336647" y="1884717"/>
            <a:ext cx="3951574" cy="3815254"/>
          </a:xfrm>
          <a:prstGeom prst="rect">
            <a:avLst/>
          </a:prstGeom>
        </p:spPr>
      </p:pic>
      <p:sp>
        <p:nvSpPr>
          <p:cNvPr id="5" name="Cilindro 4"/>
          <p:cNvSpPr/>
          <p:nvPr/>
        </p:nvSpPr>
        <p:spPr>
          <a:xfrm>
            <a:off x="2806262" y="1893910"/>
            <a:ext cx="360635" cy="945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ilindro 28"/>
          <p:cNvSpPr/>
          <p:nvPr/>
        </p:nvSpPr>
        <p:spPr>
          <a:xfrm>
            <a:off x="2806262" y="3906641"/>
            <a:ext cx="360635" cy="945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p:cNvSpPr/>
          <p:nvPr/>
        </p:nvSpPr>
        <p:spPr>
          <a:xfrm rot="21229672">
            <a:off x="5066936" y="3898829"/>
            <a:ext cx="223091" cy="458443"/>
          </a:xfrm>
          <a:prstGeom prst="ellipse">
            <a:avLst/>
          </a:prstGeom>
          <a:gradFill flip="none" rotWithShape="1">
            <a:gsLst>
              <a:gs pos="54000">
                <a:srgbClr val="1940C0"/>
              </a:gs>
              <a:gs pos="0">
                <a:srgbClr val="0000CC"/>
              </a:gs>
              <a:gs pos="73000">
                <a:schemeClr val="accent1">
                  <a:lumMod val="75000"/>
                </a:schemeClr>
              </a:gs>
              <a:gs pos="83000">
                <a:schemeClr val="accent2">
                  <a:lumMod val="50000"/>
                </a:schemeClr>
              </a:gs>
            </a:gsLst>
            <a:lin ang="10800000" scaled="1"/>
            <a:tileRect/>
          </a:gradFill>
          <a:ln>
            <a:gradFill flip="none" rotWithShape="1">
              <a:gsLst>
                <a:gs pos="49000">
                  <a:srgbClr val="2763B9"/>
                </a:gs>
                <a:gs pos="0">
                  <a:srgbClr val="0000CC"/>
                </a:gs>
                <a:gs pos="84000">
                  <a:schemeClr val="accent2">
                    <a:lumMod val="50000"/>
                  </a:schemeClr>
                </a:gs>
                <a:gs pos="100000">
                  <a:schemeClr val="accent2">
                    <a:lumMod val="5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asellaDiTesto 14"/>
          <p:cNvSpPr txBox="1"/>
          <p:nvPr/>
        </p:nvSpPr>
        <p:spPr>
          <a:xfrm>
            <a:off x="7106000" y="3558579"/>
            <a:ext cx="2217363" cy="1138773"/>
          </a:xfrm>
          <a:prstGeom prst="rect">
            <a:avLst/>
          </a:prstGeom>
          <a:solidFill>
            <a:schemeClr val="bg1"/>
          </a:solidFill>
        </p:spPr>
        <p:txBody>
          <a:bodyPr wrap="square" rtlCol="0">
            <a:spAutoFit/>
          </a:bodyPr>
          <a:lstStyle/>
          <a:p>
            <a:r>
              <a:rPr lang="it-IT" sz="2200" b="1" u="sng" dirty="0" smtClean="0">
                <a:latin typeface="Comic Sans MS" panose="030F0702030302020204" pitchFamily="66" charset="0"/>
              </a:rPr>
              <a:t>3D </a:t>
            </a:r>
            <a:r>
              <a:rPr lang="it-IT" sz="2200" b="1" u="sng" dirty="0" err="1" smtClean="0">
                <a:latin typeface="Comic Sans MS" panose="030F0702030302020204" pitchFamily="66" charset="0"/>
              </a:rPr>
              <a:t>Histogram</a:t>
            </a:r>
            <a:r>
              <a:rPr lang="it-IT" sz="2400" dirty="0" smtClean="0">
                <a:latin typeface="Comic Sans MS" panose="030F0702030302020204" pitchFamily="66" charset="0"/>
              </a:rPr>
              <a:t>:</a:t>
            </a:r>
            <a:endParaRPr lang="en-GB" sz="2400" dirty="0" smtClean="0">
              <a:latin typeface="Comic Sans MS" panose="030F0702030302020204" pitchFamily="66" charset="0"/>
            </a:endParaRPr>
          </a:p>
          <a:p>
            <a:r>
              <a:rPr lang="it-IT" sz="2200" b="1" u="sng" dirty="0" smtClean="0">
                <a:solidFill>
                  <a:srgbClr val="0070C0"/>
                </a:solidFill>
                <a:latin typeface="Comic Sans MS" panose="030F0702030302020204" pitchFamily="66" charset="0"/>
              </a:rPr>
              <a:t>Ps </a:t>
            </a:r>
            <a:r>
              <a:rPr lang="it-IT" sz="2200" b="1" u="sng" dirty="0" err="1" smtClean="0">
                <a:solidFill>
                  <a:srgbClr val="0070C0"/>
                </a:solidFill>
                <a:latin typeface="Comic Sans MS" panose="030F0702030302020204" pitchFamily="66" charset="0"/>
              </a:rPr>
              <a:t>annihilation</a:t>
            </a:r>
            <a:r>
              <a:rPr lang="it-IT" sz="2200" b="1" u="sng" dirty="0" smtClean="0">
                <a:solidFill>
                  <a:srgbClr val="0070C0"/>
                </a:solidFill>
                <a:latin typeface="Comic Sans MS" panose="030F0702030302020204" pitchFamily="66" charset="0"/>
              </a:rPr>
              <a:t> </a:t>
            </a:r>
            <a:r>
              <a:rPr lang="it-IT" sz="2200" b="1" u="sng" dirty="0" err="1" smtClean="0">
                <a:solidFill>
                  <a:srgbClr val="0070C0"/>
                </a:solidFill>
                <a:latin typeface="Comic Sans MS" panose="030F0702030302020204" pitchFamily="66" charset="0"/>
              </a:rPr>
              <a:t>points</a:t>
            </a:r>
            <a:endParaRPr lang="it-IT" sz="2000" dirty="0" smtClean="0">
              <a:latin typeface="Comic Sans MS" panose="030F0702030302020204" pitchFamily="66" charset="0"/>
            </a:endParaRPr>
          </a:p>
        </p:txBody>
      </p:sp>
      <p:sp>
        <p:nvSpPr>
          <p:cNvPr id="26" name="Ovale 25"/>
          <p:cNvSpPr/>
          <p:nvPr/>
        </p:nvSpPr>
        <p:spPr>
          <a:xfrm>
            <a:off x="2826339" y="3088710"/>
            <a:ext cx="202547" cy="54214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sellaDiTesto 19"/>
          <p:cNvSpPr txBox="1"/>
          <p:nvPr/>
        </p:nvSpPr>
        <p:spPr>
          <a:xfrm>
            <a:off x="1" y="1248831"/>
            <a:ext cx="9144000" cy="461665"/>
          </a:xfrm>
          <a:prstGeom prst="rect">
            <a:avLst/>
          </a:prstGeom>
          <a:noFill/>
        </p:spPr>
        <p:txBody>
          <a:bodyPr wrap="square" rtlCol="0">
            <a:spAutoFit/>
          </a:bodyPr>
          <a:lstStyle/>
          <a:p>
            <a:r>
              <a:rPr lang="it-IT" sz="2400" b="1" u="sng" dirty="0" smtClean="0">
                <a:effectLst>
                  <a:outerShdw blurRad="38100" dist="38100" dir="2700000" algn="tl">
                    <a:srgbClr val="000000">
                      <a:alpha val="43137"/>
                    </a:srgbClr>
                  </a:outerShdw>
                </a:effectLst>
                <a:latin typeface="Comic Sans MS" panose="030F0702030302020204" pitchFamily="66" charset="0"/>
              </a:rPr>
              <a:t>First </a:t>
            </a:r>
            <a:r>
              <a:rPr lang="it-IT" sz="2400" b="1" u="sng" dirty="0" err="1" smtClean="0">
                <a:effectLst>
                  <a:outerShdw blurRad="38100" dist="38100" dir="2700000" algn="tl">
                    <a:srgbClr val="000000">
                      <a:alpha val="43137"/>
                    </a:srgbClr>
                  </a:outerShdw>
                </a:effectLst>
                <a:latin typeface="Comic Sans MS" panose="030F0702030302020204" pitchFamily="66" charset="0"/>
              </a:rPr>
              <a:t>simulation</a:t>
            </a:r>
            <a:r>
              <a:rPr lang="it-IT" sz="2400" dirty="0" smtClean="0">
                <a:latin typeface="Comic Sans MS" panose="030F0702030302020204" pitchFamily="66" charset="0"/>
              </a:rPr>
              <a:t> on Ps </a:t>
            </a:r>
            <a:r>
              <a:rPr lang="it-IT" sz="2400" dirty="0" err="1" smtClean="0">
                <a:latin typeface="Comic Sans MS" panose="030F0702030302020204" pitchFamily="66" charset="0"/>
              </a:rPr>
              <a:t>formation</a:t>
            </a:r>
            <a:r>
              <a:rPr lang="it-IT" sz="2400" dirty="0" smtClean="0">
                <a:latin typeface="Comic Sans MS" panose="030F0702030302020204" pitchFamily="66" charset="0"/>
              </a:rPr>
              <a:t>, </a:t>
            </a:r>
            <a:r>
              <a:rPr lang="it-IT" sz="2400" dirty="0" err="1" smtClean="0">
                <a:latin typeface="Comic Sans MS" panose="030F0702030302020204" pitchFamily="66" charset="0"/>
              </a:rPr>
              <a:t>excitation</a:t>
            </a:r>
            <a:r>
              <a:rPr lang="it-IT" sz="2400" dirty="0" smtClean="0">
                <a:latin typeface="Comic Sans MS" panose="030F0702030302020204" pitchFamily="66" charset="0"/>
              </a:rPr>
              <a:t> and TOF </a:t>
            </a:r>
            <a:r>
              <a:rPr lang="it-IT" sz="2400" dirty="0" err="1" smtClean="0">
                <a:latin typeface="Comic Sans MS" panose="030F0702030302020204" pitchFamily="66" charset="0"/>
              </a:rPr>
              <a:t>detection</a:t>
            </a:r>
            <a:endParaRPr lang="en-GB" sz="2400" dirty="0">
              <a:latin typeface="Comic Sans MS" panose="030F0702030302020204" pitchFamily="66" charset="0"/>
            </a:endParaRPr>
          </a:p>
        </p:txBody>
      </p:sp>
      <p:sp>
        <p:nvSpPr>
          <p:cNvPr id="30" name="Cilindro 29"/>
          <p:cNvSpPr/>
          <p:nvPr/>
        </p:nvSpPr>
        <p:spPr>
          <a:xfrm rot="21084751">
            <a:off x="4408512" y="1689493"/>
            <a:ext cx="926559" cy="1847806"/>
          </a:xfrm>
          <a:prstGeom prst="can">
            <a:avLst>
              <a:gd name="adj" fmla="val 4031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ilindro 32"/>
          <p:cNvSpPr/>
          <p:nvPr/>
        </p:nvSpPr>
        <p:spPr>
          <a:xfrm rot="21007471">
            <a:off x="4809438" y="4684514"/>
            <a:ext cx="926559" cy="1683617"/>
          </a:xfrm>
          <a:prstGeom prst="can">
            <a:avLst>
              <a:gd name="adj" fmla="val 4031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asellaDiTesto 44"/>
          <p:cNvSpPr txBox="1"/>
          <p:nvPr/>
        </p:nvSpPr>
        <p:spPr>
          <a:xfrm>
            <a:off x="7282344" y="2301232"/>
            <a:ext cx="1799342" cy="1077218"/>
          </a:xfrm>
          <a:prstGeom prst="rect">
            <a:avLst/>
          </a:prstGeom>
          <a:solidFill>
            <a:schemeClr val="bg1"/>
          </a:solidFill>
          <a:ln>
            <a:solidFill>
              <a:srgbClr val="0000CC"/>
            </a:solidFill>
          </a:ln>
        </p:spPr>
        <p:txBody>
          <a:bodyPr wrap="square" rtlCol="0">
            <a:spAutoFit/>
          </a:bodyPr>
          <a:lstStyle/>
          <a:p>
            <a:pPr algn="ctr"/>
            <a:r>
              <a:rPr lang="it-IT" sz="1600" dirty="0" smtClean="0">
                <a:latin typeface="Comic Sans MS" panose="030F0702030302020204" pitchFamily="66" charset="0"/>
              </a:rPr>
              <a:t>In </a:t>
            </a:r>
            <a:r>
              <a:rPr lang="it-IT" sz="1600" dirty="0" err="1" smtClean="0">
                <a:latin typeface="Comic Sans MS" panose="030F0702030302020204" pitchFamily="66" charset="0"/>
              </a:rPr>
              <a:t>each</a:t>
            </a:r>
            <a:r>
              <a:rPr lang="it-IT" sz="1600" dirty="0">
                <a:latin typeface="Comic Sans MS" panose="030F0702030302020204" pitchFamily="66" charset="0"/>
              </a:rPr>
              <a:t> </a:t>
            </a:r>
            <a:r>
              <a:rPr lang="it-IT" sz="1600" dirty="0" err="1" smtClean="0">
                <a:latin typeface="Comic Sans MS" panose="030F0702030302020204" pitchFamily="66" charset="0"/>
              </a:rPr>
              <a:t>annihilation</a:t>
            </a:r>
            <a:r>
              <a:rPr lang="it-IT" sz="1600" dirty="0" smtClean="0">
                <a:latin typeface="Comic Sans MS" panose="030F0702030302020204" pitchFamily="66" charset="0"/>
              </a:rPr>
              <a:t> </a:t>
            </a:r>
            <a:r>
              <a:rPr lang="it-IT" sz="1600" dirty="0" err="1" smtClean="0">
                <a:latin typeface="Comic Sans MS" panose="030F0702030302020204" pitchFamily="66" charset="0"/>
              </a:rPr>
              <a:t>point</a:t>
            </a:r>
            <a:r>
              <a:rPr lang="it-IT" sz="1600" dirty="0" smtClean="0">
                <a:latin typeface="Comic Sans MS" panose="030F0702030302020204" pitchFamily="66" charset="0"/>
              </a:rPr>
              <a:t> </a:t>
            </a:r>
            <a:r>
              <a:rPr lang="it-IT" sz="1600" dirty="0" err="1" smtClean="0">
                <a:latin typeface="Comic Sans MS" panose="030F0702030302020204" pitchFamily="66" charset="0"/>
              </a:rPr>
              <a:t>we</a:t>
            </a:r>
            <a:r>
              <a:rPr lang="it-IT" sz="1600" dirty="0" smtClean="0">
                <a:latin typeface="Comic Sans MS" panose="030F0702030302020204" pitchFamily="66" charset="0"/>
              </a:rPr>
              <a:t> </a:t>
            </a:r>
            <a:r>
              <a:rPr lang="it-IT" sz="1600" dirty="0" err="1" smtClean="0">
                <a:latin typeface="Comic Sans MS" panose="030F0702030302020204" pitchFamily="66" charset="0"/>
              </a:rPr>
              <a:t>have</a:t>
            </a:r>
            <a:r>
              <a:rPr lang="it-IT" sz="1600" dirty="0" smtClean="0">
                <a:latin typeface="Comic Sans MS" panose="030F0702030302020204" pitchFamily="66" charset="0"/>
              </a:rPr>
              <a:t> </a:t>
            </a:r>
            <a:r>
              <a:rPr lang="it-IT" sz="1600" dirty="0" smtClean="0">
                <a:latin typeface="Symbol" panose="05050102010706020507" pitchFamily="18" charset="2"/>
              </a:rPr>
              <a:t>g</a:t>
            </a:r>
            <a:r>
              <a:rPr lang="it-IT" sz="1600" dirty="0" smtClean="0">
                <a:latin typeface="Comic Sans MS" panose="030F0702030302020204" pitchFamily="66" charset="0"/>
              </a:rPr>
              <a:t>-</a:t>
            </a:r>
            <a:r>
              <a:rPr lang="it-IT" sz="1600" dirty="0" err="1" smtClean="0">
                <a:latin typeface="Comic Sans MS" panose="030F0702030302020204" pitchFamily="66" charset="0"/>
              </a:rPr>
              <a:t>rays</a:t>
            </a:r>
            <a:r>
              <a:rPr lang="it-IT" sz="1600" dirty="0" smtClean="0">
                <a:latin typeface="Comic Sans MS" panose="030F0702030302020204" pitchFamily="66" charset="0"/>
              </a:rPr>
              <a:t> generation!  </a:t>
            </a:r>
          </a:p>
        </p:txBody>
      </p:sp>
      <p:sp>
        <p:nvSpPr>
          <p:cNvPr id="46" name="Nuvola 45"/>
          <p:cNvSpPr/>
          <p:nvPr/>
        </p:nvSpPr>
        <p:spPr>
          <a:xfrm>
            <a:off x="2892718" y="3124845"/>
            <a:ext cx="342964" cy="469869"/>
          </a:xfrm>
          <a:prstGeom prst="cloud">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610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26</a:t>
            </a:fld>
            <a:endParaRPr lang="en-GB" sz="1100">
              <a:latin typeface="Comic Sans MS" panose="030F0702030302020204" pitchFamily="66" charset="0"/>
            </a:endParaRPr>
          </a:p>
        </p:txBody>
      </p:sp>
      <p:sp>
        <p:nvSpPr>
          <p:cNvPr id="1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29903" t="32553" r="29858" b="36992"/>
          <a:stretch/>
        </p:blipFill>
        <p:spPr>
          <a:xfrm rot="5400000">
            <a:off x="3499436" y="2764681"/>
            <a:ext cx="4634007" cy="2631759"/>
          </a:xfrm>
          <a:prstGeom prst="rect">
            <a:avLst/>
          </a:prstGeom>
        </p:spPr>
      </p:pic>
      <p:pic>
        <p:nvPicPr>
          <p:cNvPr id="28" name="Immagine 27"/>
          <p:cNvPicPr>
            <a:picLocks noChangeAspect="1"/>
          </p:cNvPicPr>
          <p:nvPr/>
        </p:nvPicPr>
        <p:blipFill>
          <a:blip r:embed="rId4"/>
          <a:stretch>
            <a:fillRect/>
          </a:stretch>
        </p:blipFill>
        <p:spPr>
          <a:xfrm rot="10800000">
            <a:off x="336647" y="1884717"/>
            <a:ext cx="3951574" cy="3815254"/>
          </a:xfrm>
          <a:prstGeom prst="rect">
            <a:avLst/>
          </a:prstGeom>
        </p:spPr>
      </p:pic>
      <p:sp>
        <p:nvSpPr>
          <p:cNvPr id="5" name="Cilindro 4"/>
          <p:cNvSpPr/>
          <p:nvPr/>
        </p:nvSpPr>
        <p:spPr>
          <a:xfrm>
            <a:off x="2806262" y="1893910"/>
            <a:ext cx="360635" cy="945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ilindro 28"/>
          <p:cNvSpPr/>
          <p:nvPr/>
        </p:nvSpPr>
        <p:spPr>
          <a:xfrm>
            <a:off x="2806262" y="3906641"/>
            <a:ext cx="360635" cy="945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p:cNvSpPr/>
          <p:nvPr/>
        </p:nvSpPr>
        <p:spPr>
          <a:xfrm rot="21229672">
            <a:off x="5066936" y="3898829"/>
            <a:ext cx="223091" cy="458443"/>
          </a:xfrm>
          <a:prstGeom prst="ellipse">
            <a:avLst/>
          </a:prstGeom>
          <a:gradFill flip="none" rotWithShape="1">
            <a:gsLst>
              <a:gs pos="54000">
                <a:srgbClr val="1940C0"/>
              </a:gs>
              <a:gs pos="0">
                <a:srgbClr val="0000CC"/>
              </a:gs>
              <a:gs pos="73000">
                <a:schemeClr val="accent1">
                  <a:lumMod val="75000"/>
                </a:schemeClr>
              </a:gs>
              <a:gs pos="83000">
                <a:schemeClr val="accent2">
                  <a:lumMod val="50000"/>
                </a:schemeClr>
              </a:gs>
            </a:gsLst>
            <a:lin ang="10800000" scaled="1"/>
            <a:tileRect/>
          </a:gradFill>
          <a:ln>
            <a:gradFill flip="none" rotWithShape="1">
              <a:gsLst>
                <a:gs pos="49000">
                  <a:srgbClr val="2763B9"/>
                </a:gs>
                <a:gs pos="0">
                  <a:srgbClr val="0000CC"/>
                </a:gs>
                <a:gs pos="84000">
                  <a:schemeClr val="accent2">
                    <a:lumMod val="50000"/>
                  </a:schemeClr>
                </a:gs>
                <a:gs pos="100000">
                  <a:schemeClr val="accent2">
                    <a:lumMod val="5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asellaDiTesto 14"/>
          <p:cNvSpPr txBox="1"/>
          <p:nvPr/>
        </p:nvSpPr>
        <p:spPr>
          <a:xfrm>
            <a:off x="6988537" y="4581682"/>
            <a:ext cx="2217362" cy="1815882"/>
          </a:xfrm>
          <a:prstGeom prst="rect">
            <a:avLst/>
          </a:prstGeom>
          <a:solidFill>
            <a:schemeClr val="bg1"/>
          </a:solidFill>
        </p:spPr>
        <p:txBody>
          <a:bodyPr wrap="square" rtlCol="0">
            <a:spAutoFit/>
          </a:bodyPr>
          <a:lstStyle/>
          <a:p>
            <a:r>
              <a:rPr lang="it-IT" sz="2200" b="1" u="sng" dirty="0" smtClean="0">
                <a:latin typeface="Comic Sans MS" panose="030F0702030302020204" pitchFamily="66" charset="0"/>
              </a:rPr>
              <a:t>3D </a:t>
            </a:r>
            <a:r>
              <a:rPr lang="it-IT" sz="2200" b="1" u="sng" dirty="0" err="1" smtClean="0">
                <a:latin typeface="Comic Sans MS" panose="030F0702030302020204" pitchFamily="66" charset="0"/>
              </a:rPr>
              <a:t>Histogram</a:t>
            </a:r>
            <a:r>
              <a:rPr lang="it-IT" sz="2400" dirty="0" smtClean="0">
                <a:latin typeface="Comic Sans MS" panose="030F0702030302020204" pitchFamily="66" charset="0"/>
              </a:rPr>
              <a:t>:</a:t>
            </a:r>
            <a:endParaRPr lang="en-GB" sz="2400" dirty="0" smtClean="0">
              <a:latin typeface="Comic Sans MS" panose="030F0702030302020204" pitchFamily="66" charset="0"/>
            </a:endParaRPr>
          </a:p>
          <a:p>
            <a:r>
              <a:rPr lang="it-IT" sz="2200" b="1" u="sng" dirty="0">
                <a:solidFill>
                  <a:srgbClr val="0070C0"/>
                </a:solidFill>
                <a:latin typeface="Symbol" panose="05050102010706020507" pitchFamily="18" charset="2"/>
              </a:rPr>
              <a:t>g</a:t>
            </a:r>
            <a:r>
              <a:rPr lang="it-IT" sz="2200" b="1" u="sng" dirty="0" smtClean="0">
                <a:solidFill>
                  <a:srgbClr val="0070C0"/>
                </a:solidFill>
                <a:latin typeface="Comic Sans MS" panose="030F0702030302020204" pitchFamily="66" charset="0"/>
              </a:rPr>
              <a:t>-</a:t>
            </a:r>
            <a:r>
              <a:rPr lang="it-IT" sz="2200" b="1" u="sng" dirty="0" err="1" smtClean="0">
                <a:solidFill>
                  <a:srgbClr val="0070C0"/>
                </a:solidFill>
                <a:latin typeface="Comic Sans MS" panose="030F0702030302020204" pitchFamily="66" charset="0"/>
              </a:rPr>
              <a:t>rays</a:t>
            </a:r>
            <a:r>
              <a:rPr lang="it-IT" sz="2200" b="1" u="sng" dirty="0" smtClean="0">
                <a:solidFill>
                  <a:srgbClr val="0070C0"/>
                </a:solidFill>
                <a:latin typeface="Comic Sans MS" panose="030F0702030302020204" pitchFamily="66" charset="0"/>
              </a:rPr>
              <a:t> </a:t>
            </a:r>
            <a:r>
              <a:rPr lang="it-IT" sz="2200" b="1" u="sng" dirty="0" err="1" smtClean="0">
                <a:solidFill>
                  <a:srgbClr val="0070C0"/>
                </a:solidFill>
                <a:latin typeface="Comic Sans MS" panose="030F0702030302020204" pitchFamily="66" charset="0"/>
              </a:rPr>
              <a:t>intersections</a:t>
            </a:r>
            <a:r>
              <a:rPr lang="it-IT" sz="2200" b="1" u="sng" dirty="0" smtClean="0">
                <a:solidFill>
                  <a:srgbClr val="0070C0"/>
                </a:solidFill>
                <a:latin typeface="Comic Sans MS" panose="030F0702030302020204" pitchFamily="66" charset="0"/>
              </a:rPr>
              <a:t> with the detectors</a:t>
            </a:r>
            <a:endParaRPr lang="it-IT" sz="2000" dirty="0" smtClean="0">
              <a:latin typeface="Comic Sans MS" panose="030F0702030302020204" pitchFamily="66" charset="0"/>
            </a:endParaRPr>
          </a:p>
        </p:txBody>
      </p:sp>
      <p:cxnSp>
        <p:nvCxnSpPr>
          <p:cNvPr id="21" name="Connettore 2 20"/>
          <p:cNvCxnSpPr>
            <a:stCxn id="15" idx="1"/>
          </p:cNvCxnSpPr>
          <p:nvPr/>
        </p:nvCxnSpPr>
        <p:spPr>
          <a:xfrm flipH="1" flipV="1">
            <a:off x="5726431" y="5063491"/>
            <a:ext cx="1262106" cy="426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5" idx="1"/>
          </p:cNvCxnSpPr>
          <p:nvPr/>
        </p:nvCxnSpPr>
        <p:spPr>
          <a:xfrm flipH="1" flipV="1">
            <a:off x="5375927" y="2733289"/>
            <a:ext cx="1612610" cy="2756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e 25"/>
          <p:cNvSpPr/>
          <p:nvPr/>
        </p:nvSpPr>
        <p:spPr>
          <a:xfrm>
            <a:off x="2826339" y="3088710"/>
            <a:ext cx="202547" cy="54214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sellaDiTesto 19"/>
          <p:cNvSpPr txBox="1"/>
          <p:nvPr/>
        </p:nvSpPr>
        <p:spPr>
          <a:xfrm>
            <a:off x="1" y="1248831"/>
            <a:ext cx="9144000" cy="461665"/>
          </a:xfrm>
          <a:prstGeom prst="rect">
            <a:avLst/>
          </a:prstGeom>
          <a:noFill/>
        </p:spPr>
        <p:txBody>
          <a:bodyPr wrap="square" rtlCol="0">
            <a:spAutoFit/>
          </a:bodyPr>
          <a:lstStyle/>
          <a:p>
            <a:r>
              <a:rPr lang="it-IT" sz="2400" b="1" u="sng" dirty="0" smtClean="0">
                <a:effectLst>
                  <a:outerShdw blurRad="38100" dist="38100" dir="2700000" algn="tl">
                    <a:srgbClr val="000000">
                      <a:alpha val="43137"/>
                    </a:srgbClr>
                  </a:outerShdw>
                </a:effectLst>
                <a:latin typeface="Comic Sans MS" panose="030F0702030302020204" pitchFamily="66" charset="0"/>
              </a:rPr>
              <a:t>First </a:t>
            </a:r>
            <a:r>
              <a:rPr lang="it-IT" sz="2400" b="1" u="sng" dirty="0" err="1" smtClean="0">
                <a:effectLst>
                  <a:outerShdw blurRad="38100" dist="38100" dir="2700000" algn="tl">
                    <a:srgbClr val="000000">
                      <a:alpha val="43137"/>
                    </a:srgbClr>
                  </a:outerShdw>
                </a:effectLst>
                <a:latin typeface="Comic Sans MS" panose="030F0702030302020204" pitchFamily="66" charset="0"/>
              </a:rPr>
              <a:t>simulation</a:t>
            </a:r>
            <a:r>
              <a:rPr lang="it-IT" sz="2400" dirty="0" smtClean="0">
                <a:latin typeface="Comic Sans MS" panose="030F0702030302020204" pitchFamily="66" charset="0"/>
              </a:rPr>
              <a:t> on Ps </a:t>
            </a:r>
            <a:r>
              <a:rPr lang="it-IT" sz="2400" dirty="0" err="1" smtClean="0">
                <a:latin typeface="Comic Sans MS" panose="030F0702030302020204" pitchFamily="66" charset="0"/>
              </a:rPr>
              <a:t>formation</a:t>
            </a:r>
            <a:r>
              <a:rPr lang="it-IT" sz="2400" dirty="0" smtClean="0">
                <a:latin typeface="Comic Sans MS" panose="030F0702030302020204" pitchFamily="66" charset="0"/>
              </a:rPr>
              <a:t>, </a:t>
            </a:r>
            <a:r>
              <a:rPr lang="it-IT" sz="2400" dirty="0" err="1" smtClean="0">
                <a:latin typeface="Comic Sans MS" panose="030F0702030302020204" pitchFamily="66" charset="0"/>
              </a:rPr>
              <a:t>excitation</a:t>
            </a:r>
            <a:r>
              <a:rPr lang="it-IT" sz="2400" dirty="0" smtClean="0">
                <a:latin typeface="Comic Sans MS" panose="030F0702030302020204" pitchFamily="66" charset="0"/>
              </a:rPr>
              <a:t> and TOF </a:t>
            </a:r>
            <a:r>
              <a:rPr lang="it-IT" sz="2400" dirty="0" err="1" smtClean="0">
                <a:latin typeface="Comic Sans MS" panose="030F0702030302020204" pitchFamily="66" charset="0"/>
              </a:rPr>
              <a:t>detection</a:t>
            </a:r>
            <a:endParaRPr lang="en-GB" sz="2400" dirty="0">
              <a:latin typeface="Comic Sans MS" panose="030F0702030302020204" pitchFamily="66" charset="0"/>
            </a:endParaRPr>
          </a:p>
        </p:txBody>
      </p:sp>
      <p:pic>
        <p:nvPicPr>
          <p:cNvPr id="42" name="Immagine 41"/>
          <p:cNvPicPr>
            <a:picLocks noChangeAspect="1"/>
          </p:cNvPicPr>
          <p:nvPr/>
        </p:nvPicPr>
        <p:blipFill>
          <a:blip r:embed="rId5"/>
          <a:stretch>
            <a:fillRect/>
          </a:stretch>
        </p:blipFill>
        <p:spPr>
          <a:xfrm rot="6038212">
            <a:off x="3911296" y="1790892"/>
            <a:ext cx="1877675" cy="1766027"/>
          </a:xfrm>
          <a:prstGeom prst="rect">
            <a:avLst/>
          </a:prstGeom>
        </p:spPr>
      </p:pic>
      <p:pic>
        <p:nvPicPr>
          <p:cNvPr id="43" name="Immagine 42"/>
          <p:cNvPicPr>
            <a:picLocks noChangeAspect="1"/>
          </p:cNvPicPr>
          <p:nvPr/>
        </p:nvPicPr>
        <p:blipFill>
          <a:blip r:embed="rId5"/>
          <a:stretch>
            <a:fillRect/>
          </a:stretch>
        </p:blipFill>
        <p:spPr>
          <a:xfrm rot="16739793">
            <a:off x="4365027" y="4659642"/>
            <a:ext cx="1905365" cy="1792071"/>
          </a:xfrm>
          <a:prstGeom prst="rect">
            <a:avLst/>
          </a:prstGeom>
        </p:spPr>
      </p:pic>
      <p:sp>
        <p:nvSpPr>
          <p:cNvPr id="30" name="Cilindro 29"/>
          <p:cNvSpPr/>
          <p:nvPr/>
        </p:nvSpPr>
        <p:spPr>
          <a:xfrm rot="21084751">
            <a:off x="4408512" y="1689493"/>
            <a:ext cx="926559" cy="1847806"/>
          </a:xfrm>
          <a:prstGeom prst="can">
            <a:avLst>
              <a:gd name="adj" fmla="val 4031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ilindro 32"/>
          <p:cNvSpPr/>
          <p:nvPr/>
        </p:nvSpPr>
        <p:spPr>
          <a:xfrm rot="21007471">
            <a:off x="4809438" y="4684514"/>
            <a:ext cx="926559" cy="1683617"/>
          </a:xfrm>
          <a:prstGeom prst="can">
            <a:avLst>
              <a:gd name="adj" fmla="val 4031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asellaDiTesto 30"/>
          <p:cNvSpPr txBox="1"/>
          <p:nvPr/>
        </p:nvSpPr>
        <p:spPr>
          <a:xfrm>
            <a:off x="7282344" y="2301232"/>
            <a:ext cx="1799342" cy="1077218"/>
          </a:xfrm>
          <a:prstGeom prst="rect">
            <a:avLst/>
          </a:prstGeom>
          <a:solidFill>
            <a:schemeClr val="bg1"/>
          </a:solidFill>
          <a:ln>
            <a:solidFill>
              <a:srgbClr val="0000CC"/>
            </a:solidFill>
          </a:ln>
        </p:spPr>
        <p:txBody>
          <a:bodyPr wrap="square" rtlCol="0">
            <a:spAutoFit/>
          </a:bodyPr>
          <a:lstStyle/>
          <a:p>
            <a:pPr algn="ctr"/>
            <a:r>
              <a:rPr lang="it-IT" sz="1600" dirty="0" smtClean="0">
                <a:latin typeface="Comic Sans MS" panose="030F0702030302020204" pitchFamily="66" charset="0"/>
              </a:rPr>
              <a:t>In </a:t>
            </a:r>
            <a:r>
              <a:rPr lang="it-IT" sz="1600" dirty="0" err="1" smtClean="0">
                <a:latin typeface="Comic Sans MS" panose="030F0702030302020204" pitchFamily="66" charset="0"/>
              </a:rPr>
              <a:t>each</a:t>
            </a:r>
            <a:r>
              <a:rPr lang="it-IT" sz="1600" dirty="0">
                <a:latin typeface="Comic Sans MS" panose="030F0702030302020204" pitchFamily="66" charset="0"/>
              </a:rPr>
              <a:t> </a:t>
            </a:r>
            <a:r>
              <a:rPr lang="it-IT" sz="1600" dirty="0" err="1" smtClean="0">
                <a:latin typeface="Comic Sans MS" panose="030F0702030302020204" pitchFamily="66" charset="0"/>
              </a:rPr>
              <a:t>annihilation</a:t>
            </a:r>
            <a:r>
              <a:rPr lang="it-IT" sz="1600" dirty="0" smtClean="0">
                <a:latin typeface="Comic Sans MS" panose="030F0702030302020204" pitchFamily="66" charset="0"/>
              </a:rPr>
              <a:t> </a:t>
            </a:r>
            <a:r>
              <a:rPr lang="it-IT" sz="1600" dirty="0" err="1" smtClean="0">
                <a:latin typeface="Comic Sans MS" panose="030F0702030302020204" pitchFamily="66" charset="0"/>
              </a:rPr>
              <a:t>point</a:t>
            </a:r>
            <a:r>
              <a:rPr lang="it-IT" sz="1600" dirty="0" smtClean="0">
                <a:latin typeface="Comic Sans MS" panose="030F0702030302020204" pitchFamily="66" charset="0"/>
              </a:rPr>
              <a:t> </a:t>
            </a:r>
            <a:r>
              <a:rPr lang="it-IT" sz="1600" dirty="0" err="1" smtClean="0">
                <a:latin typeface="Comic Sans MS" panose="030F0702030302020204" pitchFamily="66" charset="0"/>
              </a:rPr>
              <a:t>we</a:t>
            </a:r>
            <a:r>
              <a:rPr lang="it-IT" sz="1600" dirty="0" smtClean="0">
                <a:latin typeface="Comic Sans MS" panose="030F0702030302020204" pitchFamily="66" charset="0"/>
              </a:rPr>
              <a:t> </a:t>
            </a:r>
            <a:r>
              <a:rPr lang="it-IT" sz="1600" dirty="0" err="1" smtClean="0">
                <a:latin typeface="Comic Sans MS" panose="030F0702030302020204" pitchFamily="66" charset="0"/>
              </a:rPr>
              <a:t>have</a:t>
            </a:r>
            <a:r>
              <a:rPr lang="it-IT" sz="1600" dirty="0" smtClean="0">
                <a:latin typeface="Comic Sans MS" panose="030F0702030302020204" pitchFamily="66" charset="0"/>
              </a:rPr>
              <a:t> </a:t>
            </a:r>
            <a:r>
              <a:rPr lang="it-IT" sz="1600" dirty="0" smtClean="0">
                <a:latin typeface="Symbol" panose="05050102010706020507" pitchFamily="18" charset="2"/>
              </a:rPr>
              <a:t>g</a:t>
            </a:r>
            <a:r>
              <a:rPr lang="it-IT" sz="1600" dirty="0" smtClean="0">
                <a:latin typeface="Comic Sans MS" panose="030F0702030302020204" pitchFamily="66" charset="0"/>
              </a:rPr>
              <a:t>-</a:t>
            </a:r>
            <a:r>
              <a:rPr lang="it-IT" sz="1600" dirty="0" err="1" smtClean="0">
                <a:latin typeface="Comic Sans MS" panose="030F0702030302020204" pitchFamily="66" charset="0"/>
              </a:rPr>
              <a:t>rays</a:t>
            </a:r>
            <a:r>
              <a:rPr lang="it-IT" sz="1600" dirty="0" smtClean="0">
                <a:latin typeface="Comic Sans MS" panose="030F0702030302020204" pitchFamily="66" charset="0"/>
              </a:rPr>
              <a:t> generation!  </a:t>
            </a:r>
          </a:p>
        </p:txBody>
      </p:sp>
      <p:sp>
        <p:nvSpPr>
          <p:cNvPr id="32" name="Nuvola 31"/>
          <p:cNvSpPr/>
          <p:nvPr/>
        </p:nvSpPr>
        <p:spPr>
          <a:xfrm>
            <a:off x="2892718" y="3124845"/>
            <a:ext cx="342964" cy="469869"/>
          </a:xfrm>
          <a:prstGeom prst="cloud">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olo 1"/>
          <p:cNvSpPr>
            <a:spLocks noGrp="1"/>
          </p:cNvSpPr>
          <p:nvPr>
            <p:ph type="title"/>
          </p:nvPr>
        </p:nvSpPr>
        <p:spPr>
          <a:xfrm>
            <a:off x="1" y="200985"/>
            <a:ext cx="9144000" cy="1325563"/>
          </a:xfrm>
        </p:spPr>
        <p:txBody>
          <a:bodyPr/>
          <a:lstStyle/>
          <a:p>
            <a:pPr algn="ctr"/>
            <a:r>
              <a:rPr lang="it-IT" sz="4000" dirty="0" smtClean="0">
                <a:solidFill>
                  <a:srgbClr val="002060"/>
                </a:solidFill>
                <a:latin typeface="Comic Sans MS" panose="030F0702030302020204" pitchFamily="66" charset="0"/>
              </a:rPr>
              <a:t>My </a:t>
            </a:r>
            <a:r>
              <a:rPr lang="it-IT" sz="4000" dirty="0">
                <a:solidFill>
                  <a:srgbClr val="002060"/>
                </a:solidFill>
                <a:latin typeface="Comic Sans MS" panose="030F0702030302020204" pitchFamily="66" charset="0"/>
              </a:rPr>
              <a:t>M</a:t>
            </a:r>
            <a:r>
              <a:rPr lang="it-IT" sz="4000" dirty="0" smtClean="0">
                <a:solidFill>
                  <a:srgbClr val="002060"/>
                </a:solidFill>
                <a:latin typeface="Comic Sans MS" panose="030F0702030302020204" pitchFamily="66" charset="0"/>
              </a:rPr>
              <a:t>ontecarlo </a:t>
            </a:r>
            <a:r>
              <a:rPr lang="it-IT" sz="4000" dirty="0" err="1" smtClean="0">
                <a:solidFill>
                  <a:srgbClr val="002060"/>
                </a:solidFill>
                <a:latin typeface="Comic Sans MS" panose="030F0702030302020204" pitchFamily="66" charset="0"/>
              </a:rPr>
              <a:t>simulation</a:t>
            </a:r>
            <a:r>
              <a:rPr lang="it-IT" sz="4000" dirty="0" smtClean="0">
                <a:solidFill>
                  <a:srgbClr val="002060"/>
                </a:solidFill>
                <a:latin typeface="Comic Sans MS" panose="030F0702030302020204" pitchFamily="66" charset="0"/>
              </a:rPr>
              <a:t/>
            </a:r>
            <a:br>
              <a:rPr lang="it-IT" sz="4000" dirty="0" smtClean="0">
                <a:solidFill>
                  <a:srgbClr val="002060"/>
                </a:solidFill>
                <a:latin typeface="Comic Sans MS" panose="030F0702030302020204" pitchFamily="66" charset="0"/>
              </a:rPr>
            </a:br>
            <a:r>
              <a:rPr lang="it-IT" sz="4000" dirty="0" err="1" smtClean="0">
                <a:solidFill>
                  <a:srgbClr val="002060"/>
                </a:solidFill>
                <a:latin typeface="Comic Sans MS" panose="030F0702030302020204" pitchFamily="66" charset="0"/>
              </a:rPr>
              <a:t>c++</a:t>
            </a:r>
            <a:r>
              <a:rPr lang="it-IT" sz="4000" dirty="0" smtClean="0">
                <a:solidFill>
                  <a:srgbClr val="002060"/>
                </a:solidFill>
                <a:latin typeface="Comic Sans MS" panose="030F0702030302020204" pitchFamily="66" charset="0"/>
              </a:rPr>
              <a:t> &amp; ROOT</a:t>
            </a:r>
            <a:endParaRPr lang="en-GB"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067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27</a:t>
            </a:fld>
            <a:endParaRPr lang="en-GB" sz="1100">
              <a:latin typeface="Comic Sans MS" panose="030F0702030302020204" pitchFamily="66" charset="0"/>
            </a:endParaRPr>
          </a:p>
        </p:txBody>
      </p:sp>
      <p:sp>
        <p:nvSpPr>
          <p:cNvPr id="1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20" name="CasellaDiTesto 19"/>
          <p:cNvSpPr txBox="1"/>
          <p:nvPr/>
        </p:nvSpPr>
        <p:spPr>
          <a:xfrm>
            <a:off x="1" y="1248831"/>
            <a:ext cx="9144000" cy="461665"/>
          </a:xfrm>
          <a:prstGeom prst="rect">
            <a:avLst/>
          </a:prstGeom>
          <a:noFill/>
        </p:spPr>
        <p:txBody>
          <a:bodyPr wrap="square" rtlCol="0">
            <a:spAutoFit/>
          </a:bodyPr>
          <a:lstStyle/>
          <a:p>
            <a:r>
              <a:rPr lang="it-IT" sz="2400" b="1" u="sng" dirty="0" smtClean="0">
                <a:effectLst>
                  <a:outerShdw blurRad="38100" dist="38100" dir="2700000" algn="tl">
                    <a:srgbClr val="000000">
                      <a:alpha val="43137"/>
                    </a:srgbClr>
                  </a:outerShdw>
                </a:effectLst>
                <a:latin typeface="Comic Sans MS" panose="030F0702030302020204" pitchFamily="66" charset="0"/>
              </a:rPr>
              <a:t>First </a:t>
            </a:r>
            <a:r>
              <a:rPr lang="it-IT" sz="2400" b="1" u="sng" dirty="0" err="1" smtClean="0">
                <a:effectLst>
                  <a:outerShdw blurRad="38100" dist="38100" dir="2700000" algn="tl">
                    <a:srgbClr val="000000">
                      <a:alpha val="43137"/>
                    </a:srgbClr>
                  </a:outerShdw>
                </a:effectLst>
                <a:latin typeface="Comic Sans MS" panose="030F0702030302020204" pitchFamily="66" charset="0"/>
              </a:rPr>
              <a:t>simulation</a:t>
            </a:r>
            <a:r>
              <a:rPr lang="it-IT" sz="2400" dirty="0" smtClean="0">
                <a:latin typeface="Comic Sans MS" panose="030F0702030302020204" pitchFamily="66" charset="0"/>
              </a:rPr>
              <a:t> on Ps </a:t>
            </a:r>
            <a:r>
              <a:rPr lang="it-IT" sz="2400" dirty="0" err="1" smtClean="0">
                <a:latin typeface="Comic Sans MS" panose="030F0702030302020204" pitchFamily="66" charset="0"/>
              </a:rPr>
              <a:t>formation</a:t>
            </a:r>
            <a:r>
              <a:rPr lang="it-IT" sz="2400" dirty="0" smtClean="0">
                <a:latin typeface="Comic Sans MS" panose="030F0702030302020204" pitchFamily="66" charset="0"/>
              </a:rPr>
              <a:t>, </a:t>
            </a:r>
            <a:r>
              <a:rPr lang="it-IT" sz="2400" dirty="0" err="1" smtClean="0">
                <a:latin typeface="Comic Sans MS" panose="030F0702030302020204" pitchFamily="66" charset="0"/>
              </a:rPr>
              <a:t>excitation</a:t>
            </a:r>
            <a:r>
              <a:rPr lang="it-IT" sz="2400" dirty="0" smtClean="0">
                <a:latin typeface="Comic Sans MS" panose="030F0702030302020204" pitchFamily="66" charset="0"/>
              </a:rPr>
              <a:t> and TOF </a:t>
            </a:r>
            <a:r>
              <a:rPr lang="it-IT" sz="2400" dirty="0" err="1" smtClean="0">
                <a:latin typeface="Comic Sans MS" panose="030F0702030302020204" pitchFamily="66" charset="0"/>
              </a:rPr>
              <a:t>detection</a:t>
            </a:r>
            <a:endParaRPr lang="en-GB" sz="2400" dirty="0">
              <a:latin typeface="Comic Sans MS" panose="030F0702030302020204" pitchFamily="66" charset="0"/>
            </a:endParaRPr>
          </a:p>
        </p:txBody>
      </p:sp>
      <p:sp>
        <p:nvSpPr>
          <p:cNvPr id="61" name="CasellaDiTesto 60"/>
          <p:cNvSpPr txBox="1"/>
          <p:nvPr/>
        </p:nvSpPr>
        <p:spPr>
          <a:xfrm>
            <a:off x="1798033" y="1802160"/>
            <a:ext cx="5532179" cy="584775"/>
          </a:xfrm>
          <a:prstGeom prst="rect">
            <a:avLst/>
          </a:prstGeom>
          <a:solidFill>
            <a:schemeClr val="bg2">
              <a:alpha val="40000"/>
            </a:schemeClr>
          </a:solidFill>
          <a:ln w="38100">
            <a:solidFill>
              <a:srgbClr val="00B050"/>
            </a:solidFill>
          </a:ln>
        </p:spPr>
        <p:txBody>
          <a:bodyPr wrap="square" rtlCol="0">
            <a:spAutoFit/>
          </a:bodyPr>
          <a:lstStyle/>
          <a:p>
            <a:pPr algn="ctr"/>
            <a:r>
              <a:rPr lang="it-IT" sz="3200" dirty="0" err="1" smtClean="0">
                <a:latin typeface="Comic Sans MS" panose="030F0702030302020204" pitchFamily="66" charset="0"/>
              </a:rPr>
              <a:t>Elements</a:t>
            </a:r>
            <a:r>
              <a:rPr lang="it-IT" sz="3200" dirty="0" smtClean="0">
                <a:latin typeface="Comic Sans MS" panose="030F0702030302020204" pitchFamily="66" charset="0"/>
              </a:rPr>
              <a:t> </a:t>
            </a:r>
            <a:r>
              <a:rPr lang="it-IT" sz="3200" dirty="0" err="1" smtClean="0">
                <a:latin typeface="Comic Sans MS" panose="030F0702030302020204" pitchFamily="66" charset="0"/>
              </a:rPr>
              <a:t>taken</a:t>
            </a:r>
            <a:r>
              <a:rPr lang="it-IT" sz="3200" dirty="0" smtClean="0">
                <a:latin typeface="Comic Sans MS" panose="030F0702030302020204" pitchFamily="66" charset="0"/>
              </a:rPr>
              <a:t> </a:t>
            </a:r>
            <a:r>
              <a:rPr lang="it-IT" sz="3200" dirty="0" err="1" smtClean="0">
                <a:latin typeface="Comic Sans MS" panose="030F0702030302020204" pitchFamily="66" charset="0"/>
              </a:rPr>
              <a:t>into</a:t>
            </a:r>
            <a:r>
              <a:rPr lang="it-IT" sz="3200" dirty="0" smtClean="0">
                <a:latin typeface="Comic Sans MS" panose="030F0702030302020204" pitchFamily="66" charset="0"/>
              </a:rPr>
              <a:t> account</a:t>
            </a:r>
          </a:p>
        </p:txBody>
      </p:sp>
      <mc:AlternateContent xmlns:mc="http://schemas.openxmlformats.org/markup-compatibility/2006" xmlns:a14="http://schemas.microsoft.com/office/drawing/2010/main">
        <mc:Choice Requires="a14">
          <p:sp>
            <p:nvSpPr>
              <p:cNvPr id="62" name="CasellaDiTesto 61"/>
              <p:cNvSpPr txBox="1"/>
              <p:nvPr/>
            </p:nvSpPr>
            <p:spPr>
              <a:xfrm>
                <a:off x="3744595" y="3076984"/>
                <a:ext cx="5223510" cy="984885"/>
              </a:xfrm>
              <a:prstGeom prst="rect">
                <a:avLst/>
              </a:prstGeom>
              <a:solidFill>
                <a:schemeClr val="bg2">
                  <a:alpha val="40000"/>
                </a:schemeClr>
              </a:solidFill>
              <a:ln w="38100">
                <a:solidFill>
                  <a:srgbClr val="00B050"/>
                </a:solidFill>
              </a:ln>
            </p:spPr>
            <p:txBody>
              <a:bodyPr wrap="square" rtlCol="0">
                <a:spAutoFit/>
              </a:bodyPr>
              <a:lstStyle/>
              <a:p>
                <a:pPr algn="ctr"/>
                <a:r>
                  <a:rPr lang="it-IT" sz="2400" dirty="0" smtClean="0">
                    <a:latin typeface="Comic Sans MS" panose="030F0702030302020204" pitchFamily="66" charset="0"/>
                  </a:rPr>
                  <a:t>Laser </a:t>
                </a:r>
                <a:r>
                  <a:rPr lang="it-IT" sz="2400" dirty="0" err="1" smtClean="0">
                    <a:latin typeface="Comic Sans MS" panose="030F0702030302020204" pitchFamily="66" charset="0"/>
                  </a:rPr>
                  <a:t>physics</a:t>
                </a:r>
                <a:endParaRPr lang="it-IT" sz="2400" dirty="0" smtClean="0">
                  <a:latin typeface="Comic Sans MS" panose="030F0702030302020204" pitchFamily="66" charset="0"/>
                </a:endParaRPr>
              </a:p>
              <a:p>
                <a:pPr marL="342900" indent="-342900">
                  <a:buFont typeface="Arial" panose="020B0604020202020204" pitchFamily="34" charset="0"/>
                  <a:buChar char="•"/>
                </a:pPr>
                <a:r>
                  <a:rPr lang="it-IT" sz="1600" dirty="0" smtClean="0">
                    <a:latin typeface="Comic Sans MS" panose="030F0702030302020204" pitchFamily="66" charset="0"/>
                  </a:rPr>
                  <a:t>Doppler </a:t>
                </a:r>
                <a:r>
                  <a:rPr lang="it-IT" sz="1600" dirty="0" err="1" smtClean="0">
                    <a:latin typeface="Comic Sans MS" panose="030F0702030302020204" pitchFamily="66" charset="0"/>
                  </a:rPr>
                  <a:t>effect</a:t>
                </a:r>
                <a:r>
                  <a:rPr lang="it-IT" sz="1600" dirty="0" smtClean="0">
                    <a:latin typeface="Comic Sans MS" panose="030F0702030302020204" pitchFamily="66" charset="0"/>
                  </a:rPr>
                  <a:t> (Due to Ps </a:t>
                </a:r>
                <a:r>
                  <a:rPr lang="it-IT" sz="1600" dirty="0" err="1" smtClean="0">
                    <a:latin typeface="Comic Sans MS" panose="030F0702030302020204" pitchFamily="66" charset="0"/>
                  </a:rPr>
                  <a:t>Velocities</a:t>
                </a:r>
                <a:r>
                  <a:rPr lang="it-IT" sz="1600" dirty="0" smtClean="0">
                    <a:latin typeface="Comic Sans MS" panose="030F0702030302020204" pitchFamily="66" charset="0"/>
                  </a:rPr>
                  <a:t>)</a:t>
                </a:r>
              </a:p>
              <a:p>
                <a:pPr marL="342900" indent="-342900">
                  <a:buFont typeface="Arial" panose="020B0604020202020204" pitchFamily="34" charset="0"/>
                  <a:buChar char="•"/>
                </a:pPr>
                <a:r>
                  <a:rPr lang="it-IT" sz="1600" dirty="0" err="1" smtClean="0">
                    <a:latin typeface="Comic Sans MS" panose="030F0702030302020204" pitchFamily="66" charset="0"/>
                  </a:rPr>
                  <a:t>Excitation</a:t>
                </a:r>
                <a:r>
                  <a:rPr lang="it-IT" sz="1600" dirty="0" smtClean="0">
                    <a:latin typeface="Comic Sans MS" panose="030F0702030302020204" pitchFamily="66" charset="0"/>
                  </a:rPr>
                  <a:t> </a:t>
                </a:r>
                <a:r>
                  <a:rPr lang="it-IT" sz="1600" dirty="0" err="1" smtClean="0">
                    <a:latin typeface="Comic Sans MS" panose="030F0702030302020204" pitchFamily="66" charset="0"/>
                  </a:rPr>
                  <a:t>efficiency</a:t>
                </a:r>
                <a:r>
                  <a:rPr lang="it-IT" sz="1600" dirty="0" smtClean="0">
                    <a:latin typeface="Comic Sans MS" panose="030F0702030302020204" pitchFamily="66" charset="0"/>
                  </a:rPr>
                  <a:t> </a:t>
                </a:r>
                <a14:m>
                  <m:oMath xmlns:m="http://schemas.openxmlformats.org/officeDocument/2006/math">
                    <m:r>
                      <a:rPr lang="it-IT" sz="1600" i="1" smtClean="0">
                        <a:latin typeface="Cambria Math" panose="02040503050406030204" pitchFamily="18" charset="0"/>
                        <a:ea typeface="Cambria Math" panose="02040503050406030204" pitchFamily="18" charset="0"/>
                      </a:rPr>
                      <m:t>∝</m:t>
                    </m:r>
                  </m:oMath>
                </a14:m>
                <a:r>
                  <a:rPr lang="it-IT" sz="1600" dirty="0" smtClean="0">
                    <a:latin typeface="Comic Sans MS" panose="030F0702030302020204" pitchFamily="66" charset="0"/>
                  </a:rPr>
                  <a:t> Ps </a:t>
                </a:r>
                <a:r>
                  <a:rPr lang="it-IT" sz="1600" dirty="0" err="1" smtClean="0">
                    <a:latin typeface="Comic Sans MS" panose="030F0702030302020204" pitchFamily="66" charset="0"/>
                  </a:rPr>
                  <a:t>Velocities</a:t>
                </a:r>
                <a:r>
                  <a:rPr lang="it-IT" sz="1600" dirty="0" smtClean="0">
                    <a:latin typeface="Comic Sans MS" panose="030F0702030302020204" pitchFamily="66" charset="0"/>
                  </a:rPr>
                  <a:t> and position</a:t>
                </a:r>
              </a:p>
            </p:txBody>
          </p:sp>
        </mc:Choice>
        <mc:Fallback xmlns="">
          <p:sp>
            <p:nvSpPr>
              <p:cNvPr id="62" name="CasellaDiTesto 61"/>
              <p:cNvSpPr txBox="1">
                <a:spLocks noRot="1" noChangeAspect="1" noMove="1" noResize="1" noEditPoints="1" noAdjustHandles="1" noChangeArrowheads="1" noChangeShapeType="1" noTextEdit="1"/>
              </p:cNvSpPr>
              <p:nvPr/>
            </p:nvSpPr>
            <p:spPr>
              <a:xfrm>
                <a:off x="3744595" y="3076984"/>
                <a:ext cx="5223510" cy="984885"/>
              </a:xfrm>
              <a:prstGeom prst="rect">
                <a:avLst/>
              </a:prstGeom>
              <a:blipFill rotWithShape="0">
                <a:blip r:embed="rId3"/>
                <a:stretch>
                  <a:fillRect l="-116" t="-2994" b="-2994"/>
                </a:stretch>
              </a:blipFill>
              <a:ln w="38100">
                <a:solidFill>
                  <a:srgbClr val="00B050"/>
                </a:solidFill>
              </a:ln>
            </p:spPr>
            <p:txBody>
              <a:bodyPr/>
              <a:lstStyle/>
              <a:p>
                <a:r>
                  <a:rPr lang="en-GB">
                    <a:noFill/>
                  </a:rPr>
                  <a:t> </a:t>
                </a:r>
              </a:p>
            </p:txBody>
          </p:sp>
        </mc:Fallback>
      </mc:AlternateContent>
      <p:sp>
        <p:nvSpPr>
          <p:cNvPr id="63" name="CasellaDiTesto 62"/>
          <p:cNvSpPr txBox="1"/>
          <p:nvPr/>
        </p:nvSpPr>
        <p:spPr>
          <a:xfrm>
            <a:off x="1468305" y="2503449"/>
            <a:ext cx="3531869" cy="461665"/>
          </a:xfrm>
          <a:prstGeom prst="rect">
            <a:avLst/>
          </a:prstGeom>
          <a:solidFill>
            <a:schemeClr val="bg2">
              <a:alpha val="40000"/>
            </a:schemeClr>
          </a:solidFill>
          <a:ln w="38100">
            <a:solidFill>
              <a:srgbClr val="00B050"/>
            </a:solidFill>
          </a:ln>
        </p:spPr>
        <p:txBody>
          <a:bodyPr wrap="square" rtlCol="0">
            <a:spAutoFit/>
          </a:bodyPr>
          <a:lstStyle/>
          <a:p>
            <a:pPr algn="ctr"/>
            <a:r>
              <a:rPr lang="it-IT" sz="2400" dirty="0" err="1" smtClean="0">
                <a:latin typeface="Comic Sans MS" panose="030F0702030302020204" pitchFamily="66" charset="0"/>
              </a:rPr>
              <a:t>Chamber</a:t>
            </a:r>
            <a:r>
              <a:rPr lang="it-IT" sz="2400" dirty="0" smtClean="0">
                <a:latin typeface="Comic Sans MS" panose="030F0702030302020204" pitchFamily="66" charset="0"/>
              </a:rPr>
              <a:t> </a:t>
            </a:r>
            <a:r>
              <a:rPr lang="it-IT" sz="2400" dirty="0" err="1" smtClean="0">
                <a:latin typeface="Comic Sans MS" panose="030F0702030302020204" pitchFamily="66" charset="0"/>
              </a:rPr>
              <a:t>geometry</a:t>
            </a:r>
            <a:endParaRPr lang="it-IT" sz="2400" dirty="0" smtClean="0">
              <a:latin typeface="Comic Sans MS" panose="030F0702030302020204" pitchFamily="66" charset="0"/>
            </a:endParaRPr>
          </a:p>
        </p:txBody>
      </p:sp>
      <p:sp>
        <p:nvSpPr>
          <p:cNvPr id="64" name="CasellaDiTesto 63"/>
          <p:cNvSpPr txBox="1"/>
          <p:nvPr/>
        </p:nvSpPr>
        <p:spPr>
          <a:xfrm>
            <a:off x="32098" y="3524794"/>
            <a:ext cx="3531869" cy="2185214"/>
          </a:xfrm>
          <a:prstGeom prst="rect">
            <a:avLst/>
          </a:prstGeom>
          <a:solidFill>
            <a:schemeClr val="bg2">
              <a:alpha val="40000"/>
            </a:schemeClr>
          </a:solidFill>
          <a:ln w="38100">
            <a:solidFill>
              <a:srgbClr val="00B050"/>
            </a:solidFill>
          </a:ln>
        </p:spPr>
        <p:txBody>
          <a:bodyPr wrap="square" rtlCol="0">
            <a:spAutoFit/>
          </a:bodyPr>
          <a:lstStyle/>
          <a:p>
            <a:pPr algn="ctr"/>
            <a:r>
              <a:rPr lang="it-IT" sz="2400" dirty="0" err="1" smtClean="0">
                <a:latin typeface="Comic Sans MS" panose="030F0702030302020204" pitchFamily="66" charset="0"/>
              </a:rPr>
              <a:t>Positronium</a:t>
            </a:r>
            <a:r>
              <a:rPr lang="it-IT" sz="2400" dirty="0" smtClean="0">
                <a:latin typeface="Comic Sans MS" panose="030F0702030302020204" pitchFamily="66" charset="0"/>
              </a:rPr>
              <a:t> </a:t>
            </a:r>
            <a:r>
              <a:rPr lang="it-IT" sz="2400" dirty="0" err="1" smtClean="0">
                <a:latin typeface="Comic Sans MS" panose="030F0702030302020204" pitchFamily="66" charset="0"/>
              </a:rPr>
              <a:t>physics</a:t>
            </a:r>
            <a:endParaRPr lang="it-IT" sz="2400" dirty="0" smtClean="0">
              <a:latin typeface="Comic Sans MS" panose="030F0702030302020204" pitchFamily="66" charset="0"/>
            </a:endParaRPr>
          </a:p>
          <a:p>
            <a:pPr marL="342900" indent="-342900">
              <a:buFont typeface="Arial" panose="020B0604020202020204" pitchFamily="34" charset="0"/>
              <a:buChar char="•"/>
            </a:pPr>
            <a:r>
              <a:rPr lang="it-IT" sz="1600" dirty="0" err="1" smtClean="0">
                <a:latin typeface="Comic Sans MS" panose="030F0702030302020204" pitchFamily="66" charset="0"/>
              </a:rPr>
              <a:t>Mean</a:t>
            </a:r>
            <a:r>
              <a:rPr lang="it-IT" sz="1600" dirty="0" smtClean="0">
                <a:latin typeface="Comic Sans MS" panose="030F0702030302020204" pitchFamily="66" charset="0"/>
              </a:rPr>
              <a:t> </a:t>
            </a:r>
            <a:r>
              <a:rPr lang="it-IT" sz="1600" dirty="0" err="1" smtClean="0">
                <a:latin typeface="Comic Sans MS" panose="030F0702030302020204" pitchFamily="66" charset="0"/>
              </a:rPr>
              <a:t>lives</a:t>
            </a:r>
            <a:endParaRPr lang="it-IT" sz="1600" dirty="0" smtClean="0">
              <a:latin typeface="Comic Sans MS" panose="030F0702030302020204" pitchFamily="66" charset="0"/>
            </a:endParaRPr>
          </a:p>
          <a:p>
            <a:pPr marL="342900" indent="-342900">
              <a:buFont typeface="Arial" panose="020B0604020202020204" pitchFamily="34" charset="0"/>
              <a:buChar char="•"/>
            </a:pPr>
            <a:r>
              <a:rPr lang="it-IT" sz="1600" dirty="0" smtClean="0">
                <a:latin typeface="Comic Sans MS" panose="030F0702030302020204" pitchFamily="66" charset="0"/>
              </a:rPr>
              <a:t>Maxwell-</a:t>
            </a:r>
            <a:r>
              <a:rPr lang="it-IT" sz="1600" dirty="0" err="1" smtClean="0">
                <a:latin typeface="Comic Sans MS" panose="030F0702030302020204" pitchFamily="66" charset="0"/>
              </a:rPr>
              <a:t>Boltzmann</a:t>
            </a:r>
            <a:r>
              <a:rPr lang="it-IT" sz="1600" dirty="0" smtClean="0">
                <a:latin typeface="Comic Sans MS" panose="030F0702030302020204" pitchFamily="66" charset="0"/>
              </a:rPr>
              <a:t> </a:t>
            </a:r>
            <a:r>
              <a:rPr lang="it-IT" sz="1600" dirty="0" err="1" smtClean="0">
                <a:latin typeface="Comic Sans MS" panose="030F0702030302020204" pitchFamily="66" charset="0"/>
              </a:rPr>
              <a:t>velocities</a:t>
            </a:r>
            <a:r>
              <a:rPr lang="it-IT" sz="1600" dirty="0" smtClean="0">
                <a:latin typeface="Comic Sans MS" panose="030F0702030302020204" pitchFamily="66" charset="0"/>
              </a:rPr>
              <a:t> </a:t>
            </a:r>
            <a:r>
              <a:rPr lang="it-IT" sz="1600" dirty="0" err="1" smtClean="0">
                <a:latin typeface="Comic Sans MS" panose="030F0702030302020204" pitchFamily="66" charset="0"/>
              </a:rPr>
              <a:t>distributions</a:t>
            </a:r>
            <a:endParaRPr lang="it-IT" sz="1600" dirty="0" smtClean="0">
              <a:latin typeface="Comic Sans MS" panose="030F0702030302020204" pitchFamily="66" charset="0"/>
            </a:endParaRPr>
          </a:p>
          <a:p>
            <a:pPr marL="342900" indent="-342900">
              <a:buFont typeface="Arial" panose="020B0604020202020204" pitchFamily="34" charset="0"/>
              <a:buChar char="•"/>
            </a:pPr>
            <a:r>
              <a:rPr lang="it-IT" sz="1600" dirty="0" err="1" smtClean="0">
                <a:latin typeface="Comic Sans MS" panose="030F0702030302020204" pitchFamily="66" charset="0"/>
              </a:rPr>
              <a:t>Decaying</a:t>
            </a:r>
            <a:r>
              <a:rPr lang="it-IT" sz="1600" dirty="0" smtClean="0">
                <a:latin typeface="Comic Sans MS" panose="030F0702030302020204" pitchFamily="66" charset="0"/>
              </a:rPr>
              <a:t> </a:t>
            </a:r>
            <a:r>
              <a:rPr lang="it-IT" sz="1600" dirty="0" err="1" smtClean="0">
                <a:latin typeface="Comic Sans MS" panose="030F0702030302020204" pitchFamily="66" charset="0"/>
              </a:rPr>
              <a:t>times</a:t>
            </a:r>
            <a:endParaRPr lang="it-IT" sz="1600" dirty="0" smtClean="0">
              <a:latin typeface="Comic Sans MS" panose="030F0702030302020204" pitchFamily="66" charset="0"/>
            </a:endParaRPr>
          </a:p>
          <a:p>
            <a:pPr marL="342900" indent="-342900">
              <a:buFont typeface="Arial" panose="020B0604020202020204" pitchFamily="34" charset="0"/>
              <a:buChar char="•"/>
            </a:pPr>
            <a:r>
              <a:rPr lang="it-IT" sz="1600" dirty="0" err="1" smtClean="0">
                <a:latin typeface="Comic Sans MS" panose="030F0702030302020204" pitchFamily="66" charset="0"/>
              </a:rPr>
              <a:t>Annihilation</a:t>
            </a:r>
            <a:r>
              <a:rPr lang="it-IT" sz="1600" dirty="0" smtClean="0">
                <a:latin typeface="Comic Sans MS" panose="030F0702030302020204" pitchFamily="66" charset="0"/>
              </a:rPr>
              <a:t> </a:t>
            </a:r>
            <a:r>
              <a:rPr lang="it-IT" sz="1600" dirty="0" err="1" smtClean="0">
                <a:latin typeface="Comic Sans MS" panose="030F0702030302020204" pitchFamily="66" charset="0"/>
              </a:rPr>
              <a:t>behaviours</a:t>
            </a:r>
            <a:endParaRPr lang="it-IT" sz="1600" dirty="0" smtClean="0">
              <a:latin typeface="Comic Sans MS" panose="030F0702030302020204" pitchFamily="66" charset="0"/>
            </a:endParaRPr>
          </a:p>
          <a:p>
            <a:pPr marL="342900" indent="-342900">
              <a:buFont typeface="Arial" panose="020B0604020202020204" pitchFamily="34" charset="0"/>
              <a:buChar char="•"/>
            </a:pPr>
            <a:r>
              <a:rPr lang="it-IT" sz="1600" dirty="0" smtClean="0">
                <a:latin typeface="Comic Sans MS" panose="030F0702030302020204" pitchFamily="66" charset="0"/>
              </a:rPr>
              <a:t>Gamma-</a:t>
            </a:r>
            <a:r>
              <a:rPr lang="it-IT" sz="1600" dirty="0" err="1" smtClean="0">
                <a:latin typeface="Comic Sans MS" panose="030F0702030302020204" pitchFamily="66" charset="0"/>
              </a:rPr>
              <a:t>rays</a:t>
            </a:r>
            <a:r>
              <a:rPr lang="it-IT" sz="1600" dirty="0" smtClean="0">
                <a:latin typeface="Comic Sans MS" panose="030F0702030302020204" pitchFamily="66" charset="0"/>
              </a:rPr>
              <a:t> </a:t>
            </a:r>
            <a:r>
              <a:rPr lang="it-IT" sz="1600" dirty="0" err="1" smtClean="0">
                <a:latin typeface="Comic Sans MS" panose="030F0702030302020204" pitchFamily="66" charset="0"/>
              </a:rPr>
              <a:t>energies</a:t>
            </a:r>
            <a:r>
              <a:rPr lang="it-IT" sz="1600" dirty="0" smtClean="0">
                <a:latin typeface="Comic Sans MS" panose="030F0702030302020204" pitchFamily="66" charset="0"/>
              </a:rPr>
              <a:t> generation</a:t>
            </a:r>
          </a:p>
        </p:txBody>
      </p:sp>
      <p:sp>
        <p:nvSpPr>
          <p:cNvPr id="65" name="CasellaDiTesto 64"/>
          <p:cNvSpPr txBox="1"/>
          <p:nvPr/>
        </p:nvSpPr>
        <p:spPr>
          <a:xfrm>
            <a:off x="4661507" y="4302232"/>
            <a:ext cx="3040378" cy="1231106"/>
          </a:xfrm>
          <a:prstGeom prst="rect">
            <a:avLst/>
          </a:prstGeom>
          <a:solidFill>
            <a:schemeClr val="bg2">
              <a:alpha val="40000"/>
            </a:schemeClr>
          </a:solidFill>
          <a:ln w="38100">
            <a:solidFill>
              <a:srgbClr val="00B050"/>
            </a:solidFill>
          </a:ln>
        </p:spPr>
        <p:txBody>
          <a:bodyPr wrap="square" rtlCol="0">
            <a:spAutoFit/>
          </a:bodyPr>
          <a:lstStyle/>
          <a:p>
            <a:pPr algn="ctr"/>
            <a:r>
              <a:rPr lang="it-IT" sz="2400" dirty="0" smtClean="0">
                <a:latin typeface="Comic Sans MS" panose="030F0702030302020204" pitchFamily="66" charset="0"/>
              </a:rPr>
              <a:t>Detectors </a:t>
            </a:r>
            <a:r>
              <a:rPr lang="it-IT" sz="2400" dirty="0" err="1" smtClean="0">
                <a:latin typeface="Comic Sans MS" panose="030F0702030302020204" pitchFamily="66" charset="0"/>
              </a:rPr>
              <a:t>physics</a:t>
            </a:r>
            <a:endParaRPr lang="it-IT" sz="2400" dirty="0" smtClean="0">
              <a:latin typeface="Comic Sans MS" panose="030F0702030302020204" pitchFamily="66" charset="0"/>
            </a:endParaRPr>
          </a:p>
          <a:p>
            <a:pPr marL="342900" indent="-342900">
              <a:buFont typeface="Arial" panose="020B0604020202020204" pitchFamily="34" charset="0"/>
              <a:buChar char="•"/>
            </a:pPr>
            <a:r>
              <a:rPr lang="it-IT" sz="1600" dirty="0" err="1" smtClean="0">
                <a:latin typeface="Comic Sans MS" panose="030F0702030302020204" pitchFamily="66" charset="0"/>
              </a:rPr>
              <a:t>Efficiency</a:t>
            </a:r>
            <a:endParaRPr lang="it-IT" sz="1600" dirty="0" smtClean="0">
              <a:latin typeface="Comic Sans MS" panose="030F0702030302020204" pitchFamily="66" charset="0"/>
            </a:endParaRPr>
          </a:p>
          <a:p>
            <a:pPr marL="342900" indent="-342900">
              <a:buFont typeface="Arial" panose="020B0604020202020204" pitchFamily="34" charset="0"/>
              <a:buChar char="•"/>
            </a:pPr>
            <a:r>
              <a:rPr lang="it-IT" sz="1600" dirty="0" smtClean="0">
                <a:latin typeface="Comic Sans MS" panose="030F0702030302020204" pitchFamily="66" charset="0"/>
              </a:rPr>
              <a:t>Time </a:t>
            </a:r>
            <a:r>
              <a:rPr lang="it-IT" sz="1600" dirty="0" err="1" smtClean="0">
                <a:latin typeface="Comic Sans MS" panose="030F0702030302020204" pitchFamily="66" charset="0"/>
              </a:rPr>
              <a:t>resolution</a:t>
            </a:r>
            <a:endParaRPr lang="it-IT" sz="1600" dirty="0" smtClean="0">
              <a:latin typeface="Comic Sans MS" panose="030F0702030302020204" pitchFamily="66" charset="0"/>
            </a:endParaRPr>
          </a:p>
          <a:p>
            <a:pPr marL="342900" indent="-342900">
              <a:buFont typeface="Arial" panose="020B0604020202020204" pitchFamily="34" charset="0"/>
              <a:buChar char="•"/>
            </a:pPr>
            <a:r>
              <a:rPr lang="it-IT" sz="1600" dirty="0" smtClean="0">
                <a:latin typeface="Comic Sans MS" panose="030F0702030302020204" pitchFamily="66" charset="0"/>
              </a:rPr>
              <a:t>Energy </a:t>
            </a:r>
            <a:r>
              <a:rPr lang="it-IT" sz="1600" dirty="0" err="1" smtClean="0">
                <a:latin typeface="Comic Sans MS" panose="030F0702030302020204" pitchFamily="66" charset="0"/>
              </a:rPr>
              <a:t>resolution</a:t>
            </a:r>
            <a:endParaRPr lang="it-IT" sz="1600" dirty="0" smtClean="0">
              <a:latin typeface="Comic Sans MS" panose="030F0702030302020204" pitchFamily="66" charset="0"/>
            </a:endParaRPr>
          </a:p>
        </p:txBody>
      </p:sp>
      <p:sp>
        <p:nvSpPr>
          <p:cNvPr id="14" name="Titolo 1"/>
          <p:cNvSpPr>
            <a:spLocks noGrp="1"/>
          </p:cNvSpPr>
          <p:nvPr>
            <p:ph type="title"/>
          </p:nvPr>
        </p:nvSpPr>
        <p:spPr>
          <a:xfrm>
            <a:off x="1" y="200985"/>
            <a:ext cx="9144000" cy="1325563"/>
          </a:xfrm>
        </p:spPr>
        <p:txBody>
          <a:bodyPr/>
          <a:lstStyle/>
          <a:p>
            <a:pPr algn="ctr"/>
            <a:r>
              <a:rPr lang="it-IT" sz="4000" dirty="0" smtClean="0">
                <a:solidFill>
                  <a:srgbClr val="002060"/>
                </a:solidFill>
                <a:latin typeface="Comic Sans MS" panose="030F0702030302020204" pitchFamily="66" charset="0"/>
              </a:rPr>
              <a:t>My </a:t>
            </a:r>
            <a:r>
              <a:rPr lang="it-IT" sz="4000" dirty="0">
                <a:solidFill>
                  <a:srgbClr val="002060"/>
                </a:solidFill>
                <a:latin typeface="Comic Sans MS" panose="030F0702030302020204" pitchFamily="66" charset="0"/>
              </a:rPr>
              <a:t>M</a:t>
            </a:r>
            <a:r>
              <a:rPr lang="it-IT" sz="4000" dirty="0" smtClean="0">
                <a:solidFill>
                  <a:srgbClr val="002060"/>
                </a:solidFill>
                <a:latin typeface="Comic Sans MS" panose="030F0702030302020204" pitchFamily="66" charset="0"/>
              </a:rPr>
              <a:t>ontecarlo </a:t>
            </a:r>
            <a:r>
              <a:rPr lang="it-IT" sz="4000" dirty="0" err="1" smtClean="0">
                <a:solidFill>
                  <a:srgbClr val="002060"/>
                </a:solidFill>
                <a:latin typeface="Comic Sans MS" panose="030F0702030302020204" pitchFamily="66" charset="0"/>
              </a:rPr>
              <a:t>simulation</a:t>
            </a:r>
            <a:r>
              <a:rPr lang="it-IT" sz="4000" dirty="0" smtClean="0">
                <a:solidFill>
                  <a:srgbClr val="002060"/>
                </a:solidFill>
                <a:latin typeface="Comic Sans MS" panose="030F0702030302020204" pitchFamily="66" charset="0"/>
              </a:rPr>
              <a:t/>
            </a:r>
            <a:br>
              <a:rPr lang="it-IT" sz="4000" dirty="0" smtClean="0">
                <a:solidFill>
                  <a:srgbClr val="002060"/>
                </a:solidFill>
                <a:latin typeface="Comic Sans MS" panose="030F0702030302020204" pitchFamily="66" charset="0"/>
              </a:rPr>
            </a:br>
            <a:r>
              <a:rPr lang="it-IT" sz="4000" dirty="0" err="1" smtClean="0">
                <a:solidFill>
                  <a:srgbClr val="002060"/>
                </a:solidFill>
                <a:latin typeface="Comic Sans MS" panose="030F0702030302020204" pitchFamily="66" charset="0"/>
              </a:rPr>
              <a:t>c++</a:t>
            </a:r>
            <a:r>
              <a:rPr lang="it-IT" sz="4000" dirty="0" smtClean="0">
                <a:solidFill>
                  <a:srgbClr val="002060"/>
                </a:solidFill>
                <a:latin typeface="Comic Sans MS" panose="030F0702030302020204" pitchFamily="66" charset="0"/>
              </a:rPr>
              <a:t> &amp; ROOT</a:t>
            </a:r>
            <a:endParaRPr lang="en-GB"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1956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500"/>
                                  </p:stCondLst>
                                  <p:childTnLst>
                                    <p:animEffect transition="out" filter="fade">
                                      <p:cBhvr>
                                        <p:cTn id="6" dur="750" tmFilter="0, 0; .2, .5; .8, .5; 1, 0"/>
                                        <p:tgtEl>
                                          <p:spTgt spid="63"/>
                                        </p:tgtEl>
                                      </p:cBhvr>
                                    </p:animEffect>
                                    <p:animScale>
                                      <p:cBhvr>
                                        <p:cTn id="7" dur="375" autoRev="1" fill="hold"/>
                                        <p:tgtEl>
                                          <p:spTgt spid="63"/>
                                        </p:tgtEl>
                                      </p:cBhvr>
                                      <p:by x="105000" y="105000"/>
                                    </p:animScale>
                                  </p:childTnLst>
                                </p:cTn>
                              </p:par>
                            </p:childTnLst>
                          </p:cTn>
                        </p:par>
                        <p:par>
                          <p:cTn id="8" fill="hold">
                            <p:stCondLst>
                              <p:cond delay="1250"/>
                            </p:stCondLst>
                            <p:childTnLst>
                              <p:par>
                                <p:cTn id="9" presetID="26" presetClass="emph" presetSubtype="0" fill="hold" grpId="0" nodeType="afterEffect">
                                  <p:stCondLst>
                                    <p:cond delay="500"/>
                                  </p:stCondLst>
                                  <p:childTnLst>
                                    <p:animEffect transition="out" filter="fade">
                                      <p:cBhvr>
                                        <p:cTn id="10" dur="750" tmFilter="0, 0; .2, .5; .8, .5; 1, 0"/>
                                        <p:tgtEl>
                                          <p:spTgt spid="64"/>
                                        </p:tgtEl>
                                      </p:cBhvr>
                                    </p:animEffect>
                                    <p:animScale>
                                      <p:cBhvr>
                                        <p:cTn id="11" dur="375" autoRev="1" fill="hold"/>
                                        <p:tgtEl>
                                          <p:spTgt spid="64"/>
                                        </p:tgtEl>
                                      </p:cBhvr>
                                      <p:by x="105000" y="105000"/>
                                    </p:animScale>
                                  </p:childTnLst>
                                </p:cTn>
                              </p:par>
                            </p:childTnLst>
                          </p:cTn>
                        </p:par>
                        <p:par>
                          <p:cTn id="12" fill="hold">
                            <p:stCondLst>
                              <p:cond delay="2500"/>
                            </p:stCondLst>
                            <p:childTnLst>
                              <p:par>
                                <p:cTn id="13" presetID="26" presetClass="emph" presetSubtype="0" fill="hold" grpId="0" nodeType="afterEffect">
                                  <p:stCondLst>
                                    <p:cond delay="500"/>
                                  </p:stCondLst>
                                  <p:childTnLst>
                                    <p:animEffect transition="out" filter="fade">
                                      <p:cBhvr>
                                        <p:cTn id="14" dur="750" tmFilter="0, 0; .2, .5; .8, .5; 1, 0"/>
                                        <p:tgtEl>
                                          <p:spTgt spid="62"/>
                                        </p:tgtEl>
                                      </p:cBhvr>
                                    </p:animEffect>
                                    <p:animScale>
                                      <p:cBhvr>
                                        <p:cTn id="15" dur="375" autoRev="1" fill="hold"/>
                                        <p:tgtEl>
                                          <p:spTgt spid="62"/>
                                        </p:tgtEl>
                                      </p:cBhvr>
                                      <p:by x="105000" y="105000"/>
                                    </p:animScale>
                                  </p:childTnLst>
                                </p:cTn>
                              </p:par>
                            </p:childTnLst>
                          </p:cTn>
                        </p:par>
                        <p:par>
                          <p:cTn id="16" fill="hold">
                            <p:stCondLst>
                              <p:cond delay="3750"/>
                            </p:stCondLst>
                            <p:childTnLst>
                              <p:par>
                                <p:cTn id="17" presetID="26" presetClass="emph" presetSubtype="0" fill="hold" grpId="0" nodeType="afterEffect">
                                  <p:stCondLst>
                                    <p:cond delay="500"/>
                                  </p:stCondLst>
                                  <p:childTnLst>
                                    <p:animEffect transition="out" filter="fade">
                                      <p:cBhvr>
                                        <p:cTn id="18" dur="750" tmFilter="0, 0; .2, .5; .8, .5; 1, 0"/>
                                        <p:tgtEl>
                                          <p:spTgt spid="65"/>
                                        </p:tgtEl>
                                      </p:cBhvr>
                                    </p:animEffect>
                                    <p:animScale>
                                      <p:cBhvr>
                                        <p:cTn id="19" dur="375"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773" y="200986"/>
            <a:ext cx="7886700" cy="400594"/>
          </a:xfrm>
        </p:spPr>
        <p:txBody>
          <a:bodyPr>
            <a:noAutofit/>
          </a:bodyPr>
          <a:lstStyle/>
          <a:p>
            <a:pPr algn="ctr"/>
            <a:r>
              <a:rPr lang="it-IT" sz="2400" dirty="0" smtClean="0">
                <a:solidFill>
                  <a:srgbClr val="002060"/>
                </a:solidFill>
                <a:latin typeface="Comic Sans MS" panose="030F0702030302020204" pitchFamily="66" charset="0"/>
              </a:rPr>
              <a:t>1.</a:t>
            </a:r>
            <a:r>
              <a:rPr lang="it-IT" sz="4000" dirty="0" smtClean="0">
                <a:solidFill>
                  <a:srgbClr val="002060"/>
                </a:solidFill>
                <a:latin typeface="Comic Sans MS" panose="030F0702030302020204" pitchFamily="66" charset="0"/>
              </a:rPr>
              <a:t> </a:t>
            </a:r>
            <a:r>
              <a:rPr lang="it-IT" sz="2400" dirty="0" err="1" smtClean="0">
                <a:solidFill>
                  <a:srgbClr val="002060"/>
                </a:solidFill>
                <a:latin typeface="Comic Sans MS" panose="030F0702030302020204" pitchFamily="66" charset="0"/>
              </a:rPr>
              <a:t>Detection</a:t>
            </a:r>
            <a:r>
              <a:rPr lang="it-IT" sz="2400" dirty="0" smtClean="0">
                <a:solidFill>
                  <a:srgbClr val="002060"/>
                </a:solidFill>
                <a:latin typeface="Comic Sans MS" panose="030F0702030302020204" pitchFamily="66" charset="0"/>
              </a:rPr>
              <a:t> of Ps </a:t>
            </a:r>
            <a:r>
              <a:rPr lang="it-IT" sz="2400" dirty="0" err="1" smtClean="0">
                <a:solidFill>
                  <a:srgbClr val="002060"/>
                </a:solidFill>
                <a:latin typeface="Comic Sans MS" panose="030F0702030302020204" pitchFamily="66" charset="0"/>
              </a:rPr>
              <a:t>annihilations</a:t>
            </a:r>
            <a:r>
              <a:rPr lang="it-IT" sz="2400" dirty="0" smtClean="0">
                <a:solidFill>
                  <a:srgbClr val="002060"/>
                </a:solidFill>
                <a:latin typeface="Comic Sans MS" panose="030F0702030302020204" pitchFamily="66" charset="0"/>
              </a:rPr>
              <a:t> </a:t>
            </a:r>
            <a:r>
              <a:rPr lang="it-IT" sz="2400" dirty="0" err="1" smtClean="0">
                <a:solidFill>
                  <a:srgbClr val="002060"/>
                </a:solidFill>
                <a:latin typeface="Comic Sans MS" panose="030F0702030302020204" pitchFamily="66" charset="0"/>
              </a:rPr>
              <a:t>into</a:t>
            </a:r>
            <a:r>
              <a:rPr lang="it-IT" sz="2400" dirty="0" smtClean="0">
                <a:solidFill>
                  <a:srgbClr val="002060"/>
                </a:solidFill>
                <a:latin typeface="Comic Sans MS" panose="030F0702030302020204" pitchFamily="66" charset="0"/>
              </a:rPr>
              <a:t> gamma </a:t>
            </a:r>
            <a:r>
              <a:rPr lang="it-IT" sz="2400" dirty="0" err="1" smtClean="0">
                <a:solidFill>
                  <a:srgbClr val="002060"/>
                </a:solidFill>
                <a:latin typeface="Comic Sans MS" panose="030F0702030302020204" pitchFamily="66" charset="0"/>
              </a:rPr>
              <a:t>rays</a:t>
            </a:r>
            <a:r>
              <a:rPr lang="it-IT" sz="2400" dirty="0" smtClean="0">
                <a:solidFill>
                  <a:srgbClr val="002060"/>
                </a:solidFill>
                <a:latin typeface="Comic Sans MS" panose="030F0702030302020204" pitchFamily="66" charset="0"/>
              </a:rPr>
              <a:t> time</a:t>
            </a:r>
            <a:endParaRPr lang="en-GB" sz="24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a:solidFill>
            <a:schemeClr val="bg1">
              <a:alpha val="30000"/>
            </a:schemeClr>
          </a:solidFill>
        </p:spPr>
        <p:txBody>
          <a:bodyPr/>
          <a:lstStyle/>
          <a:p>
            <a:fld id="{D32C9B6A-23F4-488E-90DC-B27627D4E531}" type="slidenum">
              <a:rPr lang="en-GB" sz="1100" smtClean="0">
                <a:latin typeface="Comic Sans MS" panose="030F0702030302020204" pitchFamily="66" charset="0"/>
              </a:rPr>
              <a:t>28</a:t>
            </a:fld>
            <a:endParaRPr lang="en-GB" sz="1100" dirty="0">
              <a:latin typeface="Comic Sans MS" panose="030F0702030302020204" pitchFamily="66" charset="0"/>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673769"/>
            <a:ext cx="8029872" cy="5682582"/>
          </a:xfrm>
          <a:prstGeom prst="rect">
            <a:avLst/>
          </a:prstGeom>
        </p:spPr>
      </p:pic>
      <p:sp>
        <p:nvSpPr>
          <p:cNvPr id="2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CasellaDiTesto 29"/>
              <p:cNvSpPr txBox="1"/>
              <p:nvPr/>
            </p:nvSpPr>
            <p:spPr>
              <a:xfrm>
                <a:off x="2686050" y="2501658"/>
                <a:ext cx="5123109" cy="769441"/>
              </a:xfrm>
              <a:prstGeom prst="rect">
                <a:avLst/>
              </a:prstGeom>
              <a:solidFill>
                <a:schemeClr val="bg1"/>
              </a:solidFill>
            </p:spPr>
            <p:txBody>
              <a:bodyPr wrap="square" lIns="0" tIns="0" rIns="0" bIns="0" rtlCol="0">
                <a:spAutoFit/>
              </a:bodyPr>
              <a:lstStyle/>
              <a:p>
                <a:pPr algn="r"/>
                <a:r>
                  <a:rPr lang="it-IT" sz="2500" dirty="0" err="1" smtClean="0">
                    <a:latin typeface="Comic Sans MS" panose="030F0702030302020204" pitchFamily="66" charset="0"/>
                  </a:rPr>
                  <a:t>Mean</a:t>
                </a:r>
                <a:r>
                  <a:rPr lang="it-IT" sz="2500" dirty="0" smtClean="0">
                    <a:latin typeface="Comic Sans MS" panose="030F0702030302020204" pitchFamily="66" charset="0"/>
                  </a:rPr>
                  <a:t> of 10 </a:t>
                </a:r>
                <a:r>
                  <a:rPr lang="it-IT" sz="2500" dirty="0" err="1" smtClean="0">
                    <a:latin typeface="Comic Sans MS" panose="030F0702030302020204" pitchFamily="66" charset="0"/>
                  </a:rPr>
                  <a:t>signals</a:t>
                </a:r>
                <a:r>
                  <a:rPr lang="it-IT" sz="2500" dirty="0" smtClean="0">
                    <a:latin typeface="Comic Sans MS" panose="030F0702030302020204" pitchFamily="66" charset="0"/>
                  </a:rPr>
                  <a:t> of </a:t>
                </a:r>
                <a14:m>
                  <m:oMath xmlns:m="http://schemas.openxmlformats.org/officeDocument/2006/math">
                    <m:sSup>
                      <m:sSupPr>
                        <m:ctrlPr>
                          <a:rPr lang="it-IT" sz="2500" i="1" dirty="0" smtClean="0">
                            <a:latin typeface="Cambria Math" panose="02040503050406030204" pitchFamily="18" charset="0"/>
                          </a:rPr>
                        </m:ctrlPr>
                      </m:sSupPr>
                      <m:e>
                        <m:r>
                          <a:rPr lang="it-IT" sz="2500" i="1" dirty="0" smtClean="0">
                            <a:latin typeface="Cambria Math" panose="02040503050406030204" pitchFamily="18" charset="0"/>
                          </a:rPr>
                          <m:t>10</m:t>
                        </m:r>
                      </m:e>
                      <m:sup>
                        <m:r>
                          <a:rPr lang="it-IT" sz="2500" i="1" dirty="0" smtClean="0">
                            <a:latin typeface="Cambria Math" panose="02040503050406030204" pitchFamily="18" charset="0"/>
                          </a:rPr>
                          <m:t>6</m:t>
                        </m:r>
                      </m:sup>
                    </m:sSup>
                  </m:oMath>
                </a14:m>
                <a:r>
                  <a:rPr lang="en-GB" sz="2500" dirty="0" smtClean="0">
                    <a:latin typeface="Comic Sans MS" panose="030F0702030302020204" pitchFamily="66" charset="0"/>
                  </a:rPr>
                  <a:t> Ps atoms</a:t>
                </a:r>
              </a:p>
              <a:p>
                <a:pPr algn="r"/>
                <a:endParaRPr lang="en-GB" sz="2500" dirty="0">
                  <a:latin typeface="Comic Sans MS" panose="030F0702030302020204" pitchFamily="66" charset="0"/>
                </a:endParaRPr>
              </a:p>
            </p:txBody>
          </p:sp>
        </mc:Choice>
        <mc:Fallback xmlns="">
          <p:sp>
            <p:nvSpPr>
              <p:cNvPr id="30" name="CasellaDiTesto 29"/>
              <p:cNvSpPr txBox="1">
                <a:spLocks noRot="1" noChangeAspect="1" noMove="1" noResize="1" noEditPoints="1" noAdjustHandles="1" noChangeArrowheads="1" noChangeShapeType="1" noTextEdit="1"/>
              </p:cNvSpPr>
              <p:nvPr/>
            </p:nvSpPr>
            <p:spPr>
              <a:xfrm>
                <a:off x="2686050" y="2501658"/>
                <a:ext cx="5123109" cy="769441"/>
              </a:xfrm>
              <a:prstGeom prst="rect">
                <a:avLst/>
              </a:prstGeom>
              <a:blipFill rotWithShape="0">
                <a:blip r:embed="rId4"/>
                <a:stretch>
                  <a:fillRect l="-3810" t="-11811" r="-3690"/>
                </a:stretch>
              </a:blipFill>
            </p:spPr>
            <p:txBody>
              <a:bodyPr/>
              <a:lstStyle/>
              <a:p>
                <a:r>
                  <a:rPr lang="en-GB">
                    <a:noFill/>
                  </a:rPr>
                  <a:t> </a:t>
                </a:r>
              </a:p>
            </p:txBody>
          </p:sp>
        </mc:Fallback>
      </mc:AlternateContent>
    </p:spTree>
    <p:extLst>
      <p:ext uri="{BB962C8B-B14F-4D97-AF65-F5344CB8AC3E}">
        <p14:creationId xmlns:p14="http://schemas.microsoft.com/office/powerpoint/2010/main" val="865821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673769"/>
            <a:ext cx="8029872" cy="5682582"/>
          </a:xfrm>
          <a:prstGeom prst="rect">
            <a:avLst/>
          </a:prstGeom>
        </p:spPr>
      </p:pic>
      <p:sp>
        <p:nvSpPr>
          <p:cNvPr id="7" name="Segnaposto data 6"/>
          <p:cNvSpPr>
            <a:spLocks noGrp="1"/>
          </p:cNvSpPr>
          <p:nvPr>
            <p:ph type="dt" sz="half" idx="10"/>
          </p:nvPr>
        </p:nvSpPr>
        <p:spPr>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a:solidFill>
            <a:schemeClr val="bg1">
              <a:alpha val="30000"/>
            </a:schemeClr>
          </a:solidFill>
        </p:spPr>
        <p:txBody>
          <a:bodyPr/>
          <a:lstStyle/>
          <a:p>
            <a:fld id="{D32C9B6A-23F4-488E-90DC-B27627D4E531}" type="slidenum">
              <a:rPr lang="en-GB" sz="1100" smtClean="0">
                <a:latin typeface="Comic Sans MS" panose="030F0702030302020204" pitchFamily="66" charset="0"/>
              </a:rPr>
              <a:t>29</a:t>
            </a:fld>
            <a:endParaRPr lang="en-GB" sz="1100" dirty="0">
              <a:latin typeface="Comic Sans MS" panose="030F0702030302020204" pitchFamily="66" charset="0"/>
            </a:endParaRPr>
          </a:p>
        </p:txBody>
      </p:sp>
      <p:sp>
        <p:nvSpPr>
          <p:cNvPr id="15" name="Ovale 14"/>
          <p:cNvSpPr/>
          <p:nvPr/>
        </p:nvSpPr>
        <p:spPr>
          <a:xfrm>
            <a:off x="1434766" y="3816981"/>
            <a:ext cx="2502568" cy="154641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onnettore 1 17"/>
          <p:cNvCxnSpPr/>
          <p:nvPr/>
        </p:nvCxnSpPr>
        <p:spPr>
          <a:xfrm flipV="1">
            <a:off x="2490537" y="3243844"/>
            <a:ext cx="1585160" cy="56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2213811" y="5327144"/>
            <a:ext cx="1861886" cy="449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620773" y="200986"/>
            <a:ext cx="7886700" cy="400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dirty="0" smtClean="0">
                <a:solidFill>
                  <a:srgbClr val="002060"/>
                </a:solidFill>
                <a:latin typeface="Comic Sans MS" panose="030F0702030302020204" pitchFamily="66" charset="0"/>
              </a:rPr>
              <a:t>1.</a:t>
            </a:r>
            <a:r>
              <a:rPr lang="it-IT" sz="4000" dirty="0" smtClean="0">
                <a:solidFill>
                  <a:srgbClr val="002060"/>
                </a:solidFill>
                <a:latin typeface="Comic Sans MS" panose="030F0702030302020204" pitchFamily="66" charset="0"/>
              </a:rPr>
              <a:t> </a:t>
            </a:r>
            <a:r>
              <a:rPr lang="it-IT" sz="2400" dirty="0" err="1" smtClean="0">
                <a:solidFill>
                  <a:srgbClr val="002060"/>
                </a:solidFill>
                <a:latin typeface="Comic Sans MS" panose="030F0702030302020204" pitchFamily="66" charset="0"/>
              </a:rPr>
              <a:t>Detection</a:t>
            </a:r>
            <a:r>
              <a:rPr lang="it-IT" sz="2400" dirty="0" smtClean="0">
                <a:solidFill>
                  <a:srgbClr val="002060"/>
                </a:solidFill>
                <a:latin typeface="Comic Sans MS" panose="030F0702030302020204" pitchFamily="66" charset="0"/>
              </a:rPr>
              <a:t> of Ps </a:t>
            </a:r>
            <a:r>
              <a:rPr lang="it-IT" sz="2400" dirty="0" err="1" smtClean="0">
                <a:solidFill>
                  <a:srgbClr val="002060"/>
                </a:solidFill>
                <a:latin typeface="Comic Sans MS" panose="030F0702030302020204" pitchFamily="66" charset="0"/>
              </a:rPr>
              <a:t>annihilations</a:t>
            </a:r>
            <a:r>
              <a:rPr lang="it-IT" sz="2400" dirty="0" smtClean="0">
                <a:solidFill>
                  <a:srgbClr val="002060"/>
                </a:solidFill>
                <a:latin typeface="Comic Sans MS" panose="030F0702030302020204" pitchFamily="66" charset="0"/>
              </a:rPr>
              <a:t> </a:t>
            </a:r>
            <a:r>
              <a:rPr lang="it-IT" sz="2400" dirty="0" err="1" smtClean="0">
                <a:solidFill>
                  <a:srgbClr val="002060"/>
                </a:solidFill>
                <a:latin typeface="Comic Sans MS" panose="030F0702030302020204" pitchFamily="66" charset="0"/>
              </a:rPr>
              <a:t>into</a:t>
            </a:r>
            <a:r>
              <a:rPr lang="it-IT" sz="2400" dirty="0" smtClean="0">
                <a:solidFill>
                  <a:srgbClr val="002060"/>
                </a:solidFill>
                <a:latin typeface="Comic Sans MS" panose="030F0702030302020204" pitchFamily="66" charset="0"/>
              </a:rPr>
              <a:t> gamma </a:t>
            </a:r>
            <a:r>
              <a:rPr lang="it-IT" sz="2400" dirty="0" err="1" smtClean="0">
                <a:solidFill>
                  <a:srgbClr val="002060"/>
                </a:solidFill>
                <a:latin typeface="Comic Sans MS" panose="030F0702030302020204" pitchFamily="66" charset="0"/>
              </a:rPr>
              <a:t>rays</a:t>
            </a:r>
            <a:r>
              <a:rPr lang="it-IT" sz="2400" dirty="0" smtClean="0">
                <a:solidFill>
                  <a:srgbClr val="002060"/>
                </a:solidFill>
                <a:latin typeface="Comic Sans MS" panose="030F0702030302020204" pitchFamily="66" charset="0"/>
              </a:rPr>
              <a:t> time</a:t>
            </a:r>
            <a:endParaRPr lang="en-GB" sz="2400" dirty="0">
              <a:solidFill>
                <a:srgbClr val="002060"/>
              </a:solidFill>
              <a:latin typeface="Comic Sans MS" panose="030F0702030302020204" pitchFamily="66" charset="0"/>
            </a:endParaRPr>
          </a:p>
        </p:txBody>
      </p:sp>
      <p:pic>
        <p:nvPicPr>
          <p:cNvPr id="28" name="Immagine 27"/>
          <p:cNvPicPr>
            <a:picLocks noChangeAspect="1"/>
          </p:cNvPicPr>
          <p:nvPr/>
        </p:nvPicPr>
        <p:blipFill rotWithShape="1">
          <a:blip r:embed="rId4"/>
          <a:srcRect l="7274" t="22985" r="65961" b="42230"/>
          <a:stretch/>
        </p:blipFill>
        <p:spPr>
          <a:xfrm>
            <a:off x="4075697" y="3243845"/>
            <a:ext cx="5035952" cy="2533007"/>
          </a:xfrm>
          <a:prstGeom prst="rect">
            <a:avLst/>
          </a:prstGeom>
          <a:ln w="38100">
            <a:solidFill>
              <a:schemeClr val="tx1"/>
            </a:solidFill>
          </a:ln>
        </p:spPr>
      </p:pic>
      <p:cxnSp>
        <p:nvCxnSpPr>
          <p:cNvPr id="19" name="Connettore 2 18"/>
          <p:cNvCxnSpPr/>
          <p:nvPr/>
        </p:nvCxnSpPr>
        <p:spPr>
          <a:xfrm flipH="1">
            <a:off x="5233739" y="3621505"/>
            <a:ext cx="781448" cy="721895"/>
          </a:xfrm>
          <a:prstGeom prst="straightConnector1">
            <a:avLst/>
          </a:prstGeom>
          <a:ln>
            <a:solidFill>
              <a:srgbClr val="6B6B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p:cNvSpPr txBox="1"/>
              <p:nvPr/>
            </p:nvSpPr>
            <p:spPr>
              <a:xfrm>
                <a:off x="2686050" y="2501658"/>
                <a:ext cx="5123109" cy="692497"/>
              </a:xfrm>
              <a:prstGeom prst="rect">
                <a:avLst/>
              </a:prstGeom>
              <a:solidFill>
                <a:schemeClr val="bg1"/>
              </a:solidFill>
            </p:spPr>
            <p:txBody>
              <a:bodyPr wrap="square" lIns="0" tIns="0" rIns="0" bIns="0" rtlCol="0">
                <a:spAutoFit/>
              </a:bodyPr>
              <a:lstStyle/>
              <a:p>
                <a:pPr algn="r"/>
                <a:r>
                  <a:rPr lang="it-IT" sz="2500" dirty="0" err="1" smtClean="0">
                    <a:latin typeface="Comic Sans MS" panose="030F0702030302020204" pitchFamily="66" charset="0"/>
                  </a:rPr>
                  <a:t>Mean</a:t>
                </a:r>
                <a:r>
                  <a:rPr lang="it-IT" sz="2500" dirty="0" smtClean="0">
                    <a:latin typeface="Comic Sans MS" panose="030F0702030302020204" pitchFamily="66" charset="0"/>
                  </a:rPr>
                  <a:t> of 10 </a:t>
                </a:r>
                <a:r>
                  <a:rPr lang="it-IT" sz="2500" dirty="0" err="1" smtClean="0">
                    <a:latin typeface="Comic Sans MS" panose="030F0702030302020204" pitchFamily="66" charset="0"/>
                  </a:rPr>
                  <a:t>signals</a:t>
                </a:r>
                <a:r>
                  <a:rPr lang="it-IT" sz="2500" dirty="0" smtClean="0">
                    <a:latin typeface="Comic Sans MS" panose="030F0702030302020204" pitchFamily="66" charset="0"/>
                  </a:rPr>
                  <a:t> of </a:t>
                </a:r>
                <a14:m>
                  <m:oMath xmlns:m="http://schemas.openxmlformats.org/officeDocument/2006/math">
                    <m:sSup>
                      <m:sSupPr>
                        <m:ctrlPr>
                          <a:rPr lang="it-IT" sz="2500" i="1" dirty="0" smtClean="0">
                            <a:latin typeface="Cambria Math" panose="02040503050406030204" pitchFamily="18" charset="0"/>
                          </a:rPr>
                        </m:ctrlPr>
                      </m:sSupPr>
                      <m:e>
                        <m:r>
                          <a:rPr lang="it-IT" sz="2500" i="1" dirty="0" smtClean="0">
                            <a:latin typeface="Cambria Math" panose="02040503050406030204" pitchFamily="18" charset="0"/>
                          </a:rPr>
                          <m:t>10</m:t>
                        </m:r>
                      </m:e>
                      <m:sup>
                        <m:r>
                          <a:rPr lang="it-IT" sz="2500" i="1" dirty="0" smtClean="0">
                            <a:latin typeface="Cambria Math" panose="02040503050406030204" pitchFamily="18" charset="0"/>
                          </a:rPr>
                          <m:t>6</m:t>
                        </m:r>
                      </m:sup>
                    </m:sSup>
                  </m:oMath>
                </a14:m>
                <a:r>
                  <a:rPr lang="en-GB" sz="2500" dirty="0" smtClean="0">
                    <a:latin typeface="Comic Sans MS" panose="030F0702030302020204" pitchFamily="66" charset="0"/>
                  </a:rPr>
                  <a:t> Ps atoms</a:t>
                </a:r>
              </a:p>
              <a:p>
                <a:pPr algn="r"/>
                <a:endParaRPr lang="en-GB" sz="2000" dirty="0">
                  <a:latin typeface="Comic Sans MS" panose="030F0702030302020204" pitchFamily="66" charset="0"/>
                </a:endParaRPr>
              </a:p>
            </p:txBody>
          </p:sp>
        </mc:Choice>
        <mc:Fallback xmlns="">
          <p:sp>
            <p:nvSpPr>
              <p:cNvPr id="30" name="CasellaDiTesto 29"/>
              <p:cNvSpPr txBox="1">
                <a:spLocks noRot="1" noChangeAspect="1" noMove="1" noResize="1" noEditPoints="1" noAdjustHandles="1" noChangeArrowheads="1" noChangeShapeType="1" noTextEdit="1"/>
              </p:cNvSpPr>
              <p:nvPr/>
            </p:nvSpPr>
            <p:spPr>
              <a:xfrm>
                <a:off x="2686050" y="2501658"/>
                <a:ext cx="5123109" cy="692497"/>
              </a:xfrm>
              <a:prstGeom prst="rect">
                <a:avLst/>
              </a:prstGeom>
              <a:blipFill rotWithShape="0">
                <a:blip r:embed="rId5"/>
                <a:stretch>
                  <a:fillRect l="-3810" t="-13158" r="-3690"/>
                </a:stretch>
              </a:blipFill>
            </p:spPr>
            <p:txBody>
              <a:bodyPr/>
              <a:lstStyle/>
              <a:p>
                <a:r>
                  <a:rPr lang="en-GB">
                    <a:noFill/>
                  </a:rPr>
                  <a:t> </a:t>
                </a:r>
              </a:p>
            </p:txBody>
          </p:sp>
        </mc:Fallback>
      </mc:AlternateContent>
      <p:sp>
        <p:nvSpPr>
          <p:cNvPr id="23" name="CasellaDiTesto 22"/>
          <p:cNvSpPr txBox="1"/>
          <p:nvPr/>
        </p:nvSpPr>
        <p:spPr>
          <a:xfrm>
            <a:off x="5994733" y="3321985"/>
            <a:ext cx="2779295" cy="1477328"/>
          </a:xfrm>
          <a:prstGeom prst="rect">
            <a:avLst/>
          </a:prstGeom>
          <a:noFill/>
          <a:ln>
            <a:noFill/>
          </a:ln>
        </p:spPr>
        <p:txBody>
          <a:bodyPr wrap="square" rtlCol="0">
            <a:spAutoFit/>
          </a:bodyPr>
          <a:lstStyle/>
          <a:p>
            <a:r>
              <a:rPr lang="it-IT" dirty="0" err="1" smtClean="0">
                <a:solidFill>
                  <a:srgbClr val="5A5ABD"/>
                </a:solidFill>
                <a:latin typeface="Comic Sans MS" panose="030F0702030302020204" pitchFamily="66" charset="0"/>
              </a:rPr>
              <a:t>Increase</a:t>
            </a:r>
            <a:r>
              <a:rPr lang="it-IT" dirty="0" smtClean="0">
                <a:solidFill>
                  <a:srgbClr val="5A5ABD"/>
                </a:solidFill>
                <a:latin typeface="Comic Sans MS" panose="030F0702030302020204" pitchFamily="66" charset="0"/>
              </a:rPr>
              <a:t> of the «</a:t>
            </a:r>
            <a:r>
              <a:rPr lang="it-IT" b="1" u="sng" dirty="0" smtClean="0">
                <a:solidFill>
                  <a:srgbClr val="5A5ABD"/>
                </a:solidFill>
                <a:latin typeface="Comic Sans MS" panose="030F0702030302020204" pitchFamily="66" charset="0"/>
              </a:rPr>
              <a:t>fast </a:t>
            </a:r>
            <a:r>
              <a:rPr lang="it-IT" b="1" u="sng" dirty="0" err="1" smtClean="0">
                <a:solidFill>
                  <a:srgbClr val="5A5ABD"/>
                </a:solidFill>
                <a:latin typeface="Comic Sans MS" panose="030F0702030302020204" pitchFamily="66" charset="0"/>
              </a:rPr>
              <a:t>decaying</a:t>
            </a:r>
            <a:r>
              <a:rPr lang="it-IT" dirty="0" smtClean="0">
                <a:solidFill>
                  <a:srgbClr val="5A5ABD"/>
                </a:solidFill>
                <a:latin typeface="Comic Sans MS" panose="030F0702030302020204" pitchFamily="66" charset="0"/>
              </a:rPr>
              <a:t>» </a:t>
            </a:r>
            <a:r>
              <a:rPr lang="it-IT" dirty="0" err="1" smtClean="0">
                <a:solidFill>
                  <a:srgbClr val="5A5ABD"/>
                </a:solidFill>
                <a:latin typeface="Comic Sans MS" panose="030F0702030302020204" pitchFamily="66" charset="0"/>
              </a:rPr>
              <a:t>population</a:t>
            </a:r>
            <a:r>
              <a:rPr lang="it-IT" dirty="0" smtClean="0">
                <a:solidFill>
                  <a:srgbClr val="5A5ABD"/>
                </a:solidFill>
                <a:latin typeface="Comic Sans MS" panose="030F0702030302020204" pitchFamily="66" charset="0"/>
              </a:rPr>
              <a:t> and relative </a:t>
            </a:r>
            <a:r>
              <a:rPr lang="it-IT" dirty="0" err="1" smtClean="0">
                <a:solidFill>
                  <a:srgbClr val="5A5ABD"/>
                </a:solidFill>
                <a:latin typeface="Comic Sans MS" panose="030F0702030302020204" pitchFamily="66" charset="0"/>
              </a:rPr>
              <a:t>decrease</a:t>
            </a:r>
            <a:r>
              <a:rPr lang="it-IT" dirty="0" smtClean="0">
                <a:solidFill>
                  <a:srgbClr val="5A5ABD"/>
                </a:solidFill>
                <a:latin typeface="Comic Sans MS" panose="030F0702030302020204" pitchFamily="66" charset="0"/>
              </a:rPr>
              <a:t> of the «</a:t>
            </a:r>
            <a:r>
              <a:rPr lang="it-IT" b="1" u="sng" dirty="0" err="1" smtClean="0">
                <a:solidFill>
                  <a:srgbClr val="5A5ABD"/>
                </a:solidFill>
                <a:latin typeface="Comic Sans MS" panose="030F0702030302020204" pitchFamily="66" charset="0"/>
              </a:rPr>
              <a:t>slower</a:t>
            </a:r>
            <a:r>
              <a:rPr lang="it-IT" dirty="0" smtClean="0">
                <a:solidFill>
                  <a:srgbClr val="5A5ABD"/>
                </a:solidFill>
                <a:latin typeface="Comic Sans MS" panose="030F0702030302020204" pitchFamily="66" charset="0"/>
              </a:rPr>
              <a:t>» </a:t>
            </a:r>
            <a:r>
              <a:rPr lang="it-IT" dirty="0" err="1" smtClean="0">
                <a:solidFill>
                  <a:srgbClr val="5A5ABD"/>
                </a:solidFill>
                <a:latin typeface="Comic Sans MS" panose="030F0702030302020204" pitchFamily="66" charset="0"/>
              </a:rPr>
              <a:t>counterpart</a:t>
            </a:r>
            <a:endParaRPr lang="en-GB" dirty="0">
              <a:solidFill>
                <a:srgbClr val="5A5ABD"/>
              </a:solidFill>
              <a:latin typeface="Comic Sans MS" panose="030F0702030302020204" pitchFamily="66" charset="0"/>
            </a:endParaRPr>
          </a:p>
        </p:txBody>
      </p:sp>
      <p:cxnSp>
        <p:nvCxnSpPr>
          <p:cNvPr id="26" name="Connettore 2 25"/>
          <p:cNvCxnSpPr/>
          <p:nvPr/>
        </p:nvCxnSpPr>
        <p:spPr>
          <a:xfrm flipH="1">
            <a:off x="7384380" y="4438366"/>
            <a:ext cx="219578" cy="721894"/>
          </a:xfrm>
          <a:prstGeom prst="straightConnector1">
            <a:avLst/>
          </a:prstGeom>
          <a:ln>
            <a:solidFill>
              <a:srgbClr val="6B6BC4"/>
            </a:solidFill>
            <a:tailEnd type="triangle"/>
          </a:ln>
        </p:spPr>
        <p:style>
          <a:lnRef idx="1">
            <a:schemeClr val="accent1"/>
          </a:lnRef>
          <a:fillRef idx="0">
            <a:schemeClr val="accent1"/>
          </a:fillRef>
          <a:effectRef idx="0">
            <a:schemeClr val="accent1"/>
          </a:effectRef>
          <a:fontRef idx="minor">
            <a:schemeClr val="tx1"/>
          </a:fontRef>
        </p:style>
      </p:cxnSp>
      <p:sp>
        <p:nvSpPr>
          <p:cNvPr id="2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66646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1636394"/>
            <a:ext cx="7806690" cy="2478406"/>
          </a:xfrm>
        </p:spPr>
        <p:txBody>
          <a:bodyPr>
            <a:normAutofit/>
          </a:bodyPr>
          <a:lstStyle/>
          <a:p>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physics</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behind</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AEgIS</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experiment</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Segnaposto data 6"/>
          <p:cNvSpPr>
            <a:spLocks noGrp="1"/>
          </p:cNvSpPr>
          <p:nvPr>
            <p:ph type="dt" sz="half" idx="10"/>
          </p:nvPr>
        </p:nvSpPr>
        <p:spPr>
          <a:xfrm>
            <a:off x="628650" y="6356351"/>
            <a:ext cx="2057400" cy="365125"/>
          </a:xfrm>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3" name="Segnaposto numero diapositiva 2"/>
          <p:cNvSpPr>
            <a:spLocks noGrp="1"/>
          </p:cNvSpPr>
          <p:nvPr>
            <p:ph type="sldNum" sz="quarter" idx="12"/>
          </p:nvPr>
        </p:nvSpPr>
        <p:spPr/>
        <p:txBody>
          <a:bodyPr/>
          <a:lstStyle/>
          <a:p>
            <a:fld id="{D32C9B6A-23F4-488E-90DC-B27627D4E531}" type="slidenum">
              <a:rPr lang="en-GB" smtClean="0"/>
              <a:t>3</a:t>
            </a:fld>
            <a:endParaRPr lang="en-GB"/>
          </a:p>
        </p:txBody>
      </p:sp>
    </p:spTree>
    <p:extLst>
      <p:ext uri="{BB962C8B-B14F-4D97-AF65-F5344CB8AC3E}">
        <p14:creationId xmlns:p14="http://schemas.microsoft.com/office/powerpoint/2010/main" val="1577352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6150" y="1590674"/>
            <a:ext cx="7324725" cy="1738313"/>
          </a:xfrm>
          <a:solidFill>
            <a:schemeClr val="tx2">
              <a:lumMod val="20000"/>
              <a:lumOff val="80000"/>
              <a:alpha val="56000"/>
            </a:schemeClr>
          </a:solidFill>
          <a:ln w="76200">
            <a:solidFill>
              <a:srgbClr val="00B050"/>
            </a:solidFill>
          </a:ln>
        </p:spPr>
        <p:txBody>
          <a:bodyPr vert="horz" lIns="91440" tIns="45720" rIns="91440" bIns="45720" rtlCol="0" anchor="b">
            <a:normAutofit/>
          </a:bodyPr>
          <a:lstStyle/>
          <a:p>
            <a:r>
              <a:rPr lang="it-IT" sz="5400" b="1" dirty="0">
                <a:solidFill>
                  <a:srgbClr val="00B050"/>
                </a:solidFill>
                <a:latin typeface="Comic Sans MS" panose="030F0702030302020204" pitchFamily="66" charset="0"/>
              </a:rPr>
              <a:t>2.Detecting Ps n = 3</a:t>
            </a:r>
            <a:r>
              <a:rPr lang="en-GB" sz="5400" b="1" dirty="0">
                <a:solidFill>
                  <a:srgbClr val="00B050"/>
                </a:solidFill>
                <a:latin typeface="Comic Sans MS" panose="030F0702030302020204" pitchFamily="66" charset="0"/>
              </a:rPr>
              <a:t/>
            </a:r>
            <a:br>
              <a:rPr lang="en-GB" sz="5400" b="1" dirty="0">
                <a:solidFill>
                  <a:srgbClr val="00B050"/>
                </a:solidFill>
                <a:latin typeface="Comic Sans MS" panose="030F0702030302020204" pitchFamily="66" charset="0"/>
              </a:rPr>
            </a:br>
            <a:r>
              <a:rPr lang="it-IT" sz="5400" b="1" dirty="0">
                <a:solidFill>
                  <a:srgbClr val="00B050"/>
                </a:solidFill>
                <a:latin typeface="Comic Sans MS" panose="030F0702030302020204" pitchFamily="66" charset="0"/>
              </a:rPr>
              <a:t>laser </a:t>
            </a:r>
            <a:r>
              <a:rPr lang="it-IT" sz="5400" b="1" dirty="0" err="1">
                <a:solidFill>
                  <a:srgbClr val="00B050"/>
                </a:solidFill>
                <a:latin typeface="Comic Sans MS" panose="030F0702030302020204" pitchFamily="66" charset="0"/>
              </a:rPr>
              <a:t>excitation</a:t>
            </a:r>
            <a:endParaRPr lang="en-GB" sz="5400" b="1" dirty="0">
              <a:solidFill>
                <a:srgbClr val="00B050"/>
              </a:solidFill>
              <a:latin typeface="Comic Sans MS" panose="030F0702030302020204" pitchFamily="66" charset="0"/>
            </a:endParaRPr>
          </a:p>
        </p:txBody>
      </p:sp>
      <p:sp>
        <p:nvSpPr>
          <p:cNvPr id="3" name="Sottotitolo 2"/>
          <p:cNvSpPr>
            <a:spLocks noGrp="1"/>
          </p:cNvSpPr>
          <p:nvPr>
            <p:ph type="subTitle" idx="1"/>
          </p:nvPr>
        </p:nvSpPr>
        <p:spPr>
          <a:xfrm>
            <a:off x="1403350" y="3421063"/>
            <a:ext cx="6667500" cy="1074737"/>
          </a:xfrm>
        </p:spPr>
        <p:txBody>
          <a:bodyPr>
            <a:normAutofit/>
          </a:bodyPr>
          <a:lstStyle/>
          <a:p>
            <a:r>
              <a:rPr lang="it-IT" sz="3000" b="1" dirty="0">
                <a:effectLst>
                  <a:outerShdw blurRad="38100" dist="38100" dir="2700000" algn="tl">
                    <a:srgbClr val="000000">
                      <a:alpha val="43137"/>
                    </a:srgbClr>
                  </a:outerShdw>
                </a:effectLst>
                <a:latin typeface="Comic Sans MS" panose="030F0702030302020204" pitchFamily="66" charset="0"/>
              </a:rPr>
              <a:t>By </a:t>
            </a:r>
            <a:r>
              <a:rPr lang="it-IT" sz="3000" b="1" dirty="0" err="1">
                <a:effectLst>
                  <a:outerShdw blurRad="38100" dist="38100" dir="2700000" algn="tl">
                    <a:srgbClr val="000000">
                      <a:alpha val="43137"/>
                    </a:srgbClr>
                  </a:outerShdw>
                </a:effectLst>
                <a:latin typeface="Comic Sans MS" panose="030F0702030302020204" pitchFamily="66" charset="0"/>
              </a:rPr>
              <a:t>measuring</a:t>
            </a:r>
            <a:r>
              <a:rPr lang="it-IT" sz="3000" b="1" dirty="0">
                <a:effectLst>
                  <a:outerShdw blurRad="38100" dist="38100" dir="2700000" algn="tl">
                    <a:srgbClr val="000000">
                      <a:alpha val="43137"/>
                    </a:srgbClr>
                  </a:outerShdw>
                </a:effectLst>
                <a:latin typeface="Comic Sans MS" panose="030F0702030302020204" pitchFamily="66" charset="0"/>
              </a:rPr>
              <a:t> </a:t>
            </a:r>
            <a:r>
              <a:rPr lang="it-IT" sz="3000" b="1" dirty="0" smtClean="0">
                <a:effectLst>
                  <a:outerShdw blurRad="38100" dist="38100" dir="2700000" algn="tl">
                    <a:srgbClr val="000000">
                      <a:alpha val="43137"/>
                    </a:srgbClr>
                  </a:outerShdw>
                </a:effectLst>
                <a:latin typeface="Comic Sans MS" panose="030F0702030302020204" pitchFamily="66" charset="0"/>
              </a:rPr>
              <a:t>the 3-&gt;2 </a:t>
            </a:r>
            <a:r>
              <a:rPr lang="it-IT" sz="3000" b="1" dirty="0" err="1" smtClean="0">
                <a:effectLst>
                  <a:outerShdw blurRad="38100" dist="38100" dir="2700000" algn="tl">
                    <a:srgbClr val="000000">
                      <a:alpha val="43137"/>
                    </a:srgbClr>
                  </a:outerShdw>
                </a:effectLst>
                <a:latin typeface="Comic Sans MS" panose="030F0702030302020204" pitchFamily="66" charset="0"/>
              </a:rPr>
              <a:t>spontaneous</a:t>
            </a:r>
            <a:r>
              <a:rPr lang="it-IT" sz="3000" b="1" dirty="0" smtClean="0">
                <a:effectLst>
                  <a:outerShdw blurRad="38100" dist="38100" dir="2700000" algn="tl">
                    <a:srgbClr val="000000">
                      <a:alpha val="43137"/>
                    </a:srgbClr>
                  </a:outerShdw>
                </a:effectLst>
                <a:latin typeface="Comic Sans MS" panose="030F0702030302020204" pitchFamily="66" charset="0"/>
              </a:rPr>
              <a:t> </a:t>
            </a:r>
            <a:r>
              <a:rPr lang="it-IT" sz="3000" b="1" dirty="0" err="1" smtClean="0">
                <a:effectLst>
                  <a:outerShdw blurRad="38100" dist="38100" dir="2700000" algn="tl">
                    <a:srgbClr val="000000">
                      <a:alpha val="43137"/>
                    </a:srgbClr>
                  </a:outerShdw>
                </a:effectLst>
                <a:latin typeface="Comic Sans MS" panose="030F0702030302020204" pitchFamily="66" charset="0"/>
              </a:rPr>
              <a:t>emission</a:t>
            </a:r>
            <a:r>
              <a:rPr lang="it-IT" sz="3000" b="1" dirty="0" smtClean="0">
                <a:effectLst>
                  <a:outerShdw blurRad="38100" dist="38100" dir="2700000" algn="tl">
                    <a:srgbClr val="000000">
                      <a:alpha val="43137"/>
                    </a:srgbClr>
                  </a:outerShdw>
                </a:effectLst>
                <a:latin typeface="Comic Sans MS" panose="030F0702030302020204" pitchFamily="66" charset="0"/>
              </a:rPr>
              <a:t> </a:t>
            </a:r>
            <a:r>
              <a:rPr lang="it-IT" sz="3000" b="1" dirty="0" err="1" smtClean="0">
                <a:effectLst>
                  <a:outerShdw blurRad="38100" dist="38100" dir="2700000" algn="tl">
                    <a:srgbClr val="000000">
                      <a:alpha val="43137"/>
                    </a:srgbClr>
                  </a:outerShdw>
                </a:effectLst>
                <a:latin typeface="Comic Sans MS" panose="030F0702030302020204" pitchFamily="66" charset="0"/>
              </a:rPr>
              <a:t>radiation</a:t>
            </a:r>
            <a:endParaRPr lang="en-GB" sz="3000" b="1" dirty="0">
              <a:effectLst>
                <a:outerShdw blurRad="38100" dist="38100" dir="2700000" algn="tl">
                  <a:srgbClr val="000000">
                    <a:alpha val="43137"/>
                  </a:srgbClr>
                </a:outerShdw>
              </a:effectLst>
              <a:latin typeface="Comic Sans MS" panose="030F0702030302020204" pitchFamily="66" charset="0"/>
            </a:endParaRPr>
          </a:p>
        </p:txBody>
      </p:sp>
      <p:sp>
        <p:nvSpPr>
          <p:cNvPr id="4" name="Segnaposto data 6"/>
          <p:cNvSpPr>
            <a:spLocks noGrp="1"/>
          </p:cNvSpPr>
          <p:nvPr>
            <p:ph type="dt" sz="half" idx="10"/>
          </p:nvPr>
        </p:nvSpPr>
        <p:spPr>
          <a:xfrm>
            <a:off x="628650" y="6356351"/>
            <a:ext cx="2057400" cy="365125"/>
          </a:xfrm>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5"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1092075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773" y="200985"/>
            <a:ext cx="7886700" cy="1325563"/>
          </a:xfrm>
        </p:spPr>
        <p:txBody>
          <a:bodyPr/>
          <a:lstStyle/>
          <a:p>
            <a:pPr algn="ctr"/>
            <a:r>
              <a:rPr lang="it-IT" sz="4000" dirty="0" smtClean="0">
                <a:solidFill>
                  <a:srgbClr val="002060"/>
                </a:solidFill>
                <a:latin typeface="Comic Sans MS" panose="030F0702030302020204" pitchFamily="66" charset="0"/>
              </a:rPr>
              <a:t>2. </a:t>
            </a:r>
            <a:r>
              <a:rPr lang="it-IT" sz="4000" dirty="0" err="1" smtClean="0">
                <a:solidFill>
                  <a:srgbClr val="002060"/>
                </a:solidFill>
                <a:latin typeface="Comic Sans MS" panose="030F0702030302020204" pitchFamily="66" charset="0"/>
              </a:rPr>
              <a:t>Detection</a:t>
            </a:r>
            <a:r>
              <a:rPr lang="it-IT" sz="4000" dirty="0" smtClean="0">
                <a:solidFill>
                  <a:srgbClr val="002060"/>
                </a:solidFill>
                <a:latin typeface="Comic Sans MS" panose="030F0702030302020204" pitchFamily="66" charset="0"/>
              </a:rPr>
              <a:t> </a:t>
            </a:r>
            <a:r>
              <a:rPr lang="it-IT" sz="4000" dirty="0">
                <a:solidFill>
                  <a:srgbClr val="002060"/>
                </a:solidFill>
                <a:latin typeface="Comic Sans MS" panose="030F0702030302020204" pitchFamily="66" charset="0"/>
              </a:rPr>
              <a:t>of 1312nm </a:t>
            </a:r>
            <a:r>
              <a:rPr lang="it-IT" sz="4000" dirty="0" err="1">
                <a:solidFill>
                  <a:srgbClr val="002060"/>
                </a:solidFill>
                <a:latin typeface="Comic Sans MS" panose="030F0702030302020204" pitchFamily="66" charset="0"/>
              </a:rPr>
              <a:t>photons</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31</a:t>
            </a:fld>
            <a:endParaRPr lang="en-GB" sz="1100">
              <a:latin typeface="Comic Sans MS" panose="030F0702030302020204" pitchFamily="66" charset="0"/>
            </a:endParaRPr>
          </a:p>
        </p:txBody>
      </p:sp>
      <p:cxnSp>
        <p:nvCxnSpPr>
          <p:cNvPr id="9" name="Connettore 1 8"/>
          <p:cNvCxnSpPr/>
          <p:nvPr/>
        </p:nvCxnSpPr>
        <p:spPr>
          <a:xfrm>
            <a:off x="628650" y="2921338"/>
            <a:ext cx="4304243" cy="198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20773" y="1864579"/>
            <a:ext cx="4304243" cy="81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628652" y="5387740"/>
            <a:ext cx="430424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1831455" y="1901241"/>
            <a:ext cx="2908" cy="3433666"/>
          </a:xfrm>
          <a:prstGeom prst="straightConnector1">
            <a:avLst/>
          </a:prstGeom>
          <a:ln w="76200">
            <a:solidFill>
              <a:srgbClr val="7030A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3727180" y="1918224"/>
            <a:ext cx="9410" cy="1003114"/>
          </a:xfrm>
          <a:prstGeom prst="straightConnector1">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323296" y="5440575"/>
            <a:ext cx="609600" cy="369332"/>
          </a:xfrm>
          <a:prstGeom prst="rect">
            <a:avLst/>
          </a:prstGeom>
          <a:solidFill>
            <a:schemeClr val="bg1">
              <a:alpha val="30000"/>
            </a:schemeClr>
          </a:solidFill>
        </p:spPr>
        <p:txBody>
          <a:bodyPr wrap="square" rtlCol="0">
            <a:spAutoFit/>
          </a:bodyPr>
          <a:lstStyle/>
          <a:p>
            <a:r>
              <a:rPr lang="it-IT" b="1" dirty="0">
                <a:latin typeface="Comic Sans MS" panose="030F0702030302020204" pitchFamily="66" charset="0"/>
              </a:rPr>
              <a:t>n</a:t>
            </a:r>
            <a:r>
              <a:rPr lang="it-IT" b="1" dirty="0" smtClean="0">
                <a:latin typeface="Comic Sans MS" panose="030F0702030302020204" pitchFamily="66" charset="0"/>
              </a:rPr>
              <a:t>=1</a:t>
            </a:r>
            <a:endParaRPr lang="en-GB" b="1" dirty="0">
              <a:latin typeface="Comic Sans MS" panose="030F0702030302020204" pitchFamily="66" charset="0"/>
            </a:endParaRPr>
          </a:p>
        </p:txBody>
      </p:sp>
      <p:sp>
        <p:nvSpPr>
          <p:cNvPr id="16" name="CasellaDiTesto 15"/>
          <p:cNvSpPr txBox="1"/>
          <p:nvPr/>
        </p:nvSpPr>
        <p:spPr>
          <a:xfrm>
            <a:off x="4315415" y="1908793"/>
            <a:ext cx="609600" cy="369332"/>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n=3</a:t>
            </a:r>
            <a:endParaRPr lang="en-GB" b="1" dirty="0">
              <a:solidFill>
                <a:srgbClr val="7030A0"/>
              </a:solidFill>
              <a:latin typeface="Comic Sans MS" panose="030F0702030302020204" pitchFamily="66" charset="0"/>
            </a:endParaRPr>
          </a:p>
        </p:txBody>
      </p:sp>
      <p:sp>
        <p:nvSpPr>
          <p:cNvPr id="18" name="CasellaDiTesto 17"/>
          <p:cNvSpPr txBox="1"/>
          <p:nvPr/>
        </p:nvSpPr>
        <p:spPr>
          <a:xfrm>
            <a:off x="4323296" y="2983287"/>
            <a:ext cx="609597" cy="369332"/>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n=2</a:t>
            </a:r>
            <a:endParaRPr lang="en-GB" b="1" dirty="0">
              <a:solidFill>
                <a:srgbClr val="FF0000"/>
              </a:solidFill>
              <a:latin typeface="Comic Sans MS" panose="030F0702030302020204" pitchFamily="66" charset="0"/>
            </a:endParaRPr>
          </a:p>
        </p:txBody>
      </p:sp>
      <p:sp>
        <p:nvSpPr>
          <p:cNvPr id="19" name="CasellaDiTesto 18"/>
          <p:cNvSpPr txBox="1"/>
          <p:nvPr/>
        </p:nvSpPr>
        <p:spPr>
          <a:xfrm>
            <a:off x="646645" y="3868343"/>
            <a:ext cx="1028701" cy="646331"/>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6,05eV</a:t>
            </a:r>
          </a:p>
          <a:p>
            <a:r>
              <a:rPr lang="it-IT" b="1" dirty="0" smtClean="0">
                <a:solidFill>
                  <a:srgbClr val="7030A0"/>
                </a:solidFill>
                <a:latin typeface="Comic Sans MS" panose="030F0702030302020204" pitchFamily="66" charset="0"/>
              </a:rPr>
              <a:t>205nm</a:t>
            </a:r>
            <a:endParaRPr lang="en-GB" b="1" dirty="0">
              <a:solidFill>
                <a:srgbClr val="7030A0"/>
              </a:solidFill>
              <a:latin typeface="Comic Sans MS" panose="030F0702030302020204" pitchFamily="66" charset="0"/>
            </a:endParaRPr>
          </a:p>
        </p:txBody>
      </p:sp>
      <p:sp>
        <p:nvSpPr>
          <p:cNvPr id="20" name="CasellaDiTesto 19"/>
          <p:cNvSpPr txBox="1"/>
          <p:nvPr/>
        </p:nvSpPr>
        <p:spPr>
          <a:xfrm rot="804749">
            <a:off x="5084727" y="2294716"/>
            <a:ext cx="953076" cy="523220"/>
          </a:xfrm>
          <a:prstGeom prst="rect">
            <a:avLst/>
          </a:prstGeom>
          <a:solidFill>
            <a:schemeClr val="bg1">
              <a:alpha val="30000"/>
            </a:schemeClr>
          </a:solidFill>
        </p:spPr>
        <p:txBody>
          <a:bodyPr wrap="square" rtlCol="0">
            <a:spAutoFit/>
          </a:bodyPr>
          <a:lstStyle/>
          <a:p>
            <a:r>
              <a:rPr lang="it-IT" sz="1400" b="1" dirty="0" smtClean="0">
                <a:solidFill>
                  <a:srgbClr val="FF0000"/>
                </a:solidFill>
                <a:latin typeface="Comic Sans MS" panose="030F0702030302020204" pitchFamily="66" charset="0"/>
              </a:rPr>
              <a:t>1312nm</a:t>
            </a:r>
          </a:p>
          <a:p>
            <a:r>
              <a:rPr lang="it-IT" sz="1400" b="1" dirty="0" err="1" smtClean="0">
                <a:solidFill>
                  <a:srgbClr val="FF0000"/>
                </a:solidFill>
                <a:latin typeface="Comic Sans MS" panose="030F0702030302020204" pitchFamily="66" charset="0"/>
              </a:rPr>
              <a:t>radiation</a:t>
            </a:r>
            <a:endParaRPr lang="en-GB" sz="1400" b="1" dirty="0">
              <a:solidFill>
                <a:srgbClr val="FF0000"/>
              </a:solidFill>
              <a:latin typeface="Comic Sans MS" panose="030F0702030302020204" pitchFamily="66" charset="0"/>
            </a:endParaRPr>
          </a:p>
        </p:txBody>
      </p:sp>
      <p:cxnSp>
        <p:nvCxnSpPr>
          <p:cNvPr id="31" name="Connettore 2 30"/>
          <p:cNvCxnSpPr/>
          <p:nvPr/>
        </p:nvCxnSpPr>
        <p:spPr>
          <a:xfrm>
            <a:off x="3787912" y="2440441"/>
            <a:ext cx="2289961" cy="500729"/>
          </a:xfrm>
          <a:prstGeom prst="straightConnector1">
            <a:avLst/>
          </a:prstGeom>
          <a:ln w="38100">
            <a:solidFill>
              <a:srgbClr val="FF0000"/>
            </a:solidFill>
            <a:prstDash val="sys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3195732" y="1909732"/>
            <a:ext cx="2908" cy="3433666"/>
          </a:xfrm>
          <a:prstGeom prst="straightConnector1">
            <a:avLst/>
          </a:prstGeom>
          <a:ln w="76200">
            <a:solidFill>
              <a:srgbClr val="7030A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20772" y="1468831"/>
            <a:ext cx="1360663" cy="369332"/>
          </a:xfrm>
          <a:prstGeom prst="rect">
            <a:avLst/>
          </a:prstGeom>
          <a:solidFill>
            <a:schemeClr val="bg1">
              <a:alpha val="30000"/>
            </a:schemeClr>
          </a:solidFill>
        </p:spPr>
        <p:txBody>
          <a:bodyPr wrap="square" rtlCol="0">
            <a:spAutoFit/>
          </a:bodyPr>
          <a:lstStyle/>
          <a:p>
            <a:r>
              <a:rPr lang="it-IT" b="1" dirty="0" err="1" smtClean="0">
                <a:latin typeface="Comic Sans MS" panose="030F0702030302020204" pitchFamily="66" charset="0"/>
              </a:rPr>
              <a:t>Excitation</a:t>
            </a:r>
            <a:endParaRPr lang="en-GB" b="1" dirty="0">
              <a:latin typeface="Comic Sans MS" panose="030F0702030302020204" pitchFamily="66" charset="0"/>
            </a:endParaRPr>
          </a:p>
        </p:txBody>
      </p:sp>
      <p:sp>
        <p:nvSpPr>
          <p:cNvPr id="39" name="CasellaDiTesto 38"/>
          <p:cNvSpPr txBox="1"/>
          <p:nvPr/>
        </p:nvSpPr>
        <p:spPr>
          <a:xfrm>
            <a:off x="3161136" y="1450905"/>
            <a:ext cx="1763879" cy="369332"/>
          </a:xfrm>
          <a:prstGeom prst="rect">
            <a:avLst/>
          </a:prstGeom>
          <a:solidFill>
            <a:schemeClr val="bg1">
              <a:alpha val="30000"/>
            </a:schemeClr>
          </a:solidFill>
        </p:spPr>
        <p:txBody>
          <a:bodyPr wrap="square" rtlCol="0">
            <a:spAutoFit/>
          </a:bodyPr>
          <a:lstStyle/>
          <a:p>
            <a:r>
              <a:rPr lang="it-IT" b="1" dirty="0" smtClean="0">
                <a:latin typeface="Comic Sans MS" panose="030F0702030302020204" pitchFamily="66" charset="0"/>
              </a:rPr>
              <a:t>De-</a:t>
            </a:r>
            <a:r>
              <a:rPr lang="it-IT" b="1" dirty="0" err="1" smtClean="0">
                <a:latin typeface="Comic Sans MS" panose="030F0702030302020204" pitchFamily="66" charset="0"/>
              </a:rPr>
              <a:t>excitation</a:t>
            </a:r>
            <a:endParaRPr lang="en-GB" b="1" dirty="0">
              <a:latin typeface="Comic Sans MS" panose="030F0702030302020204" pitchFamily="66" charset="0"/>
            </a:endParaRPr>
          </a:p>
        </p:txBody>
      </p:sp>
      <p:sp>
        <p:nvSpPr>
          <p:cNvPr id="40" name="Ovale 39"/>
          <p:cNvSpPr/>
          <p:nvPr/>
        </p:nvSpPr>
        <p:spPr>
          <a:xfrm>
            <a:off x="2512882" y="1052120"/>
            <a:ext cx="3802193" cy="28162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asellaDiTesto 40"/>
          <p:cNvSpPr txBox="1"/>
          <p:nvPr/>
        </p:nvSpPr>
        <p:spPr>
          <a:xfrm>
            <a:off x="5438775" y="4117471"/>
            <a:ext cx="3076575" cy="223887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400" b="1" dirty="0">
                <a:solidFill>
                  <a:schemeClr val="tx1"/>
                </a:solidFill>
                <a:latin typeface="Comic Sans MS" panose="030F0702030302020204" pitchFamily="66" charset="0"/>
              </a:rPr>
              <a:t>The goal of </a:t>
            </a:r>
            <a:r>
              <a:rPr lang="it-IT" sz="2400" b="1" dirty="0" err="1">
                <a:solidFill>
                  <a:schemeClr val="tx1"/>
                </a:solidFill>
                <a:latin typeface="Comic Sans MS" panose="030F0702030302020204" pitchFamily="66" charset="0"/>
              </a:rPr>
              <a:t>this</a:t>
            </a:r>
            <a:r>
              <a:rPr lang="it-IT" sz="2400" b="1" dirty="0">
                <a:solidFill>
                  <a:schemeClr val="tx1"/>
                </a:solidFill>
                <a:latin typeface="Comic Sans MS" panose="030F0702030302020204" pitchFamily="66" charset="0"/>
              </a:rPr>
              <a:t> </a:t>
            </a:r>
            <a:r>
              <a:rPr lang="it-IT" sz="2400" b="1" dirty="0" err="1">
                <a:solidFill>
                  <a:schemeClr val="tx1"/>
                </a:solidFill>
                <a:latin typeface="Comic Sans MS" panose="030F0702030302020204" pitchFamily="66" charset="0"/>
              </a:rPr>
              <a:t>strategy</a:t>
            </a:r>
            <a:r>
              <a:rPr lang="it-IT" sz="2400" b="1" dirty="0">
                <a:solidFill>
                  <a:schemeClr val="tx1"/>
                </a:solidFill>
                <a:latin typeface="Comic Sans MS" panose="030F0702030302020204" pitchFamily="66" charset="0"/>
              </a:rPr>
              <a:t> </a:t>
            </a:r>
            <a:r>
              <a:rPr lang="it-IT" sz="2400" b="1" dirty="0" err="1">
                <a:solidFill>
                  <a:schemeClr val="tx1"/>
                </a:solidFill>
                <a:latin typeface="Comic Sans MS" panose="030F0702030302020204" pitchFamily="66" charset="0"/>
              </a:rPr>
              <a:t>is</a:t>
            </a:r>
            <a:r>
              <a:rPr lang="it-IT" sz="2400" b="1" dirty="0">
                <a:solidFill>
                  <a:schemeClr val="tx1"/>
                </a:solidFill>
                <a:latin typeface="Comic Sans MS" panose="030F0702030302020204" pitchFamily="66" charset="0"/>
              </a:rPr>
              <a:t> to </a:t>
            </a:r>
            <a:r>
              <a:rPr lang="it-IT" sz="2400" b="1" dirty="0" err="1">
                <a:solidFill>
                  <a:schemeClr val="tx1"/>
                </a:solidFill>
                <a:latin typeface="Comic Sans MS" panose="030F0702030302020204" pitchFamily="66" charset="0"/>
              </a:rPr>
              <a:t>detect</a:t>
            </a:r>
            <a:r>
              <a:rPr lang="it-IT" sz="2400" b="1" dirty="0">
                <a:solidFill>
                  <a:schemeClr val="tx1"/>
                </a:solidFill>
                <a:latin typeface="Comic Sans MS" panose="030F0702030302020204" pitchFamily="66" charset="0"/>
              </a:rPr>
              <a:t> the </a:t>
            </a:r>
            <a:r>
              <a:rPr lang="it-IT" sz="2400" b="1" dirty="0" err="1">
                <a:solidFill>
                  <a:schemeClr val="tx1"/>
                </a:solidFill>
                <a:latin typeface="Comic Sans MS" panose="030F0702030302020204" pitchFamily="66" charset="0"/>
              </a:rPr>
              <a:t>radiation</a:t>
            </a:r>
            <a:r>
              <a:rPr lang="it-IT" sz="2400" b="1" dirty="0">
                <a:solidFill>
                  <a:schemeClr val="tx1"/>
                </a:solidFill>
                <a:latin typeface="Comic Sans MS" panose="030F0702030302020204" pitchFamily="66" charset="0"/>
              </a:rPr>
              <a:t> </a:t>
            </a:r>
            <a:r>
              <a:rPr lang="it-IT" sz="2400" b="1" dirty="0" err="1">
                <a:solidFill>
                  <a:schemeClr val="tx1"/>
                </a:solidFill>
                <a:latin typeface="Comic Sans MS" panose="030F0702030302020204" pitchFamily="66" charset="0"/>
              </a:rPr>
              <a:t>emitted</a:t>
            </a:r>
            <a:r>
              <a:rPr lang="it-IT" sz="2400" b="1" dirty="0">
                <a:solidFill>
                  <a:schemeClr val="tx1"/>
                </a:solidFill>
                <a:latin typeface="Comic Sans MS" panose="030F0702030302020204" pitchFamily="66" charset="0"/>
              </a:rPr>
              <a:t> from </a:t>
            </a:r>
            <a:r>
              <a:rPr lang="it-IT" sz="2400" b="1" dirty="0" err="1">
                <a:solidFill>
                  <a:schemeClr val="tx1"/>
                </a:solidFill>
                <a:latin typeface="Comic Sans MS" panose="030F0702030302020204" pitchFamily="66" charset="0"/>
              </a:rPr>
              <a:t>this</a:t>
            </a:r>
            <a:r>
              <a:rPr lang="it-IT" sz="2400" b="1" dirty="0">
                <a:solidFill>
                  <a:schemeClr val="tx1"/>
                </a:solidFill>
                <a:latin typeface="Comic Sans MS" panose="030F0702030302020204" pitchFamily="66" charset="0"/>
              </a:rPr>
              <a:t> </a:t>
            </a:r>
            <a:r>
              <a:rPr lang="it-IT" sz="2400" b="1" dirty="0" err="1">
                <a:solidFill>
                  <a:schemeClr val="tx1"/>
                </a:solidFill>
                <a:latin typeface="Comic Sans MS" panose="030F0702030302020204" pitchFamily="66" charset="0"/>
              </a:rPr>
              <a:t>transition</a:t>
            </a:r>
            <a:endParaRPr lang="en-GB" sz="2400" b="1" dirty="0">
              <a:solidFill>
                <a:schemeClr val="tx1"/>
              </a:solidFill>
              <a:latin typeface="Comic Sans MS" panose="030F0702030302020204" pitchFamily="66" charset="0"/>
            </a:endParaRPr>
          </a:p>
        </p:txBody>
      </p:sp>
      <p:cxnSp>
        <p:nvCxnSpPr>
          <p:cNvPr id="43" name="Connettore 2 42"/>
          <p:cNvCxnSpPr>
            <a:stCxn id="41" idx="0"/>
            <a:endCxn id="40" idx="5"/>
          </p:cNvCxnSpPr>
          <p:nvPr/>
        </p:nvCxnSpPr>
        <p:spPr>
          <a:xfrm flipH="1" flipV="1">
            <a:off x="5758257" y="3455918"/>
            <a:ext cx="1218806" cy="661553"/>
          </a:xfrm>
          <a:prstGeom prst="straightConnector1">
            <a:avLst/>
          </a:prstGeom>
          <a:noFill/>
          <a:ln w="38100">
            <a:solidFill>
              <a:srgbClr val="FFFF00"/>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cxnSp>
      <p:sp>
        <p:nvSpPr>
          <p:cNvPr id="23"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24" name="CasellaDiTesto 23"/>
          <p:cNvSpPr txBox="1"/>
          <p:nvPr/>
        </p:nvSpPr>
        <p:spPr>
          <a:xfrm>
            <a:off x="2353865" y="3540447"/>
            <a:ext cx="735900" cy="369332"/>
          </a:xfrm>
          <a:prstGeom prst="rect">
            <a:avLst/>
          </a:prstGeom>
          <a:solidFill>
            <a:schemeClr val="bg1">
              <a:alpha val="30000"/>
            </a:schemeClr>
          </a:solidFill>
        </p:spPr>
        <p:txBody>
          <a:bodyPr wrap="square" rtlCol="0">
            <a:spAutoFit/>
          </a:bodyPr>
          <a:lstStyle/>
          <a:p>
            <a:r>
              <a:rPr lang="it-IT" b="1" dirty="0">
                <a:solidFill>
                  <a:srgbClr val="7030A0"/>
                </a:solidFill>
                <a:latin typeface="Comic Sans MS" panose="030F0702030302020204" pitchFamily="66" charset="0"/>
              </a:rPr>
              <a:t>8</a:t>
            </a:r>
            <a:r>
              <a:rPr lang="it-IT" b="1" dirty="0" smtClean="0">
                <a:solidFill>
                  <a:srgbClr val="7030A0"/>
                </a:solidFill>
                <a:latin typeface="Comic Sans MS" panose="030F0702030302020204" pitchFamily="66" charset="0"/>
              </a:rPr>
              <a:t>5%</a:t>
            </a:r>
            <a:endParaRPr lang="en-GB" b="1" dirty="0">
              <a:solidFill>
                <a:srgbClr val="7030A0"/>
              </a:solidFill>
              <a:latin typeface="Comic Sans MS" panose="030F0702030302020204" pitchFamily="66" charset="0"/>
            </a:endParaRPr>
          </a:p>
        </p:txBody>
      </p:sp>
      <p:sp>
        <p:nvSpPr>
          <p:cNvPr id="25" name="CasellaDiTesto 24"/>
          <p:cNvSpPr txBox="1"/>
          <p:nvPr/>
        </p:nvSpPr>
        <p:spPr>
          <a:xfrm>
            <a:off x="3388599" y="3104867"/>
            <a:ext cx="736857" cy="369332"/>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15%</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986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22" presetClass="entr" presetSubtype="4"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0" grpId="0" animBg="1"/>
      <p:bldP spid="41" grpId="0" animBg="1"/>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bo 10"/>
          <p:cNvSpPr/>
          <p:nvPr/>
        </p:nvSpPr>
        <p:spPr>
          <a:xfrm>
            <a:off x="842418" y="4259356"/>
            <a:ext cx="487649" cy="830162"/>
          </a:xfrm>
          <a:prstGeom prst="cub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omic Sans MS" panose="030F0702030302020204" pitchFamily="66" charset="0"/>
            </a:endParaRPr>
          </a:p>
        </p:txBody>
      </p:sp>
      <p:sp>
        <p:nvSpPr>
          <p:cNvPr id="15" name="Memoria ad accesso diretto 14"/>
          <p:cNvSpPr/>
          <p:nvPr/>
        </p:nvSpPr>
        <p:spPr>
          <a:xfrm>
            <a:off x="1254808" y="4620931"/>
            <a:ext cx="92869" cy="107156"/>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omic Sans MS" panose="030F0702030302020204" pitchFamily="66" charset="0"/>
            </a:endParaRPr>
          </a:p>
        </p:txBody>
      </p:sp>
      <p:sp>
        <p:nvSpPr>
          <p:cNvPr id="2" name="Titolo 1"/>
          <p:cNvSpPr>
            <a:spLocks noGrp="1"/>
          </p:cNvSpPr>
          <p:nvPr>
            <p:ph type="title"/>
          </p:nvPr>
        </p:nvSpPr>
        <p:spPr>
          <a:xfrm>
            <a:off x="620773" y="200985"/>
            <a:ext cx="7886700" cy="1325563"/>
          </a:xfrm>
        </p:spPr>
        <p:txBody>
          <a:bodyPr/>
          <a:lstStyle/>
          <a:p>
            <a:pPr algn="ctr"/>
            <a:r>
              <a:rPr lang="it-IT" sz="4000" dirty="0" smtClean="0">
                <a:solidFill>
                  <a:srgbClr val="002060"/>
                </a:solidFill>
                <a:latin typeface="Comic Sans MS" panose="030F0702030302020204" pitchFamily="66" charset="0"/>
              </a:rPr>
              <a:t>2. </a:t>
            </a:r>
            <a:r>
              <a:rPr lang="it-IT" sz="4000" dirty="0" err="1" smtClean="0">
                <a:solidFill>
                  <a:srgbClr val="002060"/>
                </a:solidFill>
                <a:latin typeface="Comic Sans MS" panose="030F0702030302020204" pitchFamily="66" charset="0"/>
              </a:rPr>
              <a:t>Detection</a:t>
            </a:r>
            <a:r>
              <a:rPr lang="it-IT" sz="4000" dirty="0" smtClean="0">
                <a:solidFill>
                  <a:srgbClr val="002060"/>
                </a:solidFill>
                <a:latin typeface="Comic Sans MS" panose="030F0702030302020204" pitchFamily="66" charset="0"/>
              </a:rPr>
              <a:t> </a:t>
            </a:r>
            <a:r>
              <a:rPr lang="it-IT" sz="4000" dirty="0">
                <a:solidFill>
                  <a:srgbClr val="002060"/>
                </a:solidFill>
                <a:latin typeface="Comic Sans MS" panose="030F0702030302020204" pitchFamily="66" charset="0"/>
              </a:rPr>
              <a:t>of 1312nm </a:t>
            </a:r>
            <a:r>
              <a:rPr lang="it-IT" sz="4000" dirty="0" err="1">
                <a:solidFill>
                  <a:srgbClr val="002060"/>
                </a:solidFill>
                <a:latin typeface="Comic Sans MS" panose="030F0702030302020204" pitchFamily="66" charset="0"/>
              </a:rPr>
              <a:t>photons</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32</a:t>
            </a:fld>
            <a:endParaRPr lang="en-GB" sz="1100">
              <a:latin typeface="Comic Sans MS" panose="030F0702030302020204" pitchFamily="66" charset="0"/>
            </a:endParaRPr>
          </a:p>
        </p:txBody>
      </p:sp>
      <p:sp>
        <p:nvSpPr>
          <p:cNvPr id="54" name="CasellaDiTesto 53"/>
          <p:cNvSpPr txBox="1"/>
          <p:nvPr/>
        </p:nvSpPr>
        <p:spPr>
          <a:xfrm>
            <a:off x="725670" y="5085891"/>
            <a:ext cx="882413" cy="461665"/>
          </a:xfrm>
          <a:prstGeom prst="rect">
            <a:avLst/>
          </a:prstGeom>
          <a:noFill/>
        </p:spPr>
        <p:txBody>
          <a:bodyPr wrap="square" rtlCol="0">
            <a:spAutoFit/>
          </a:bodyPr>
          <a:lstStyle/>
          <a:p>
            <a:r>
              <a:rPr lang="it-IT" sz="1200" dirty="0" err="1">
                <a:latin typeface="Comic Sans MS" panose="030F0702030302020204" pitchFamily="66" charset="0"/>
              </a:rPr>
              <a:t>InGaAs</a:t>
            </a:r>
            <a:endParaRPr lang="it-IT" sz="1200" dirty="0">
              <a:latin typeface="Comic Sans MS" panose="030F0702030302020204" pitchFamily="66" charset="0"/>
            </a:endParaRPr>
          </a:p>
          <a:p>
            <a:r>
              <a:rPr lang="it-IT" sz="1200" dirty="0">
                <a:latin typeface="Comic Sans MS" panose="030F0702030302020204" pitchFamily="66" charset="0"/>
              </a:rPr>
              <a:t>detector</a:t>
            </a:r>
            <a:endParaRPr lang="en-GB" sz="1200" dirty="0">
              <a:latin typeface="Comic Sans MS" panose="030F0702030302020204" pitchFamily="66" charset="0"/>
            </a:endParaRPr>
          </a:p>
        </p:txBody>
      </p:sp>
      <p:sp>
        <p:nvSpPr>
          <p:cNvPr id="85" name="Text Box 39"/>
          <p:cNvSpPr txBox="1">
            <a:spLocks noChangeArrowheads="1"/>
          </p:cNvSpPr>
          <p:nvPr/>
        </p:nvSpPr>
        <p:spPr bwMode="auto">
          <a:xfrm>
            <a:off x="215791" y="1486720"/>
            <a:ext cx="313054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err="1" smtClean="0">
                <a:latin typeface="Comic Sans MS" panose="030F0702030302020204" pitchFamily="66" charset="0"/>
              </a:rPr>
              <a:t>We</a:t>
            </a:r>
            <a:r>
              <a:rPr lang="it-IT" altLang="it-IT" sz="2000" dirty="0" smtClean="0">
                <a:latin typeface="Comic Sans MS" panose="030F0702030302020204" pitchFamily="66" charset="0"/>
              </a:rPr>
              <a:t> </a:t>
            </a:r>
            <a:r>
              <a:rPr lang="it-IT" altLang="it-IT" sz="2000" dirty="0" err="1" smtClean="0">
                <a:latin typeface="Comic Sans MS" panose="030F0702030302020204" pitchFamily="66" charset="0"/>
              </a:rPr>
              <a:t>chose</a:t>
            </a:r>
            <a:r>
              <a:rPr lang="it-IT" altLang="it-IT" sz="2000" dirty="0" smtClean="0">
                <a:latin typeface="Comic Sans MS" panose="030F0702030302020204" pitchFamily="66" charset="0"/>
              </a:rPr>
              <a:t> to use an</a:t>
            </a:r>
          </a:p>
          <a:p>
            <a:pPr>
              <a:spcBef>
                <a:spcPct val="50000"/>
              </a:spcBef>
            </a:pPr>
            <a:r>
              <a:rPr lang="it-IT" altLang="it-IT" sz="2000" b="1" dirty="0" err="1" smtClean="0">
                <a:effectLst>
                  <a:outerShdw blurRad="38100" dist="38100" dir="2700000" algn="tl">
                    <a:srgbClr val="000000">
                      <a:alpha val="43137"/>
                    </a:srgbClr>
                  </a:outerShdw>
                </a:effectLst>
                <a:latin typeface="Comic Sans MS" panose="030F0702030302020204" pitchFamily="66" charset="0"/>
              </a:rPr>
              <a:t>InGaAs</a:t>
            </a:r>
            <a:r>
              <a:rPr lang="it-IT" altLang="it-IT" sz="2000" b="1" dirty="0" smtClean="0">
                <a:effectLst>
                  <a:outerShdw blurRad="38100" dist="38100" dir="2700000" algn="tl">
                    <a:srgbClr val="000000">
                      <a:alpha val="43137"/>
                    </a:srgbClr>
                  </a:outerShdw>
                </a:effectLst>
                <a:latin typeface="Comic Sans MS" panose="030F0702030302020204" pitchFamily="66" charset="0"/>
              </a:rPr>
              <a:t> </a:t>
            </a:r>
            <a:r>
              <a:rPr lang="it-IT" altLang="it-IT" sz="2000" b="1" dirty="0" err="1" smtClean="0">
                <a:effectLst>
                  <a:outerShdw blurRad="38100" dist="38100" dir="2700000" algn="tl">
                    <a:srgbClr val="000000">
                      <a:alpha val="43137"/>
                    </a:srgbClr>
                  </a:outerShdw>
                </a:effectLst>
                <a:latin typeface="Comic Sans MS" panose="030F0702030302020204" pitchFamily="66" charset="0"/>
              </a:rPr>
              <a:t>Avalanche</a:t>
            </a:r>
            <a:r>
              <a:rPr lang="it-IT" altLang="it-IT" sz="2000" b="1" dirty="0" smtClean="0">
                <a:effectLst>
                  <a:outerShdw blurRad="38100" dist="38100" dir="2700000" algn="tl">
                    <a:srgbClr val="000000">
                      <a:alpha val="43137"/>
                    </a:srgbClr>
                  </a:outerShdw>
                </a:effectLst>
                <a:latin typeface="Comic Sans MS" panose="030F0702030302020204" pitchFamily="66" charset="0"/>
              </a:rPr>
              <a:t> </a:t>
            </a:r>
            <a:r>
              <a:rPr lang="it-IT" altLang="it-IT" sz="2000" b="1" dirty="0" err="1" smtClean="0">
                <a:effectLst>
                  <a:outerShdw blurRad="38100" dist="38100" dir="2700000" algn="tl">
                    <a:srgbClr val="000000">
                      <a:alpha val="43137"/>
                    </a:srgbClr>
                  </a:outerShdw>
                </a:effectLst>
                <a:latin typeface="Comic Sans MS" panose="030F0702030302020204" pitchFamily="66" charset="0"/>
              </a:rPr>
              <a:t>Photodiode</a:t>
            </a:r>
            <a:r>
              <a:rPr lang="it-IT" altLang="it-IT" sz="2000" b="1" dirty="0" smtClean="0">
                <a:effectLst>
                  <a:outerShdw blurRad="38100" dist="38100" dir="2700000" algn="tl">
                    <a:srgbClr val="000000">
                      <a:alpha val="43137"/>
                    </a:srgbClr>
                  </a:outerShdw>
                </a:effectLst>
                <a:latin typeface="Comic Sans MS" panose="030F0702030302020204" pitchFamily="66" charset="0"/>
              </a:rPr>
              <a:t> Detector (APD)</a:t>
            </a:r>
            <a:endParaRPr lang="it-IT" altLang="it-IT" sz="2000" dirty="0">
              <a:latin typeface="Comic Sans MS" panose="030F0702030302020204" pitchFamily="66" charset="0"/>
            </a:endParaRPr>
          </a:p>
          <a:p>
            <a:pPr>
              <a:spcBef>
                <a:spcPct val="50000"/>
              </a:spcBef>
            </a:pPr>
            <a:r>
              <a:rPr lang="it-IT" altLang="it-IT" sz="2000" dirty="0" smtClean="0">
                <a:latin typeface="Comic Sans MS" panose="030F0702030302020204" pitchFamily="66" charset="0"/>
              </a:rPr>
              <a:t>in a </a:t>
            </a:r>
            <a:r>
              <a:rPr lang="it-IT" altLang="it-IT" sz="2000" i="1" dirty="0" smtClean="0">
                <a:latin typeface="Comic Sans MS" panose="030F0702030302020204" pitchFamily="66" charset="0"/>
              </a:rPr>
              <a:t>Geiger </a:t>
            </a:r>
            <a:r>
              <a:rPr lang="it-IT" altLang="it-IT" sz="2000" i="1" dirty="0" err="1" smtClean="0">
                <a:latin typeface="Comic Sans MS" panose="030F0702030302020204" pitchFamily="66" charset="0"/>
              </a:rPr>
              <a:t>configuration</a:t>
            </a:r>
            <a:r>
              <a:rPr lang="it-IT" altLang="it-IT" sz="2000" i="1" dirty="0" smtClean="0">
                <a:latin typeface="Comic Sans MS" panose="030F0702030302020204" pitchFamily="66" charset="0"/>
              </a:rPr>
              <a:t> </a:t>
            </a:r>
            <a:r>
              <a:rPr lang="it-IT" altLang="it-IT" sz="2000" dirty="0" smtClean="0">
                <a:latin typeface="Comic Sans MS" panose="030F0702030302020204" pitchFamily="66" charset="0"/>
              </a:rPr>
              <a:t>for single </a:t>
            </a:r>
            <a:r>
              <a:rPr lang="it-IT" altLang="it-IT" sz="2000" dirty="0" err="1" smtClean="0">
                <a:latin typeface="Comic Sans MS" panose="030F0702030302020204" pitchFamily="66" charset="0"/>
              </a:rPr>
              <a:t>photon</a:t>
            </a:r>
            <a:r>
              <a:rPr lang="it-IT" altLang="it-IT" sz="2000" dirty="0" smtClean="0">
                <a:latin typeface="Comic Sans MS" panose="030F0702030302020204" pitchFamily="66" charset="0"/>
              </a:rPr>
              <a:t> </a:t>
            </a:r>
            <a:r>
              <a:rPr lang="it-IT" altLang="it-IT" sz="2000" dirty="0" err="1" smtClean="0">
                <a:latin typeface="Comic Sans MS" panose="030F0702030302020204" pitchFamily="66" charset="0"/>
              </a:rPr>
              <a:t>detection</a:t>
            </a:r>
            <a:r>
              <a:rPr lang="it-IT" altLang="it-IT" sz="2000" dirty="0" smtClean="0">
                <a:latin typeface="Comic Sans MS" panose="030F0702030302020204" pitchFamily="66" charset="0"/>
              </a:rPr>
              <a:t>.</a:t>
            </a:r>
            <a:endParaRPr lang="it-IT" altLang="it-IT" sz="2000" dirty="0">
              <a:latin typeface="Comic Sans MS" panose="030F0702030302020204" pitchFamily="66" charset="0"/>
            </a:endParaRPr>
          </a:p>
        </p:txBody>
      </p:sp>
      <p:sp>
        <p:nvSpPr>
          <p:cNvPr id="86" name="Memoria ad accesso diretto 85"/>
          <p:cNvSpPr/>
          <p:nvPr/>
        </p:nvSpPr>
        <p:spPr>
          <a:xfrm>
            <a:off x="5986719" y="2903110"/>
            <a:ext cx="1084392" cy="2691315"/>
          </a:xfrm>
          <a:prstGeom prst="flowChartMagneticDrum">
            <a:avLst/>
          </a:prstGeom>
          <a:solidFill>
            <a:schemeClr val="accent1">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omic Sans MS" panose="030F0702030302020204" pitchFamily="66" charset="0"/>
            </a:endParaRPr>
          </a:p>
        </p:txBody>
      </p:sp>
      <p:sp>
        <p:nvSpPr>
          <p:cNvPr id="87" name="Nuvola 86"/>
          <p:cNvSpPr/>
          <p:nvPr/>
        </p:nvSpPr>
        <p:spPr>
          <a:xfrm>
            <a:off x="8081007" y="3831101"/>
            <a:ext cx="1062993" cy="937473"/>
          </a:xfrm>
          <a:prstGeom prst="cloud">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omic Sans MS" panose="030F0702030302020204" pitchFamily="66" charset="0"/>
            </a:endParaRPr>
          </a:p>
        </p:txBody>
      </p:sp>
      <p:sp>
        <p:nvSpPr>
          <p:cNvPr id="88" name="CasellaDiTesto 87"/>
          <p:cNvSpPr txBox="1"/>
          <p:nvPr/>
        </p:nvSpPr>
        <p:spPr>
          <a:xfrm>
            <a:off x="7800547" y="2640269"/>
            <a:ext cx="1152569" cy="646331"/>
          </a:xfrm>
          <a:prstGeom prst="rect">
            <a:avLst/>
          </a:prstGeom>
          <a:noFill/>
          <a:ln w="28575">
            <a:solidFill>
              <a:srgbClr val="FFFF00"/>
            </a:solidFill>
          </a:ln>
        </p:spPr>
        <p:txBody>
          <a:bodyPr wrap="square" rtlCol="0">
            <a:spAutoFit/>
          </a:bodyPr>
          <a:lstStyle/>
          <a:p>
            <a:r>
              <a:rPr lang="it-IT" dirty="0" err="1">
                <a:latin typeface="Comic Sans MS" panose="030F0702030302020204" pitchFamily="66" charset="0"/>
              </a:rPr>
              <a:t>Excited</a:t>
            </a:r>
            <a:r>
              <a:rPr lang="it-IT" dirty="0">
                <a:latin typeface="Comic Sans MS" panose="030F0702030302020204" pitchFamily="66" charset="0"/>
              </a:rPr>
              <a:t> </a:t>
            </a:r>
          </a:p>
          <a:p>
            <a:r>
              <a:rPr lang="it-IT" dirty="0">
                <a:latin typeface="Comic Sans MS" panose="030F0702030302020204" pitchFamily="66" charset="0"/>
              </a:rPr>
              <a:t>Ps </a:t>
            </a:r>
            <a:r>
              <a:rPr lang="it-IT" dirty="0" err="1">
                <a:latin typeface="Comic Sans MS" panose="030F0702030302020204" pitchFamily="66" charset="0"/>
              </a:rPr>
              <a:t>cloud</a:t>
            </a:r>
            <a:endParaRPr lang="en-GB" dirty="0">
              <a:latin typeface="Comic Sans MS" panose="030F0702030302020204" pitchFamily="66" charset="0"/>
            </a:endParaRPr>
          </a:p>
        </p:txBody>
      </p:sp>
      <p:sp>
        <p:nvSpPr>
          <p:cNvPr id="89" name="CasellaDiTesto 88"/>
          <p:cNvSpPr txBox="1"/>
          <p:nvPr/>
        </p:nvSpPr>
        <p:spPr>
          <a:xfrm>
            <a:off x="4251705" y="2125464"/>
            <a:ext cx="1735014" cy="646331"/>
          </a:xfrm>
          <a:prstGeom prst="rect">
            <a:avLst/>
          </a:prstGeom>
          <a:noFill/>
          <a:ln w="28575">
            <a:solidFill>
              <a:srgbClr val="FFFF00"/>
            </a:solidFill>
          </a:ln>
        </p:spPr>
        <p:txBody>
          <a:bodyPr wrap="square" rtlCol="0">
            <a:spAutoFit/>
          </a:bodyPr>
          <a:lstStyle/>
          <a:p>
            <a:r>
              <a:rPr lang="it-IT" b="1" dirty="0" smtClean="0">
                <a:latin typeface="Comic Sans MS" panose="030F0702030302020204" pitchFamily="66" charset="0"/>
              </a:rPr>
              <a:t>IMAGING LENS</a:t>
            </a:r>
            <a:endParaRPr lang="en-GB" dirty="0">
              <a:latin typeface="Comic Sans MS" panose="030F0702030302020204" pitchFamily="66" charset="0"/>
            </a:endParaRPr>
          </a:p>
        </p:txBody>
      </p:sp>
      <p:sp>
        <p:nvSpPr>
          <p:cNvPr id="90" name="CasellaDiTesto 89"/>
          <p:cNvSpPr txBox="1"/>
          <p:nvPr/>
        </p:nvSpPr>
        <p:spPr>
          <a:xfrm>
            <a:off x="7800547" y="5562403"/>
            <a:ext cx="1238684" cy="646331"/>
          </a:xfrm>
          <a:prstGeom prst="rect">
            <a:avLst/>
          </a:prstGeom>
          <a:noFill/>
          <a:ln w="28575">
            <a:solidFill>
              <a:srgbClr val="FFFF00"/>
            </a:solidFill>
          </a:ln>
        </p:spPr>
        <p:txBody>
          <a:bodyPr wrap="square" rtlCol="0">
            <a:spAutoFit/>
          </a:bodyPr>
          <a:lstStyle/>
          <a:p>
            <a:r>
              <a:rPr lang="it-IT" dirty="0">
                <a:latin typeface="Comic Sans MS" panose="030F0702030302020204" pitchFamily="66" charset="0"/>
              </a:rPr>
              <a:t>1312nm </a:t>
            </a:r>
            <a:r>
              <a:rPr lang="it-IT" dirty="0" err="1">
                <a:latin typeface="Comic Sans MS" panose="030F0702030302020204" pitchFamily="66" charset="0"/>
              </a:rPr>
              <a:t>radiation</a:t>
            </a:r>
            <a:endParaRPr lang="en-GB" dirty="0">
              <a:latin typeface="Comic Sans MS" panose="030F0702030302020204" pitchFamily="66" charset="0"/>
            </a:endParaRPr>
          </a:p>
        </p:txBody>
      </p:sp>
      <p:cxnSp>
        <p:nvCxnSpPr>
          <p:cNvPr id="94" name="Connettore 2 93"/>
          <p:cNvCxnSpPr>
            <a:stCxn id="90" idx="0"/>
            <a:endCxn id="87" idx="1"/>
          </p:cNvCxnSpPr>
          <p:nvPr/>
        </p:nvCxnSpPr>
        <p:spPr>
          <a:xfrm flipV="1">
            <a:off x="8419889" y="4767576"/>
            <a:ext cx="192615" cy="79482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ttore 1 94"/>
          <p:cNvCxnSpPr>
            <a:stCxn id="87" idx="3"/>
          </p:cNvCxnSpPr>
          <p:nvPr/>
        </p:nvCxnSpPr>
        <p:spPr>
          <a:xfrm flipH="1" flipV="1">
            <a:off x="6885551" y="3139522"/>
            <a:ext cx="1726953" cy="7451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ttore 1 95"/>
          <p:cNvCxnSpPr>
            <a:stCxn id="87" idx="1"/>
          </p:cNvCxnSpPr>
          <p:nvPr/>
        </p:nvCxnSpPr>
        <p:spPr>
          <a:xfrm flipH="1">
            <a:off x="6885551" y="4767576"/>
            <a:ext cx="1726953" cy="5639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Connettore 2 97"/>
          <p:cNvCxnSpPr/>
          <p:nvPr/>
        </p:nvCxnSpPr>
        <p:spPr>
          <a:xfrm flipH="1" flipV="1">
            <a:off x="6905041" y="3544302"/>
            <a:ext cx="1635081" cy="547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p:nvPr/>
        </p:nvCxnSpPr>
        <p:spPr>
          <a:xfrm flipH="1" flipV="1">
            <a:off x="6885551" y="4248767"/>
            <a:ext cx="1632031" cy="8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ttore 2 99"/>
          <p:cNvCxnSpPr/>
          <p:nvPr/>
        </p:nvCxnSpPr>
        <p:spPr>
          <a:xfrm flipH="1">
            <a:off x="6885551" y="4475210"/>
            <a:ext cx="1674569" cy="327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00"/>
          <p:cNvCxnSpPr>
            <a:stCxn id="89" idx="3"/>
            <a:endCxn id="86" idx="0"/>
          </p:cNvCxnSpPr>
          <p:nvPr/>
        </p:nvCxnSpPr>
        <p:spPr>
          <a:xfrm>
            <a:off x="5986719" y="2448630"/>
            <a:ext cx="542196" cy="45448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ttore 2 101"/>
          <p:cNvCxnSpPr>
            <a:stCxn id="88" idx="2"/>
            <a:endCxn id="87" idx="3"/>
          </p:cNvCxnSpPr>
          <p:nvPr/>
        </p:nvCxnSpPr>
        <p:spPr>
          <a:xfrm>
            <a:off x="8376832" y="3286600"/>
            <a:ext cx="235672" cy="59810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flipH="1">
            <a:off x="5151121" y="3155645"/>
            <a:ext cx="1732022" cy="10057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ttore 1 105"/>
          <p:cNvCxnSpPr/>
          <p:nvPr/>
        </p:nvCxnSpPr>
        <p:spPr>
          <a:xfrm flipH="1" flipV="1">
            <a:off x="5151121" y="4363608"/>
            <a:ext cx="1732022" cy="983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nettore 2 106"/>
          <p:cNvCxnSpPr/>
          <p:nvPr/>
        </p:nvCxnSpPr>
        <p:spPr>
          <a:xfrm flipH="1" flipV="1">
            <a:off x="5257283" y="4359282"/>
            <a:ext cx="1625860" cy="425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ttore 2 107"/>
          <p:cNvCxnSpPr/>
          <p:nvPr/>
        </p:nvCxnSpPr>
        <p:spPr>
          <a:xfrm flipH="1">
            <a:off x="5265831" y="4250940"/>
            <a:ext cx="1647385" cy="55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p:cNvCxnSpPr/>
          <p:nvPr/>
        </p:nvCxnSpPr>
        <p:spPr>
          <a:xfrm flipH="1">
            <a:off x="5257282" y="3541046"/>
            <a:ext cx="1662642" cy="636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Cilindro 109"/>
          <p:cNvSpPr/>
          <p:nvPr/>
        </p:nvSpPr>
        <p:spPr>
          <a:xfrm rot="5400000">
            <a:off x="4516045" y="3725649"/>
            <a:ext cx="267137" cy="1066016"/>
          </a:xfrm>
          <a:prstGeom prst="can">
            <a:avLst>
              <a:gd name="adj" fmla="val 60822"/>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Nuvola 110"/>
          <p:cNvSpPr/>
          <p:nvPr/>
        </p:nvSpPr>
        <p:spPr>
          <a:xfrm>
            <a:off x="5036216" y="4149115"/>
            <a:ext cx="229807" cy="214721"/>
          </a:xfrm>
          <a:prstGeom prst="cloud">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omic Sans MS" panose="030F0702030302020204" pitchFamily="66" charset="0"/>
            </a:endParaRPr>
          </a:p>
        </p:txBody>
      </p:sp>
      <p:sp>
        <p:nvSpPr>
          <p:cNvPr id="112" name="Parentesi quadra aperta 111"/>
          <p:cNvSpPr/>
          <p:nvPr/>
        </p:nvSpPr>
        <p:spPr>
          <a:xfrm rot="10800000" flipH="1" flipV="1">
            <a:off x="3989063" y="4128573"/>
            <a:ext cx="48796" cy="263653"/>
          </a:xfrm>
          <a:prstGeom prst="leftBracket">
            <a:avLst>
              <a:gd name="adj" fmla="val 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CasellaDiTesto 114"/>
          <p:cNvSpPr txBox="1"/>
          <p:nvPr/>
        </p:nvSpPr>
        <p:spPr>
          <a:xfrm>
            <a:off x="3741880" y="4572209"/>
            <a:ext cx="1523951" cy="707886"/>
          </a:xfrm>
          <a:prstGeom prst="rect">
            <a:avLst/>
          </a:prstGeom>
          <a:solidFill>
            <a:schemeClr val="bg2">
              <a:alpha val="20000"/>
            </a:schemeClr>
          </a:solidFill>
        </p:spPr>
        <p:txBody>
          <a:bodyPr wrap="square" rtlCol="0">
            <a:spAutoFit/>
          </a:bodyPr>
          <a:lstStyle/>
          <a:p>
            <a:r>
              <a:rPr lang="it-IT" sz="2000" dirty="0" err="1" smtClean="0">
                <a:solidFill>
                  <a:srgbClr val="007033"/>
                </a:solidFill>
                <a:latin typeface="Comic Sans MS" panose="030F0702030302020204" pitchFamily="66" charset="0"/>
              </a:rPr>
              <a:t>Multimode</a:t>
            </a:r>
            <a:r>
              <a:rPr lang="it-IT" sz="2000" dirty="0" smtClean="0">
                <a:solidFill>
                  <a:srgbClr val="007033"/>
                </a:solidFill>
                <a:latin typeface="Comic Sans MS" panose="030F0702030302020204" pitchFamily="66" charset="0"/>
              </a:rPr>
              <a:t> </a:t>
            </a:r>
            <a:r>
              <a:rPr lang="it-IT" sz="2000" dirty="0" err="1" smtClean="0">
                <a:solidFill>
                  <a:srgbClr val="007033"/>
                </a:solidFill>
                <a:latin typeface="Comic Sans MS" panose="030F0702030302020204" pitchFamily="66" charset="0"/>
              </a:rPr>
              <a:t>fiber</a:t>
            </a:r>
            <a:r>
              <a:rPr lang="it-IT" sz="2000" dirty="0" smtClean="0">
                <a:solidFill>
                  <a:srgbClr val="007033"/>
                </a:solidFill>
                <a:latin typeface="Comic Sans MS" panose="030F0702030302020204" pitchFamily="66" charset="0"/>
              </a:rPr>
              <a:t> core</a:t>
            </a:r>
            <a:endParaRPr lang="en-GB" sz="2000" dirty="0">
              <a:solidFill>
                <a:srgbClr val="007033"/>
              </a:solidFill>
              <a:latin typeface="Comic Sans MS" panose="030F0702030302020204" pitchFamily="66" charset="0"/>
            </a:endParaRPr>
          </a:p>
        </p:txBody>
      </p:sp>
      <p:cxnSp>
        <p:nvCxnSpPr>
          <p:cNvPr id="17" name="Connettore 1 16"/>
          <p:cNvCxnSpPr>
            <a:stCxn id="112" idx="1"/>
            <a:endCxn id="11" idx="5"/>
          </p:cNvCxnSpPr>
          <p:nvPr/>
        </p:nvCxnSpPr>
        <p:spPr>
          <a:xfrm flipH="1">
            <a:off x="1330067" y="4260400"/>
            <a:ext cx="2658996" cy="353081"/>
          </a:xfrm>
          <a:prstGeom prst="line">
            <a:avLst/>
          </a:prstGeom>
          <a:ln>
            <a:solidFill>
              <a:srgbClr val="FF0000"/>
            </a:solidFill>
            <a:prstDash val="lg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16" name="CasellaDiTesto 115"/>
          <p:cNvSpPr txBox="1"/>
          <p:nvPr/>
        </p:nvSpPr>
        <p:spPr>
          <a:xfrm>
            <a:off x="1697311" y="4498946"/>
            <a:ext cx="1841335" cy="923330"/>
          </a:xfrm>
          <a:prstGeom prst="rect">
            <a:avLst/>
          </a:prstGeom>
          <a:noFill/>
          <a:ln w="28575">
            <a:noFill/>
          </a:ln>
        </p:spPr>
        <p:txBody>
          <a:bodyPr wrap="square" rtlCol="0">
            <a:spAutoFit/>
          </a:bodyPr>
          <a:lstStyle/>
          <a:p>
            <a:pPr algn="ctr"/>
            <a:r>
              <a:rPr lang="it-IT" b="1" dirty="0" err="1" smtClean="0">
                <a:solidFill>
                  <a:srgbClr val="FF0000"/>
                </a:solidFill>
                <a:latin typeface="Comic Sans MS" panose="030F0702030302020204" pitchFamily="66" charset="0"/>
              </a:rPr>
              <a:t>Transport</a:t>
            </a:r>
            <a:endParaRPr lang="it-IT" b="1" dirty="0" smtClean="0">
              <a:solidFill>
                <a:srgbClr val="FF0000"/>
              </a:solidFill>
              <a:latin typeface="Comic Sans MS" panose="030F0702030302020204" pitchFamily="66" charset="0"/>
            </a:endParaRPr>
          </a:p>
          <a:p>
            <a:pPr algn="ctr"/>
            <a:r>
              <a:rPr lang="it-IT" b="1" dirty="0" smtClean="0">
                <a:solidFill>
                  <a:srgbClr val="FF0000"/>
                </a:solidFill>
                <a:latin typeface="Comic Sans MS" panose="030F0702030302020204" pitchFamily="66" charset="0"/>
              </a:rPr>
              <a:t>+</a:t>
            </a:r>
          </a:p>
          <a:p>
            <a:pPr algn="ctr"/>
            <a:r>
              <a:rPr lang="it-IT" b="1" dirty="0" err="1" smtClean="0">
                <a:solidFill>
                  <a:srgbClr val="FF0000"/>
                </a:solidFill>
                <a:latin typeface="Comic Sans MS" panose="030F0702030302020204" pitchFamily="66" charset="0"/>
              </a:rPr>
              <a:t>Focusing</a:t>
            </a:r>
            <a:endParaRPr lang="en-GB" b="1" dirty="0">
              <a:solidFill>
                <a:srgbClr val="FF0000"/>
              </a:solidFill>
              <a:latin typeface="Comic Sans MS" panose="030F0702030302020204" pitchFamily="66" charset="0"/>
            </a:endParaRPr>
          </a:p>
        </p:txBody>
      </p:sp>
      <p:sp>
        <p:nvSpPr>
          <p:cNvPr id="118" name="CasellaDiTesto 117"/>
          <p:cNvSpPr txBox="1"/>
          <p:nvPr/>
        </p:nvSpPr>
        <p:spPr>
          <a:xfrm>
            <a:off x="6150443" y="2042362"/>
            <a:ext cx="1841335" cy="369332"/>
          </a:xfrm>
          <a:prstGeom prst="rect">
            <a:avLst/>
          </a:prstGeom>
          <a:noFill/>
          <a:ln w="28575">
            <a:noFill/>
          </a:ln>
        </p:spPr>
        <p:txBody>
          <a:bodyPr wrap="square" rtlCol="0">
            <a:spAutoFit/>
          </a:bodyPr>
          <a:lstStyle/>
          <a:p>
            <a:pPr algn="ctr"/>
            <a:r>
              <a:rPr lang="it-IT" b="1" dirty="0" err="1" smtClean="0">
                <a:solidFill>
                  <a:srgbClr val="FF0000"/>
                </a:solidFill>
                <a:latin typeface="Comic Sans MS" panose="030F0702030302020204" pitchFamily="66" charset="0"/>
              </a:rPr>
              <a:t>Imaging</a:t>
            </a:r>
            <a:endParaRPr lang="en-GB" b="1" dirty="0">
              <a:solidFill>
                <a:srgbClr val="FF0000"/>
              </a:solidFill>
              <a:latin typeface="Comic Sans MS" panose="030F0702030302020204" pitchFamily="66" charset="0"/>
            </a:endParaRPr>
          </a:p>
        </p:txBody>
      </p:sp>
      <p:sp>
        <p:nvSpPr>
          <p:cNvPr id="119"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29687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54" grpId="0"/>
      <p:bldP spid="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tangolo 35"/>
          <p:cNvSpPr/>
          <p:nvPr/>
        </p:nvSpPr>
        <p:spPr>
          <a:xfrm>
            <a:off x="164534" y="2751904"/>
            <a:ext cx="4450715" cy="2923877"/>
          </a:xfrm>
          <a:prstGeom prst="rect">
            <a:avLst/>
          </a:prstGeom>
          <a:noFill/>
          <a:ln w="76200">
            <a:noFill/>
          </a:ln>
        </p:spPr>
        <p:txBody>
          <a:bodyPr wrap="square">
            <a:spAutoFit/>
          </a:bodyPr>
          <a:lstStyle/>
          <a:p>
            <a:r>
              <a:rPr lang="it-IT" sz="4000" b="1" dirty="0" err="1" smtClean="0">
                <a:latin typeface="Comic Sans MS" panose="030F0702030302020204" pitchFamily="66" charset="0"/>
                <a:sym typeface="Symbol" panose="05050102010706020507" pitchFamily="18" charset="2"/>
              </a:rPr>
              <a:t>Main</a:t>
            </a:r>
            <a:r>
              <a:rPr lang="it-IT" sz="4000" b="1" dirty="0" smtClean="0">
                <a:latin typeface="Comic Sans MS" panose="030F0702030302020204" pitchFamily="66" charset="0"/>
                <a:sym typeface="Symbol" panose="05050102010706020507" pitchFamily="18" charset="2"/>
              </a:rPr>
              <a:t> </a:t>
            </a:r>
            <a:r>
              <a:rPr lang="it-IT" sz="4000" b="1" dirty="0" err="1" smtClean="0">
                <a:latin typeface="Comic Sans MS" panose="030F0702030302020204" pitchFamily="66" charset="0"/>
                <a:sym typeface="Symbol" panose="05050102010706020507" pitchFamily="18" charset="2"/>
              </a:rPr>
              <a:t>challenge</a:t>
            </a:r>
            <a:endParaRPr lang="it-IT" sz="4000" b="1" dirty="0" smtClean="0">
              <a:latin typeface="Comic Sans MS" panose="030F0702030302020204" pitchFamily="66" charset="0"/>
              <a:sym typeface="Symbol" panose="05050102010706020507" pitchFamily="18" charset="2"/>
            </a:endParaRPr>
          </a:p>
          <a:p>
            <a:pPr lvl="0"/>
            <a:r>
              <a:rPr lang="it-IT" b="1" u="sng" dirty="0" smtClean="0">
                <a:solidFill>
                  <a:srgbClr val="002060"/>
                </a:solidFill>
                <a:latin typeface="Comic Sans MS" panose="030F0702030302020204" pitchFamily="66" charset="0"/>
              </a:rPr>
              <a:t>MULTIMODE BEAM </a:t>
            </a:r>
            <a:r>
              <a:rPr lang="it-IT" dirty="0" err="1" smtClean="0">
                <a:latin typeface="Comic Sans MS" panose="030F0702030302020204" pitchFamily="66" charset="0"/>
              </a:rPr>
              <a:t>focusing</a:t>
            </a:r>
            <a:r>
              <a:rPr lang="it-IT" dirty="0" smtClean="0">
                <a:latin typeface="Comic Sans MS" panose="030F0702030302020204" pitchFamily="66" charset="0"/>
              </a:rPr>
              <a:t> </a:t>
            </a:r>
            <a:r>
              <a:rPr lang="it-IT" dirty="0" err="1">
                <a:latin typeface="Comic Sans MS" panose="030F0702030302020204" pitchFamily="66" charset="0"/>
              </a:rPr>
              <a:t>onto</a:t>
            </a:r>
            <a:r>
              <a:rPr lang="it-IT" dirty="0">
                <a:latin typeface="Comic Sans MS" panose="030F0702030302020204" pitchFamily="66" charset="0"/>
              </a:rPr>
              <a:t> the </a:t>
            </a:r>
            <a:r>
              <a:rPr lang="it-IT" b="1" u="sng" dirty="0">
                <a:solidFill>
                  <a:srgbClr val="002060"/>
                </a:solidFill>
                <a:latin typeface="Comic Sans MS" panose="030F0702030302020204" pitchFamily="66" charset="0"/>
              </a:rPr>
              <a:t>25</a:t>
            </a:r>
            <a:r>
              <a:rPr lang="it-IT" b="1" u="sng" dirty="0">
                <a:solidFill>
                  <a:srgbClr val="002060"/>
                </a:solidFill>
                <a:latin typeface="Symbol" panose="05050102010706020507" pitchFamily="18" charset="2"/>
              </a:rPr>
              <a:t>m</a:t>
            </a:r>
            <a:r>
              <a:rPr lang="it-IT" b="1" u="sng" dirty="0">
                <a:solidFill>
                  <a:srgbClr val="002060"/>
                </a:solidFill>
                <a:latin typeface="Comic Sans MS" panose="030F0702030302020204" pitchFamily="66" charset="0"/>
              </a:rPr>
              <a:t>m </a:t>
            </a:r>
            <a:r>
              <a:rPr lang="it-IT" b="1" u="sng" dirty="0" smtClean="0">
                <a:solidFill>
                  <a:srgbClr val="002060"/>
                </a:solidFill>
                <a:latin typeface="Comic Sans MS" panose="030F0702030302020204" pitchFamily="66" charset="0"/>
              </a:rPr>
              <a:t>DIAMETER </a:t>
            </a:r>
            <a:r>
              <a:rPr lang="it-IT" dirty="0" err="1">
                <a:latin typeface="Comic Sans MS" panose="030F0702030302020204" pitchFamily="66" charset="0"/>
              </a:rPr>
              <a:t>InGaAs</a:t>
            </a:r>
            <a:r>
              <a:rPr lang="it-IT" dirty="0">
                <a:latin typeface="Comic Sans MS" panose="030F0702030302020204" pitchFamily="66" charset="0"/>
              </a:rPr>
              <a:t> </a:t>
            </a:r>
            <a:r>
              <a:rPr lang="it-IT" dirty="0" err="1">
                <a:latin typeface="Comic Sans MS" panose="030F0702030302020204" pitchFamily="66" charset="0"/>
              </a:rPr>
              <a:t>active</a:t>
            </a:r>
            <a:r>
              <a:rPr lang="it-IT" dirty="0">
                <a:latin typeface="Comic Sans MS" panose="030F0702030302020204" pitchFamily="66" charset="0"/>
              </a:rPr>
              <a:t> </a:t>
            </a:r>
            <a:r>
              <a:rPr lang="it-IT" dirty="0" err="1" smtClean="0">
                <a:latin typeface="Comic Sans MS" panose="030F0702030302020204" pitchFamily="66" charset="0"/>
              </a:rPr>
              <a:t>surface</a:t>
            </a:r>
            <a:r>
              <a:rPr lang="it-IT" dirty="0" smtClean="0">
                <a:latin typeface="Comic Sans MS" panose="030F0702030302020204" pitchFamily="66" charset="0"/>
              </a:rPr>
              <a:t>:</a:t>
            </a:r>
          </a:p>
          <a:p>
            <a:pPr lvl="0"/>
            <a:endParaRPr lang="it-IT" dirty="0" smtClean="0">
              <a:latin typeface="Comic Sans MS" panose="030F0702030302020204" pitchFamily="66" charset="0"/>
            </a:endParaRPr>
          </a:p>
          <a:p>
            <a:pPr lvl="0"/>
            <a:r>
              <a:rPr lang="it-IT" dirty="0" err="1" smtClean="0">
                <a:solidFill>
                  <a:srgbClr val="002060"/>
                </a:solidFill>
                <a:latin typeface="Comic Sans MS" panose="030F0702030302020204" pitchFamily="66" charset="0"/>
              </a:rPr>
              <a:t>Theoretical</a:t>
            </a:r>
            <a:r>
              <a:rPr lang="it-IT" dirty="0" smtClean="0">
                <a:latin typeface="Comic Sans MS" panose="030F0702030302020204" pitchFamily="66" charset="0"/>
              </a:rPr>
              <a:t> and </a:t>
            </a:r>
            <a:r>
              <a:rPr lang="it-IT" dirty="0" err="1" smtClean="0">
                <a:solidFill>
                  <a:srgbClr val="002060"/>
                </a:solidFill>
                <a:latin typeface="Comic Sans MS" panose="030F0702030302020204" pitchFamily="66" charset="0"/>
              </a:rPr>
              <a:t>experimental</a:t>
            </a:r>
            <a:r>
              <a:rPr lang="it-IT" dirty="0" smtClean="0">
                <a:latin typeface="Comic Sans MS" panose="030F0702030302020204" pitchFamily="66" charset="0"/>
              </a:rPr>
              <a:t> </a:t>
            </a:r>
            <a:r>
              <a:rPr lang="it-IT" dirty="0" err="1" smtClean="0">
                <a:latin typeface="Comic Sans MS" panose="030F0702030302020204" pitchFamily="66" charset="0"/>
              </a:rPr>
              <a:t>studies</a:t>
            </a:r>
            <a:r>
              <a:rPr lang="it-IT" dirty="0" smtClean="0">
                <a:latin typeface="Comic Sans MS" panose="030F0702030302020204" pitchFamily="66" charset="0"/>
              </a:rPr>
              <a:t>!</a:t>
            </a:r>
            <a:endParaRPr lang="it-IT" dirty="0">
              <a:latin typeface="Comic Sans MS" panose="030F0702030302020204" pitchFamily="66" charset="0"/>
            </a:endParaRPr>
          </a:p>
          <a:p>
            <a:pPr marL="342900" lvl="0" indent="-342900">
              <a:buFont typeface="Arial" panose="020B0604020202020204" pitchFamily="34" charset="0"/>
              <a:buChar char="•"/>
            </a:pPr>
            <a:endParaRPr lang="it-IT" dirty="0">
              <a:solidFill>
                <a:prstClr val="black"/>
              </a:solidFill>
              <a:latin typeface="Comic Sans MS" panose="030F0702030302020204" pitchFamily="66" charset="0"/>
            </a:endParaRPr>
          </a:p>
          <a:p>
            <a:pPr lvl="0"/>
            <a:r>
              <a:rPr lang="it-IT" dirty="0" smtClean="0">
                <a:solidFill>
                  <a:prstClr val="black"/>
                </a:solidFill>
                <a:latin typeface="Comic Sans MS" panose="030F0702030302020204" pitchFamily="66" charset="0"/>
              </a:rPr>
              <a:t>(The </a:t>
            </a:r>
            <a:r>
              <a:rPr lang="it-IT" dirty="0" err="1" smtClean="0">
                <a:solidFill>
                  <a:prstClr val="black"/>
                </a:solidFill>
                <a:latin typeface="Comic Sans MS" panose="030F0702030302020204" pitchFamily="66" charset="0"/>
              </a:rPr>
              <a:t>active</a:t>
            </a:r>
            <a:r>
              <a:rPr lang="it-IT" dirty="0" smtClean="0">
                <a:solidFill>
                  <a:prstClr val="black"/>
                </a:solidFill>
                <a:latin typeface="Comic Sans MS" panose="030F0702030302020204" pitchFamily="66" charset="0"/>
              </a:rPr>
              <a:t> </a:t>
            </a:r>
            <a:r>
              <a:rPr lang="it-IT" dirty="0" err="1" smtClean="0">
                <a:solidFill>
                  <a:prstClr val="black"/>
                </a:solidFill>
                <a:latin typeface="Comic Sans MS" panose="030F0702030302020204" pitchFamily="66" charset="0"/>
              </a:rPr>
              <a:t>surface</a:t>
            </a:r>
            <a:r>
              <a:rPr lang="it-IT" dirty="0" smtClean="0">
                <a:solidFill>
                  <a:prstClr val="black"/>
                </a:solidFill>
                <a:latin typeface="Comic Sans MS" panose="030F0702030302020204" pitchFamily="66" charset="0"/>
              </a:rPr>
              <a:t> </a:t>
            </a:r>
            <a:r>
              <a:rPr lang="it-IT" dirty="0" err="1" smtClean="0">
                <a:solidFill>
                  <a:prstClr val="black"/>
                </a:solidFill>
                <a:latin typeface="Comic Sans MS" panose="030F0702030302020204" pitchFamily="66" charset="0"/>
              </a:rPr>
              <a:t>is</a:t>
            </a:r>
            <a:r>
              <a:rPr lang="it-IT" dirty="0" smtClean="0">
                <a:solidFill>
                  <a:prstClr val="black"/>
                </a:solidFill>
                <a:latin typeface="Comic Sans MS" panose="030F0702030302020204" pitchFamily="66" charset="0"/>
              </a:rPr>
              <a:t> so </a:t>
            </a:r>
            <a:r>
              <a:rPr lang="it-IT" dirty="0" err="1" smtClean="0">
                <a:solidFill>
                  <a:prstClr val="black"/>
                </a:solidFill>
                <a:latin typeface="Comic Sans MS" panose="030F0702030302020204" pitchFamily="66" charset="0"/>
              </a:rPr>
              <a:t>much</a:t>
            </a:r>
            <a:r>
              <a:rPr lang="it-IT" dirty="0" smtClean="0">
                <a:solidFill>
                  <a:prstClr val="black"/>
                </a:solidFill>
                <a:latin typeface="Comic Sans MS" panose="030F0702030302020204" pitchFamily="66" charset="0"/>
              </a:rPr>
              <a:t> </a:t>
            </a:r>
            <a:r>
              <a:rPr lang="it-IT" dirty="0" err="1">
                <a:solidFill>
                  <a:prstClr val="black"/>
                </a:solidFill>
                <a:latin typeface="Comic Sans MS" panose="030F0702030302020204" pitchFamily="66" charset="0"/>
              </a:rPr>
              <a:t>little</a:t>
            </a:r>
            <a:r>
              <a:rPr lang="it-IT" dirty="0">
                <a:solidFill>
                  <a:prstClr val="black"/>
                </a:solidFill>
                <a:latin typeface="Comic Sans MS" panose="030F0702030302020204" pitchFamily="66" charset="0"/>
              </a:rPr>
              <a:t> to reduce the dark </a:t>
            </a:r>
            <a:r>
              <a:rPr lang="it-IT" dirty="0" err="1">
                <a:solidFill>
                  <a:prstClr val="black"/>
                </a:solidFill>
                <a:latin typeface="Comic Sans MS" panose="030F0702030302020204" pitchFamily="66" charset="0"/>
              </a:rPr>
              <a:t>counts</a:t>
            </a:r>
            <a:r>
              <a:rPr lang="it-IT" dirty="0">
                <a:solidFill>
                  <a:prstClr val="black"/>
                </a:solidFill>
                <a:latin typeface="Comic Sans MS" panose="030F0702030302020204" pitchFamily="66" charset="0"/>
              </a:rPr>
              <a:t> rate</a:t>
            </a:r>
            <a:r>
              <a:rPr lang="it-IT" dirty="0" smtClean="0">
                <a:solidFill>
                  <a:prstClr val="black"/>
                </a:solidFill>
                <a:latin typeface="Comic Sans MS" panose="030F0702030302020204" pitchFamily="66" charset="0"/>
              </a:rPr>
              <a:t>)</a:t>
            </a:r>
            <a:endParaRPr lang="it-IT" b="1" u="sng" dirty="0">
              <a:solidFill>
                <a:prstClr val="black"/>
              </a:solidFill>
              <a:latin typeface="Comic Sans MS" panose="030F0702030302020204" pitchFamily="66" charset="0"/>
            </a:endParaRPr>
          </a:p>
        </p:txBody>
      </p:sp>
      <p:sp>
        <p:nvSpPr>
          <p:cNvPr id="2" name="Titolo 1"/>
          <p:cNvSpPr>
            <a:spLocks noGrp="1"/>
          </p:cNvSpPr>
          <p:nvPr>
            <p:ph type="title"/>
          </p:nvPr>
        </p:nvSpPr>
        <p:spPr>
          <a:xfrm>
            <a:off x="620773" y="200985"/>
            <a:ext cx="7886700" cy="1325563"/>
          </a:xfrm>
        </p:spPr>
        <p:txBody>
          <a:bodyPr/>
          <a:lstStyle/>
          <a:p>
            <a:pPr algn="ctr"/>
            <a:r>
              <a:rPr lang="it-IT" sz="4000" dirty="0" smtClean="0">
                <a:solidFill>
                  <a:srgbClr val="002060"/>
                </a:solidFill>
                <a:latin typeface="Comic Sans MS" panose="030F0702030302020204" pitchFamily="66" charset="0"/>
              </a:rPr>
              <a:t>2. </a:t>
            </a:r>
            <a:r>
              <a:rPr lang="it-IT" sz="4000" dirty="0" err="1" smtClean="0">
                <a:solidFill>
                  <a:srgbClr val="002060"/>
                </a:solidFill>
                <a:latin typeface="Comic Sans MS" panose="030F0702030302020204" pitchFamily="66" charset="0"/>
              </a:rPr>
              <a:t>Detection</a:t>
            </a:r>
            <a:r>
              <a:rPr lang="it-IT" sz="4000" dirty="0" smtClean="0">
                <a:solidFill>
                  <a:srgbClr val="002060"/>
                </a:solidFill>
                <a:latin typeface="Comic Sans MS" panose="030F0702030302020204" pitchFamily="66" charset="0"/>
              </a:rPr>
              <a:t> </a:t>
            </a:r>
            <a:r>
              <a:rPr lang="it-IT" sz="4000" dirty="0">
                <a:solidFill>
                  <a:srgbClr val="002060"/>
                </a:solidFill>
                <a:latin typeface="Comic Sans MS" panose="030F0702030302020204" pitchFamily="66" charset="0"/>
              </a:rPr>
              <a:t>of 1312nm </a:t>
            </a:r>
            <a:r>
              <a:rPr lang="it-IT" sz="4000" dirty="0" err="1">
                <a:solidFill>
                  <a:srgbClr val="002060"/>
                </a:solidFill>
                <a:latin typeface="Comic Sans MS" panose="030F0702030302020204" pitchFamily="66" charset="0"/>
              </a:rPr>
              <a:t>photons</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33</a:t>
            </a:fld>
            <a:endParaRPr lang="en-GB" sz="1100">
              <a:latin typeface="Comic Sans MS" panose="030F0702030302020204" pitchFamily="66" charset="0"/>
            </a:endParaRPr>
          </a:p>
        </p:txBody>
      </p:sp>
      <p:sp>
        <p:nvSpPr>
          <p:cNvPr id="34"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35" name="Rettangolo 34"/>
          <p:cNvSpPr/>
          <p:nvPr/>
        </p:nvSpPr>
        <p:spPr>
          <a:xfrm>
            <a:off x="61783" y="1363053"/>
            <a:ext cx="9020434" cy="1015663"/>
          </a:xfrm>
          <a:prstGeom prst="rect">
            <a:avLst/>
          </a:prstGeom>
          <a:solidFill>
            <a:schemeClr val="bg2">
              <a:alpha val="50000"/>
            </a:schemeClr>
          </a:solidFill>
          <a:ln w="76200">
            <a:solidFill>
              <a:srgbClr val="00B050"/>
            </a:solidFill>
          </a:ln>
        </p:spPr>
        <p:txBody>
          <a:bodyPr wrap="square">
            <a:spAutoFit/>
          </a:bodyPr>
          <a:lstStyle/>
          <a:p>
            <a:pPr algn="ctr">
              <a:lnSpc>
                <a:spcPct val="150000"/>
              </a:lnSpc>
            </a:pPr>
            <a:r>
              <a:rPr lang="it-IT" sz="2000" dirty="0" smtClean="0">
                <a:latin typeface="Comic Sans MS" panose="030F0702030302020204" pitchFamily="66" charset="0"/>
                <a:sym typeface="Symbol" panose="05050102010706020507" pitchFamily="18" charset="2"/>
              </a:rPr>
              <a:t>I </a:t>
            </a:r>
            <a:r>
              <a:rPr lang="it-IT" sz="2000" dirty="0" err="1">
                <a:latin typeface="Comic Sans MS" panose="030F0702030302020204" pitchFamily="66" charset="0"/>
                <a:sym typeface="Symbol" panose="05050102010706020507" pitchFamily="18" charset="2"/>
              </a:rPr>
              <a:t>estimated</a:t>
            </a:r>
            <a:r>
              <a:rPr lang="it-IT" sz="2000" dirty="0">
                <a:latin typeface="Comic Sans MS" panose="030F0702030302020204" pitchFamily="66" charset="0"/>
                <a:sym typeface="Symbol" panose="05050102010706020507" pitchFamily="18" charset="2"/>
              </a:rPr>
              <a:t> </a:t>
            </a:r>
            <a:r>
              <a:rPr lang="it-IT" sz="2000" dirty="0" err="1">
                <a:latin typeface="Comic Sans MS" panose="030F0702030302020204" pitchFamily="66" charset="0"/>
                <a:sym typeface="Symbol" panose="05050102010706020507" pitchFamily="18" charset="2"/>
              </a:rPr>
              <a:t>that</a:t>
            </a:r>
            <a:r>
              <a:rPr lang="it-IT" sz="2000" dirty="0">
                <a:latin typeface="Comic Sans MS" panose="030F0702030302020204" pitchFamily="66" charset="0"/>
                <a:sym typeface="Symbol" panose="05050102010706020507" pitchFamily="18" charset="2"/>
              </a:rPr>
              <a:t>, in </a:t>
            </a:r>
            <a:r>
              <a:rPr lang="it-IT" sz="2000" dirty="0" err="1">
                <a:latin typeface="Comic Sans MS" panose="030F0702030302020204" pitchFamily="66" charset="0"/>
                <a:sym typeface="Symbol" panose="05050102010706020507" pitchFamily="18" charset="2"/>
              </a:rPr>
              <a:t>order</a:t>
            </a:r>
            <a:r>
              <a:rPr lang="it-IT" sz="2000" dirty="0">
                <a:latin typeface="Comic Sans MS" panose="030F0702030302020204" pitchFamily="66" charset="0"/>
                <a:sym typeface="Symbol" panose="05050102010706020507" pitchFamily="18" charset="2"/>
              </a:rPr>
              <a:t> to </a:t>
            </a:r>
            <a:r>
              <a:rPr lang="it-IT" sz="2000" dirty="0" err="1">
                <a:latin typeface="Comic Sans MS" panose="030F0702030302020204" pitchFamily="66" charset="0"/>
                <a:sym typeface="Symbol" panose="05050102010706020507" pitchFamily="18" charset="2"/>
              </a:rPr>
              <a:t>have</a:t>
            </a:r>
            <a:r>
              <a:rPr lang="it-IT" sz="2000" dirty="0">
                <a:latin typeface="Comic Sans MS" panose="030F0702030302020204" pitchFamily="66" charset="0"/>
                <a:sym typeface="Symbol" panose="05050102010706020507" pitchFamily="18" charset="2"/>
              </a:rPr>
              <a:t> 1 </a:t>
            </a:r>
            <a:r>
              <a:rPr lang="it-IT" sz="2000" dirty="0" err="1">
                <a:latin typeface="Comic Sans MS" panose="030F0702030302020204" pitchFamily="66" charset="0"/>
                <a:sym typeface="Symbol" panose="05050102010706020507" pitchFamily="18" charset="2"/>
              </a:rPr>
              <a:t>count</a:t>
            </a:r>
            <a:r>
              <a:rPr lang="it-IT" sz="2000" dirty="0">
                <a:latin typeface="Comic Sans MS" panose="030F0702030302020204" pitchFamily="66" charset="0"/>
                <a:sym typeface="Symbol" panose="05050102010706020507" pitchFamily="18" charset="2"/>
              </a:rPr>
              <a:t> out of 10 </a:t>
            </a:r>
            <a:r>
              <a:rPr lang="it-IT" sz="2000" dirty="0" smtClean="0">
                <a:latin typeface="Comic Sans MS" panose="030F0702030302020204" pitchFamily="66" charset="0"/>
                <a:sym typeface="Symbol" panose="05050102010706020507" pitchFamily="18" charset="2"/>
              </a:rPr>
              <a:t>e+ </a:t>
            </a:r>
            <a:r>
              <a:rPr lang="it-IT" sz="2000" dirty="0" err="1" smtClean="0">
                <a:latin typeface="Comic Sans MS" panose="030F0702030302020204" pitchFamily="66" charset="0"/>
                <a:sym typeface="Symbol" panose="05050102010706020507" pitchFamily="18" charset="2"/>
              </a:rPr>
              <a:t>shots</a:t>
            </a:r>
            <a:r>
              <a:rPr lang="it-IT" sz="2000" dirty="0" smtClean="0">
                <a:latin typeface="Comic Sans MS" panose="030F0702030302020204" pitchFamily="66" charset="0"/>
                <a:sym typeface="Symbol" panose="05050102010706020507" pitchFamily="18" charset="2"/>
              </a:rPr>
              <a:t>, </a:t>
            </a:r>
            <a:r>
              <a:rPr lang="it-IT" sz="2000" u="sng" dirty="0" err="1" smtClean="0">
                <a:solidFill>
                  <a:srgbClr val="C00000"/>
                </a:solidFill>
                <a:latin typeface="Comic Sans MS" panose="030F0702030302020204" pitchFamily="66" charset="0"/>
                <a:sym typeface="Symbol" panose="05050102010706020507" pitchFamily="18" charset="2"/>
              </a:rPr>
              <a:t>we</a:t>
            </a:r>
            <a:r>
              <a:rPr lang="it-IT" sz="2000" u="sng" dirty="0" smtClean="0">
                <a:solidFill>
                  <a:srgbClr val="C00000"/>
                </a:solidFill>
                <a:latin typeface="Comic Sans MS" panose="030F0702030302020204" pitchFamily="66" charset="0"/>
                <a:sym typeface="Symbol" panose="05050102010706020507" pitchFamily="18" charset="2"/>
              </a:rPr>
              <a:t> </a:t>
            </a:r>
            <a:r>
              <a:rPr lang="it-IT" sz="2000" u="sng" dirty="0" err="1">
                <a:solidFill>
                  <a:srgbClr val="C00000"/>
                </a:solidFill>
                <a:latin typeface="Comic Sans MS" panose="030F0702030302020204" pitchFamily="66" charset="0"/>
                <a:sym typeface="Symbol" panose="05050102010706020507" pitchFamily="18" charset="2"/>
              </a:rPr>
              <a:t>should</a:t>
            </a:r>
            <a:r>
              <a:rPr lang="it-IT" sz="2000" u="sng" dirty="0">
                <a:solidFill>
                  <a:srgbClr val="C00000"/>
                </a:solidFill>
                <a:latin typeface="Comic Sans MS" panose="030F0702030302020204" pitchFamily="66" charset="0"/>
                <a:sym typeface="Symbol" panose="05050102010706020507" pitchFamily="18" charset="2"/>
              </a:rPr>
              <a:t> </a:t>
            </a:r>
            <a:r>
              <a:rPr lang="it-IT" sz="2000" u="sng" dirty="0" err="1">
                <a:solidFill>
                  <a:srgbClr val="C00000"/>
                </a:solidFill>
                <a:latin typeface="Comic Sans MS" panose="030F0702030302020204" pitchFamily="66" charset="0"/>
                <a:sym typeface="Symbol" panose="05050102010706020507" pitchFamily="18" charset="2"/>
              </a:rPr>
              <a:t>deliver</a:t>
            </a:r>
            <a:r>
              <a:rPr lang="it-IT" sz="2000" u="sng" dirty="0">
                <a:solidFill>
                  <a:srgbClr val="C00000"/>
                </a:solidFill>
                <a:latin typeface="Comic Sans MS" panose="030F0702030302020204" pitchFamily="66" charset="0"/>
                <a:sym typeface="Symbol" panose="05050102010706020507" pitchFamily="18" charset="2"/>
              </a:rPr>
              <a:t> </a:t>
            </a:r>
            <a:r>
              <a:rPr lang="it-IT" sz="2000" u="sng" dirty="0" err="1" smtClean="0">
                <a:solidFill>
                  <a:srgbClr val="C00000"/>
                </a:solidFill>
                <a:latin typeface="Comic Sans MS" panose="030F0702030302020204" pitchFamily="66" charset="0"/>
                <a:sym typeface="Symbol" panose="05050102010706020507" pitchFamily="18" charset="2"/>
              </a:rPr>
              <a:t>into</a:t>
            </a:r>
            <a:r>
              <a:rPr lang="it-IT" sz="2000" u="sng" dirty="0" smtClean="0">
                <a:solidFill>
                  <a:srgbClr val="C00000"/>
                </a:solidFill>
                <a:latin typeface="Comic Sans MS" panose="030F0702030302020204" pitchFamily="66" charset="0"/>
                <a:sym typeface="Symbol" panose="05050102010706020507" pitchFamily="18" charset="2"/>
              </a:rPr>
              <a:t> the detector more </a:t>
            </a:r>
            <a:r>
              <a:rPr lang="it-IT" sz="2000" u="sng" dirty="0" err="1">
                <a:solidFill>
                  <a:srgbClr val="C00000"/>
                </a:solidFill>
                <a:latin typeface="Comic Sans MS" panose="030F0702030302020204" pitchFamily="66" charset="0"/>
                <a:sym typeface="Symbol" panose="05050102010706020507" pitchFamily="18" charset="2"/>
              </a:rPr>
              <a:t>than</a:t>
            </a:r>
            <a:r>
              <a:rPr lang="it-IT" sz="2000" u="sng" dirty="0">
                <a:solidFill>
                  <a:srgbClr val="C00000"/>
                </a:solidFill>
                <a:latin typeface="Comic Sans MS" panose="030F0702030302020204" pitchFamily="66" charset="0"/>
                <a:sym typeface="Symbol" panose="05050102010706020507" pitchFamily="18" charset="2"/>
              </a:rPr>
              <a:t> the </a:t>
            </a:r>
            <a:r>
              <a:rPr lang="it-IT" sz="2000" u="sng" dirty="0" smtClean="0">
                <a:solidFill>
                  <a:srgbClr val="C00000"/>
                </a:solidFill>
                <a:latin typeface="Comic Sans MS" panose="030F0702030302020204" pitchFamily="66" charset="0"/>
                <a:sym typeface="Symbol" panose="05050102010706020507" pitchFamily="18" charset="2"/>
              </a:rPr>
              <a:t>0,024% </a:t>
            </a:r>
            <a:r>
              <a:rPr lang="it-IT" sz="2000" u="sng" dirty="0">
                <a:solidFill>
                  <a:srgbClr val="C00000"/>
                </a:solidFill>
                <a:latin typeface="Comic Sans MS" panose="030F0702030302020204" pitchFamily="66" charset="0"/>
                <a:sym typeface="Symbol" panose="05050102010706020507" pitchFamily="18" charset="2"/>
              </a:rPr>
              <a:t>of the </a:t>
            </a:r>
            <a:r>
              <a:rPr lang="it-IT" sz="2000" u="sng" dirty="0" err="1">
                <a:solidFill>
                  <a:srgbClr val="C00000"/>
                </a:solidFill>
                <a:latin typeface="Comic Sans MS" panose="030F0702030302020204" pitchFamily="66" charset="0"/>
                <a:sym typeface="Symbol" panose="05050102010706020507" pitchFamily="18" charset="2"/>
              </a:rPr>
              <a:t>emitted</a:t>
            </a:r>
            <a:r>
              <a:rPr lang="it-IT" sz="2000" u="sng" dirty="0">
                <a:solidFill>
                  <a:srgbClr val="C00000"/>
                </a:solidFill>
                <a:latin typeface="Comic Sans MS" panose="030F0702030302020204" pitchFamily="66" charset="0"/>
                <a:sym typeface="Symbol" panose="05050102010706020507" pitchFamily="18" charset="2"/>
              </a:rPr>
              <a:t> </a:t>
            </a:r>
            <a:r>
              <a:rPr lang="it-IT" sz="2000" u="sng" dirty="0" err="1" smtClean="0">
                <a:solidFill>
                  <a:srgbClr val="C00000"/>
                </a:solidFill>
                <a:latin typeface="Comic Sans MS" panose="030F0702030302020204" pitchFamily="66" charset="0"/>
                <a:sym typeface="Symbol" panose="05050102010706020507" pitchFamily="18" charset="2"/>
              </a:rPr>
              <a:t>radiation</a:t>
            </a:r>
            <a:endParaRPr lang="it-IT" sz="2000" u="sng" dirty="0">
              <a:solidFill>
                <a:srgbClr val="002060"/>
              </a:solidFill>
              <a:latin typeface="Comic Sans MS" panose="030F0702030302020204" pitchFamily="66" charset="0"/>
            </a:endParaRPr>
          </a:p>
        </p:txBody>
      </p:sp>
      <p:pic>
        <p:nvPicPr>
          <p:cNvPr id="38" name="Immagine 37"/>
          <p:cNvPicPr>
            <a:picLocks noChangeAspect="1"/>
          </p:cNvPicPr>
          <p:nvPr/>
        </p:nvPicPr>
        <p:blipFill rotWithShape="1">
          <a:blip r:embed="rId3">
            <a:extLst>
              <a:ext uri="{28A0092B-C50C-407E-A947-70E740481C1C}">
                <a14:useLocalDpi xmlns:a14="http://schemas.microsoft.com/office/drawing/2010/main" val="0"/>
              </a:ext>
            </a:extLst>
          </a:blip>
          <a:srcRect l="18232" t="12337" r="17765" b="31260"/>
          <a:stretch/>
        </p:blipFill>
        <p:spPr>
          <a:xfrm>
            <a:off x="5239265" y="2629705"/>
            <a:ext cx="3900101" cy="3775248"/>
          </a:xfrm>
          <a:prstGeom prst="rect">
            <a:avLst/>
          </a:prstGeom>
          <a:effectLst>
            <a:softEdge rad="38100"/>
          </a:effectLst>
        </p:spPr>
      </p:pic>
      <p:sp>
        <p:nvSpPr>
          <p:cNvPr id="5" name="CasellaDiTesto 4"/>
          <p:cNvSpPr txBox="1"/>
          <p:nvPr/>
        </p:nvSpPr>
        <p:spPr>
          <a:xfrm>
            <a:off x="5941740" y="2689631"/>
            <a:ext cx="2565733" cy="307777"/>
          </a:xfrm>
          <a:prstGeom prst="rect">
            <a:avLst/>
          </a:prstGeom>
          <a:solidFill>
            <a:schemeClr val="bg1"/>
          </a:solidFill>
        </p:spPr>
        <p:txBody>
          <a:bodyPr wrap="square" rtlCol="0">
            <a:spAutoFit/>
          </a:bodyPr>
          <a:lstStyle/>
          <a:p>
            <a:pPr algn="ctr"/>
            <a:r>
              <a:rPr lang="it-IT" sz="1400" dirty="0" err="1" smtClean="0">
                <a:latin typeface="Comic Sans MS" panose="030F0702030302020204" pitchFamily="66" charset="0"/>
              </a:rPr>
              <a:t>Example</a:t>
            </a:r>
            <a:r>
              <a:rPr lang="it-IT" sz="1400" dirty="0" smtClean="0">
                <a:latin typeface="Comic Sans MS" panose="030F0702030302020204" pitchFamily="66" charset="0"/>
              </a:rPr>
              <a:t> of </a:t>
            </a:r>
            <a:r>
              <a:rPr lang="it-IT" sz="1400" dirty="0" err="1" smtClean="0">
                <a:latin typeface="Comic Sans MS" panose="030F0702030302020204" pitchFamily="66" charset="0"/>
              </a:rPr>
              <a:t>multimode</a:t>
            </a:r>
            <a:r>
              <a:rPr lang="it-IT" sz="1400" dirty="0" smtClean="0">
                <a:latin typeface="Comic Sans MS" panose="030F0702030302020204" pitchFamily="66" charset="0"/>
              </a:rPr>
              <a:t> </a:t>
            </a:r>
            <a:r>
              <a:rPr lang="it-IT" sz="1400" dirty="0" err="1" smtClean="0">
                <a:latin typeface="Comic Sans MS" panose="030F0702030302020204" pitchFamily="66" charset="0"/>
              </a:rPr>
              <a:t>beam</a:t>
            </a:r>
            <a:endParaRPr lang="en-GB" sz="1400" dirty="0">
              <a:latin typeface="Comic Sans MS" panose="030F0702030302020204" pitchFamily="66" charset="0"/>
            </a:endParaRPr>
          </a:p>
        </p:txBody>
      </p:sp>
      <p:sp>
        <p:nvSpPr>
          <p:cNvPr id="6" name="Parentesi graffa chiusa 5"/>
          <p:cNvSpPr/>
          <p:nvPr/>
        </p:nvSpPr>
        <p:spPr>
          <a:xfrm rot="10800000">
            <a:off x="5451500" y="3739330"/>
            <a:ext cx="441459" cy="1792842"/>
          </a:xfrm>
          <a:prstGeom prst="rightBrace">
            <a:avLst>
              <a:gd name="adj1" fmla="val 70448"/>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CasellaDiTesto 42"/>
          <p:cNvSpPr txBox="1"/>
          <p:nvPr/>
        </p:nvSpPr>
        <p:spPr>
          <a:xfrm>
            <a:off x="4325466" y="4491325"/>
            <a:ext cx="1126034" cy="338554"/>
          </a:xfrm>
          <a:prstGeom prst="rect">
            <a:avLst/>
          </a:prstGeom>
          <a:solidFill>
            <a:schemeClr val="bg1"/>
          </a:solidFill>
        </p:spPr>
        <p:txBody>
          <a:bodyPr wrap="square" rtlCol="0">
            <a:spAutoFit/>
          </a:bodyPr>
          <a:lstStyle/>
          <a:p>
            <a:pPr algn="ctr"/>
            <a:r>
              <a:rPr lang="it-IT" sz="1600" b="1" dirty="0" smtClean="0">
                <a:latin typeface="Comic Sans MS" panose="030F0702030302020204" pitchFamily="66" charset="0"/>
              </a:rPr>
              <a:t>w=4mm</a:t>
            </a:r>
            <a:endParaRPr lang="en-GB" sz="1600" b="1" dirty="0">
              <a:latin typeface="Comic Sans MS" panose="030F0702030302020204" pitchFamily="66" charset="0"/>
            </a:endParaRPr>
          </a:p>
        </p:txBody>
      </p:sp>
    </p:spTree>
    <p:extLst>
      <p:ext uri="{BB962C8B-B14F-4D97-AF65-F5344CB8AC3E}">
        <p14:creationId xmlns:p14="http://schemas.microsoft.com/office/powerpoint/2010/main" val="1703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par>
                          <p:cTn id="16" fill="hold">
                            <p:stCondLst>
                              <p:cond delay="2000"/>
                            </p:stCondLst>
                            <p:childTnLst>
                              <p:par>
                                <p:cTn id="17" presetID="16" presetClass="entr" presetSubtype="42"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barn(outHorizontal)">
                                      <p:cBhvr>
                                        <p:cTn id="19" dur="500"/>
                                        <p:tgtEl>
                                          <p:spTgt spid="6"/>
                                        </p:tgtEl>
                                      </p:cBhvr>
                                    </p:animEffect>
                                  </p:childTnLst>
                                </p:cTn>
                              </p:par>
                              <p:par>
                                <p:cTn id="20" presetID="1"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6">
                                            <p:txEl>
                                              <p:pRg st="3" end="3"/>
                                            </p:txEl>
                                          </p:spTgt>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773" y="200985"/>
            <a:ext cx="7886700" cy="1325563"/>
          </a:xfrm>
        </p:spPr>
        <p:txBody>
          <a:bodyPr/>
          <a:lstStyle/>
          <a:p>
            <a:pPr algn="ctr"/>
            <a:r>
              <a:rPr lang="it-IT" sz="4000" dirty="0" smtClean="0">
                <a:solidFill>
                  <a:srgbClr val="002060"/>
                </a:solidFill>
                <a:latin typeface="Comic Sans MS" panose="030F0702030302020204" pitchFamily="66" charset="0"/>
              </a:rPr>
              <a:t>2. </a:t>
            </a:r>
            <a:r>
              <a:rPr lang="it-IT" sz="4000" dirty="0" err="1" smtClean="0">
                <a:solidFill>
                  <a:srgbClr val="002060"/>
                </a:solidFill>
                <a:latin typeface="Comic Sans MS" panose="030F0702030302020204" pitchFamily="66" charset="0"/>
              </a:rPr>
              <a:t>Detection</a:t>
            </a:r>
            <a:r>
              <a:rPr lang="it-IT" sz="4000" dirty="0" smtClean="0">
                <a:solidFill>
                  <a:srgbClr val="002060"/>
                </a:solidFill>
                <a:latin typeface="Comic Sans MS" panose="030F0702030302020204" pitchFamily="66" charset="0"/>
              </a:rPr>
              <a:t> </a:t>
            </a:r>
            <a:r>
              <a:rPr lang="it-IT" sz="4000" dirty="0">
                <a:solidFill>
                  <a:srgbClr val="002060"/>
                </a:solidFill>
                <a:latin typeface="Comic Sans MS" panose="030F0702030302020204" pitchFamily="66" charset="0"/>
              </a:rPr>
              <a:t>of 1312nm </a:t>
            </a:r>
            <a:r>
              <a:rPr lang="it-IT" sz="4000" dirty="0" err="1">
                <a:solidFill>
                  <a:srgbClr val="002060"/>
                </a:solidFill>
                <a:latin typeface="Comic Sans MS" panose="030F0702030302020204" pitchFamily="66" charset="0"/>
              </a:rPr>
              <a:t>photons</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dirty="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34</a:t>
            </a:fld>
            <a:endParaRPr lang="en-GB" sz="1100">
              <a:latin typeface="Comic Sans MS" panose="030F0702030302020204" pitchFamily="66" charset="0"/>
            </a:endParaRPr>
          </a:p>
        </p:txBody>
      </p:sp>
      <p:sp>
        <p:nvSpPr>
          <p:cNvPr id="34"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9" name="CasellaDiTesto 8"/>
          <p:cNvSpPr txBox="1"/>
          <p:nvPr/>
        </p:nvSpPr>
        <p:spPr>
          <a:xfrm>
            <a:off x="1405890" y="1526548"/>
            <a:ext cx="6343649" cy="1077218"/>
          </a:xfrm>
          <a:prstGeom prst="rect">
            <a:avLst/>
          </a:prstGeom>
          <a:solidFill>
            <a:schemeClr val="bg2">
              <a:alpha val="40000"/>
            </a:schemeClr>
          </a:solidFill>
          <a:ln w="38100">
            <a:solidFill>
              <a:srgbClr val="00B050"/>
            </a:solidFill>
          </a:ln>
        </p:spPr>
        <p:txBody>
          <a:bodyPr wrap="square" rtlCol="0">
            <a:spAutoFit/>
          </a:bodyPr>
          <a:lstStyle/>
          <a:p>
            <a:pPr algn="ctr"/>
            <a:r>
              <a:rPr lang="it-IT" sz="2400" dirty="0" err="1" smtClean="0">
                <a:latin typeface="Comic Sans MS" panose="030F0702030302020204" pitchFamily="66" charset="0"/>
              </a:rPr>
              <a:t>We</a:t>
            </a:r>
            <a:r>
              <a:rPr lang="it-IT" sz="2400" dirty="0" smtClean="0">
                <a:latin typeface="Comic Sans MS" panose="030F0702030302020204" pitchFamily="66" charset="0"/>
              </a:rPr>
              <a:t> </a:t>
            </a:r>
            <a:r>
              <a:rPr lang="it-IT" sz="2400" dirty="0" err="1" smtClean="0">
                <a:latin typeface="Comic Sans MS" panose="030F0702030302020204" pitchFamily="66" charset="0"/>
              </a:rPr>
              <a:t>have</a:t>
            </a:r>
            <a:r>
              <a:rPr lang="it-IT" sz="2400" dirty="0" smtClean="0">
                <a:latin typeface="Comic Sans MS" panose="030F0702030302020204" pitchFamily="66" charset="0"/>
              </a:rPr>
              <a:t> </a:t>
            </a:r>
            <a:r>
              <a:rPr lang="it-IT" sz="2400" dirty="0" err="1" smtClean="0">
                <a:latin typeface="Comic Sans MS" panose="030F0702030302020204" pitchFamily="66" charset="0"/>
              </a:rPr>
              <a:t>been</a:t>
            </a:r>
            <a:r>
              <a:rPr lang="it-IT" sz="2400" dirty="0" smtClean="0">
                <a:latin typeface="Comic Sans MS" panose="030F0702030302020204" pitchFamily="66" charset="0"/>
              </a:rPr>
              <a:t> </a:t>
            </a:r>
            <a:r>
              <a:rPr lang="it-IT" sz="2400" dirty="0" err="1" smtClean="0">
                <a:latin typeface="Comic Sans MS" panose="030F0702030302020204" pitchFamily="66" charset="0"/>
              </a:rPr>
              <a:t>able</a:t>
            </a:r>
            <a:r>
              <a:rPr lang="it-IT" sz="2400" dirty="0" smtClean="0">
                <a:latin typeface="Comic Sans MS" panose="030F0702030302020204" pitchFamily="66" charset="0"/>
              </a:rPr>
              <a:t> to </a:t>
            </a:r>
            <a:r>
              <a:rPr lang="it-IT" sz="2400" dirty="0" err="1" smtClean="0">
                <a:latin typeface="Comic Sans MS" panose="030F0702030302020204" pitchFamily="66" charset="0"/>
              </a:rPr>
              <a:t>plan</a:t>
            </a:r>
            <a:r>
              <a:rPr lang="it-IT" sz="2400" dirty="0" smtClean="0">
                <a:latin typeface="Comic Sans MS" panose="030F0702030302020204" pitchFamily="66" charset="0"/>
              </a:rPr>
              <a:t> an </a:t>
            </a:r>
            <a:r>
              <a:rPr lang="it-IT" sz="2400" dirty="0" err="1" smtClean="0">
                <a:latin typeface="Comic Sans MS" panose="030F0702030302020204" pitchFamily="66" charset="0"/>
              </a:rPr>
              <a:t>optical</a:t>
            </a:r>
            <a:r>
              <a:rPr lang="it-IT" sz="2400" dirty="0" smtClean="0">
                <a:latin typeface="Comic Sans MS" panose="030F0702030302020204" pitchFamily="66" charset="0"/>
              </a:rPr>
              <a:t> setup </a:t>
            </a:r>
            <a:r>
              <a:rPr lang="it-IT" sz="2400" dirty="0" err="1" smtClean="0">
                <a:latin typeface="Comic Sans MS" panose="030F0702030302020204" pitchFamily="66" charset="0"/>
              </a:rPr>
              <a:t>that</a:t>
            </a:r>
            <a:r>
              <a:rPr lang="it-IT" sz="2400" dirty="0" smtClean="0">
                <a:latin typeface="Comic Sans MS" panose="030F0702030302020204" pitchFamily="66" charset="0"/>
              </a:rPr>
              <a:t>, </a:t>
            </a:r>
            <a:r>
              <a:rPr lang="it-IT" sz="4000" b="1" i="1" u="sng" dirty="0" smtClean="0">
                <a:effectLst>
                  <a:outerShdw blurRad="38100" dist="38100" dir="2700000" algn="tl">
                    <a:srgbClr val="000000">
                      <a:alpha val="43137"/>
                    </a:srgbClr>
                  </a:outerShdw>
                </a:effectLst>
                <a:latin typeface="Comic Sans MS" panose="030F0702030302020204" pitchFamily="66" charset="0"/>
              </a:rPr>
              <a:t>f</a:t>
            </a:r>
            <a:r>
              <a:rPr lang="it-IT" sz="3600" b="1" i="1" u="sng" dirty="0" smtClean="0">
                <a:effectLst>
                  <a:outerShdw blurRad="38100" dist="38100" dir="2700000" algn="tl">
                    <a:srgbClr val="000000">
                      <a:alpha val="43137"/>
                    </a:srgbClr>
                  </a:outerShdw>
                </a:effectLst>
                <a:latin typeface="Comic Sans MS" panose="030F0702030302020204" pitchFamily="66" charset="0"/>
              </a:rPr>
              <a:t>or </a:t>
            </a:r>
            <a:r>
              <a:rPr lang="it-IT" sz="3600" b="1" i="1" u="sng" dirty="0" err="1">
                <a:effectLst>
                  <a:outerShdw blurRad="38100" dist="38100" dir="2700000" algn="tl">
                    <a:srgbClr val="000000">
                      <a:alpha val="43137"/>
                    </a:srgbClr>
                  </a:outerShdw>
                </a:effectLst>
                <a:latin typeface="Comic Sans MS" panose="030F0702030302020204" pitchFamily="66" charset="0"/>
              </a:rPr>
              <a:t>every</a:t>
            </a:r>
            <a:r>
              <a:rPr lang="it-IT" sz="3600" b="1" i="1" u="sng" dirty="0">
                <a:effectLst>
                  <a:outerShdw blurRad="38100" dist="38100" dir="2700000" algn="tl">
                    <a:srgbClr val="000000">
                      <a:alpha val="43137"/>
                    </a:srgbClr>
                  </a:outerShdw>
                </a:effectLst>
                <a:latin typeface="Comic Sans MS" panose="030F0702030302020204" pitchFamily="66" charset="0"/>
              </a:rPr>
              <a:t> </a:t>
            </a:r>
            <a:r>
              <a:rPr lang="it-IT" sz="3600" b="1" i="1" u="sng" dirty="0" err="1" smtClean="0">
                <a:effectLst>
                  <a:outerShdw blurRad="38100" dist="38100" dir="2700000" algn="tl">
                    <a:srgbClr val="000000">
                      <a:alpha val="43137"/>
                    </a:srgbClr>
                  </a:outerShdw>
                </a:effectLst>
                <a:latin typeface="Comic Sans MS" panose="030F0702030302020204" pitchFamily="66" charset="0"/>
              </a:rPr>
              <a:t>shot</a:t>
            </a:r>
            <a:r>
              <a:rPr lang="it-IT" sz="2400" dirty="0" smtClean="0">
                <a:latin typeface="Comic Sans MS" panose="030F0702030302020204" pitchFamily="66" charset="0"/>
              </a:rPr>
              <a:t>, </a:t>
            </a:r>
            <a:r>
              <a:rPr lang="it-IT" sz="2400" dirty="0" err="1" smtClean="0">
                <a:latin typeface="Comic Sans MS" panose="030F0702030302020204" pitchFamily="66" charset="0"/>
              </a:rPr>
              <a:t>gives</a:t>
            </a:r>
            <a:r>
              <a:rPr lang="it-IT" sz="2400" dirty="0" smtClean="0">
                <a:latin typeface="Comic Sans MS" panose="030F0702030302020204" pitchFamily="66" charset="0"/>
              </a:rPr>
              <a:t> </a:t>
            </a:r>
            <a:r>
              <a:rPr lang="it-IT" sz="2400" dirty="0" err="1" smtClean="0">
                <a:latin typeface="Comic Sans MS" panose="030F0702030302020204" pitchFamily="66" charset="0"/>
              </a:rPr>
              <a:t>us</a:t>
            </a:r>
            <a:r>
              <a:rPr lang="it-IT" sz="2400" dirty="0" smtClean="0">
                <a:latin typeface="Comic Sans MS" panose="030F0702030302020204" pitchFamily="66" charset="0"/>
              </a:rPr>
              <a:t> a</a:t>
            </a:r>
          </a:p>
        </p:txBody>
      </p:sp>
      <p:sp>
        <p:nvSpPr>
          <p:cNvPr id="10" name="Rettangolo 9"/>
          <p:cNvSpPr/>
          <p:nvPr/>
        </p:nvSpPr>
        <p:spPr>
          <a:xfrm>
            <a:off x="818514" y="2782441"/>
            <a:ext cx="7518400" cy="1077218"/>
          </a:xfrm>
          <a:prstGeom prst="rect">
            <a:avLst/>
          </a:prstGeom>
          <a:solidFill>
            <a:schemeClr val="bg2">
              <a:alpha val="60000"/>
            </a:schemeClr>
          </a:solidFill>
          <a:ln w="38100">
            <a:solidFill>
              <a:srgbClr val="00B050"/>
            </a:solidFill>
          </a:ln>
        </p:spPr>
        <p:txBody>
          <a:bodyPr wrap="square" rtlCol="0">
            <a:spAutoFit/>
          </a:bodyPr>
          <a:lstStyle/>
          <a:p>
            <a:r>
              <a:rPr lang="it-IT" sz="3200" b="1" i="1" u="sng" dirty="0" smtClean="0">
                <a:solidFill>
                  <a:srgbClr val="FF0000"/>
                </a:solidFill>
                <a:latin typeface="Comic Sans MS" panose="030F0702030302020204" pitchFamily="66" charset="0"/>
              </a:rPr>
              <a:t>11</a:t>
            </a:r>
            <a:r>
              <a:rPr lang="it-IT" sz="3200" b="1" i="1" u="sng" dirty="0">
                <a:solidFill>
                  <a:srgbClr val="FF0000"/>
                </a:solidFill>
                <a:latin typeface="Comic Sans MS" panose="030F0702030302020204" pitchFamily="66" charset="0"/>
              </a:rPr>
              <a:t>% </a:t>
            </a:r>
            <a:r>
              <a:rPr lang="it-IT" sz="3200" b="1" i="1" u="sng" dirty="0" err="1" smtClean="0">
                <a:solidFill>
                  <a:srgbClr val="FF0000"/>
                </a:solidFill>
                <a:latin typeface="Comic Sans MS" panose="030F0702030302020204" pitchFamily="66" charset="0"/>
              </a:rPr>
              <a:t>probability</a:t>
            </a:r>
            <a:r>
              <a:rPr lang="it-IT" sz="3200" dirty="0" smtClean="0">
                <a:latin typeface="Comic Sans MS" panose="030F0702030302020204" pitchFamily="66" charset="0"/>
              </a:rPr>
              <a:t> 		</a:t>
            </a:r>
            <a:r>
              <a:rPr lang="it-IT" sz="3200" b="1" i="1" u="sng" dirty="0" err="1" smtClean="0">
                <a:effectLst>
                  <a:outerShdw blurRad="38100" dist="38100" dir="2700000" algn="tl">
                    <a:srgbClr val="000000">
                      <a:alpha val="43137"/>
                    </a:srgbClr>
                  </a:outerShdw>
                </a:effectLst>
                <a:latin typeface="Comic Sans MS" panose="030F0702030302020204" pitchFamily="66" charset="0"/>
              </a:rPr>
              <a:t>signal</a:t>
            </a:r>
            <a:r>
              <a:rPr lang="it-IT" sz="3200" b="1" i="1" u="sng" dirty="0" smtClean="0">
                <a:effectLst>
                  <a:outerShdw blurRad="38100" dist="38100" dir="2700000" algn="tl">
                    <a:srgbClr val="000000">
                      <a:alpha val="43137"/>
                    </a:srgbClr>
                  </a:outerShdw>
                </a:effectLst>
                <a:latin typeface="Comic Sans MS" panose="030F0702030302020204" pitchFamily="66" charset="0"/>
              </a:rPr>
              <a:t> </a:t>
            </a:r>
            <a:r>
              <a:rPr lang="it-IT" sz="3200" b="1" i="1" u="sng" dirty="0" err="1" smtClean="0">
                <a:effectLst>
                  <a:outerShdw blurRad="38100" dist="38100" dir="2700000" algn="tl">
                    <a:srgbClr val="000000">
                      <a:alpha val="43137"/>
                    </a:srgbClr>
                  </a:outerShdw>
                </a:effectLst>
                <a:latin typeface="Comic Sans MS" panose="030F0702030302020204" pitchFamily="66" charset="0"/>
              </a:rPr>
              <a:t>count</a:t>
            </a:r>
            <a:endParaRPr lang="it-IT" sz="3200" u="sng" dirty="0" smtClean="0">
              <a:effectLst>
                <a:outerShdw blurRad="38100" dist="38100" dir="2700000" algn="tl">
                  <a:srgbClr val="000000">
                    <a:alpha val="43137"/>
                  </a:srgbClr>
                </a:outerShdw>
              </a:effectLst>
              <a:latin typeface="Comic Sans MS" panose="030F0702030302020204" pitchFamily="66" charset="0"/>
            </a:endParaRPr>
          </a:p>
          <a:p>
            <a:r>
              <a:rPr lang="it-IT" sz="3200" b="1" i="1" u="sng" dirty="0" smtClean="0">
                <a:solidFill>
                  <a:srgbClr val="FF0000"/>
                </a:solidFill>
                <a:latin typeface="Comic Sans MS" panose="030F0702030302020204" pitchFamily="66" charset="0"/>
              </a:rPr>
              <a:t>0,75% </a:t>
            </a:r>
            <a:r>
              <a:rPr lang="it-IT" sz="3200" b="1" i="1" u="sng" dirty="0" err="1" smtClean="0">
                <a:solidFill>
                  <a:srgbClr val="FF0000"/>
                </a:solidFill>
                <a:latin typeface="Comic Sans MS" panose="030F0702030302020204" pitchFamily="66" charset="0"/>
              </a:rPr>
              <a:t>probability</a:t>
            </a:r>
            <a:r>
              <a:rPr lang="it-IT" sz="3200" dirty="0" smtClean="0">
                <a:latin typeface="Comic Sans MS" panose="030F0702030302020204" pitchFamily="66" charset="0"/>
              </a:rPr>
              <a:t> 		</a:t>
            </a:r>
            <a:r>
              <a:rPr lang="it-IT" sz="3200" b="1" i="1" u="sng" dirty="0" smtClean="0">
                <a:effectLst>
                  <a:outerShdw blurRad="38100" dist="38100" dir="2700000" algn="tl">
                    <a:srgbClr val="000000">
                      <a:alpha val="43137"/>
                    </a:srgbClr>
                  </a:outerShdw>
                </a:effectLst>
                <a:latin typeface="Comic Sans MS" panose="030F0702030302020204" pitchFamily="66" charset="0"/>
              </a:rPr>
              <a:t>dark </a:t>
            </a:r>
            <a:r>
              <a:rPr lang="it-IT" sz="3200" b="1" i="1" u="sng" dirty="0" err="1" smtClean="0">
                <a:effectLst>
                  <a:outerShdw blurRad="38100" dist="38100" dir="2700000" algn="tl">
                    <a:srgbClr val="000000">
                      <a:alpha val="43137"/>
                    </a:srgbClr>
                  </a:outerShdw>
                </a:effectLst>
                <a:latin typeface="Comic Sans MS" panose="030F0702030302020204" pitchFamily="66" charset="0"/>
              </a:rPr>
              <a:t>count</a:t>
            </a:r>
            <a:endParaRPr lang="it-IT" sz="3200" b="1" i="1" u="sng" dirty="0">
              <a:effectLst>
                <a:outerShdw blurRad="38100" dist="38100" dir="2700000" algn="tl">
                  <a:srgbClr val="000000">
                    <a:alpha val="43137"/>
                  </a:srgbClr>
                </a:outerShdw>
              </a:effectLst>
              <a:latin typeface="Comic Sans MS" panose="030F0702030302020204" pitchFamily="66" charset="0"/>
            </a:endParaRPr>
          </a:p>
        </p:txBody>
      </p:sp>
      <p:sp>
        <p:nvSpPr>
          <p:cNvPr id="11" name="CasellaDiTesto 10"/>
          <p:cNvSpPr txBox="1"/>
          <p:nvPr/>
        </p:nvSpPr>
        <p:spPr>
          <a:xfrm>
            <a:off x="2083059" y="4084795"/>
            <a:ext cx="5207268" cy="1384995"/>
          </a:xfrm>
          <a:prstGeom prst="rect">
            <a:avLst/>
          </a:prstGeom>
          <a:solidFill>
            <a:srgbClr val="FFFF00">
              <a:alpha val="40000"/>
            </a:srgbClr>
          </a:solidFill>
          <a:ln w="38100">
            <a:solidFill>
              <a:srgbClr val="00B050"/>
            </a:solidFill>
          </a:ln>
        </p:spPr>
        <p:txBody>
          <a:bodyPr wrap="square" rtlCol="0">
            <a:spAutoFit/>
          </a:bodyPr>
          <a:lstStyle/>
          <a:p>
            <a:pPr algn="ctr"/>
            <a:r>
              <a:rPr lang="it-IT" sz="3600" b="1" i="1" u="sng" dirty="0" smtClean="0">
                <a:effectLst>
                  <a:outerShdw blurRad="38100" dist="38100" dir="2700000" algn="tl">
                    <a:srgbClr val="000000">
                      <a:alpha val="43137"/>
                    </a:srgbClr>
                  </a:outerShdw>
                </a:effectLst>
                <a:latin typeface="Comic Sans MS" panose="030F0702030302020204" pitchFamily="66" charset="0"/>
              </a:rPr>
              <a:t>IMPORTANT</a:t>
            </a:r>
            <a:endParaRPr lang="it-IT" sz="2400" dirty="0">
              <a:latin typeface="Comic Sans MS" panose="030F0702030302020204" pitchFamily="66" charset="0"/>
            </a:endParaRPr>
          </a:p>
          <a:p>
            <a:pPr algn="ctr"/>
            <a:r>
              <a:rPr lang="it-IT" sz="2400" dirty="0" smtClean="0">
                <a:latin typeface="Comic Sans MS" panose="030F0702030302020204" pitchFamily="66" charset="0"/>
              </a:rPr>
              <a:t>Work in progress:</a:t>
            </a:r>
          </a:p>
          <a:p>
            <a:r>
              <a:rPr lang="it-IT" sz="2400" dirty="0" err="1" smtClean="0">
                <a:latin typeface="Comic Sans MS" panose="030F0702030302020204" pitchFamily="66" charset="0"/>
              </a:rPr>
              <a:t>Several</a:t>
            </a:r>
            <a:r>
              <a:rPr lang="it-IT" sz="2400" dirty="0" smtClean="0">
                <a:latin typeface="Comic Sans MS" panose="030F0702030302020204" pitchFamily="66" charset="0"/>
              </a:rPr>
              <a:t> </a:t>
            </a:r>
            <a:r>
              <a:rPr lang="it-IT" sz="2400" dirty="0" err="1" smtClean="0">
                <a:latin typeface="Comic Sans MS" panose="030F0702030302020204" pitchFamily="66" charset="0"/>
              </a:rPr>
              <a:t>improvement</a:t>
            </a:r>
            <a:r>
              <a:rPr lang="it-IT" sz="2400" dirty="0" smtClean="0">
                <a:latin typeface="Comic Sans MS" panose="030F0702030302020204" pitchFamily="66" charset="0"/>
              </a:rPr>
              <a:t> can be </a:t>
            </a:r>
            <a:r>
              <a:rPr lang="it-IT" sz="2400" dirty="0" err="1" smtClean="0">
                <a:latin typeface="Comic Sans MS" panose="030F0702030302020204" pitchFamily="66" charset="0"/>
              </a:rPr>
              <a:t>done</a:t>
            </a:r>
            <a:r>
              <a:rPr lang="it-IT" sz="2400" dirty="0" smtClean="0">
                <a:latin typeface="Comic Sans MS" panose="030F0702030302020204" pitchFamily="66" charset="0"/>
              </a:rPr>
              <a:t>!!!</a:t>
            </a:r>
          </a:p>
        </p:txBody>
      </p:sp>
    </p:spTree>
    <p:extLst>
      <p:ext uri="{BB962C8B-B14F-4D97-AF65-F5344CB8AC3E}">
        <p14:creationId xmlns:p14="http://schemas.microsoft.com/office/powerpoint/2010/main" val="2103458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6150" y="1590674"/>
            <a:ext cx="7324725" cy="1738313"/>
          </a:xfrm>
          <a:solidFill>
            <a:schemeClr val="tx2">
              <a:lumMod val="20000"/>
              <a:lumOff val="80000"/>
              <a:alpha val="56000"/>
            </a:schemeClr>
          </a:solidFill>
          <a:ln w="76200">
            <a:solidFill>
              <a:srgbClr val="00B050"/>
            </a:solidFill>
          </a:ln>
        </p:spPr>
        <p:txBody>
          <a:bodyPr vert="horz" lIns="91440" tIns="45720" rIns="91440" bIns="45720" rtlCol="0" anchor="b">
            <a:normAutofit/>
          </a:bodyPr>
          <a:lstStyle/>
          <a:p>
            <a:r>
              <a:rPr lang="it-IT" sz="5400" b="1" dirty="0">
                <a:solidFill>
                  <a:srgbClr val="00B050"/>
                </a:solidFill>
                <a:latin typeface="Comic Sans MS" panose="030F0702030302020204" pitchFamily="66" charset="0"/>
              </a:rPr>
              <a:t>3.Detecting Ps n = 3</a:t>
            </a:r>
            <a:r>
              <a:rPr lang="en-GB" sz="5400" b="1" dirty="0">
                <a:solidFill>
                  <a:srgbClr val="00B050"/>
                </a:solidFill>
                <a:latin typeface="Comic Sans MS" panose="030F0702030302020204" pitchFamily="66" charset="0"/>
              </a:rPr>
              <a:t/>
            </a:r>
            <a:br>
              <a:rPr lang="en-GB" sz="5400" b="1" dirty="0">
                <a:solidFill>
                  <a:srgbClr val="00B050"/>
                </a:solidFill>
                <a:latin typeface="Comic Sans MS" panose="030F0702030302020204" pitchFamily="66" charset="0"/>
              </a:rPr>
            </a:br>
            <a:r>
              <a:rPr lang="it-IT" sz="5400" b="1" dirty="0">
                <a:solidFill>
                  <a:srgbClr val="00B050"/>
                </a:solidFill>
                <a:latin typeface="Comic Sans MS" panose="030F0702030302020204" pitchFamily="66" charset="0"/>
              </a:rPr>
              <a:t>laser </a:t>
            </a:r>
            <a:r>
              <a:rPr lang="it-IT" sz="5400" b="1" dirty="0" err="1">
                <a:solidFill>
                  <a:srgbClr val="00B050"/>
                </a:solidFill>
                <a:latin typeface="Comic Sans MS" panose="030F0702030302020204" pitchFamily="66" charset="0"/>
              </a:rPr>
              <a:t>excitation</a:t>
            </a:r>
            <a:endParaRPr lang="en-GB" sz="5400" b="1" dirty="0">
              <a:solidFill>
                <a:srgbClr val="00B050"/>
              </a:solidFill>
              <a:latin typeface="Comic Sans MS" panose="030F0702030302020204" pitchFamily="66" charset="0"/>
            </a:endParaRPr>
          </a:p>
        </p:txBody>
      </p:sp>
      <p:sp>
        <p:nvSpPr>
          <p:cNvPr id="3" name="Sottotitolo 2"/>
          <p:cNvSpPr>
            <a:spLocks noGrp="1"/>
          </p:cNvSpPr>
          <p:nvPr>
            <p:ph type="subTitle" idx="1"/>
          </p:nvPr>
        </p:nvSpPr>
        <p:spPr>
          <a:xfrm>
            <a:off x="1403350" y="3421063"/>
            <a:ext cx="6667500" cy="1074737"/>
          </a:xfrm>
        </p:spPr>
        <p:txBody>
          <a:bodyPr>
            <a:normAutofit/>
          </a:bodyPr>
          <a:lstStyle/>
          <a:p>
            <a:r>
              <a:rPr lang="it-IT" sz="3000" b="1" dirty="0">
                <a:latin typeface="Comic Sans MS" panose="030F0702030302020204" pitchFamily="66" charset="0"/>
              </a:rPr>
              <a:t>By </a:t>
            </a:r>
            <a:r>
              <a:rPr lang="it-IT" sz="3000" b="1" dirty="0" err="1" smtClean="0">
                <a:latin typeface="Comic Sans MS" panose="030F0702030302020204" pitchFamily="66" charset="0"/>
              </a:rPr>
              <a:t>detecting</a:t>
            </a:r>
            <a:r>
              <a:rPr lang="it-IT" sz="3000" b="1" dirty="0" smtClean="0">
                <a:latin typeface="Comic Sans MS" panose="030F0702030302020204" pitchFamily="66" charset="0"/>
              </a:rPr>
              <a:t> the Ps laser </a:t>
            </a:r>
            <a:r>
              <a:rPr lang="it-IT" sz="3000" b="1" dirty="0" err="1" smtClean="0">
                <a:latin typeface="Comic Sans MS" panose="030F0702030302020204" pitchFamily="66" charset="0"/>
              </a:rPr>
              <a:t>ionization</a:t>
            </a:r>
            <a:endParaRPr lang="en-GB" sz="3000" b="1" dirty="0">
              <a:latin typeface="Comic Sans MS" panose="030F0702030302020204" pitchFamily="66" charset="0"/>
            </a:endParaRPr>
          </a:p>
        </p:txBody>
      </p:sp>
      <p:sp>
        <p:nvSpPr>
          <p:cNvPr id="4" name="Segnaposto data 6"/>
          <p:cNvSpPr>
            <a:spLocks noGrp="1"/>
          </p:cNvSpPr>
          <p:nvPr>
            <p:ph type="dt" sz="half" idx="10"/>
          </p:nvPr>
        </p:nvSpPr>
        <p:spPr>
          <a:xfrm>
            <a:off x="628650" y="6356351"/>
            <a:ext cx="2057400" cy="365125"/>
          </a:xfrm>
        </p:spPr>
        <p:txBody>
          <a:bodyPr/>
          <a:lstStyle/>
          <a:p>
            <a:r>
              <a:rPr lang="en-US" sz="1100" dirty="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5"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3403428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ilindro 121"/>
          <p:cNvSpPr/>
          <p:nvPr/>
        </p:nvSpPr>
        <p:spPr>
          <a:xfrm rot="3374166">
            <a:off x="4229023" y="3982288"/>
            <a:ext cx="980008" cy="359765"/>
          </a:xfrm>
          <a:prstGeom prst="can">
            <a:avLst>
              <a:gd name="adj" fmla="val 5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Connettore 2 118"/>
          <p:cNvCxnSpPr/>
          <p:nvPr/>
        </p:nvCxnSpPr>
        <p:spPr>
          <a:xfrm flipH="1" flipV="1">
            <a:off x="7083155" y="3611255"/>
            <a:ext cx="1344199" cy="455963"/>
          </a:xfrm>
          <a:prstGeom prst="straightConnector1">
            <a:avLst/>
          </a:prstGeom>
          <a:ln w="76200">
            <a:solidFill>
              <a:srgbClr val="A32DA6"/>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136810"/>
            <a:ext cx="3417923" cy="646331"/>
          </a:xfrm>
          <a:prstGeom prst="rect">
            <a:avLst/>
          </a:prstGeom>
        </p:spPr>
        <p:txBody>
          <a:bodyPr wrap="none">
            <a:spAutoFit/>
          </a:bodyPr>
          <a:lstStyle/>
          <a:p>
            <a:r>
              <a:rPr lang="it-IT" sz="3600" b="1" dirty="0" smtClean="0">
                <a:solidFill>
                  <a:schemeClr val="accent1">
                    <a:lumMod val="50000"/>
                  </a:schemeClr>
                </a:solidFill>
                <a:latin typeface="Comic Sans MS" panose="030F0702030302020204" pitchFamily="66" charset="0"/>
                <a:ea typeface="+mj-ea"/>
                <a:cs typeface="+mj-cs"/>
              </a:rPr>
              <a:t>3.Ps </a:t>
            </a:r>
            <a:r>
              <a:rPr lang="it-IT" sz="3600" b="1" dirty="0" err="1">
                <a:solidFill>
                  <a:schemeClr val="accent1">
                    <a:lumMod val="50000"/>
                  </a:schemeClr>
                </a:solidFill>
                <a:latin typeface="Comic Sans MS" panose="030F0702030302020204" pitchFamily="66" charset="0"/>
                <a:ea typeface="+mj-ea"/>
                <a:cs typeface="+mj-cs"/>
              </a:rPr>
              <a:t>ionization</a:t>
            </a:r>
            <a:endParaRPr lang="en-GB" sz="3600" b="1" dirty="0">
              <a:solidFill>
                <a:schemeClr val="accent1">
                  <a:lumMod val="50000"/>
                </a:schemeClr>
              </a:solidFill>
              <a:latin typeface="Comic Sans MS" panose="030F0702030302020204" pitchFamily="66" charset="0"/>
              <a:ea typeface="+mj-ea"/>
              <a:cs typeface="+mj-cs"/>
            </a:endParaRPr>
          </a:p>
        </p:txBody>
      </p:sp>
      <p:sp>
        <p:nvSpPr>
          <p:cNvPr id="76" name="Cilindro 75"/>
          <p:cNvSpPr/>
          <p:nvPr/>
        </p:nvSpPr>
        <p:spPr>
          <a:xfrm rot="3376180">
            <a:off x="6911558" y="2349172"/>
            <a:ext cx="980008" cy="382026"/>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Cilindro 76"/>
          <p:cNvSpPr/>
          <p:nvPr/>
        </p:nvSpPr>
        <p:spPr>
          <a:xfrm rot="3374166">
            <a:off x="4485242" y="3815540"/>
            <a:ext cx="980008" cy="359765"/>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emoria ad accesso diretto 77"/>
          <p:cNvSpPr/>
          <p:nvPr/>
        </p:nvSpPr>
        <p:spPr>
          <a:xfrm rot="10800000">
            <a:off x="3182249" y="56147"/>
            <a:ext cx="5309705" cy="6745705"/>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Cilindro 78"/>
          <p:cNvSpPr/>
          <p:nvPr/>
        </p:nvSpPr>
        <p:spPr>
          <a:xfrm>
            <a:off x="5846962" y="5099362"/>
            <a:ext cx="947888" cy="135807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Connettore 2 79"/>
          <p:cNvCxnSpPr/>
          <p:nvPr/>
        </p:nvCxnSpPr>
        <p:spPr>
          <a:xfrm flipH="1" flipV="1">
            <a:off x="6380361" y="1576550"/>
            <a:ext cx="2712" cy="3718084"/>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flipV="1">
            <a:off x="4478818" y="2800361"/>
            <a:ext cx="1554677" cy="548118"/>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2" name="Dati 81"/>
          <p:cNvSpPr/>
          <p:nvPr/>
        </p:nvSpPr>
        <p:spPr>
          <a:xfrm rot="16200000">
            <a:off x="5695684" y="2977727"/>
            <a:ext cx="1266824" cy="75380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 Box 4"/>
          <p:cNvSpPr txBox="1">
            <a:spLocks noChangeArrowheads="1"/>
          </p:cNvSpPr>
          <p:nvPr/>
        </p:nvSpPr>
        <p:spPr bwMode="auto">
          <a:xfrm>
            <a:off x="868680" y="1001631"/>
            <a:ext cx="23135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2800" b="1" u="sng" dirty="0" smtClean="0">
                <a:solidFill>
                  <a:srgbClr val="0070C0"/>
                </a:solidFill>
                <a:latin typeface="Comic Sans MS" panose="030F0702030302020204" pitchFamily="66" charset="0"/>
              </a:rPr>
              <a:t>BREADBOX SETUP</a:t>
            </a:r>
            <a:endParaRPr lang="it-IT" altLang="en-US" sz="2800" b="1" u="sng" dirty="0">
              <a:solidFill>
                <a:srgbClr val="0070C0"/>
              </a:solidFill>
              <a:latin typeface="Comic Sans MS" panose="030F0702030302020204" pitchFamily="66" charset="0"/>
            </a:endParaRPr>
          </a:p>
        </p:txBody>
      </p:sp>
      <p:sp>
        <p:nvSpPr>
          <p:cNvPr id="84" name="Line 11"/>
          <p:cNvSpPr>
            <a:spLocks noChangeShapeType="1"/>
          </p:cNvSpPr>
          <p:nvPr/>
        </p:nvSpPr>
        <p:spPr bwMode="auto">
          <a:xfrm flipV="1">
            <a:off x="5018171" y="2394701"/>
            <a:ext cx="1579483" cy="969927"/>
          </a:xfrm>
          <a:prstGeom prst="line">
            <a:avLst/>
          </a:prstGeom>
          <a:noFill/>
          <a:ln w="9525">
            <a:solidFill>
              <a:srgbClr val="0000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85" name="Text Box 12"/>
          <p:cNvSpPr txBox="1">
            <a:spLocks noChangeArrowheads="1"/>
          </p:cNvSpPr>
          <p:nvPr/>
        </p:nvSpPr>
        <p:spPr bwMode="auto">
          <a:xfrm>
            <a:off x="4946865" y="3090573"/>
            <a:ext cx="323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350" dirty="0">
                <a:solidFill>
                  <a:srgbClr val="0000CC"/>
                </a:solidFill>
              </a:rPr>
              <a:t>E</a:t>
            </a:r>
          </a:p>
        </p:txBody>
      </p:sp>
      <p:sp>
        <p:nvSpPr>
          <p:cNvPr id="86" name="Text Box 13"/>
          <p:cNvSpPr txBox="1">
            <a:spLocks noChangeArrowheads="1"/>
          </p:cNvSpPr>
          <p:nvPr/>
        </p:nvSpPr>
        <p:spPr bwMode="auto">
          <a:xfrm rot="16200000">
            <a:off x="6103336" y="3316120"/>
            <a:ext cx="1457325" cy="300082"/>
          </a:xfrm>
          <a:prstGeom prst="rect">
            <a:avLst/>
          </a:prstGeom>
          <a:solidFill>
            <a:schemeClr val="bg1">
              <a:lumMod val="85000"/>
              <a:alpha val="39000"/>
            </a:schemeClr>
          </a:solidFill>
          <a:ln>
            <a:noFill/>
          </a:ln>
          <a:effectLst/>
          <a:extLst/>
        </p:spPr>
        <p:txBody>
          <a:bodyPr>
            <a:spAutoFit/>
          </a:bodyPr>
          <a:lstStyle/>
          <a:p>
            <a:pPr algn="ctr">
              <a:spcBef>
                <a:spcPct val="50000"/>
              </a:spcBef>
            </a:pPr>
            <a:r>
              <a:rPr lang="it-IT" altLang="en-US" sz="1350" dirty="0" err="1" smtClean="0">
                <a:latin typeface="Comic Sans MS" panose="030F0702030302020204" pitchFamily="66" charset="0"/>
              </a:rPr>
              <a:t>Porous</a:t>
            </a:r>
            <a:r>
              <a:rPr lang="it-IT" altLang="en-US" sz="1350" dirty="0" smtClean="0">
                <a:latin typeface="Comic Sans MS" panose="030F0702030302020204" pitchFamily="66" charset="0"/>
              </a:rPr>
              <a:t> target</a:t>
            </a:r>
            <a:endParaRPr lang="it-IT" altLang="en-US" sz="1350" dirty="0">
              <a:latin typeface="Comic Sans MS" panose="030F0702030302020204" pitchFamily="66" charset="0"/>
            </a:endParaRPr>
          </a:p>
        </p:txBody>
      </p:sp>
      <p:sp>
        <p:nvSpPr>
          <p:cNvPr id="87" name="Line 14"/>
          <p:cNvSpPr>
            <a:spLocks noChangeShapeType="1"/>
          </p:cNvSpPr>
          <p:nvPr/>
        </p:nvSpPr>
        <p:spPr bwMode="auto">
          <a:xfrm>
            <a:off x="4477021" y="3018984"/>
            <a:ext cx="538187" cy="23556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88" name="Text Box 15"/>
          <p:cNvSpPr txBox="1">
            <a:spLocks noChangeArrowheads="1"/>
          </p:cNvSpPr>
          <p:nvPr/>
        </p:nvSpPr>
        <p:spPr bwMode="auto">
          <a:xfrm>
            <a:off x="3802251" y="2621158"/>
            <a:ext cx="882252" cy="715581"/>
          </a:xfrm>
          <a:prstGeom prst="rect">
            <a:avLst/>
          </a:prstGeom>
          <a:solidFill>
            <a:schemeClr val="bg1">
              <a:lumMod val="85000"/>
              <a:alpha val="39000"/>
            </a:schemeClr>
          </a:solidFill>
          <a:ln>
            <a:noFill/>
          </a:ln>
          <a:effectLst/>
          <a:extLst/>
        </p:spPr>
        <p:txBody>
          <a:bodyPr wrap="square">
            <a:spAutoFit/>
          </a:bodyPr>
          <a:lstStyle/>
          <a:p>
            <a:pPr>
              <a:spcBef>
                <a:spcPct val="50000"/>
              </a:spcBef>
            </a:pPr>
            <a:r>
              <a:rPr lang="it-IT" altLang="en-US" sz="1350" dirty="0" smtClean="0">
                <a:solidFill>
                  <a:srgbClr val="0000CC"/>
                </a:solidFill>
                <a:latin typeface="Comic Sans MS" panose="030F0702030302020204" pitchFamily="66" charset="0"/>
              </a:rPr>
              <a:t>10V/cm </a:t>
            </a:r>
            <a:r>
              <a:rPr lang="it-IT" altLang="en-US" sz="1350" dirty="0" err="1" smtClean="0">
                <a:solidFill>
                  <a:srgbClr val="0000CC"/>
                </a:solidFill>
                <a:latin typeface="Comic Sans MS" panose="030F0702030302020204" pitchFamily="66" charset="0"/>
              </a:rPr>
              <a:t>electric</a:t>
            </a:r>
            <a:r>
              <a:rPr lang="it-IT" altLang="en-US" sz="1350" dirty="0" smtClean="0">
                <a:solidFill>
                  <a:srgbClr val="0000CC"/>
                </a:solidFill>
                <a:latin typeface="Comic Sans MS" panose="030F0702030302020204" pitchFamily="66" charset="0"/>
              </a:rPr>
              <a:t> </a:t>
            </a:r>
            <a:r>
              <a:rPr lang="it-IT" altLang="en-US" sz="1350" dirty="0" err="1" smtClean="0">
                <a:solidFill>
                  <a:srgbClr val="0000CC"/>
                </a:solidFill>
                <a:latin typeface="Comic Sans MS" panose="030F0702030302020204" pitchFamily="66" charset="0"/>
              </a:rPr>
              <a:t>field</a:t>
            </a:r>
            <a:endParaRPr lang="it-IT" altLang="en-US" sz="1350" dirty="0">
              <a:solidFill>
                <a:srgbClr val="0000CC"/>
              </a:solidFill>
              <a:latin typeface="Comic Sans MS" panose="030F0702030302020204" pitchFamily="66" charset="0"/>
            </a:endParaRPr>
          </a:p>
        </p:txBody>
      </p:sp>
      <p:sp>
        <p:nvSpPr>
          <p:cNvPr id="89" name="Text Box 26"/>
          <p:cNvSpPr txBox="1">
            <a:spLocks noChangeArrowheads="1"/>
          </p:cNvSpPr>
          <p:nvPr/>
        </p:nvSpPr>
        <p:spPr bwMode="auto">
          <a:xfrm>
            <a:off x="5475842" y="3726845"/>
            <a:ext cx="377429" cy="307777"/>
          </a:xfrm>
          <a:prstGeom prst="rect">
            <a:avLst/>
          </a:prstGeom>
          <a:solidFill>
            <a:schemeClr val="bg1">
              <a:lumMod val="85000"/>
              <a:alpha val="39000"/>
            </a:schemeClr>
          </a:solidFill>
          <a:ln>
            <a:noFill/>
          </a:ln>
          <a:effectLst/>
          <a:extLst/>
        </p:spPr>
        <p:txBody>
          <a:bodyPr>
            <a:spAutoFit/>
          </a:bodyPr>
          <a:lstStyle/>
          <a:p>
            <a:pPr>
              <a:spcBef>
                <a:spcPct val="50000"/>
              </a:spcBef>
            </a:pPr>
            <a:r>
              <a:rPr lang="it-IT" altLang="en-US" sz="1400" b="1" dirty="0"/>
              <a:t>e-</a:t>
            </a:r>
          </a:p>
        </p:txBody>
      </p:sp>
      <p:sp>
        <p:nvSpPr>
          <p:cNvPr id="90" name="Text Box 27"/>
          <p:cNvSpPr txBox="1">
            <a:spLocks noChangeArrowheads="1"/>
          </p:cNvSpPr>
          <p:nvPr/>
        </p:nvSpPr>
        <p:spPr bwMode="auto">
          <a:xfrm>
            <a:off x="6413797" y="2551918"/>
            <a:ext cx="485775" cy="307777"/>
          </a:xfrm>
          <a:prstGeom prst="rect">
            <a:avLst/>
          </a:prstGeom>
          <a:solidFill>
            <a:schemeClr val="bg1">
              <a:lumMod val="85000"/>
              <a:alpha val="39000"/>
            </a:schemeClr>
          </a:solidFill>
          <a:ln>
            <a:noFill/>
          </a:ln>
          <a:effectLst/>
          <a:extLst/>
        </p:spPr>
        <p:txBody>
          <a:bodyPr wrap="square">
            <a:spAutoFit/>
          </a:bodyPr>
          <a:lstStyle/>
          <a:p>
            <a:pPr>
              <a:spcBef>
                <a:spcPct val="50000"/>
              </a:spcBef>
            </a:pPr>
            <a:r>
              <a:rPr lang="it-IT" altLang="en-US" sz="1400" b="1" dirty="0"/>
              <a:t>e+</a:t>
            </a:r>
          </a:p>
        </p:txBody>
      </p:sp>
      <p:sp>
        <p:nvSpPr>
          <p:cNvPr id="91" name="Ovale 90"/>
          <p:cNvSpPr/>
          <p:nvPr/>
        </p:nvSpPr>
        <p:spPr>
          <a:xfrm>
            <a:off x="6000608" y="2862902"/>
            <a:ext cx="597046" cy="936441"/>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16"/>
          <p:cNvSpPr>
            <a:spLocks noChangeArrowheads="1"/>
          </p:cNvSpPr>
          <p:nvPr/>
        </p:nvSpPr>
        <p:spPr bwMode="auto">
          <a:xfrm>
            <a:off x="5680275" y="3039049"/>
            <a:ext cx="594122" cy="647700"/>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3" name="Oval 19"/>
          <p:cNvSpPr>
            <a:spLocks noChangeArrowheads="1"/>
          </p:cNvSpPr>
          <p:nvPr/>
        </p:nvSpPr>
        <p:spPr bwMode="auto">
          <a:xfrm>
            <a:off x="6057703" y="3146206"/>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4" name="Oval 20"/>
          <p:cNvSpPr>
            <a:spLocks noChangeArrowheads="1"/>
          </p:cNvSpPr>
          <p:nvPr/>
        </p:nvSpPr>
        <p:spPr bwMode="auto">
          <a:xfrm>
            <a:off x="5842201" y="3470056"/>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5" name="Oval 21"/>
          <p:cNvSpPr>
            <a:spLocks noChangeArrowheads="1"/>
          </p:cNvSpPr>
          <p:nvPr/>
        </p:nvSpPr>
        <p:spPr bwMode="auto">
          <a:xfrm>
            <a:off x="5680276" y="3092627"/>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6" name="Oval 22"/>
          <p:cNvSpPr>
            <a:spLocks noChangeArrowheads="1"/>
          </p:cNvSpPr>
          <p:nvPr/>
        </p:nvSpPr>
        <p:spPr bwMode="auto">
          <a:xfrm>
            <a:off x="6112472" y="3470056"/>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7" name="Oval 23"/>
          <p:cNvSpPr>
            <a:spLocks noChangeArrowheads="1"/>
          </p:cNvSpPr>
          <p:nvPr/>
        </p:nvSpPr>
        <p:spPr bwMode="auto">
          <a:xfrm>
            <a:off x="6166051" y="2930702"/>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9" name="Text Box 17"/>
          <p:cNvSpPr txBox="1">
            <a:spLocks noChangeArrowheads="1"/>
          </p:cNvSpPr>
          <p:nvPr/>
        </p:nvSpPr>
        <p:spPr bwMode="auto">
          <a:xfrm>
            <a:off x="7575905" y="3119784"/>
            <a:ext cx="969631" cy="307777"/>
          </a:xfrm>
          <a:prstGeom prst="rect">
            <a:avLst/>
          </a:prstGeom>
          <a:solidFill>
            <a:schemeClr val="bg1"/>
          </a:solidFill>
          <a:ln>
            <a:noFill/>
          </a:ln>
          <a:effectLst/>
          <a:extLst/>
        </p:spPr>
        <p:txBody>
          <a:bodyPr wrap="square">
            <a:spAutoFit/>
          </a:bodyPr>
          <a:lstStyle/>
          <a:p>
            <a:pPr>
              <a:spcBef>
                <a:spcPct val="50000"/>
              </a:spcBef>
            </a:pPr>
            <a:r>
              <a:rPr lang="it-IT" altLang="en-US" sz="1400" dirty="0" smtClean="0">
                <a:latin typeface="Comic Sans MS" panose="030F0702030302020204" pitchFamily="66" charset="0"/>
              </a:rPr>
              <a:t>Laser </a:t>
            </a:r>
            <a:r>
              <a:rPr lang="it-IT" altLang="en-US" sz="1400" b="1" dirty="0" smtClean="0">
                <a:solidFill>
                  <a:srgbClr val="A32DA6"/>
                </a:solidFill>
                <a:latin typeface="Comic Sans MS" panose="030F0702030302020204" pitchFamily="66" charset="0"/>
              </a:rPr>
              <a:t>UV</a:t>
            </a:r>
            <a:endParaRPr lang="it-IT" altLang="en-US" sz="1400" b="1" dirty="0">
              <a:solidFill>
                <a:srgbClr val="FF0000"/>
              </a:solidFill>
              <a:latin typeface="Comic Sans MS" panose="030F0702030302020204" pitchFamily="66" charset="0"/>
            </a:endParaRPr>
          </a:p>
        </p:txBody>
      </p:sp>
      <p:cxnSp>
        <p:nvCxnSpPr>
          <p:cNvPr id="100" name="Connettore 2 99"/>
          <p:cNvCxnSpPr/>
          <p:nvPr/>
        </p:nvCxnSpPr>
        <p:spPr>
          <a:xfrm flipH="1" flipV="1">
            <a:off x="6057703" y="3354630"/>
            <a:ext cx="3051664" cy="1048747"/>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1" name="Rettangolo 100"/>
          <p:cNvSpPr/>
          <p:nvPr/>
        </p:nvSpPr>
        <p:spPr>
          <a:xfrm>
            <a:off x="8491623" y="3934691"/>
            <a:ext cx="688009" cy="307777"/>
          </a:xfrm>
          <a:prstGeom prst="rect">
            <a:avLst/>
          </a:prstGeom>
          <a:solidFill>
            <a:schemeClr val="bg1">
              <a:lumMod val="85000"/>
              <a:alpha val="39000"/>
            </a:schemeClr>
          </a:solidFill>
        </p:spPr>
        <p:txBody>
          <a:bodyPr wrap="none">
            <a:spAutoFit/>
          </a:bodyPr>
          <a:lstStyle/>
          <a:p>
            <a:pPr>
              <a:spcBef>
                <a:spcPct val="50000"/>
              </a:spcBef>
            </a:pPr>
            <a:r>
              <a:rPr lang="it-IT" altLang="en-US" sz="1400" dirty="0">
                <a:solidFill>
                  <a:srgbClr val="CC0000"/>
                </a:solidFill>
                <a:latin typeface="Comic Sans MS" panose="030F0702030302020204" pitchFamily="66" charset="0"/>
              </a:rPr>
              <a:t>y</a:t>
            </a:r>
            <a:r>
              <a:rPr lang="it-IT" altLang="en-US" sz="1400" dirty="0" smtClean="0">
                <a:solidFill>
                  <a:srgbClr val="CC0000"/>
                </a:solidFill>
                <a:latin typeface="Comic Sans MS" panose="030F0702030302020204" pitchFamily="66" charset="0"/>
              </a:rPr>
              <a:t>-</a:t>
            </a:r>
            <a:r>
              <a:rPr lang="it-IT" altLang="en-US" sz="1400" dirty="0" err="1" smtClean="0">
                <a:solidFill>
                  <a:srgbClr val="CC0000"/>
                </a:solidFill>
                <a:latin typeface="Comic Sans MS" panose="030F0702030302020204" pitchFamily="66" charset="0"/>
              </a:rPr>
              <a:t>axis</a:t>
            </a:r>
            <a:endParaRPr lang="it-IT" altLang="en-US" sz="1400" dirty="0">
              <a:solidFill>
                <a:srgbClr val="CC0000"/>
              </a:solidFill>
              <a:latin typeface="Comic Sans MS" panose="030F0702030302020204" pitchFamily="66" charset="0"/>
            </a:endParaRPr>
          </a:p>
        </p:txBody>
      </p:sp>
      <p:sp>
        <p:nvSpPr>
          <p:cNvPr id="102" name="Cilindro 101"/>
          <p:cNvSpPr/>
          <p:nvPr/>
        </p:nvSpPr>
        <p:spPr>
          <a:xfrm>
            <a:off x="5786601" y="237487"/>
            <a:ext cx="956088" cy="135807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ttangolo 102"/>
          <p:cNvSpPr/>
          <p:nvPr/>
        </p:nvSpPr>
        <p:spPr>
          <a:xfrm>
            <a:off x="6360000" y="1634400"/>
            <a:ext cx="700833" cy="307777"/>
          </a:xfrm>
          <a:prstGeom prst="rect">
            <a:avLst/>
          </a:prstGeom>
          <a:solidFill>
            <a:schemeClr val="bg1">
              <a:lumMod val="85000"/>
              <a:alpha val="39000"/>
            </a:schemeClr>
          </a:solidFill>
        </p:spPr>
        <p:txBody>
          <a:bodyPr wrap="none">
            <a:spAutoFit/>
          </a:bodyPr>
          <a:lstStyle/>
          <a:p>
            <a:pPr>
              <a:spcBef>
                <a:spcPct val="50000"/>
              </a:spcBef>
            </a:pPr>
            <a:r>
              <a:rPr lang="it-IT" altLang="en-US" sz="1400" dirty="0" smtClean="0">
                <a:solidFill>
                  <a:srgbClr val="CC0000"/>
                </a:solidFill>
                <a:latin typeface="Comic Sans MS" panose="030F0702030302020204" pitchFamily="66" charset="0"/>
              </a:rPr>
              <a:t>x-</a:t>
            </a:r>
            <a:r>
              <a:rPr lang="it-IT" altLang="en-US" sz="1400" dirty="0" err="1" smtClean="0">
                <a:solidFill>
                  <a:srgbClr val="CC0000"/>
                </a:solidFill>
                <a:latin typeface="Comic Sans MS" panose="030F0702030302020204" pitchFamily="66" charset="0"/>
              </a:rPr>
              <a:t>axis</a:t>
            </a:r>
            <a:endParaRPr lang="it-IT" altLang="en-US" sz="1400" dirty="0">
              <a:solidFill>
                <a:srgbClr val="CC0000"/>
              </a:solidFill>
              <a:latin typeface="Comic Sans MS" panose="030F0702030302020204" pitchFamily="66" charset="0"/>
            </a:endParaRPr>
          </a:p>
        </p:txBody>
      </p:sp>
      <p:sp>
        <p:nvSpPr>
          <p:cNvPr id="110" name="Line 24"/>
          <p:cNvSpPr>
            <a:spLocks noChangeShapeType="1"/>
          </p:cNvSpPr>
          <p:nvPr/>
        </p:nvSpPr>
        <p:spPr bwMode="auto">
          <a:xfrm flipV="1">
            <a:off x="6358700" y="2847174"/>
            <a:ext cx="441598" cy="29903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1" name="Line 25"/>
          <p:cNvSpPr>
            <a:spLocks noChangeShapeType="1"/>
          </p:cNvSpPr>
          <p:nvPr/>
        </p:nvSpPr>
        <p:spPr bwMode="auto">
          <a:xfrm flipH="1">
            <a:off x="5335320" y="3582489"/>
            <a:ext cx="323530" cy="2043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2" name="Text Box 27"/>
          <p:cNvSpPr txBox="1">
            <a:spLocks noChangeArrowheads="1"/>
          </p:cNvSpPr>
          <p:nvPr/>
        </p:nvSpPr>
        <p:spPr bwMode="auto">
          <a:xfrm>
            <a:off x="1568903" y="3039049"/>
            <a:ext cx="4857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350" dirty="0">
                <a:solidFill>
                  <a:srgbClr val="FF0000"/>
                </a:solidFill>
              </a:rPr>
              <a:t>e+</a:t>
            </a:r>
          </a:p>
        </p:txBody>
      </p:sp>
      <p:cxnSp>
        <p:nvCxnSpPr>
          <p:cNvPr id="113" name="Connettore 2 112"/>
          <p:cNvCxnSpPr/>
          <p:nvPr/>
        </p:nvCxnSpPr>
        <p:spPr>
          <a:xfrm flipV="1">
            <a:off x="1387527" y="3390656"/>
            <a:ext cx="4562556" cy="78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Line 24"/>
          <p:cNvSpPr>
            <a:spLocks noChangeShapeType="1"/>
          </p:cNvSpPr>
          <p:nvPr/>
        </p:nvSpPr>
        <p:spPr bwMode="auto">
          <a:xfrm flipV="1">
            <a:off x="4148857" y="2291540"/>
            <a:ext cx="3514530" cy="2245981"/>
          </a:xfrm>
          <a:prstGeom prst="line">
            <a:avLst/>
          </a:prstGeom>
          <a:noFill/>
          <a:ln w="12700">
            <a:solidFill>
              <a:schemeClr val="tx1"/>
            </a:solidFill>
            <a:prstDash val="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5" name="Rettangolo 114"/>
          <p:cNvSpPr/>
          <p:nvPr/>
        </p:nvSpPr>
        <p:spPr>
          <a:xfrm>
            <a:off x="7223991" y="1750182"/>
            <a:ext cx="1009942" cy="307777"/>
          </a:xfrm>
          <a:prstGeom prst="rect">
            <a:avLst/>
          </a:prstGeom>
          <a:solidFill>
            <a:schemeClr val="bg1">
              <a:lumMod val="85000"/>
              <a:alpha val="39000"/>
            </a:schemeClr>
          </a:solidFill>
        </p:spPr>
        <p:txBody>
          <a:bodyPr wrap="square">
            <a:spAutoFit/>
          </a:bodyPr>
          <a:lstStyle/>
          <a:p>
            <a:pPr>
              <a:spcBef>
                <a:spcPct val="50000"/>
              </a:spcBef>
            </a:pPr>
            <a:r>
              <a:rPr lang="it-IT" altLang="en-US" sz="1400" dirty="0" err="1">
                <a:solidFill>
                  <a:srgbClr val="CC0000"/>
                </a:solidFill>
                <a:latin typeface="Comic Sans MS" panose="030F0702030302020204" pitchFamily="66" charset="0"/>
              </a:rPr>
              <a:t>x</a:t>
            </a:r>
            <a:r>
              <a:rPr lang="it-IT" altLang="en-US" sz="1400" dirty="0" err="1" smtClean="0">
                <a:solidFill>
                  <a:srgbClr val="CC0000"/>
                </a:solidFill>
                <a:latin typeface="Comic Sans MS" panose="030F0702030302020204" pitchFamily="66" charset="0"/>
              </a:rPr>
              <a:t>y-plane</a:t>
            </a:r>
            <a:endParaRPr lang="it-IT" altLang="en-US" sz="1400" dirty="0">
              <a:solidFill>
                <a:srgbClr val="CC0000"/>
              </a:solidFill>
              <a:latin typeface="Comic Sans MS" panose="030F0702030302020204" pitchFamily="66" charset="0"/>
            </a:endParaRPr>
          </a:p>
        </p:txBody>
      </p:sp>
      <p:cxnSp>
        <p:nvCxnSpPr>
          <p:cNvPr id="98" name="Connettore 2 97"/>
          <p:cNvCxnSpPr/>
          <p:nvPr/>
        </p:nvCxnSpPr>
        <p:spPr>
          <a:xfrm flipH="1" flipV="1">
            <a:off x="6889734" y="3647465"/>
            <a:ext cx="1344199" cy="4559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0" name="Rettangolo 119"/>
          <p:cNvSpPr/>
          <p:nvPr/>
        </p:nvSpPr>
        <p:spPr>
          <a:xfrm>
            <a:off x="5224171" y="4405891"/>
            <a:ext cx="1009942" cy="307777"/>
          </a:xfrm>
          <a:prstGeom prst="rect">
            <a:avLst/>
          </a:prstGeom>
          <a:solidFill>
            <a:schemeClr val="bg1">
              <a:lumMod val="85000"/>
              <a:alpha val="39000"/>
            </a:schemeClr>
          </a:solidFill>
        </p:spPr>
        <p:txBody>
          <a:bodyPr wrap="square">
            <a:spAutoFit/>
          </a:bodyPr>
          <a:lstStyle/>
          <a:p>
            <a:pPr>
              <a:spcBef>
                <a:spcPct val="50000"/>
              </a:spcBef>
            </a:pPr>
            <a:r>
              <a:rPr lang="it-IT" altLang="en-US" sz="1400" dirty="0" err="1" smtClean="0">
                <a:latin typeface="Comic Sans MS" panose="030F0702030302020204" pitchFamily="66" charset="0"/>
              </a:rPr>
              <a:t>electrode</a:t>
            </a:r>
            <a:endParaRPr lang="it-IT" altLang="en-US" sz="1400" dirty="0">
              <a:latin typeface="Comic Sans MS" panose="030F0702030302020204" pitchFamily="66" charset="0"/>
            </a:endParaRPr>
          </a:p>
        </p:txBody>
      </p:sp>
      <p:sp>
        <p:nvSpPr>
          <p:cNvPr id="121" name="Rettangolo 120"/>
          <p:cNvSpPr/>
          <p:nvPr/>
        </p:nvSpPr>
        <p:spPr>
          <a:xfrm>
            <a:off x="7698119" y="2343560"/>
            <a:ext cx="1009942" cy="307777"/>
          </a:xfrm>
          <a:prstGeom prst="rect">
            <a:avLst/>
          </a:prstGeom>
          <a:solidFill>
            <a:schemeClr val="bg1">
              <a:lumMod val="85000"/>
              <a:alpha val="39000"/>
            </a:schemeClr>
          </a:solidFill>
        </p:spPr>
        <p:txBody>
          <a:bodyPr wrap="square">
            <a:spAutoFit/>
          </a:bodyPr>
          <a:lstStyle/>
          <a:p>
            <a:pPr>
              <a:spcBef>
                <a:spcPct val="50000"/>
              </a:spcBef>
            </a:pPr>
            <a:r>
              <a:rPr lang="it-IT" altLang="en-US" sz="1400" dirty="0" err="1" smtClean="0">
                <a:latin typeface="Comic Sans MS" panose="030F0702030302020204" pitchFamily="66" charset="0"/>
              </a:rPr>
              <a:t>electrode</a:t>
            </a:r>
            <a:endParaRPr lang="it-IT" altLang="en-US" sz="1400" dirty="0">
              <a:latin typeface="Comic Sans MS" panose="030F0702030302020204" pitchFamily="66" charset="0"/>
            </a:endParaRPr>
          </a:p>
        </p:txBody>
      </p:sp>
      <p:sp>
        <p:nvSpPr>
          <p:cNvPr id="123" name="Rettangolo 122"/>
          <p:cNvSpPr/>
          <p:nvPr/>
        </p:nvSpPr>
        <p:spPr>
          <a:xfrm>
            <a:off x="3527067" y="4579698"/>
            <a:ext cx="1244755" cy="738664"/>
          </a:xfrm>
          <a:prstGeom prst="rect">
            <a:avLst/>
          </a:prstGeom>
          <a:solidFill>
            <a:schemeClr val="bg1">
              <a:lumMod val="85000"/>
              <a:alpha val="39000"/>
            </a:schemeClr>
          </a:solidFill>
        </p:spPr>
        <p:txBody>
          <a:bodyPr wrap="square">
            <a:spAutoFit/>
          </a:bodyPr>
          <a:lstStyle/>
          <a:p>
            <a:pPr>
              <a:spcBef>
                <a:spcPct val="50000"/>
              </a:spcBef>
            </a:pPr>
            <a:r>
              <a:rPr lang="it-IT" altLang="en-US" sz="1400" dirty="0" smtClean="0">
                <a:latin typeface="Comic Sans MS" panose="030F0702030302020204" pitchFamily="66" charset="0"/>
              </a:rPr>
              <a:t>Channel </a:t>
            </a:r>
            <a:r>
              <a:rPr lang="it-IT" altLang="en-US" sz="1400" dirty="0" err="1" smtClean="0">
                <a:latin typeface="Comic Sans MS" panose="030F0702030302020204" pitchFamily="66" charset="0"/>
              </a:rPr>
              <a:t>Plate</a:t>
            </a:r>
            <a:r>
              <a:rPr lang="it-IT" altLang="en-US" sz="1400" dirty="0" smtClean="0">
                <a:latin typeface="Comic Sans MS" panose="030F0702030302020204" pitchFamily="66" charset="0"/>
              </a:rPr>
              <a:t> and/or  </a:t>
            </a:r>
            <a:r>
              <a:rPr lang="it-IT" altLang="en-US" sz="1400" dirty="0" err="1" smtClean="0">
                <a:latin typeface="Comic Sans MS" panose="030F0702030302020204" pitchFamily="66" charset="0"/>
              </a:rPr>
              <a:t>channeltron</a:t>
            </a:r>
            <a:endParaRPr lang="it-IT" altLang="en-US" sz="1400" dirty="0">
              <a:latin typeface="Comic Sans MS" panose="030F0702030302020204" pitchFamily="66" charset="0"/>
            </a:endParaRPr>
          </a:p>
        </p:txBody>
      </p:sp>
      <p:sp>
        <p:nvSpPr>
          <p:cNvPr id="22" name="Rettangolo 21"/>
          <p:cNvSpPr/>
          <p:nvPr/>
        </p:nvSpPr>
        <p:spPr>
          <a:xfrm>
            <a:off x="7574161" y="3421156"/>
            <a:ext cx="1359096" cy="307777"/>
          </a:xfrm>
          <a:prstGeom prst="rect">
            <a:avLst/>
          </a:prstGeom>
          <a:solidFill>
            <a:schemeClr val="bg1"/>
          </a:solidFill>
          <a:ln>
            <a:noFill/>
          </a:ln>
          <a:effectLst/>
        </p:spPr>
        <p:txBody>
          <a:bodyPr wrap="square">
            <a:spAutoFit/>
          </a:bodyPr>
          <a:lstStyle/>
          <a:p>
            <a:pPr>
              <a:spcBef>
                <a:spcPct val="50000"/>
              </a:spcBef>
            </a:pPr>
            <a:r>
              <a:rPr lang="it-IT" altLang="en-US" sz="1400" b="1" dirty="0" err="1" smtClean="0">
                <a:solidFill>
                  <a:srgbClr val="FF0000"/>
                </a:solidFill>
                <a:latin typeface="Comic Sans MS" panose="030F0702030302020204" pitchFamily="66" charset="0"/>
              </a:rPr>
              <a:t>Ionizing</a:t>
            </a:r>
            <a:r>
              <a:rPr lang="it-IT" altLang="en-US" sz="1400" dirty="0" smtClean="0">
                <a:latin typeface="Comic Sans MS" panose="030F0702030302020204" pitchFamily="66" charset="0"/>
              </a:rPr>
              <a:t> laser</a:t>
            </a:r>
            <a:endParaRPr lang="it-IT" altLang="en-US" sz="1400" dirty="0">
              <a:latin typeface="Comic Sans MS" panose="030F0702030302020204" pitchFamily="66" charset="0"/>
            </a:endParaRPr>
          </a:p>
        </p:txBody>
      </p:sp>
      <p:sp>
        <p:nvSpPr>
          <p:cNvPr id="45" name="Line 30"/>
          <p:cNvSpPr>
            <a:spLocks noChangeShapeType="1"/>
          </p:cNvSpPr>
          <p:nvPr/>
        </p:nvSpPr>
        <p:spPr bwMode="auto">
          <a:xfrm>
            <a:off x="235948" y="5896069"/>
            <a:ext cx="18359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6" name="Line 31"/>
          <p:cNvSpPr>
            <a:spLocks noChangeShapeType="1"/>
          </p:cNvSpPr>
          <p:nvPr/>
        </p:nvSpPr>
        <p:spPr bwMode="auto">
          <a:xfrm flipV="1">
            <a:off x="397872" y="4491132"/>
            <a:ext cx="0" cy="15120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7" name="Freeform 32"/>
          <p:cNvSpPr>
            <a:spLocks/>
          </p:cNvSpPr>
          <p:nvPr/>
        </p:nvSpPr>
        <p:spPr bwMode="auto">
          <a:xfrm>
            <a:off x="396682" y="4713668"/>
            <a:ext cx="685971" cy="1182402"/>
          </a:xfrm>
          <a:custGeom>
            <a:avLst/>
            <a:gdLst>
              <a:gd name="T0" fmla="*/ 0 w 273"/>
              <a:gd name="T1" fmla="*/ 817 h 817"/>
              <a:gd name="T2" fmla="*/ 46 w 273"/>
              <a:gd name="T3" fmla="*/ 0 h 817"/>
              <a:gd name="T4" fmla="*/ 273 w 273"/>
              <a:gd name="T5" fmla="*/ 817 h 817"/>
            </a:gdLst>
            <a:ahLst/>
            <a:cxnLst>
              <a:cxn ang="0">
                <a:pos x="T0" y="T1"/>
              </a:cxn>
              <a:cxn ang="0">
                <a:pos x="T2" y="T3"/>
              </a:cxn>
              <a:cxn ang="0">
                <a:pos x="T4" y="T5"/>
              </a:cxn>
            </a:cxnLst>
            <a:rect l="0" t="0" r="r" b="b"/>
            <a:pathLst>
              <a:path w="273" h="817">
                <a:moveTo>
                  <a:pt x="0" y="817"/>
                </a:moveTo>
                <a:cubicBezTo>
                  <a:pt x="0" y="408"/>
                  <a:pt x="1" y="0"/>
                  <a:pt x="46" y="0"/>
                </a:cubicBezTo>
                <a:cubicBezTo>
                  <a:pt x="91" y="0"/>
                  <a:pt x="235" y="681"/>
                  <a:pt x="273" y="81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 name="Text Box 34"/>
          <p:cNvSpPr txBox="1">
            <a:spLocks noChangeArrowheads="1"/>
          </p:cNvSpPr>
          <p:nvPr/>
        </p:nvSpPr>
        <p:spPr bwMode="auto">
          <a:xfrm>
            <a:off x="1855198" y="6003225"/>
            <a:ext cx="43219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350" dirty="0">
                <a:latin typeface="Comic Sans MS" panose="030F0702030302020204" pitchFamily="66" charset="0"/>
              </a:rPr>
              <a:t>t</a:t>
            </a:r>
          </a:p>
        </p:txBody>
      </p:sp>
      <p:sp>
        <p:nvSpPr>
          <p:cNvPr id="49" name="Text Box 35"/>
          <p:cNvSpPr txBox="1">
            <a:spLocks noChangeArrowheads="1"/>
          </p:cNvSpPr>
          <p:nvPr/>
        </p:nvSpPr>
        <p:spPr bwMode="auto">
          <a:xfrm>
            <a:off x="160210" y="4579698"/>
            <a:ext cx="2283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400" dirty="0" smtClean="0">
                <a:latin typeface="Comic Sans MS" panose="030F0702030302020204" pitchFamily="66" charset="0"/>
              </a:rPr>
              <a:t>i</a:t>
            </a:r>
            <a:endParaRPr lang="it-IT" altLang="en-US" sz="1400" dirty="0">
              <a:latin typeface="Comic Sans MS" panose="030F0702030302020204" pitchFamily="66" charset="0"/>
            </a:endParaRPr>
          </a:p>
        </p:txBody>
      </p:sp>
      <p:sp>
        <p:nvSpPr>
          <p:cNvPr id="53" name="Line 41"/>
          <p:cNvSpPr>
            <a:spLocks noChangeShapeType="1"/>
          </p:cNvSpPr>
          <p:nvPr/>
        </p:nvSpPr>
        <p:spPr bwMode="auto">
          <a:xfrm flipH="1">
            <a:off x="1370613" y="4383975"/>
            <a:ext cx="323850" cy="701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4" name="Text Box 42"/>
          <p:cNvSpPr txBox="1">
            <a:spLocks noChangeArrowheads="1"/>
          </p:cNvSpPr>
          <p:nvPr/>
        </p:nvSpPr>
        <p:spPr bwMode="auto">
          <a:xfrm>
            <a:off x="1666787" y="3817357"/>
            <a:ext cx="16238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600" b="1" dirty="0" smtClean="0">
                <a:latin typeface="Comic Sans MS" panose="030F0702030302020204" pitchFamily="66" charset="0"/>
              </a:rPr>
              <a:t>n=3 </a:t>
            </a:r>
            <a:r>
              <a:rPr lang="it-IT" altLang="en-US" sz="1600" b="1" dirty="0" err="1" smtClean="0">
                <a:latin typeface="Comic Sans MS" panose="030F0702030302020204" pitchFamily="66" charset="0"/>
              </a:rPr>
              <a:t>excitation</a:t>
            </a:r>
            <a:r>
              <a:rPr lang="it-IT" altLang="en-US" sz="1600" dirty="0" smtClean="0">
                <a:latin typeface="Comic Sans MS" panose="030F0702030302020204" pitchFamily="66" charset="0"/>
              </a:rPr>
              <a:t> </a:t>
            </a:r>
            <a:r>
              <a:rPr lang="it-IT" altLang="en-US" sz="1600" dirty="0" err="1" smtClean="0">
                <a:latin typeface="Comic Sans MS" panose="030F0702030302020204" pitchFamily="66" charset="0"/>
              </a:rPr>
              <a:t>detection</a:t>
            </a:r>
            <a:endParaRPr lang="it-IT" altLang="en-US" sz="1600" dirty="0">
              <a:latin typeface="Comic Sans MS" panose="030F0702030302020204" pitchFamily="66" charset="0"/>
            </a:endParaRPr>
          </a:p>
        </p:txBody>
      </p:sp>
      <p:sp>
        <p:nvSpPr>
          <p:cNvPr id="56" name="Freeform 33"/>
          <p:cNvSpPr>
            <a:spLocks/>
          </p:cNvSpPr>
          <p:nvPr/>
        </p:nvSpPr>
        <p:spPr bwMode="auto">
          <a:xfrm>
            <a:off x="1261077" y="5140022"/>
            <a:ext cx="325040" cy="756047"/>
          </a:xfrm>
          <a:custGeom>
            <a:avLst/>
            <a:gdLst>
              <a:gd name="T0" fmla="*/ 0 w 273"/>
              <a:gd name="T1" fmla="*/ 817 h 817"/>
              <a:gd name="T2" fmla="*/ 46 w 273"/>
              <a:gd name="T3" fmla="*/ 0 h 817"/>
              <a:gd name="T4" fmla="*/ 273 w 273"/>
              <a:gd name="T5" fmla="*/ 817 h 817"/>
            </a:gdLst>
            <a:ahLst/>
            <a:cxnLst>
              <a:cxn ang="0">
                <a:pos x="T0" y="T1"/>
              </a:cxn>
              <a:cxn ang="0">
                <a:pos x="T2" y="T3"/>
              </a:cxn>
              <a:cxn ang="0">
                <a:pos x="T4" y="T5"/>
              </a:cxn>
            </a:cxnLst>
            <a:rect l="0" t="0" r="r" b="b"/>
            <a:pathLst>
              <a:path w="273" h="817">
                <a:moveTo>
                  <a:pt x="0" y="817"/>
                </a:moveTo>
                <a:cubicBezTo>
                  <a:pt x="0" y="408"/>
                  <a:pt x="1" y="0"/>
                  <a:pt x="46" y="0"/>
                </a:cubicBezTo>
                <a:cubicBezTo>
                  <a:pt x="91" y="0"/>
                  <a:pt x="235" y="681"/>
                  <a:pt x="273" y="817"/>
                </a:cubicBezTo>
              </a:path>
            </a:pathLst>
          </a:custGeom>
          <a:noFill/>
          <a:ln w="3810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8" name="Text Box 35"/>
          <p:cNvSpPr txBox="1">
            <a:spLocks noChangeArrowheads="1"/>
          </p:cNvSpPr>
          <p:nvPr/>
        </p:nvSpPr>
        <p:spPr bwMode="auto">
          <a:xfrm>
            <a:off x="1011043" y="5902914"/>
            <a:ext cx="6218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400" dirty="0" smtClean="0">
                <a:latin typeface="Comic Sans MS" panose="030F0702030302020204" pitchFamily="66" charset="0"/>
              </a:rPr>
              <a:t>29ns</a:t>
            </a:r>
            <a:endParaRPr lang="it-IT" altLang="en-US" sz="1400" dirty="0">
              <a:latin typeface="Comic Sans MS" panose="030F0702030302020204" pitchFamily="66" charset="0"/>
            </a:endParaRPr>
          </a:p>
        </p:txBody>
      </p:sp>
      <p:sp>
        <p:nvSpPr>
          <p:cNvPr id="59" name="Text Box 42"/>
          <p:cNvSpPr txBox="1">
            <a:spLocks noChangeArrowheads="1"/>
          </p:cNvSpPr>
          <p:nvPr/>
        </p:nvSpPr>
        <p:spPr bwMode="auto">
          <a:xfrm>
            <a:off x="150372" y="2644768"/>
            <a:ext cx="15307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600" b="1" dirty="0" err="1" smtClean="0">
                <a:latin typeface="Comic Sans MS" panose="030F0702030302020204" pitchFamily="66" charset="0"/>
              </a:rPr>
              <a:t>secondary</a:t>
            </a:r>
            <a:r>
              <a:rPr lang="it-IT" altLang="en-US" sz="1600" b="1" dirty="0" smtClean="0">
                <a:latin typeface="Comic Sans MS" panose="030F0702030302020204" pitchFamily="66" charset="0"/>
              </a:rPr>
              <a:t> </a:t>
            </a:r>
            <a:r>
              <a:rPr lang="it-IT" altLang="en-US" sz="1600" b="1" dirty="0" err="1" smtClean="0">
                <a:latin typeface="Comic Sans MS" panose="030F0702030302020204" pitchFamily="66" charset="0"/>
              </a:rPr>
              <a:t>electrons</a:t>
            </a:r>
            <a:r>
              <a:rPr lang="it-IT" altLang="en-US" sz="1600" b="1" dirty="0" smtClean="0">
                <a:latin typeface="Comic Sans MS" panose="030F0702030302020204" pitchFamily="66" charset="0"/>
              </a:rPr>
              <a:t> </a:t>
            </a:r>
            <a:r>
              <a:rPr lang="it-IT" altLang="en-US" sz="1600" b="1" dirty="0" err="1" smtClean="0">
                <a:latin typeface="Comic Sans MS" panose="030F0702030302020204" pitchFamily="66" charset="0"/>
              </a:rPr>
              <a:t>emission</a:t>
            </a:r>
            <a:r>
              <a:rPr lang="it-IT" altLang="en-US" sz="1600" dirty="0" smtClean="0">
                <a:latin typeface="Comic Sans MS" panose="030F0702030302020204" pitchFamily="66" charset="0"/>
              </a:rPr>
              <a:t> </a:t>
            </a:r>
            <a:r>
              <a:rPr lang="it-IT" altLang="en-US" sz="1600" dirty="0" err="1" smtClean="0">
                <a:latin typeface="Comic Sans MS" panose="030F0702030302020204" pitchFamily="66" charset="0"/>
              </a:rPr>
              <a:t>at</a:t>
            </a:r>
            <a:r>
              <a:rPr lang="it-IT" altLang="en-US" sz="1600" dirty="0" smtClean="0">
                <a:latin typeface="Comic Sans MS" panose="030F0702030302020204" pitchFamily="66" charset="0"/>
              </a:rPr>
              <a:t> the time of e+ </a:t>
            </a:r>
            <a:r>
              <a:rPr lang="it-IT" altLang="en-US" sz="1600" dirty="0" err="1" smtClean="0">
                <a:latin typeface="Comic Sans MS" panose="030F0702030302020204" pitchFamily="66" charset="0"/>
              </a:rPr>
              <a:t>arriving</a:t>
            </a:r>
            <a:r>
              <a:rPr lang="it-IT" altLang="en-US" sz="1600" dirty="0" smtClean="0">
                <a:latin typeface="Comic Sans MS" panose="030F0702030302020204" pitchFamily="66" charset="0"/>
              </a:rPr>
              <a:t> on the target</a:t>
            </a:r>
            <a:endParaRPr lang="it-IT" altLang="en-US" sz="1600" dirty="0">
              <a:latin typeface="Comic Sans MS" panose="030F0702030302020204" pitchFamily="66" charset="0"/>
            </a:endParaRPr>
          </a:p>
        </p:txBody>
      </p:sp>
      <p:sp>
        <p:nvSpPr>
          <p:cNvPr id="60" name="Line 41"/>
          <p:cNvSpPr>
            <a:spLocks noChangeShapeType="1"/>
          </p:cNvSpPr>
          <p:nvPr/>
        </p:nvSpPr>
        <p:spPr bwMode="auto">
          <a:xfrm flipH="1">
            <a:off x="721594" y="4194824"/>
            <a:ext cx="31606" cy="6333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61" name="Text Box 35"/>
          <p:cNvSpPr txBox="1">
            <a:spLocks noChangeArrowheads="1"/>
          </p:cNvSpPr>
          <p:nvPr/>
        </p:nvSpPr>
        <p:spPr bwMode="auto">
          <a:xfrm>
            <a:off x="393528" y="5890677"/>
            <a:ext cx="6218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400" dirty="0">
                <a:latin typeface="Comic Sans MS" panose="030F0702030302020204" pitchFamily="66" charset="0"/>
              </a:rPr>
              <a:t>5</a:t>
            </a:r>
            <a:r>
              <a:rPr lang="it-IT" altLang="en-US" sz="1400" dirty="0" smtClean="0">
                <a:latin typeface="Comic Sans MS" panose="030F0702030302020204" pitchFamily="66" charset="0"/>
              </a:rPr>
              <a:t>ns</a:t>
            </a:r>
            <a:endParaRPr lang="it-IT" altLang="en-US" sz="1400" dirty="0">
              <a:latin typeface="Comic Sans MS" panose="030F0702030302020204" pitchFamily="66" charset="0"/>
            </a:endParaRPr>
          </a:p>
        </p:txBody>
      </p:sp>
      <p:sp>
        <p:nvSpPr>
          <p:cNvPr id="62" name="Line 39"/>
          <p:cNvSpPr>
            <a:spLocks noChangeShapeType="1"/>
          </p:cNvSpPr>
          <p:nvPr/>
        </p:nvSpPr>
        <p:spPr bwMode="auto">
          <a:xfrm>
            <a:off x="522716" y="5848424"/>
            <a:ext cx="0" cy="92908"/>
          </a:xfrm>
          <a:prstGeom prst="line">
            <a:avLst/>
          </a:prstGeom>
          <a:noFill/>
          <a:ln w="25400">
            <a:solidFill>
              <a:schemeClr val="tx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2" name="Segnaposto numero diapositiva 1"/>
          <p:cNvSpPr>
            <a:spLocks noGrp="1"/>
          </p:cNvSpPr>
          <p:nvPr>
            <p:ph type="sldNum" sz="quarter" idx="12"/>
          </p:nvPr>
        </p:nvSpPr>
        <p:spPr/>
        <p:txBody>
          <a:bodyPr/>
          <a:lstStyle/>
          <a:p>
            <a:fld id="{D32C9B6A-23F4-488E-90DC-B27627D4E531}" type="slidenum">
              <a:rPr lang="en-GB" smtClean="0"/>
              <a:t>36</a:t>
            </a:fld>
            <a:endParaRPr lang="en-GB"/>
          </a:p>
        </p:txBody>
      </p:sp>
      <p:sp>
        <p:nvSpPr>
          <p:cNvPr id="66" name="Segnaposto data 6"/>
          <p:cNvSpPr>
            <a:spLocks noGrp="1"/>
          </p:cNvSpPr>
          <p:nvPr>
            <p:ph type="dt" sz="half" idx="10"/>
          </p:nvPr>
        </p:nvSpPr>
        <p:spPr>
          <a:xfrm>
            <a:off x="628650" y="6356351"/>
            <a:ext cx="2057400" cy="365125"/>
          </a:xfrm>
        </p:spPr>
        <p:txBody>
          <a:bodyPr/>
          <a:lstStyle/>
          <a:p>
            <a:r>
              <a:rPr lang="en-US" sz="1100" dirty="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67"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38288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500"/>
                            </p:stCondLst>
                            <p:childTnLst>
                              <p:par>
                                <p:cTn id="16" presetID="1" presetClass="entr" presetSubtype="0" fill="hold" grpId="0" nodeType="afterEffect">
                                  <p:stCondLst>
                                    <p:cond delay="800"/>
                                  </p:stCondLst>
                                  <p:childTnLst>
                                    <p:set>
                                      <p:cBhvr>
                                        <p:cTn id="17" dur="1" fill="hold">
                                          <p:stCondLst>
                                            <p:cond delay="0"/>
                                          </p:stCondLst>
                                        </p:cTn>
                                        <p:tgtEl>
                                          <p:spTgt spid="60"/>
                                        </p:tgtEl>
                                        <p:attrNameLst>
                                          <p:attrName>style.visibility</p:attrName>
                                        </p:attrNameLst>
                                      </p:cBhvr>
                                      <p:to>
                                        <p:strVal val="visible"/>
                                      </p:to>
                                    </p:set>
                                  </p:childTnLst>
                                </p:cTn>
                              </p:par>
                              <p:par>
                                <p:cTn id="18" presetID="1" presetClass="entr" presetSubtype="0" fill="hold" grpId="0" nodeType="withEffect">
                                  <p:stCondLst>
                                    <p:cond delay="800"/>
                                  </p:stCondLst>
                                  <p:childTnLst>
                                    <p:set>
                                      <p:cBhvr>
                                        <p:cTn id="19" dur="1" fill="hold">
                                          <p:stCondLst>
                                            <p:cond delay="0"/>
                                          </p:stCondLst>
                                        </p:cTn>
                                        <p:tgtEl>
                                          <p:spTgt spid="59"/>
                                        </p:tgtEl>
                                        <p:attrNameLst>
                                          <p:attrName>style.visibility</p:attrName>
                                        </p:attrNameLst>
                                      </p:cBhvr>
                                      <p:to>
                                        <p:strVal val="visible"/>
                                      </p:to>
                                    </p:set>
                                  </p:childTnLst>
                                </p:cTn>
                              </p:par>
                            </p:childTnLst>
                          </p:cTn>
                        </p:par>
                        <p:par>
                          <p:cTn id="20" fill="hold">
                            <p:stCondLst>
                              <p:cond delay="1300"/>
                            </p:stCondLst>
                            <p:childTnLst>
                              <p:par>
                                <p:cTn id="21" presetID="1"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p:cTn id="34" dur="500" fill="hold"/>
                                        <p:tgtEl>
                                          <p:spTgt spid="97"/>
                                        </p:tgtEl>
                                        <p:attrNameLst>
                                          <p:attrName>ppt_w</p:attrName>
                                        </p:attrNameLst>
                                      </p:cBhvr>
                                      <p:tavLst>
                                        <p:tav tm="0">
                                          <p:val>
                                            <p:fltVal val="0"/>
                                          </p:val>
                                        </p:tav>
                                        <p:tav tm="100000">
                                          <p:val>
                                            <p:strVal val="#ppt_w"/>
                                          </p:val>
                                        </p:tav>
                                      </p:tavLst>
                                    </p:anim>
                                    <p:anim calcmode="lin" valueType="num">
                                      <p:cBhvr>
                                        <p:cTn id="35" dur="500" fill="hold"/>
                                        <p:tgtEl>
                                          <p:spTgt spid="97"/>
                                        </p:tgtEl>
                                        <p:attrNameLst>
                                          <p:attrName>ppt_h</p:attrName>
                                        </p:attrNameLst>
                                      </p:cBhvr>
                                      <p:tavLst>
                                        <p:tav tm="0">
                                          <p:val>
                                            <p:fltVal val="0"/>
                                          </p:val>
                                        </p:tav>
                                        <p:tav tm="100000">
                                          <p:val>
                                            <p:strVal val="#ppt_h"/>
                                          </p:val>
                                        </p:tav>
                                      </p:tavLst>
                                    </p:anim>
                                    <p:animEffect transition="in" filter="fade">
                                      <p:cBhvr>
                                        <p:cTn id="36" dur="500"/>
                                        <p:tgtEl>
                                          <p:spTgt spid="9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500" fill="hold"/>
                                        <p:tgtEl>
                                          <p:spTgt spid="96"/>
                                        </p:tgtEl>
                                        <p:attrNameLst>
                                          <p:attrName>ppt_w</p:attrName>
                                        </p:attrNameLst>
                                      </p:cBhvr>
                                      <p:tavLst>
                                        <p:tav tm="0">
                                          <p:val>
                                            <p:fltVal val="0"/>
                                          </p:val>
                                        </p:tav>
                                        <p:tav tm="100000">
                                          <p:val>
                                            <p:strVal val="#ppt_w"/>
                                          </p:val>
                                        </p:tav>
                                      </p:tavLst>
                                    </p:anim>
                                    <p:anim calcmode="lin" valueType="num">
                                      <p:cBhvr>
                                        <p:cTn id="40" dur="500" fill="hold"/>
                                        <p:tgtEl>
                                          <p:spTgt spid="96"/>
                                        </p:tgtEl>
                                        <p:attrNameLst>
                                          <p:attrName>ppt_h</p:attrName>
                                        </p:attrNameLst>
                                      </p:cBhvr>
                                      <p:tavLst>
                                        <p:tav tm="0">
                                          <p:val>
                                            <p:fltVal val="0"/>
                                          </p:val>
                                        </p:tav>
                                        <p:tav tm="100000">
                                          <p:val>
                                            <p:strVal val="#ppt_h"/>
                                          </p:val>
                                        </p:tav>
                                      </p:tavLst>
                                    </p:anim>
                                    <p:animEffect transition="in" filter="fade">
                                      <p:cBhvr>
                                        <p:cTn id="41" dur="500"/>
                                        <p:tgtEl>
                                          <p:spTgt spid="9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500" fill="hold"/>
                                        <p:tgtEl>
                                          <p:spTgt spid="95"/>
                                        </p:tgtEl>
                                        <p:attrNameLst>
                                          <p:attrName>ppt_w</p:attrName>
                                        </p:attrNameLst>
                                      </p:cBhvr>
                                      <p:tavLst>
                                        <p:tav tm="0">
                                          <p:val>
                                            <p:fltVal val="0"/>
                                          </p:val>
                                        </p:tav>
                                        <p:tav tm="100000">
                                          <p:val>
                                            <p:strVal val="#ppt_w"/>
                                          </p:val>
                                        </p:tav>
                                      </p:tavLst>
                                    </p:anim>
                                    <p:anim calcmode="lin" valueType="num">
                                      <p:cBhvr>
                                        <p:cTn id="50" dur="500" fill="hold"/>
                                        <p:tgtEl>
                                          <p:spTgt spid="95"/>
                                        </p:tgtEl>
                                        <p:attrNameLst>
                                          <p:attrName>ppt_h</p:attrName>
                                        </p:attrNameLst>
                                      </p:cBhvr>
                                      <p:tavLst>
                                        <p:tav tm="0">
                                          <p:val>
                                            <p:fltVal val="0"/>
                                          </p:val>
                                        </p:tav>
                                        <p:tav tm="100000">
                                          <p:val>
                                            <p:strVal val="#ppt_h"/>
                                          </p:val>
                                        </p:tav>
                                      </p:tavLst>
                                    </p:anim>
                                    <p:animEffect transition="in" filter="fade">
                                      <p:cBhvr>
                                        <p:cTn id="51" dur="500"/>
                                        <p:tgtEl>
                                          <p:spTgt spid="9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500" fill="hold"/>
                                        <p:tgtEl>
                                          <p:spTgt spid="93"/>
                                        </p:tgtEl>
                                        <p:attrNameLst>
                                          <p:attrName>ppt_w</p:attrName>
                                        </p:attrNameLst>
                                      </p:cBhvr>
                                      <p:tavLst>
                                        <p:tav tm="0">
                                          <p:val>
                                            <p:fltVal val="0"/>
                                          </p:val>
                                        </p:tav>
                                        <p:tav tm="100000">
                                          <p:val>
                                            <p:strVal val="#ppt_w"/>
                                          </p:val>
                                        </p:tav>
                                      </p:tavLst>
                                    </p:anim>
                                    <p:anim calcmode="lin" valueType="num">
                                      <p:cBhvr>
                                        <p:cTn id="55" dur="500" fill="hold"/>
                                        <p:tgtEl>
                                          <p:spTgt spid="93"/>
                                        </p:tgtEl>
                                        <p:attrNameLst>
                                          <p:attrName>ppt_h</p:attrName>
                                        </p:attrNameLst>
                                      </p:cBhvr>
                                      <p:tavLst>
                                        <p:tav tm="0">
                                          <p:val>
                                            <p:fltVal val="0"/>
                                          </p:val>
                                        </p:tav>
                                        <p:tav tm="100000">
                                          <p:val>
                                            <p:strVal val="#ppt_h"/>
                                          </p:val>
                                        </p:tav>
                                      </p:tavLst>
                                    </p:anim>
                                    <p:animEffect transition="in" filter="fade">
                                      <p:cBhvr>
                                        <p:cTn id="56" dur="500"/>
                                        <p:tgtEl>
                                          <p:spTgt spid="9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right)">
                                      <p:cBhvr>
                                        <p:cTn id="61" dur="500"/>
                                        <p:tgtEl>
                                          <p:spTgt spid="119"/>
                                        </p:tgtEl>
                                      </p:cBhvr>
                                    </p:animEffect>
                                  </p:childTnLst>
                                </p:cTn>
                              </p:par>
                              <p:par>
                                <p:cTn id="62" presetID="22" presetClass="entr" presetSubtype="2"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wipe(right)">
                                      <p:cBhvr>
                                        <p:cTn id="64" dur="500"/>
                                        <p:tgtEl>
                                          <p:spTgt spid="98"/>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par>
                          <p:cTn id="69" fill="hold">
                            <p:stCondLst>
                              <p:cond delay="500"/>
                            </p:stCondLst>
                            <p:childTnLst>
                              <p:par>
                                <p:cTn id="70" presetID="22" presetClass="entr" presetSubtype="2" fill="hold" grpId="0" nodeType="afterEffect">
                                  <p:stCondLst>
                                    <p:cond delay="1500"/>
                                  </p:stCondLst>
                                  <p:childTnLst>
                                    <p:set>
                                      <p:cBhvr>
                                        <p:cTn id="71" dur="1" fill="hold">
                                          <p:stCondLst>
                                            <p:cond delay="0"/>
                                          </p:stCondLst>
                                        </p:cTn>
                                        <p:tgtEl>
                                          <p:spTgt spid="111"/>
                                        </p:tgtEl>
                                        <p:attrNameLst>
                                          <p:attrName>style.visibility</p:attrName>
                                        </p:attrNameLst>
                                      </p:cBhvr>
                                      <p:to>
                                        <p:strVal val="visible"/>
                                      </p:to>
                                    </p:set>
                                    <p:animEffect transition="in" filter="wipe(right)">
                                      <p:cBhvr>
                                        <p:cTn id="72" dur="500"/>
                                        <p:tgtEl>
                                          <p:spTgt spid="11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10"/>
                                        </p:tgtEl>
                                        <p:attrNameLst>
                                          <p:attrName>style.visibility</p:attrName>
                                        </p:attrNameLst>
                                      </p:cBhvr>
                                      <p:to>
                                        <p:strVal val="visible"/>
                                      </p:to>
                                    </p:set>
                                    <p:animEffect transition="in" filter="wipe(left)">
                                      <p:cBhvr>
                                        <p:cTn id="75" dur="500"/>
                                        <p:tgtEl>
                                          <p:spTgt spid="110"/>
                                        </p:tgtEl>
                                      </p:cBhvr>
                                    </p:animEffect>
                                  </p:childTnLst>
                                </p:cTn>
                              </p:par>
                              <p:par>
                                <p:cTn id="76" presetID="1" presetClass="entr" presetSubtype="0" fill="hold" grpId="0" nodeType="withEffect">
                                  <p:stCondLst>
                                    <p:cond delay="1500"/>
                                  </p:stCondLst>
                                  <p:childTnLst>
                                    <p:set>
                                      <p:cBhvr>
                                        <p:cTn id="77" dur="1" fill="hold">
                                          <p:stCondLst>
                                            <p:cond delay="0"/>
                                          </p:stCondLst>
                                        </p:cTn>
                                        <p:tgtEl>
                                          <p:spTgt spid="90"/>
                                        </p:tgtEl>
                                        <p:attrNameLst>
                                          <p:attrName>style.visibility</p:attrName>
                                        </p:attrNameLst>
                                      </p:cBhvr>
                                      <p:to>
                                        <p:strVal val="visible"/>
                                      </p:to>
                                    </p:set>
                                  </p:childTnLst>
                                </p:cTn>
                              </p:par>
                              <p:par>
                                <p:cTn id="78" presetID="1" presetClass="entr" presetSubtype="0" fill="hold" grpId="0" nodeType="withEffect">
                                  <p:stCondLst>
                                    <p:cond delay="1500"/>
                                  </p:stCondLst>
                                  <p:childTnLst>
                                    <p:set>
                                      <p:cBhvr>
                                        <p:cTn id="79" dur="1" fill="hold">
                                          <p:stCondLst>
                                            <p:cond delay="0"/>
                                          </p:stCondLst>
                                        </p:cTn>
                                        <p:tgtEl>
                                          <p:spTgt spid="8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left)">
                                      <p:cBhvr>
                                        <p:cTn id="84" dur="1000"/>
                                        <p:tgtEl>
                                          <p:spTgt spid="56"/>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2" grpId="0" animBg="1"/>
      <p:bldP spid="93" grpId="0" animBg="1"/>
      <p:bldP spid="94" grpId="0" animBg="1"/>
      <p:bldP spid="95" grpId="0" animBg="1"/>
      <p:bldP spid="96" grpId="0" animBg="1"/>
      <p:bldP spid="97" grpId="0" animBg="1"/>
      <p:bldP spid="99" grpId="0" animBg="1"/>
      <p:bldP spid="110" grpId="0" animBg="1"/>
      <p:bldP spid="111" grpId="0" animBg="1"/>
      <p:bldP spid="112" grpId="0"/>
      <p:bldP spid="22" grpId="0" animBg="1"/>
      <p:bldP spid="47" grpId="0" animBg="1"/>
      <p:bldP spid="53" grpId="0" animBg="1"/>
      <p:bldP spid="54" grpId="0"/>
      <p:bldP spid="56" grpId="0" animBg="1"/>
      <p:bldP spid="58" grpId="0"/>
      <p:bldP spid="59" grpId="0"/>
      <p:bldP spid="60" grpId="0" animBg="1"/>
      <p:bldP spid="61" grpId="0"/>
      <p:bldP spid="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344" y="2853473"/>
            <a:ext cx="4212271" cy="285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10"/>
          <p:cNvSpPr txBox="1">
            <a:spLocks noChangeArrowheads="1"/>
          </p:cNvSpPr>
          <p:nvPr/>
        </p:nvSpPr>
        <p:spPr bwMode="auto">
          <a:xfrm>
            <a:off x="7075819" y="2969879"/>
            <a:ext cx="1655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t>
            </a:r>
            <a:r>
              <a:rPr lang="en-US" altLang="en-US" baseline="-25000"/>
              <a:t>1064</a:t>
            </a:r>
            <a:r>
              <a:rPr lang="en-US" altLang="en-US"/>
              <a:t>=10  </a:t>
            </a:r>
            <a:r>
              <a:rPr lang="en-US" altLang="en-US">
                <a:sym typeface="Symbol" panose="05050102010706020507" pitchFamily="18" charset="2"/>
              </a:rPr>
              <a:t>mJ</a:t>
            </a:r>
            <a:endParaRPr lang="it-IT" altLang="en-US">
              <a:sym typeface="Symbol" panose="05050102010706020507" pitchFamily="18" charset="2"/>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44" y="2848762"/>
            <a:ext cx="4246086" cy="287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D32C9B6A-23F4-488E-90DC-B27627D4E531}" type="slidenum">
              <a:rPr lang="en-GB" smtClean="0"/>
              <a:t>37</a:t>
            </a:fld>
            <a:endParaRPr lang="en-GB"/>
          </a:p>
        </p:txBody>
      </p:sp>
      <p:sp>
        <p:nvSpPr>
          <p:cNvPr id="9" name="Rettangolo 8"/>
          <p:cNvSpPr/>
          <p:nvPr/>
        </p:nvSpPr>
        <p:spPr>
          <a:xfrm>
            <a:off x="1799891" y="149283"/>
            <a:ext cx="5833648" cy="784830"/>
          </a:xfrm>
          <a:prstGeom prst="rect">
            <a:avLst/>
          </a:prstGeom>
        </p:spPr>
        <p:txBody>
          <a:bodyPr wrap="none">
            <a:spAutoFit/>
          </a:bodyPr>
          <a:lstStyle/>
          <a:p>
            <a:r>
              <a:rPr lang="it-IT" sz="4500" b="1" dirty="0" smtClean="0">
                <a:solidFill>
                  <a:schemeClr val="accent1">
                    <a:lumMod val="50000"/>
                  </a:schemeClr>
                </a:solidFill>
                <a:latin typeface="Comic Sans MS" panose="030F0702030302020204" pitchFamily="66" charset="0"/>
                <a:ea typeface="+mj-ea"/>
                <a:cs typeface="+mj-cs"/>
              </a:rPr>
              <a:t>3.Ps laser </a:t>
            </a:r>
            <a:r>
              <a:rPr lang="it-IT" sz="4500" b="1" dirty="0" err="1" smtClean="0">
                <a:solidFill>
                  <a:schemeClr val="accent1">
                    <a:lumMod val="50000"/>
                  </a:schemeClr>
                </a:solidFill>
                <a:latin typeface="Comic Sans MS" panose="030F0702030302020204" pitchFamily="66" charset="0"/>
                <a:ea typeface="+mj-ea"/>
                <a:cs typeface="+mj-cs"/>
              </a:rPr>
              <a:t>ionization</a:t>
            </a:r>
            <a:endParaRPr lang="en-GB" sz="4500" b="1" dirty="0">
              <a:solidFill>
                <a:schemeClr val="accent1">
                  <a:lumMod val="50000"/>
                </a:schemeClr>
              </a:solidFill>
              <a:latin typeface="Comic Sans MS" panose="030F0702030302020204" pitchFamily="66" charset="0"/>
              <a:ea typeface="+mj-ea"/>
              <a:cs typeface="+mj-cs"/>
            </a:endParaRPr>
          </a:p>
        </p:txBody>
      </p:sp>
      <p:sp>
        <p:nvSpPr>
          <p:cNvPr id="7" name="Text Box 42"/>
          <p:cNvSpPr txBox="1">
            <a:spLocks noChangeArrowheads="1"/>
          </p:cNvSpPr>
          <p:nvPr/>
        </p:nvSpPr>
        <p:spPr bwMode="auto">
          <a:xfrm>
            <a:off x="1360429" y="5643320"/>
            <a:ext cx="2620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dirty="0" err="1" smtClean="0">
                <a:latin typeface="Comic Sans MS" panose="030F0702030302020204" pitchFamily="66" charset="0"/>
              </a:rPr>
              <a:t>Without</a:t>
            </a:r>
            <a:r>
              <a:rPr lang="it-IT" altLang="it-IT" dirty="0" smtClean="0">
                <a:latin typeface="Comic Sans MS" panose="030F0702030302020204" pitchFamily="66" charset="0"/>
              </a:rPr>
              <a:t> 1064nm </a:t>
            </a:r>
            <a:r>
              <a:rPr lang="it-IT" altLang="it-IT" dirty="0" err="1" smtClean="0">
                <a:latin typeface="Comic Sans MS" panose="030F0702030302020204" pitchFamily="66" charset="0"/>
              </a:rPr>
              <a:t>pulse</a:t>
            </a:r>
            <a:endParaRPr lang="it-IT" altLang="it-IT" b="1" dirty="0">
              <a:latin typeface="Comic Sans MS" panose="030F0702030302020204" pitchFamily="66" charset="0"/>
            </a:endParaRPr>
          </a:p>
        </p:txBody>
      </p:sp>
      <p:sp>
        <p:nvSpPr>
          <p:cNvPr id="10" name="Text Box 42"/>
          <p:cNvSpPr txBox="1">
            <a:spLocks noChangeArrowheads="1"/>
          </p:cNvSpPr>
          <p:nvPr/>
        </p:nvSpPr>
        <p:spPr bwMode="auto">
          <a:xfrm>
            <a:off x="5904210" y="5641168"/>
            <a:ext cx="23381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dirty="0" smtClean="0">
                <a:latin typeface="Comic Sans MS" panose="030F0702030302020204" pitchFamily="66" charset="0"/>
              </a:rPr>
              <a:t>With 1064 </a:t>
            </a:r>
            <a:r>
              <a:rPr lang="it-IT" altLang="it-IT" dirty="0" err="1" smtClean="0">
                <a:latin typeface="Comic Sans MS" panose="030F0702030302020204" pitchFamily="66" charset="0"/>
              </a:rPr>
              <a:t>pulse</a:t>
            </a:r>
            <a:endParaRPr lang="it-IT" altLang="it-IT" b="1" dirty="0">
              <a:latin typeface="Comic Sans MS" panose="030F0702030302020204" pitchFamily="66" charset="0"/>
            </a:endParaRPr>
          </a:p>
        </p:txBody>
      </p:sp>
      <p:sp>
        <p:nvSpPr>
          <p:cNvPr id="11" name="CasellaDiTesto 10"/>
          <p:cNvSpPr txBox="1"/>
          <p:nvPr/>
        </p:nvSpPr>
        <p:spPr>
          <a:xfrm>
            <a:off x="2061063" y="3865609"/>
            <a:ext cx="609600" cy="369332"/>
          </a:xfrm>
          <a:prstGeom prst="rect">
            <a:avLst/>
          </a:prstGeom>
          <a:solidFill>
            <a:schemeClr val="bg1">
              <a:alpha val="30000"/>
            </a:schemeClr>
          </a:solidFill>
        </p:spPr>
        <p:txBody>
          <a:bodyPr wrap="square" rtlCol="0">
            <a:spAutoFit/>
          </a:bodyPr>
          <a:lstStyle/>
          <a:p>
            <a:r>
              <a:rPr lang="it-IT" b="1" dirty="0">
                <a:solidFill>
                  <a:srgbClr val="00B050"/>
                </a:solidFill>
                <a:latin typeface="Comic Sans MS" panose="030F0702030302020204" pitchFamily="66" charset="0"/>
              </a:rPr>
              <a:t>n</a:t>
            </a:r>
            <a:r>
              <a:rPr lang="it-IT" b="1" dirty="0" smtClean="0">
                <a:solidFill>
                  <a:srgbClr val="00B050"/>
                </a:solidFill>
                <a:latin typeface="Comic Sans MS" panose="030F0702030302020204" pitchFamily="66" charset="0"/>
              </a:rPr>
              <a:t>=1</a:t>
            </a:r>
            <a:endParaRPr lang="en-GB" b="1" dirty="0">
              <a:solidFill>
                <a:srgbClr val="00B050"/>
              </a:solidFill>
              <a:latin typeface="Comic Sans MS" panose="030F0702030302020204" pitchFamily="66" charset="0"/>
            </a:endParaRPr>
          </a:p>
        </p:txBody>
      </p:sp>
      <p:sp>
        <p:nvSpPr>
          <p:cNvPr id="12" name="CasellaDiTesto 11"/>
          <p:cNvSpPr txBox="1"/>
          <p:nvPr/>
        </p:nvSpPr>
        <p:spPr>
          <a:xfrm>
            <a:off x="3111397" y="5063501"/>
            <a:ext cx="609600" cy="369332"/>
          </a:xfrm>
          <a:prstGeom prst="rect">
            <a:avLst/>
          </a:prstGeom>
          <a:solidFill>
            <a:schemeClr val="bg1">
              <a:alpha val="30000"/>
            </a:schemeClr>
          </a:solidFill>
        </p:spPr>
        <p:txBody>
          <a:bodyPr wrap="square" rtlCol="0">
            <a:spAutoFit/>
          </a:bodyPr>
          <a:lstStyle/>
          <a:p>
            <a:r>
              <a:rPr lang="it-IT" b="1" dirty="0" smtClean="0">
                <a:solidFill>
                  <a:schemeClr val="accent1">
                    <a:lumMod val="75000"/>
                  </a:schemeClr>
                </a:solidFill>
                <a:latin typeface="Comic Sans MS" panose="030F0702030302020204" pitchFamily="66" charset="0"/>
              </a:rPr>
              <a:t>n=2</a:t>
            </a:r>
            <a:endParaRPr lang="en-GB" b="1" dirty="0">
              <a:solidFill>
                <a:schemeClr val="accent1">
                  <a:lumMod val="75000"/>
                </a:schemeClr>
              </a:solidFill>
              <a:latin typeface="Comic Sans MS" panose="030F0702030302020204" pitchFamily="66" charset="0"/>
            </a:endParaRPr>
          </a:p>
        </p:txBody>
      </p:sp>
      <p:sp>
        <p:nvSpPr>
          <p:cNvPr id="13" name="CasellaDiTesto 12"/>
          <p:cNvSpPr txBox="1"/>
          <p:nvPr/>
        </p:nvSpPr>
        <p:spPr>
          <a:xfrm>
            <a:off x="1343765" y="4729779"/>
            <a:ext cx="609600" cy="369332"/>
          </a:xfrm>
          <a:prstGeom prst="rect">
            <a:avLst/>
          </a:prstGeom>
          <a:solidFill>
            <a:schemeClr val="bg1">
              <a:alpha val="30000"/>
            </a:schemeClr>
          </a:solidFill>
        </p:spPr>
        <p:txBody>
          <a:bodyPr wrap="square" rtlCol="0">
            <a:spAutoFit/>
          </a:bodyPr>
          <a:lstStyle/>
          <a:p>
            <a:r>
              <a:rPr lang="it-IT" b="1" dirty="0">
                <a:solidFill>
                  <a:srgbClr val="A32DA6"/>
                </a:solidFill>
                <a:latin typeface="Comic Sans MS" panose="030F0702030302020204" pitchFamily="66" charset="0"/>
              </a:rPr>
              <a:t>n=3</a:t>
            </a:r>
            <a:endParaRPr lang="en-GB" b="1" dirty="0">
              <a:solidFill>
                <a:srgbClr val="A32DA6"/>
              </a:solidFill>
              <a:latin typeface="Comic Sans MS" panose="030F0702030302020204" pitchFamily="66" charset="0"/>
            </a:endParaRPr>
          </a:p>
        </p:txBody>
      </p:sp>
      <p:sp>
        <p:nvSpPr>
          <p:cNvPr id="15" name="CasellaDiTesto 14"/>
          <p:cNvSpPr txBox="1"/>
          <p:nvPr/>
        </p:nvSpPr>
        <p:spPr>
          <a:xfrm>
            <a:off x="6521350" y="5090471"/>
            <a:ext cx="609600" cy="369332"/>
          </a:xfrm>
          <a:prstGeom prst="rect">
            <a:avLst/>
          </a:prstGeom>
          <a:solidFill>
            <a:schemeClr val="bg1">
              <a:alpha val="30000"/>
            </a:schemeClr>
          </a:solidFill>
        </p:spPr>
        <p:txBody>
          <a:bodyPr wrap="square" rtlCol="0">
            <a:spAutoFit/>
          </a:bodyPr>
          <a:lstStyle/>
          <a:p>
            <a:r>
              <a:rPr lang="it-IT" b="1" dirty="0" smtClean="0">
                <a:solidFill>
                  <a:schemeClr val="accent1">
                    <a:lumMod val="75000"/>
                  </a:schemeClr>
                </a:solidFill>
                <a:latin typeface="Comic Sans MS" panose="030F0702030302020204" pitchFamily="66" charset="0"/>
              </a:rPr>
              <a:t>n=2</a:t>
            </a:r>
            <a:endParaRPr lang="en-GB" b="1" dirty="0">
              <a:solidFill>
                <a:schemeClr val="accent1">
                  <a:lumMod val="75000"/>
                </a:schemeClr>
              </a:solidFill>
              <a:latin typeface="Comic Sans MS" panose="030F0702030302020204" pitchFamily="66" charset="0"/>
            </a:endParaRPr>
          </a:p>
        </p:txBody>
      </p:sp>
      <p:sp>
        <p:nvSpPr>
          <p:cNvPr id="17" name="CasellaDiTesto 16"/>
          <p:cNvSpPr txBox="1"/>
          <p:nvPr/>
        </p:nvSpPr>
        <p:spPr>
          <a:xfrm>
            <a:off x="6673963" y="4508350"/>
            <a:ext cx="1682328" cy="369332"/>
          </a:xfrm>
          <a:prstGeom prst="rect">
            <a:avLst/>
          </a:prstGeom>
          <a:solidFill>
            <a:schemeClr val="bg1">
              <a:alpha val="30000"/>
            </a:schemeClr>
          </a:solidFill>
        </p:spPr>
        <p:txBody>
          <a:bodyPr wrap="square" rtlCol="0">
            <a:spAutoFit/>
          </a:bodyPr>
          <a:lstStyle/>
          <a:p>
            <a:r>
              <a:rPr lang="it-IT" b="1" dirty="0" err="1" smtClean="0">
                <a:solidFill>
                  <a:srgbClr val="FF8A81"/>
                </a:solidFill>
                <a:latin typeface="Comic Sans MS" panose="030F0702030302020204" pitchFamily="66" charset="0"/>
              </a:rPr>
              <a:t>Ionized</a:t>
            </a:r>
            <a:r>
              <a:rPr lang="it-IT" b="1" dirty="0" smtClean="0">
                <a:solidFill>
                  <a:srgbClr val="FF8A81"/>
                </a:solidFill>
                <a:latin typeface="Comic Sans MS" panose="030F0702030302020204" pitchFamily="66" charset="0"/>
              </a:rPr>
              <a:t> Ps</a:t>
            </a:r>
            <a:endParaRPr lang="en-GB" b="1" dirty="0">
              <a:solidFill>
                <a:srgbClr val="FF8A81"/>
              </a:solidFill>
              <a:latin typeface="Comic Sans MS" panose="030F0702030302020204" pitchFamily="66" charset="0"/>
            </a:endParaRPr>
          </a:p>
        </p:txBody>
      </p:sp>
      <p:sp>
        <p:nvSpPr>
          <p:cNvPr id="18" name="CasellaDiTesto 17"/>
          <p:cNvSpPr txBox="1"/>
          <p:nvPr/>
        </p:nvSpPr>
        <p:spPr>
          <a:xfrm>
            <a:off x="4671336" y="2693733"/>
            <a:ext cx="1253402" cy="323165"/>
          </a:xfrm>
          <a:prstGeom prst="rect">
            <a:avLst/>
          </a:prstGeom>
          <a:solidFill>
            <a:schemeClr val="bg1"/>
          </a:solidFill>
          <a:ln>
            <a:noFill/>
          </a:ln>
        </p:spPr>
        <p:txBody>
          <a:bodyPr wrap="square" rtlCol="0">
            <a:spAutoFit/>
          </a:bodyPr>
          <a:lstStyle/>
          <a:p>
            <a:r>
              <a:rPr lang="it-IT" sz="1500" b="1" dirty="0" err="1" smtClean="0">
                <a:latin typeface="Comic Sans MS" panose="030F0702030302020204" pitchFamily="66" charset="0"/>
              </a:rPr>
              <a:t>Populations</a:t>
            </a:r>
            <a:endParaRPr lang="en-GB" sz="1500" b="1" dirty="0">
              <a:latin typeface="Comic Sans MS" panose="030F0702030302020204" pitchFamily="66" charset="0"/>
            </a:endParaRPr>
          </a:p>
        </p:txBody>
      </p:sp>
      <p:sp>
        <p:nvSpPr>
          <p:cNvPr id="19" name="CasellaDiTesto 18"/>
          <p:cNvSpPr txBox="1"/>
          <p:nvPr/>
        </p:nvSpPr>
        <p:spPr>
          <a:xfrm>
            <a:off x="450344" y="2687179"/>
            <a:ext cx="1253402" cy="323165"/>
          </a:xfrm>
          <a:prstGeom prst="rect">
            <a:avLst/>
          </a:prstGeom>
          <a:solidFill>
            <a:schemeClr val="bg1"/>
          </a:solidFill>
          <a:ln>
            <a:noFill/>
          </a:ln>
        </p:spPr>
        <p:txBody>
          <a:bodyPr wrap="square" rtlCol="0">
            <a:spAutoFit/>
          </a:bodyPr>
          <a:lstStyle/>
          <a:p>
            <a:r>
              <a:rPr lang="it-IT" sz="1500" b="1" dirty="0" err="1" smtClean="0">
                <a:latin typeface="Comic Sans MS" panose="030F0702030302020204" pitchFamily="66" charset="0"/>
              </a:rPr>
              <a:t>Populations</a:t>
            </a:r>
            <a:endParaRPr lang="en-GB" sz="1500" b="1" dirty="0">
              <a:latin typeface="Comic Sans MS" panose="030F0702030302020204" pitchFamily="66" charset="0"/>
            </a:endParaRPr>
          </a:p>
        </p:txBody>
      </p:sp>
      <p:sp>
        <p:nvSpPr>
          <p:cNvPr id="20" name="CasellaDiTesto 19"/>
          <p:cNvSpPr txBox="1"/>
          <p:nvPr/>
        </p:nvSpPr>
        <p:spPr>
          <a:xfrm>
            <a:off x="4219337" y="5596280"/>
            <a:ext cx="994756" cy="323165"/>
          </a:xfrm>
          <a:prstGeom prst="rect">
            <a:avLst/>
          </a:prstGeom>
          <a:solidFill>
            <a:schemeClr val="bg1"/>
          </a:solidFill>
          <a:ln>
            <a:noFill/>
          </a:ln>
        </p:spPr>
        <p:txBody>
          <a:bodyPr wrap="square" rtlCol="0">
            <a:spAutoFit/>
          </a:bodyPr>
          <a:lstStyle/>
          <a:p>
            <a:r>
              <a:rPr lang="it-IT" sz="1500" b="1" dirty="0" smtClean="0">
                <a:latin typeface="Comic Sans MS" panose="030F0702030302020204" pitchFamily="66" charset="0"/>
              </a:rPr>
              <a:t>Time(ns)</a:t>
            </a:r>
            <a:endParaRPr lang="en-GB" sz="1500" b="1" dirty="0">
              <a:latin typeface="Comic Sans MS" panose="030F0702030302020204" pitchFamily="66" charset="0"/>
            </a:endParaRPr>
          </a:p>
        </p:txBody>
      </p:sp>
      <p:sp>
        <p:nvSpPr>
          <p:cNvPr id="21" name="CasellaDiTesto 20"/>
          <p:cNvSpPr txBox="1"/>
          <p:nvPr/>
        </p:nvSpPr>
        <p:spPr>
          <a:xfrm>
            <a:off x="8017815" y="5678526"/>
            <a:ext cx="994756" cy="323165"/>
          </a:xfrm>
          <a:prstGeom prst="rect">
            <a:avLst/>
          </a:prstGeom>
          <a:solidFill>
            <a:schemeClr val="bg1"/>
          </a:solidFill>
          <a:ln>
            <a:noFill/>
          </a:ln>
        </p:spPr>
        <p:txBody>
          <a:bodyPr wrap="square" rtlCol="0">
            <a:spAutoFit/>
          </a:bodyPr>
          <a:lstStyle/>
          <a:p>
            <a:r>
              <a:rPr lang="it-IT" sz="1500" b="1" dirty="0" smtClean="0">
                <a:latin typeface="Comic Sans MS" panose="030F0702030302020204" pitchFamily="66" charset="0"/>
              </a:rPr>
              <a:t>Time(ns)</a:t>
            </a:r>
            <a:endParaRPr lang="en-GB" sz="1500" b="1" dirty="0">
              <a:latin typeface="Comic Sans MS" panose="030F0702030302020204" pitchFamily="66" charset="0"/>
            </a:endParaRPr>
          </a:p>
        </p:txBody>
      </p:sp>
      <p:sp>
        <p:nvSpPr>
          <p:cNvPr id="2" name="Ovale 1"/>
          <p:cNvSpPr/>
          <p:nvPr/>
        </p:nvSpPr>
        <p:spPr>
          <a:xfrm>
            <a:off x="6536159" y="4318287"/>
            <a:ext cx="1671637" cy="67843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asellaDiTesto 22"/>
          <p:cNvSpPr txBox="1"/>
          <p:nvPr/>
        </p:nvSpPr>
        <p:spPr>
          <a:xfrm>
            <a:off x="5311494" y="4544547"/>
            <a:ext cx="609600" cy="369332"/>
          </a:xfrm>
          <a:prstGeom prst="rect">
            <a:avLst/>
          </a:prstGeom>
          <a:solidFill>
            <a:schemeClr val="bg1">
              <a:alpha val="30000"/>
            </a:schemeClr>
          </a:solidFill>
        </p:spPr>
        <p:txBody>
          <a:bodyPr wrap="square" rtlCol="0">
            <a:spAutoFit/>
          </a:bodyPr>
          <a:lstStyle/>
          <a:p>
            <a:r>
              <a:rPr lang="it-IT" b="1" dirty="0">
                <a:solidFill>
                  <a:srgbClr val="A32DA6"/>
                </a:solidFill>
                <a:latin typeface="Comic Sans MS" panose="030F0702030302020204" pitchFamily="66" charset="0"/>
              </a:rPr>
              <a:t>n=3</a:t>
            </a:r>
            <a:endParaRPr lang="en-GB" b="1" dirty="0">
              <a:solidFill>
                <a:srgbClr val="A32DA6"/>
              </a:solidFill>
              <a:latin typeface="Comic Sans MS" panose="030F0702030302020204" pitchFamily="66" charset="0"/>
            </a:endParaRPr>
          </a:p>
        </p:txBody>
      </p:sp>
      <p:sp>
        <p:nvSpPr>
          <p:cNvPr id="24" name="CasellaDiTesto 23"/>
          <p:cNvSpPr txBox="1"/>
          <p:nvPr/>
        </p:nvSpPr>
        <p:spPr>
          <a:xfrm>
            <a:off x="6109031" y="3709760"/>
            <a:ext cx="609600" cy="369332"/>
          </a:xfrm>
          <a:prstGeom prst="rect">
            <a:avLst/>
          </a:prstGeom>
          <a:solidFill>
            <a:schemeClr val="bg1">
              <a:alpha val="30000"/>
            </a:schemeClr>
          </a:solidFill>
        </p:spPr>
        <p:txBody>
          <a:bodyPr wrap="square" rtlCol="0">
            <a:spAutoFit/>
          </a:bodyPr>
          <a:lstStyle/>
          <a:p>
            <a:r>
              <a:rPr lang="it-IT" b="1" dirty="0">
                <a:solidFill>
                  <a:srgbClr val="00B050"/>
                </a:solidFill>
                <a:latin typeface="Comic Sans MS" panose="030F0702030302020204" pitchFamily="66" charset="0"/>
              </a:rPr>
              <a:t>n</a:t>
            </a:r>
            <a:r>
              <a:rPr lang="it-IT" b="1" dirty="0" smtClean="0">
                <a:solidFill>
                  <a:srgbClr val="00B050"/>
                </a:solidFill>
                <a:latin typeface="Comic Sans MS" panose="030F0702030302020204" pitchFamily="66" charset="0"/>
              </a:rPr>
              <a:t>=1</a:t>
            </a:r>
            <a:endParaRPr lang="en-GB" b="1" dirty="0">
              <a:solidFill>
                <a:srgbClr val="00B050"/>
              </a:solidFill>
              <a:latin typeface="Comic Sans MS" panose="030F0702030302020204" pitchFamily="66" charset="0"/>
            </a:endParaRPr>
          </a:p>
        </p:txBody>
      </p:sp>
      <p:sp>
        <p:nvSpPr>
          <p:cNvPr id="5" name="CasellaDiTesto 4"/>
          <p:cNvSpPr txBox="1"/>
          <p:nvPr/>
        </p:nvSpPr>
        <p:spPr>
          <a:xfrm>
            <a:off x="2341264" y="1108963"/>
            <a:ext cx="5030713" cy="1569660"/>
          </a:xfrm>
          <a:prstGeom prst="rect">
            <a:avLst/>
          </a:prstGeom>
          <a:noFill/>
        </p:spPr>
        <p:txBody>
          <a:bodyPr wrap="square" rtlCol="0">
            <a:spAutoFit/>
          </a:bodyPr>
          <a:lstStyle/>
          <a:p>
            <a:pPr algn="ctr"/>
            <a:r>
              <a:rPr lang="it-IT" sz="2400" dirty="0" smtClean="0">
                <a:latin typeface="Comic Sans MS" panose="030F0702030302020204" pitchFamily="66" charset="0"/>
              </a:rPr>
              <a:t>By </a:t>
            </a:r>
            <a:r>
              <a:rPr lang="it-IT" sz="2400" dirty="0" err="1" smtClean="0">
                <a:latin typeface="Comic Sans MS" panose="030F0702030302020204" pitchFamily="66" charset="0"/>
              </a:rPr>
              <a:t>sending</a:t>
            </a:r>
            <a:r>
              <a:rPr lang="it-IT" sz="2400" dirty="0" smtClean="0">
                <a:latin typeface="Comic Sans MS" panose="030F0702030302020204" pitchFamily="66" charset="0"/>
              </a:rPr>
              <a:t> a </a:t>
            </a:r>
            <a:r>
              <a:rPr lang="it-IT" sz="2400" b="1" u="sng" dirty="0" smtClean="0">
                <a:latin typeface="Comic Sans MS" panose="030F0702030302020204" pitchFamily="66" charset="0"/>
              </a:rPr>
              <a:t>1064nm laser </a:t>
            </a:r>
            <a:r>
              <a:rPr lang="it-IT" sz="2400" b="1" u="sng" dirty="0" err="1" smtClean="0">
                <a:latin typeface="Comic Sans MS" panose="030F0702030302020204" pitchFamily="66" charset="0"/>
              </a:rPr>
              <a:t>pulse</a:t>
            </a:r>
            <a:r>
              <a:rPr lang="it-IT" sz="2400" b="1" u="sng" dirty="0" smtClean="0">
                <a:latin typeface="Comic Sans MS" panose="030F0702030302020204" pitchFamily="66" charset="0"/>
              </a:rPr>
              <a:t> </a:t>
            </a:r>
            <a:r>
              <a:rPr lang="it-IT" sz="2400" dirty="0" err="1" smtClean="0">
                <a:latin typeface="Comic Sans MS" panose="030F0702030302020204" pitchFamily="66" charset="0"/>
              </a:rPr>
              <a:t>simultaneous</a:t>
            </a:r>
            <a:r>
              <a:rPr lang="it-IT" sz="2400" dirty="0" smtClean="0">
                <a:latin typeface="Comic Sans MS" panose="030F0702030302020204" pitchFamily="66" charset="0"/>
              </a:rPr>
              <a:t> to the </a:t>
            </a:r>
            <a:r>
              <a:rPr lang="it-IT" sz="2400" dirty="0" err="1" smtClean="0">
                <a:latin typeface="Comic Sans MS" panose="030F0702030302020204" pitchFamily="66" charset="0"/>
              </a:rPr>
              <a:t>exciting</a:t>
            </a:r>
            <a:r>
              <a:rPr lang="it-IT" sz="2400" dirty="0" smtClean="0">
                <a:latin typeface="Comic Sans MS" panose="030F0702030302020204" pitchFamily="66" charset="0"/>
              </a:rPr>
              <a:t> </a:t>
            </a:r>
            <a:r>
              <a:rPr lang="it-IT" sz="2400" dirty="0" err="1" smtClean="0">
                <a:latin typeface="Comic Sans MS" panose="030F0702030302020204" pitchFamily="66" charset="0"/>
              </a:rPr>
              <a:t>one</a:t>
            </a:r>
            <a:r>
              <a:rPr lang="it-IT" sz="2400" dirty="0" smtClean="0">
                <a:latin typeface="Comic Sans MS" panose="030F0702030302020204" pitchFamily="66" charset="0"/>
              </a:rPr>
              <a:t> (205nm) </a:t>
            </a:r>
            <a:r>
              <a:rPr lang="it-IT" sz="2400" dirty="0" err="1" smtClean="0">
                <a:latin typeface="Comic Sans MS" panose="030F0702030302020204" pitchFamily="66" charset="0"/>
              </a:rPr>
              <a:t>we</a:t>
            </a:r>
            <a:r>
              <a:rPr lang="it-IT" sz="2400" dirty="0" smtClean="0">
                <a:latin typeface="Comic Sans MS" panose="030F0702030302020204" pitchFamily="66" charset="0"/>
              </a:rPr>
              <a:t> can </a:t>
            </a:r>
            <a:r>
              <a:rPr lang="it-IT" sz="2400" dirty="0" err="1" smtClean="0">
                <a:latin typeface="Comic Sans MS" panose="030F0702030302020204" pitchFamily="66" charset="0"/>
              </a:rPr>
              <a:t>ionize</a:t>
            </a:r>
            <a:r>
              <a:rPr lang="it-IT" sz="2400" dirty="0">
                <a:latin typeface="Comic Sans MS" panose="030F0702030302020204" pitchFamily="66" charset="0"/>
              </a:rPr>
              <a:t> </a:t>
            </a:r>
            <a:r>
              <a:rPr lang="it-IT" sz="2400" dirty="0" smtClean="0">
                <a:latin typeface="Comic Sans MS" panose="030F0702030302020204" pitchFamily="66" charset="0"/>
              </a:rPr>
              <a:t>a </a:t>
            </a:r>
            <a:r>
              <a:rPr lang="it-IT" sz="2400" dirty="0" err="1" smtClean="0">
                <a:latin typeface="Comic Sans MS" panose="030F0702030302020204" pitchFamily="66" charset="0"/>
              </a:rPr>
              <a:t>fraction</a:t>
            </a:r>
            <a:r>
              <a:rPr lang="it-IT" sz="2400" dirty="0" smtClean="0">
                <a:latin typeface="Comic Sans MS" panose="030F0702030302020204" pitchFamily="66" charset="0"/>
              </a:rPr>
              <a:t> of the n=3 </a:t>
            </a:r>
            <a:r>
              <a:rPr lang="it-IT" sz="2400" dirty="0" err="1" smtClean="0">
                <a:latin typeface="Comic Sans MS" panose="030F0702030302020204" pitchFamily="66" charset="0"/>
              </a:rPr>
              <a:t>excited</a:t>
            </a:r>
            <a:r>
              <a:rPr lang="it-IT" sz="2400" dirty="0" smtClean="0">
                <a:latin typeface="Comic Sans MS" panose="030F0702030302020204" pitchFamily="66" charset="0"/>
              </a:rPr>
              <a:t> Ps</a:t>
            </a:r>
            <a:endParaRPr lang="en-GB" sz="2400" dirty="0">
              <a:latin typeface="Comic Sans MS" panose="030F0702030302020204" pitchFamily="66" charset="0"/>
            </a:endParaRPr>
          </a:p>
        </p:txBody>
      </p:sp>
      <p:sp>
        <p:nvSpPr>
          <p:cNvPr id="30" name="Segnaposto data 6"/>
          <p:cNvSpPr>
            <a:spLocks noGrp="1"/>
          </p:cNvSpPr>
          <p:nvPr>
            <p:ph type="dt" sz="half" idx="10"/>
          </p:nvPr>
        </p:nvSpPr>
        <p:spPr>
          <a:xfrm>
            <a:off x="628650" y="6356351"/>
            <a:ext cx="2057400" cy="365125"/>
          </a:xfrm>
        </p:spPr>
        <p:txBody>
          <a:bodyPr/>
          <a:lstStyle/>
          <a:p>
            <a:r>
              <a:rPr lang="en-US" sz="1100" dirty="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31"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39601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ilindro 121"/>
          <p:cNvSpPr/>
          <p:nvPr/>
        </p:nvSpPr>
        <p:spPr>
          <a:xfrm rot="3374166">
            <a:off x="4229023" y="3982288"/>
            <a:ext cx="980008" cy="359765"/>
          </a:xfrm>
          <a:prstGeom prst="can">
            <a:avLst>
              <a:gd name="adj" fmla="val 5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8" name="Connettore 2 117"/>
          <p:cNvCxnSpPr/>
          <p:nvPr/>
        </p:nvCxnSpPr>
        <p:spPr>
          <a:xfrm flipH="1" flipV="1">
            <a:off x="6995244" y="3786505"/>
            <a:ext cx="1344199" cy="4559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2 118"/>
          <p:cNvCxnSpPr/>
          <p:nvPr/>
        </p:nvCxnSpPr>
        <p:spPr>
          <a:xfrm flipH="1" flipV="1">
            <a:off x="7083155" y="3611255"/>
            <a:ext cx="1344199" cy="455963"/>
          </a:xfrm>
          <a:prstGeom prst="straightConnector1">
            <a:avLst/>
          </a:prstGeom>
          <a:ln w="76200">
            <a:solidFill>
              <a:srgbClr val="A32DA6"/>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136810"/>
            <a:ext cx="3417923" cy="646331"/>
          </a:xfrm>
          <a:prstGeom prst="rect">
            <a:avLst/>
          </a:prstGeom>
        </p:spPr>
        <p:txBody>
          <a:bodyPr wrap="none">
            <a:spAutoFit/>
          </a:bodyPr>
          <a:lstStyle/>
          <a:p>
            <a:r>
              <a:rPr lang="it-IT" sz="3600" b="1" dirty="0" smtClean="0">
                <a:solidFill>
                  <a:schemeClr val="accent1">
                    <a:lumMod val="50000"/>
                  </a:schemeClr>
                </a:solidFill>
                <a:latin typeface="Comic Sans MS" panose="030F0702030302020204" pitchFamily="66" charset="0"/>
                <a:ea typeface="+mj-ea"/>
                <a:cs typeface="+mj-cs"/>
              </a:rPr>
              <a:t>3.Ps </a:t>
            </a:r>
            <a:r>
              <a:rPr lang="it-IT" sz="3600" b="1" dirty="0" err="1">
                <a:solidFill>
                  <a:schemeClr val="accent1">
                    <a:lumMod val="50000"/>
                  </a:schemeClr>
                </a:solidFill>
                <a:latin typeface="Comic Sans MS" panose="030F0702030302020204" pitchFamily="66" charset="0"/>
                <a:ea typeface="+mj-ea"/>
                <a:cs typeface="+mj-cs"/>
              </a:rPr>
              <a:t>ionization</a:t>
            </a:r>
            <a:endParaRPr lang="en-GB" sz="3600" b="1" dirty="0">
              <a:solidFill>
                <a:schemeClr val="accent1">
                  <a:lumMod val="50000"/>
                </a:schemeClr>
              </a:solidFill>
              <a:latin typeface="Comic Sans MS" panose="030F0702030302020204" pitchFamily="66" charset="0"/>
              <a:ea typeface="+mj-ea"/>
              <a:cs typeface="+mj-cs"/>
            </a:endParaRPr>
          </a:p>
        </p:txBody>
      </p:sp>
      <p:sp>
        <p:nvSpPr>
          <p:cNvPr id="76" name="Cilindro 75"/>
          <p:cNvSpPr/>
          <p:nvPr/>
        </p:nvSpPr>
        <p:spPr>
          <a:xfrm rot="3376180">
            <a:off x="6911558" y="2349172"/>
            <a:ext cx="980008" cy="382026"/>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Cilindro 76"/>
          <p:cNvSpPr/>
          <p:nvPr/>
        </p:nvSpPr>
        <p:spPr>
          <a:xfrm rot="3374166">
            <a:off x="4485242" y="3815540"/>
            <a:ext cx="980008" cy="359765"/>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emoria ad accesso diretto 77"/>
          <p:cNvSpPr/>
          <p:nvPr/>
        </p:nvSpPr>
        <p:spPr>
          <a:xfrm rot="10800000">
            <a:off x="3182249" y="56147"/>
            <a:ext cx="5309705" cy="6745705"/>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Cilindro 78"/>
          <p:cNvSpPr/>
          <p:nvPr/>
        </p:nvSpPr>
        <p:spPr>
          <a:xfrm>
            <a:off x="5846962" y="5099362"/>
            <a:ext cx="947888" cy="135807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Connettore 2 79"/>
          <p:cNvCxnSpPr/>
          <p:nvPr/>
        </p:nvCxnSpPr>
        <p:spPr>
          <a:xfrm flipH="1" flipV="1">
            <a:off x="6380361" y="1576550"/>
            <a:ext cx="2712" cy="3718084"/>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flipV="1">
            <a:off x="4478818" y="2800361"/>
            <a:ext cx="1554677" cy="548118"/>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2" name="Dati 81"/>
          <p:cNvSpPr/>
          <p:nvPr/>
        </p:nvSpPr>
        <p:spPr>
          <a:xfrm rot="16200000">
            <a:off x="5695684" y="2977727"/>
            <a:ext cx="1266824" cy="75380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 Box 4"/>
          <p:cNvSpPr txBox="1">
            <a:spLocks noChangeArrowheads="1"/>
          </p:cNvSpPr>
          <p:nvPr/>
        </p:nvSpPr>
        <p:spPr bwMode="auto">
          <a:xfrm>
            <a:off x="868680" y="1001631"/>
            <a:ext cx="23135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2800" b="1" u="sng" dirty="0" smtClean="0">
                <a:solidFill>
                  <a:srgbClr val="0070C0"/>
                </a:solidFill>
                <a:latin typeface="Comic Sans MS" panose="030F0702030302020204" pitchFamily="66" charset="0"/>
              </a:rPr>
              <a:t>BREADBOX SETUP</a:t>
            </a:r>
            <a:endParaRPr lang="it-IT" altLang="en-US" sz="2800" b="1" u="sng" dirty="0">
              <a:solidFill>
                <a:srgbClr val="0070C0"/>
              </a:solidFill>
              <a:latin typeface="Comic Sans MS" panose="030F0702030302020204" pitchFamily="66" charset="0"/>
            </a:endParaRPr>
          </a:p>
        </p:txBody>
      </p:sp>
      <p:sp>
        <p:nvSpPr>
          <p:cNvPr id="84" name="Line 11"/>
          <p:cNvSpPr>
            <a:spLocks noChangeShapeType="1"/>
          </p:cNvSpPr>
          <p:nvPr/>
        </p:nvSpPr>
        <p:spPr bwMode="auto">
          <a:xfrm flipV="1">
            <a:off x="5018171" y="2394701"/>
            <a:ext cx="1579483" cy="969927"/>
          </a:xfrm>
          <a:prstGeom prst="line">
            <a:avLst/>
          </a:prstGeom>
          <a:noFill/>
          <a:ln w="9525">
            <a:solidFill>
              <a:srgbClr val="0000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85" name="Text Box 12"/>
          <p:cNvSpPr txBox="1">
            <a:spLocks noChangeArrowheads="1"/>
          </p:cNvSpPr>
          <p:nvPr/>
        </p:nvSpPr>
        <p:spPr bwMode="auto">
          <a:xfrm>
            <a:off x="4946865" y="3090573"/>
            <a:ext cx="323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350" dirty="0">
                <a:solidFill>
                  <a:srgbClr val="0000CC"/>
                </a:solidFill>
              </a:rPr>
              <a:t>E</a:t>
            </a:r>
          </a:p>
        </p:txBody>
      </p:sp>
      <p:sp>
        <p:nvSpPr>
          <p:cNvPr id="86" name="Text Box 13"/>
          <p:cNvSpPr txBox="1">
            <a:spLocks noChangeArrowheads="1"/>
          </p:cNvSpPr>
          <p:nvPr/>
        </p:nvSpPr>
        <p:spPr bwMode="auto">
          <a:xfrm rot="16200000">
            <a:off x="6103336" y="3316120"/>
            <a:ext cx="1457325" cy="300082"/>
          </a:xfrm>
          <a:prstGeom prst="rect">
            <a:avLst/>
          </a:prstGeom>
          <a:solidFill>
            <a:schemeClr val="bg1">
              <a:lumMod val="85000"/>
              <a:alpha val="39000"/>
            </a:schemeClr>
          </a:solidFill>
          <a:ln>
            <a:noFill/>
          </a:ln>
          <a:effectLst/>
          <a:extLst/>
        </p:spPr>
        <p:txBody>
          <a:bodyPr>
            <a:spAutoFit/>
          </a:bodyPr>
          <a:lstStyle/>
          <a:p>
            <a:pPr algn="ctr">
              <a:spcBef>
                <a:spcPct val="50000"/>
              </a:spcBef>
            </a:pPr>
            <a:r>
              <a:rPr lang="it-IT" altLang="en-US" sz="1350" dirty="0" err="1" smtClean="0">
                <a:latin typeface="Comic Sans MS" panose="030F0702030302020204" pitchFamily="66" charset="0"/>
              </a:rPr>
              <a:t>Porous</a:t>
            </a:r>
            <a:r>
              <a:rPr lang="it-IT" altLang="en-US" sz="1350" dirty="0" smtClean="0">
                <a:latin typeface="Comic Sans MS" panose="030F0702030302020204" pitchFamily="66" charset="0"/>
              </a:rPr>
              <a:t> target</a:t>
            </a:r>
            <a:endParaRPr lang="it-IT" altLang="en-US" sz="1350" dirty="0">
              <a:latin typeface="Comic Sans MS" panose="030F0702030302020204" pitchFamily="66" charset="0"/>
            </a:endParaRPr>
          </a:p>
        </p:txBody>
      </p:sp>
      <p:sp>
        <p:nvSpPr>
          <p:cNvPr id="87" name="Line 14"/>
          <p:cNvSpPr>
            <a:spLocks noChangeShapeType="1"/>
          </p:cNvSpPr>
          <p:nvPr/>
        </p:nvSpPr>
        <p:spPr bwMode="auto">
          <a:xfrm>
            <a:off x="4477021" y="3018984"/>
            <a:ext cx="538187" cy="23556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88" name="Text Box 15"/>
          <p:cNvSpPr txBox="1">
            <a:spLocks noChangeArrowheads="1"/>
          </p:cNvSpPr>
          <p:nvPr/>
        </p:nvSpPr>
        <p:spPr bwMode="auto">
          <a:xfrm>
            <a:off x="3802251" y="2621158"/>
            <a:ext cx="882252" cy="715581"/>
          </a:xfrm>
          <a:prstGeom prst="rect">
            <a:avLst/>
          </a:prstGeom>
          <a:solidFill>
            <a:schemeClr val="bg1">
              <a:lumMod val="85000"/>
              <a:alpha val="39000"/>
            </a:schemeClr>
          </a:solidFill>
          <a:ln>
            <a:noFill/>
          </a:ln>
          <a:effectLst/>
          <a:extLst/>
        </p:spPr>
        <p:txBody>
          <a:bodyPr wrap="square">
            <a:spAutoFit/>
          </a:bodyPr>
          <a:lstStyle/>
          <a:p>
            <a:pPr>
              <a:spcBef>
                <a:spcPct val="50000"/>
              </a:spcBef>
            </a:pPr>
            <a:r>
              <a:rPr lang="it-IT" altLang="en-US" sz="1350" dirty="0" smtClean="0">
                <a:solidFill>
                  <a:srgbClr val="0000CC"/>
                </a:solidFill>
                <a:latin typeface="Comic Sans MS" panose="030F0702030302020204" pitchFamily="66" charset="0"/>
              </a:rPr>
              <a:t>10V/cm </a:t>
            </a:r>
            <a:r>
              <a:rPr lang="it-IT" altLang="en-US" sz="1350" dirty="0" err="1" smtClean="0">
                <a:solidFill>
                  <a:srgbClr val="0000CC"/>
                </a:solidFill>
                <a:latin typeface="Comic Sans MS" panose="030F0702030302020204" pitchFamily="66" charset="0"/>
              </a:rPr>
              <a:t>electric</a:t>
            </a:r>
            <a:r>
              <a:rPr lang="it-IT" altLang="en-US" sz="1350" dirty="0" smtClean="0">
                <a:solidFill>
                  <a:srgbClr val="0000CC"/>
                </a:solidFill>
                <a:latin typeface="Comic Sans MS" panose="030F0702030302020204" pitchFamily="66" charset="0"/>
              </a:rPr>
              <a:t> </a:t>
            </a:r>
            <a:r>
              <a:rPr lang="it-IT" altLang="en-US" sz="1350" dirty="0" err="1" smtClean="0">
                <a:solidFill>
                  <a:srgbClr val="0000CC"/>
                </a:solidFill>
                <a:latin typeface="Comic Sans MS" panose="030F0702030302020204" pitchFamily="66" charset="0"/>
              </a:rPr>
              <a:t>field</a:t>
            </a:r>
            <a:endParaRPr lang="it-IT" altLang="en-US" sz="1350" dirty="0">
              <a:solidFill>
                <a:srgbClr val="0000CC"/>
              </a:solidFill>
              <a:latin typeface="Comic Sans MS" panose="030F0702030302020204" pitchFamily="66" charset="0"/>
            </a:endParaRPr>
          </a:p>
        </p:txBody>
      </p:sp>
      <p:sp>
        <p:nvSpPr>
          <p:cNvPr id="89" name="Text Box 26"/>
          <p:cNvSpPr txBox="1">
            <a:spLocks noChangeArrowheads="1"/>
          </p:cNvSpPr>
          <p:nvPr/>
        </p:nvSpPr>
        <p:spPr bwMode="auto">
          <a:xfrm>
            <a:off x="5475842" y="3726845"/>
            <a:ext cx="377429" cy="307777"/>
          </a:xfrm>
          <a:prstGeom prst="rect">
            <a:avLst/>
          </a:prstGeom>
          <a:solidFill>
            <a:schemeClr val="bg1">
              <a:lumMod val="85000"/>
              <a:alpha val="39000"/>
            </a:schemeClr>
          </a:solidFill>
          <a:ln>
            <a:noFill/>
          </a:ln>
          <a:effectLst/>
          <a:extLst/>
        </p:spPr>
        <p:txBody>
          <a:bodyPr>
            <a:spAutoFit/>
          </a:bodyPr>
          <a:lstStyle/>
          <a:p>
            <a:pPr>
              <a:spcBef>
                <a:spcPct val="50000"/>
              </a:spcBef>
            </a:pPr>
            <a:r>
              <a:rPr lang="it-IT" altLang="en-US" sz="1400" b="1" dirty="0"/>
              <a:t>e-</a:t>
            </a:r>
          </a:p>
        </p:txBody>
      </p:sp>
      <p:sp>
        <p:nvSpPr>
          <p:cNvPr id="90" name="Text Box 27"/>
          <p:cNvSpPr txBox="1">
            <a:spLocks noChangeArrowheads="1"/>
          </p:cNvSpPr>
          <p:nvPr/>
        </p:nvSpPr>
        <p:spPr bwMode="auto">
          <a:xfrm>
            <a:off x="6413797" y="2551918"/>
            <a:ext cx="485775" cy="307777"/>
          </a:xfrm>
          <a:prstGeom prst="rect">
            <a:avLst/>
          </a:prstGeom>
          <a:solidFill>
            <a:schemeClr val="bg1">
              <a:lumMod val="85000"/>
              <a:alpha val="39000"/>
            </a:schemeClr>
          </a:solidFill>
          <a:ln>
            <a:noFill/>
          </a:ln>
          <a:effectLst/>
          <a:extLst/>
        </p:spPr>
        <p:txBody>
          <a:bodyPr wrap="square">
            <a:spAutoFit/>
          </a:bodyPr>
          <a:lstStyle/>
          <a:p>
            <a:pPr>
              <a:spcBef>
                <a:spcPct val="50000"/>
              </a:spcBef>
            </a:pPr>
            <a:r>
              <a:rPr lang="it-IT" altLang="en-US" sz="1400" b="1" dirty="0"/>
              <a:t>e+</a:t>
            </a:r>
          </a:p>
        </p:txBody>
      </p:sp>
      <p:sp>
        <p:nvSpPr>
          <p:cNvPr id="91" name="Ovale 90"/>
          <p:cNvSpPr/>
          <p:nvPr/>
        </p:nvSpPr>
        <p:spPr>
          <a:xfrm>
            <a:off x="6000608" y="2862902"/>
            <a:ext cx="597046" cy="936441"/>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16"/>
          <p:cNvSpPr>
            <a:spLocks noChangeArrowheads="1"/>
          </p:cNvSpPr>
          <p:nvPr/>
        </p:nvSpPr>
        <p:spPr bwMode="auto">
          <a:xfrm>
            <a:off x="5680275" y="3039049"/>
            <a:ext cx="594122" cy="647700"/>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3" name="Oval 19"/>
          <p:cNvSpPr>
            <a:spLocks noChangeArrowheads="1"/>
          </p:cNvSpPr>
          <p:nvPr/>
        </p:nvSpPr>
        <p:spPr bwMode="auto">
          <a:xfrm>
            <a:off x="6057703" y="3146206"/>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4" name="Oval 20"/>
          <p:cNvSpPr>
            <a:spLocks noChangeArrowheads="1"/>
          </p:cNvSpPr>
          <p:nvPr/>
        </p:nvSpPr>
        <p:spPr bwMode="auto">
          <a:xfrm>
            <a:off x="5842201" y="3470056"/>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5" name="Oval 21"/>
          <p:cNvSpPr>
            <a:spLocks noChangeArrowheads="1"/>
          </p:cNvSpPr>
          <p:nvPr/>
        </p:nvSpPr>
        <p:spPr bwMode="auto">
          <a:xfrm>
            <a:off x="5680276" y="3092627"/>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6" name="Oval 22"/>
          <p:cNvSpPr>
            <a:spLocks noChangeArrowheads="1"/>
          </p:cNvSpPr>
          <p:nvPr/>
        </p:nvSpPr>
        <p:spPr bwMode="auto">
          <a:xfrm>
            <a:off x="6112472" y="3470056"/>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7" name="Oval 23"/>
          <p:cNvSpPr>
            <a:spLocks noChangeArrowheads="1"/>
          </p:cNvSpPr>
          <p:nvPr/>
        </p:nvSpPr>
        <p:spPr bwMode="auto">
          <a:xfrm>
            <a:off x="6166051" y="2930702"/>
            <a:ext cx="161925" cy="161925"/>
          </a:xfrm>
          <a:prstGeom prst="ellipse">
            <a:avLst/>
          </a:prstGeom>
          <a:gradFill rotWithShape="1">
            <a:gsLst>
              <a:gs pos="0">
                <a:srgbClr val="0000FF"/>
              </a:gs>
              <a:gs pos="100000">
                <a:srgbClr val="CC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99" name="Text Box 17"/>
          <p:cNvSpPr txBox="1">
            <a:spLocks noChangeArrowheads="1"/>
          </p:cNvSpPr>
          <p:nvPr/>
        </p:nvSpPr>
        <p:spPr bwMode="auto">
          <a:xfrm>
            <a:off x="7575905" y="3119784"/>
            <a:ext cx="969631" cy="307777"/>
          </a:xfrm>
          <a:prstGeom prst="rect">
            <a:avLst/>
          </a:prstGeom>
          <a:solidFill>
            <a:schemeClr val="bg1"/>
          </a:solidFill>
          <a:ln>
            <a:noFill/>
          </a:ln>
          <a:effectLst/>
          <a:extLst/>
        </p:spPr>
        <p:txBody>
          <a:bodyPr wrap="square">
            <a:spAutoFit/>
          </a:bodyPr>
          <a:lstStyle/>
          <a:p>
            <a:pPr>
              <a:spcBef>
                <a:spcPct val="50000"/>
              </a:spcBef>
            </a:pPr>
            <a:r>
              <a:rPr lang="it-IT" altLang="en-US" sz="1400" dirty="0" smtClean="0">
                <a:latin typeface="Comic Sans MS" panose="030F0702030302020204" pitchFamily="66" charset="0"/>
              </a:rPr>
              <a:t>Laser </a:t>
            </a:r>
            <a:r>
              <a:rPr lang="it-IT" altLang="en-US" sz="1400" b="1" dirty="0" smtClean="0">
                <a:solidFill>
                  <a:srgbClr val="A32DA6"/>
                </a:solidFill>
                <a:latin typeface="Comic Sans MS" panose="030F0702030302020204" pitchFamily="66" charset="0"/>
              </a:rPr>
              <a:t>UV</a:t>
            </a:r>
            <a:endParaRPr lang="it-IT" altLang="en-US" sz="1400" b="1" dirty="0">
              <a:solidFill>
                <a:srgbClr val="FF0000"/>
              </a:solidFill>
              <a:latin typeface="Comic Sans MS" panose="030F0702030302020204" pitchFamily="66" charset="0"/>
            </a:endParaRPr>
          </a:p>
        </p:txBody>
      </p:sp>
      <p:cxnSp>
        <p:nvCxnSpPr>
          <p:cNvPr id="100" name="Connettore 2 99"/>
          <p:cNvCxnSpPr/>
          <p:nvPr/>
        </p:nvCxnSpPr>
        <p:spPr>
          <a:xfrm flipH="1" flipV="1">
            <a:off x="6057703" y="3354630"/>
            <a:ext cx="3051664" cy="1048747"/>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1" name="Rettangolo 100"/>
          <p:cNvSpPr/>
          <p:nvPr/>
        </p:nvSpPr>
        <p:spPr>
          <a:xfrm>
            <a:off x="8491623" y="3934691"/>
            <a:ext cx="688009" cy="307777"/>
          </a:xfrm>
          <a:prstGeom prst="rect">
            <a:avLst/>
          </a:prstGeom>
          <a:solidFill>
            <a:schemeClr val="bg1">
              <a:lumMod val="85000"/>
              <a:alpha val="39000"/>
            </a:schemeClr>
          </a:solidFill>
        </p:spPr>
        <p:txBody>
          <a:bodyPr wrap="none">
            <a:spAutoFit/>
          </a:bodyPr>
          <a:lstStyle/>
          <a:p>
            <a:pPr>
              <a:spcBef>
                <a:spcPct val="50000"/>
              </a:spcBef>
            </a:pPr>
            <a:r>
              <a:rPr lang="it-IT" altLang="en-US" sz="1400" dirty="0">
                <a:solidFill>
                  <a:srgbClr val="CC0000"/>
                </a:solidFill>
                <a:latin typeface="Comic Sans MS" panose="030F0702030302020204" pitchFamily="66" charset="0"/>
              </a:rPr>
              <a:t>y</a:t>
            </a:r>
            <a:r>
              <a:rPr lang="it-IT" altLang="en-US" sz="1400" dirty="0" smtClean="0">
                <a:solidFill>
                  <a:srgbClr val="CC0000"/>
                </a:solidFill>
                <a:latin typeface="Comic Sans MS" panose="030F0702030302020204" pitchFamily="66" charset="0"/>
              </a:rPr>
              <a:t>-</a:t>
            </a:r>
            <a:r>
              <a:rPr lang="it-IT" altLang="en-US" sz="1400" dirty="0" err="1" smtClean="0">
                <a:solidFill>
                  <a:srgbClr val="CC0000"/>
                </a:solidFill>
                <a:latin typeface="Comic Sans MS" panose="030F0702030302020204" pitchFamily="66" charset="0"/>
              </a:rPr>
              <a:t>axis</a:t>
            </a:r>
            <a:endParaRPr lang="it-IT" altLang="en-US" sz="1400" dirty="0">
              <a:solidFill>
                <a:srgbClr val="CC0000"/>
              </a:solidFill>
              <a:latin typeface="Comic Sans MS" panose="030F0702030302020204" pitchFamily="66" charset="0"/>
            </a:endParaRPr>
          </a:p>
        </p:txBody>
      </p:sp>
      <p:sp>
        <p:nvSpPr>
          <p:cNvPr id="102" name="Cilindro 101"/>
          <p:cNvSpPr/>
          <p:nvPr/>
        </p:nvSpPr>
        <p:spPr>
          <a:xfrm>
            <a:off x="5786601" y="237487"/>
            <a:ext cx="956088" cy="135807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ttangolo 102"/>
          <p:cNvSpPr/>
          <p:nvPr/>
        </p:nvSpPr>
        <p:spPr>
          <a:xfrm>
            <a:off x="6360000" y="1634400"/>
            <a:ext cx="700833" cy="307777"/>
          </a:xfrm>
          <a:prstGeom prst="rect">
            <a:avLst/>
          </a:prstGeom>
          <a:solidFill>
            <a:schemeClr val="bg1">
              <a:lumMod val="85000"/>
              <a:alpha val="39000"/>
            </a:schemeClr>
          </a:solidFill>
        </p:spPr>
        <p:txBody>
          <a:bodyPr wrap="none">
            <a:spAutoFit/>
          </a:bodyPr>
          <a:lstStyle/>
          <a:p>
            <a:pPr>
              <a:spcBef>
                <a:spcPct val="50000"/>
              </a:spcBef>
            </a:pPr>
            <a:r>
              <a:rPr lang="it-IT" altLang="en-US" sz="1400" dirty="0" smtClean="0">
                <a:solidFill>
                  <a:srgbClr val="CC0000"/>
                </a:solidFill>
                <a:latin typeface="Comic Sans MS" panose="030F0702030302020204" pitchFamily="66" charset="0"/>
              </a:rPr>
              <a:t>x-</a:t>
            </a:r>
            <a:r>
              <a:rPr lang="it-IT" altLang="en-US" sz="1400" dirty="0" err="1" smtClean="0">
                <a:solidFill>
                  <a:srgbClr val="CC0000"/>
                </a:solidFill>
                <a:latin typeface="Comic Sans MS" panose="030F0702030302020204" pitchFamily="66" charset="0"/>
              </a:rPr>
              <a:t>axis</a:t>
            </a:r>
            <a:endParaRPr lang="it-IT" altLang="en-US" sz="1400" dirty="0">
              <a:solidFill>
                <a:srgbClr val="CC0000"/>
              </a:solidFill>
              <a:latin typeface="Comic Sans MS" panose="030F0702030302020204" pitchFamily="66" charset="0"/>
            </a:endParaRPr>
          </a:p>
        </p:txBody>
      </p:sp>
      <p:sp>
        <p:nvSpPr>
          <p:cNvPr id="110" name="Line 24"/>
          <p:cNvSpPr>
            <a:spLocks noChangeShapeType="1"/>
          </p:cNvSpPr>
          <p:nvPr/>
        </p:nvSpPr>
        <p:spPr bwMode="auto">
          <a:xfrm flipV="1">
            <a:off x="6358700" y="2847174"/>
            <a:ext cx="441598" cy="29903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1" name="Line 25"/>
          <p:cNvSpPr>
            <a:spLocks noChangeShapeType="1"/>
          </p:cNvSpPr>
          <p:nvPr/>
        </p:nvSpPr>
        <p:spPr bwMode="auto">
          <a:xfrm flipH="1">
            <a:off x="5335320" y="3582489"/>
            <a:ext cx="323530" cy="2043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2" name="Text Box 27"/>
          <p:cNvSpPr txBox="1">
            <a:spLocks noChangeArrowheads="1"/>
          </p:cNvSpPr>
          <p:nvPr/>
        </p:nvSpPr>
        <p:spPr bwMode="auto">
          <a:xfrm>
            <a:off x="1568903" y="3039049"/>
            <a:ext cx="4857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350" dirty="0">
                <a:solidFill>
                  <a:srgbClr val="FF0000"/>
                </a:solidFill>
              </a:rPr>
              <a:t>e+</a:t>
            </a:r>
          </a:p>
        </p:txBody>
      </p:sp>
      <p:cxnSp>
        <p:nvCxnSpPr>
          <p:cNvPr id="113" name="Connettore 2 112"/>
          <p:cNvCxnSpPr/>
          <p:nvPr/>
        </p:nvCxnSpPr>
        <p:spPr>
          <a:xfrm flipV="1">
            <a:off x="1387527" y="3390656"/>
            <a:ext cx="4562556" cy="78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Line 24"/>
          <p:cNvSpPr>
            <a:spLocks noChangeShapeType="1"/>
          </p:cNvSpPr>
          <p:nvPr/>
        </p:nvSpPr>
        <p:spPr bwMode="auto">
          <a:xfrm flipV="1">
            <a:off x="4148857" y="2291540"/>
            <a:ext cx="3514530" cy="2245981"/>
          </a:xfrm>
          <a:prstGeom prst="line">
            <a:avLst/>
          </a:prstGeom>
          <a:noFill/>
          <a:ln w="12700">
            <a:solidFill>
              <a:schemeClr val="tx1"/>
            </a:solidFill>
            <a:prstDash val="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5" name="Rettangolo 114"/>
          <p:cNvSpPr/>
          <p:nvPr/>
        </p:nvSpPr>
        <p:spPr>
          <a:xfrm>
            <a:off x="7223991" y="1750182"/>
            <a:ext cx="1009942" cy="307777"/>
          </a:xfrm>
          <a:prstGeom prst="rect">
            <a:avLst/>
          </a:prstGeom>
          <a:solidFill>
            <a:schemeClr val="bg1">
              <a:lumMod val="85000"/>
              <a:alpha val="39000"/>
            </a:schemeClr>
          </a:solidFill>
        </p:spPr>
        <p:txBody>
          <a:bodyPr wrap="square">
            <a:spAutoFit/>
          </a:bodyPr>
          <a:lstStyle/>
          <a:p>
            <a:pPr>
              <a:spcBef>
                <a:spcPct val="50000"/>
              </a:spcBef>
            </a:pPr>
            <a:r>
              <a:rPr lang="it-IT" altLang="en-US" sz="1400" dirty="0" err="1">
                <a:solidFill>
                  <a:srgbClr val="CC0000"/>
                </a:solidFill>
                <a:latin typeface="Comic Sans MS" panose="030F0702030302020204" pitchFamily="66" charset="0"/>
              </a:rPr>
              <a:t>x</a:t>
            </a:r>
            <a:r>
              <a:rPr lang="it-IT" altLang="en-US" sz="1400" dirty="0" err="1" smtClean="0">
                <a:solidFill>
                  <a:srgbClr val="CC0000"/>
                </a:solidFill>
                <a:latin typeface="Comic Sans MS" panose="030F0702030302020204" pitchFamily="66" charset="0"/>
              </a:rPr>
              <a:t>y-plane</a:t>
            </a:r>
            <a:endParaRPr lang="it-IT" altLang="en-US" sz="1400" dirty="0">
              <a:solidFill>
                <a:srgbClr val="CC0000"/>
              </a:solidFill>
              <a:latin typeface="Comic Sans MS" panose="030F0702030302020204" pitchFamily="66" charset="0"/>
            </a:endParaRPr>
          </a:p>
        </p:txBody>
      </p:sp>
      <p:cxnSp>
        <p:nvCxnSpPr>
          <p:cNvPr id="98" name="Connettore 2 97"/>
          <p:cNvCxnSpPr/>
          <p:nvPr/>
        </p:nvCxnSpPr>
        <p:spPr>
          <a:xfrm flipH="1" flipV="1">
            <a:off x="6889734" y="3647465"/>
            <a:ext cx="1344199" cy="4559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0" name="Rettangolo 119"/>
          <p:cNvSpPr/>
          <p:nvPr/>
        </p:nvSpPr>
        <p:spPr>
          <a:xfrm>
            <a:off x="5224171" y="4405891"/>
            <a:ext cx="1009942" cy="307777"/>
          </a:xfrm>
          <a:prstGeom prst="rect">
            <a:avLst/>
          </a:prstGeom>
          <a:solidFill>
            <a:schemeClr val="bg1">
              <a:lumMod val="85000"/>
              <a:alpha val="39000"/>
            </a:schemeClr>
          </a:solidFill>
        </p:spPr>
        <p:txBody>
          <a:bodyPr wrap="square">
            <a:spAutoFit/>
          </a:bodyPr>
          <a:lstStyle/>
          <a:p>
            <a:pPr>
              <a:spcBef>
                <a:spcPct val="50000"/>
              </a:spcBef>
            </a:pPr>
            <a:r>
              <a:rPr lang="it-IT" altLang="en-US" sz="1400" dirty="0" err="1" smtClean="0">
                <a:latin typeface="Comic Sans MS" panose="030F0702030302020204" pitchFamily="66" charset="0"/>
              </a:rPr>
              <a:t>electrode</a:t>
            </a:r>
            <a:endParaRPr lang="it-IT" altLang="en-US" sz="1400" dirty="0">
              <a:latin typeface="Comic Sans MS" panose="030F0702030302020204" pitchFamily="66" charset="0"/>
            </a:endParaRPr>
          </a:p>
        </p:txBody>
      </p:sp>
      <p:sp>
        <p:nvSpPr>
          <p:cNvPr id="121" name="Rettangolo 120"/>
          <p:cNvSpPr/>
          <p:nvPr/>
        </p:nvSpPr>
        <p:spPr>
          <a:xfrm>
            <a:off x="7698119" y="2343560"/>
            <a:ext cx="1009942" cy="307777"/>
          </a:xfrm>
          <a:prstGeom prst="rect">
            <a:avLst/>
          </a:prstGeom>
          <a:solidFill>
            <a:schemeClr val="bg1">
              <a:lumMod val="85000"/>
              <a:alpha val="39000"/>
            </a:schemeClr>
          </a:solidFill>
        </p:spPr>
        <p:txBody>
          <a:bodyPr wrap="square">
            <a:spAutoFit/>
          </a:bodyPr>
          <a:lstStyle/>
          <a:p>
            <a:pPr>
              <a:spcBef>
                <a:spcPct val="50000"/>
              </a:spcBef>
            </a:pPr>
            <a:r>
              <a:rPr lang="it-IT" altLang="en-US" sz="1400" dirty="0" err="1" smtClean="0">
                <a:latin typeface="Comic Sans MS" panose="030F0702030302020204" pitchFamily="66" charset="0"/>
              </a:rPr>
              <a:t>electrode</a:t>
            </a:r>
            <a:endParaRPr lang="it-IT" altLang="en-US" sz="1400" dirty="0">
              <a:latin typeface="Comic Sans MS" panose="030F0702030302020204" pitchFamily="66" charset="0"/>
            </a:endParaRPr>
          </a:p>
        </p:txBody>
      </p:sp>
      <p:sp>
        <p:nvSpPr>
          <p:cNvPr id="123" name="Rettangolo 122"/>
          <p:cNvSpPr/>
          <p:nvPr/>
        </p:nvSpPr>
        <p:spPr>
          <a:xfrm>
            <a:off x="3527067" y="4579698"/>
            <a:ext cx="1244755" cy="738664"/>
          </a:xfrm>
          <a:prstGeom prst="rect">
            <a:avLst/>
          </a:prstGeom>
          <a:solidFill>
            <a:schemeClr val="bg1">
              <a:lumMod val="85000"/>
              <a:alpha val="39000"/>
            </a:schemeClr>
          </a:solidFill>
        </p:spPr>
        <p:txBody>
          <a:bodyPr wrap="square">
            <a:spAutoFit/>
          </a:bodyPr>
          <a:lstStyle/>
          <a:p>
            <a:pPr>
              <a:spcBef>
                <a:spcPct val="50000"/>
              </a:spcBef>
            </a:pPr>
            <a:r>
              <a:rPr lang="it-IT" altLang="en-US" sz="1400" dirty="0" smtClean="0">
                <a:latin typeface="Comic Sans MS" panose="030F0702030302020204" pitchFamily="66" charset="0"/>
              </a:rPr>
              <a:t>Channel </a:t>
            </a:r>
            <a:r>
              <a:rPr lang="it-IT" altLang="en-US" sz="1400" dirty="0" err="1" smtClean="0">
                <a:latin typeface="Comic Sans MS" panose="030F0702030302020204" pitchFamily="66" charset="0"/>
              </a:rPr>
              <a:t>Plate</a:t>
            </a:r>
            <a:r>
              <a:rPr lang="it-IT" altLang="en-US" sz="1400" dirty="0" smtClean="0">
                <a:latin typeface="Comic Sans MS" panose="030F0702030302020204" pitchFamily="66" charset="0"/>
              </a:rPr>
              <a:t> and/or  </a:t>
            </a:r>
            <a:r>
              <a:rPr lang="it-IT" altLang="en-US" sz="1400" dirty="0" err="1" smtClean="0">
                <a:latin typeface="Comic Sans MS" panose="030F0702030302020204" pitchFamily="66" charset="0"/>
              </a:rPr>
              <a:t>channeltron</a:t>
            </a:r>
            <a:endParaRPr lang="it-IT" altLang="en-US" sz="1400" dirty="0">
              <a:latin typeface="Comic Sans MS" panose="030F0702030302020204" pitchFamily="66" charset="0"/>
            </a:endParaRPr>
          </a:p>
        </p:txBody>
      </p:sp>
      <p:sp>
        <p:nvSpPr>
          <p:cNvPr id="14" name="Rettangolo 13"/>
          <p:cNvSpPr/>
          <p:nvPr/>
        </p:nvSpPr>
        <p:spPr>
          <a:xfrm>
            <a:off x="7206332" y="4289216"/>
            <a:ext cx="1197057" cy="738664"/>
          </a:xfrm>
          <a:prstGeom prst="rect">
            <a:avLst/>
          </a:prstGeom>
          <a:solidFill>
            <a:schemeClr val="bg1"/>
          </a:solidFill>
          <a:ln>
            <a:noFill/>
          </a:ln>
          <a:effectLst/>
        </p:spPr>
        <p:txBody>
          <a:bodyPr wrap="square">
            <a:spAutoFit/>
          </a:bodyPr>
          <a:lstStyle/>
          <a:p>
            <a:pPr>
              <a:spcBef>
                <a:spcPct val="50000"/>
              </a:spcBef>
            </a:pPr>
            <a:r>
              <a:rPr lang="it-IT" altLang="en-US" sz="1400" dirty="0" smtClean="0">
                <a:latin typeface="Comic Sans MS" panose="030F0702030302020204" pitchFamily="66" charset="0"/>
              </a:rPr>
              <a:t>Laser </a:t>
            </a:r>
            <a:r>
              <a:rPr lang="it-IT" altLang="en-US" sz="1400" b="1" dirty="0" smtClean="0">
                <a:solidFill>
                  <a:srgbClr val="C00000"/>
                </a:solidFill>
                <a:latin typeface="Comic Sans MS" panose="030F0702030302020204" pitchFamily="66" charset="0"/>
              </a:rPr>
              <a:t>IR</a:t>
            </a:r>
            <a:r>
              <a:rPr lang="it-IT" altLang="en-US" sz="1400" b="1" dirty="0" smtClean="0">
                <a:latin typeface="Comic Sans MS" panose="030F0702030302020204" pitchFamily="66" charset="0"/>
              </a:rPr>
              <a:t>:</a:t>
            </a:r>
            <a:r>
              <a:rPr lang="it-IT" altLang="en-US" sz="1400" b="1" dirty="0" smtClean="0">
                <a:solidFill>
                  <a:srgbClr val="C00000"/>
                </a:solidFill>
                <a:latin typeface="Comic Sans MS" panose="030F0702030302020204" pitchFamily="66" charset="0"/>
              </a:rPr>
              <a:t> </a:t>
            </a:r>
            <a:r>
              <a:rPr lang="it-IT" altLang="en-US" sz="1400" u="sng" dirty="0" err="1" smtClean="0">
                <a:latin typeface="Comic Sans MS" panose="030F0702030302020204" pitchFamily="66" charset="0"/>
              </a:rPr>
              <a:t>Rydberg</a:t>
            </a:r>
            <a:r>
              <a:rPr lang="it-IT" altLang="en-US" sz="1400" u="sng" dirty="0" smtClean="0">
                <a:latin typeface="Comic Sans MS" panose="030F0702030302020204" pitchFamily="66" charset="0"/>
              </a:rPr>
              <a:t> </a:t>
            </a:r>
            <a:r>
              <a:rPr lang="it-IT" altLang="en-US" sz="1400" u="sng" dirty="0" err="1" smtClean="0">
                <a:latin typeface="Comic Sans MS" panose="030F0702030302020204" pitchFamily="66" charset="0"/>
              </a:rPr>
              <a:t>excitation</a:t>
            </a:r>
            <a:endParaRPr lang="it-IT" altLang="en-US" sz="1400" u="sng" dirty="0">
              <a:latin typeface="Comic Sans MS" panose="030F0702030302020204" pitchFamily="66" charset="0"/>
            </a:endParaRPr>
          </a:p>
        </p:txBody>
      </p:sp>
      <p:sp>
        <p:nvSpPr>
          <p:cNvPr id="22" name="Rettangolo 21"/>
          <p:cNvSpPr/>
          <p:nvPr/>
        </p:nvSpPr>
        <p:spPr>
          <a:xfrm>
            <a:off x="7574161" y="3421156"/>
            <a:ext cx="1359096" cy="307777"/>
          </a:xfrm>
          <a:prstGeom prst="rect">
            <a:avLst/>
          </a:prstGeom>
          <a:solidFill>
            <a:schemeClr val="bg1"/>
          </a:solidFill>
          <a:ln>
            <a:noFill/>
          </a:ln>
          <a:effectLst/>
        </p:spPr>
        <p:txBody>
          <a:bodyPr wrap="square">
            <a:spAutoFit/>
          </a:bodyPr>
          <a:lstStyle/>
          <a:p>
            <a:pPr>
              <a:spcBef>
                <a:spcPct val="50000"/>
              </a:spcBef>
            </a:pPr>
            <a:r>
              <a:rPr lang="it-IT" altLang="en-US" sz="1400" b="1" dirty="0" err="1" smtClean="0">
                <a:solidFill>
                  <a:srgbClr val="FF0000"/>
                </a:solidFill>
                <a:latin typeface="Comic Sans MS" panose="030F0702030302020204" pitchFamily="66" charset="0"/>
              </a:rPr>
              <a:t>Ionizing</a:t>
            </a:r>
            <a:r>
              <a:rPr lang="it-IT" altLang="en-US" sz="1400" dirty="0" smtClean="0">
                <a:latin typeface="Comic Sans MS" panose="030F0702030302020204" pitchFamily="66" charset="0"/>
              </a:rPr>
              <a:t> laser</a:t>
            </a:r>
            <a:endParaRPr lang="it-IT" altLang="en-US" sz="1400" dirty="0">
              <a:latin typeface="Comic Sans MS" panose="030F0702030302020204" pitchFamily="66" charset="0"/>
            </a:endParaRPr>
          </a:p>
        </p:txBody>
      </p:sp>
      <p:sp>
        <p:nvSpPr>
          <p:cNvPr id="45" name="Line 30"/>
          <p:cNvSpPr>
            <a:spLocks noChangeShapeType="1"/>
          </p:cNvSpPr>
          <p:nvPr/>
        </p:nvSpPr>
        <p:spPr bwMode="auto">
          <a:xfrm>
            <a:off x="235948" y="5896069"/>
            <a:ext cx="18359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6" name="Line 31"/>
          <p:cNvSpPr>
            <a:spLocks noChangeShapeType="1"/>
          </p:cNvSpPr>
          <p:nvPr/>
        </p:nvSpPr>
        <p:spPr bwMode="auto">
          <a:xfrm flipV="1">
            <a:off x="397872" y="4491132"/>
            <a:ext cx="0" cy="15120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7" name="Freeform 32"/>
          <p:cNvSpPr>
            <a:spLocks/>
          </p:cNvSpPr>
          <p:nvPr/>
        </p:nvSpPr>
        <p:spPr bwMode="auto">
          <a:xfrm>
            <a:off x="396682" y="4713668"/>
            <a:ext cx="685971" cy="1182402"/>
          </a:xfrm>
          <a:custGeom>
            <a:avLst/>
            <a:gdLst>
              <a:gd name="T0" fmla="*/ 0 w 273"/>
              <a:gd name="T1" fmla="*/ 817 h 817"/>
              <a:gd name="T2" fmla="*/ 46 w 273"/>
              <a:gd name="T3" fmla="*/ 0 h 817"/>
              <a:gd name="T4" fmla="*/ 273 w 273"/>
              <a:gd name="T5" fmla="*/ 817 h 817"/>
            </a:gdLst>
            <a:ahLst/>
            <a:cxnLst>
              <a:cxn ang="0">
                <a:pos x="T0" y="T1"/>
              </a:cxn>
              <a:cxn ang="0">
                <a:pos x="T2" y="T3"/>
              </a:cxn>
              <a:cxn ang="0">
                <a:pos x="T4" y="T5"/>
              </a:cxn>
            </a:cxnLst>
            <a:rect l="0" t="0" r="r" b="b"/>
            <a:pathLst>
              <a:path w="273" h="817">
                <a:moveTo>
                  <a:pt x="0" y="817"/>
                </a:moveTo>
                <a:cubicBezTo>
                  <a:pt x="0" y="408"/>
                  <a:pt x="1" y="0"/>
                  <a:pt x="46" y="0"/>
                </a:cubicBezTo>
                <a:cubicBezTo>
                  <a:pt x="91" y="0"/>
                  <a:pt x="235" y="681"/>
                  <a:pt x="273" y="81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 name="Text Box 34"/>
          <p:cNvSpPr txBox="1">
            <a:spLocks noChangeArrowheads="1"/>
          </p:cNvSpPr>
          <p:nvPr/>
        </p:nvSpPr>
        <p:spPr bwMode="auto">
          <a:xfrm>
            <a:off x="1855198" y="6003225"/>
            <a:ext cx="43219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1350" dirty="0">
                <a:latin typeface="Comic Sans MS" panose="030F0702030302020204" pitchFamily="66" charset="0"/>
              </a:rPr>
              <a:t>t</a:t>
            </a:r>
          </a:p>
        </p:txBody>
      </p:sp>
      <p:sp>
        <p:nvSpPr>
          <p:cNvPr id="49" name="Text Box 35"/>
          <p:cNvSpPr txBox="1">
            <a:spLocks noChangeArrowheads="1"/>
          </p:cNvSpPr>
          <p:nvPr/>
        </p:nvSpPr>
        <p:spPr bwMode="auto">
          <a:xfrm>
            <a:off x="160210" y="4579698"/>
            <a:ext cx="2283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400" dirty="0" smtClean="0">
                <a:latin typeface="Comic Sans MS" panose="030F0702030302020204" pitchFamily="66" charset="0"/>
              </a:rPr>
              <a:t>i</a:t>
            </a:r>
            <a:endParaRPr lang="it-IT" altLang="en-US" sz="1400" dirty="0">
              <a:latin typeface="Comic Sans MS" panose="030F0702030302020204" pitchFamily="66" charset="0"/>
            </a:endParaRPr>
          </a:p>
        </p:txBody>
      </p:sp>
      <p:sp>
        <p:nvSpPr>
          <p:cNvPr id="51" name="Line 39"/>
          <p:cNvSpPr>
            <a:spLocks noChangeShapeType="1"/>
          </p:cNvSpPr>
          <p:nvPr/>
        </p:nvSpPr>
        <p:spPr bwMode="auto">
          <a:xfrm flipH="1" flipV="1">
            <a:off x="1370611" y="5571029"/>
            <a:ext cx="964455" cy="7983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2" name="Text Box 40"/>
          <p:cNvSpPr txBox="1">
            <a:spLocks noChangeArrowheads="1"/>
          </p:cNvSpPr>
          <p:nvPr/>
        </p:nvSpPr>
        <p:spPr bwMode="auto">
          <a:xfrm>
            <a:off x="2250316" y="5495385"/>
            <a:ext cx="20950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600" dirty="0" smtClean="0">
                <a:solidFill>
                  <a:srgbClr val="FF0000"/>
                </a:solidFill>
                <a:latin typeface="Comic Sans MS" panose="030F0702030302020204" pitchFamily="66" charset="0"/>
              </a:rPr>
              <a:t>With a </a:t>
            </a:r>
            <a:r>
              <a:rPr lang="it-IT" altLang="en-US" sz="1600" u="sng" dirty="0" err="1" smtClean="0">
                <a:solidFill>
                  <a:srgbClr val="FF0000"/>
                </a:solidFill>
                <a:latin typeface="Comic Sans MS" panose="030F0702030302020204" pitchFamily="66" charset="0"/>
              </a:rPr>
              <a:t>resonant</a:t>
            </a:r>
            <a:r>
              <a:rPr lang="it-IT" altLang="en-US" sz="1600" dirty="0" smtClean="0">
                <a:solidFill>
                  <a:srgbClr val="FF0000"/>
                </a:solidFill>
                <a:latin typeface="Comic Sans MS" panose="030F0702030302020204" pitchFamily="66" charset="0"/>
              </a:rPr>
              <a:t> IR: </a:t>
            </a:r>
            <a:r>
              <a:rPr lang="it-IT" altLang="en-US" sz="1600" b="1" dirty="0" err="1" smtClean="0">
                <a:solidFill>
                  <a:srgbClr val="FF0000"/>
                </a:solidFill>
                <a:latin typeface="Comic Sans MS" panose="030F0702030302020204" pitchFamily="66" charset="0"/>
              </a:rPr>
              <a:t>Rydberg</a:t>
            </a:r>
            <a:r>
              <a:rPr lang="it-IT" altLang="en-US" sz="1600" b="1" dirty="0" smtClean="0">
                <a:solidFill>
                  <a:srgbClr val="FF0000"/>
                </a:solidFill>
                <a:latin typeface="Comic Sans MS" panose="030F0702030302020204" pitchFamily="66" charset="0"/>
              </a:rPr>
              <a:t> </a:t>
            </a:r>
            <a:r>
              <a:rPr lang="it-IT" altLang="en-US" sz="1600" b="1" dirty="0" err="1" smtClean="0">
                <a:solidFill>
                  <a:srgbClr val="FF0000"/>
                </a:solidFill>
                <a:latin typeface="Comic Sans MS" panose="030F0702030302020204" pitchFamily="66" charset="0"/>
              </a:rPr>
              <a:t>excitation</a:t>
            </a:r>
            <a:r>
              <a:rPr lang="it-IT" altLang="en-US" sz="1600" b="1" dirty="0" smtClean="0">
                <a:solidFill>
                  <a:srgbClr val="FF0000"/>
                </a:solidFill>
                <a:latin typeface="Comic Sans MS" panose="030F0702030302020204" pitchFamily="66" charset="0"/>
              </a:rPr>
              <a:t> </a:t>
            </a:r>
            <a:r>
              <a:rPr lang="it-IT" altLang="en-US" sz="1600" dirty="0" err="1" smtClean="0">
                <a:solidFill>
                  <a:srgbClr val="FF0000"/>
                </a:solidFill>
                <a:latin typeface="Comic Sans MS" panose="030F0702030302020204" pitchFamily="66" charset="0"/>
              </a:rPr>
              <a:t>detection</a:t>
            </a:r>
            <a:endParaRPr lang="it-IT" altLang="en-US" sz="1600" dirty="0">
              <a:solidFill>
                <a:srgbClr val="FF0000"/>
              </a:solidFill>
              <a:latin typeface="Comic Sans MS" panose="030F0702030302020204" pitchFamily="66" charset="0"/>
            </a:endParaRPr>
          </a:p>
        </p:txBody>
      </p:sp>
      <p:sp>
        <p:nvSpPr>
          <p:cNvPr id="53" name="Line 41"/>
          <p:cNvSpPr>
            <a:spLocks noChangeShapeType="1"/>
          </p:cNvSpPr>
          <p:nvPr/>
        </p:nvSpPr>
        <p:spPr bwMode="auto">
          <a:xfrm flipH="1">
            <a:off x="1370613" y="4383975"/>
            <a:ext cx="323850" cy="701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4" name="Text Box 42"/>
          <p:cNvSpPr txBox="1">
            <a:spLocks noChangeArrowheads="1"/>
          </p:cNvSpPr>
          <p:nvPr/>
        </p:nvSpPr>
        <p:spPr bwMode="auto">
          <a:xfrm>
            <a:off x="1666787" y="3817357"/>
            <a:ext cx="16238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600" b="1" dirty="0" smtClean="0">
                <a:latin typeface="Comic Sans MS" panose="030F0702030302020204" pitchFamily="66" charset="0"/>
              </a:rPr>
              <a:t>n=3 </a:t>
            </a:r>
            <a:r>
              <a:rPr lang="it-IT" altLang="en-US" sz="1600" b="1" dirty="0" err="1" smtClean="0">
                <a:latin typeface="Comic Sans MS" panose="030F0702030302020204" pitchFamily="66" charset="0"/>
              </a:rPr>
              <a:t>excitation</a:t>
            </a:r>
            <a:r>
              <a:rPr lang="it-IT" altLang="en-US" sz="1600" dirty="0" smtClean="0">
                <a:latin typeface="Comic Sans MS" panose="030F0702030302020204" pitchFamily="66" charset="0"/>
              </a:rPr>
              <a:t> </a:t>
            </a:r>
            <a:r>
              <a:rPr lang="it-IT" altLang="en-US" sz="1600" dirty="0" err="1" smtClean="0">
                <a:latin typeface="Comic Sans MS" panose="030F0702030302020204" pitchFamily="66" charset="0"/>
              </a:rPr>
              <a:t>detection</a:t>
            </a:r>
            <a:endParaRPr lang="it-IT" altLang="en-US" sz="1600" dirty="0">
              <a:latin typeface="Comic Sans MS" panose="030F0702030302020204" pitchFamily="66" charset="0"/>
            </a:endParaRPr>
          </a:p>
        </p:txBody>
      </p:sp>
      <p:sp>
        <p:nvSpPr>
          <p:cNvPr id="55" name="Line 39"/>
          <p:cNvSpPr>
            <a:spLocks noChangeShapeType="1"/>
          </p:cNvSpPr>
          <p:nvPr/>
        </p:nvSpPr>
        <p:spPr bwMode="auto">
          <a:xfrm flipH="1">
            <a:off x="1207495" y="5140022"/>
            <a:ext cx="0" cy="431006"/>
          </a:xfrm>
          <a:prstGeom prst="line">
            <a:avLst/>
          </a:prstGeom>
          <a:noFill/>
          <a:ln w="25400">
            <a:gradFill>
              <a:gsLst>
                <a:gs pos="0">
                  <a:schemeClr val="tx1"/>
                </a:gs>
                <a:gs pos="49000">
                  <a:srgbClr val="FF0000"/>
                </a:gs>
                <a:gs pos="100000">
                  <a:srgbClr val="FF0000"/>
                </a:gs>
              </a:gsLst>
              <a:lin ang="5400000" scaled="1"/>
            </a:gra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6" name="Freeform 33"/>
          <p:cNvSpPr>
            <a:spLocks/>
          </p:cNvSpPr>
          <p:nvPr/>
        </p:nvSpPr>
        <p:spPr bwMode="auto">
          <a:xfrm>
            <a:off x="1261077" y="5140022"/>
            <a:ext cx="325040" cy="756047"/>
          </a:xfrm>
          <a:custGeom>
            <a:avLst/>
            <a:gdLst>
              <a:gd name="T0" fmla="*/ 0 w 273"/>
              <a:gd name="T1" fmla="*/ 817 h 817"/>
              <a:gd name="T2" fmla="*/ 46 w 273"/>
              <a:gd name="T3" fmla="*/ 0 h 817"/>
              <a:gd name="T4" fmla="*/ 273 w 273"/>
              <a:gd name="T5" fmla="*/ 817 h 817"/>
            </a:gdLst>
            <a:ahLst/>
            <a:cxnLst>
              <a:cxn ang="0">
                <a:pos x="T0" y="T1"/>
              </a:cxn>
              <a:cxn ang="0">
                <a:pos x="T2" y="T3"/>
              </a:cxn>
              <a:cxn ang="0">
                <a:pos x="T4" y="T5"/>
              </a:cxn>
            </a:cxnLst>
            <a:rect l="0" t="0" r="r" b="b"/>
            <a:pathLst>
              <a:path w="273" h="817">
                <a:moveTo>
                  <a:pt x="0" y="817"/>
                </a:moveTo>
                <a:cubicBezTo>
                  <a:pt x="0" y="408"/>
                  <a:pt x="1" y="0"/>
                  <a:pt x="46" y="0"/>
                </a:cubicBezTo>
                <a:cubicBezTo>
                  <a:pt x="91" y="0"/>
                  <a:pt x="235" y="681"/>
                  <a:pt x="273" y="817"/>
                </a:cubicBezTo>
              </a:path>
            </a:pathLst>
          </a:custGeom>
          <a:noFill/>
          <a:ln w="3810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7" name="Freeform 38"/>
          <p:cNvSpPr>
            <a:spLocks/>
          </p:cNvSpPr>
          <p:nvPr/>
        </p:nvSpPr>
        <p:spPr bwMode="auto">
          <a:xfrm>
            <a:off x="1262266" y="5571028"/>
            <a:ext cx="325041" cy="323850"/>
          </a:xfrm>
          <a:custGeom>
            <a:avLst/>
            <a:gdLst>
              <a:gd name="T0" fmla="*/ 0 w 273"/>
              <a:gd name="T1" fmla="*/ 817 h 817"/>
              <a:gd name="T2" fmla="*/ 46 w 273"/>
              <a:gd name="T3" fmla="*/ 0 h 817"/>
              <a:gd name="T4" fmla="*/ 273 w 273"/>
              <a:gd name="T5" fmla="*/ 817 h 817"/>
            </a:gdLst>
            <a:ahLst/>
            <a:cxnLst>
              <a:cxn ang="0">
                <a:pos x="T0" y="T1"/>
              </a:cxn>
              <a:cxn ang="0">
                <a:pos x="T2" y="T3"/>
              </a:cxn>
              <a:cxn ang="0">
                <a:pos x="T4" y="T5"/>
              </a:cxn>
            </a:cxnLst>
            <a:rect l="0" t="0" r="r" b="b"/>
            <a:pathLst>
              <a:path w="273" h="817">
                <a:moveTo>
                  <a:pt x="0" y="817"/>
                </a:moveTo>
                <a:cubicBezTo>
                  <a:pt x="0" y="408"/>
                  <a:pt x="1" y="0"/>
                  <a:pt x="46" y="0"/>
                </a:cubicBezTo>
                <a:cubicBezTo>
                  <a:pt x="91" y="0"/>
                  <a:pt x="235" y="681"/>
                  <a:pt x="273" y="817"/>
                </a:cubicBezTo>
              </a:path>
            </a:pathLst>
          </a:custGeom>
          <a:noFill/>
          <a:ln w="28575" cap="flat">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8" name="Text Box 35"/>
          <p:cNvSpPr txBox="1">
            <a:spLocks noChangeArrowheads="1"/>
          </p:cNvSpPr>
          <p:nvPr/>
        </p:nvSpPr>
        <p:spPr bwMode="auto">
          <a:xfrm>
            <a:off x="1011043" y="5902914"/>
            <a:ext cx="6218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400" dirty="0" smtClean="0">
                <a:latin typeface="Comic Sans MS" panose="030F0702030302020204" pitchFamily="66" charset="0"/>
              </a:rPr>
              <a:t>29ns</a:t>
            </a:r>
            <a:endParaRPr lang="it-IT" altLang="en-US" sz="1400" dirty="0">
              <a:latin typeface="Comic Sans MS" panose="030F0702030302020204" pitchFamily="66" charset="0"/>
            </a:endParaRPr>
          </a:p>
        </p:txBody>
      </p:sp>
      <p:sp>
        <p:nvSpPr>
          <p:cNvPr id="59" name="Text Box 42"/>
          <p:cNvSpPr txBox="1">
            <a:spLocks noChangeArrowheads="1"/>
          </p:cNvSpPr>
          <p:nvPr/>
        </p:nvSpPr>
        <p:spPr bwMode="auto">
          <a:xfrm>
            <a:off x="150372" y="2644768"/>
            <a:ext cx="15307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600" b="1" dirty="0" err="1" smtClean="0">
                <a:latin typeface="Comic Sans MS" panose="030F0702030302020204" pitchFamily="66" charset="0"/>
              </a:rPr>
              <a:t>secondary</a:t>
            </a:r>
            <a:r>
              <a:rPr lang="it-IT" altLang="en-US" sz="1600" b="1" dirty="0" smtClean="0">
                <a:latin typeface="Comic Sans MS" panose="030F0702030302020204" pitchFamily="66" charset="0"/>
              </a:rPr>
              <a:t> </a:t>
            </a:r>
            <a:r>
              <a:rPr lang="it-IT" altLang="en-US" sz="1600" b="1" dirty="0" err="1" smtClean="0">
                <a:latin typeface="Comic Sans MS" panose="030F0702030302020204" pitchFamily="66" charset="0"/>
              </a:rPr>
              <a:t>electrons</a:t>
            </a:r>
            <a:r>
              <a:rPr lang="it-IT" altLang="en-US" sz="1600" b="1" dirty="0" smtClean="0">
                <a:latin typeface="Comic Sans MS" panose="030F0702030302020204" pitchFamily="66" charset="0"/>
              </a:rPr>
              <a:t> </a:t>
            </a:r>
            <a:r>
              <a:rPr lang="it-IT" altLang="en-US" sz="1600" b="1" dirty="0" err="1" smtClean="0">
                <a:latin typeface="Comic Sans MS" panose="030F0702030302020204" pitchFamily="66" charset="0"/>
              </a:rPr>
              <a:t>emission</a:t>
            </a:r>
            <a:r>
              <a:rPr lang="it-IT" altLang="en-US" sz="1600" dirty="0" smtClean="0">
                <a:latin typeface="Comic Sans MS" panose="030F0702030302020204" pitchFamily="66" charset="0"/>
              </a:rPr>
              <a:t> </a:t>
            </a:r>
            <a:r>
              <a:rPr lang="it-IT" altLang="en-US" sz="1600" dirty="0" err="1" smtClean="0">
                <a:latin typeface="Comic Sans MS" panose="030F0702030302020204" pitchFamily="66" charset="0"/>
              </a:rPr>
              <a:t>at</a:t>
            </a:r>
            <a:r>
              <a:rPr lang="it-IT" altLang="en-US" sz="1600" dirty="0" smtClean="0">
                <a:latin typeface="Comic Sans MS" panose="030F0702030302020204" pitchFamily="66" charset="0"/>
              </a:rPr>
              <a:t> the time of e+ </a:t>
            </a:r>
            <a:r>
              <a:rPr lang="it-IT" altLang="en-US" sz="1600" dirty="0" err="1" smtClean="0">
                <a:latin typeface="Comic Sans MS" panose="030F0702030302020204" pitchFamily="66" charset="0"/>
              </a:rPr>
              <a:t>arriving</a:t>
            </a:r>
            <a:r>
              <a:rPr lang="it-IT" altLang="en-US" sz="1600" dirty="0" smtClean="0">
                <a:latin typeface="Comic Sans MS" panose="030F0702030302020204" pitchFamily="66" charset="0"/>
              </a:rPr>
              <a:t> on the target</a:t>
            </a:r>
            <a:endParaRPr lang="it-IT" altLang="en-US" sz="1600" dirty="0">
              <a:latin typeface="Comic Sans MS" panose="030F0702030302020204" pitchFamily="66" charset="0"/>
            </a:endParaRPr>
          </a:p>
        </p:txBody>
      </p:sp>
      <p:sp>
        <p:nvSpPr>
          <p:cNvPr id="60" name="Line 41"/>
          <p:cNvSpPr>
            <a:spLocks noChangeShapeType="1"/>
          </p:cNvSpPr>
          <p:nvPr/>
        </p:nvSpPr>
        <p:spPr bwMode="auto">
          <a:xfrm flipH="1">
            <a:off x="721594" y="4194824"/>
            <a:ext cx="31606" cy="6333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61" name="Text Box 35"/>
          <p:cNvSpPr txBox="1">
            <a:spLocks noChangeArrowheads="1"/>
          </p:cNvSpPr>
          <p:nvPr/>
        </p:nvSpPr>
        <p:spPr bwMode="auto">
          <a:xfrm>
            <a:off x="393528" y="5890677"/>
            <a:ext cx="6218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1400" dirty="0">
                <a:latin typeface="Comic Sans MS" panose="030F0702030302020204" pitchFamily="66" charset="0"/>
              </a:rPr>
              <a:t>5</a:t>
            </a:r>
            <a:r>
              <a:rPr lang="it-IT" altLang="en-US" sz="1400" dirty="0" smtClean="0">
                <a:latin typeface="Comic Sans MS" panose="030F0702030302020204" pitchFamily="66" charset="0"/>
              </a:rPr>
              <a:t>ns</a:t>
            </a:r>
            <a:endParaRPr lang="it-IT" altLang="en-US" sz="1400" dirty="0">
              <a:latin typeface="Comic Sans MS" panose="030F0702030302020204" pitchFamily="66" charset="0"/>
            </a:endParaRPr>
          </a:p>
        </p:txBody>
      </p:sp>
      <p:sp>
        <p:nvSpPr>
          <p:cNvPr id="62" name="Line 39"/>
          <p:cNvSpPr>
            <a:spLocks noChangeShapeType="1"/>
          </p:cNvSpPr>
          <p:nvPr/>
        </p:nvSpPr>
        <p:spPr bwMode="auto">
          <a:xfrm>
            <a:off x="522716" y="5848424"/>
            <a:ext cx="0" cy="92908"/>
          </a:xfrm>
          <a:prstGeom prst="line">
            <a:avLst/>
          </a:prstGeom>
          <a:noFill/>
          <a:ln w="25400">
            <a:solidFill>
              <a:schemeClr val="tx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2" name="Segnaposto numero diapositiva 1"/>
          <p:cNvSpPr>
            <a:spLocks noGrp="1"/>
          </p:cNvSpPr>
          <p:nvPr>
            <p:ph type="sldNum" sz="quarter" idx="12"/>
          </p:nvPr>
        </p:nvSpPr>
        <p:spPr/>
        <p:txBody>
          <a:bodyPr/>
          <a:lstStyle/>
          <a:p>
            <a:fld id="{D32C9B6A-23F4-488E-90DC-B27627D4E531}" type="slidenum">
              <a:rPr lang="en-GB" smtClean="0"/>
              <a:t>38</a:t>
            </a:fld>
            <a:endParaRPr lang="en-GB"/>
          </a:p>
        </p:txBody>
      </p:sp>
      <p:sp>
        <p:nvSpPr>
          <p:cNvPr id="66" name="Segnaposto data 6"/>
          <p:cNvSpPr>
            <a:spLocks noGrp="1"/>
          </p:cNvSpPr>
          <p:nvPr>
            <p:ph type="dt" sz="half" idx="10"/>
          </p:nvPr>
        </p:nvSpPr>
        <p:spPr>
          <a:xfrm>
            <a:off x="628650" y="6356351"/>
            <a:ext cx="2057400" cy="365125"/>
          </a:xfrm>
        </p:spPr>
        <p:txBody>
          <a:bodyPr/>
          <a:lstStyle/>
          <a:p>
            <a:r>
              <a:rPr lang="en-US" sz="1100" dirty="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67"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Tree>
    <p:extLst>
      <p:ext uri="{BB962C8B-B14F-4D97-AF65-F5344CB8AC3E}">
        <p14:creationId xmlns:p14="http://schemas.microsoft.com/office/powerpoint/2010/main" val="2879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down)">
                                      <p:cBhvr>
                                        <p:cTn id="7" dur="500"/>
                                        <p:tgtEl>
                                          <p:spTgt spid="1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1" grpId="0" animBg="1"/>
      <p:bldP spid="52" grpId="0"/>
      <p:bldP spid="55" grpId="0" animBg="1"/>
      <p:bldP spid="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0" y="0"/>
            <a:ext cx="4777739"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90000"/>
          </a:bodyPr>
          <a:lstStyle/>
          <a:p>
            <a:pPr algn="ctr"/>
            <a:r>
              <a:rPr lang="it-IT" sz="4500" b="1" dirty="0" smtClean="0">
                <a:solidFill>
                  <a:schemeClr val="accent1">
                    <a:lumMod val="50000"/>
                  </a:schemeClr>
                </a:solidFill>
                <a:latin typeface="Comic Sans MS" panose="030F0702030302020204" pitchFamily="66" charset="0"/>
              </a:rPr>
              <a:t>The work </a:t>
            </a:r>
            <a:r>
              <a:rPr lang="it-IT" sz="4500" b="1" dirty="0" err="1" smtClean="0">
                <a:solidFill>
                  <a:schemeClr val="accent1">
                    <a:lumMod val="50000"/>
                  </a:schemeClr>
                </a:solidFill>
                <a:latin typeface="Comic Sans MS" panose="030F0702030302020204" pitchFamily="66" charset="0"/>
              </a:rPr>
              <a:t>goes</a:t>
            </a:r>
            <a:r>
              <a:rPr lang="it-IT" sz="4500" b="1" dirty="0" smtClean="0">
                <a:solidFill>
                  <a:schemeClr val="accent1">
                    <a:lumMod val="50000"/>
                  </a:schemeClr>
                </a:solidFill>
                <a:latin typeface="Comic Sans MS" panose="030F0702030302020204" pitchFamily="66" charset="0"/>
              </a:rPr>
              <a:t> on!</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39</a:t>
            </a:fld>
            <a:endParaRPr lang="en-GB">
              <a:latin typeface="Comic Sans MS" panose="030F0702030302020204" pitchFamily="66" charset="0"/>
            </a:endParaRPr>
          </a:p>
        </p:txBody>
      </p:sp>
      <p:sp>
        <p:nvSpPr>
          <p:cNvPr id="5" name="Rettangolo 4"/>
          <p:cNvSpPr/>
          <p:nvPr/>
        </p:nvSpPr>
        <p:spPr>
          <a:xfrm>
            <a:off x="11420" y="1093892"/>
            <a:ext cx="8805140" cy="1015663"/>
          </a:xfrm>
          <a:prstGeom prst="rect">
            <a:avLst/>
          </a:prstGeom>
        </p:spPr>
        <p:txBody>
          <a:bodyPr wrap="square">
            <a:spAutoFit/>
          </a:bodyPr>
          <a:lstStyle/>
          <a:p>
            <a:pPr marL="342900" indent="-342900">
              <a:buFontTx/>
              <a:buChar char="-"/>
            </a:pPr>
            <a:r>
              <a:rPr lang="it-IT" sz="2000" dirty="0" err="1" smtClean="0">
                <a:latin typeface="Comic Sans MS" panose="030F0702030302020204" pitchFamily="66" charset="0"/>
              </a:rPr>
              <a:t>Improve</a:t>
            </a:r>
            <a:r>
              <a:rPr lang="it-IT" sz="2000" dirty="0" smtClean="0">
                <a:latin typeface="Comic Sans MS" panose="030F0702030302020204" pitchFamily="66" charset="0"/>
              </a:rPr>
              <a:t> </a:t>
            </a:r>
            <a:r>
              <a:rPr lang="it-IT" sz="2000" dirty="0" err="1" smtClean="0">
                <a:latin typeface="Comic Sans MS" panose="030F0702030302020204" pitchFamily="66" charset="0"/>
              </a:rPr>
              <a:t>my</a:t>
            </a:r>
            <a:r>
              <a:rPr lang="it-IT" sz="2000" dirty="0" smtClean="0">
                <a:latin typeface="Comic Sans MS" panose="030F0702030302020204" pitchFamily="66" charset="0"/>
              </a:rPr>
              <a:t> </a:t>
            </a:r>
            <a:r>
              <a:rPr lang="it-IT" sz="2000" dirty="0" err="1" smtClean="0">
                <a:latin typeface="Comic Sans MS" panose="030F0702030302020204" pitchFamily="66" charset="0"/>
              </a:rPr>
              <a:t>simulation</a:t>
            </a:r>
            <a:r>
              <a:rPr lang="it-IT" sz="2000" dirty="0" smtClean="0">
                <a:latin typeface="Comic Sans MS" panose="030F0702030302020204" pitchFamily="66" charset="0"/>
              </a:rPr>
              <a:t> with more and more </a:t>
            </a:r>
            <a:r>
              <a:rPr lang="it-IT" sz="2000" dirty="0" err="1" smtClean="0">
                <a:latin typeface="Comic Sans MS" panose="030F0702030302020204" pitchFamily="66" charset="0"/>
              </a:rPr>
              <a:t>physics</a:t>
            </a:r>
            <a:r>
              <a:rPr lang="it-IT" sz="2000" dirty="0">
                <a:latin typeface="Comic Sans MS" panose="030F0702030302020204" pitchFamily="66" charset="0"/>
              </a:rPr>
              <a:t>.</a:t>
            </a:r>
            <a:endParaRPr lang="it-IT" sz="2000" dirty="0" smtClean="0">
              <a:latin typeface="Comic Sans MS" panose="030F0702030302020204" pitchFamily="66" charset="0"/>
            </a:endParaRPr>
          </a:p>
          <a:p>
            <a:pPr marL="342900" indent="-342900">
              <a:buFontTx/>
              <a:buChar char="-"/>
            </a:pPr>
            <a:endParaRPr lang="it-IT" sz="2000" dirty="0">
              <a:latin typeface="Comic Sans MS" panose="030F0702030302020204" pitchFamily="66" charset="0"/>
            </a:endParaRPr>
          </a:p>
          <a:p>
            <a:pPr marL="342900" indent="-342900">
              <a:buFontTx/>
              <a:buChar char="-"/>
            </a:pPr>
            <a:r>
              <a:rPr lang="it-IT" sz="2000" dirty="0" smtClean="0">
                <a:latin typeface="Comic Sans MS" panose="030F0702030302020204" pitchFamily="66" charset="0"/>
              </a:rPr>
              <a:t>Simulate the laser </a:t>
            </a:r>
            <a:r>
              <a:rPr lang="it-IT" sz="2000" dirty="0" err="1" smtClean="0">
                <a:latin typeface="Comic Sans MS" panose="030F0702030302020204" pitchFamily="66" charset="0"/>
              </a:rPr>
              <a:t>ionization</a:t>
            </a:r>
            <a:r>
              <a:rPr lang="it-IT" sz="2000" dirty="0" smtClean="0">
                <a:latin typeface="Comic Sans MS" panose="030F0702030302020204" pitchFamily="66" charset="0"/>
              </a:rPr>
              <a:t>.</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01983" y="2274837"/>
            <a:ext cx="5442017" cy="4081513"/>
          </a:xfrm>
          <a:prstGeom prst="rect">
            <a:avLst/>
          </a:prstGeom>
        </p:spPr>
      </p:pic>
      <p:sp>
        <p:nvSpPr>
          <p:cNvPr id="9" name="Rettangolo 8"/>
          <p:cNvSpPr/>
          <p:nvPr/>
        </p:nvSpPr>
        <p:spPr>
          <a:xfrm>
            <a:off x="11420" y="2677460"/>
            <a:ext cx="3817630" cy="2862322"/>
          </a:xfrm>
          <a:prstGeom prst="rect">
            <a:avLst/>
          </a:prstGeom>
        </p:spPr>
        <p:txBody>
          <a:bodyPr wrap="square">
            <a:spAutoFit/>
          </a:bodyPr>
          <a:lstStyle/>
          <a:p>
            <a:pPr marL="342900" indent="-342900">
              <a:buFontTx/>
              <a:buChar char="-"/>
            </a:pPr>
            <a:r>
              <a:rPr lang="it-IT" sz="2000" dirty="0" err="1">
                <a:latin typeface="Comic Sans MS" panose="030F0702030302020204" pitchFamily="66" charset="0"/>
              </a:rPr>
              <a:t>Study</a:t>
            </a:r>
            <a:r>
              <a:rPr lang="it-IT" sz="2000" dirty="0">
                <a:latin typeface="Comic Sans MS" panose="030F0702030302020204" pitchFamily="66" charset="0"/>
              </a:rPr>
              <a:t> more in </a:t>
            </a:r>
            <a:r>
              <a:rPr lang="it-IT" sz="2000" dirty="0" err="1">
                <a:latin typeface="Comic Sans MS" panose="030F0702030302020204" pitchFamily="66" charset="0"/>
              </a:rPr>
              <a:t>depth</a:t>
            </a:r>
            <a:r>
              <a:rPr lang="it-IT" sz="2000" dirty="0">
                <a:latin typeface="Comic Sans MS" panose="030F0702030302020204" pitchFamily="66" charset="0"/>
              </a:rPr>
              <a:t> the </a:t>
            </a:r>
            <a:r>
              <a:rPr lang="it-IT" sz="2000" dirty="0" err="1">
                <a:latin typeface="Comic Sans MS" panose="030F0702030302020204" pitchFamily="66" charset="0"/>
              </a:rPr>
              <a:t>detection</a:t>
            </a:r>
            <a:r>
              <a:rPr lang="it-IT" sz="2000" dirty="0">
                <a:latin typeface="Comic Sans MS" panose="030F0702030302020204" pitchFamily="66" charset="0"/>
              </a:rPr>
              <a:t> of the laser Ps </a:t>
            </a:r>
            <a:r>
              <a:rPr lang="it-IT" sz="2000" dirty="0" err="1">
                <a:latin typeface="Comic Sans MS" panose="030F0702030302020204" pitchFamily="66" charset="0"/>
              </a:rPr>
              <a:t>excitation</a:t>
            </a:r>
            <a:r>
              <a:rPr lang="it-IT" sz="2000" dirty="0">
                <a:latin typeface="Comic Sans MS" panose="030F0702030302020204" pitchFamily="66" charset="0"/>
              </a:rPr>
              <a:t> and </a:t>
            </a:r>
            <a:r>
              <a:rPr lang="it-IT" sz="2000" dirty="0" err="1">
                <a:latin typeface="Comic Sans MS" panose="030F0702030302020204" pitchFamily="66" charset="0"/>
              </a:rPr>
              <a:t>find</a:t>
            </a:r>
            <a:r>
              <a:rPr lang="it-IT" sz="2000" dirty="0">
                <a:latin typeface="Comic Sans MS" panose="030F0702030302020204" pitchFamily="66" charset="0"/>
              </a:rPr>
              <a:t> the best way to </a:t>
            </a:r>
            <a:r>
              <a:rPr lang="it-IT" sz="2000" dirty="0" err="1">
                <a:latin typeface="Comic Sans MS" panose="030F0702030302020204" pitchFamily="66" charset="0"/>
              </a:rPr>
              <a:t>perform</a:t>
            </a:r>
            <a:r>
              <a:rPr lang="it-IT" sz="2000" dirty="0">
                <a:latin typeface="Comic Sans MS" panose="030F0702030302020204" pitchFamily="66" charset="0"/>
              </a:rPr>
              <a:t> </a:t>
            </a:r>
            <a:r>
              <a:rPr lang="it-IT" sz="2000" dirty="0" err="1">
                <a:latin typeface="Comic Sans MS" panose="030F0702030302020204" pitchFamily="66" charset="0"/>
              </a:rPr>
              <a:t>it</a:t>
            </a:r>
            <a:r>
              <a:rPr lang="it-IT" sz="2000" dirty="0">
                <a:latin typeface="Comic Sans MS" panose="030F0702030302020204" pitchFamily="66" charset="0"/>
              </a:rPr>
              <a:t>.</a:t>
            </a:r>
          </a:p>
          <a:p>
            <a:pPr marL="342900" indent="-342900">
              <a:buFontTx/>
              <a:buChar char="-"/>
            </a:pPr>
            <a:endParaRPr lang="it-IT" sz="2000" dirty="0">
              <a:latin typeface="Comic Sans MS" panose="030F0702030302020204" pitchFamily="66" charset="0"/>
            </a:endParaRPr>
          </a:p>
          <a:p>
            <a:pPr marL="342900" indent="-342900">
              <a:buFontTx/>
              <a:buChar char="-"/>
            </a:pPr>
            <a:r>
              <a:rPr lang="it-IT" sz="2000" dirty="0" err="1">
                <a:latin typeface="Comic Sans MS" panose="030F0702030302020204" pitchFamily="66" charset="0"/>
              </a:rPr>
              <a:t>Carry</a:t>
            </a:r>
            <a:r>
              <a:rPr lang="it-IT" sz="2000" dirty="0">
                <a:latin typeface="Comic Sans MS" panose="030F0702030302020204" pitchFamily="66" charset="0"/>
              </a:rPr>
              <a:t> on </a:t>
            </a:r>
            <a:r>
              <a:rPr lang="it-IT" sz="2000" dirty="0" err="1">
                <a:latin typeface="Comic Sans MS" panose="030F0702030302020204" pitchFamily="66" charset="0"/>
              </a:rPr>
              <a:t>my</a:t>
            </a:r>
            <a:r>
              <a:rPr lang="it-IT" sz="2000" dirty="0">
                <a:latin typeface="Comic Sans MS" panose="030F0702030302020204" pitchFamily="66" charset="0"/>
              </a:rPr>
              <a:t> work </a:t>
            </a:r>
            <a:r>
              <a:rPr lang="it-IT" sz="2000" dirty="0" err="1">
                <a:latin typeface="Comic Sans MS" panose="030F0702030302020204" pitchFamily="66" charset="0"/>
              </a:rPr>
              <a:t>at</a:t>
            </a:r>
            <a:r>
              <a:rPr lang="it-IT" sz="2000" dirty="0">
                <a:latin typeface="Comic Sans MS" panose="030F0702030302020204" pitchFamily="66" charset="0"/>
              </a:rPr>
              <a:t> CERN, in Geneva, </a:t>
            </a:r>
            <a:r>
              <a:rPr lang="it-IT" sz="2000" dirty="0" err="1">
                <a:latin typeface="Comic Sans MS" panose="030F0702030302020204" pitchFamily="66" charset="0"/>
              </a:rPr>
              <a:t>where</a:t>
            </a:r>
            <a:r>
              <a:rPr lang="it-IT" sz="2000" dirty="0">
                <a:latin typeface="Comic Sans MS" panose="030F0702030302020204" pitchFamily="66" charset="0"/>
              </a:rPr>
              <a:t> </a:t>
            </a:r>
            <a:r>
              <a:rPr lang="it-IT" sz="2000" dirty="0" err="1">
                <a:latin typeface="Comic Sans MS" panose="030F0702030302020204" pitchFamily="66" charset="0"/>
              </a:rPr>
              <a:t>AEgIS</a:t>
            </a:r>
            <a:r>
              <a:rPr lang="it-IT" sz="2000" dirty="0">
                <a:latin typeface="Comic Sans MS" panose="030F0702030302020204" pitchFamily="66" charset="0"/>
              </a:rPr>
              <a:t> </a:t>
            </a:r>
            <a:r>
              <a:rPr lang="it-IT" sz="2000" dirty="0" err="1">
                <a:latin typeface="Comic Sans MS" panose="030F0702030302020204" pitchFamily="66" charset="0"/>
              </a:rPr>
              <a:t>apparatus</a:t>
            </a:r>
            <a:r>
              <a:rPr lang="it-IT" sz="2000" dirty="0">
                <a:latin typeface="Comic Sans MS" panose="030F0702030302020204" pitchFamily="66" charset="0"/>
              </a:rPr>
              <a:t> </a:t>
            </a:r>
            <a:r>
              <a:rPr lang="it-IT" sz="2000" dirty="0" smtClean="0">
                <a:latin typeface="Comic Sans MS" panose="030F0702030302020204" pitchFamily="66" charset="0"/>
              </a:rPr>
              <a:t>and </a:t>
            </a:r>
            <a:r>
              <a:rPr lang="it-IT" sz="2000" dirty="0" err="1" smtClean="0">
                <a:latin typeface="Comic Sans MS" panose="030F0702030302020204" pitchFamily="66" charset="0"/>
              </a:rPr>
              <a:t>BreadBox</a:t>
            </a:r>
            <a:r>
              <a:rPr lang="it-IT" sz="2000" dirty="0" smtClean="0">
                <a:latin typeface="Comic Sans MS" panose="030F0702030302020204" pitchFamily="66" charset="0"/>
              </a:rPr>
              <a:t> are </a:t>
            </a:r>
            <a:r>
              <a:rPr lang="it-IT" sz="2000" dirty="0" err="1" smtClean="0">
                <a:latin typeface="Comic Sans MS" panose="030F0702030302020204" pitchFamily="66" charset="0"/>
              </a:rPr>
              <a:t>placed</a:t>
            </a:r>
            <a:r>
              <a:rPr lang="it-IT" sz="2000" dirty="0" smtClean="0">
                <a:latin typeface="Comic Sans MS" panose="030F0702030302020204" pitchFamily="66" charset="0"/>
              </a:rPr>
              <a:t>.</a:t>
            </a:r>
            <a:endParaRPr lang="it-IT" sz="2000" dirty="0">
              <a:latin typeface="Comic Sans MS" panose="030F0702030302020204" pitchFamily="66" charset="0"/>
            </a:endParaRPr>
          </a:p>
        </p:txBody>
      </p:sp>
      <p:cxnSp>
        <p:nvCxnSpPr>
          <p:cNvPr id="11" name="Connettore 2 10"/>
          <p:cNvCxnSpPr/>
          <p:nvPr/>
        </p:nvCxnSpPr>
        <p:spPr>
          <a:xfrm flipH="1">
            <a:off x="2423160" y="2109555"/>
            <a:ext cx="354330" cy="5422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5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Horizontal)">
                                      <p:cBhvr>
                                        <p:cTn id="15" dur="500"/>
                                        <p:tgtEl>
                                          <p:spTgt spid="11"/>
                                        </p:tgtEl>
                                      </p:cBhvr>
                                    </p:animEffect>
                                  </p:childTnLst>
                                </p:cTn>
                              </p:par>
                              <p:par>
                                <p:cTn id="16" presetID="1" presetClass="entr" presetSubtype="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4</a:t>
            </a:fld>
            <a:endParaRPr lang="en-GB">
              <a:latin typeface="Comic Sans MS" panose="030F0702030302020204" pitchFamily="66" charset="0"/>
            </a:endParaRPr>
          </a:p>
        </p:txBody>
      </p:sp>
      <p:sp>
        <p:nvSpPr>
          <p:cNvPr id="3" name="Rettangolo 2"/>
          <p:cNvSpPr/>
          <p:nvPr/>
        </p:nvSpPr>
        <p:spPr>
          <a:xfrm>
            <a:off x="505838" y="1675954"/>
            <a:ext cx="3747325" cy="1631216"/>
          </a:xfrm>
          <a:prstGeom prst="rect">
            <a:avLst/>
          </a:prstGeom>
          <a:solidFill>
            <a:schemeClr val="tx1"/>
          </a:solidFill>
        </p:spPr>
        <p:txBody>
          <a:bodyPr wrap="square">
            <a:spAutoFit/>
          </a:bodyPr>
          <a:lstStyle/>
          <a:p>
            <a:pPr algn="ctr">
              <a:spcBef>
                <a:spcPct val="50000"/>
              </a:spcBef>
            </a:pPr>
            <a:r>
              <a:rPr lang="en-US" altLang="en-US" sz="2000" dirty="0">
                <a:solidFill>
                  <a:schemeClr val="bg1"/>
                </a:solidFill>
                <a:latin typeface="Comic Sans MS" panose="030F0702030302020204" pitchFamily="66" charset="0"/>
              </a:rPr>
              <a:t>All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bodies </a:t>
            </a:r>
            <a:r>
              <a:rPr lang="en-US" altLang="en-US" sz="2000" dirty="0">
                <a:solidFill>
                  <a:schemeClr val="bg1"/>
                </a:solidFill>
                <a:latin typeface="Comic Sans MS" panose="030F0702030302020204" pitchFamily="66" charset="0"/>
              </a:rPr>
              <a:t>at the same </a:t>
            </a:r>
            <a:r>
              <a:rPr lang="en-US" altLang="en-US" sz="2000" dirty="0" err="1">
                <a:solidFill>
                  <a:schemeClr val="bg1"/>
                </a:solidFill>
                <a:latin typeface="Comic Sans MS" panose="030F0702030302020204" pitchFamily="66" charset="0"/>
              </a:rPr>
              <a:t>spacetime</a:t>
            </a:r>
            <a:r>
              <a:rPr lang="en-US" altLang="en-US" sz="2000" dirty="0">
                <a:solidFill>
                  <a:schemeClr val="bg1"/>
                </a:solidFill>
                <a:latin typeface="Comic Sans MS" panose="030F0702030302020204" pitchFamily="66" charset="0"/>
              </a:rPr>
              <a:t> point in a given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gravitational </a:t>
            </a:r>
            <a:r>
              <a:rPr lang="en-US" altLang="en-US" sz="2000" dirty="0">
                <a:solidFill>
                  <a:schemeClr val="bg1"/>
                </a:solidFill>
                <a:latin typeface="Comic Sans MS" panose="030F0702030302020204" pitchFamily="66" charset="0"/>
              </a:rPr>
              <a:t>field will undergo the same </a:t>
            </a:r>
            <a:r>
              <a:rPr lang="en-US" altLang="en-US" sz="2000" dirty="0" smtClean="0">
                <a:solidFill>
                  <a:schemeClr val="bg1"/>
                </a:solidFill>
                <a:latin typeface="Comic Sans MS" panose="030F0702030302020204" pitchFamily="66" charset="0"/>
              </a:rPr>
              <a:t>acceleration</a:t>
            </a:r>
            <a:endParaRPr lang="en-US" altLang="en-US" sz="2000" dirty="0">
              <a:solidFill>
                <a:schemeClr val="bg1"/>
              </a:solidFill>
              <a:latin typeface="Comic Sans MS" panose="030F0702030302020204" pitchFamily="66" charset="0"/>
            </a:endParaRPr>
          </a:p>
        </p:txBody>
      </p:sp>
      <p:sp>
        <p:nvSpPr>
          <p:cNvPr id="8" name="Titolo 1"/>
          <p:cNvSpPr txBox="1">
            <a:spLocks/>
          </p:cNvSpPr>
          <p:nvPr/>
        </p:nvSpPr>
        <p:spPr>
          <a:xfrm>
            <a:off x="505838" y="396447"/>
            <a:ext cx="7974185" cy="1093892"/>
          </a:xfrm>
          <a:prstGeom prst="rect">
            <a:avLst/>
          </a:prstGeo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weak</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equivalence</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principle</a:t>
            </a:r>
            <a:r>
              <a:rPr lang="it-IT" sz="4500" b="1" dirty="0" smtClean="0">
                <a:solidFill>
                  <a:schemeClr val="accent1">
                    <a:lumMod val="50000"/>
                  </a:schemeClr>
                </a:solidFill>
                <a:latin typeface="Comic Sans MS" panose="030F0702030302020204" pitchFamily="66" charset="0"/>
              </a:rPr>
              <a:t> (WEP)</a:t>
            </a:r>
            <a:endParaRPr lang="en-GB" sz="4500" b="1" dirty="0">
              <a:solidFill>
                <a:schemeClr val="accent1">
                  <a:lumMod val="50000"/>
                </a:schemeClr>
              </a:solidFill>
              <a:latin typeface="Comic Sans MS" panose="030F0702030302020204" pitchFamily="66" charset="0"/>
            </a:endParaRPr>
          </a:p>
        </p:txBody>
      </p:sp>
      <p:sp>
        <p:nvSpPr>
          <p:cNvPr id="9" name="Segnaposto piè di pagina 8"/>
          <p:cNvSpPr>
            <a:spLocks noGrp="1"/>
          </p:cNvSpPr>
          <p:nvPr>
            <p:ph type="ftr" sz="quarter" idx="11"/>
          </p:nvPr>
        </p:nvSpPr>
        <p:spPr/>
        <p:txBody>
          <a:bodyPr/>
          <a:lstStyle/>
          <a:p>
            <a:r>
              <a:rPr lang="en-GB" dirty="0" smtClean="0"/>
              <a:t>The physics behind the </a:t>
            </a:r>
            <a:r>
              <a:rPr lang="en-GB" dirty="0" err="1" smtClean="0"/>
              <a:t>AEgIS</a:t>
            </a:r>
            <a:r>
              <a:rPr lang="en-GB" dirty="0" smtClean="0"/>
              <a:t> experiment</a:t>
            </a:r>
            <a:endParaRPr lang="en-GB" dirty="0"/>
          </a:p>
        </p:txBody>
      </p:sp>
      <p:sp>
        <p:nvSpPr>
          <p:cNvPr id="12" name="Rettangolo 11"/>
          <p:cNvSpPr/>
          <p:nvPr/>
        </p:nvSpPr>
        <p:spPr>
          <a:xfrm>
            <a:off x="4934979" y="1675954"/>
            <a:ext cx="3895223" cy="1631216"/>
          </a:xfrm>
          <a:prstGeom prst="rect">
            <a:avLst/>
          </a:prstGeom>
          <a:solidFill>
            <a:schemeClr val="bg1"/>
          </a:solidFill>
        </p:spPr>
        <p:txBody>
          <a:bodyPr wrap="square">
            <a:spAutoFit/>
          </a:bodyPr>
          <a:lstStyle/>
          <a:p>
            <a:pPr algn="ctr">
              <a:spcBef>
                <a:spcPct val="50000"/>
              </a:spcBef>
            </a:pPr>
            <a:r>
              <a:rPr lang="en-US" altLang="en-US" sz="2000" dirty="0">
                <a:latin typeface="Comic Sans MS" panose="030F0702030302020204" pitchFamily="66" charset="0"/>
              </a:rPr>
              <a:t>All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err="1">
                <a:latin typeface="Comic Sans MS" panose="030F0702030302020204" pitchFamily="66" charset="0"/>
              </a:rPr>
              <a:t>spacetime</a:t>
            </a:r>
            <a:r>
              <a:rPr lang="en-US" altLang="en-US" sz="2000" dirty="0">
                <a:latin typeface="Comic Sans MS" panose="030F0702030302020204" pitchFamily="66" charset="0"/>
              </a:rPr>
              <a:t> point in a given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will undergo 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21" name="Immagine 20"/>
          <p:cNvPicPr>
            <a:picLocks noChangeAspect="1"/>
          </p:cNvPicPr>
          <p:nvPr/>
        </p:nvPicPr>
        <p:blipFill>
          <a:blip r:embed="rId3"/>
          <a:stretch>
            <a:fillRect/>
          </a:stretch>
        </p:blipFill>
        <p:spPr>
          <a:xfrm>
            <a:off x="809013" y="3712776"/>
            <a:ext cx="3084562" cy="2085803"/>
          </a:xfrm>
          <a:prstGeom prst="rect">
            <a:avLst/>
          </a:prstGeom>
        </p:spPr>
      </p:pic>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94" y="3712776"/>
            <a:ext cx="3154929" cy="2085804"/>
          </a:xfrm>
          <a:prstGeom prst="rect">
            <a:avLst/>
          </a:prstGeom>
        </p:spPr>
      </p:pic>
      <p:cxnSp>
        <p:nvCxnSpPr>
          <p:cNvPr id="23" name="Connettore 2 22"/>
          <p:cNvCxnSpPr/>
          <p:nvPr/>
        </p:nvCxnSpPr>
        <p:spPr>
          <a:xfrm>
            <a:off x="3451123" y="5088194"/>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1376517" y="5088193"/>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5894438"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798870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3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73125" y="194493"/>
            <a:ext cx="7324725" cy="1738313"/>
          </a:xfrm>
        </p:spPr>
        <p:txBody>
          <a:bodyPr>
            <a:normAutofit/>
          </a:bodyPr>
          <a:lstStyle/>
          <a:p>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Thank</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you</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for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your</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attention</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341" y="1947115"/>
            <a:ext cx="6037973" cy="4910885"/>
          </a:xfrm>
          <a:prstGeom prst="rect">
            <a:avLst/>
          </a:prstGeom>
        </p:spPr>
      </p:pic>
      <p:sp>
        <p:nvSpPr>
          <p:cNvPr id="10" name="Ovale 9"/>
          <p:cNvSpPr/>
          <p:nvPr/>
        </p:nvSpPr>
        <p:spPr>
          <a:xfrm>
            <a:off x="3634740" y="4903470"/>
            <a:ext cx="937260" cy="18630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6029726" y="2278585"/>
            <a:ext cx="2320290" cy="1200329"/>
          </a:xfrm>
          <a:prstGeom prst="rect">
            <a:avLst/>
          </a:prstGeom>
          <a:solidFill>
            <a:schemeClr val="bg1"/>
          </a:solidFill>
        </p:spPr>
        <p:txBody>
          <a:bodyPr wrap="square" rtlCol="0">
            <a:spAutoFit/>
          </a:bodyPr>
          <a:lstStyle/>
          <a:p>
            <a:pPr algn="ctr"/>
            <a:r>
              <a:rPr lang="it-IT" b="1" dirty="0" smtClean="0">
                <a:latin typeface="Comic Sans MS" panose="030F0702030302020204" pitchFamily="66" charset="0"/>
              </a:rPr>
              <a:t>Some of </a:t>
            </a:r>
            <a:r>
              <a:rPr lang="it-IT" b="1" dirty="0" err="1" smtClean="0">
                <a:latin typeface="Comic Sans MS" panose="030F0702030302020204" pitchFamily="66" charset="0"/>
              </a:rPr>
              <a:t>my</a:t>
            </a:r>
            <a:r>
              <a:rPr lang="it-IT" b="1" dirty="0" smtClean="0">
                <a:latin typeface="Comic Sans MS" panose="030F0702030302020204" pitchFamily="66" charset="0"/>
              </a:rPr>
              <a:t> </a:t>
            </a:r>
            <a:r>
              <a:rPr lang="it-IT" b="1" dirty="0" err="1" smtClean="0">
                <a:latin typeface="Comic Sans MS" panose="030F0702030302020204" pitchFamily="66" charset="0"/>
              </a:rPr>
              <a:t>AEgIS</a:t>
            </a:r>
            <a:r>
              <a:rPr lang="it-IT" b="1" dirty="0" smtClean="0">
                <a:latin typeface="Comic Sans MS" panose="030F0702030302020204" pitchFamily="66" charset="0"/>
              </a:rPr>
              <a:t> </a:t>
            </a:r>
            <a:r>
              <a:rPr lang="it-IT" b="1" dirty="0" err="1" smtClean="0">
                <a:latin typeface="Comic Sans MS" panose="030F0702030302020204" pitchFamily="66" charset="0"/>
              </a:rPr>
              <a:t>adventure</a:t>
            </a:r>
            <a:r>
              <a:rPr lang="it-IT" b="1" dirty="0" smtClean="0">
                <a:latin typeface="Comic Sans MS" panose="030F0702030302020204" pitchFamily="66" charset="0"/>
              </a:rPr>
              <a:t> </a:t>
            </a:r>
            <a:r>
              <a:rPr lang="it-IT" b="1" dirty="0" err="1" smtClean="0">
                <a:latin typeface="Comic Sans MS" panose="030F0702030302020204" pitchFamily="66" charset="0"/>
              </a:rPr>
              <a:t>mates</a:t>
            </a:r>
            <a:r>
              <a:rPr lang="it-IT" b="1" dirty="0" smtClean="0">
                <a:latin typeface="Comic Sans MS" panose="030F0702030302020204" pitchFamily="66" charset="0"/>
              </a:rPr>
              <a:t> inside the </a:t>
            </a:r>
            <a:r>
              <a:rPr lang="it-IT" b="1" dirty="0" err="1" smtClean="0">
                <a:latin typeface="Comic Sans MS" panose="030F0702030302020204" pitchFamily="66" charset="0"/>
              </a:rPr>
              <a:t>AEgIS</a:t>
            </a:r>
            <a:r>
              <a:rPr lang="it-IT" b="1" dirty="0" smtClean="0">
                <a:latin typeface="Comic Sans MS" panose="030F0702030302020204" pitchFamily="66" charset="0"/>
              </a:rPr>
              <a:t> </a:t>
            </a:r>
            <a:r>
              <a:rPr lang="it-IT" b="1" dirty="0" err="1" smtClean="0">
                <a:latin typeface="Comic Sans MS" panose="030F0702030302020204" pitchFamily="66" charset="0"/>
              </a:rPr>
              <a:t>experimental</a:t>
            </a:r>
            <a:r>
              <a:rPr lang="it-IT" b="1" dirty="0" smtClean="0">
                <a:latin typeface="Comic Sans MS" panose="030F0702030302020204" pitchFamily="66" charset="0"/>
              </a:rPr>
              <a:t> zone</a:t>
            </a:r>
            <a:endParaRPr lang="en-GB" b="1" dirty="0">
              <a:latin typeface="Comic Sans MS" panose="030F0702030302020204" pitchFamily="66" charset="0"/>
            </a:endParaRPr>
          </a:p>
        </p:txBody>
      </p:sp>
      <p:pic>
        <p:nvPicPr>
          <p:cNvPr id="4098" name="Picture 2" descr="http://f0.pepst.com/c/25A393/385836/ssc3/home/049/piccolastellina92/emoticon.jpg_480_480_0_64000_0_1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15498" y="3989070"/>
            <a:ext cx="89356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Rettangolo 35"/>
              <p:cNvSpPr/>
              <p:nvPr/>
            </p:nvSpPr>
            <p:spPr>
              <a:xfrm>
                <a:off x="164534" y="2751904"/>
                <a:ext cx="4450715" cy="3324308"/>
              </a:xfrm>
              <a:prstGeom prst="rect">
                <a:avLst/>
              </a:prstGeom>
              <a:noFill/>
              <a:ln w="76200">
                <a:noFill/>
              </a:ln>
            </p:spPr>
            <p:txBody>
              <a:bodyPr wrap="square">
                <a:spAutoFit/>
              </a:bodyPr>
              <a:lstStyle/>
              <a:p>
                <a:r>
                  <a:rPr lang="it-IT" sz="4000" b="1" dirty="0" err="1" smtClean="0">
                    <a:latin typeface="Comic Sans MS" panose="030F0702030302020204" pitchFamily="66" charset="0"/>
                    <a:sym typeface="Symbol" panose="05050102010706020507" pitchFamily="18" charset="2"/>
                  </a:rPr>
                  <a:t>Challenges</a:t>
                </a:r>
                <a:endParaRPr lang="it-IT" sz="4000" b="1" dirty="0" smtClean="0">
                  <a:latin typeface="Comic Sans MS" panose="030F0702030302020204" pitchFamily="66" charset="0"/>
                  <a:sym typeface="Symbol" panose="05050102010706020507" pitchFamily="18" charset="2"/>
                </a:endParaRPr>
              </a:p>
              <a:p>
                <a:pPr marL="342900" lvl="0" indent="-342900">
                  <a:buFont typeface="Arial" panose="020B0604020202020204" pitchFamily="34" charset="0"/>
                  <a:buChar char="•"/>
                </a:pPr>
                <a:r>
                  <a:rPr lang="it-IT" b="1" u="sng" dirty="0">
                    <a:solidFill>
                      <a:srgbClr val="002060"/>
                    </a:solidFill>
                    <a:latin typeface="Comic Sans MS" panose="030F0702030302020204" pitchFamily="66" charset="0"/>
                  </a:rPr>
                  <a:t>Multimode </a:t>
                </a:r>
                <a:r>
                  <a:rPr lang="it-IT" b="1" u="sng" dirty="0" err="1">
                    <a:solidFill>
                      <a:srgbClr val="002060"/>
                    </a:solidFill>
                    <a:latin typeface="Comic Sans MS" panose="030F0702030302020204" pitchFamily="66" charset="0"/>
                  </a:rPr>
                  <a:t>beam</a:t>
                </a:r>
                <a:r>
                  <a:rPr lang="it-IT" b="1" u="sng" dirty="0">
                    <a:solidFill>
                      <a:srgbClr val="002060"/>
                    </a:solidFill>
                    <a:latin typeface="Comic Sans MS" panose="030F0702030302020204" pitchFamily="66" charset="0"/>
                  </a:rPr>
                  <a:t> </a:t>
                </a:r>
                <a:r>
                  <a:rPr lang="it-IT" b="1" u="sng" dirty="0" err="1" smtClean="0">
                    <a:solidFill>
                      <a:srgbClr val="002060"/>
                    </a:solidFill>
                    <a:latin typeface="Comic Sans MS" panose="030F0702030302020204" pitchFamily="66" charset="0"/>
                  </a:rPr>
                  <a:t>focusing</a:t>
                </a:r>
                <a:r>
                  <a:rPr lang="it-IT" dirty="0" smtClean="0">
                    <a:latin typeface="Comic Sans MS" panose="030F0702030302020204" pitchFamily="66" charset="0"/>
                  </a:rPr>
                  <a:t> (</a:t>
                </a:r>
                <a:r>
                  <a:rPr lang="it-IT" dirty="0" err="1" smtClean="0">
                    <a:latin typeface="Comic Sans MS" panose="030F0702030302020204" pitchFamily="66" charset="0"/>
                  </a:rPr>
                  <a:t>at</a:t>
                </a:r>
                <a:r>
                  <a:rPr lang="it-IT" dirty="0" smtClean="0">
                    <a:latin typeface="Comic Sans MS" panose="030F0702030302020204" pitchFamily="66" charset="0"/>
                  </a:rPr>
                  <a:t> the </a:t>
                </a:r>
                <a:r>
                  <a:rPr lang="it-IT" dirty="0" err="1" smtClean="0">
                    <a:latin typeface="Comic Sans MS" panose="030F0702030302020204" pitchFamily="66" charset="0"/>
                  </a:rPr>
                  <a:t>fiber</a:t>
                </a:r>
                <a:r>
                  <a:rPr lang="it-IT" dirty="0" smtClean="0">
                    <a:latin typeface="Comic Sans MS" panose="030F0702030302020204" pitchFamily="66" charset="0"/>
                  </a:rPr>
                  <a:t> exit)</a:t>
                </a:r>
                <a:r>
                  <a:rPr lang="it-IT" dirty="0" smtClean="0">
                    <a:solidFill>
                      <a:srgbClr val="002060"/>
                    </a:solidFill>
                    <a:latin typeface="Comic Sans MS" panose="030F0702030302020204" pitchFamily="66" charset="0"/>
                  </a:rPr>
                  <a:t>, </a:t>
                </a:r>
                <a:r>
                  <a:rPr lang="it-IT" dirty="0" err="1">
                    <a:solidFill>
                      <a:prstClr val="black"/>
                    </a:solidFill>
                    <a:latin typeface="Comic Sans MS" panose="030F0702030302020204" pitchFamily="66" charset="0"/>
                  </a:rPr>
                  <a:t>we</a:t>
                </a:r>
                <a:r>
                  <a:rPr lang="it-IT" dirty="0">
                    <a:solidFill>
                      <a:prstClr val="black"/>
                    </a:solidFill>
                    <a:latin typeface="Comic Sans MS" panose="030F0702030302020204" pitchFamily="66" charset="0"/>
                  </a:rPr>
                  <a:t> </a:t>
                </a:r>
                <a:r>
                  <a:rPr lang="it-IT" dirty="0" err="1">
                    <a:solidFill>
                      <a:prstClr val="black"/>
                    </a:solidFill>
                    <a:latin typeface="Comic Sans MS" panose="030F0702030302020204" pitchFamily="66" charset="0"/>
                  </a:rPr>
                  <a:t>empirically</a:t>
                </a:r>
                <a:r>
                  <a:rPr lang="it-IT" dirty="0">
                    <a:solidFill>
                      <a:prstClr val="black"/>
                    </a:solidFill>
                    <a:latin typeface="Comic Sans MS" panose="030F0702030302020204" pitchFamily="66" charset="0"/>
                  </a:rPr>
                  <a:t> </a:t>
                </a:r>
                <a:r>
                  <a:rPr lang="it-IT" dirty="0" err="1">
                    <a:solidFill>
                      <a:prstClr val="black"/>
                    </a:solidFill>
                    <a:latin typeface="Comic Sans MS" panose="030F0702030302020204" pitchFamily="66" charset="0"/>
                  </a:rPr>
                  <a:t>estimated</a:t>
                </a:r>
                <a:r>
                  <a:rPr lang="it-IT" dirty="0">
                    <a:solidFill>
                      <a:prstClr val="black"/>
                    </a:solidFill>
                    <a:latin typeface="Comic Sans MS" panose="030F0702030302020204" pitchFamily="66" charset="0"/>
                  </a:rPr>
                  <a:t> a </a:t>
                </a:r>
                <a:r>
                  <a:rPr lang="it-IT" dirty="0" err="1">
                    <a:solidFill>
                      <a:prstClr val="black"/>
                    </a:solidFill>
                    <a:latin typeface="Comic Sans MS" panose="030F0702030302020204" pitchFamily="66" charset="0"/>
                  </a:rPr>
                  <a:t>coefficient</a:t>
                </a:r>
                <a:r>
                  <a:rPr lang="it-IT" dirty="0">
                    <a:solidFill>
                      <a:prstClr val="black"/>
                    </a:solidFill>
                    <a:latin typeface="Comic Sans MS" panose="030F0702030302020204" pitchFamily="66" charset="0"/>
                  </a:rPr>
                  <a:t> </a:t>
                </a:r>
                <a:r>
                  <a:rPr lang="it-IT" dirty="0" err="1">
                    <a:solidFill>
                      <a:prstClr val="black"/>
                    </a:solidFill>
                    <a:latin typeface="Comic Sans MS" panose="030F0702030302020204" pitchFamily="66" charset="0"/>
                  </a:rPr>
                  <a:t>strictly</a:t>
                </a:r>
                <a:r>
                  <a:rPr lang="it-IT" dirty="0">
                    <a:solidFill>
                      <a:prstClr val="black"/>
                    </a:solidFill>
                    <a:latin typeface="Comic Sans MS" panose="030F0702030302020204" pitchFamily="66" charset="0"/>
                  </a:rPr>
                  <a:t> </a:t>
                </a:r>
                <a:r>
                  <a:rPr lang="it-IT" dirty="0" err="1">
                    <a:solidFill>
                      <a:prstClr val="black"/>
                    </a:solidFill>
                    <a:latin typeface="Comic Sans MS" panose="030F0702030302020204" pitchFamily="66" charset="0"/>
                  </a:rPr>
                  <a:t>related</a:t>
                </a:r>
                <a:r>
                  <a:rPr lang="it-IT" dirty="0">
                    <a:solidFill>
                      <a:prstClr val="black"/>
                    </a:solidFill>
                    <a:latin typeface="Comic Sans MS" panose="030F0702030302020204" pitchFamily="66" charset="0"/>
                  </a:rPr>
                  <a:t> to </a:t>
                </a:r>
                <a:r>
                  <a:rPr lang="it-IT" dirty="0" err="1">
                    <a:solidFill>
                      <a:prstClr val="black"/>
                    </a:solidFill>
                    <a:latin typeface="Comic Sans MS" panose="030F0702030302020204" pitchFamily="66" charset="0"/>
                  </a:rPr>
                  <a:t>this</a:t>
                </a:r>
                <a:r>
                  <a:rPr lang="it-IT" sz="2000" i="1" dirty="0">
                    <a:solidFill>
                      <a:prstClr val="black"/>
                    </a:solidFill>
                    <a:latin typeface="Cambria Math" panose="02040503050406030204" pitchFamily="18" charset="0"/>
                  </a:rPr>
                  <a:t/>
                </a:r>
                <a:br>
                  <a:rPr lang="it-IT" sz="2000" i="1" dirty="0">
                    <a:solidFill>
                      <a:prstClr val="black"/>
                    </a:solidFill>
                    <a:latin typeface="Cambria Math" panose="02040503050406030204" pitchFamily="18" charset="0"/>
                  </a:rPr>
                </a:br>
                <a14:m>
                  <m:oMath xmlns:m="http://schemas.openxmlformats.org/officeDocument/2006/math">
                    <m:sSub>
                      <m:sSubPr>
                        <m:ctrlPr>
                          <a:rPr lang="it-IT" sz="2000" i="1" dirty="0">
                            <a:solidFill>
                              <a:prstClr val="black"/>
                            </a:solidFill>
                            <a:latin typeface="Cambria Math" panose="02040503050406030204" pitchFamily="18" charset="0"/>
                          </a:rPr>
                        </m:ctrlPr>
                      </m:sSubPr>
                      <m:e>
                        <m:r>
                          <a:rPr lang="it-IT" sz="2000" dirty="0">
                            <a:solidFill>
                              <a:prstClr val="black"/>
                            </a:solidFill>
                            <a:latin typeface="Cambria Math" panose="02040503050406030204" pitchFamily="18" charset="0"/>
                          </a:rPr>
                          <m:t>𝑤</m:t>
                        </m:r>
                      </m:e>
                      <m:sub>
                        <m:r>
                          <a:rPr lang="it-IT" sz="2000" dirty="0">
                            <a:solidFill>
                              <a:prstClr val="black"/>
                            </a:solidFill>
                            <a:latin typeface="Cambria Math" panose="02040503050406030204" pitchFamily="18" charset="0"/>
                          </a:rPr>
                          <m:t>𝑜𝑢𝑡</m:t>
                        </m:r>
                      </m:sub>
                    </m:sSub>
                    <m:r>
                      <a:rPr lang="it-IT" sz="2000" dirty="0">
                        <a:solidFill>
                          <a:prstClr val="black"/>
                        </a:solidFill>
                        <a:latin typeface="Cambria Math" panose="02040503050406030204" pitchFamily="18" charset="0"/>
                      </a:rPr>
                      <m:t>=</m:t>
                    </m:r>
                    <m:f>
                      <m:fPr>
                        <m:ctrlPr>
                          <a:rPr lang="it-IT" sz="2000" i="1" dirty="0">
                            <a:solidFill>
                              <a:prstClr val="black"/>
                            </a:solidFill>
                            <a:latin typeface="Cambria Math" panose="02040503050406030204" pitchFamily="18" charset="0"/>
                          </a:rPr>
                        </m:ctrlPr>
                      </m:fPr>
                      <m:num>
                        <m:r>
                          <a:rPr lang="it-IT" sz="2000" dirty="0">
                            <a:solidFill>
                              <a:prstClr val="black"/>
                            </a:solidFill>
                            <a:latin typeface="Cambria Math" panose="02040503050406030204" pitchFamily="18" charset="0"/>
                          </a:rPr>
                          <m:t>𝑓</m:t>
                        </m:r>
                        <m:r>
                          <a:rPr lang="it-IT" sz="2000" dirty="0">
                            <a:solidFill>
                              <a:prstClr val="black"/>
                            </a:solidFill>
                            <a:latin typeface="Cambria Math" panose="02040503050406030204" pitchFamily="18" charset="0"/>
                          </a:rPr>
                          <m:t>𝜆</m:t>
                        </m:r>
                        <m:sSup>
                          <m:sSupPr>
                            <m:ctrlPr>
                              <a:rPr lang="it-IT" sz="2000" i="1" dirty="0">
                                <a:solidFill>
                                  <a:prstClr val="black"/>
                                </a:solidFill>
                                <a:latin typeface="Cambria Math" panose="02040503050406030204" pitchFamily="18" charset="0"/>
                              </a:rPr>
                            </m:ctrlPr>
                          </m:sSupPr>
                          <m:e>
                            <m:r>
                              <a:rPr lang="it-IT" sz="2000" dirty="0">
                                <a:solidFill>
                                  <a:prstClr val="black"/>
                                </a:solidFill>
                                <a:latin typeface="Cambria Math" panose="02040503050406030204" pitchFamily="18" charset="0"/>
                              </a:rPr>
                              <m:t>𝑴</m:t>
                            </m:r>
                          </m:e>
                          <m:sup>
                            <m:r>
                              <a:rPr lang="it-IT" sz="2000" dirty="0">
                                <a:solidFill>
                                  <a:prstClr val="black"/>
                                </a:solidFill>
                                <a:latin typeface="Cambria Math" panose="02040503050406030204" pitchFamily="18" charset="0"/>
                              </a:rPr>
                              <m:t>𝟐</m:t>
                            </m:r>
                          </m:sup>
                        </m:sSup>
                      </m:num>
                      <m:den>
                        <m:r>
                          <a:rPr lang="it-IT" sz="2000" dirty="0">
                            <a:solidFill>
                              <a:prstClr val="black"/>
                            </a:solidFill>
                            <a:latin typeface="Cambria Math" panose="02040503050406030204" pitchFamily="18" charset="0"/>
                          </a:rPr>
                          <m:t>𝜋</m:t>
                        </m:r>
                        <m:sSub>
                          <m:sSubPr>
                            <m:ctrlPr>
                              <a:rPr lang="it-IT" sz="2000" i="1" dirty="0">
                                <a:solidFill>
                                  <a:prstClr val="black"/>
                                </a:solidFill>
                                <a:latin typeface="Cambria Math" panose="02040503050406030204" pitchFamily="18" charset="0"/>
                              </a:rPr>
                            </m:ctrlPr>
                          </m:sSubPr>
                          <m:e>
                            <m:r>
                              <a:rPr lang="it-IT" sz="2000" dirty="0">
                                <a:solidFill>
                                  <a:prstClr val="black"/>
                                </a:solidFill>
                                <a:latin typeface="Cambria Math" panose="02040503050406030204" pitchFamily="18" charset="0"/>
                              </a:rPr>
                              <m:t>𝑤</m:t>
                            </m:r>
                          </m:e>
                          <m:sub>
                            <m:r>
                              <a:rPr lang="it-IT" sz="2000" dirty="0">
                                <a:solidFill>
                                  <a:prstClr val="black"/>
                                </a:solidFill>
                                <a:latin typeface="Cambria Math" panose="02040503050406030204" pitchFamily="18" charset="0"/>
                              </a:rPr>
                              <m:t>𝑖𝑛</m:t>
                            </m:r>
                          </m:sub>
                        </m:sSub>
                      </m:den>
                    </m:f>
                  </m:oMath>
                </a14:m>
                <a:endParaRPr lang="it-IT" dirty="0">
                  <a:solidFill>
                    <a:prstClr val="black"/>
                  </a:solidFill>
                  <a:latin typeface="Comic Sans MS" panose="030F0702030302020204" pitchFamily="66" charset="0"/>
                </a:endParaRPr>
              </a:p>
              <a:p>
                <a:pPr marL="342900" lvl="0" indent="-342900">
                  <a:buFont typeface="Arial" panose="020B0604020202020204" pitchFamily="34" charset="0"/>
                  <a:buChar char="•"/>
                </a:pPr>
                <a:endParaRPr lang="it-IT" dirty="0">
                  <a:solidFill>
                    <a:prstClr val="black"/>
                  </a:solidFill>
                  <a:latin typeface="Comic Sans MS" panose="030F0702030302020204" pitchFamily="66" charset="0"/>
                </a:endParaRPr>
              </a:p>
              <a:p>
                <a:pPr marL="342900" lvl="0" indent="-342900">
                  <a:buFont typeface="Arial" panose="020B0604020202020204" pitchFamily="34" charset="0"/>
                  <a:buChar char="•"/>
                </a:pPr>
                <a:r>
                  <a:rPr lang="it-IT" dirty="0">
                    <a:solidFill>
                      <a:prstClr val="black"/>
                    </a:solidFill>
                    <a:latin typeface="Comic Sans MS" panose="030F0702030302020204" pitchFamily="66" charset="0"/>
                  </a:rPr>
                  <a:t>Focus </a:t>
                </a:r>
                <a:r>
                  <a:rPr lang="it-IT" dirty="0" err="1">
                    <a:solidFill>
                      <a:prstClr val="black"/>
                    </a:solidFill>
                    <a:latin typeface="Comic Sans MS" panose="030F0702030302020204" pitchFamily="66" charset="0"/>
                  </a:rPr>
                  <a:t>it</a:t>
                </a:r>
                <a:r>
                  <a:rPr lang="it-IT" dirty="0">
                    <a:solidFill>
                      <a:prstClr val="black"/>
                    </a:solidFill>
                    <a:latin typeface="Comic Sans MS" panose="030F0702030302020204" pitchFamily="66" charset="0"/>
                  </a:rPr>
                  <a:t> </a:t>
                </a:r>
                <a:r>
                  <a:rPr lang="it-IT" b="1" u="sng" dirty="0" err="1">
                    <a:solidFill>
                      <a:srgbClr val="002060"/>
                    </a:solidFill>
                    <a:latin typeface="Comic Sans MS" panose="030F0702030302020204" pitchFamily="66" charset="0"/>
                  </a:rPr>
                  <a:t>onto</a:t>
                </a:r>
                <a:r>
                  <a:rPr lang="it-IT" b="1" u="sng" dirty="0">
                    <a:solidFill>
                      <a:srgbClr val="002060"/>
                    </a:solidFill>
                    <a:latin typeface="Comic Sans MS" panose="030F0702030302020204" pitchFamily="66" charset="0"/>
                  </a:rPr>
                  <a:t> the 25</a:t>
                </a:r>
                <a:r>
                  <a:rPr lang="it-IT" b="1" u="sng" dirty="0">
                    <a:solidFill>
                      <a:srgbClr val="002060"/>
                    </a:solidFill>
                    <a:latin typeface="Symbol" panose="05050102010706020507" pitchFamily="18" charset="2"/>
                  </a:rPr>
                  <a:t>m</a:t>
                </a:r>
                <a:r>
                  <a:rPr lang="it-IT" b="1" u="sng" dirty="0">
                    <a:solidFill>
                      <a:srgbClr val="002060"/>
                    </a:solidFill>
                    <a:latin typeface="Comic Sans MS" panose="030F0702030302020204" pitchFamily="66" charset="0"/>
                  </a:rPr>
                  <a:t>m </a:t>
                </a:r>
                <a:r>
                  <a:rPr lang="it-IT" b="1" u="sng" dirty="0" err="1">
                    <a:solidFill>
                      <a:srgbClr val="002060"/>
                    </a:solidFill>
                    <a:latin typeface="Comic Sans MS" panose="030F0702030302020204" pitchFamily="66" charset="0"/>
                  </a:rPr>
                  <a:t>diameter</a:t>
                </a:r>
                <a:r>
                  <a:rPr lang="it-IT" b="1" u="sng" dirty="0">
                    <a:solidFill>
                      <a:srgbClr val="002060"/>
                    </a:solidFill>
                    <a:latin typeface="Comic Sans MS" panose="030F0702030302020204" pitchFamily="66" charset="0"/>
                  </a:rPr>
                  <a:t> </a:t>
                </a:r>
                <a:r>
                  <a:rPr lang="it-IT" b="1" u="sng" dirty="0" err="1">
                    <a:solidFill>
                      <a:srgbClr val="002060"/>
                    </a:solidFill>
                    <a:latin typeface="Comic Sans MS" panose="030F0702030302020204" pitchFamily="66" charset="0"/>
                  </a:rPr>
                  <a:t>InGaAs</a:t>
                </a:r>
                <a:r>
                  <a:rPr lang="it-IT" b="1" u="sng" dirty="0">
                    <a:solidFill>
                      <a:srgbClr val="002060"/>
                    </a:solidFill>
                    <a:latin typeface="Comic Sans MS" panose="030F0702030302020204" pitchFamily="66" charset="0"/>
                  </a:rPr>
                  <a:t> </a:t>
                </a:r>
                <a:r>
                  <a:rPr lang="it-IT" b="1" u="sng" dirty="0" err="1">
                    <a:solidFill>
                      <a:srgbClr val="002060"/>
                    </a:solidFill>
                    <a:latin typeface="Comic Sans MS" panose="030F0702030302020204" pitchFamily="66" charset="0"/>
                  </a:rPr>
                  <a:t>active</a:t>
                </a:r>
                <a:r>
                  <a:rPr lang="it-IT" b="1" u="sng" dirty="0">
                    <a:solidFill>
                      <a:srgbClr val="002060"/>
                    </a:solidFill>
                    <a:latin typeface="Comic Sans MS" panose="030F0702030302020204" pitchFamily="66" charset="0"/>
                  </a:rPr>
                  <a:t> </a:t>
                </a:r>
                <a:r>
                  <a:rPr lang="it-IT" b="1" u="sng" dirty="0" err="1">
                    <a:solidFill>
                      <a:srgbClr val="002060"/>
                    </a:solidFill>
                    <a:latin typeface="Comic Sans MS" panose="030F0702030302020204" pitchFamily="66" charset="0"/>
                  </a:rPr>
                  <a:t>surface</a:t>
                </a:r>
                <a:r>
                  <a:rPr lang="it-IT" dirty="0">
                    <a:solidFill>
                      <a:srgbClr val="002060"/>
                    </a:solidFill>
                    <a:latin typeface="Comic Sans MS" panose="030F0702030302020204" pitchFamily="66" charset="0"/>
                  </a:rPr>
                  <a:t> </a:t>
                </a:r>
                <a:r>
                  <a:rPr lang="it-IT" dirty="0">
                    <a:solidFill>
                      <a:prstClr val="black"/>
                    </a:solidFill>
                    <a:latin typeface="Comic Sans MS" panose="030F0702030302020204" pitchFamily="66" charset="0"/>
                  </a:rPr>
                  <a:t>(so </a:t>
                </a:r>
                <a:r>
                  <a:rPr lang="it-IT" dirty="0" err="1">
                    <a:solidFill>
                      <a:prstClr val="black"/>
                    </a:solidFill>
                    <a:latin typeface="Comic Sans MS" panose="030F0702030302020204" pitchFamily="66" charset="0"/>
                  </a:rPr>
                  <a:t>little</a:t>
                </a:r>
                <a:r>
                  <a:rPr lang="it-IT" dirty="0">
                    <a:solidFill>
                      <a:prstClr val="black"/>
                    </a:solidFill>
                    <a:latin typeface="Comic Sans MS" panose="030F0702030302020204" pitchFamily="66" charset="0"/>
                  </a:rPr>
                  <a:t> to reduce the dark </a:t>
                </a:r>
                <a:r>
                  <a:rPr lang="it-IT" dirty="0" err="1">
                    <a:solidFill>
                      <a:prstClr val="black"/>
                    </a:solidFill>
                    <a:latin typeface="Comic Sans MS" panose="030F0702030302020204" pitchFamily="66" charset="0"/>
                  </a:rPr>
                  <a:t>counts</a:t>
                </a:r>
                <a:r>
                  <a:rPr lang="it-IT" dirty="0">
                    <a:solidFill>
                      <a:prstClr val="black"/>
                    </a:solidFill>
                    <a:latin typeface="Comic Sans MS" panose="030F0702030302020204" pitchFamily="66" charset="0"/>
                  </a:rPr>
                  <a:t> rate</a:t>
                </a:r>
                <a:r>
                  <a:rPr lang="it-IT" dirty="0" smtClean="0">
                    <a:solidFill>
                      <a:prstClr val="black"/>
                    </a:solidFill>
                    <a:latin typeface="Comic Sans MS" panose="030F0702030302020204" pitchFamily="66" charset="0"/>
                  </a:rPr>
                  <a:t>)</a:t>
                </a:r>
                <a:endParaRPr lang="it-IT" b="1" u="sng" dirty="0">
                  <a:solidFill>
                    <a:prstClr val="black"/>
                  </a:solidFill>
                  <a:latin typeface="Comic Sans MS" panose="030F0702030302020204" pitchFamily="66" charset="0"/>
                </a:endParaRPr>
              </a:p>
            </p:txBody>
          </p:sp>
        </mc:Choice>
        <mc:Fallback xmlns="">
          <p:sp>
            <p:nvSpPr>
              <p:cNvPr id="36" name="Rettangolo 35"/>
              <p:cNvSpPr>
                <a:spLocks noRot="1" noChangeAspect="1" noMove="1" noResize="1" noEditPoints="1" noAdjustHandles="1" noChangeArrowheads="1" noChangeShapeType="1" noTextEdit="1"/>
              </p:cNvSpPr>
              <p:nvPr/>
            </p:nvSpPr>
            <p:spPr>
              <a:xfrm>
                <a:off x="164534" y="2751904"/>
                <a:ext cx="4450715" cy="3324308"/>
              </a:xfrm>
              <a:prstGeom prst="rect">
                <a:avLst/>
              </a:prstGeom>
              <a:blipFill rotWithShape="0">
                <a:blip r:embed="rId3"/>
                <a:stretch>
                  <a:fillRect l="-4932" t="-3297" r="-822" b="-2015"/>
                </a:stretch>
              </a:blipFill>
              <a:ln w="76200">
                <a:noFill/>
              </a:ln>
            </p:spPr>
            <p:txBody>
              <a:bodyPr/>
              <a:lstStyle/>
              <a:p>
                <a:r>
                  <a:rPr lang="en-GB">
                    <a:noFill/>
                  </a:rPr>
                  <a:t> </a:t>
                </a:r>
              </a:p>
            </p:txBody>
          </p:sp>
        </mc:Fallback>
      </mc:AlternateContent>
      <p:sp>
        <p:nvSpPr>
          <p:cNvPr id="2" name="Titolo 1"/>
          <p:cNvSpPr>
            <a:spLocks noGrp="1"/>
          </p:cNvSpPr>
          <p:nvPr>
            <p:ph type="title"/>
          </p:nvPr>
        </p:nvSpPr>
        <p:spPr>
          <a:xfrm>
            <a:off x="620773" y="200985"/>
            <a:ext cx="7886700" cy="1325563"/>
          </a:xfrm>
        </p:spPr>
        <p:txBody>
          <a:bodyPr/>
          <a:lstStyle/>
          <a:p>
            <a:pPr algn="ctr"/>
            <a:r>
              <a:rPr lang="it-IT" sz="4000" dirty="0" smtClean="0">
                <a:solidFill>
                  <a:srgbClr val="002060"/>
                </a:solidFill>
                <a:latin typeface="Comic Sans MS" panose="030F0702030302020204" pitchFamily="66" charset="0"/>
              </a:rPr>
              <a:t>2. </a:t>
            </a:r>
            <a:r>
              <a:rPr lang="it-IT" sz="4000" dirty="0" err="1" smtClean="0">
                <a:solidFill>
                  <a:srgbClr val="002060"/>
                </a:solidFill>
                <a:latin typeface="Comic Sans MS" panose="030F0702030302020204" pitchFamily="66" charset="0"/>
              </a:rPr>
              <a:t>Detection</a:t>
            </a:r>
            <a:r>
              <a:rPr lang="it-IT" sz="4000" dirty="0" smtClean="0">
                <a:solidFill>
                  <a:srgbClr val="002060"/>
                </a:solidFill>
                <a:latin typeface="Comic Sans MS" panose="030F0702030302020204" pitchFamily="66" charset="0"/>
              </a:rPr>
              <a:t> </a:t>
            </a:r>
            <a:r>
              <a:rPr lang="it-IT" sz="4000" dirty="0">
                <a:solidFill>
                  <a:srgbClr val="002060"/>
                </a:solidFill>
                <a:latin typeface="Comic Sans MS" panose="030F0702030302020204" pitchFamily="66" charset="0"/>
              </a:rPr>
              <a:t>of 1312nm </a:t>
            </a:r>
            <a:r>
              <a:rPr lang="it-IT" sz="4000" dirty="0" err="1">
                <a:solidFill>
                  <a:srgbClr val="002060"/>
                </a:solidFill>
                <a:latin typeface="Comic Sans MS" panose="030F0702030302020204" pitchFamily="66" charset="0"/>
              </a:rPr>
              <a:t>photons</a:t>
            </a:r>
            <a:endParaRPr lang="en-GB" sz="4000" dirty="0">
              <a:solidFill>
                <a:srgbClr val="002060"/>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z="1100" smtClean="0">
                <a:latin typeface="Comic Sans MS" panose="030F0702030302020204" pitchFamily="66" charset="0"/>
              </a:rPr>
              <a:t>41</a:t>
            </a:fld>
            <a:endParaRPr lang="en-GB" sz="1100">
              <a:latin typeface="Comic Sans MS" panose="030F0702030302020204" pitchFamily="66" charset="0"/>
            </a:endParaRPr>
          </a:p>
        </p:txBody>
      </p:sp>
      <p:sp>
        <p:nvSpPr>
          <p:cNvPr id="34" name="Segnaposto piè di pagina 8"/>
          <p:cNvSpPr>
            <a:spLocks noGrp="1"/>
          </p:cNvSpPr>
          <p:nvPr>
            <p:ph type="ftr" sz="quarter" idx="11"/>
          </p:nvPr>
        </p:nvSpPr>
        <p:spPr>
          <a:xfrm>
            <a:off x="2480760" y="6356351"/>
            <a:ext cx="4039603" cy="365125"/>
          </a:xfrm>
        </p:spPr>
        <p:txBody>
          <a:bodyPr/>
          <a:lstStyle/>
          <a:p>
            <a:r>
              <a:rPr lang="it-IT" dirty="0" err="1">
                <a:latin typeface="Comic Sans MS" panose="030F0702030302020204" pitchFamily="66" charset="0"/>
              </a:rPr>
              <a:t>Positronium</a:t>
            </a:r>
            <a:r>
              <a:rPr lang="it-IT" dirty="0">
                <a:latin typeface="Comic Sans MS" panose="030F0702030302020204" pitchFamily="66" charset="0"/>
              </a:rPr>
              <a:t> Laser </a:t>
            </a:r>
            <a:r>
              <a:rPr lang="it-IT" dirty="0" err="1">
                <a:latin typeface="Comic Sans MS" panose="030F0702030302020204" pitchFamily="66" charset="0"/>
              </a:rPr>
              <a:t>excitation</a:t>
            </a:r>
            <a:r>
              <a:rPr lang="it-IT" dirty="0">
                <a:latin typeface="Comic Sans MS" panose="030F0702030302020204" pitchFamily="66" charset="0"/>
              </a:rPr>
              <a:t> and </a:t>
            </a:r>
            <a:r>
              <a:rPr lang="it-IT" dirty="0" err="1">
                <a:latin typeface="Comic Sans MS" panose="030F0702030302020204" pitchFamily="66" charset="0"/>
              </a:rPr>
              <a:t>its</a:t>
            </a:r>
            <a:r>
              <a:rPr lang="it-IT" dirty="0">
                <a:latin typeface="Comic Sans MS" panose="030F0702030302020204" pitchFamily="66" charset="0"/>
              </a:rPr>
              <a:t> </a:t>
            </a:r>
            <a:r>
              <a:rPr lang="it-IT" dirty="0" err="1">
                <a:latin typeface="Comic Sans MS" panose="030F0702030302020204" pitchFamily="66" charset="0"/>
              </a:rPr>
              <a:t>detection</a:t>
            </a:r>
            <a:endParaRPr lang="it-IT" dirty="0">
              <a:latin typeface="Comic Sans MS" panose="030F0702030302020204" pitchFamily="66" charset="0"/>
            </a:endParaRPr>
          </a:p>
        </p:txBody>
      </p:sp>
      <p:sp>
        <p:nvSpPr>
          <p:cNvPr id="35" name="Rettangolo 34"/>
          <p:cNvSpPr/>
          <p:nvPr/>
        </p:nvSpPr>
        <p:spPr>
          <a:xfrm>
            <a:off x="61783" y="1363053"/>
            <a:ext cx="9020434" cy="1015663"/>
          </a:xfrm>
          <a:prstGeom prst="rect">
            <a:avLst/>
          </a:prstGeom>
          <a:solidFill>
            <a:schemeClr val="bg2">
              <a:alpha val="50000"/>
            </a:schemeClr>
          </a:solidFill>
          <a:ln w="76200">
            <a:solidFill>
              <a:srgbClr val="00B050"/>
            </a:solidFill>
          </a:ln>
        </p:spPr>
        <p:txBody>
          <a:bodyPr wrap="square">
            <a:spAutoFit/>
          </a:bodyPr>
          <a:lstStyle/>
          <a:p>
            <a:pPr algn="ctr">
              <a:lnSpc>
                <a:spcPct val="150000"/>
              </a:lnSpc>
            </a:pPr>
            <a:r>
              <a:rPr lang="it-IT" sz="2000" dirty="0" smtClean="0">
                <a:latin typeface="Comic Sans MS" panose="030F0702030302020204" pitchFamily="66" charset="0"/>
                <a:sym typeface="Symbol" panose="05050102010706020507" pitchFamily="18" charset="2"/>
              </a:rPr>
              <a:t>I </a:t>
            </a:r>
            <a:r>
              <a:rPr lang="it-IT" sz="2000" dirty="0" err="1">
                <a:latin typeface="Comic Sans MS" panose="030F0702030302020204" pitchFamily="66" charset="0"/>
                <a:sym typeface="Symbol" panose="05050102010706020507" pitchFamily="18" charset="2"/>
              </a:rPr>
              <a:t>estimated</a:t>
            </a:r>
            <a:r>
              <a:rPr lang="it-IT" sz="2000" dirty="0">
                <a:latin typeface="Comic Sans MS" panose="030F0702030302020204" pitchFamily="66" charset="0"/>
                <a:sym typeface="Symbol" panose="05050102010706020507" pitchFamily="18" charset="2"/>
              </a:rPr>
              <a:t> </a:t>
            </a:r>
            <a:r>
              <a:rPr lang="it-IT" sz="2000" dirty="0" err="1">
                <a:latin typeface="Comic Sans MS" panose="030F0702030302020204" pitchFamily="66" charset="0"/>
                <a:sym typeface="Symbol" panose="05050102010706020507" pitchFamily="18" charset="2"/>
              </a:rPr>
              <a:t>that</a:t>
            </a:r>
            <a:r>
              <a:rPr lang="it-IT" sz="2000" dirty="0">
                <a:latin typeface="Comic Sans MS" panose="030F0702030302020204" pitchFamily="66" charset="0"/>
                <a:sym typeface="Symbol" panose="05050102010706020507" pitchFamily="18" charset="2"/>
              </a:rPr>
              <a:t>, in </a:t>
            </a:r>
            <a:r>
              <a:rPr lang="it-IT" sz="2000" dirty="0" err="1">
                <a:latin typeface="Comic Sans MS" panose="030F0702030302020204" pitchFamily="66" charset="0"/>
                <a:sym typeface="Symbol" panose="05050102010706020507" pitchFamily="18" charset="2"/>
              </a:rPr>
              <a:t>order</a:t>
            </a:r>
            <a:r>
              <a:rPr lang="it-IT" sz="2000" dirty="0">
                <a:latin typeface="Comic Sans MS" panose="030F0702030302020204" pitchFamily="66" charset="0"/>
                <a:sym typeface="Symbol" panose="05050102010706020507" pitchFamily="18" charset="2"/>
              </a:rPr>
              <a:t> to </a:t>
            </a:r>
            <a:r>
              <a:rPr lang="it-IT" sz="2000" dirty="0" err="1">
                <a:latin typeface="Comic Sans MS" panose="030F0702030302020204" pitchFamily="66" charset="0"/>
                <a:sym typeface="Symbol" panose="05050102010706020507" pitchFamily="18" charset="2"/>
              </a:rPr>
              <a:t>have</a:t>
            </a:r>
            <a:r>
              <a:rPr lang="it-IT" sz="2000" dirty="0">
                <a:latin typeface="Comic Sans MS" panose="030F0702030302020204" pitchFamily="66" charset="0"/>
                <a:sym typeface="Symbol" panose="05050102010706020507" pitchFamily="18" charset="2"/>
              </a:rPr>
              <a:t> 1 </a:t>
            </a:r>
            <a:r>
              <a:rPr lang="it-IT" sz="2000" dirty="0" err="1">
                <a:latin typeface="Comic Sans MS" panose="030F0702030302020204" pitchFamily="66" charset="0"/>
                <a:sym typeface="Symbol" panose="05050102010706020507" pitchFamily="18" charset="2"/>
              </a:rPr>
              <a:t>count</a:t>
            </a:r>
            <a:r>
              <a:rPr lang="it-IT" sz="2000" dirty="0">
                <a:latin typeface="Comic Sans MS" panose="030F0702030302020204" pitchFamily="66" charset="0"/>
                <a:sym typeface="Symbol" panose="05050102010706020507" pitchFamily="18" charset="2"/>
              </a:rPr>
              <a:t> out of 10 </a:t>
            </a:r>
            <a:r>
              <a:rPr lang="it-IT" sz="2000" dirty="0" smtClean="0">
                <a:latin typeface="Comic Sans MS" panose="030F0702030302020204" pitchFamily="66" charset="0"/>
                <a:sym typeface="Symbol" panose="05050102010706020507" pitchFamily="18" charset="2"/>
              </a:rPr>
              <a:t>e+ </a:t>
            </a:r>
            <a:r>
              <a:rPr lang="it-IT" sz="2000" dirty="0" err="1" smtClean="0">
                <a:latin typeface="Comic Sans MS" panose="030F0702030302020204" pitchFamily="66" charset="0"/>
                <a:sym typeface="Symbol" panose="05050102010706020507" pitchFamily="18" charset="2"/>
              </a:rPr>
              <a:t>shots</a:t>
            </a:r>
            <a:r>
              <a:rPr lang="it-IT" sz="2000" dirty="0" smtClean="0">
                <a:latin typeface="Comic Sans MS" panose="030F0702030302020204" pitchFamily="66" charset="0"/>
                <a:sym typeface="Symbol" panose="05050102010706020507" pitchFamily="18" charset="2"/>
              </a:rPr>
              <a:t>, </a:t>
            </a:r>
            <a:r>
              <a:rPr lang="it-IT" sz="2000" u="sng" dirty="0" err="1" smtClean="0">
                <a:solidFill>
                  <a:srgbClr val="C00000"/>
                </a:solidFill>
                <a:latin typeface="Comic Sans MS" panose="030F0702030302020204" pitchFamily="66" charset="0"/>
                <a:sym typeface="Symbol" panose="05050102010706020507" pitchFamily="18" charset="2"/>
              </a:rPr>
              <a:t>we</a:t>
            </a:r>
            <a:r>
              <a:rPr lang="it-IT" sz="2000" u="sng" dirty="0" smtClean="0">
                <a:solidFill>
                  <a:srgbClr val="C00000"/>
                </a:solidFill>
                <a:latin typeface="Comic Sans MS" panose="030F0702030302020204" pitchFamily="66" charset="0"/>
                <a:sym typeface="Symbol" panose="05050102010706020507" pitchFamily="18" charset="2"/>
              </a:rPr>
              <a:t> </a:t>
            </a:r>
            <a:r>
              <a:rPr lang="it-IT" sz="2000" u="sng" dirty="0" err="1">
                <a:solidFill>
                  <a:srgbClr val="C00000"/>
                </a:solidFill>
                <a:latin typeface="Comic Sans MS" panose="030F0702030302020204" pitchFamily="66" charset="0"/>
                <a:sym typeface="Symbol" panose="05050102010706020507" pitchFamily="18" charset="2"/>
              </a:rPr>
              <a:t>should</a:t>
            </a:r>
            <a:r>
              <a:rPr lang="it-IT" sz="2000" u="sng" dirty="0">
                <a:solidFill>
                  <a:srgbClr val="C00000"/>
                </a:solidFill>
                <a:latin typeface="Comic Sans MS" panose="030F0702030302020204" pitchFamily="66" charset="0"/>
                <a:sym typeface="Symbol" panose="05050102010706020507" pitchFamily="18" charset="2"/>
              </a:rPr>
              <a:t> </a:t>
            </a:r>
            <a:r>
              <a:rPr lang="it-IT" sz="2000" u="sng" dirty="0" err="1">
                <a:solidFill>
                  <a:srgbClr val="C00000"/>
                </a:solidFill>
                <a:latin typeface="Comic Sans MS" panose="030F0702030302020204" pitchFamily="66" charset="0"/>
                <a:sym typeface="Symbol" panose="05050102010706020507" pitchFamily="18" charset="2"/>
              </a:rPr>
              <a:t>deliver</a:t>
            </a:r>
            <a:r>
              <a:rPr lang="it-IT" sz="2000" u="sng" dirty="0">
                <a:solidFill>
                  <a:srgbClr val="C00000"/>
                </a:solidFill>
                <a:latin typeface="Comic Sans MS" panose="030F0702030302020204" pitchFamily="66" charset="0"/>
                <a:sym typeface="Symbol" panose="05050102010706020507" pitchFamily="18" charset="2"/>
              </a:rPr>
              <a:t> </a:t>
            </a:r>
            <a:r>
              <a:rPr lang="it-IT" sz="2000" u="sng" dirty="0" err="1" smtClean="0">
                <a:solidFill>
                  <a:srgbClr val="C00000"/>
                </a:solidFill>
                <a:latin typeface="Comic Sans MS" panose="030F0702030302020204" pitchFamily="66" charset="0"/>
                <a:sym typeface="Symbol" panose="05050102010706020507" pitchFamily="18" charset="2"/>
              </a:rPr>
              <a:t>into</a:t>
            </a:r>
            <a:r>
              <a:rPr lang="it-IT" sz="2000" u="sng" dirty="0" smtClean="0">
                <a:solidFill>
                  <a:srgbClr val="C00000"/>
                </a:solidFill>
                <a:latin typeface="Comic Sans MS" panose="030F0702030302020204" pitchFamily="66" charset="0"/>
                <a:sym typeface="Symbol" panose="05050102010706020507" pitchFamily="18" charset="2"/>
              </a:rPr>
              <a:t> the detector more </a:t>
            </a:r>
            <a:r>
              <a:rPr lang="it-IT" sz="2000" u="sng" dirty="0" err="1">
                <a:solidFill>
                  <a:srgbClr val="C00000"/>
                </a:solidFill>
                <a:latin typeface="Comic Sans MS" panose="030F0702030302020204" pitchFamily="66" charset="0"/>
                <a:sym typeface="Symbol" panose="05050102010706020507" pitchFamily="18" charset="2"/>
              </a:rPr>
              <a:t>than</a:t>
            </a:r>
            <a:r>
              <a:rPr lang="it-IT" sz="2000" u="sng" dirty="0">
                <a:solidFill>
                  <a:srgbClr val="C00000"/>
                </a:solidFill>
                <a:latin typeface="Comic Sans MS" panose="030F0702030302020204" pitchFamily="66" charset="0"/>
                <a:sym typeface="Symbol" panose="05050102010706020507" pitchFamily="18" charset="2"/>
              </a:rPr>
              <a:t> the </a:t>
            </a:r>
            <a:r>
              <a:rPr lang="it-IT" sz="2000" u="sng" dirty="0" smtClean="0">
                <a:solidFill>
                  <a:srgbClr val="C00000"/>
                </a:solidFill>
                <a:latin typeface="Comic Sans MS" panose="030F0702030302020204" pitchFamily="66" charset="0"/>
                <a:sym typeface="Symbol" panose="05050102010706020507" pitchFamily="18" charset="2"/>
              </a:rPr>
              <a:t>0,024% </a:t>
            </a:r>
            <a:r>
              <a:rPr lang="it-IT" sz="2000" u="sng" dirty="0">
                <a:solidFill>
                  <a:srgbClr val="C00000"/>
                </a:solidFill>
                <a:latin typeface="Comic Sans MS" panose="030F0702030302020204" pitchFamily="66" charset="0"/>
                <a:sym typeface="Symbol" panose="05050102010706020507" pitchFamily="18" charset="2"/>
              </a:rPr>
              <a:t>of the </a:t>
            </a:r>
            <a:r>
              <a:rPr lang="it-IT" sz="2000" u="sng" dirty="0" err="1">
                <a:solidFill>
                  <a:srgbClr val="C00000"/>
                </a:solidFill>
                <a:latin typeface="Comic Sans MS" panose="030F0702030302020204" pitchFamily="66" charset="0"/>
                <a:sym typeface="Symbol" panose="05050102010706020507" pitchFamily="18" charset="2"/>
              </a:rPr>
              <a:t>emitted</a:t>
            </a:r>
            <a:r>
              <a:rPr lang="it-IT" sz="2000" u="sng" dirty="0">
                <a:solidFill>
                  <a:srgbClr val="C00000"/>
                </a:solidFill>
                <a:latin typeface="Comic Sans MS" panose="030F0702030302020204" pitchFamily="66" charset="0"/>
                <a:sym typeface="Symbol" panose="05050102010706020507" pitchFamily="18" charset="2"/>
              </a:rPr>
              <a:t> </a:t>
            </a:r>
            <a:r>
              <a:rPr lang="it-IT" sz="2000" u="sng" dirty="0" err="1" smtClean="0">
                <a:solidFill>
                  <a:srgbClr val="C00000"/>
                </a:solidFill>
                <a:latin typeface="Comic Sans MS" panose="030F0702030302020204" pitchFamily="66" charset="0"/>
                <a:sym typeface="Symbol" panose="05050102010706020507" pitchFamily="18" charset="2"/>
              </a:rPr>
              <a:t>radiation</a:t>
            </a:r>
            <a:endParaRPr lang="it-IT" sz="2000" u="sng" dirty="0">
              <a:solidFill>
                <a:srgbClr val="002060"/>
              </a:solidFill>
              <a:latin typeface="Comic Sans MS" panose="030F0702030302020204" pitchFamily="66" charset="0"/>
            </a:endParaRPr>
          </a:p>
        </p:txBody>
      </p:sp>
      <p:pic>
        <p:nvPicPr>
          <p:cNvPr id="38" name="Immagine 37"/>
          <p:cNvPicPr>
            <a:picLocks noChangeAspect="1"/>
          </p:cNvPicPr>
          <p:nvPr/>
        </p:nvPicPr>
        <p:blipFill rotWithShape="1">
          <a:blip r:embed="rId4">
            <a:extLst>
              <a:ext uri="{28A0092B-C50C-407E-A947-70E740481C1C}">
                <a14:useLocalDpi xmlns:a14="http://schemas.microsoft.com/office/drawing/2010/main" val="0"/>
              </a:ext>
            </a:extLst>
          </a:blip>
          <a:srcRect l="18232" t="12337" r="17765" b="31260"/>
          <a:stretch/>
        </p:blipFill>
        <p:spPr>
          <a:xfrm>
            <a:off x="5239265" y="2629705"/>
            <a:ext cx="3900101" cy="3775248"/>
          </a:xfrm>
          <a:prstGeom prst="rect">
            <a:avLst/>
          </a:prstGeom>
          <a:effectLst>
            <a:softEdge rad="38100"/>
          </a:effectLst>
        </p:spPr>
      </p:pic>
      <p:sp>
        <p:nvSpPr>
          <p:cNvPr id="5" name="CasellaDiTesto 4"/>
          <p:cNvSpPr txBox="1"/>
          <p:nvPr/>
        </p:nvSpPr>
        <p:spPr>
          <a:xfrm>
            <a:off x="5941740" y="2689631"/>
            <a:ext cx="2565733" cy="307777"/>
          </a:xfrm>
          <a:prstGeom prst="rect">
            <a:avLst/>
          </a:prstGeom>
          <a:solidFill>
            <a:schemeClr val="bg1"/>
          </a:solidFill>
        </p:spPr>
        <p:txBody>
          <a:bodyPr wrap="square" rtlCol="0">
            <a:spAutoFit/>
          </a:bodyPr>
          <a:lstStyle/>
          <a:p>
            <a:pPr algn="ctr"/>
            <a:r>
              <a:rPr lang="it-IT" sz="1400" dirty="0" err="1" smtClean="0">
                <a:latin typeface="Comic Sans MS" panose="030F0702030302020204" pitchFamily="66" charset="0"/>
              </a:rPr>
              <a:t>Example</a:t>
            </a:r>
            <a:r>
              <a:rPr lang="it-IT" sz="1400" dirty="0" smtClean="0">
                <a:latin typeface="Comic Sans MS" panose="030F0702030302020204" pitchFamily="66" charset="0"/>
              </a:rPr>
              <a:t> of </a:t>
            </a:r>
            <a:r>
              <a:rPr lang="it-IT" sz="1400" dirty="0" err="1" smtClean="0">
                <a:latin typeface="Comic Sans MS" panose="030F0702030302020204" pitchFamily="66" charset="0"/>
              </a:rPr>
              <a:t>multimode</a:t>
            </a:r>
            <a:r>
              <a:rPr lang="it-IT" sz="1400" dirty="0" smtClean="0">
                <a:latin typeface="Comic Sans MS" panose="030F0702030302020204" pitchFamily="66" charset="0"/>
              </a:rPr>
              <a:t> </a:t>
            </a:r>
            <a:r>
              <a:rPr lang="it-IT" sz="1400" dirty="0" err="1" smtClean="0">
                <a:latin typeface="Comic Sans MS" panose="030F0702030302020204" pitchFamily="66" charset="0"/>
              </a:rPr>
              <a:t>beam</a:t>
            </a:r>
            <a:endParaRPr lang="en-GB" sz="1400" dirty="0">
              <a:latin typeface="Comic Sans MS" panose="030F0702030302020204" pitchFamily="66" charset="0"/>
            </a:endParaRPr>
          </a:p>
        </p:txBody>
      </p:sp>
      <p:sp>
        <p:nvSpPr>
          <p:cNvPr id="6" name="Parentesi graffa chiusa 5"/>
          <p:cNvSpPr/>
          <p:nvPr/>
        </p:nvSpPr>
        <p:spPr>
          <a:xfrm rot="10800000">
            <a:off x="5451500" y="3739330"/>
            <a:ext cx="441459" cy="1792842"/>
          </a:xfrm>
          <a:prstGeom prst="rightBrace">
            <a:avLst>
              <a:gd name="adj1" fmla="val 70448"/>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CasellaDiTesto 42"/>
          <p:cNvSpPr txBox="1"/>
          <p:nvPr/>
        </p:nvSpPr>
        <p:spPr>
          <a:xfrm>
            <a:off x="4325466" y="4491325"/>
            <a:ext cx="1126034" cy="338554"/>
          </a:xfrm>
          <a:prstGeom prst="rect">
            <a:avLst/>
          </a:prstGeom>
          <a:solidFill>
            <a:schemeClr val="bg1"/>
          </a:solidFill>
        </p:spPr>
        <p:txBody>
          <a:bodyPr wrap="square" rtlCol="0">
            <a:spAutoFit/>
          </a:bodyPr>
          <a:lstStyle/>
          <a:p>
            <a:pPr algn="ctr"/>
            <a:r>
              <a:rPr lang="it-IT" sz="1600" b="1" dirty="0" smtClean="0">
                <a:latin typeface="Comic Sans MS" panose="030F0702030302020204" pitchFamily="66" charset="0"/>
              </a:rPr>
              <a:t>w=4mm</a:t>
            </a:r>
            <a:endParaRPr lang="en-GB" sz="1600" b="1" dirty="0">
              <a:latin typeface="Comic Sans MS" panose="030F0702030302020204" pitchFamily="66" charset="0"/>
            </a:endParaRPr>
          </a:p>
        </p:txBody>
      </p:sp>
    </p:spTree>
    <p:extLst>
      <p:ext uri="{BB962C8B-B14F-4D97-AF65-F5344CB8AC3E}">
        <p14:creationId xmlns:p14="http://schemas.microsoft.com/office/powerpoint/2010/main" val="7258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par>
                          <p:cTn id="16" fill="hold">
                            <p:stCondLst>
                              <p:cond delay="2000"/>
                            </p:stCondLst>
                            <p:childTnLst>
                              <p:par>
                                <p:cTn id="17" presetID="16" presetClass="entr" presetSubtype="42"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barn(outHorizontal)">
                                      <p:cBhvr>
                                        <p:cTn id="19" dur="500"/>
                                        <p:tgtEl>
                                          <p:spTgt spid="6"/>
                                        </p:tgtEl>
                                      </p:cBhvr>
                                    </p:animEffect>
                                  </p:childTnLst>
                                </p:cTn>
                              </p:par>
                              <p:par>
                                <p:cTn id="20" presetID="1"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42</a:t>
            </a:fld>
            <a:endParaRPr lang="en-GB">
              <a:latin typeface="Comic Sans MS" panose="030F0702030302020204" pitchFamily="66" charset="0"/>
            </a:endParaRPr>
          </a:p>
        </p:txBody>
      </p:sp>
      <p:sp>
        <p:nvSpPr>
          <p:cNvPr id="17" name="Segnaposto piè di pagina 8"/>
          <p:cNvSpPr>
            <a:spLocks noGrp="1"/>
          </p:cNvSpPr>
          <p:nvPr>
            <p:ph type="ftr" sz="quarter" idx="11"/>
          </p:nvPr>
        </p:nvSpPr>
        <p:spPr>
          <a:xfrm>
            <a:off x="2480760" y="6356351"/>
            <a:ext cx="4039603"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role</a:t>
            </a:r>
            <a:r>
              <a:rPr lang="it-IT" dirty="0">
                <a:latin typeface="Comic Sans MS" panose="030F0702030302020204" pitchFamily="66" charset="0"/>
              </a:rPr>
              <a:t> of the </a:t>
            </a:r>
            <a:r>
              <a:rPr lang="it-IT" dirty="0" err="1">
                <a:latin typeface="Comic Sans MS" panose="030F0702030302020204" pitchFamily="66" charset="0"/>
              </a:rPr>
              <a:t>Positronium</a:t>
            </a:r>
            <a:r>
              <a:rPr lang="it-IT" dirty="0">
                <a:latin typeface="Comic Sans MS" panose="030F0702030302020204" pitchFamily="66" charset="0"/>
              </a:rPr>
              <a:t> in 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29" name="Rettangolo 28"/>
          <p:cNvSpPr/>
          <p:nvPr/>
        </p:nvSpPr>
        <p:spPr>
          <a:xfrm>
            <a:off x="567322" y="529229"/>
            <a:ext cx="7793455" cy="646331"/>
          </a:xfrm>
          <a:prstGeom prst="rect">
            <a:avLst/>
          </a:prstGeom>
        </p:spPr>
        <p:txBody>
          <a:bodyPr wrap="square">
            <a:spAutoFit/>
          </a:bodyPr>
          <a:lstStyle/>
          <a:p>
            <a:pPr algn="ctr"/>
            <a:r>
              <a:rPr lang="it-IT" sz="3600" b="1" dirty="0" smtClean="0">
                <a:solidFill>
                  <a:schemeClr val="accent1">
                    <a:lumMod val="50000"/>
                  </a:schemeClr>
                </a:solidFill>
                <a:latin typeface="Comic Sans MS" panose="030F0702030302020204" pitchFamily="66" charset="0"/>
              </a:rPr>
              <a:t>The </a:t>
            </a:r>
            <a:r>
              <a:rPr lang="it-IT" sz="3600" b="1" dirty="0" err="1" smtClean="0">
                <a:solidFill>
                  <a:schemeClr val="accent1">
                    <a:lumMod val="50000"/>
                  </a:schemeClr>
                </a:solidFill>
                <a:latin typeface="Comic Sans MS" panose="030F0702030302020204" pitchFamily="66" charset="0"/>
              </a:rPr>
              <a:t>Positronium</a:t>
            </a:r>
            <a:r>
              <a:rPr lang="it-IT" sz="3600" b="1" dirty="0" smtClean="0">
                <a:solidFill>
                  <a:schemeClr val="accent1">
                    <a:lumMod val="50000"/>
                  </a:schemeClr>
                </a:solidFill>
                <a:latin typeface="Comic Sans MS" panose="030F0702030302020204" pitchFamily="66" charset="0"/>
              </a:rPr>
              <a:t> </a:t>
            </a:r>
            <a:r>
              <a:rPr lang="it-IT" sz="3600" b="1" dirty="0" err="1" smtClean="0">
                <a:solidFill>
                  <a:schemeClr val="accent1">
                    <a:lumMod val="50000"/>
                  </a:schemeClr>
                </a:solidFill>
                <a:latin typeface="Comic Sans MS" panose="030F0702030302020204" pitchFamily="66" charset="0"/>
              </a:rPr>
              <a:t>termalization</a:t>
            </a:r>
            <a:endParaRPr lang="it-IT" sz="3600" b="1" dirty="0">
              <a:solidFill>
                <a:schemeClr val="accent1">
                  <a:lumMod val="50000"/>
                </a:schemeClr>
              </a:solidFill>
              <a:latin typeface="Comic Sans MS" panose="030F0702030302020204" pitchFamily="66" charset="0"/>
            </a:endParaRPr>
          </a:p>
        </p:txBody>
      </p:sp>
      <p:pic>
        <p:nvPicPr>
          <p:cNvPr id="8" name="Immagine 7"/>
          <p:cNvPicPr>
            <a:picLocks noChangeAspect="1"/>
          </p:cNvPicPr>
          <p:nvPr/>
        </p:nvPicPr>
        <p:blipFill>
          <a:blip r:embed="rId3"/>
          <a:stretch>
            <a:fillRect/>
          </a:stretch>
        </p:blipFill>
        <p:spPr>
          <a:xfrm>
            <a:off x="4328661" y="2052773"/>
            <a:ext cx="4383404" cy="3773751"/>
          </a:xfrm>
          <a:prstGeom prst="rect">
            <a:avLst/>
          </a:prstGeom>
        </p:spPr>
      </p:pic>
      <p:sp>
        <p:nvSpPr>
          <p:cNvPr id="179" name="CasellaDiTesto 178"/>
          <p:cNvSpPr txBox="1"/>
          <p:nvPr/>
        </p:nvSpPr>
        <p:spPr>
          <a:xfrm>
            <a:off x="475801" y="5345453"/>
            <a:ext cx="3609474" cy="923330"/>
          </a:xfrm>
          <a:prstGeom prst="rect">
            <a:avLst/>
          </a:prstGeom>
          <a:noFill/>
        </p:spPr>
        <p:txBody>
          <a:bodyPr wrap="square" rtlCol="0">
            <a:spAutoFit/>
          </a:bodyPr>
          <a:lstStyle/>
          <a:p>
            <a:r>
              <a:rPr lang="it-IT" dirty="0" smtClean="0">
                <a:solidFill>
                  <a:srgbClr val="0070C0"/>
                </a:solidFill>
                <a:latin typeface="Comic Sans MS" panose="030F0702030302020204" pitchFamily="66" charset="0"/>
              </a:rPr>
              <a:t>A </a:t>
            </a:r>
            <a:r>
              <a:rPr lang="it-IT" dirty="0" err="1" smtClean="0">
                <a:solidFill>
                  <a:srgbClr val="0070C0"/>
                </a:solidFill>
                <a:latin typeface="Comic Sans MS" panose="030F0702030302020204" pitchFamily="66" charset="0"/>
              </a:rPr>
              <a:t>fraction</a:t>
            </a:r>
            <a:r>
              <a:rPr lang="it-IT" dirty="0" smtClean="0">
                <a:solidFill>
                  <a:srgbClr val="0070C0"/>
                </a:solidFill>
                <a:latin typeface="Comic Sans MS" panose="030F0702030302020204" pitchFamily="66" charset="0"/>
              </a:rPr>
              <a:t> of the Ps </a:t>
            </a:r>
            <a:r>
              <a:rPr lang="it-IT" dirty="0" err="1" smtClean="0">
                <a:solidFill>
                  <a:srgbClr val="0070C0"/>
                </a:solidFill>
                <a:latin typeface="Comic Sans MS" panose="030F0702030302020204" pitchFamily="66" charset="0"/>
              </a:rPr>
              <a:t>exiting</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is</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thermalized</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into</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pores</a:t>
            </a:r>
            <a:endParaRPr lang="en-GB" dirty="0">
              <a:solidFill>
                <a:srgbClr val="0070C0"/>
              </a:solidFill>
              <a:latin typeface="Comic Sans MS" panose="030F0702030302020204" pitchFamily="66" charset="0"/>
            </a:endParaRPr>
          </a:p>
        </p:txBody>
      </p:sp>
      <p:sp>
        <p:nvSpPr>
          <p:cNvPr id="180" name="Arco 179"/>
          <p:cNvSpPr/>
          <p:nvPr/>
        </p:nvSpPr>
        <p:spPr>
          <a:xfrm rot="14516742" flipH="1">
            <a:off x="4146339" y="4645763"/>
            <a:ext cx="403584" cy="2025045"/>
          </a:xfrm>
          <a:prstGeom prst="arc">
            <a:avLst>
              <a:gd name="adj1" fmla="val 16161126"/>
              <a:gd name="adj2" fmla="val 4498162"/>
            </a:avLst>
          </a:prstGeom>
          <a:ln w="317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 name="Immagine 8"/>
          <p:cNvPicPr>
            <a:picLocks noChangeAspect="1"/>
          </p:cNvPicPr>
          <p:nvPr/>
        </p:nvPicPr>
        <p:blipFill rotWithShape="1">
          <a:blip r:embed="rId4"/>
          <a:srcRect l="13528" t="8059" r="61758" b="6949"/>
          <a:stretch/>
        </p:blipFill>
        <p:spPr>
          <a:xfrm>
            <a:off x="567322" y="1139608"/>
            <a:ext cx="3160140" cy="4205845"/>
          </a:xfrm>
          <a:prstGeom prst="rect">
            <a:avLst/>
          </a:prstGeom>
        </p:spPr>
      </p:pic>
      <p:sp>
        <p:nvSpPr>
          <p:cNvPr id="10" name="Rettangolo 9"/>
          <p:cNvSpPr/>
          <p:nvPr/>
        </p:nvSpPr>
        <p:spPr>
          <a:xfrm>
            <a:off x="3727462" y="1141528"/>
            <a:ext cx="5246216" cy="646331"/>
          </a:xfrm>
          <a:prstGeom prst="rect">
            <a:avLst/>
          </a:prstGeom>
          <a:solidFill>
            <a:schemeClr val="tx2">
              <a:lumMod val="20000"/>
              <a:lumOff val="80000"/>
            </a:schemeClr>
          </a:solidFill>
        </p:spPr>
        <p:txBody>
          <a:bodyPr wrap="square">
            <a:spAutoFit/>
          </a:bodyPr>
          <a:lstStyle/>
          <a:p>
            <a:r>
              <a:rPr lang="en-GB" sz="1200" dirty="0">
                <a:solidFill>
                  <a:srgbClr val="231F20"/>
                </a:solidFill>
                <a:latin typeface="Comic Sans MS" panose="030F0702030302020204" pitchFamily="66" charset="0"/>
              </a:rPr>
              <a:t>PRL 104, 243401 (</a:t>
            </a:r>
            <a:r>
              <a:rPr lang="en-GB" sz="1200" dirty="0" smtClean="0">
                <a:solidFill>
                  <a:srgbClr val="231F20"/>
                </a:solidFill>
                <a:latin typeface="Comic Sans MS" panose="030F0702030302020204" pitchFamily="66" charset="0"/>
              </a:rPr>
              <a:t>2010), </a:t>
            </a:r>
            <a:r>
              <a:rPr lang="it-IT" sz="1200" dirty="0">
                <a:latin typeface="Comic Sans MS" panose="030F0702030302020204" pitchFamily="66" charset="0"/>
              </a:rPr>
              <a:t>Sebastiano Mariazzi</a:t>
            </a:r>
            <a:r>
              <a:rPr lang="it-IT" sz="1200" dirty="0" smtClean="0">
                <a:latin typeface="Comic Sans MS" panose="030F0702030302020204" pitchFamily="66" charset="0"/>
              </a:rPr>
              <a:t>, </a:t>
            </a:r>
            <a:r>
              <a:rPr lang="it-IT" sz="1200" dirty="0">
                <a:latin typeface="Comic Sans MS" panose="030F0702030302020204" pitchFamily="66" charset="0"/>
              </a:rPr>
              <a:t>Paolo </a:t>
            </a:r>
            <a:r>
              <a:rPr lang="it-IT" sz="1200" dirty="0" err="1">
                <a:latin typeface="Comic Sans MS" panose="030F0702030302020204" pitchFamily="66" charset="0"/>
              </a:rPr>
              <a:t>Bettotti</a:t>
            </a:r>
            <a:r>
              <a:rPr lang="it-IT" sz="1200" dirty="0" smtClean="0">
                <a:latin typeface="Comic Sans MS" panose="030F0702030302020204" pitchFamily="66" charset="0"/>
              </a:rPr>
              <a:t>, </a:t>
            </a:r>
            <a:r>
              <a:rPr lang="it-IT" sz="1200" dirty="0">
                <a:latin typeface="Comic Sans MS" panose="030F0702030302020204" pitchFamily="66" charset="0"/>
              </a:rPr>
              <a:t>and Roberto S. </a:t>
            </a:r>
            <a:r>
              <a:rPr lang="it-IT" sz="1200" dirty="0" smtClean="0">
                <a:latin typeface="Comic Sans MS" panose="030F0702030302020204" pitchFamily="66" charset="0"/>
              </a:rPr>
              <a:t>Brusa, </a:t>
            </a:r>
            <a:r>
              <a:rPr lang="en-GB" sz="1200" dirty="0" smtClean="0">
                <a:solidFill>
                  <a:srgbClr val="231F20"/>
                </a:solidFill>
                <a:latin typeface="Comic Sans MS" panose="030F0702030302020204" pitchFamily="66" charset="0"/>
              </a:rPr>
              <a:t>“</a:t>
            </a:r>
            <a:r>
              <a:rPr lang="en-GB" sz="1200" b="1" dirty="0" err="1" smtClean="0">
                <a:latin typeface="Comic Sans MS" panose="030F0702030302020204" pitchFamily="66" charset="0"/>
              </a:rPr>
              <a:t>Positronium</a:t>
            </a:r>
            <a:r>
              <a:rPr lang="en-GB" sz="1200" b="1" dirty="0" smtClean="0">
                <a:latin typeface="Comic Sans MS" panose="030F0702030302020204" pitchFamily="66" charset="0"/>
              </a:rPr>
              <a:t> </a:t>
            </a:r>
            <a:r>
              <a:rPr lang="en-GB" sz="1200" b="1" dirty="0">
                <a:latin typeface="Comic Sans MS" panose="030F0702030302020204" pitchFamily="66" charset="0"/>
              </a:rPr>
              <a:t>Cooling and Emission in Vacuum from </a:t>
            </a:r>
            <a:r>
              <a:rPr lang="en-GB" sz="1200" b="1" dirty="0" err="1">
                <a:latin typeface="Comic Sans MS" panose="030F0702030302020204" pitchFamily="66" charset="0"/>
              </a:rPr>
              <a:t>Nanochannels</a:t>
            </a:r>
            <a:r>
              <a:rPr lang="en-GB" sz="1200" b="1" dirty="0">
                <a:latin typeface="Comic Sans MS" panose="030F0702030302020204" pitchFamily="66" charset="0"/>
              </a:rPr>
              <a:t> at Cryogenic </a:t>
            </a:r>
            <a:r>
              <a:rPr lang="en-GB" sz="1200" b="1" dirty="0" smtClean="0">
                <a:latin typeface="Comic Sans MS" panose="030F0702030302020204" pitchFamily="66" charset="0"/>
              </a:rPr>
              <a:t>Temperature</a:t>
            </a:r>
            <a:r>
              <a:rPr lang="en-GB" sz="1200" dirty="0" smtClean="0">
                <a:latin typeface="Comic Sans MS" panose="030F0702030302020204" pitchFamily="66" charset="0"/>
              </a:rPr>
              <a:t>”</a:t>
            </a:r>
            <a:endParaRPr lang="en-GB" sz="1200" dirty="0">
              <a:latin typeface="Comic Sans MS" panose="030F0702030302020204" pitchFamily="66" charset="0"/>
            </a:endParaRPr>
          </a:p>
        </p:txBody>
      </p:sp>
    </p:spTree>
    <p:extLst>
      <p:ext uri="{BB962C8B-B14F-4D97-AF65-F5344CB8AC3E}">
        <p14:creationId xmlns:p14="http://schemas.microsoft.com/office/powerpoint/2010/main" val="3712359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wipe(left)">
                                      <p:cBhvr>
                                        <p:cTn id="7" dur="500"/>
                                        <p:tgtEl>
                                          <p:spTgt spid="17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wipe(left)">
                                      <p:cBhvr>
                                        <p:cTn id="11" dur="500"/>
                                        <p:tgtEl>
                                          <p:spTgt spid="18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0451 -0.07963 L 0.07153 0.0993 " pathEditMode="relative" rAng="0" ptsTypes="AA">
                                      <p:cBhvr>
                                        <p:cTn id="15" dur="700" fill="hold"/>
                                        <p:tgtEl>
                                          <p:spTgt spid="8"/>
                                        </p:tgtEl>
                                        <p:attrNameLst>
                                          <p:attrName>ppt_x</p:attrName>
                                          <p:attrName>ppt_y</p:attrName>
                                        </p:attrNameLst>
                                      </p:cBhvr>
                                      <p:rCtr x="3351" y="8935"/>
                                    </p:animMotion>
                                  </p:childTnLst>
                                </p:cTn>
                              </p:par>
                            </p:childTnLst>
                          </p:cTn>
                        </p:par>
                        <p:par>
                          <p:cTn id="16" fill="hold">
                            <p:stCondLst>
                              <p:cond delay="7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700"/>
                                        <p:tgtEl>
                                          <p:spTgt spid="9"/>
                                        </p:tgtEl>
                                      </p:cBhvr>
                                    </p:animEffect>
                                  </p:childTnLst>
                                </p:cTn>
                              </p:par>
                            </p:childTnLst>
                          </p:cTn>
                        </p:par>
                        <p:par>
                          <p:cTn id="20" fill="hold">
                            <p:stCondLst>
                              <p:cond delay="14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809013" y="3712776"/>
            <a:ext cx="3084562" cy="2085803"/>
          </a:xfrm>
          <a:prstGeom prst="rect">
            <a:avLst/>
          </a:prstGeom>
        </p:spPr>
      </p:pic>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94" y="3712776"/>
            <a:ext cx="3154929" cy="2085804"/>
          </a:xfrm>
          <a:prstGeom prst="rect">
            <a:avLst/>
          </a:prstGeom>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5</a:t>
            </a:fld>
            <a:endParaRPr lang="en-GB">
              <a:latin typeface="Comic Sans MS" panose="030F0702030302020204" pitchFamily="66" charset="0"/>
            </a:endParaRPr>
          </a:p>
        </p:txBody>
      </p:sp>
      <p:sp>
        <p:nvSpPr>
          <p:cNvPr id="3" name="Rettangolo 2"/>
          <p:cNvSpPr/>
          <p:nvPr/>
        </p:nvSpPr>
        <p:spPr>
          <a:xfrm>
            <a:off x="505838" y="1675954"/>
            <a:ext cx="3747325" cy="1631216"/>
          </a:xfrm>
          <a:prstGeom prst="rect">
            <a:avLst/>
          </a:prstGeom>
          <a:solidFill>
            <a:schemeClr val="tx1"/>
          </a:solidFill>
        </p:spPr>
        <p:txBody>
          <a:bodyPr wrap="square">
            <a:spAutoFit/>
          </a:bodyPr>
          <a:lstStyle/>
          <a:p>
            <a:pPr algn="ctr">
              <a:spcBef>
                <a:spcPct val="50000"/>
              </a:spcBef>
            </a:pPr>
            <a:r>
              <a:rPr lang="en-US" altLang="en-US" sz="2000" dirty="0">
                <a:solidFill>
                  <a:schemeClr val="bg1"/>
                </a:solidFill>
                <a:latin typeface="Comic Sans MS" panose="030F0702030302020204" pitchFamily="66" charset="0"/>
              </a:rPr>
              <a:t>All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bodies </a:t>
            </a:r>
            <a:r>
              <a:rPr lang="en-US" altLang="en-US" sz="2000" dirty="0">
                <a:solidFill>
                  <a:schemeClr val="bg1"/>
                </a:solidFill>
                <a:latin typeface="Comic Sans MS" panose="030F0702030302020204" pitchFamily="66" charset="0"/>
              </a:rPr>
              <a:t>at the same </a:t>
            </a:r>
            <a:r>
              <a:rPr lang="en-US" altLang="en-US" sz="2000" dirty="0" err="1">
                <a:solidFill>
                  <a:schemeClr val="bg1"/>
                </a:solidFill>
                <a:latin typeface="Comic Sans MS" panose="030F0702030302020204" pitchFamily="66" charset="0"/>
              </a:rPr>
              <a:t>spacetime</a:t>
            </a:r>
            <a:r>
              <a:rPr lang="en-US" altLang="en-US" sz="2000" dirty="0">
                <a:solidFill>
                  <a:schemeClr val="bg1"/>
                </a:solidFill>
                <a:latin typeface="Comic Sans MS" panose="030F0702030302020204" pitchFamily="66" charset="0"/>
              </a:rPr>
              <a:t> point in a given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gravitational </a:t>
            </a:r>
            <a:r>
              <a:rPr lang="en-US" altLang="en-US" sz="2000" dirty="0">
                <a:solidFill>
                  <a:schemeClr val="bg1"/>
                </a:solidFill>
                <a:latin typeface="Comic Sans MS" panose="030F0702030302020204" pitchFamily="66" charset="0"/>
              </a:rPr>
              <a:t>field will undergo the same </a:t>
            </a:r>
            <a:r>
              <a:rPr lang="en-US" altLang="en-US" sz="2000" dirty="0" smtClean="0">
                <a:solidFill>
                  <a:schemeClr val="bg1"/>
                </a:solidFill>
                <a:latin typeface="Comic Sans MS" panose="030F0702030302020204" pitchFamily="66" charset="0"/>
              </a:rPr>
              <a:t>acceleration</a:t>
            </a:r>
            <a:endParaRPr lang="en-US" altLang="en-US" sz="2000" dirty="0">
              <a:solidFill>
                <a:schemeClr val="bg1"/>
              </a:solidFill>
              <a:latin typeface="Comic Sans MS" panose="030F0702030302020204" pitchFamily="66" charset="0"/>
            </a:endParaRPr>
          </a:p>
        </p:txBody>
      </p:sp>
      <p:sp>
        <p:nvSpPr>
          <p:cNvPr id="8" name="Titolo 1"/>
          <p:cNvSpPr txBox="1">
            <a:spLocks/>
          </p:cNvSpPr>
          <p:nvPr/>
        </p:nvSpPr>
        <p:spPr>
          <a:xfrm>
            <a:off x="505838" y="396447"/>
            <a:ext cx="7974185" cy="1093892"/>
          </a:xfrm>
          <a:prstGeom prst="rect">
            <a:avLst/>
          </a:prstGeo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weak</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equivalence</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principle</a:t>
            </a:r>
            <a:r>
              <a:rPr lang="it-IT" sz="4500" b="1" dirty="0" smtClean="0">
                <a:solidFill>
                  <a:schemeClr val="accent1">
                    <a:lumMod val="50000"/>
                  </a:schemeClr>
                </a:solidFill>
                <a:latin typeface="Comic Sans MS" panose="030F0702030302020204" pitchFamily="66" charset="0"/>
              </a:rPr>
              <a:t> (WEP)</a:t>
            </a:r>
            <a:endParaRPr lang="en-GB" sz="4500" b="1" dirty="0">
              <a:solidFill>
                <a:schemeClr val="accent1">
                  <a:lumMod val="50000"/>
                </a:schemeClr>
              </a:solidFill>
              <a:latin typeface="Comic Sans MS" panose="030F0702030302020204" pitchFamily="66" charset="0"/>
            </a:endParaRPr>
          </a:p>
        </p:txBody>
      </p:sp>
      <p:sp>
        <p:nvSpPr>
          <p:cNvPr id="9" name="Segnaposto piè di pagina 8"/>
          <p:cNvSpPr>
            <a:spLocks noGrp="1"/>
          </p:cNvSpPr>
          <p:nvPr>
            <p:ph type="ftr" sz="quarter" idx="11"/>
          </p:nvPr>
        </p:nvSpPr>
        <p:spPr/>
        <p:txBody>
          <a:bodyPr/>
          <a:lstStyle/>
          <a:p>
            <a:r>
              <a:rPr lang="en-GB" dirty="0" smtClean="0"/>
              <a:t>The physics behind the </a:t>
            </a:r>
            <a:r>
              <a:rPr lang="en-GB" dirty="0" err="1" smtClean="0"/>
              <a:t>AEgIS</a:t>
            </a:r>
            <a:r>
              <a:rPr lang="en-GB" dirty="0" smtClean="0"/>
              <a:t> experiment</a:t>
            </a:r>
            <a:endParaRPr lang="en-GB" dirty="0"/>
          </a:p>
        </p:txBody>
      </p:sp>
      <p:sp>
        <p:nvSpPr>
          <p:cNvPr id="12" name="Rettangolo 11"/>
          <p:cNvSpPr/>
          <p:nvPr/>
        </p:nvSpPr>
        <p:spPr>
          <a:xfrm>
            <a:off x="4934979" y="1675954"/>
            <a:ext cx="3895223" cy="1631216"/>
          </a:xfrm>
          <a:prstGeom prst="rect">
            <a:avLst/>
          </a:prstGeom>
          <a:solidFill>
            <a:schemeClr val="bg1"/>
          </a:solidFill>
        </p:spPr>
        <p:txBody>
          <a:bodyPr wrap="square">
            <a:spAutoFit/>
          </a:bodyPr>
          <a:lstStyle/>
          <a:p>
            <a:pPr algn="ctr">
              <a:spcBef>
                <a:spcPct val="50000"/>
              </a:spcBef>
            </a:pPr>
            <a:r>
              <a:rPr lang="en-US" altLang="en-US" sz="2000" dirty="0">
                <a:latin typeface="Comic Sans MS" panose="030F0702030302020204" pitchFamily="66" charset="0"/>
              </a:rPr>
              <a:t>All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err="1">
                <a:latin typeface="Comic Sans MS" panose="030F0702030302020204" pitchFamily="66" charset="0"/>
              </a:rPr>
              <a:t>spacetime</a:t>
            </a:r>
            <a:r>
              <a:rPr lang="en-US" altLang="en-US" sz="2000" dirty="0">
                <a:latin typeface="Comic Sans MS" panose="030F0702030302020204" pitchFamily="66" charset="0"/>
              </a:rPr>
              <a:t> point in a given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will undergo 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cxnSp>
        <p:nvCxnSpPr>
          <p:cNvPr id="16" name="Connettore 2 15"/>
          <p:cNvCxnSpPr/>
          <p:nvPr/>
        </p:nvCxnSpPr>
        <p:spPr>
          <a:xfrm>
            <a:off x="3451123" y="5088194"/>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1376517" y="5088193"/>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5894438"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798870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632428" y="1675954"/>
            <a:ext cx="3902757" cy="1631216"/>
          </a:xfrm>
          <a:prstGeom prst="rect">
            <a:avLst/>
          </a:prstGeom>
          <a:solidFill>
            <a:srgbClr val="00B0F0"/>
          </a:solidFill>
          <a:ln w="50800">
            <a:solidFill>
              <a:srgbClr val="FF0000"/>
            </a:solidFill>
          </a:ln>
        </p:spPr>
        <p:txBody>
          <a:bodyPr wrap="square">
            <a:spAutoFit/>
          </a:bodyPr>
          <a:lstStyle/>
          <a:p>
            <a:pPr algn="ctr">
              <a:spcBef>
                <a:spcPct val="50000"/>
              </a:spcBef>
            </a:pPr>
            <a:r>
              <a:rPr lang="en-US" altLang="en-US" sz="2000" dirty="0" smtClean="0">
                <a:latin typeface="Comic Sans MS" panose="030F0702030302020204" pitchFamily="66" charset="0"/>
              </a:rPr>
              <a:t>Will all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err="1">
                <a:latin typeface="Comic Sans MS" panose="030F0702030302020204" pitchFamily="66" charset="0"/>
              </a:rPr>
              <a:t>spacetime</a:t>
            </a:r>
            <a:r>
              <a:rPr lang="en-US" altLang="en-US" sz="2000" dirty="0">
                <a:latin typeface="Comic Sans MS" panose="030F0702030302020204" pitchFamily="66" charset="0"/>
              </a:rPr>
              <a:t> point in a given </a:t>
            </a:r>
            <a:r>
              <a:rPr lang="en-US" altLang="en-US" sz="2000" i="1" u="sng" dirty="0" smtClean="0">
                <a:latin typeface="Comic Sans MS" panose="030F0702030302020204" pitchFamily="66" charset="0"/>
              </a:rPr>
              <a:t>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a:t>
            </a:r>
            <a:r>
              <a:rPr lang="en-US" altLang="en-US" sz="2000" dirty="0" smtClean="0">
                <a:latin typeface="Comic Sans MS" panose="030F0702030302020204" pitchFamily="66" charset="0"/>
              </a:rPr>
              <a:t>undergo </a:t>
            </a:r>
            <a:r>
              <a:rPr lang="en-US" altLang="en-US" sz="2000" dirty="0">
                <a:latin typeface="Comic Sans MS" panose="030F0702030302020204" pitchFamily="66" charset="0"/>
              </a:rPr>
              <a:t>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20" name="Immagin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204" y="3712776"/>
            <a:ext cx="3136066" cy="2085802"/>
          </a:xfrm>
          <a:prstGeom prst="rect">
            <a:avLst/>
          </a:prstGeom>
        </p:spPr>
      </p:pic>
      <p:cxnSp>
        <p:nvCxnSpPr>
          <p:cNvPr id="21" name="Connettore 2 20"/>
          <p:cNvCxnSpPr/>
          <p:nvPr/>
        </p:nvCxnSpPr>
        <p:spPr>
          <a:xfrm>
            <a:off x="3598606"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67812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6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35" presetClass="path" presetSubtype="0" accel="50000" decel="50000" fill="hold" grpId="0" nodeType="withEffect">
                                  <p:stCondLst>
                                    <p:cond delay="0"/>
                                  </p:stCondLst>
                                  <p:childTnLst>
                                    <p:animMotion origin="layout" path="M -4.16667E-6 -4.44444E-6 L -0.25 -4.44444E-6 " pathEditMode="relative" rAng="0" ptsTypes="AA">
                                      <p:cBhvr>
                                        <p:cTn id="8" dur="2000" fill="hold"/>
                                        <p:tgtEl>
                                          <p:spTgt spid="12"/>
                                        </p:tgtEl>
                                        <p:attrNameLst>
                                          <p:attrName>ppt_x</p:attrName>
                                          <p:attrName>ppt_y</p:attrName>
                                        </p:attrNameLst>
                                      </p:cBhvr>
                                      <p:rCtr x="-12500" y="0"/>
                                    </p:animMotion>
                                  </p:childTnLst>
                                </p:cTn>
                              </p:par>
                              <p:par>
                                <p:cTn id="9" presetID="63" presetClass="path" presetSubtype="0" accel="50000" decel="50000" fill="hold" nodeType="withEffect">
                                  <p:stCondLst>
                                    <p:cond delay="0"/>
                                  </p:stCondLst>
                                  <p:childTnLst>
                                    <p:animMotion origin="layout" path="M 1.94444E-6 1.48148E-6 L 0.25 1.48148E-6 " pathEditMode="relative" rAng="0" ptsTypes="AA">
                                      <p:cBhvr>
                                        <p:cTn id="10" dur="2000" fill="hold"/>
                                        <p:tgtEl>
                                          <p:spTgt spid="5"/>
                                        </p:tgtEl>
                                        <p:attrNameLst>
                                          <p:attrName>ppt_x</p:attrName>
                                          <p:attrName>ppt_y</p:attrName>
                                        </p:attrNameLst>
                                      </p:cBhvr>
                                      <p:rCtr x="12500" y="0"/>
                                    </p:animMotion>
                                  </p:childTnLst>
                                </p:cTn>
                              </p:par>
                              <p:par>
                                <p:cTn id="11" presetID="63" presetClass="path" presetSubtype="0" accel="50000" decel="50000" fill="hold" nodeType="withEffect">
                                  <p:stCondLst>
                                    <p:cond delay="0"/>
                                  </p:stCondLst>
                                  <p:childTnLst>
                                    <p:animMotion origin="layout" path="M -8.33333E-7 0 L 0.25 0 " pathEditMode="relative" rAng="0" ptsTypes="AA">
                                      <p:cBhvr>
                                        <p:cTn id="12" dur="2000" fill="hold"/>
                                        <p:tgtEl>
                                          <p:spTgt spid="17"/>
                                        </p:tgtEl>
                                        <p:attrNameLst>
                                          <p:attrName>ppt_x</p:attrName>
                                          <p:attrName>ppt_y</p:attrName>
                                        </p:attrNameLst>
                                      </p:cBhvr>
                                      <p:rCtr x="12500" y="0"/>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16"/>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1.11111E-6 1.48148E-6 L -0.25 1.48148E-6 " pathEditMode="relative" rAng="0" ptsTypes="AA">
                                      <p:cBhvr>
                                        <p:cTn id="16" dur="2000" fill="hold"/>
                                        <p:tgtEl>
                                          <p:spTgt spid="14"/>
                                        </p:tgtEl>
                                        <p:attrNameLst>
                                          <p:attrName>ppt_x</p:attrName>
                                          <p:attrName>ppt_y</p:attrName>
                                        </p:attrNameLst>
                                      </p:cBhvr>
                                      <p:rCtr x="-12500" y="0"/>
                                    </p:animMotion>
                                  </p:childTnLst>
                                </p:cTn>
                              </p:par>
                              <p:par>
                                <p:cTn id="17" presetID="35" presetClass="path" presetSubtype="0" accel="50000" decel="50000" fill="hold" nodeType="withEffect">
                                  <p:stCondLst>
                                    <p:cond delay="0"/>
                                  </p:stCondLst>
                                  <p:childTnLst>
                                    <p:animMotion origin="layout" path="M 1.94444E-6 0 L -0.25 0 " pathEditMode="relative" rAng="0" ptsTypes="AA">
                                      <p:cBhvr>
                                        <p:cTn id="18" dur="2000" fill="hold"/>
                                        <p:tgtEl>
                                          <p:spTgt spid="18"/>
                                        </p:tgtEl>
                                        <p:attrNameLst>
                                          <p:attrName>ppt_x</p:attrName>
                                          <p:attrName>ppt_y</p:attrName>
                                        </p:attrNameLst>
                                      </p:cBhvr>
                                      <p:rCtr x="-12500" y="0"/>
                                    </p:animMotion>
                                  </p:childTnLst>
                                </p:cTn>
                              </p:par>
                              <p:par>
                                <p:cTn id="19" presetID="35" presetClass="path" presetSubtype="0" accel="50000" decel="50000" fill="hold" nodeType="withEffect">
                                  <p:stCondLst>
                                    <p:cond delay="0"/>
                                  </p:stCondLst>
                                  <p:childTnLst>
                                    <p:animMotion origin="layout" path="M -1.11111E-6 0 L -0.25 0 " pathEditMode="relative" rAng="0" ptsTypes="AA">
                                      <p:cBhvr>
                                        <p:cTn id="20" dur="2000" fill="hold"/>
                                        <p:tgtEl>
                                          <p:spTgt spid="19"/>
                                        </p:tgtEl>
                                        <p:attrNameLst>
                                          <p:attrName>ppt_x</p:attrName>
                                          <p:attrName>ppt_y</p:attrName>
                                        </p:attrNameLst>
                                      </p:cBhvr>
                                      <p:rCtr x="-12500" y="0"/>
                                    </p:animMotion>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400"/>
                                        <p:tgtEl>
                                          <p:spTgt spid="15"/>
                                        </p:tgtEl>
                                      </p:cBhvr>
                                    </p:animEffect>
                                  </p:childTnLst>
                                </p:cTn>
                              </p:par>
                              <p:par>
                                <p:cTn id="24" presetID="10" presetClass="entr" presetSubtype="0" fill="hold" nodeType="withEffect">
                                  <p:stCondLst>
                                    <p:cond delay="7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400"/>
                                        <p:tgtEl>
                                          <p:spTgt spid="20"/>
                                        </p:tgtEl>
                                      </p:cBhvr>
                                    </p:animEffect>
                                  </p:childTnLst>
                                </p:cTn>
                              </p:par>
                              <p:par>
                                <p:cTn id="27" presetID="10" presetClass="entr" presetSubtype="0" fill="hold" nodeType="withEffect">
                                  <p:stCondLst>
                                    <p:cond delay="7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400"/>
                                        <p:tgtEl>
                                          <p:spTgt spid="21"/>
                                        </p:tgtEl>
                                      </p:cBhvr>
                                    </p:animEffect>
                                  </p:childTnLst>
                                </p:cTn>
                              </p:par>
                              <p:par>
                                <p:cTn id="30" presetID="10" presetClass="entr" presetSubtype="0" fill="hold" nodeType="withEffect">
                                  <p:stCondLst>
                                    <p:cond delay="7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1636394"/>
            <a:ext cx="7806690" cy="2478406"/>
          </a:xfrm>
        </p:spPr>
        <p:txBody>
          <a:bodyPr>
            <a:noAutofit/>
          </a:bodyPr>
          <a:lstStyle/>
          <a:p>
            <a:r>
              <a:rPr lang="it-IT" sz="8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The </a:t>
            </a:r>
            <a:r>
              <a:rPr lang="it-IT" sz="88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AEgIS</a:t>
            </a:r>
            <a:r>
              <a:rPr lang="it-IT" sz="88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88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experiment</a:t>
            </a:r>
            <a:r>
              <a:rPr lang="it-IT" sz="8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n-GB" sz="8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Segnaposto data 6"/>
          <p:cNvSpPr>
            <a:spLocks noGrp="1"/>
          </p:cNvSpPr>
          <p:nvPr>
            <p:ph type="dt" sz="half" idx="10"/>
          </p:nvPr>
        </p:nvSpPr>
        <p:spPr>
          <a:xfrm>
            <a:off x="628650" y="6356351"/>
            <a:ext cx="2057400" cy="365125"/>
          </a:xfrm>
          <a:solidFill>
            <a:schemeClr val="bg1">
              <a:alpha val="30000"/>
            </a:schemeClr>
          </a:solidFill>
        </p:spPr>
        <p:txBody>
          <a:bodyPr/>
          <a:lstStyle/>
          <a:p>
            <a:r>
              <a:rPr lang="en-US" sz="1100" smtClean="0">
                <a:latin typeface="Comic Sans MS" panose="030F0702030302020204" pitchFamily="66" charset="0"/>
              </a:rPr>
              <a:t>17/11/2014 First Year Workshop</a:t>
            </a:r>
            <a:endParaRPr lang="en-GB" sz="1100" dirty="0">
              <a:latin typeface="Comic Sans MS" panose="030F0702030302020204" pitchFamily="66" charset="0"/>
            </a:endParaRPr>
          </a:p>
        </p:txBody>
      </p:sp>
      <p:sp>
        <p:nvSpPr>
          <p:cNvPr id="3" name="Segnaposto numero diapositiva 2"/>
          <p:cNvSpPr>
            <a:spLocks noGrp="1"/>
          </p:cNvSpPr>
          <p:nvPr>
            <p:ph type="sldNum" sz="quarter" idx="12"/>
          </p:nvPr>
        </p:nvSpPr>
        <p:spPr/>
        <p:txBody>
          <a:bodyPr/>
          <a:lstStyle/>
          <a:p>
            <a:fld id="{D32C9B6A-23F4-488E-90DC-B27627D4E531}" type="slidenum">
              <a:rPr lang="en-GB" smtClean="0"/>
              <a:t>6</a:t>
            </a:fld>
            <a:endParaRPr lang="en-GB"/>
          </a:p>
        </p:txBody>
      </p:sp>
    </p:spTree>
    <p:extLst>
      <p:ext uri="{BB962C8B-B14F-4D97-AF65-F5344CB8AC3E}">
        <p14:creationId xmlns:p14="http://schemas.microsoft.com/office/powerpoint/2010/main" val="321311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p:cNvPicPr>
            <a:picLocks noChangeAspect="1"/>
          </p:cNvPicPr>
          <p:nvPr/>
        </p:nvPicPr>
        <p:blipFill rotWithShape="1">
          <a:blip r:embed="rId3">
            <a:extLst>
              <a:ext uri="{28A0092B-C50C-407E-A947-70E740481C1C}">
                <a14:useLocalDpi xmlns:a14="http://schemas.microsoft.com/office/drawing/2010/main" val="0"/>
              </a:ext>
            </a:extLst>
          </a:blip>
          <a:srcRect b="49367"/>
          <a:stretch/>
        </p:blipFill>
        <p:spPr>
          <a:xfrm>
            <a:off x="-2252914" y="4371192"/>
            <a:ext cx="10768264" cy="3215783"/>
          </a:xfrm>
          <a:prstGeom prst="rect">
            <a:avLst/>
          </a:prstGeom>
          <a:noFill/>
        </p:spPr>
      </p:pic>
      <p:sp>
        <p:nvSpPr>
          <p:cNvPr id="2" name="Titolo 1"/>
          <p:cNvSpPr>
            <a:spLocks noGrp="1"/>
          </p:cNvSpPr>
          <p:nvPr>
            <p:ph type="title"/>
          </p:nvPr>
        </p:nvSpPr>
        <p:spPr>
          <a:xfrm>
            <a:off x="505838" y="396447"/>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main</a:t>
            </a:r>
            <a:r>
              <a:rPr lang="it-IT" sz="4500" b="1" dirty="0" smtClean="0">
                <a:solidFill>
                  <a:schemeClr val="accent1">
                    <a:lumMod val="50000"/>
                  </a:schemeClr>
                </a:solidFill>
                <a:latin typeface="Comic Sans MS" panose="030F0702030302020204" pitchFamily="66" charset="0"/>
              </a:rPr>
              <a:t> goal of </a:t>
            </a:r>
            <a:r>
              <a:rPr lang="it-IT" sz="4500" b="1" dirty="0" err="1" smtClean="0">
                <a:solidFill>
                  <a:schemeClr val="accent1">
                    <a:lumMod val="50000"/>
                  </a:schemeClr>
                </a:solidFill>
                <a:latin typeface="Comic Sans MS" panose="030F0702030302020204" pitchFamily="66" charset="0"/>
              </a:rPr>
              <a:t>AEgIS</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a:solidFill>
            <a:schemeClr val="accent1">
              <a:alpha val="64000"/>
            </a:schemeClr>
          </a:solidFill>
        </p:spPr>
        <p:txBody>
          <a:bodyPr/>
          <a:lstStyle/>
          <a:p>
            <a:r>
              <a:rPr lang="en-US" dirty="0" smtClean="0">
                <a:solidFill>
                  <a:schemeClr val="tx1"/>
                </a:solidFill>
                <a:latin typeface="Comic Sans MS" panose="030F0702030302020204" pitchFamily="66" charset="0"/>
              </a:rPr>
              <a:t>17/11/2014 First Year Workshop</a:t>
            </a:r>
            <a:endParaRPr lang="en-GB" dirty="0">
              <a:solidFill>
                <a:schemeClr val="tx1"/>
              </a:solidFill>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7</a:t>
            </a:fld>
            <a:endParaRPr lang="en-GB">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Rettangolo 7"/>
              <p:cNvSpPr/>
              <p:nvPr/>
            </p:nvSpPr>
            <p:spPr>
              <a:xfrm>
                <a:off x="5871411" y="2238326"/>
                <a:ext cx="2767263" cy="2308324"/>
              </a:xfrm>
              <a:prstGeom prst="rect">
                <a:avLst/>
              </a:prstGeom>
              <a:solidFill>
                <a:schemeClr val="bg2">
                  <a:alpha val="49000"/>
                </a:schemeClr>
              </a:solidFill>
            </p:spPr>
            <p:txBody>
              <a:bodyPr wrap="square">
                <a:spAutoFit/>
              </a:bodyPr>
              <a:lstStyle/>
              <a:p>
                <a:r>
                  <a:rPr lang="it-IT" sz="2400" dirty="0" err="1" smtClean="0">
                    <a:latin typeface="Comic Sans MS" panose="030F0702030302020204" pitchFamily="66" charset="0"/>
                  </a:rPr>
                  <a:t>Measurement</a:t>
                </a:r>
                <a:r>
                  <a:rPr lang="it-IT" sz="2400" dirty="0" smtClean="0">
                    <a:latin typeface="Comic Sans MS" panose="030F0702030302020204" pitchFamily="66" charset="0"/>
                  </a:rPr>
                  <a:t> of the </a:t>
                </a:r>
                <a:r>
                  <a:rPr lang="it-IT" sz="2400" dirty="0" err="1" smtClean="0">
                    <a:latin typeface="Comic Sans MS" panose="030F0702030302020204" pitchFamily="66" charset="0"/>
                  </a:rPr>
                  <a:t>gravitational</a:t>
                </a:r>
                <a:r>
                  <a:rPr lang="it-IT" sz="2400" dirty="0" smtClean="0">
                    <a:latin typeface="Comic Sans MS" panose="030F0702030302020204" pitchFamily="66" charset="0"/>
                  </a:rPr>
                  <a:t> </a:t>
                </a:r>
                <a:r>
                  <a:rPr lang="it-IT" sz="2400" dirty="0" err="1" smtClean="0">
                    <a:latin typeface="Comic Sans MS" panose="030F0702030302020204" pitchFamily="66" charset="0"/>
                  </a:rPr>
                  <a:t>acceleration</a:t>
                </a:r>
                <a:r>
                  <a:rPr lang="it-IT" sz="2400" dirty="0" smtClean="0">
                    <a:latin typeface="Comic Sans MS" panose="030F0702030302020204" pitchFamily="66" charset="0"/>
                  </a:rPr>
                  <a:t> </a:t>
                </a:r>
                <a14:m>
                  <m:oMath xmlns:m="http://schemas.openxmlformats.org/officeDocument/2006/math">
                    <m:acc>
                      <m:accPr>
                        <m:chr m:val="̅"/>
                        <m:ctrlPr>
                          <a:rPr lang="it-IT" sz="2400" b="1" i="1" dirty="0">
                            <a:solidFill>
                              <a:srgbClr val="FF0000"/>
                            </a:solidFill>
                            <a:latin typeface="Cambria Math" panose="02040503050406030204" pitchFamily="18" charset="0"/>
                          </a:rPr>
                        </m:ctrlPr>
                      </m:accPr>
                      <m:e>
                        <m:r>
                          <a:rPr lang="it-IT" sz="2400" b="1" i="1" dirty="0">
                            <a:solidFill>
                              <a:srgbClr val="FF0000"/>
                            </a:solidFill>
                            <a:latin typeface="Cambria Math" panose="02040503050406030204" pitchFamily="18" charset="0"/>
                          </a:rPr>
                          <m:t>𝒈</m:t>
                        </m:r>
                      </m:e>
                    </m:acc>
                  </m:oMath>
                </a14:m>
                <a:endParaRPr lang="en-GB" sz="2400" b="1" dirty="0">
                  <a:solidFill>
                    <a:srgbClr val="FF0000"/>
                  </a:solidFill>
                  <a:latin typeface="Comic Sans MS" panose="030F0702030302020204" pitchFamily="66" charset="0"/>
                </a:endParaRPr>
              </a:p>
              <a:p>
                <a:r>
                  <a:rPr lang="it-IT" sz="2400" dirty="0" smtClean="0">
                    <a:latin typeface="Comic Sans MS" panose="030F0702030302020204" pitchFamily="66" charset="0"/>
                  </a:rPr>
                  <a:t>of the </a:t>
                </a:r>
                <a:r>
                  <a:rPr lang="it-IT" sz="2400" dirty="0" err="1" smtClean="0">
                    <a:latin typeface="Comic Sans MS" panose="030F0702030302020204" pitchFamily="66" charset="0"/>
                  </a:rPr>
                  <a:t>antimatter</a:t>
                </a:r>
                <a:r>
                  <a:rPr lang="it-IT" sz="2400" dirty="0" smtClean="0">
                    <a:latin typeface="Comic Sans MS" panose="030F0702030302020204" pitchFamily="66" charset="0"/>
                  </a:rPr>
                  <a:t> </a:t>
                </a:r>
                <a:r>
                  <a:rPr lang="it-IT" sz="2400" dirty="0" err="1" smtClean="0">
                    <a:latin typeface="Comic Sans MS" panose="030F0702030302020204" pitchFamily="66" charset="0"/>
                  </a:rPr>
                  <a:t>into</a:t>
                </a:r>
                <a:r>
                  <a:rPr lang="it-IT" sz="2400" dirty="0" smtClean="0">
                    <a:latin typeface="Comic Sans MS" panose="030F0702030302020204" pitchFamily="66" charset="0"/>
                  </a:rPr>
                  <a:t> the Earth </a:t>
                </a:r>
                <a:r>
                  <a:rPr lang="it-IT" sz="2400" dirty="0" err="1" smtClean="0">
                    <a:latin typeface="Comic Sans MS" panose="030F0702030302020204" pitchFamily="66" charset="0"/>
                  </a:rPr>
                  <a:t>gravitational</a:t>
                </a:r>
                <a:r>
                  <a:rPr lang="it-IT" sz="2400" dirty="0" smtClean="0">
                    <a:latin typeface="Comic Sans MS" panose="030F0702030302020204" pitchFamily="66" charset="0"/>
                  </a:rPr>
                  <a:t> </a:t>
                </a:r>
                <a:r>
                  <a:rPr lang="it-IT" sz="2400" dirty="0" err="1" smtClean="0">
                    <a:latin typeface="Comic Sans MS" panose="030F0702030302020204" pitchFamily="66" charset="0"/>
                  </a:rPr>
                  <a:t>field</a:t>
                </a:r>
                <a:endParaRPr lang="en-GB" sz="2400" dirty="0">
                  <a:latin typeface="Comic Sans MS" panose="030F0702030302020204" pitchFamily="66"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5871411" y="2238326"/>
                <a:ext cx="2767263" cy="2308324"/>
              </a:xfrm>
              <a:prstGeom prst="rect">
                <a:avLst/>
              </a:prstGeom>
              <a:blipFill rotWithShape="0">
                <a:blip r:embed="rId4"/>
                <a:stretch>
                  <a:fillRect l="-3304" t="-2111" r="-1982" b="-5013"/>
                </a:stretch>
              </a:blipFill>
            </p:spPr>
            <p:txBody>
              <a:bodyPr/>
              <a:lstStyle/>
              <a:p>
                <a:r>
                  <a:rPr lang="en-GB">
                    <a:noFill/>
                  </a:rPr>
                  <a:t> </a:t>
                </a:r>
              </a:p>
            </p:txBody>
          </p:sp>
        </mc:Fallback>
      </mc:AlternateContent>
      <p:sp>
        <p:nvSpPr>
          <p:cNvPr id="9" name="Segnaposto piè di pagina 8"/>
          <p:cNvSpPr>
            <a:spLocks noGrp="1"/>
          </p:cNvSpPr>
          <p:nvPr>
            <p:ph type="ftr" sz="quarter" idx="11"/>
          </p:nvPr>
        </p:nvSpPr>
        <p:spPr>
          <a:xfrm>
            <a:off x="3028950" y="6356351"/>
            <a:ext cx="3086100" cy="365125"/>
          </a:xfrm>
          <a:solidFill>
            <a:schemeClr val="accent1">
              <a:alpha val="64000"/>
            </a:schemeClr>
          </a:solidFill>
        </p:spPr>
        <p:txBody>
          <a:bodyPr/>
          <a:lstStyle/>
          <a:p>
            <a:r>
              <a:rPr lang="it-IT" dirty="0">
                <a:solidFill>
                  <a:schemeClr val="tx1"/>
                </a:solidFill>
                <a:latin typeface="Comic Sans MS" panose="030F0702030302020204" pitchFamily="66" charset="0"/>
              </a:rPr>
              <a:t>The </a:t>
            </a:r>
            <a:r>
              <a:rPr lang="it-IT" dirty="0" err="1">
                <a:solidFill>
                  <a:schemeClr val="tx1"/>
                </a:solidFill>
                <a:latin typeface="Comic Sans MS" panose="030F0702030302020204" pitchFamily="66" charset="0"/>
              </a:rPr>
              <a:t>AEgIS</a:t>
            </a:r>
            <a:r>
              <a:rPr lang="it-IT" dirty="0">
                <a:solidFill>
                  <a:schemeClr val="tx1"/>
                </a:solidFill>
                <a:latin typeface="Comic Sans MS" panose="030F0702030302020204" pitchFamily="66" charset="0"/>
              </a:rPr>
              <a:t> </a:t>
            </a:r>
            <a:r>
              <a:rPr lang="it-IT" dirty="0" err="1">
                <a:solidFill>
                  <a:schemeClr val="tx1"/>
                </a:solidFill>
                <a:latin typeface="Comic Sans MS" panose="030F0702030302020204" pitchFamily="66" charset="0"/>
              </a:rPr>
              <a:t>experiment</a:t>
            </a:r>
            <a:endParaRPr lang="it-IT" dirty="0">
              <a:solidFill>
                <a:schemeClr val="tx1"/>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Ovale 4"/>
              <p:cNvSpPr/>
              <p:nvPr/>
            </p:nvSpPr>
            <p:spPr>
              <a:xfrm>
                <a:off x="2838923" y="1918311"/>
                <a:ext cx="674828" cy="680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p>
                        <m:sSupPr>
                          <m:ctrlPr>
                            <a:rPr lang="it-IT" b="1" i="1" smtClean="0">
                              <a:solidFill>
                                <a:schemeClr val="tx1"/>
                              </a:solidFill>
                              <a:latin typeface="Cambria Math" panose="02040503050406030204" pitchFamily="18" charset="0"/>
                            </a:rPr>
                          </m:ctrlPr>
                        </m:sSupPr>
                        <m:e>
                          <m:r>
                            <a:rPr lang="it-IT" b="1" i="1" smtClean="0">
                              <a:solidFill>
                                <a:schemeClr val="tx1"/>
                              </a:solidFill>
                              <a:latin typeface="Cambria Math" panose="02040503050406030204" pitchFamily="18" charset="0"/>
                            </a:rPr>
                            <m:t>𝒑</m:t>
                          </m:r>
                        </m:e>
                        <m:sup>
                          <m:r>
                            <a:rPr lang="it-IT" b="1" i="1" smtClean="0">
                              <a:solidFill>
                                <a:schemeClr val="tx1"/>
                              </a:solidFill>
                              <a:latin typeface="Cambria Math" panose="02040503050406030204" pitchFamily="18" charset="0"/>
                            </a:rPr>
                            <m:t>−</m:t>
                          </m:r>
                        </m:sup>
                      </m:sSup>
                    </m:oMath>
                  </m:oMathPara>
                </a14:m>
                <a:endParaRPr lang="en-GB" b="1" dirty="0">
                  <a:solidFill>
                    <a:schemeClr val="tx1"/>
                  </a:solidFill>
                </a:endParaRPr>
              </a:p>
            </p:txBody>
          </p:sp>
        </mc:Choice>
        <mc:Fallback xmlns="">
          <p:sp>
            <p:nvSpPr>
              <p:cNvPr id="5" name="Ovale 4"/>
              <p:cNvSpPr>
                <a:spLocks noRot="1" noChangeAspect="1" noMove="1" noResize="1" noEditPoints="1" noAdjustHandles="1" noChangeArrowheads="1" noChangeShapeType="1" noTextEdit="1"/>
              </p:cNvSpPr>
              <p:nvPr/>
            </p:nvSpPr>
            <p:spPr>
              <a:xfrm>
                <a:off x="2838923" y="1918311"/>
                <a:ext cx="674828" cy="680620"/>
              </a:xfrm>
              <a:prstGeom prst="ellipse">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ttangolo 11"/>
              <p:cNvSpPr/>
              <p:nvPr/>
            </p:nvSpPr>
            <p:spPr>
              <a:xfrm>
                <a:off x="3176337" y="3392488"/>
                <a:ext cx="409073" cy="461665"/>
              </a:xfrm>
              <a:prstGeom prst="rect">
                <a:avLst/>
              </a:prstGeom>
              <a:solidFill>
                <a:schemeClr val="bg2">
                  <a:alpha val="49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FF0000"/>
                              </a:solidFill>
                              <a:latin typeface="Cambria Math" panose="02040503050406030204" pitchFamily="18" charset="0"/>
                            </a:rPr>
                          </m:ctrlPr>
                        </m:accPr>
                        <m:e>
                          <m:r>
                            <a:rPr lang="it-IT" sz="2400" b="1" i="1" dirty="0" smtClean="0">
                              <a:solidFill>
                                <a:srgbClr val="FF0000"/>
                              </a:solidFill>
                              <a:latin typeface="Cambria Math" panose="02040503050406030204" pitchFamily="18" charset="0"/>
                            </a:rPr>
                            <m:t>𝒈</m:t>
                          </m:r>
                        </m:e>
                      </m:acc>
                    </m:oMath>
                  </m:oMathPara>
                </a14:m>
                <a:endParaRPr lang="en-GB" sz="2400" b="1" dirty="0">
                  <a:solidFill>
                    <a:srgbClr val="FF0000"/>
                  </a:solidFill>
                  <a:latin typeface="Comic Sans MS" panose="030F0702030302020204" pitchFamily="66" charset="0"/>
                </a:endParaRPr>
              </a:p>
            </p:txBody>
          </p:sp>
        </mc:Choice>
        <mc:Fallback xmlns="">
          <p:sp>
            <p:nvSpPr>
              <p:cNvPr id="12" name="Rettangolo 11"/>
              <p:cNvSpPr>
                <a:spLocks noRot="1" noChangeAspect="1" noMove="1" noResize="1" noEditPoints="1" noAdjustHandles="1" noChangeArrowheads="1" noChangeShapeType="1" noTextEdit="1"/>
              </p:cNvSpPr>
              <p:nvPr/>
            </p:nvSpPr>
            <p:spPr>
              <a:xfrm>
                <a:off x="3176337" y="3392488"/>
                <a:ext cx="409073" cy="461665"/>
              </a:xfrm>
              <a:prstGeom prst="rect">
                <a:avLst/>
              </a:prstGeom>
              <a:blipFill rotWithShape="0">
                <a:blip r:embed="rId6"/>
                <a:stretch>
                  <a:fillRect l="-1493" r="-4478" b="-12000"/>
                </a:stretch>
              </a:blipFill>
            </p:spPr>
            <p:txBody>
              <a:bodyPr/>
              <a:lstStyle/>
              <a:p>
                <a:r>
                  <a:rPr lang="en-GB">
                    <a:noFill/>
                  </a:rPr>
                  <a:t> </a:t>
                </a:r>
              </a:p>
            </p:txBody>
          </p:sp>
        </mc:Fallback>
      </mc:AlternateContent>
      <p:sp>
        <p:nvSpPr>
          <p:cNvPr id="21" name="Rettangolo 20"/>
          <p:cNvSpPr/>
          <p:nvPr/>
        </p:nvSpPr>
        <p:spPr>
          <a:xfrm>
            <a:off x="201599" y="1715508"/>
            <a:ext cx="2319866" cy="646331"/>
          </a:xfrm>
          <a:prstGeom prst="rect">
            <a:avLst/>
          </a:prstGeom>
          <a:solidFill>
            <a:schemeClr val="accent1">
              <a:lumMod val="20000"/>
              <a:lumOff val="80000"/>
              <a:alpha val="34000"/>
            </a:schemeClr>
          </a:solidFill>
        </p:spPr>
        <p:txBody>
          <a:bodyPr wrap="none">
            <a:spAutoFit/>
          </a:bodyPr>
          <a:lstStyle/>
          <a:p>
            <a:r>
              <a:rPr lang="it-IT" b="1" dirty="0" err="1" smtClean="0">
                <a:latin typeface="Comic Sans MS" panose="030F0702030302020204" pitchFamily="66" charset="0"/>
              </a:rPr>
              <a:t>Neutral</a:t>
            </a:r>
            <a:r>
              <a:rPr lang="it-IT" dirty="0" smtClean="0">
                <a:latin typeface="Comic Sans MS" panose="030F0702030302020204" pitchFamily="66" charset="0"/>
              </a:rPr>
              <a:t> </a:t>
            </a:r>
            <a:r>
              <a:rPr lang="it-IT" dirty="0" err="1" smtClean="0">
                <a:latin typeface="Comic Sans MS" panose="030F0702030302020204" pitchFamily="66" charset="0"/>
              </a:rPr>
              <a:t>antimatter</a:t>
            </a:r>
            <a:r>
              <a:rPr lang="it-IT" dirty="0" smtClean="0">
                <a:latin typeface="Comic Sans MS" panose="030F0702030302020204" pitchFamily="66" charset="0"/>
              </a:rPr>
              <a:t>:</a:t>
            </a:r>
          </a:p>
          <a:p>
            <a:r>
              <a:rPr lang="it-IT" b="1" dirty="0" err="1">
                <a:latin typeface="Comic Sans MS" panose="030F0702030302020204" pitchFamily="66" charset="0"/>
              </a:rPr>
              <a:t>A</a:t>
            </a:r>
            <a:r>
              <a:rPr lang="it-IT" b="1" dirty="0" err="1" smtClean="0">
                <a:latin typeface="Comic Sans MS" panose="030F0702030302020204" pitchFamily="66" charset="0"/>
              </a:rPr>
              <a:t>ntihydrogen</a:t>
            </a:r>
            <a:endParaRPr lang="en-GB" b="1" dirty="0"/>
          </a:p>
        </p:txBody>
      </p:sp>
      <p:cxnSp>
        <p:nvCxnSpPr>
          <p:cNvPr id="11" name="Connettore 2 10"/>
          <p:cNvCxnSpPr>
            <a:stCxn id="33" idx="4"/>
          </p:cNvCxnSpPr>
          <p:nvPr/>
        </p:nvCxnSpPr>
        <p:spPr>
          <a:xfrm flipH="1">
            <a:off x="3176336" y="3012654"/>
            <a:ext cx="1" cy="1522315"/>
          </a:xfrm>
          <a:prstGeom prst="straightConnector1">
            <a:avLst/>
          </a:prstGeom>
          <a:ln w="38100">
            <a:solidFill>
              <a:srgbClr val="FD414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e 31"/>
              <p:cNvSpPr/>
              <p:nvPr/>
            </p:nvSpPr>
            <p:spPr>
              <a:xfrm>
                <a:off x="3874168" y="1715508"/>
                <a:ext cx="288758" cy="29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it-IT" b="1" i="1" smtClean="0">
                            <a:solidFill>
                              <a:schemeClr val="tx1"/>
                            </a:solidFill>
                            <a:latin typeface="Cambria Math" panose="02040503050406030204" pitchFamily="18" charset="0"/>
                          </a:rPr>
                        </m:ctrlPr>
                      </m:sSupPr>
                      <m:e>
                        <m:r>
                          <a:rPr lang="it-IT" b="1" i="1" smtClean="0">
                            <a:solidFill>
                              <a:schemeClr val="tx1"/>
                            </a:solidFill>
                            <a:latin typeface="Cambria Math" panose="02040503050406030204" pitchFamily="18" charset="0"/>
                          </a:rPr>
                          <m:t>𝒆</m:t>
                        </m:r>
                      </m:e>
                      <m:sup>
                        <m:r>
                          <a:rPr lang="it-IT" b="1" i="1" smtClean="0">
                            <a:solidFill>
                              <a:schemeClr val="tx1"/>
                            </a:solidFill>
                            <a:latin typeface="Cambria Math" panose="02040503050406030204" pitchFamily="18" charset="0"/>
                          </a:rPr>
                          <m:t>+</m:t>
                        </m:r>
                      </m:sup>
                    </m:sSup>
                  </m:oMath>
                </a14:m>
                <a:r>
                  <a:rPr lang="en-GB" b="1" dirty="0" smtClean="0">
                    <a:solidFill>
                      <a:schemeClr val="tx1"/>
                    </a:solidFill>
                  </a:rPr>
                  <a:t> </a:t>
                </a:r>
                <a:endParaRPr lang="en-GB" b="1" dirty="0">
                  <a:solidFill>
                    <a:schemeClr val="tx1"/>
                  </a:solidFill>
                </a:endParaRPr>
              </a:p>
            </p:txBody>
          </p:sp>
        </mc:Choice>
        <mc:Fallback xmlns="">
          <p:sp>
            <p:nvSpPr>
              <p:cNvPr id="32" name="Ovale 31"/>
              <p:cNvSpPr>
                <a:spLocks noRot="1" noChangeAspect="1" noMove="1" noResize="1" noEditPoints="1" noAdjustHandles="1" noChangeArrowheads="1" noChangeShapeType="1" noTextEdit="1"/>
              </p:cNvSpPr>
              <p:nvPr/>
            </p:nvSpPr>
            <p:spPr>
              <a:xfrm>
                <a:off x="3874168" y="1715508"/>
                <a:ext cx="288758" cy="297648"/>
              </a:xfrm>
              <a:prstGeom prst="ellipse">
                <a:avLst/>
              </a:prstGeom>
              <a:blipFill rotWithShape="0">
                <a:blip r:embed="rId7"/>
                <a:stretch>
                  <a:fillRect r="-46939"/>
                </a:stretch>
              </a:blipFill>
            </p:spPr>
            <p:txBody>
              <a:bodyPr/>
              <a:lstStyle/>
              <a:p>
                <a:r>
                  <a:rPr lang="en-GB">
                    <a:noFill/>
                  </a:rPr>
                  <a:t> </a:t>
                </a:r>
              </a:p>
            </p:txBody>
          </p:sp>
        </mc:Fallback>
      </mc:AlternateContent>
      <p:sp>
        <p:nvSpPr>
          <p:cNvPr id="33" name="Ovale 32"/>
          <p:cNvSpPr/>
          <p:nvPr/>
        </p:nvSpPr>
        <p:spPr>
          <a:xfrm>
            <a:off x="2165684" y="1555501"/>
            <a:ext cx="2021305" cy="145715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CasellaDiTesto 35"/>
              <p:cNvSpPr txBox="1"/>
              <p:nvPr/>
            </p:nvSpPr>
            <p:spPr>
              <a:xfrm>
                <a:off x="2165684" y="2440932"/>
                <a:ext cx="45435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3600" b="0" i="1" smtClean="0">
                              <a:latin typeface="Cambria Math" panose="02040503050406030204" pitchFamily="18" charset="0"/>
                            </a:rPr>
                          </m:ctrlPr>
                        </m:accPr>
                        <m:e>
                          <m:r>
                            <a:rPr lang="it-IT" sz="3600" b="0" i="1" smtClean="0">
                              <a:latin typeface="Cambria Math" panose="02040503050406030204" pitchFamily="18" charset="0"/>
                            </a:rPr>
                            <m:t>𝐻</m:t>
                          </m:r>
                        </m:e>
                      </m:acc>
                    </m:oMath>
                  </m:oMathPara>
                </a14:m>
                <a:endParaRPr lang="en-GB" sz="3600" dirty="0"/>
              </a:p>
            </p:txBody>
          </p:sp>
        </mc:Choice>
        <mc:Fallback xmlns="">
          <p:sp>
            <p:nvSpPr>
              <p:cNvPr id="36" name="CasellaDiTesto 35"/>
              <p:cNvSpPr txBox="1">
                <a:spLocks noRot="1" noChangeAspect="1" noMove="1" noResize="1" noEditPoints="1" noAdjustHandles="1" noChangeArrowheads="1" noChangeShapeType="1" noTextEdit="1"/>
              </p:cNvSpPr>
              <p:nvPr/>
            </p:nvSpPr>
            <p:spPr>
              <a:xfrm>
                <a:off x="2165684" y="2440932"/>
                <a:ext cx="454355" cy="553998"/>
              </a:xfrm>
              <a:prstGeom prst="rect">
                <a:avLst/>
              </a:prstGeom>
              <a:blipFill rotWithShape="0">
                <a:blip r:embed="rId8"/>
                <a:stretch>
                  <a:fillRect/>
                </a:stretch>
              </a:blipFill>
            </p:spPr>
            <p:txBody>
              <a:bodyPr/>
              <a:lstStyle/>
              <a:p>
                <a:r>
                  <a:rPr lang="en-GB">
                    <a:noFill/>
                  </a:rPr>
                  <a:t> </a:t>
                </a:r>
              </a:p>
            </p:txBody>
          </p:sp>
        </mc:Fallback>
      </mc:AlternateContent>
      <p:pic>
        <p:nvPicPr>
          <p:cNvPr id="39" name="Immagin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338752"/>
            <a:ext cx="2014751" cy="1903940"/>
          </a:xfrm>
          <a:prstGeom prst="rect">
            <a:avLst/>
          </a:prstGeom>
        </p:spPr>
      </p:pic>
      <p:sp>
        <p:nvSpPr>
          <p:cNvPr id="41" name="CasellaDiTesto 40"/>
          <p:cNvSpPr txBox="1"/>
          <p:nvPr/>
        </p:nvSpPr>
        <p:spPr>
          <a:xfrm rot="20389261">
            <a:off x="102037" y="3175229"/>
            <a:ext cx="537210" cy="1015663"/>
          </a:xfrm>
          <a:prstGeom prst="rect">
            <a:avLst/>
          </a:prstGeom>
          <a:noFill/>
        </p:spPr>
        <p:txBody>
          <a:bodyPr wrap="square" rtlCol="0">
            <a:spAutoFit/>
          </a:bodyPr>
          <a:lstStyle/>
          <a:p>
            <a:r>
              <a:rPr lang="it-IT" sz="6000" dirty="0" smtClean="0">
                <a:latin typeface="Comic Sans MS" panose="030F0702030302020204" pitchFamily="66" charset="0"/>
              </a:rPr>
              <a:t>?</a:t>
            </a:r>
            <a:endParaRPr lang="en-GB" dirty="0">
              <a:latin typeface="Comic Sans MS" panose="030F0702030302020204" pitchFamily="66" charset="0"/>
            </a:endParaRPr>
          </a:p>
        </p:txBody>
      </p:sp>
      <p:cxnSp>
        <p:nvCxnSpPr>
          <p:cNvPr id="38" name="Connettore 2 37"/>
          <p:cNvCxnSpPr/>
          <p:nvPr/>
        </p:nvCxnSpPr>
        <p:spPr>
          <a:xfrm flipV="1">
            <a:off x="890335" y="2440932"/>
            <a:ext cx="1205" cy="1034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e 43"/>
          <p:cNvSpPr/>
          <p:nvPr/>
        </p:nvSpPr>
        <p:spPr>
          <a:xfrm>
            <a:off x="163541" y="1988820"/>
            <a:ext cx="1684686" cy="39721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82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5"/>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32"/>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25 E" pathEditMode="relative" ptsTypes="">
                                      <p:cBhvr>
                                        <p:cTn id="10" dur="2000" fill="hold"/>
                                        <p:tgtEl>
                                          <p:spTgt spid="33"/>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25 E" pathEditMode="relative" ptsTypes="">
                                      <p:cBhvr>
                                        <p:cTn id="12" dur="2000" fill="hold"/>
                                        <p:tgtEl>
                                          <p:spTgt spid="36"/>
                                        </p:tgtEl>
                                        <p:attrNameLst>
                                          <p:attrName>ppt_x</p:attrName>
                                          <p:attrName>ppt_y</p:attrName>
                                        </p:attrNameLst>
                                      </p:cBhvr>
                                    </p:animMotion>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par>
                          <p:cTn id="17" fill="hold">
                            <p:stCondLst>
                              <p:cond delay="2000"/>
                            </p:stCondLst>
                            <p:childTnLst>
                              <p:par>
                                <p:cTn id="18" presetID="26" presetClass="emph" presetSubtype="0" repeatCount="3000" fill="hold" grpId="0" nodeType="afterEffect">
                                  <p:stCondLst>
                                    <p:cond delay="0"/>
                                  </p:stCondLst>
                                  <p:childTnLst>
                                    <p:animEffect transition="out" filter="fade">
                                      <p:cBhvr>
                                        <p:cTn id="19" dur="500" tmFilter="0, 0; .2, .5; .8, .5; 1, 0"/>
                                        <p:tgtEl>
                                          <p:spTgt spid="21"/>
                                        </p:tgtEl>
                                      </p:cBhvr>
                                    </p:animEffect>
                                    <p:animScale>
                                      <p:cBhvr>
                                        <p:cTn id="20" dur="250" autoRev="1" fill="hold"/>
                                        <p:tgtEl>
                                          <p:spTgt spid="21"/>
                                        </p:tgtEl>
                                      </p:cBhvr>
                                      <p:by x="105000" y="105000"/>
                                    </p:animScale>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par>
                          <p:cTn id="33" fill="hold">
                            <p:stCondLst>
                              <p:cond delay="0"/>
                            </p:stCondLst>
                            <p:childTnLst>
                              <p:par>
                                <p:cTn id="34" presetID="31"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1" grpId="0" animBg="1"/>
      <p:bldP spid="32" grpId="0" animBg="1"/>
      <p:bldP spid="33" grpId="0" animBg="1"/>
      <p:bldP spid="36" grpId="0"/>
      <p:bldP spid="41"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863164"/>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Antihydrogen</a:t>
            </a:r>
            <a:r>
              <a:rPr lang="it-IT" sz="4500" b="1" dirty="0" smtClean="0">
                <a:solidFill>
                  <a:schemeClr val="accent1">
                    <a:lumMod val="50000"/>
                  </a:schemeClr>
                </a:solidFill>
                <a:latin typeface="Comic Sans MS" panose="030F0702030302020204" pitchFamily="66" charset="0"/>
              </a:rPr>
              <a:t> production</a:t>
            </a:r>
            <a:endParaRPr lang="en-GB" sz="4500" b="1" dirty="0">
              <a:solidFill>
                <a:schemeClr val="accent1">
                  <a:lumMod val="50000"/>
                </a:schemeClr>
              </a:solidFill>
              <a:latin typeface="Comic Sans MS" panose="030F0702030302020204" pitchFamily="66" charset="0"/>
            </a:endParaRPr>
          </a:p>
        </p:txBody>
      </p:sp>
      <p:sp>
        <p:nvSpPr>
          <p:cNvPr id="52" name="Rettangolo 51"/>
          <p:cNvSpPr/>
          <p:nvPr/>
        </p:nvSpPr>
        <p:spPr>
          <a:xfrm>
            <a:off x="195076" y="919952"/>
            <a:ext cx="3876977" cy="2490810"/>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ttangolo 37"/>
          <p:cNvSpPr/>
          <p:nvPr/>
        </p:nvSpPr>
        <p:spPr>
          <a:xfrm>
            <a:off x="159985" y="3843508"/>
            <a:ext cx="4240565" cy="2123090"/>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8</a:t>
            </a:fld>
            <a:endParaRPr lang="en-GB">
              <a:latin typeface="Comic Sans MS" panose="030F0702030302020204" pitchFamily="66" charset="0"/>
            </a:endParaRPr>
          </a:p>
        </p:txBody>
      </p:sp>
      <p:sp>
        <p:nvSpPr>
          <p:cNvPr id="9"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
        <p:nvSpPr>
          <p:cNvPr id="14" name="Text Box 16"/>
          <p:cNvSpPr txBox="1">
            <a:spLocks noChangeArrowheads="1"/>
          </p:cNvSpPr>
          <p:nvPr/>
        </p:nvSpPr>
        <p:spPr bwMode="auto">
          <a:xfrm>
            <a:off x="4127749" y="896123"/>
            <a:ext cx="4610678" cy="1923604"/>
          </a:xfrm>
          <a:prstGeom prst="rect">
            <a:avLst/>
          </a:prstGeom>
          <a:solidFill>
            <a:schemeClr val="accent1">
              <a:lumMod val="20000"/>
              <a:lumOff val="80000"/>
              <a:alpha val="24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AEgIS</a:t>
            </a:r>
            <a:r>
              <a:rPr lang="en-US" altLang="en-US" sz="3200" b="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 strategy</a:t>
            </a:r>
          </a:p>
          <a:p>
            <a:pPr eaLnBrk="1" hangingPunct="1">
              <a:lnSpc>
                <a:spcPct val="150000"/>
              </a:lnSpc>
            </a:pPr>
            <a:r>
              <a:rPr kumimoji="1" lang="it-IT" altLang="en-US" sz="1400" b="1" dirty="0">
                <a:latin typeface="Comic Sans MS" panose="030F0702030302020204" pitchFamily="66" charset="0"/>
                <a:ea typeface="ＭＳ Ｐゴシック" panose="020B0600070205080204" pitchFamily="34" charset="-128"/>
              </a:rPr>
              <a:t>PROMISING </a:t>
            </a:r>
            <a:r>
              <a:rPr kumimoji="1" lang="it-IT" altLang="en-US" sz="1400" b="1" dirty="0" smtClean="0">
                <a:latin typeface="Comic Sans MS" panose="030F0702030302020204" pitchFamily="66" charset="0"/>
                <a:ea typeface="ＭＳ Ｐゴシック" panose="020B0600070205080204" pitchFamily="34" charset="-128"/>
              </a:rPr>
              <a:t>TECHNIQUE</a:t>
            </a:r>
          </a:p>
          <a:p>
            <a:pPr marL="285750" indent="-285750" eaLnBrk="1" hangingPunct="1">
              <a:lnSpc>
                <a:spcPct val="150000"/>
              </a:lnSpc>
              <a:buFont typeface="Arial" panose="020B0604020202020204" pitchFamily="34" charset="0"/>
              <a:buChar char="•"/>
            </a:pPr>
            <a:r>
              <a:rPr kumimoji="1" lang="it-IT" altLang="en-US" sz="1400" dirty="0" smtClean="0">
                <a:latin typeface="Comic Sans MS" panose="030F0702030302020204" pitchFamily="66" charset="0"/>
                <a:ea typeface="ＭＳ Ｐゴシック" panose="020B0600070205080204" pitchFamily="34" charset="-128"/>
              </a:rPr>
              <a:t>Control of the </a:t>
            </a:r>
            <a:r>
              <a:rPr kumimoji="1" lang="it-IT" altLang="en-US" sz="1400" dirty="0" err="1" smtClean="0">
                <a:latin typeface="Comic Sans MS" panose="030F0702030302020204" pitchFamily="66" charset="0"/>
                <a:ea typeface="ＭＳ Ｐゴシック" panose="020B0600070205080204" pitchFamily="34" charset="-128"/>
              </a:rPr>
              <a:t>antihydrogen</a:t>
            </a:r>
            <a:r>
              <a:rPr kumimoji="1" lang="it-IT" altLang="en-US" sz="1400" dirty="0" smtClean="0">
                <a:latin typeface="Comic Sans MS" panose="030F0702030302020204" pitchFamily="66" charset="0"/>
                <a:ea typeface="ＭＳ Ｐゴシック" panose="020B0600070205080204" pitchFamily="34" charset="-128"/>
              </a:rPr>
              <a:t> quantum state</a:t>
            </a:r>
          </a:p>
          <a:p>
            <a:pPr marL="285750" indent="-285750" eaLnBrk="1" hangingPunct="1">
              <a:lnSpc>
                <a:spcPct val="150000"/>
              </a:lnSpc>
              <a:buFont typeface="Arial" panose="020B0604020202020204" pitchFamily="34" charset="0"/>
              <a:buChar char="•"/>
            </a:pPr>
            <a:r>
              <a:rPr kumimoji="1" lang="it-IT" altLang="en-US" sz="1400" dirty="0" err="1" smtClean="0">
                <a:latin typeface="Comic Sans MS" panose="030F0702030302020204" pitchFamily="66" charset="0"/>
                <a:ea typeface="ＭＳ Ｐゴシック" panose="020B0600070205080204" pitchFamily="34" charset="-128"/>
              </a:rPr>
              <a:t>Cold</a:t>
            </a:r>
            <a:r>
              <a:rPr kumimoji="1" lang="it-IT" altLang="en-US" sz="1400" dirty="0" smtClean="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antihydrogen</a:t>
            </a:r>
            <a:r>
              <a:rPr kumimoji="1" lang="it-IT" altLang="en-US" sz="1400" dirty="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atoms</a:t>
            </a:r>
            <a:r>
              <a:rPr kumimoji="1" lang="it-IT" altLang="en-US" sz="1400" dirty="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v</a:t>
            </a:r>
            <a:r>
              <a:rPr kumimoji="1" lang="it-IT" altLang="en-US" sz="1400" baseline="-25000" dirty="0" err="1">
                <a:latin typeface="Comic Sans MS" panose="030F0702030302020204" pitchFamily="66" charset="0"/>
                <a:ea typeface="ＭＳ Ｐゴシック" panose="020B0600070205080204" pitchFamily="34" charset="-128"/>
              </a:rPr>
              <a:t>antihydrogen</a:t>
            </a:r>
            <a:r>
              <a:rPr kumimoji="1" lang="it-IT" altLang="en-US" sz="1400" dirty="0">
                <a:latin typeface="Comic Sans MS" panose="030F0702030302020204" pitchFamily="66" charset="0"/>
                <a:ea typeface="ＭＳ Ｐゴシック" panose="020B0600070205080204" pitchFamily="34" charset="-128"/>
              </a:rPr>
              <a:t> </a:t>
            </a:r>
            <a:r>
              <a:rPr kumimoji="1" lang="en-US" altLang="en-US" sz="1400" dirty="0">
                <a:latin typeface="Comic Sans MS" panose="030F0702030302020204" pitchFamily="66" charset="0"/>
                <a:ea typeface="ＭＳ Ｐゴシック" panose="020B0600070205080204" pitchFamily="34" charset="-128"/>
                <a:cs typeface="Arial" panose="020B0604020202020204" pitchFamily="34" charset="0"/>
              </a:rPr>
              <a:t>~ </a:t>
            </a:r>
            <a:r>
              <a:rPr kumimoji="1" lang="en-US" altLang="en-US" sz="1400" dirty="0" err="1">
                <a:latin typeface="Comic Sans MS" panose="030F0702030302020204" pitchFamily="66" charset="0"/>
                <a:ea typeface="ＭＳ Ｐゴシック" panose="020B0600070205080204" pitchFamily="34" charset="-128"/>
                <a:cs typeface="Arial" panose="020B0604020202020204" pitchFamily="34" charset="0"/>
              </a:rPr>
              <a:t>v</a:t>
            </a:r>
            <a:r>
              <a:rPr kumimoji="1" lang="en-US" altLang="en-US" sz="1400" baseline="-25000" dirty="0" err="1">
                <a:latin typeface="Comic Sans MS" panose="030F0702030302020204" pitchFamily="66" charset="0"/>
                <a:ea typeface="ＭＳ Ｐゴシック" panose="020B0600070205080204" pitchFamily="34" charset="-128"/>
                <a:cs typeface="Arial" panose="020B0604020202020204" pitchFamily="34" charset="0"/>
              </a:rPr>
              <a:t>antiproton</a:t>
            </a:r>
            <a:r>
              <a:rPr kumimoji="1" lang="en-US" altLang="en-US" sz="1400" dirty="0">
                <a:latin typeface="Comic Sans MS" panose="030F0702030302020204" pitchFamily="66" charset="0"/>
                <a:ea typeface="ＭＳ Ｐゴシック" panose="020B0600070205080204" pitchFamily="34" charset="-128"/>
                <a:cs typeface="Arial" panose="020B0604020202020204" pitchFamily="34" charset="0"/>
              </a:rPr>
              <a:t>)</a:t>
            </a:r>
          </a:p>
          <a:p>
            <a:pPr marL="285750" indent="-285750" eaLnBrk="1" hangingPunct="1">
              <a:lnSpc>
                <a:spcPct val="150000"/>
              </a:lnSpc>
              <a:buFont typeface="Arial" panose="020B0604020202020204" pitchFamily="34" charset="0"/>
              <a:buChar char="•"/>
            </a:pPr>
            <a:r>
              <a:rPr kumimoji="1" lang="en-US" altLang="en-US" sz="1600" dirty="0">
                <a:solidFill>
                  <a:srgbClr val="0000CC"/>
                </a:solidFill>
                <a:latin typeface="Comic Sans MS" panose="030F0702030302020204" pitchFamily="66" charset="0"/>
                <a:ea typeface="ＭＳ Ｐゴシック" panose="020B0600070205080204" pitchFamily="34" charset="-128"/>
                <a:cs typeface="Arial" panose="020B0604020202020204" pitchFamily="34" charset="0"/>
              </a:rPr>
              <a:t>Advantages in the cross section (see later</a:t>
            </a:r>
            <a:r>
              <a:rPr kumimoji="1" lang="en-US" altLang="en-US" sz="1600" dirty="0" smtClean="0">
                <a:solidFill>
                  <a:srgbClr val="0000CC"/>
                </a:solidFill>
                <a:latin typeface="Comic Sans MS" panose="030F0702030302020204" pitchFamily="66" charset="0"/>
                <a:ea typeface="ＭＳ Ｐゴシック" panose="020B0600070205080204" pitchFamily="34" charset="-128"/>
                <a:cs typeface="Arial" panose="020B0604020202020204" pitchFamily="34" charset="0"/>
              </a:rPr>
              <a:t>)</a:t>
            </a:r>
            <a:endParaRPr kumimoji="1" lang="it-IT" altLang="en-US" sz="1600" dirty="0">
              <a:solidFill>
                <a:srgbClr val="0000CC"/>
              </a:solidFill>
              <a:latin typeface="Comic Sans MS" panose="030F0702030302020204" pitchFamily="66" charset="0"/>
              <a:ea typeface="ＭＳ Ｐゴシック" panose="020B0600070205080204" pitchFamily="34" charset="-128"/>
            </a:endParaRPr>
          </a:p>
        </p:txBody>
      </p:sp>
      <p:graphicFrame>
        <p:nvGraphicFramePr>
          <p:cNvPr id="18" name="Object 13"/>
          <p:cNvGraphicFramePr>
            <a:graphicFrameLocks noChangeAspect="1"/>
          </p:cNvGraphicFramePr>
          <p:nvPr>
            <p:extLst>
              <p:ext uri="{D42A27DB-BD31-4B8C-83A1-F6EECF244321}">
                <p14:modId xmlns:p14="http://schemas.microsoft.com/office/powerpoint/2010/main" val="1654216608"/>
              </p:ext>
            </p:extLst>
          </p:nvPr>
        </p:nvGraphicFramePr>
        <p:xfrm>
          <a:off x="481665" y="2457006"/>
          <a:ext cx="3103664" cy="743012"/>
        </p:xfrm>
        <a:graphic>
          <a:graphicData uri="http://schemas.openxmlformats.org/presentationml/2006/ole">
            <mc:AlternateContent xmlns:mc="http://schemas.openxmlformats.org/markup-compatibility/2006">
              <mc:Choice xmlns:v="urn:schemas-microsoft-com:vml" Requires="v">
                <p:oleObj spid="_x0000_s1577" name="Equazione" r:id="rId4" imgW="1180800" imgH="266400" progId="Equation.3">
                  <p:embed/>
                </p:oleObj>
              </mc:Choice>
              <mc:Fallback>
                <p:oleObj name="Equazione" r:id="rId4" imgW="1180800" imgH="266400" progId="Equation.3">
                  <p:embed/>
                  <p:pic>
                    <p:nvPicPr>
                      <p:cNvPr id="0" name=""/>
                      <p:cNvPicPr>
                        <a:picLocks noChangeAspect="1" noChangeArrowheads="1"/>
                      </p:cNvPicPr>
                      <p:nvPr/>
                    </p:nvPicPr>
                    <p:blipFill>
                      <a:blip r:embed="rId5"/>
                      <a:srcRect/>
                      <a:stretch>
                        <a:fillRect/>
                      </a:stretch>
                    </p:blipFill>
                    <p:spPr bwMode="auto">
                      <a:xfrm>
                        <a:off x="481665" y="2457006"/>
                        <a:ext cx="3103664" cy="743012"/>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37" name="Text Box 35"/>
          <p:cNvSpPr txBox="1">
            <a:spLocks noChangeArrowheads="1"/>
          </p:cNvSpPr>
          <p:nvPr/>
        </p:nvSpPr>
        <p:spPr bwMode="auto">
          <a:xfrm>
            <a:off x="4481665" y="3525079"/>
            <a:ext cx="4244146" cy="2677656"/>
          </a:xfrm>
          <a:prstGeom prst="rect">
            <a:avLst/>
          </a:prstGeom>
          <a:solidFill>
            <a:schemeClr val="accent1">
              <a:lumMod val="20000"/>
              <a:lumOff val="80000"/>
              <a:alpha val="24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400" b="1" i="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Usual</a:t>
            </a:r>
            <a:r>
              <a:rPr lang="it-IT" altLang="en-US" sz="2400" b="1" i="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 </a:t>
            </a:r>
            <a:r>
              <a:rPr lang="it-IT" altLang="en-US" sz="2400" b="1" i="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strategy</a:t>
            </a:r>
            <a:r>
              <a:rPr lang="it-IT" altLang="en-US" sz="2000" b="1" i="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a:t>
            </a:r>
          </a:p>
          <a:p>
            <a:pPr eaLnBrk="1" hangingPunct="1"/>
            <a:r>
              <a:rPr lang="it-IT" altLang="en-US" sz="2000" b="1" i="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ATRAP,APLHA and ASACUSA </a:t>
            </a:r>
            <a:r>
              <a:rPr lang="it-IT" altLang="en-US" sz="2000" b="1" i="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experiments</a:t>
            </a:r>
            <a:r>
              <a:rPr lang="it-IT" altLang="en-US" sz="2000" b="1" i="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 </a:t>
            </a:r>
          </a:p>
          <a:p>
            <a:pPr eaLnBrk="1" hangingPunct="1"/>
            <a:endParaRPr kumimoji="1" lang="it-IT" altLang="en-US" sz="2000" b="1" i="1" u="sng" dirty="0">
              <a:solidFill>
                <a:srgbClr val="C00000"/>
              </a:solidFill>
              <a:effectLst>
                <a:outerShdw blurRad="38100" dist="38100" dir="2700000" algn="tl">
                  <a:srgbClr val="000000">
                    <a:alpha val="43137"/>
                  </a:srgbClr>
                </a:outerShdw>
              </a:effectLst>
              <a:latin typeface="Comic Sans MS" panose="030F0702030302020204" pitchFamily="66" charset="0"/>
              <a:ea typeface="ＭＳ Ｐゴシック" panose="020B0600070205080204" pitchFamily="34" charset="-128"/>
            </a:endParaRPr>
          </a:p>
          <a:p>
            <a:pPr marL="171450" indent="-171450" eaLnBrk="1" hangingPunct="1">
              <a:buFont typeface="Arial" panose="020B0604020202020204" pitchFamily="34" charset="0"/>
              <a:buChar char="•"/>
            </a:pPr>
            <a:r>
              <a:rPr kumimoji="1" lang="it-IT" altLang="en-US" sz="1200" dirty="0" smtClean="0">
                <a:latin typeface="Comic Sans MS" panose="030F0702030302020204" pitchFamily="66" charset="0"/>
                <a:ea typeface="ＭＳ Ｐゴシック" panose="020B0600070205080204" pitchFamily="34" charset="-128"/>
              </a:rPr>
              <a:t>The </a:t>
            </a:r>
            <a:r>
              <a:rPr kumimoji="1" lang="it-IT" altLang="en-US" sz="1200" dirty="0" err="1" smtClean="0">
                <a:latin typeface="Comic Sans MS" panose="030F0702030302020204" pitchFamily="66" charset="0"/>
                <a:ea typeface="ＭＳ Ｐゴシック" panose="020B0600070205080204" pitchFamily="34" charset="-128"/>
              </a:rPr>
              <a:t>second</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seems</a:t>
            </a:r>
            <a:r>
              <a:rPr kumimoji="1" lang="it-IT" altLang="en-US" sz="1200" dirty="0">
                <a:latin typeface="Comic Sans MS" panose="030F0702030302020204" pitchFamily="66" charset="0"/>
                <a:ea typeface="ＭＳ Ｐゴシック" panose="020B0600070205080204" pitchFamily="34" charset="-128"/>
              </a:rPr>
              <a:t> to be the </a:t>
            </a:r>
            <a:r>
              <a:rPr kumimoji="1" lang="it-IT" altLang="en-US" sz="1200" dirty="0" err="1">
                <a:latin typeface="Comic Sans MS" panose="030F0702030302020204" pitchFamily="66" charset="0"/>
                <a:ea typeface="ＭＳ Ｐゴシック" panose="020B0600070205080204" pitchFamily="34" charset="-128"/>
              </a:rPr>
              <a:t>dominant</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process</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highly</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exicited</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antihydrogen</a:t>
            </a:r>
            <a:r>
              <a:rPr kumimoji="1" lang="it-IT" altLang="en-US" sz="1200" dirty="0">
                <a:latin typeface="Comic Sans MS" panose="030F0702030302020204" pitchFamily="66" charset="0"/>
                <a:ea typeface="ＭＳ Ｐゴシック" panose="020B0600070205080204" pitchFamily="34" charset="-128"/>
              </a:rPr>
              <a:t>)</a:t>
            </a:r>
          </a:p>
          <a:p>
            <a:pPr marL="171450" indent="-171450" eaLnBrk="1" hangingPunct="1">
              <a:lnSpc>
                <a:spcPct val="150000"/>
              </a:lnSpc>
              <a:buFont typeface="Arial" panose="020B0604020202020204" pitchFamily="34" charset="0"/>
              <a:buChar char="•"/>
            </a:pPr>
            <a:r>
              <a:rPr kumimoji="1" lang="it-IT" altLang="en-US" sz="1200" dirty="0" err="1">
                <a:latin typeface="Comic Sans MS" panose="030F0702030302020204" pitchFamily="66" charset="0"/>
                <a:ea typeface="ＭＳ Ｐゴシック" panose="020B0600070205080204" pitchFamily="34" charset="-128"/>
              </a:rPr>
              <a:t>A</a:t>
            </a:r>
            <a:r>
              <a:rPr kumimoji="1" lang="it-IT" altLang="en-US" sz="1200" dirty="0" err="1" smtClean="0">
                <a:latin typeface="Comic Sans MS" panose="030F0702030302020204" pitchFamily="66" charset="0"/>
                <a:ea typeface="ＭＳ Ｐゴシック" panose="020B0600070205080204" pitchFamily="34" charset="-128"/>
              </a:rPr>
              <a:t>ntihydrogen</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atoms</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warmer</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than</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trapped</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antiprotons</a:t>
            </a:r>
            <a:r>
              <a:rPr kumimoji="1" lang="it-IT" altLang="en-US" sz="1200" dirty="0" smtClean="0">
                <a:latin typeface="Comic Sans MS" panose="030F0702030302020204" pitchFamily="66" charset="0"/>
                <a:ea typeface="ＭＳ Ｐゴシック" panose="020B0600070205080204" pitchFamily="34" charset="-128"/>
              </a:rPr>
              <a:t>  </a:t>
            </a:r>
            <a:br>
              <a:rPr kumimoji="1" lang="it-IT" altLang="en-US" sz="1200" dirty="0" smtClean="0">
                <a:latin typeface="Comic Sans MS" panose="030F0702030302020204" pitchFamily="66" charset="0"/>
                <a:ea typeface="ＭＳ Ｐゴシック" panose="020B0600070205080204" pitchFamily="34" charset="-128"/>
              </a:rPr>
            </a:br>
            <a:r>
              <a:rPr kumimoji="1" lang="it-IT" altLang="en-US" sz="1200" dirty="0" smtClean="0">
                <a:latin typeface="Comic Sans MS" panose="030F0702030302020204" pitchFamily="66" charset="0"/>
                <a:ea typeface="ＭＳ Ｐゴシック" panose="020B0600070205080204" pitchFamily="34" charset="-128"/>
              </a:rPr>
              <a:t>(</a:t>
            </a:r>
            <a:r>
              <a:rPr kumimoji="1" lang="it-IT" altLang="en-US" sz="1200" dirty="0" err="1" smtClean="0">
                <a:latin typeface="Comic Sans MS" panose="030F0702030302020204" pitchFamily="66" charset="0"/>
                <a:ea typeface="ＭＳ Ｐゴシック" panose="020B0600070205080204" pitchFamily="34" charset="-128"/>
              </a:rPr>
              <a:t>Hbar</a:t>
            </a:r>
            <a:r>
              <a:rPr kumimoji="1" lang="it-IT" altLang="en-US" sz="1200" dirty="0" smtClean="0">
                <a:latin typeface="Comic Sans MS" panose="030F0702030302020204" pitchFamily="66" charset="0"/>
                <a:ea typeface="ＭＳ Ｐゴシック" panose="020B0600070205080204" pitchFamily="34" charset="-128"/>
              </a:rPr>
              <a:t> production </a:t>
            </a:r>
            <a:r>
              <a:rPr kumimoji="1" lang="it-IT" altLang="en-US" sz="1200" dirty="0" err="1" smtClean="0">
                <a:latin typeface="Comic Sans MS" panose="030F0702030302020204" pitchFamily="66" charset="0"/>
                <a:ea typeface="ＭＳ Ｐゴシック" panose="020B0600070205080204" pitchFamily="34" charset="-128"/>
              </a:rPr>
              <a:t>when</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v</a:t>
            </a:r>
            <a:r>
              <a:rPr kumimoji="1" lang="it-IT" altLang="en-US" sz="1200" baseline="-25000" dirty="0" err="1">
                <a:latin typeface="Comic Sans MS" panose="030F0702030302020204" pitchFamily="66" charset="0"/>
                <a:ea typeface="ＭＳ Ｐゴシック" panose="020B0600070205080204" pitchFamily="34" charset="-128"/>
              </a:rPr>
              <a:t>antiproton</a:t>
            </a:r>
            <a:r>
              <a:rPr kumimoji="1" lang="it-IT" altLang="en-US" sz="1200" dirty="0">
                <a:latin typeface="Comic Sans MS" panose="030F0702030302020204" pitchFamily="66" charset="0"/>
                <a:ea typeface="ＭＳ Ｐゴシック" panose="020B0600070205080204" pitchFamily="34" charset="-128"/>
              </a:rPr>
              <a:t> </a:t>
            </a:r>
            <a:r>
              <a:rPr kumimoji="1" lang="en-US" altLang="en-US" sz="1200" dirty="0">
                <a:latin typeface="Comic Sans MS" panose="030F0702030302020204" pitchFamily="66" charset="0"/>
                <a:ea typeface="ＭＳ Ｐゴシック" panose="020B0600070205080204" pitchFamily="34" charset="-128"/>
                <a:cs typeface="Arial" panose="020B0604020202020204" pitchFamily="34" charset="0"/>
              </a:rPr>
              <a:t>~ </a:t>
            </a:r>
            <a:r>
              <a:rPr kumimoji="1" lang="en-US" altLang="en-US" sz="1200" dirty="0" err="1" smtClean="0">
                <a:latin typeface="Comic Sans MS" panose="030F0702030302020204" pitchFamily="66" charset="0"/>
                <a:ea typeface="ＭＳ Ｐゴシック" panose="020B0600070205080204" pitchFamily="34" charset="-128"/>
                <a:cs typeface="Arial" panose="020B0604020202020204" pitchFamily="34" charset="0"/>
              </a:rPr>
              <a:t>v</a:t>
            </a:r>
            <a:r>
              <a:rPr kumimoji="1" lang="en-US" altLang="en-US" sz="1200" baseline="-25000" dirty="0" err="1" smtClean="0">
                <a:latin typeface="Comic Sans MS" panose="030F0702030302020204" pitchFamily="66" charset="0"/>
                <a:ea typeface="ＭＳ Ｐゴシック" panose="020B0600070205080204" pitchFamily="34" charset="-128"/>
                <a:cs typeface="Arial" panose="020B0604020202020204" pitchFamily="34" charset="0"/>
              </a:rPr>
              <a:t>positron</a:t>
            </a:r>
            <a:r>
              <a:rPr kumimoji="1" lang="en-US" altLang="en-US" sz="1200" dirty="0" smtClean="0">
                <a:latin typeface="Comic Sans MS" panose="030F0702030302020204" pitchFamily="66" charset="0"/>
                <a:ea typeface="ＭＳ Ｐゴシック" panose="020B0600070205080204" pitchFamily="34" charset="-128"/>
                <a:cs typeface="Arial" panose="020B0604020202020204" pitchFamily="34" charset="0"/>
              </a:rPr>
              <a:t>)</a:t>
            </a:r>
          </a:p>
          <a:p>
            <a:pPr marL="171450" indent="-171450" eaLnBrk="1" hangingPunct="1">
              <a:lnSpc>
                <a:spcPct val="150000"/>
              </a:lnSpc>
              <a:buFont typeface="Arial" panose="020B0604020202020204" pitchFamily="34" charset="0"/>
              <a:buChar char="•"/>
            </a:pPr>
            <a:r>
              <a:rPr kumimoji="1" lang="en-US" altLang="en-US" sz="1600" dirty="0" smtClean="0">
                <a:solidFill>
                  <a:srgbClr val="0000CC"/>
                </a:solidFill>
                <a:latin typeface="Comic Sans MS" panose="030F0702030302020204" pitchFamily="66" charset="0"/>
                <a:ea typeface="ＭＳ Ｐゴシック" panose="020B0600070205080204" pitchFamily="34" charset="-128"/>
                <a:cs typeface="Arial" panose="020B0604020202020204" pitchFamily="34" charset="0"/>
              </a:rPr>
              <a:t>Low cross section</a:t>
            </a:r>
            <a:endParaRPr kumimoji="1" lang="en-US" altLang="en-US" sz="1600" dirty="0">
              <a:solidFill>
                <a:srgbClr val="0000CC"/>
              </a:solidFill>
              <a:latin typeface="Comic Sans MS" panose="030F0702030302020204" pitchFamily="66" charset="0"/>
              <a:ea typeface="ＭＳ Ｐゴシック" panose="020B0600070205080204" pitchFamily="34" charset="-128"/>
              <a:cs typeface="Arial" panose="020B0604020202020204" pitchFamily="34" charset="0"/>
            </a:endParaRPr>
          </a:p>
        </p:txBody>
      </p:sp>
      <p:graphicFrame>
        <p:nvGraphicFramePr>
          <p:cNvPr id="35" name="Object 13"/>
          <p:cNvGraphicFramePr>
            <a:graphicFrameLocks noChangeAspect="1"/>
          </p:cNvGraphicFramePr>
          <p:nvPr>
            <p:extLst>
              <p:ext uri="{D42A27DB-BD31-4B8C-83A1-F6EECF244321}">
                <p14:modId xmlns:p14="http://schemas.microsoft.com/office/powerpoint/2010/main" val="2584898514"/>
              </p:ext>
            </p:extLst>
          </p:nvPr>
        </p:nvGraphicFramePr>
        <p:xfrm>
          <a:off x="362453" y="4695450"/>
          <a:ext cx="2138567" cy="488994"/>
        </p:xfrm>
        <a:graphic>
          <a:graphicData uri="http://schemas.openxmlformats.org/presentationml/2006/ole">
            <mc:AlternateContent xmlns:mc="http://schemas.openxmlformats.org/markup-compatibility/2006">
              <mc:Choice xmlns:v="urn:schemas-microsoft-com:vml" Requires="v">
                <p:oleObj spid="_x0000_s1578" name="Equazione" r:id="rId6" imgW="1091880" imgH="241200" progId="Equation.3">
                  <p:embed/>
                </p:oleObj>
              </mc:Choice>
              <mc:Fallback>
                <p:oleObj name="Equazione" r:id="rId6" imgW="1091880" imgH="241200" progId="Equation.3">
                  <p:embed/>
                  <p:pic>
                    <p:nvPicPr>
                      <p:cNvPr id="0" name=""/>
                      <p:cNvPicPr>
                        <a:picLocks noChangeAspect="1" noChangeArrowheads="1"/>
                      </p:cNvPicPr>
                      <p:nvPr/>
                    </p:nvPicPr>
                    <p:blipFill>
                      <a:blip r:embed="rId7"/>
                      <a:srcRect/>
                      <a:stretch>
                        <a:fillRect/>
                      </a:stretch>
                    </p:blipFill>
                    <p:spPr bwMode="auto">
                      <a:xfrm>
                        <a:off x="362453" y="4695450"/>
                        <a:ext cx="2138567" cy="488994"/>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42" name="Rettangolo 41"/>
          <p:cNvSpPr/>
          <p:nvPr/>
        </p:nvSpPr>
        <p:spPr>
          <a:xfrm>
            <a:off x="241100" y="3843105"/>
            <a:ext cx="3999430" cy="830997"/>
          </a:xfrm>
          <a:prstGeom prst="rect">
            <a:avLst/>
          </a:prstGeom>
          <a:noFill/>
        </p:spPr>
        <p:txBody>
          <a:bodyPr wrap="square">
            <a:spAutoFit/>
          </a:bodyPr>
          <a:lstStyle/>
          <a:p>
            <a:r>
              <a:rPr lang="it-IT" altLang="en-US" sz="2400" b="1" u="sng" dirty="0" err="1" smtClean="0">
                <a:solidFill>
                  <a:srgbClr val="00B050"/>
                </a:solidFill>
                <a:latin typeface="Comic Sans MS" panose="030F0702030302020204" pitchFamily="66" charset="0"/>
              </a:rPr>
              <a:t>Antiprotons</a:t>
            </a:r>
            <a:r>
              <a:rPr lang="it-IT" altLang="en-US" sz="2400" b="1" u="sng" dirty="0" smtClean="0">
                <a:solidFill>
                  <a:srgbClr val="00B050"/>
                </a:solidFill>
                <a:latin typeface="Comic Sans MS" panose="030F0702030302020204" pitchFamily="66" charset="0"/>
              </a:rPr>
              <a:t> and </a:t>
            </a:r>
            <a:r>
              <a:rPr lang="it-IT" altLang="en-US" sz="2400" b="1" u="sng" dirty="0" err="1" smtClean="0">
                <a:solidFill>
                  <a:srgbClr val="00B050"/>
                </a:solidFill>
                <a:latin typeface="Comic Sans MS" panose="030F0702030302020204" pitchFamily="66" charset="0"/>
              </a:rPr>
              <a:t>positrons</a:t>
            </a:r>
            <a:r>
              <a:rPr lang="it-IT" altLang="en-US" sz="2400" b="1" u="sng" dirty="0" smtClean="0">
                <a:solidFill>
                  <a:srgbClr val="00B050"/>
                </a:solidFill>
                <a:latin typeface="Comic Sans MS" panose="030F0702030302020204" pitchFamily="66" charset="0"/>
              </a:rPr>
              <a:t> </a:t>
            </a:r>
            <a:r>
              <a:rPr lang="it-IT" altLang="en-US" sz="2400" b="1" u="sng" dirty="0" err="1" smtClean="0">
                <a:solidFill>
                  <a:srgbClr val="00B050"/>
                </a:solidFill>
                <a:latin typeface="Comic Sans MS" panose="030F0702030302020204" pitchFamily="66" charset="0"/>
              </a:rPr>
              <a:t>Recombinations</a:t>
            </a:r>
            <a:endParaRPr lang="en-GB" sz="2000" dirty="0">
              <a:solidFill>
                <a:srgbClr val="00B050"/>
              </a:solidFill>
            </a:endParaRPr>
          </a:p>
        </p:txBody>
      </p:sp>
      <p:graphicFrame>
        <p:nvGraphicFramePr>
          <p:cNvPr id="55" name="Object 13"/>
          <p:cNvGraphicFramePr>
            <a:graphicFrameLocks noChangeAspect="1"/>
          </p:cNvGraphicFramePr>
          <p:nvPr>
            <p:extLst>
              <p:ext uri="{D42A27DB-BD31-4B8C-83A1-F6EECF244321}">
                <p14:modId xmlns:p14="http://schemas.microsoft.com/office/powerpoint/2010/main" val="3987672391"/>
              </p:ext>
            </p:extLst>
          </p:nvPr>
        </p:nvGraphicFramePr>
        <p:xfrm>
          <a:off x="362453" y="5295292"/>
          <a:ext cx="2969944" cy="550086"/>
        </p:xfrm>
        <a:graphic>
          <a:graphicData uri="http://schemas.openxmlformats.org/presentationml/2006/ole">
            <mc:AlternateContent xmlns:mc="http://schemas.openxmlformats.org/markup-compatibility/2006">
              <mc:Choice xmlns:v="urn:schemas-microsoft-com:vml" Requires="v">
                <p:oleObj spid="_x0000_s1579" name="Equazione" r:id="rId8" imgW="1307880" imgH="241200" progId="Equation.3">
                  <p:embed/>
                </p:oleObj>
              </mc:Choice>
              <mc:Fallback>
                <p:oleObj name="Equazione" r:id="rId8" imgW="1307880" imgH="241200" progId="Equation.3">
                  <p:embed/>
                  <p:pic>
                    <p:nvPicPr>
                      <p:cNvPr id="0" name=""/>
                      <p:cNvPicPr>
                        <a:picLocks noChangeAspect="1" noChangeArrowheads="1"/>
                      </p:cNvPicPr>
                      <p:nvPr/>
                    </p:nvPicPr>
                    <p:blipFill>
                      <a:blip r:embed="rId9"/>
                      <a:srcRect/>
                      <a:stretch>
                        <a:fillRect/>
                      </a:stretch>
                    </p:blipFill>
                    <p:spPr bwMode="auto">
                      <a:xfrm>
                        <a:off x="362453" y="5295292"/>
                        <a:ext cx="2969944" cy="550086"/>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56" name="Rettangolo 55"/>
          <p:cNvSpPr/>
          <p:nvPr/>
        </p:nvSpPr>
        <p:spPr>
          <a:xfrm>
            <a:off x="2686050" y="4784950"/>
            <a:ext cx="730039" cy="369332"/>
          </a:xfrm>
          <a:prstGeom prst="rect">
            <a:avLst/>
          </a:prstGeom>
          <a:noFill/>
        </p:spPr>
        <p:txBody>
          <a:bodyPr wrap="square">
            <a:spAutoFit/>
          </a:bodyPr>
          <a:lstStyle/>
          <a:p>
            <a:r>
              <a:rPr lang="it-IT" b="1" u="sng" dirty="0" smtClean="0">
                <a:latin typeface="Comic Sans MS" panose="030F0702030302020204" pitchFamily="66" charset="0"/>
              </a:rPr>
              <a:t>and</a:t>
            </a:r>
            <a:endParaRPr lang="en-GB" dirty="0"/>
          </a:p>
        </p:txBody>
      </p:sp>
      <p:graphicFrame>
        <p:nvGraphicFramePr>
          <p:cNvPr id="57" name="Object 13"/>
          <p:cNvGraphicFramePr>
            <a:graphicFrameLocks noChangeAspect="1"/>
          </p:cNvGraphicFramePr>
          <p:nvPr>
            <p:extLst>
              <p:ext uri="{D42A27DB-BD31-4B8C-83A1-F6EECF244321}">
                <p14:modId xmlns:p14="http://schemas.microsoft.com/office/powerpoint/2010/main" val="1490763343"/>
              </p:ext>
            </p:extLst>
          </p:nvPr>
        </p:nvGraphicFramePr>
        <p:xfrm>
          <a:off x="6534853" y="5845378"/>
          <a:ext cx="1952802" cy="508929"/>
        </p:xfrm>
        <a:graphic>
          <a:graphicData uri="http://schemas.openxmlformats.org/presentationml/2006/ole">
            <mc:AlternateContent xmlns:mc="http://schemas.openxmlformats.org/markup-compatibility/2006">
              <mc:Choice xmlns:v="urn:schemas-microsoft-com:vml" Requires="v">
                <p:oleObj spid="_x0000_s1580" name="Equazione" r:id="rId10" imgW="825480" imgH="203040" progId="Equation.3">
                  <p:embed/>
                </p:oleObj>
              </mc:Choice>
              <mc:Fallback>
                <p:oleObj name="Equazione" r:id="rId10" imgW="825480" imgH="203040" progId="Equation.3">
                  <p:embed/>
                  <p:pic>
                    <p:nvPicPr>
                      <p:cNvPr id="0" name=""/>
                      <p:cNvPicPr>
                        <a:picLocks noChangeAspect="1" noChangeArrowheads="1"/>
                      </p:cNvPicPr>
                      <p:nvPr/>
                    </p:nvPicPr>
                    <p:blipFill>
                      <a:blip r:embed="rId11"/>
                      <a:srcRect/>
                      <a:stretch>
                        <a:fillRect/>
                      </a:stretch>
                    </p:blipFill>
                    <p:spPr bwMode="auto">
                      <a:xfrm>
                        <a:off x="6534853" y="5845378"/>
                        <a:ext cx="1952802" cy="508929"/>
                      </a:xfrm>
                      <a:prstGeom prst="rect">
                        <a:avLst/>
                      </a:prstGeom>
                      <a:solidFill>
                        <a:srgbClr val="FFFFFF"/>
                      </a:solidFill>
                      <a:ln w="57150">
                        <a:solidFill>
                          <a:srgbClr val="00B050"/>
                        </a:solidFill>
                        <a:miter lim="800000"/>
                        <a:headEnd/>
                        <a:tailEnd/>
                      </a:ln>
                      <a:effectLst/>
                    </p:spPr>
                  </p:pic>
                </p:oleObj>
              </mc:Fallback>
            </mc:AlternateContent>
          </a:graphicData>
        </a:graphic>
      </p:graphicFrame>
      <p:graphicFrame>
        <p:nvGraphicFramePr>
          <p:cNvPr id="58" name="Object 13"/>
          <p:cNvGraphicFramePr>
            <a:graphicFrameLocks noChangeAspect="1"/>
          </p:cNvGraphicFramePr>
          <p:nvPr>
            <p:extLst>
              <p:ext uri="{D42A27DB-BD31-4B8C-83A1-F6EECF244321}">
                <p14:modId xmlns:p14="http://schemas.microsoft.com/office/powerpoint/2010/main" val="1277855298"/>
              </p:ext>
            </p:extLst>
          </p:nvPr>
        </p:nvGraphicFramePr>
        <p:xfrm>
          <a:off x="5108663" y="2844388"/>
          <a:ext cx="1982788" cy="509587"/>
        </p:xfrm>
        <a:graphic>
          <a:graphicData uri="http://schemas.openxmlformats.org/presentationml/2006/ole">
            <mc:AlternateContent xmlns:mc="http://schemas.openxmlformats.org/markup-compatibility/2006">
              <mc:Choice xmlns:v="urn:schemas-microsoft-com:vml" Requires="v">
                <p:oleObj spid="_x0000_s1581" name="Equazione" r:id="rId12" imgW="838080" imgH="203040" progId="Equation.3">
                  <p:embed/>
                </p:oleObj>
              </mc:Choice>
              <mc:Fallback>
                <p:oleObj name="Equazione" r:id="rId12" imgW="838080" imgH="203040" progId="Equation.3">
                  <p:embed/>
                  <p:pic>
                    <p:nvPicPr>
                      <p:cNvPr id="0" name=""/>
                      <p:cNvPicPr>
                        <a:picLocks noChangeAspect="1" noChangeArrowheads="1"/>
                      </p:cNvPicPr>
                      <p:nvPr/>
                    </p:nvPicPr>
                    <p:blipFill>
                      <a:blip r:embed="rId13"/>
                      <a:srcRect/>
                      <a:stretch>
                        <a:fillRect/>
                      </a:stretch>
                    </p:blipFill>
                    <p:spPr bwMode="auto">
                      <a:xfrm>
                        <a:off x="5108663" y="2844388"/>
                        <a:ext cx="1982788" cy="509587"/>
                      </a:xfrm>
                      <a:prstGeom prst="rect">
                        <a:avLst/>
                      </a:prstGeom>
                      <a:solidFill>
                        <a:srgbClr val="FFFFFF"/>
                      </a:solidFill>
                      <a:ln w="57150">
                        <a:solidFill>
                          <a:srgbClr val="00B050"/>
                        </a:solidFill>
                        <a:miter lim="800000"/>
                        <a:headEnd/>
                        <a:tailEnd/>
                      </a:ln>
                      <a:effectLst/>
                    </p:spPr>
                  </p:pic>
                </p:oleObj>
              </mc:Fallback>
            </mc:AlternateContent>
          </a:graphicData>
        </a:graphic>
      </p:graphicFrame>
      <p:sp>
        <p:nvSpPr>
          <p:cNvPr id="59" name="Rettangolo 58"/>
          <p:cNvSpPr/>
          <p:nvPr/>
        </p:nvSpPr>
        <p:spPr>
          <a:xfrm>
            <a:off x="245369" y="1006210"/>
            <a:ext cx="3568381" cy="1077218"/>
          </a:xfrm>
          <a:prstGeom prst="rect">
            <a:avLst/>
          </a:prstGeom>
        </p:spPr>
        <p:txBody>
          <a:bodyPr wrap="square">
            <a:spAutoFit/>
          </a:bodyPr>
          <a:lstStyle/>
          <a:p>
            <a:pPr>
              <a:spcBef>
                <a:spcPct val="20000"/>
              </a:spcBef>
            </a:pPr>
            <a:r>
              <a:rPr lang="it-IT" altLang="en-US" sz="3200" b="1" u="sng" dirty="0" err="1">
                <a:solidFill>
                  <a:srgbClr val="00B050"/>
                </a:solidFill>
                <a:latin typeface="Comic Sans MS" panose="030F0702030302020204" pitchFamily="66" charset="0"/>
              </a:rPr>
              <a:t>Charge</a:t>
            </a:r>
            <a:r>
              <a:rPr lang="it-IT" altLang="en-US" sz="3200" b="1" u="sng" dirty="0">
                <a:solidFill>
                  <a:srgbClr val="00B050"/>
                </a:solidFill>
                <a:latin typeface="Comic Sans MS" panose="030F0702030302020204" pitchFamily="66" charset="0"/>
              </a:rPr>
              <a:t> </a:t>
            </a:r>
            <a:r>
              <a:rPr lang="it-IT" altLang="en-US" sz="3200" b="1" u="sng" dirty="0" err="1">
                <a:solidFill>
                  <a:srgbClr val="00B050"/>
                </a:solidFill>
                <a:latin typeface="Comic Sans MS" panose="030F0702030302020204" pitchFamily="66" charset="0"/>
              </a:rPr>
              <a:t>exchange</a:t>
            </a:r>
            <a:r>
              <a:rPr lang="it-IT" altLang="en-US" sz="3200" b="1" u="sng" dirty="0">
                <a:solidFill>
                  <a:srgbClr val="00B050"/>
                </a:solidFill>
                <a:latin typeface="Comic Sans MS" panose="030F0702030302020204" pitchFamily="66" charset="0"/>
              </a:rPr>
              <a:t> with </a:t>
            </a:r>
            <a:r>
              <a:rPr lang="it-IT" altLang="en-US" sz="3200" b="1" u="sng" dirty="0" err="1">
                <a:solidFill>
                  <a:srgbClr val="00B050"/>
                </a:solidFill>
                <a:latin typeface="Comic Sans MS" panose="030F0702030302020204" pitchFamily="66" charset="0"/>
              </a:rPr>
              <a:t>P</a:t>
            </a:r>
            <a:r>
              <a:rPr lang="it-IT" altLang="en-US" sz="3200" b="1" u="sng" dirty="0" err="1" smtClean="0">
                <a:solidFill>
                  <a:srgbClr val="00B050"/>
                </a:solidFill>
                <a:latin typeface="Comic Sans MS" panose="030F0702030302020204" pitchFamily="66" charset="0"/>
              </a:rPr>
              <a:t>ositronium</a:t>
            </a:r>
            <a:endParaRPr lang="it-IT" altLang="en-US" sz="3200" b="1" u="sng"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8445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2"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17/11/2014 First Year Workshop</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9</a:t>
            </a:fld>
            <a:endParaRPr lang="en-GB">
              <a:latin typeface="Comic Sans MS" panose="030F0702030302020204" pitchFamily="66" charset="0"/>
            </a:endParaRPr>
          </a:p>
        </p:txBody>
      </p:sp>
      <p:sp>
        <p:nvSpPr>
          <p:cNvPr id="29" name="Rettangolo 28"/>
          <p:cNvSpPr/>
          <p:nvPr/>
        </p:nvSpPr>
        <p:spPr>
          <a:xfrm>
            <a:off x="567322" y="529229"/>
            <a:ext cx="7793455" cy="646331"/>
          </a:xfrm>
          <a:prstGeom prst="rect">
            <a:avLst/>
          </a:prstGeom>
        </p:spPr>
        <p:txBody>
          <a:bodyPr wrap="square">
            <a:spAutoFit/>
          </a:bodyPr>
          <a:lstStyle/>
          <a:p>
            <a:pPr algn="ctr"/>
            <a:r>
              <a:rPr lang="it-IT" sz="3600" b="1" dirty="0" smtClean="0">
                <a:solidFill>
                  <a:schemeClr val="accent1">
                    <a:lumMod val="50000"/>
                  </a:schemeClr>
                </a:solidFill>
                <a:latin typeface="Comic Sans MS" panose="030F0702030302020204" pitchFamily="66" charset="0"/>
              </a:rPr>
              <a:t>The </a:t>
            </a:r>
            <a:r>
              <a:rPr lang="it-IT" sz="3600" b="1" dirty="0" err="1" smtClean="0">
                <a:solidFill>
                  <a:schemeClr val="accent1">
                    <a:lumMod val="50000"/>
                  </a:schemeClr>
                </a:solidFill>
                <a:latin typeface="Comic Sans MS" panose="030F0702030302020204" pitchFamily="66" charset="0"/>
              </a:rPr>
              <a:t>Positronium</a:t>
            </a:r>
            <a:r>
              <a:rPr lang="it-IT" sz="3600" b="1" dirty="0" smtClean="0">
                <a:solidFill>
                  <a:schemeClr val="accent1">
                    <a:lumMod val="50000"/>
                  </a:schemeClr>
                </a:solidFill>
                <a:latin typeface="Comic Sans MS" panose="030F0702030302020204" pitchFamily="66" charset="0"/>
              </a:rPr>
              <a:t> </a:t>
            </a:r>
            <a:r>
              <a:rPr lang="it-IT" sz="3600" b="1" dirty="0" err="1" smtClean="0">
                <a:solidFill>
                  <a:schemeClr val="accent1">
                    <a:lumMod val="50000"/>
                  </a:schemeClr>
                </a:solidFill>
                <a:latin typeface="Comic Sans MS" panose="030F0702030302020204" pitchFamily="66" charset="0"/>
              </a:rPr>
              <a:t>atom</a:t>
            </a:r>
            <a:endParaRPr lang="it-IT" sz="3600" b="1" dirty="0">
              <a:solidFill>
                <a:schemeClr val="accent1">
                  <a:lumMod val="50000"/>
                </a:schemeClr>
              </a:solidFill>
              <a:latin typeface="Comic Sans MS" panose="030F0702030302020204" pitchFamily="66" charset="0"/>
            </a:endParaRPr>
          </a:p>
        </p:txBody>
      </p:sp>
      <p:sp>
        <p:nvSpPr>
          <p:cNvPr id="97" name="CasellaDiTesto 96"/>
          <p:cNvSpPr txBox="1"/>
          <p:nvPr/>
        </p:nvSpPr>
        <p:spPr>
          <a:xfrm>
            <a:off x="4580822" y="3522982"/>
            <a:ext cx="2321857" cy="1323439"/>
          </a:xfrm>
          <a:prstGeom prst="rect">
            <a:avLst/>
          </a:prstGeom>
          <a:solidFill>
            <a:schemeClr val="accent1">
              <a:lumMod val="20000"/>
              <a:lumOff val="80000"/>
              <a:alpha val="37000"/>
            </a:schemeClr>
          </a:solidFill>
        </p:spPr>
        <p:txBody>
          <a:bodyPr wrap="square" rtlCol="0">
            <a:spAutoFit/>
          </a:bodyPr>
          <a:lstStyle/>
          <a:p>
            <a:pPr algn="ctr"/>
            <a:r>
              <a:rPr lang="it-IT" sz="2400" b="1" u="sng" dirty="0" smtClean="0">
                <a:solidFill>
                  <a:srgbClr val="C00000"/>
                </a:solidFill>
                <a:latin typeface="Comic Sans MS" panose="030F0702030302020204" pitchFamily="66" charset="0"/>
              </a:rPr>
              <a:t>orto-Ps</a:t>
            </a:r>
          </a:p>
          <a:p>
            <a:pPr algn="ctr"/>
            <a:r>
              <a:rPr lang="it-IT" sz="1600" b="1" u="sng" dirty="0" err="1" smtClean="0">
                <a:latin typeface="Comic Sans MS" panose="030F0702030302020204" pitchFamily="66" charset="0"/>
              </a:rPr>
              <a:t>Triplet</a:t>
            </a:r>
            <a:r>
              <a:rPr lang="it-IT" sz="2000" b="1" u="sng" dirty="0" smtClean="0">
                <a:latin typeface="Comic Sans MS" panose="030F0702030302020204" pitchFamily="66" charset="0"/>
              </a:rPr>
              <a:t> </a:t>
            </a:r>
            <a:r>
              <a:rPr lang="it-IT" sz="1600" b="1" u="sng" dirty="0" smtClean="0">
                <a:latin typeface="Comic Sans MS" panose="030F0702030302020204" pitchFamily="66" charset="0"/>
              </a:rPr>
              <a:t>state</a:t>
            </a:r>
            <a:endParaRPr lang="it-IT" dirty="0">
              <a:latin typeface="Comic Sans MS" panose="030F0702030302020204" pitchFamily="66" charset="0"/>
            </a:endParaRPr>
          </a:p>
          <a:p>
            <a:pPr algn="ctr"/>
            <a:r>
              <a:rPr lang="it-IT" dirty="0" err="1" smtClean="0">
                <a:latin typeface="Comic Sans MS" panose="030F0702030302020204" pitchFamily="66" charset="0"/>
              </a:rPr>
              <a:t>Mean</a:t>
            </a:r>
            <a:r>
              <a:rPr lang="it-IT" dirty="0" smtClean="0">
                <a:latin typeface="Comic Sans MS" panose="030F0702030302020204" pitchFamily="66" charset="0"/>
              </a:rPr>
              <a:t> life </a:t>
            </a:r>
            <a:r>
              <a:rPr lang="it-IT" b="1" dirty="0" smtClean="0">
                <a:solidFill>
                  <a:srgbClr val="A32DA6"/>
                </a:solidFill>
                <a:latin typeface="Comic Sans MS" panose="030F0702030302020204" pitchFamily="66" charset="0"/>
              </a:rPr>
              <a:t>142ns</a:t>
            </a:r>
          </a:p>
          <a:p>
            <a:pPr algn="ctr"/>
            <a:r>
              <a:rPr lang="it-IT" dirty="0" smtClean="0">
                <a:latin typeface="Comic Sans MS" panose="030F0702030302020204" pitchFamily="66" charset="0"/>
              </a:rPr>
              <a:t>3</a:t>
            </a:r>
            <a:r>
              <a:rPr lang="it-IT" dirty="0" smtClean="0">
                <a:latin typeface="Symbol" panose="05050102010706020507" pitchFamily="18" charset="2"/>
              </a:rPr>
              <a:t>g</a:t>
            </a:r>
            <a:r>
              <a:rPr lang="it-IT" dirty="0" smtClean="0">
                <a:latin typeface="Comic Sans MS" panose="030F0702030302020204" pitchFamily="66" charset="0"/>
              </a:rPr>
              <a:t> </a:t>
            </a:r>
            <a:r>
              <a:rPr lang="it-IT" dirty="0" err="1" smtClean="0">
                <a:latin typeface="Comic Sans MS" panose="030F0702030302020204" pitchFamily="66" charset="0"/>
              </a:rPr>
              <a:t>annihilation</a:t>
            </a:r>
            <a:endParaRPr lang="en-GB" dirty="0">
              <a:latin typeface="Symbol" panose="05050102010706020507" pitchFamily="18" charset="2"/>
            </a:endParaRPr>
          </a:p>
        </p:txBody>
      </p:sp>
      <p:sp>
        <p:nvSpPr>
          <p:cNvPr id="120" name="Figura a mano libera 119"/>
          <p:cNvSpPr/>
          <p:nvPr/>
        </p:nvSpPr>
        <p:spPr>
          <a:xfrm rot="8175742">
            <a:off x="2816530" y="3641395"/>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igura a mano libera 120"/>
          <p:cNvSpPr/>
          <p:nvPr/>
        </p:nvSpPr>
        <p:spPr>
          <a:xfrm rot="18946308">
            <a:off x="1800800" y="4564365"/>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CasellaDiTesto 122"/>
          <p:cNvSpPr txBox="1"/>
          <p:nvPr/>
        </p:nvSpPr>
        <p:spPr>
          <a:xfrm>
            <a:off x="3514075" y="3599927"/>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24" name="CasellaDiTesto 123"/>
          <p:cNvSpPr txBox="1"/>
          <p:nvPr/>
        </p:nvSpPr>
        <p:spPr>
          <a:xfrm>
            <a:off x="2458717" y="4487828"/>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34" name="Figura a mano libera 133"/>
          <p:cNvSpPr/>
          <p:nvPr/>
        </p:nvSpPr>
        <p:spPr>
          <a:xfrm rot="2855853">
            <a:off x="6620841" y="3563396"/>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igura a mano libera 134"/>
          <p:cNvSpPr/>
          <p:nvPr/>
        </p:nvSpPr>
        <p:spPr>
          <a:xfrm rot="18221676">
            <a:off x="6589146" y="4775247"/>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asellaDiTesto 136"/>
          <p:cNvSpPr txBox="1"/>
          <p:nvPr/>
        </p:nvSpPr>
        <p:spPr>
          <a:xfrm>
            <a:off x="7353517" y="3175785"/>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38" name="CasellaDiTesto 137"/>
          <p:cNvSpPr txBox="1"/>
          <p:nvPr/>
        </p:nvSpPr>
        <p:spPr>
          <a:xfrm>
            <a:off x="6840184" y="4446953"/>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40" name="Figura a mano libera 139"/>
          <p:cNvSpPr/>
          <p:nvPr/>
        </p:nvSpPr>
        <p:spPr>
          <a:xfrm rot="10581086">
            <a:off x="7724375" y="4053808"/>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asellaDiTesto 140"/>
          <p:cNvSpPr txBox="1"/>
          <p:nvPr/>
        </p:nvSpPr>
        <p:spPr>
          <a:xfrm>
            <a:off x="8217995" y="4143343"/>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cxnSp>
        <p:nvCxnSpPr>
          <p:cNvPr id="143" name="Connettore 1 142"/>
          <p:cNvCxnSpPr/>
          <p:nvPr/>
        </p:nvCxnSpPr>
        <p:spPr>
          <a:xfrm>
            <a:off x="4524756" y="2978335"/>
            <a:ext cx="12423" cy="32361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CasellaDiTesto 166"/>
          <p:cNvSpPr txBox="1"/>
          <p:nvPr/>
        </p:nvSpPr>
        <p:spPr>
          <a:xfrm>
            <a:off x="-36690" y="3522982"/>
            <a:ext cx="2198479" cy="1261884"/>
          </a:xfrm>
          <a:prstGeom prst="rect">
            <a:avLst/>
          </a:prstGeom>
          <a:solidFill>
            <a:schemeClr val="accent1">
              <a:lumMod val="20000"/>
              <a:lumOff val="80000"/>
              <a:alpha val="37000"/>
            </a:schemeClr>
          </a:solidFill>
        </p:spPr>
        <p:txBody>
          <a:bodyPr wrap="square" rtlCol="0">
            <a:spAutoFit/>
          </a:bodyPr>
          <a:lstStyle/>
          <a:p>
            <a:pPr algn="ctr"/>
            <a:r>
              <a:rPr lang="it-IT" sz="2400" b="1" u="sng" dirty="0" smtClean="0">
                <a:solidFill>
                  <a:srgbClr val="C00000"/>
                </a:solidFill>
                <a:latin typeface="Comic Sans MS" panose="030F0702030302020204" pitchFamily="66" charset="0"/>
              </a:rPr>
              <a:t>para-Ps</a:t>
            </a:r>
          </a:p>
          <a:p>
            <a:pPr algn="ctr"/>
            <a:r>
              <a:rPr lang="it-IT" sz="1600" b="1" u="sng" dirty="0" err="1" smtClean="0">
                <a:latin typeface="Comic Sans MS" panose="030F0702030302020204" pitchFamily="66" charset="0"/>
              </a:rPr>
              <a:t>Singlet</a:t>
            </a:r>
            <a:r>
              <a:rPr lang="it-IT" sz="1600" b="1" u="sng" dirty="0" smtClean="0">
                <a:latin typeface="Comic Sans MS" panose="030F0702030302020204" pitchFamily="66" charset="0"/>
              </a:rPr>
              <a:t> </a:t>
            </a:r>
            <a:r>
              <a:rPr lang="it-IT" sz="1600" b="1" u="sng" dirty="0" smtClean="0">
                <a:latin typeface="Comic Sans MS" panose="030F0702030302020204" pitchFamily="66" charset="0"/>
              </a:rPr>
              <a:t>state</a:t>
            </a:r>
            <a:endParaRPr lang="it-IT" dirty="0">
              <a:latin typeface="Comic Sans MS" panose="030F0702030302020204" pitchFamily="66" charset="0"/>
            </a:endParaRPr>
          </a:p>
          <a:p>
            <a:pPr algn="ctr"/>
            <a:r>
              <a:rPr lang="it-IT" dirty="0" err="1" smtClean="0">
                <a:latin typeface="Comic Sans MS" panose="030F0702030302020204" pitchFamily="66" charset="0"/>
              </a:rPr>
              <a:t>Mean</a:t>
            </a:r>
            <a:r>
              <a:rPr lang="it-IT" dirty="0" smtClean="0">
                <a:latin typeface="Comic Sans MS" panose="030F0702030302020204" pitchFamily="66" charset="0"/>
              </a:rPr>
              <a:t> life </a:t>
            </a:r>
            <a:r>
              <a:rPr lang="it-IT" b="1" dirty="0" smtClean="0">
                <a:solidFill>
                  <a:srgbClr val="A32DA6"/>
                </a:solidFill>
                <a:latin typeface="Comic Sans MS" panose="030F0702030302020204" pitchFamily="66" charset="0"/>
              </a:rPr>
              <a:t>0,125ns</a:t>
            </a:r>
          </a:p>
          <a:p>
            <a:pPr algn="ctr"/>
            <a:r>
              <a:rPr lang="it-IT" dirty="0" smtClean="0">
                <a:latin typeface="Comic Sans MS" panose="030F0702030302020204" pitchFamily="66" charset="0"/>
              </a:rPr>
              <a:t>2</a:t>
            </a:r>
            <a:r>
              <a:rPr lang="it-IT" dirty="0" smtClean="0">
                <a:latin typeface="Symbol" panose="05050102010706020507" pitchFamily="18" charset="2"/>
              </a:rPr>
              <a:t>g</a:t>
            </a:r>
            <a:r>
              <a:rPr lang="it-IT" dirty="0" smtClean="0">
                <a:latin typeface="Comic Sans MS" panose="030F0702030302020204" pitchFamily="66" charset="0"/>
              </a:rPr>
              <a:t> </a:t>
            </a:r>
            <a:r>
              <a:rPr lang="it-IT" dirty="0" err="1" smtClean="0">
                <a:latin typeface="Comic Sans MS" panose="030F0702030302020204" pitchFamily="66" charset="0"/>
              </a:rPr>
              <a:t>annihilation</a:t>
            </a:r>
            <a:endParaRPr lang="en-GB" dirty="0">
              <a:latin typeface="Symbol" panose="05050102010706020507" pitchFamily="18" charset="2"/>
            </a:endParaRPr>
          </a:p>
        </p:txBody>
      </p:sp>
      <p:sp>
        <p:nvSpPr>
          <p:cNvPr id="170" name="CasellaDiTesto 169"/>
          <p:cNvSpPr txBox="1"/>
          <p:nvPr/>
        </p:nvSpPr>
        <p:spPr>
          <a:xfrm>
            <a:off x="628651" y="5459805"/>
            <a:ext cx="2786126" cy="584775"/>
          </a:xfrm>
          <a:prstGeom prst="rect">
            <a:avLst/>
          </a:prstGeom>
          <a:noFill/>
        </p:spPr>
        <p:txBody>
          <a:bodyPr wrap="square" rtlCol="0">
            <a:spAutoFit/>
          </a:bodyPr>
          <a:lstStyle/>
          <a:p>
            <a:r>
              <a:rPr lang="it-IT" sz="3200" u="sng" dirty="0" smtClean="0">
                <a:latin typeface="Symbol" panose="05050102010706020507" pitchFamily="18" charset="2"/>
              </a:rPr>
              <a:t>g</a:t>
            </a:r>
            <a:r>
              <a:rPr lang="it-IT" sz="3200" u="sng" dirty="0" smtClean="0">
                <a:latin typeface="Comic Sans MS" panose="030F0702030302020204" pitchFamily="66" charset="0"/>
              </a:rPr>
              <a:t> </a:t>
            </a:r>
            <a:r>
              <a:rPr lang="it-IT" sz="2000" u="sng" dirty="0" err="1" smtClean="0">
                <a:latin typeface="Comic Sans MS" panose="030F0702030302020204" pitchFamily="66" charset="0"/>
              </a:rPr>
              <a:t>Energies</a:t>
            </a:r>
            <a:r>
              <a:rPr lang="it-IT" sz="2000" u="sng" dirty="0" smtClean="0">
                <a:latin typeface="Comic Sans MS" panose="030F0702030302020204" pitchFamily="66" charset="0"/>
              </a:rPr>
              <a:t> = 511keV</a:t>
            </a:r>
            <a:endParaRPr lang="en-GB" sz="4000" u="sng" dirty="0">
              <a:latin typeface="Symbol" panose="05050102010706020507" pitchFamily="18" charset="2"/>
            </a:endParaRPr>
          </a:p>
        </p:txBody>
      </p:sp>
      <p:sp>
        <p:nvSpPr>
          <p:cNvPr id="171" name="CasellaDiTesto 170"/>
          <p:cNvSpPr txBox="1"/>
          <p:nvPr/>
        </p:nvSpPr>
        <p:spPr>
          <a:xfrm>
            <a:off x="5491944" y="5433390"/>
            <a:ext cx="2677498" cy="584775"/>
          </a:xfrm>
          <a:prstGeom prst="rect">
            <a:avLst/>
          </a:prstGeom>
          <a:noFill/>
        </p:spPr>
        <p:txBody>
          <a:bodyPr wrap="square" rtlCol="0">
            <a:spAutoFit/>
          </a:bodyPr>
          <a:lstStyle/>
          <a:p>
            <a:r>
              <a:rPr lang="it-IT" sz="3200" u="sng" dirty="0" smtClean="0">
                <a:latin typeface="Symbol" panose="05050102010706020507" pitchFamily="18" charset="2"/>
              </a:rPr>
              <a:t>g</a:t>
            </a:r>
            <a:r>
              <a:rPr lang="it-IT" sz="3200" u="sng" dirty="0" smtClean="0">
                <a:latin typeface="Comic Sans MS" panose="030F0702030302020204" pitchFamily="66" charset="0"/>
              </a:rPr>
              <a:t> </a:t>
            </a:r>
            <a:r>
              <a:rPr lang="it-IT" sz="2000" u="sng" dirty="0" err="1" smtClean="0">
                <a:latin typeface="Comic Sans MS" panose="030F0702030302020204" pitchFamily="66" charset="0"/>
              </a:rPr>
              <a:t>Energies</a:t>
            </a:r>
            <a:r>
              <a:rPr lang="it-IT" sz="2000" u="sng" dirty="0" smtClean="0">
                <a:latin typeface="Comic Sans MS" panose="030F0702030302020204" pitchFamily="66" charset="0"/>
              </a:rPr>
              <a:t> &lt; 511keV</a:t>
            </a:r>
            <a:endParaRPr lang="en-GB" sz="4000" u="sng" dirty="0">
              <a:latin typeface="Symbol" panose="05050102010706020507" pitchFamily="18" charset="2"/>
            </a:endParaRPr>
          </a:p>
        </p:txBody>
      </p:sp>
      <p:pic>
        <p:nvPicPr>
          <p:cNvPr id="179" name="Immagine 178"/>
          <p:cNvPicPr>
            <a:picLocks noChangeAspect="1"/>
          </p:cNvPicPr>
          <p:nvPr/>
        </p:nvPicPr>
        <p:blipFill>
          <a:blip r:embed="rId3"/>
          <a:stretch>
            <a:fillRect/>
          </a:stretch>
        </p:blipFill>
        <p:spPr>
          <a:xfrm>
            <a:off x="2646463" y="3932292"/>
            <a:ext cx="645241" cy="677503"/>
          </a:xfrm>
          <a:prstGeom prst="rect">
            <a:avLst/>
          </a:prstGeom>
        </p:spPr>
      </p:pic>
      <p:pic>
        <p:nvPicPr>
          <p:cNvPr id="180" name="Immagine 179"/>
          <p:cNvPicPr>
            <a:picLocks noChangeAspect="1"/>
          </p:cNvPicPr>
          <p:nvPr/>
        </p:nvPicPr>
        <p:blipFill>
          <a:blip r:embed="rId3"/>
          <a:stretch>
            <a:fillRect/>
          </a:stretch>
        </p:blipFill>
        <p:spPr>
          <a:xfrm>
            <a:off x="7300361" y="3938734"/>
            <a:ext cx="645241" cy="677503"/>
          </a:xfrm>
          <a:prstGeom prst="rect">
            <a:avLst/>
          </a:prstGeom>
        </p:spPr>
      </p:pic>
      <p:pic>
        <p:nvPicPr>
          <p:cNvPr id="193" name="Immagine 192"/>
          <p:cNvPicPr>
            <a:picLocks noChangeAspect="1"/>
          </p:cNvPicPr>
          <p:nvPr/>
        </p:nvPicPr>
        <p:blipFill rotWithShape="1">
          <a:blip r:embed="rId4"/>
          <a:srcRect b="5983"/>
          <a:stretch/>
        </p:blipFill>
        <p:spPr>
          <a:xfrm>
            <a:off x="446382" y="1273755"/>
            <a:ext cx="2561996" cy="1469445"/>
          </a:xfrm>
          <a:prstGeom prst="rect">
            <a:avLst/>
          </a:prstGeom>
        </p:spPr>
      </p:pic>
      <mc:AlternateContent xmlns:mc="http://schemas.openxmlformats.org/markup-compatibility/2006" xmlns:a14="http://schemas.microsoft.com/office/drawing/2010/main">
        <mc:Choice Requires="a14">
          <p:sp>
            <p:nvSpPr>
              <p:cNvPr id="204" name="CasellaDiTesto 203"/>
              <p:cNvSpPr txBox="1"/>
              <p:nvPr/>
            </p:nvSpPr>
            <p:spPr>
              <a:xfrm>
                <a:off x="3553181" y="1728358"/>
                <a:ext cx="2047740" cy="938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𝐸</m:t>
                          </m:r>
                        </m:e>
                        <m:sub>
                          <m:r>
                            <a:rPr lang="it-IT" sz="3200" b="0" i="1" smtClean="0">
                              <a:solidFill>
                                <a:schemeClr val="tx1"/>
                              </a:solidFill>
                              <a:latin typeface="Cambria Math" panose="02040503050406030204" pitchFamily="18" charset="0"/>
                            </a:rPr>
                            <m:t>𝑃</m:t>
                          </m:r>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𝑠</m:t>
                              </m:r>
                            </m:e>
                            <m:sub>
                              <m:r>
                                <a:rPr lang="it-IT" sz="3200" b="0" i="1" smtClean="0">
                                  <a:solidFill>
                                    <a:schemeClr val="tx1"/>
                                  </a:solidFill>
                                  <a:latin typeface="Cambria Math" panose="02040503050406030204" pitchFamily="18" charset="0"/>
                                </a:rPr>
                                <m:t>𝑛</m:t>
                              </m:r>
                            </m:sub>
                          </m:sSub>
                        </m:sub>
                      </m:sSub>
                      <m:r>
                        <a:rPr lang="it-IT" sz="3200" b="0" i="1" smtClean="0">
                          <a:solidFill>
                            <a:schemeClr val="tx1"/>
                          </a:solidFill>
                          <a:latin typeface="Cambria Math" panose="02040503050406030204" pitchFamily="18" charset="0"/>
                        </a:rPr>
                        <m:t>=</m:t>
                      </m:r>
                      <m:f>
                        <m:fPr>
                          <m:ctrlPr>
                            <a:rPr lang="it-IT" sz="3200" b="0" i="1" smtClean="0">
                              <a:solidFill>
                                <a:schemeClr val="tx1"/>
                              </a:solidFill>
                              <a:latin typeface="Cambria Math" panose="02040503050406030204" pitchFamily="18" charset="0"/>
                            </a:rPr>
                          </m:ctrlPr>
                        </m:fPr>
                        <m:num>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𝐸</m:t>
                              </m:r>
                            </m:e>
                            <m:sub>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𝐻</m:t>
                                  </m:r>
                                </m:e>
                                <m:sub>
                                  <m:r>
                                    <a:rPr lang="it-IT" sz="3200" b="0" i="1" smtClean="0">
                                      <a:solidFill>
                                        <a:schemeClr val="tx1"/>
                                      </a:solidFill>
                                      <a:latin typeface="Cambria Math" panose="02040503050406030204" pitchFamily="18" charset="0"/>
                                    </a:rPr>
                                    <m:t>𝑛</m:t>
                                  </m:r>
                                </m:sub>
                              </m:sSub>
                            </m:sub>
                          </m:sSub>
                        </m:num>
                        <m:den>
                          <m:r>
                            <a:rPr lang="it-IT" sz="3200" b="0" i="1" smtClean="0">
                              <a:solidFill>
                                <a:schemeClr val="tx1"/>
                              </a:solidFill>
                              <a:latin typeface="Cambria Math" panose="02040503050406030204" pitchFamily="18" charset="0"/>
                            </a:rPr>
                            <m:t>2</m:t>
                          </m:r>
                        </m:den>
                      </m:f>
                    </m:oMath>
                  </m:oMathPara>
                </a14:m>
                <a:endParaRPr lang="en-GB" sz="3200" dirty="0">
                  <a:solidFill>
                    <a:schemeClr val="tx1"/>
                  </a:solidFill>
                </a:endParaRPr>
              </a:p>
            </p:txBody>
          </p:sp>
        </mc:Choice>
        <mc:Fallback xmlns="">
          <p:sp>
            <p:nvSpPr>
              <p:cNvPr id="204" name="CasellaDiTesto 203"/>
              <p:cNvSpPr txBox="1">
                <a:spLocks noRot="1" noChangeAspect="1" noMove="1" noResize="1" noEditPoints="1" noAdjustHandles="1" noChangeArrowheads="1" noChangeShapeType="1" noTextEdit="1"/>
              </p:cNvSpPr>
              <p:nvPr/>
            </p:nvSpPr>
            <p:spPr>
              <a:xfrm>
                <a:off x="3553181" y="1728358"/>
                <a:ext cx="2047740" cy="938206"/>
              </a:xfrm>
              <a:prstGeom prst="rect">
                <a:avLst/>
              </a:prstGeom>
              <a:blipFill rotWithShape="0">
                <a:blip r:embed="rId5"/>
                <a:stretch>
                  <a:fillRect/>
                </a:stretch>
              </a:blipFill>
            </p:spPr>
            <p:txBody>
              <a:bodyPr/>
              <a:lstStyle/>
              <a:p>
                <a:r>
                  <a:rPr lang="en-GB">
                    <a:noFill/>
                  </a:rPr>
                  <a:t> </a:t>
                </a:r>
              </a:p>
            </p:txBody>
          </p:sp>
        </mc:Fallback>
      </mc:AlternateContent>
      <p:sp>
        <p:nvSpPr>
          <p:cNvPr id="205" name="CasellaDiTesto 204"/>
          <p:cNvSpPr txBox="1"/>
          <p:nvPr/>
        </p:nvSpPr>
        <p:spPr>
          <a:xfrm>
            <a:off x="3480661" y="1235623"/>
            <a:ext cx="3872855" cy="523220"/>
          </a:xfrm>
          <a:prstGeom prst="rect">
            <a:avLst/>
          </a:prstGeom>
          <a:noFill/>
        </p:spPr>
        <p:txBody>
          <a:bodyPr wrap="square" rtlCol="0">
            <a:spAutoFit/>
          </a:bodyPr>
          <a:lstStyle/>
          <a:p>
            <a:r>
              <a:rPr lang="it-IT" sz="2800" b="1" dirty="0" smtClean="0">
                <a:solidFill>
                  <a:schemeClr val="accent1">
                    <a:lumMod val="75000"/>
                  </a:schemeClr>
                </a:solidFill>
                <a:latin typeface="Comic Sans MS" panose="030F0702030302020204" pitchFamily="66" charset="0"/>
              </a:rPr>
              <a:t>Ps n-</a:t>
            </a:r>
            <a:r>
              <a:rPr lang="it-IT" sz="2800" b="1" dirty="0" err="1" smtClean="0">
                <a:solidFill>
                  <a:schemeClr val="accent1">
                    <a:lumMod val="75000"/>
                  </a:schemeClr>
                </a:solidFill>
                <a:latin typeface="Comic Sans MS" panose="030F0702030302020204" pitchFamily="66" charset="0"/>
              </a:rPr>
              <a:t>level</a:t>
            </a:r>
            <a:r>
              <a:rPr lang="it-IT" sz="2800" b="1" dirty="0" smtClean="0">
                <a:solidFill>
                  <a:schemeClr val="accent1">
                    <a:lumMod val="75000"/>
                  </a:schemeClr>
                </a:solidFill>
                <a:latin typeface="Comic Sans MS" panose="030F0702030302020204" pitchFamily="66" charset="0"/>
              </a:rPr>
              <a:t> </a:t>
            </a:r>
            <a:r>
              <a:rPr lang="it-IT" sz="2800" b="1" dirty="0" err="1" smtClean="0">
                <a:solidFill>
                  <a:schemeClr val="accent1">
                    <a:lumMod val="75000"/>
                  </a:schemeClr>
                </a:solidFill>
                <a:latin typeface="Comic Sans MS" panose="030F0702030302020204" pitchFamily="66" charset="0"/>
              </a:rPr>
              <a:t>energy</a:t>
            </a:r>
            <a:r>
              <a:rPr lang="it-IT" sz="2800" b="1" dirty="0" smtClean="0">
                <a:solidFill>
                  <a:schemeClr val="accent1">
                    <a:lumMod val="75000"/>
                  </a:schemeClr>
                </a:solidFill>
                <a:latin typeface="Comic Sans MS" panose="030F0702030302020204" pitchFamily="66" charset="0"/>
              </a:rPr>
              <a:t>:</a:t>
            </a:r>
            <a:endParaRPr lang="en-GB" sz="2800" b="1" dirty="0">
              <a:solidFill>
                <a:schemeClr val="accent1">
                  <a:lumMod val="75000"/>
                </a:schemeClr>
              </a:solidFill>
              <a:latin typeface="Comic Sans MS" panose="030F0702030302020204" pitchFamily="66" charset="0"/>
            </a:endParaRPr>
          </a:p>
        </p:txBody>
      </p:sp>
      <p:sp>
        <p:nvSpPr>
          <p:cNvPr id="207" name="Rettangolo 206"/>
          <p:cNvSpPr/>
          <p:nvPr/>
        </p:nvSpPr>
        <p:spPr>
          <a:xfrm>
            <a:off x="0" y="2978335"/>
            <a:ext cx="9144000" cy="323618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Segnaposto piè di pagina 8"/>
          <p:cNvSpPr>
            <a:spLocks noGrp="1"/>
          </p:cNvSpPr>
          <p:nvPr>
            <p:ph type="ftr" sz="quarter" idx="11"/>
          </p:nvPr>
        </p:nvSpPr>
        <p:spPr>
          <a:xfrm>
            <a:off x="3028950" y="6356351"/>
            <a:ext cx="3086100" cy="365125"/>
          </a:xfrm>
        </p:spPr>
        <p:txBody>
          <a:bodyPr/>
          <a:lstStyle/>
          <a:p>
            <a:r>
              <a:rPr lang="it-IT" dirty="0">
                <a:latin typeface="Comic Sans MS" panose="030F0702030302020204" pitchFamily="66" charset="0"/>
              </a:rPr>
              <a:t>The </a:t>
            </a:r>
            <a:r>
              <a:rPr lang="it-IT" dirty="0" err="1">
                <a:latin typeface="Comic Sans MS" panose="030F0702030302020204" pitchFamily="66" charset="0"/>
              </a:rPr>
              <a:t>AEgIS</a:t>
            </a:r>
            <a:r>
              <a:rPr lang="it-IT" dirty="0">
                <a:latin typeface="Comic Sans MS" panose="030F0702030302020204" pitchFamily="66" charset="0"/>
              </a:rPr>
              <a:t> </a:t>
            </a:r>
            <a:r>
              <a:rPr lang="it-IT" dirty="0" err="1">
                <a:latin typeface="Comic Sans MS" panose="030F0702030302020204" pitchFamily="66" charset="0"/>
              </a:rPr>
              <a:t>experiment</a:t>
            </a:r>
            <a:endParaRPr lang="it-IT" dirty="0">
              <a:latin typeface="Comic Sans MS" panose="030F0702030302020204" pitchFamily="66" charset="0"/>
            </a:endParaRPr>
          </a:p>
        </p:txBody>
      </p:sp>
    </p:spTree>
    <p:extLst>
      <p:ext uri="{BB962C8B-B14F-4D97-AF65-F5344CB8AC3E}">
        <p14:creationId xmlns:p14="http://schemas.microsoft.com/office/powerpoint/2010/main" val="11022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p:cTn id="7" dur="500" fill="hold"/>
                                        <p:tgtEl>
                                          <p:spTgt spid="179"/>
                                        </p:tgtEl>
                                        <p:attrNameLst>
                                          <p:attrName>ppt_w</p:attrName>
                                        </p:attrNameLst>
                                      </p:cBhvr>
                                      <p:tavLst>
                                        <p:tav tm="0">
                                          <p:val>
                                            <p:fltVal val="0"/>
                                          </p:val>
                                        </p:tav>
                                        <p:tav tm="100000">
                                          <p:val>
                                            <p:strVal val="#ppt_w"/>
                                          </p:val>
                                        </p:tav>
                                      </p:tavLst>
                                    </p:anim>
                                    <p:anim calcmode="lin" valueType="num">
                                      <p:cBhvr>
                                        <p:cTn id="8" dur="500" fill="hold"/>
                                        <p:tgtEl>
                                          <p:spTgt spid="179"/>
                                        </p:tgtEl>
                                        <p:attrNameLst>
                                          <p:attrName>ppt_h</p:attrName>
                                        </p:attrNameLst>
                                      </p:cBhvr>
                                      <p:tavLst>
                                        <p:tav tm="0">
                                          <p:val>
                                            <p:fltVal val="0"/>
                                          </p:val>
                                        </p:tav>
                                        <p:tav tm="100000">
                                          <p:val>
                                            <p:strVal val="#ppt_h"/>
                                          </p:val>
                                        </p:tav>
                                      </p:tavLst>
                                    </p:anim>
                                    <p:animEffect transition="in" filter="fade">
                                      <p:cBhvr>
                                        <p:cTn id="9" dur="500"/>
                                        <p:tgtEl>
                                          <p:spTgt spid="17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wipe(left)">
                                      <p:cBhvr>
                                        <p:cTn id="13" dur="1000"/>
                                        <p:tgtEl>
                                          <p:spTgt spid="1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right)">
                                      <p:cBhvr>
                                        <p:cTn id="16" dur="1000"/>
                                        <p:tgtEl>
                                          <p:spTgt spid="121"/>
                                        </p:tgtEl>
                                      </p:cBhvr>
                                    </p:animEffect>
                                  </p:childTnLst>
                                </p:cTn>
                              </p:par>
                              <p:par>
                                <p:cTn id="17" presetID="1" presetClass="entr" presetSubtype="0" fill="hold" nodeType="with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0"/>
                                        </p:tgtEl>
                                        <p:attrNameLst>
                                          <p:attrName>style.visibility</p:attrName>
                                        </p:attrNameLst>
                                      </p:cBhvr>
                                      <p:to>
                                        <p:strVal val="visible"/>
                                      </p:to>
                                    </p:set>
                                    <p:anim calcmode="lin" valueType="num">
                                      <p:cBhvr>
                                        <p:cTn id="30" dur="500" fill="hold"/>
                                        <p:tgtEl>
                                          <p:spTgt spid="180"/>
                                        </p:tgtEl>
                                        <p:attrNameLst>
                                          <p:attrName>ppt_w</p:attrName>
                                        </p:attrNameLst>
                                      </p:cBhvr>
                                      <p:tavLst>
                                        <p:tav tm="0">
                                          <p:val>
                                            <p:fltVal val="0"/>
                                          </p:val>
                                        </p:tav>
                                        <p:tav tm="100000">
                                          <p:val>
                                            <p:strVal val="#ppt_w"/>
                                          </p:val>
                                        </p:tav>
                                      </p:tavLst>
                                    </p:anim>
                                    <p:anim calcmode="lin" valueType="num">
                                      <p:cBhvr>
                                        <p:cTn id="31" dur="500" fill="hold"/>
                                        <p:tgtEl>
                                          <p:spTgt spid="180"/>
                                        </p:tgtEl>
                                        <p:attrNameLst>
                                          <p:attrName>ppt_h</p:attrName>
                                        </p:attrNameLst>
                                      </p:cBhvr>
                                      <p:tavLst>
                                        <p:tav tm="0">
                                          <p:val>
                                            <p:fltVal val="0"/>
                                          </p:val>
                                        </p:tav>
                                        <p:tav tm="100000">
                                          <p:val>
                                            <p:strVal val="#ppt_h"/>
                                          </p:val>
                                        </p:tav>
                                      </p:tavLst>
                                    </p:anim>
                                    <p:animEffect transition="in" filter="fade">
                                      <p:cBhvr>
                                        <p:cTn id="32" dur="500"/>
                                        <p:tgtEl>
                                          <p:spTgt spid="180"/>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wipe(down)">
                                      <p:cBhvr>
                                        <p:cTn id="36" dur="500"/>
                                        <p:tgtEl>
                                          <p:spTgt spid="1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right)">
                                      <p:cBhvr>
                                        <p:cTn id="39" dur="500"/>
                                        <p:tgtEl>
                                          <p:spTgt spid="1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wipe(left)">
                                      <p:cBhvr>
                                        <p:cTn id="42" dur="500"/>
                                        <p:tgtEl>
                                          <p:spTgt spid="140"/>
                                        </p:tgtEl>
                                      </p:cBhvr>
                                    </p:animEffect>
                                  </p:childTnLst>
                                </p:cTn>
                              </p:par>
                              <p:par>
                                <p:cTn id="43" presetID="1" presetClass="entr" presetSubtype="0" fill="hold" nodeType="withEffect">
                                  <p:stCondLst>
                                    <p:cond delay="0"/>
                                  </p:stCondLst>
                                  <p:childTnLst>
                                    <p:set>
                                      <p:cBhvr>
                                        <p:cTn id="44" dur="1" fill="hold">
                                          <p:stCondLst>
                                            <p:cond delay="0"/>
                                          </p:stCondLst>
                                        </p:cTn>
                                        <p:tgtEl>
                                          <p:spTgt spid="97">
                                            <p:txEl>
                                              <p:pRg st="3" end="3"/>
                                            </p:txEl>
                                          </p:spTgt>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4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3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3" grpId="0"/>
      <p:bldP spid="124" grpId="0"/>
      <p:bldP spid="134" grpId="0" animBg="1"/>
      <p:bldP spid="135" grpId="0" animBg="1"/>
      <p:bldP spid="137" grpId="0"/>
      <p:bldP spid="138" grpId="0"/>
      <p:bldP spid="140" grpId="0" animBg="1"/>
      <p:bldP spid="141" grpId="0"/>
      <p:bldP spid="170" grpId="0"/>
      <p:bldP spid="171" grpId="0"/>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17883</TotalTime>
  <Words>3639</Words>
  <Application>Microsoft Office PowerPoint</Application>
  <PresentationFormat>Presentazione su schermo (4:3)</PresentationFormat>
  <Paragraphs>561</Paragraphs>
  <Slides>42</Slides>
  <Notes>42</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42</vt:i4>
      </vt:variant>
    </vt:vector>
  </HeadingPairs>
  <TitlesOfParts>
    <vt:vector size="53" baseType="lpstr">
      <vt:lpstr>ＭＳ Ｐゴシック</vt:lpstr>
      <vt:lpstr>Arial</vt:lpstr>
      <vt:lpstr>Calibri</vt:lpstr>
      <vt:lpstr>Calibri Light</vt:lpstr>
      <vt:lpstr>Cambria Math</vt:lpstr>
      <vt:lpstr>Comic Sans MS</vt:lpstr>
      <vt:lpstr>Impact</vt:lpstr>
      <vt:lpstr>Symbol</vt:lpstr>
      <vt:lpstr>Wingdings</vt:lpstr>
      <vt:lpstr>Tema di Office</vt:lpstr>
      <vt:lpstr>Equazione</vt:lpstr>
      <vt:lpstr>Strategies for the detection of n=3 and Rydberg Positronium levels in the AEg ̅IS experiment</vt:lpstr>
      <vt:lpstr>OUTLINE</vt:lpstr>
      <vt:lpstr>The physics behind the AEgIS experiment </vt:lpstr>
      <vt:lpstr>Presentazione standard di PowerPoint</vt:lpstr>
      <vt:lpstr>Presentazione standard di PowerPoint</vt:lpstr>
      <vt:lpstr>The AEgIS experiment </vt:lpstr>
      <vt:lpstr>The main goal of AEgIS</vt:lpstr>
      <vt:lpstr>Antihydrogen production</vt:lpstr>
      <vt:lpstr>Presentazione standard di PowerPoint</vt:lpstr>
      <vt:lpstr>AEgIS in short</vt:lpstr>
      <vt:lpstr>AEgIS in short</vt:lpstr>
      <vt:lpstr>AEgIS in short</vt:lpstr>
      <vt:lpstr>AEgIS in short</vt:lpstr>
      <vt:lpstr>AEgIS in short</vt:lpstr>
      <vt:lpstr>AEgIS in short</vt:lpstr>
      <vt:lpstr>The role of the Positronium in the AEgIS experiment</vt:lpstr>
      <vt:lpstr>Presentazione standard di PowerPoint</vt:lpstr>
      <vt:lpstr>Presentazione standard di PowerPoint</vt:lpstr>
      <vt:lpstr>Positronium laser excitation and its detection</vt:lpstr>
      <vt:lpstr>AEgIS Ps Rydberg laser excitation strategy</vt:lpstr>
      <vt:lpstr>n=3 excitation detection strategies</vt:lpstr>
      <vt:lpstr>1.Detecting Ps n=3 laser excitation</vt:lpstr>
      <vt:lpstr>1. Detection of Ps annihilations into gamma rays time distribution</vt:lpstr>
      <vt:lpstr>Presentazione standard di PowerPoint</vt:lpstr>
      <vt:lpstr>My Montecarlo simulation c++ &amp; ROOT</vt:lpstr>
      <vt:lpstr>My Montecarlo simulation c++ &amp; ROOT</vt:lpstr>
      <vt:lpstr>My Montecarlo simulation c++ &amp; ROOT</vt:lpstr>
      <vt:lpstr>1. Detection of Ps annihilations into gamma rays time</vt:lpstr>
      <vt:lpstr>Presentazione standard di PowerPoint</vt:lpstr>
      <vt:lpstr>2.Detecting Ps n = 3 laser excitation</vt:lpstr>
      <vt:lpstr>2. Detection of 1312nm photons</vt:lpstr>
      <vt:lpstr>2. Detection of 1312nm photons</vt:lpstr>
      <vt:lpstr>2. Detection of 1312nm photons</vt:lpstr>
      <vt:lpstr>2. Detection of 1312nm photons</vt:lpstr>
      <vt:lpstr>3.Detecting Ps n = 3 laser excitation</vt:lpstr>
      <vt:lpstr>Presentazione standard di PowerPoint</vt:lpstr>
      <vt:lpstr>Presentazione standard di PowerPoint</vt:lpstr>
      <vt:lpstr>Presentazione standard di PowerPoint</vt:lpstr>
      <vt:lpstr>The work goes on!</vt:lpstr>
      <vt:lpstr>Thank you for your attention</vt:lpstr>
      <vt:lpstr>2. Detection of 1312nm photons</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Zeudi Mazzotta</dc:creator>
  <cp:lastModifiedBy>Zeudi Mazzotta</cp:lastModifiedBy>
  <cp:revision>461</cp:revision>
  <dcterms:created xsi:type="dcterms:W3CDTF">2014-09-30T15:59:57Z</dcterms:created>
  <dcterms:modified xsi:type="dcterms:W3CDTF">2014-11-16T22:27:03Z</dcterms:modified>
</cp:coreProperties>
</file>