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302" r:id="rId3"/>
    <p:sldId id="305" r:id="rId4"/>
    <p:sldId id="306" r:id="rId5"/>
    <p:sldId id="303" r:id="rId6"/>
    <p:sldId id="304" r:id="rId7"/>
    <p:sldId id="261" r:id="rId8"/>
    <p:sldId id="308" r:id="rId9"/>
    <p:sldId id="307" r:id="rId10"/>
    <p:sldId id="310" r:id="rId11"/>
    <p:sldId id="311" r:id="rId12"/>
    <p:sldId id="314" r:id="rId13"/>
    <p:sldId id="312" r:id="rId14"/>
    <p:sldId id="315" r:id="rId15"/>
    <p:sldId id="271" r:id="rId16"/>
    <p:sldId id="313" r:id="rId17"/>
    <p:sldId id="281" r:id="rId18"/>
    <p:sldId id="260" r:id="rId19"/>
    <p:sldId id="290" r:id="rId20"/>
    <p:sldId id="263" r:id="rId21"/>
    <p:sldId id="273" r:id="rId22"/>
    <p:sldId id="274" r:id="rId23"/>
    <p:sldId id="289" r:id="rId24"/>
    <p:sldId id="277" r:id="rId25"/>
    <p:sldId id="264" r:id="rId26"/>
    <p:sldId id="267" r:id="rId27"/>
    <p:sldId id="268" r:id="rId28"/>
    <p:sldId id="28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90C97"/>
    <a:srgbClr val="00FF00"/>
    <a:srgbClr val="000000"/>
    <a:srgbClr val="949244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86380" autoAdjust="0"/>
  </p:normalViewPr>
  <p:slideViewPr>
    <p:cSldViewPr>
      <p:cViewPr>
        <p:scale>
          <a:sx n="66" d="100"/>
          <a:sy n="66" d="100"/>
        </p:scale>
        <p:origin x="-91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5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F2A3-A5D5-4AB7-AE23-DAE3A3F1A8C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8DF6-0735-466A-967D-C362979586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8DF6-0735-466A-967D-C3629795868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8DF6-0735-466A-967D-C3629795868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8DF6-0735-466A-967D-C3629795868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8DF6-0735-466A-967D-C3629795868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8DF6-0735-466A-967D-C3629795868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12954-B40E-4996-9FF7-D850C42FD8E2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8F1D94-B538-4CBF-A97C-8DACA2FAAD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tiff"/><Relationship Id="rId4" Type="http://schemas.openxmlformats.org/officeDocument/2006/relationships/image" Target="../media/image5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tiff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tiff"/><Relationship Id="rId4" Type="http://schemas.openxmlformats.org/officeDocument/2006/relationships/image" Target="../media/image1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82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2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6237312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18/11/2014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err="1" smtClean="0"/>
              <a:t>Physics</a:t>
            </a:r>
            <a:r>
              <a:rPr lang="it-IT" sz="2400" dirty="0" smtClean="0"/>
              <a:t>, </a:t>
            </a:r>
            <a:r>
              <a:rPr lang="it-IT" sz="2400" dirty="0" err="1" smtClean="0"/>
              <a:t>Astrophysics</a:t>
            </a:r>
            <a:r>
              <a:rPr lang="it-IT" sz="2400" dirty="0" smtClean="0"/>
              <a:t> and </a:t>
            </a:r>
            <a:r>
              <a:rPr lang="it-IT" sz="2400" dirty="0" err="1" smtClean="0"/>
              <a:t>Applied</a:t>
            </a:r>
            <a:r>
              <a:rPr lang="it-IT" sz="2400" dirty="0" smtClean="0"/>
              <a:t>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</a:t>
            </a:r>
            <a:r>
              <a:rPr lang="it-IT" sz="2400" dirty="0" err="1" smtClean="0"/>
              <a:t>PhD</a:t>
            </a:r>
            <a:r>
              <a:rPr lang="it-IT" sz="2400" dirty="0" smtClean="0"/>
              <a:t> </a:t>
            </a:r>
            <a:r>
              <a:rPr lang="it-IT" sz="2400" dirty="0" err="1" smtClean="0"/>
              <a:t>School</a:t>
            </a:r>
            <a:endParaRPr lang="it-IT" sz="24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188640"/>
            <a:ext cx="9144000" cy="240369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NANOMECHANICAL  </a:t>
            </a:r>
            <a:r>
              <a:rPr lang="en-US" sz="3600" b="1" cap="all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AND </a:t>
            </a: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TOPOGRAPHICAL IMAGING OF LIVING CELLS AND TISSUES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 THE INVESTIGATION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OF CELLULAR INTERACTIONS</a:t>
            </a:r>
            <a:endParaRPr kumimoji="0" lang="it-IT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3491880" y="28529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alibri" pitchFamily="34" charset="0"/>
                <a:cs typeface="Calibri" pitchFamily="34" charset="0"/>
              </a:rPr>
              <a:t>Luca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</a:rPr>
              <a:t>Puricelli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7544" y="3501008"/>
            <a:ext cx="835292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Molecular Beam and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Nanocrystalline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Materials Laboratory (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LGM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Dipartimento di Fisica &amp; </a:t>
            </a:r>
            <a:r>
              <a:rPr lang="it-IT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entro </a:t>
            </a:r>
            <a:r>
              <a:rPr lang="it-IT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nterdisciplinare </a:t>
            </a:r>
            <a:r>
              <a:rPr lang="it-IT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Ma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teriali e </a:t>
            </a:r>
            <a:r>
              <a:rPr lang="it-IT" sz="16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nterfacce </a:t>
            </a:r>
            <a:r>
              <a:rPr lang="it-IT" sz="1600" b="1" dirty="0" err="1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it-IT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nostrutturati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CIMaINa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Università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degli Studi di Milano</a:t>
            </a:r>
          </a:p>
        </p:txBody>
      </p:sp>
      <p:grpSp>
        <p:nvGrpSpPr>
          <p:cNvPr id="15" name="Group 5"/>
          <p:cNvGrpSpPr/>
          <p:nvPr/>
        </p:nvGrpSpPr>
        <p:grpSpPr>
          <a:xfrm>
            <a:off x="3275856" y="4653136"/>
            <a:ext cx="2936672" cy="1019725"/>
            <a:chOff x="6372200" y="4941168"/>
            <a:chExt cx="2072576" cy="731693"/>
          </a:xfrm>
        </p:grpSpPr>
        <p:pic>
          <p:nvPicPr>
            <p:cNvPr id="16" name="Picture 9" descr="usmHo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4941887"/>
              <a:ext cx="1313216" cy="73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\\Pcpode\documenti\universita\Logo_firme\cimaina_NEW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941168"/>
              <a:ext cx="776432" cy="73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476672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AFM &amp; CELLS :  EXPERIMENTAL PROTOCOL DEVELOPMENT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67288" y="170021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195736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topo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8293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sellaDiTesto 28"/>
          <p:cNvSpPr txBox="1"/>
          <p:nvPr/>
        </p:nvSpPr>
        <p:spPr>
          <a:xfrm>
            <a:off x="6156176" y="1844824"/>
            <a:ext cx="2808312" cy="4093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L. </a:t>
            </a:r>
            <a:r>
              <a:rPr lang="en-US" sz="2000" dirty="0" err="1" smtClean="0"/>
              <a:t>Puricelli</a:t>
            </a:r>
            <a:r>
              <a:rPr lang="en-US" sz="2000" dirty="0" smtClean="0"/>
              <a:t> et al.</a:t>
            </a:r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i="1" dirty="0" err="1" smtClean="0"/>
              <a:t>Nanomechanical</a:t>
            </a:r>
            <a:r>
              <a:rPr lang="en-US" sz="2000" i="1" dirty="0" smtClean="0"/>
              <a:t> and topographical imaging of living cells by Atomic Force Microscopy with colloidal probes</a:t>
            </a:r>
            <a:r>
              <a:rPr lang="en-US" sz="2000" dirty="0" smtClean="0"/>
              <a:t>" </a:t>
            </a:r>
          </a:p>
          <a:p>
            <a:endParaRPr lang="en-US" sz="2000" dirty="0" smtClean="0"/>
          </a:p>
          <a:p>
            <a:r>
              <a:rPr lang="en-US" sz="2000" dirty="0" smtClean="0"/>
              <a:t>Review of Scientific Instruments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Submitted on 16/09/14</a:t>
            </a:r>
          </a:p>
          <a:p>
            <a:r>
              <a:rPr lang="en-US" sz="2000" b="1" dirty="0" smtClean="0"/>
              <a:t>Under revision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476672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itolo 6"/>
          <p:cNvSpPr txBox="1">
            <a:spLocks/>
          </p:cNvSpPr>
          <p:nvPr/>
        </p:nvSpPr>
        <p:spPr>
          <a:xfrm>
            <a:off x="0" y="0"/>
            <a:ext cx="4860032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: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PROTOCOL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TEST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9269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EFFECT OF CYTOCHALASIN-D ON CELLULAR ELASTICITY</a:t>
            </a:r>
            <a:endParaRPr lang="it-IT" sz="2000" dirty="0"/>
          </a:p>
        </p:txBody>
      </p:sp>
      <p:grpSp>
        <p:nvGrpSpPr>
          <p:cNvPr id="37" name="Gruppo 36"/>
          <p:cNvGrpSpPr/>
          <p:nvPr/>
        </p:nvGrpSpPr>
        <p:grpSpPr>
          <a:xfrm>
            <a:off x="323528" y="1052736"/>
            <a:ext cx="6120680" cy="654025"/>
            <a:chOff x="323528" y="1052736"/>
            <a:chExt cx="6120680" cy="654025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23528" y="1052736"/>
              <a:ext cx="6120680" cy="6540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it-IT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err="1" smtClean="0">
                  <a:latin typeface="Calibri" pitchFamily="34" charset="0"/>
                  <a:cs typeface="Calibri" pitchFamily="34" charset="0"/>
                </a:rPr>
                <a:t>Cytochalasin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 -D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: </a:t>
              </a:r>
              <a:r>
                <a:rPr lang="en-US" sz="1600" dirty="0" err="1" smtClean="0">
                  <a:latin typeface="Calibri" pitchFamily="34" charset="0"/>
                  <a:cs typeface="Calibri" pitchFamily="34" charset="0"/>
                </a:rPr>
                <a:t>micotoxin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which disrupts </a:t>
              </a:r>
              <a:r>
                <a:rPr lang="en-US" sz="1600" dirty="0" err="1" smtClean="0">
                  <a:latin typeface="Calibri" pitchFamily="34" charset="0"/>
                  <a:cs typeface="Calibri" pitchFamily="34" charset="0"/>
                </a:rPr>
                <a:t>actin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filaments network</a:t>
              </a:r>
            </a:p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                                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cytoskeleton weakening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Young modulus decreases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1547664" y="1556792"/>
              <a:ext cx="36004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48"/>
          <p:cNvGrpSpPr/>
          <p:nvPr/>
        </p:nvGrpSpPr>
        <p:grpSpPr>
          <a:xfrm>
            <a:off x="539552" y="3429000"/>
            <a:ext cx="7128792" cy="3261123"/>
            <a:chOff x="539552" y="3429000"/>
            <a:chExt cx="7128792" cy="3261123"/>
          </a:xfrm>
        </p:grpSpPr>
        <p:pic>
          <p:nvPicPr>
            <p:cNvPr id="32" name="Immagine 31" descr="MDA_YM_aftercyto_[0 40]%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040" y="4293096"/>
              <a:ext cx="2736304" cy="2378383"/>
            </a:xfrm>
            <a:prstGeom prst="rect">
              <a:avLst/>
            </a:prstGeom>
          </p:spPr>
        </p:pic>
        <p:pic>
          <p:nvPicPr>
            <p:cNvPr id="36" name="Immagine 35" descr="MDA_real_height_map_aftercyto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4293096"/>
              <a:ext cx="2756589" cy="2397027"/>
            </a:xfrm>
            <a:prstGeom prst="rect">
              <a:avLst/>
            </a:prstGeom>
          </p:spPr>
        </p:pic>
        <p:grpSp>
          <p:nvGrpSpPr>
            <p:cNvPr id="6" name="Gruppo 35"/>
            <p:cNvGrpSpPr/>
            <p:nvPr/>
          </p:nvGrpSpPr>
          <p:grpSpPr>
            <a:xfrm>
              <a:off x="539552" y="3429000"/>
              <a:ext cx="792088" cy="2097524"/>
              <a:chOff x="251520" y="3429000"/>
              <a:chExt cx="792088" cy="2097524"/>
            </a:xfrm>
          </p:grpSpPr>
          <p:sp>
            <p:nvSpPr>
              <p:cNvPr id="31" name="Freccia in giù 30"/>
              <p:cNvSpPr/>
              <p:nvPr/>
            </p:nvSpPr>
            <p:spPr>
              <a:xfrm>
                <a:off x="251520" y="3429000"/>
                <a:ext cx="792088" cy="158417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251520" y="5157192"/>
                <a:ext cx="72008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 smtClean="0">
                    <a:latin typeface="Calibri" pitchFamily="34" charset="0"/>
                    <a:cs typeface="Calibri" pitchFamily="34" charset="0"/>
                  </a:rPr>
                  <a:t>after</a:t>
                </a:r>
                <a:endParaRPr lang="it-IT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39" name="Rettangolo 38"/>
          <p:cNvSpPr/>
          <p:nvPr/>
        </p:nvSpPr>
        <p:spPr>
          <a:xfrm>
            <a:off x="3779912" y="4293096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7919864" y="4725144"/>
            <a:ext cx="900608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uppo 47"/>
          <p:cNvGrpSpPr/>
          <p:nvPr/>
        </p:nvGrpSpPr>
        <p:grpSpPr>
          <a:xfrm>
            <a:off x="467544" y="1772816"/>
            <a:ext cx="7272808" cy="2653263"/>
            <a:chOff x="467544" y="1772816"/>
            <a:chExt cx="7272808" cy="2653263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467544" y="2852936"/>
              <a:ext cx="86409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latin typeface="Calibri" pitchFamily="34" charset="0"/>
                  <a:cs typeface="Calibri" pitchFamily="34" charset="0"/>
                </a:rPr>
                <a:t>before</a:t>
              </a:r>
              <a:endParaRPr lang="it-IT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" name="Immagine 19" descr="MDA_YM_beforecyto_[0 40]%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1988840"/>
              <a:ext cx="2745032" cy="2376264"/>
            </a:xfrm>
            <a:prstGeom prst="rect">
              <a:avLst/>
            </a:prstGeom>
          </p:spPr>
        </p:pic>
        <p:pic>
          <p:nvPicPr>
            <p:cNvPr id="35" name="Immagine 34" descr="MDA_real_height_map_beforecyto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696" y="1916832"/>
              <a:ext cx="2736304" cy="2505353"/>
            </a:xfrm>
            <a:prstGeom prst="rect">
              <a:avLst/>
            </a:prstGeom>
          </p:spPr>
        </p:pic>
        <p:sp>
          <p:nvSpPr>
            <p:cNvPr id="38" name="CasellaDiTesto 37"/>
            <p:cNvSpPr txBox="1"/>
            <p:nvPr/>
          </p:nvSpPr>
          <p:spPr>
            <a:xfrm>
              <a:off x="2483768" y="1772816"/>
              <a:ext cx="13681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/>
                <a:t>Height</a:t>
              </a:r>
              <a:endParaRPr lang="it-IT" sz="14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436096" y="1772816"/>
              <a:ext cx="151216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 smtClean="0"/>
                <a:t>Young </a:t>
              </a:r>
              <a:r>
                <a:rPr lang="it-IT" sz="1500" b="1" dirty="0" err="1" smtClean="0"/>
                <a:t>Modulus</a:t>
              </a:r>
              <a:endParaRPr lang="it-IT" sz="1500" b="1" dirty="0" smtClean="0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004048" y="4293096"/>
              <a:ext cx="2736304" cy="720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156176" y="414908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nm</a:t>
              </a:r>
              <a:endParaRPr lang="en-US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476672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itolo 6"/>
          <p:cNvSpPr txBox="1">
            <a:spLocks/>
          </p:cNvSpPr>
          <p:nvPr/>
        </p:nvSpPr>
        <p:spPr>
          <a:xfrm>
            <a:off x="0" y="0"/>
            <a:ext cx="4860032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: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PROTOCOL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TEST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9269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EFFECT OF CYTOCHALASIN-D ON CELLULAR ELASTICITY</a:t>
            </a:r>
            <a:endParaRPr lang="it-IT" sz="2000" dirty="0"/>
          </a:p>
        </p:txBody>
      </p:sp>
      <p:pic>
        <p:nvPicPr>
          <p:cNvPr id="26" name="Immagine 25" descr="MDA_histo_beforecyto_[0 40]%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3456384" cy="2553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300192" y="1412776"/>
            <a:ext cx="2520280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L. </a:t>
            </a:r>
            <a:r>
              <a:rPr lang="en-US" sz="2000" dirty="0" err="1" smtClean="0"/>
              <a:t>Puricelli</a:t>
            </a:r>
            <a:r>
              <a:rPr lang="en-US" sz="2000" dirty="0" smtClean="0"/>
              <a:t> et al.</a:t>
            </a:r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i="1" dirty="0" err="1" smtClean="0"/>
              <a:t>Nanomechanical</a:t>
            </a:r>
            <a:r>
              <a:rPr lang="en-US" sz="2000" i="1" dirty="0" smtClean="0"/>
              <a:t> and topographical imaging of living cells by Atomic Force Microscopy with colloidal probes</a:t>
            </a:r>
            <a:r>
              <a:rPr lang="en-US" sz="2000" dirty="0" smtClean="0"/>
              <a:t>" </a:t>
            </a:r>
          </a:p>
          <a:p>
            <a:endParaRPr lang="en-US" sz="2000" dirty="0" smtClean="0"/>
          </a:p>
          <a:p>
            <a:r>
              <a:rPr lang="en-US" sz="2000" dirty="0" smtClean="0"/>
              <a:t>Review of Scientific Instruments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Submitted on 16/09/14</a:t>
            </a:r>
          </a:p>
          <a:p>
            <a:r>
              <a:rPr lang="en-US" sz="2000" b="1" dirty="0" smtClean="0"/>
              <a:t>Under revision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539552" y="1556792"/>
            <a:ext cx="2051720" cy="1017404"/>
            <a:chOff x="539552" y="1556792"/>
            <a:chExt cx="2051720" cy="1017404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971600" y="1556792"/>
              <a:ext cx="93610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before</a:t>
              </a:r>
              <a:endParaRPr lang="it-IT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39552" y="2204864"/>
              <a:ext cx="2051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&lt;E&gt; = 235 ± 93 Pa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67544" y="1268760"/>
            <a:ext cx="5472608" cy="5323719"/>
            <a:chOff x="467544" y="1268760"/>
            <a:chExt cx="5472608" cy="5323719"/>
          </a:xfrm>
        </p:grpSpPr>
        <p:grpSp>
          <p:nvGrpSpPr>
            <p:cNvPr id="29" name="Gruppo 28"/>
            <p:cNvGrpSpPr/>
            <p:nvPr/>
          </p:nvGrpSpPr>
          <p:grpSpPr>
            <a:xfrm>
              <a:off x="1043608" y="1268760"/>
              <a:ext cx="4896544" cy="5323719"/>
              <a:chOff x="1043608" y="1268760"/>
              <a:chExt cx="4896544" cy="5323719"/>
            </a:xfrm>
          </p:grpSpPr>
          <p:grpSp>
            <p:nvGrpSpPr>
              <p:cNvPr id="5" name="Gruppo 35"/>
              <p:cNvGrpSpPr/>
              <p:nvPr/>
            </p:nvGrpSpPr>
            <p:grpSpPr>
              <a:xfrm>
                <a:off x="1043608" y="2780928"/>
                <a:ext cx="792088" cy="2416334"/>
                <a:chOff x="251520" y="3717032"/>
                <a:chExt cx="792088" cy="2416334"/>
              </a:xfrm>
            </p:grpSpPr>
            <p:sp>
              <p:nvSpPr>
                <p:cNvPr id="31" name="Freccia in giù 30"/>
                <p:cNvSpPr/>
                <p:nvPr/>
              </p:nvSpPr>
              <p:spPr>
                <a:xfrm>
                  <a:off x="251520" y="3717032"/>
                  <a:ext cx="792088" cy="158417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CasellaDiTesto 33"/>
                <p:cNvSpPr txBox="1"/>
                <p:nvPr/>
              </p:nvSpPr>
              <p:spPr>
                <a:xfrm>
                  <a:off x="323528" y="5733256"/>
                  <a:ext cx="720080" cy="40011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 err="1" smtClean="0">
                      <a:latin typeface="Calibri" pitchFamily="34" charset="0"/>
                      <a:cs typeface="Calibri" pitchFamily="34" charset="0"/>
                    </a:rPr>
                    <a:t>after</a:t>
                  </a:r>
                  <a:endParaRPr lang="it-IT" sz="2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pic>
            <p:nvPicPr>
              <p:cNvPr id="24" name="Immagine 23" descr="MDA_histo_aftercyto_[0 40]%.tif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83768" y="3933056"/>
                <a:ext cx="3456384" cy="2659423"/>
              </a:xfrm>
              <a:prstGeom prst="rect">
                <a:avLst/>
              </a:prstGeom>
            </p:spPr>
          </p:pic>
          <p:cxnSp>
            <p:nvCxnSpPr>
              <p:cNvPr id="23" name="Connettore 1 22"/>
              <p:cNvCxnSpPr/>
              <p:nvPr/>
            </p:nvCxnSpPr>
            <p:spPr>
              <a:xfrm>
                <a:off x="4427984" y="1268760"/>
                <a:ext cx="0" cy="504056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CasellaDiTesto 36"/>
            <p:cNvSpPr txBox="1"/>
            <p:nvPr/>
          </p:nvSpPr>
          <p:spPr>
            <a:xfrm>
              <a:off x="467544" y="5373216"/>
              <a:ext cx="2051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&lt;E&gt; = 142 ± 42 Pa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476672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</p:grpSp>
      <p:sp>
        <p:nvSpPr>
          <p:cNvPr id="38" name="Titolo 3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: PROTOCOL APPLICATION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nettore 1 26"/>
          <p:cNvCxnSpPr/>
          <p:nvPr/>
        </p:nvCxnSpPr>
        <p:spPr>
          <a:xfrm>
            <a:off x="5364163" y="6165850"/>
            <a:ext cx="6477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CasellaDiTesto 27"/>
          <p:cNvSpPr txBox="1">
            <a:spLocks noChangeArrowheads="1"/>
          </p:cNvSpPr>
          <p:nvPr/>
        </p:nvSpPr>
        <p:spPr bwMode="auto">
          <a:xfrm>
            <a:off x="5219700" y="58054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500  nm</a:t>
            </a:r>
          </a:p>
        </p:txBody>
      </p:sp>
      <p:sp>
        <p:nvSpPr>
          <p:cNvPr id="16390" name="CasellaDiTesto 34"/>
          <p:cNvSpPr txBox="1">
            <a:spLocks noChangeArrowheads="1"/>
          </p:cNvSpPr>
          <p:nvPr/>
        </p:nvSpPr>
        <p:spPr bwMode="auto">
          <a:xfrm>
            <a:off x="7524750" y="3644900"/>
            <a:ext cx="86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Calibri" pitchFamily="34" charset="0"/>
                <a:cs typeface="Calibri" pitchFamily="34" charset="0"/>
              </a:rPr>
              <a:t>X</a:t>
            </a:r>
            <a:r>
              <a:rPr lang="en-US" sz="1000" b="1">
                <a:latin typeface="Calibri" pitchFamily="34" charset="0"/>
                <a:cs typeface="Calibri" pitchFamily="34" charset="0"/>
              </a:rPr>
              <a:t> 10</a:t>
            </a:r>
            <a:r>
              <a:rPr lang="en-US" sz="1000" b="1" baseline="300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1619250" y="908050"/>
            <a:ext cx="865188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5867400" y="836613"/>
            <a:ext cx="14414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0" y="69269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CELLULAR DIFFERENTIATION INDUCED BY NANOSTRUCTURED SURFACES</a:t>
            </a:r>
            <a:endParaRPr lang="it-IT" sz="2000" dirty="0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 rot="10800000" flipV="1">
            <a:off x="1043608" y="3861048"/>
            <a:ext cx="64807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0" dirty="0">
                <a:solidFill>
                  <a:schemeClr val="bg1"/>
                </a:solidFill>
              </a:rPr>
              <a:t>24hr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4787044" y="1052736"/>
            <a:ext cx="4177740" cy="5616624"/>
            <a:chOff x="4787044" y="1052736"/>
            <a:chExt cx="4177740" cy="5805264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787044" y="1197375"/>
              <a:ext cx="4177740" cy="5660625"/>
              <a:chOff x="3126" y="391"/>
              <a:chExt cx="2644" cy="3699"/>
            </a:xfrm>
          </p:grpSpPr>
          <p:pic>
            <p:nvPicPr>
              <p:cNvPr id="16412" name="Picture 7" descr="Young modulus - [0 40]%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27" y="2179"/>
                <a:ext cx="2643" cy="1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0" name="Picture 5" descr="Young modulus - [0 40]%_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6" y="391"/>
                <a:ext cx="2638" cy="1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6" name="CasellaDiTesto 35"/>
            <p:cNvSpPr txBox="1">
              <a:spLocks noChangeArrowheads="1"/>
            </p:cNvSpPr>
            <p:nvPr/>
          </p:nvSpPr>
          <p:spPr bwMode="auto">
            <a:xfrm>
              <a:off x="7740352" y="6611938"/>
              <a:ext cx="576064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Calibri" pitchFamily="34" charset="0"/>
                  <a:cs typeface="Calibri" pitchFamily="34" charset="0"/>
                </a:rPr>
                <a:t>X 10</a:t>
              </a:r>
              <a:r>
                <a:rPr lang="en-US" sz="1000" b="1" baseline="30000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940152" y="1052736"/>
              <a:ext cx="151216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 smtClean="0"/>
                <a:t>Young </a:t>
              </a:r>
              <a:r>
                <a:rPr lang="it-IT" sz="1500" b="1" dirty="0" err="1" smtClean="0"/>
                <a:t>Modulus</a:t>
              </a:r>
              <a:endParaRPr lang="it-IT" sz="1500" b="1" dirty="0" smtClean="0"/>
            </a:p>
          </p:txBody>
        </p:sp>
        <p:sp>
          <p:nvSpPr>
            <p:cNvPr id="48" name="CasellaDiTesto 35"/>
            <p:cNvSpPr txBox="1">
              <a:spLocks noChangeArrowheads="1"/>
            </p:cNvSpPr>
            <p:nvPr/>
          </p:nvSpPr>
          <p:spPr bwMode="auto">
            <a:xfrm>
              <a:off x="5292080" y="1124744"/>
              <a:ext cx="576064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Calibri" pitchFamily="34" charset="0"/>
                  <a:cs typeface="Calibri" pitchFamily="34" charset="0"/>
                </a:rPr>
                <a:t>X </a:t>
              </a:r>
              <a:r>
                <a:rPr lang="en-US" sz="1000" b="1" dirty="0" smtClean="0">
                  <a:latin typeface="Calibri" pitchFamily="34" charset="0"/>
                  <a:cs typeface="Calibri" pitchFamily="34" charset="0"/>
                </a:rPr>
                <a:t>10</a:t>
              </a:r>
              <a:r>
                <a:rPr lang="en-US" sz="1000" b="1" baseline="300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en-US" sz="10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6156176" y="4029794"/>
              <a:ext cx="244827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ttangolo 54"/>
          <p:cNvSpPr/>
          <p:nvPr/>
        </p:nvSpPr>
        <p:spPr>
          <a:xfrm flipV="1">
            <a:off x="1043608" y="3933056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uppo 56"/>
          <p:cNvGrpSpPr/>
          <p:nvPr/>
        </p:nvGrpSpPr>
        <p:grpSpPr>
          <a:xfrm>
            <a:off x="395536" y="1052736"/>
            <a:ext cx="4073525" cy="5616624"/>
            <a:chOff x="395536" y="1052736"/>
            <a:chExt cx="4073525" cy="5805264"/>
          </a:xfrm>
        </p:grpSpPr>
        <p:pic>
          <p:nvPicPr>
            <p:cNvPr id="33" name="Picture 6" descr="real_height_map_1"/>
            <p:cNvPicPr>
              <a:picLocks noChangeAspect="1" noChangeArrowheads="1"/>
            </p:cNvPicPr>
            <p:nvPr/>
          </p:nvPicPr>
          <p:blipFill>
            <a:blip r:embed="rId4" cstate="print"/>
            <a:srcRect l="19968" r="17781"/>
            <a:stretch>
              <a:fillRect/>
            </a:stretch>
          </p:blipFill>
          <p:spPr bwMode="auto">
            <a:xfrm>
              <a:off x="611560" y="3917594"/>
              <a:ext cx="3816424" cy="2940406"/>
            </a:xfrm>
            <a:prstGeom prst="rect">
              <a:avLst/>
            </a:prstGeom>
            <a:noFill/>
          </p:spPr>
        </p:pic>
        <p:pic>
          <p:nvPicPr>
            <p:cNvPr id="32" name="Picture 4" descr="real_height_map_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196752"/>
              <a:ext cx="4073525" cy="2880320"/>
            </a:xfrm>
            <a:prstGeom prst="rect">
              <a:avLst/>
            </a:prstGeom>
            <a:noFill/>
          </p:spPr>
        </p:pic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1115616" y="3356992"/>
              <a:ext cx="11943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Flat</a:t>
              </a:r>
              <a:r>
                <a:rPr lang="it-IT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16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Zirconia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07" name="Text Box 13"/>
            <p:cNvSpPr txBox="1">
              <a:spLocks noChangeArrowheads="1"/>
            </p:cNvSpPr>
            <p:nvPr/>
          </p:nvSpPr>
          <p:spPr bwMode="auto">
            <a:xfrm>
              <a:off x="1115616" y="1412776"/>
              <a:ext cx="673115" cy="36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24 </a:t>
              </a:r>
              <a:r>
                <a:rPr lang="it-IT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hr</a:t>
              </a:r>
              <a:endPara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115616" y="4178647"/>
              <a:ext cx="720080" cy="38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b="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24 </a:t>
              </a:r>
              <a:r>
                <a:rPr lang="it-IT" b="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hr</a:t>
              </a:r>
              <a:endPara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043608" y="5949280"/>
              <a:ext cx="2232248" cy="60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sz="16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Nanostructured</a:t>
              </a:r>
              <a:r>
                <a:rPr lang="it-IT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zirconia</a:t>
              </a:r>
              <a:r>
                <a:rPr lang="it-IT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it-IT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it-IT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it-IT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15nm </a:t>
              </a:r>
              <a:r>
                <a:rPr lang="it-IT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RMS </a:t>
              </a:r>
              <a:r>
                <a:rPr lang="it-IT" sz="16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roughness</a:t>
              </a:r>
              <a:r>
                <a:rPr lang="it-IT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619672" y="1052736"/>
              <a:ext cx="13681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/>
                <a:t>Height</a:t>
              </a:r>
              <a:endParaRPr lang="it-IT" sz="1400" b="1" dirty="0"/>
            </a:p>
          </p:txBody>
        </p:sp>
        <p:sp>
          <p:nvSpPr>
            <p:cNvPr id="52" name="CasellaDiTesto 35"/>
            <p:cNvSpPr txBox="1">
              <a:spLocks noChangeArrowheads="1"/>
            </p:cNvSpPr>
            <p:nvPr/>
          </p:nvSpPr>
          <p:spPr bwMode="auto">
            <a:xfrm>
              <a:off x="899592" y="1124744"/>
              <a:ext cx="576064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Calibri" pitchFamily="34" charset="0"/>
                  <a:cs typeface="Calibri" pitchFamily="34" charset="0"/>
                </a:rPr>
                <a:t>X </a:t>
              </a:r>
              <a:r>
                <a:rPr lang="en-US" sz="1000" b="1" dirty="0" smtClean="0">
                  <a:latin typeface="Calibri" pitchFamily="34" charset="0"/>
                  <a:cs typeface="Calibri" pitchFamily="34" charset="0"/>
                </a:rPr>
                <a:t>10</a:t>
              </a:r>
              <a:r>
                <a:rPr lang="en-US" sz="1000" b="1" baseline="300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en-US" sz="10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3131840" y="6669360"/>
              <a:ext cx="360040" cy="18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sellaDiTesto 35"/>
            <p:cNvSpPr txBox="1">
              <a:spLocks noChangeArrowheads="1"/>
            </p:cNvSpPr>
            <p:nvPr/>
          </p:nvSpPr>
          <p:spPr bwMode="auto">
            <a:xfrm>
              <a:off x="3347864" y="6611938"/>
              <a:ext cx="576064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Calibri" pitchFamily="34" charset="0"/>
                  <a:cs typeface="Calibri" pitchFamily="34" charset="0"/>
                </a:rPr>
                <a:t>X </a:t>
              </a:r>
              <a:r>
                <a:rPr lang="en-US" sz="1000" b="1" dirty="0" smtClean="0">
                  <a:latin typeface="Calibri" pitchFamily="34" charset="0"/>
                  <a:cs typeface="Calibri" pitchFamily="34" charset="0"/>
                </a:rPr>
                <a:t>10</a:t>
              </a:r>
              <a:r>
                <a:rPr lang="en-US" sz="1000" b="1" baseline="300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en-US" sz="1000" b="1" baseline="30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Rettangolo 57"/>
          <p:cNvSpPr/>
          <p:nvPr/>
        </p:nvSpPr>
        <p:spPr>
          <a:xfrm>
            <a:off x="1043608" y="3933056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 132" descr="PC12_axons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499992" cy="2808312"/>
          </a:xfrm>
          <a:prstGeom prst="rect">
            <a:avLst/>
          </a:prstGeom>
        </p:spPr>
      </p:pic>
      <p:pic>
        <p:nvPicPr>
          <p:cNvPr id="131" name="Immagine 130" descr="PC12_pll_nsZr_body_diff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3"/>
            <a:ext cx="4464496" cy="2808312"/>
          </a:xfrm>
          <a:prstGeom prst="rect">
            <a:avLst/>
          </a:prstGeom>
        </p:spPr>
      </p:pic>
      <p:grpSp>
        <p:nvGrpSpPr>
          <p:cNvPr id="132" name="Gruppo 131"/>
          <p:cNvGrpSpPr/>
          <p:nvPr/>
        </p:nvGrpSpPr>
        <p:grpSpPr>
          <a:xfrm>
            <a:off x="2339752" y="2132856"/>
            <a:ext cx="2016125" cy="806449"/>
            <a:chOff x="2292028" y="2202011"/>
            <a:chExt cx="2016125" cy="806449"/>
          </a:xfrm>
        </p:grpSpPr>
        <p:sp>
          <p:nvSpPr>
            <p:cNvPr id="127" name="Oval 47"/>
            <p:cNvSpPr>
              <a:spLocks noChangeAspect="1" noChangeArrowheads="1"/>
            </p:cNvSpPr>
            <p:nvPr/>
          </p:nvSpPr>
          <p:spPr bwMode="auto">
            <a:xfrm>
              <a:off x="2292028" y="2562373"/>
              <a:ext cx="169863" cy="171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48"/>
            <p:cNvSpPr txBox="1">
              <a:spLocks noChangeArrowheads="1"/>
            </p:cNvSpPr>
            <p:nvPr/>
          </p:nvSpPr>
          <p:spPr bwMode="auto">
            <a:xfrm>
              <a:off x="2447603" y="2490936"/>
              <a:ext cx="1860550" cy="51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dirty="0" err="1"/>
                <a:t>nanostructured</a:t>
              </a:r>
              <a:r>
                <a:rPr lang="it-IT" sz="1400" dirty="0"/>
                <a:t> </a:t>
              </a:r>
            </a:p>
            <a:p>
              <a:r>
                <a:rPr lang="it-IT" sz="1400" dirty="0" err="1"/>
                <a:t>zirconia</a:t>
              </a:r>
              <a:r>
                <a:rPr lang="it-IT" sz="1400" dirty="0"/>
                <a:t> (15nm </a:t>
              </a:r>
              <a:r>
                <a:rPr lang="it-IT" sz="1400" dirty="0" err="1"/>
                <a:t>rms</a:t>
              </a:r>
              <a:r>
                <a:rPr lang="it-IT" sz="1400" dirty="0"/>
                <a:t>)</a:t>
              </a:r>
              <a:endParaRPr lang="en-US" sz="1400" dirty="0"/>
            </a:p>
          </p:txBody>
        </p:sp>
        <p:sp>
          <p:nvSpPr>
            <p:cNvPr id="129" name="Oval 49"/>
            <p:cNvSpPr>
              <a:spLocks noChangeAspect="1" noChangeArrowheads="1"/>
            </p:cNvSpPr>
            <p:nvPr/>
          </p:nvSpPr>
          <p:spPr bwMode="auto">
            <a:xfrm>
              <a:off x="2292028" y="2275036"/>
              <a:ext cx="169863" cy="1698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0" name="Text Box 50"/>
            <p:cNvSpPr txBox="1">
              <a:spLocks noChangeArrowheads="1"/>
            </p:cNvSpPr>
            <p:nvPr/>
          </p:nvSpPr>
          <p:spPr bwMode="auto">
            <a:xfrm>
              <a:off x="2436490" y="2202011"/>
              <a:ext cx="1572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Flat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Zirconia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+NGF</a:t>
              </a:r>
              <a:endParaRPr lang="en-US" sz="1400" dirty="0"/>
            </a:p>
          </p:txBody>
        </p:sp>
      </p:grp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476672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</p:grpSp>
      <p:sp>
        <p:nvSpPr>
          <p:cNvPr id="38" name="Titolo 3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: PROTOCOL APPLICATION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nettore 1 26"/>
          <p:cNvCxnSpPr/>
          <p:nvPr/>
        </p:nvCxnSpPr>
        <p:spPr>
          <a:xfrm>
            <a:off x="5364163" y="6165850"/>
            <a:ext cx="6477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CasellaDiTesto 27"/>
          <p:cNvSpPr txBox="1">
            <a:spLocks noChangeArrowheads="1"/>
          </p:cNvSpPr>
          <p:nvPr/>
        </p:nvSpPr>
        <p:spPr bwMode="auto">
          <a:xfrm>
            <a:off x="5219700" y="58054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500  nm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1619250" y="908050"/>
            <a:ext cx="865188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5867400" y="836613"/>
            <a:ext cx="14414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0" y="69269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CELLULAR DIFFERENTIATION INDUCED BY NANOSTRUCTURED SURFACES</a:t>
            </a:r>
            <a:endParaRPr lang="it-IT" sz="2000" dirty="0"/>
          </a:p>
        </p:txBody>
      </p:sp>
      <p:sp>
        <p:nvSpPr>
          <p:cNvPr id="58" name="Rettangolo 57"/>
          <p:cNvSpPr/>
          <p:nvPr/>
        </p:nvSpPr>
        <p:spPr>
          <a:xfrm>
            <a:off x="1043608" y="3933056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4755921"/>
            <a:ext cx="4211960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ea typeface="Times New Roman" pitchFamily="18" charset="0"/>
                <a:cs typeface="Arial" pitchFamily="34" charset="0"/>
              </a:rPr>
              <a:t> C. </a:t>
            </a:r>
            <a:r>
              <a:rPr lang="it-IT" dirty="0" err="1" smtClean="0">
                <a:ea typeface="Times New Roman" pitchFamily="18" charset="0"/>
                <a:cs typeface="Arial" pitchFamily="34" charset="0"/>
              </a:rPr>
              <a:t>Schulte</a:t>
            </a:r>
            <a:r>
              <a:rPr lang="it-IT" dirty="0" smtClean="0">
                <a:ea typeface="Times New Roman" pitchFamily="18" charset="0"/>
                <a:cs typeface="Arial" pitchFamily="34" charset="0"/>
              </a:rPr>
              <a:t>, L. </a:t>
            </a:r>
            <a:r>
              <a:rPr lang="it-IT" dirty="0" err="1" smtClean="0">
                <a:ea typeface="Times New Roman" pitchFamily="18" charset="0"/>
                <a:cs typeface="Arial" pitchFamily="34" charset="0"/>
              </a:rPr>
              <a:t>Puricelli</a:t>
            </a:r>
            <a:r>
              <a:rPr lang="it-IT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it-IT" dirty="0" err="1" smtClean="0">
                <a:ea typeface="Times New Roman" pitchFamily="18" charset="0"/>
                <a:cs typeface="Arial" pitchFamily="34" charset="0"/>
              </a:rPr>
              <a:t>et</a:t>
            </a:r>
            <a:r>
              <a:rPr lang="it-IT" dirty="0" smtClean="0">
                <a:ea typeface="Times New Roman" pitchFamily="18" charset="0"/>
                <a:cs typeface="Arial" pitchFamily="34" charset="0"/>
              </a:rPr>
              <a:t> 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400" dirty="0" smtClean="0">
              <a:ea typeface="Times New Roman" pitchFamily="18" charset="0"/>
              <a:cs typeface="Arial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“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Nanoscale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information of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nanorough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zirconia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surface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favours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neuronal differentiation by orchestrating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 complex </a:t>
            </a:r>
            <a:r>
              <a:rPr lang="en-US" sz="1400" dirty="0" err="1" smtClean="0">
                <a:ea typeface="Times New Roman" pitchFamily="18" charset="0"/>
                <a:cs typeface="Arial" pitchFamily="34" charset="0"/>
              </a:rPr>
              <a:t>mechanotransductive</a:t>
            </a:r>
            <a:r>
              <a:rPr lang="en-US" sz="1400" dirty="0" smtClean="0">
                <a:ea typeface="Times New Roman" pitchFamily="18" charset="0"/>
                <a:cs typeface="Arial" pitchFamily="34" charset="0"/>
              </a:rPr>
              <a:t> events “</a:t>
            </a:r>
            <a:endParaRPr lang="en-US" sz="1400" dirty="0" smtClean="0"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dirty="0" smtClean="0">
                <a:ea typeface="Times New Roman" pitchFamily="18" charset="0"/>
                <a:cs typeface="Arial" pitchFamily="34" charset="0"/>
              </a:rPr>
              <a:t>  Under </a:t>
            </a:r>
            <a:r>
              <a:rPr lang="it-IT" sz="1600" dirty="0" err="1" smtClean="0">
                <a:ea typeface="Times New Roman" pitchFamily="18" charset="0"/>
                <a:cs typeface="Arial" pitchFamily="34" charset="0"/>
              </a:rPr>
              <a:t>submission</a:t>
            </a:r>
            <a:r>
              <a:rPr lang="it-IT" sz="1600" dirty="0" smtClean="0">
                <a:ea typeface="Times New Roman" pitchFamily="18" charset="0"/>
                <a:cs typeface="Arial" pitchFamily="34" charset="0"/>
              </a:rPr>
              <a:t> on  “Journal </a:t>
            </a:r>
            <a:r>
              <a:rPr lang="it-IT" sz="1600" dirty="0" err="1" smtClean="0">
                <a:ea typeface="Times New Roman" pitchFamily="18" charset="0"/>
                <a:cs typeface="Arial" pitchFamily="34" charset="0"/>
              </a:rPr>
              <a:t>of</a:t>
            </a:r>
            <a:r>
              <a:rPr lang="it-IT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dirty="0" err="1" smtClean="0">
                <a:ea typeface="Times New Roman" pitchFamily="18" charset="0"/>
                <a:cs typeface="Arial" pitchFamily="34" charset="0"/>
              </a:rPr>
              <a:t>Cell</a:t>
            </a:r>
            <a:r>
              <a:rPr lang="it-IT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dirty="0" err="1" smtClean="0">
                <a:ea typeface="Times New Roman" pitchFamily="18" charset="0"/>
                <a:cs typeface="Arial" pitchFamily="34" charset="0"/>
              </a:rPr>
              <a:t>Biology</a:t>
            </a:r>
            <a:r>
              <a:rPr lang="it-IT" sz="1600" dirty="0" smtClean="0">
                <a:ea typeface="Times New Roman" pitchFamily="18" charset="0"/>
                <a:cs typeface="Arial" pitchFamily="34" charset="0"/>
              </a:rPr>
              <a:t> “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971600" y="1196752"/>
            <a:ext cx="734481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Nerve Growth Factor (NGF)       VS     </a:t>
            </a:r>
            <a:r>
              <a:rPr lang="en-US" sz="2000" b="1" dirty="0" err="1" smtClean="0"/>
              <a:t>Nanostructured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Zirconia</a:t>
            </a:r>
            <a:endParaRPr lang="en-US" sz="2000" b="1" dirty="0"/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1187624" y="1700808"/>
            <a:ext cx="2779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 smtClean="0"/>
              <a:t>Young </a:t>
            </a:r>
            <a:r>
              <a:rPr lang="it-IT" b="1" dirty="0" err="1" smtClean="0"/>
              <a:t>modulus</a:t>
            </a:r>
            <a:r>
              <a:rPr lang="it-IT" b="1" dirty="0" smtClean="0"/>
              <a:t> – </a:t>
            </a:r>
            <a:r>
              <a:rPr lang="it-IT" b="1" dirty="0" err="1" smtClean="0"/>
              <a:t>cell</a:t>
            </a:r>
            <a:r>
              <a:rPr lang="it-IT" b="1" dirty="0" smtClean="0"/>
              <a:t> body</a:t>
            </a:r>
            <a:endParaRPr lang="en-US" b="1" dirty="0"/>
          </a:p>
        </p:txBody>
      </p:sp>
      <p:grpSp>
        <p:nvGrpSpPr>
          <p:cNvPr id="116" name="Gruppo 115"/>
          <p:cNvGrpSpPr/>
          <p:nvPr/>
        </p:nvGrpSpPr>
        <p:grpSpPr>
          <a:xfrm>
            <a:off x="395536" y="5085184"/>
            <a:ext cx="3600400" cy="923330"/>
            <a:chOff x="467544" y="4869160"/>
            <a:chExt cx="3600400" cy="923330"/>
          </a:xfrm>
        </p:grpSpPr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1259632" y="4869160"/>
              <a:ext cx="2808312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b="1" dirty="0">
                  <a:latin typeface="Calibri" pitchFamily="34" charset="0"/>
                  <a:cs typeface="Calibri" pitchFamily="34" charset="0"/>
                </a:rPr>
                <a:t>The </a:t>
              </a:r>
              <a:r>
                <a:rPr lang="it-IT" b="1" dirty="0" smtClean="0">
                  <a:latin typeface="Calibri" pitchFamily="34" charset="0"/>
                  <a:cs typeface="Calibri" pitchFamily="34" charset="0"/>
                </a:rPr>
                <a:t>Young </a:t>
              </a:r>
              <a:r>
                <a:rPr lang="it-IT" b="1" dirty="0" err="1" smtClean="0">
                  <a:latin typeface="Calibri" pitchFamily="34" charset="0"/>
                  <a:cs typeface="Calibri" pitchFamily="34" charset="0"/>
                </a:rPr>
                <a:t>modulus</a:t>
              </a:r>
              <a:r>
                <a:rPr lang="it-IT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dirty="0" err="1" smtClean="0">
                  <a:latin typeface="Calibri" pitchFamily="34" charset="0"/>
                  <a:cs typeface="Calibri" pitchFamily="34" charset="0"/>
                </a:rPr>
                <a:t>of</a:t>
              </a:r>
              <a:r>
                <a:rPr lang="it-IT" b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b="0" dirty="0">
                  <a:latin typeface="Calibri" pitchFamily="34" charset="0"/>
                  <a:cs typeface="Calibri" pitchFamily="34" charset="0"/>
                </a:rPr>
                <a:t>PC12 </a:t>
              </a:r>
              <a:r>
                <a:rPr lang="it-IT" b="0" dirty="0" err="1">
                  <a:latin typeface="Calibri" pitchFamily="34" charset="0"/>
                  <a:cs typeface="Calibri" pitchFamily="34" charset="0"/>
                </a:rPr>
                <a:t>cells</a:t>
              </a:r>
              <a:r>
                <a:rPr lang="it-IT" b="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b="0" dirty="0" smtClean="0">
                  <a:latin typeface="Calibri" pitchFamily="34" charset="0"/>
                  <a:cs typeface="Calibri" pitchFamily="34" charset="0"/>
                </a:rPr>
                <a:t>body </a:t>
              </a:r>
              <a:r>
                <a:rPr lang="it-IT" b="0" dirty="0" err="1" smtClean="0">
                  <a:latin typeface="Calibri" pitchFamily="34" charset="0"/>
                  <a:cs typeface="Calibri" pitchFamily="34" charset="0"/>
                </a:rPr>
                <a:t>is</a:t>
              </a:r>
              <a:r>
                <a:rPr lang="it-IT" b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b="1" dirty="0" err="1" smtClean="0">
                  <a:latin typeface="Calibri" pitchFamily="34" charset="0"/>
                  <a:cs typeface="Calibri" pitchFamily="34" charset="0"/>
                </a:rPr>
                <a:t>reduced</a:t>
              </a:r>
              <a:r>
                <a:rPr lang="it-IT" b="0" dirty="0" smtClean="0">
                  <a:latin typeface="Calibri" pitchFamily="34" charset="0"/>
                  <a:cs typeface="Calibri" pitchFamily="34" charset="0"/>
                </a:rPr>
                <a:t> on </a:t>
              </a:r>
              <a:r>
                <a:rPr lang="it-IT" b="0" dirty="0">
                  <a:latin typeface="Calibri" pitchFamily="34" charset="0"/>
                  <a:cs typeface="Calibri" pitchFamily="34" charset="0"/>
                </a:rPr>
                <a:t>the </a:t>
              </a:r>
              <a:r>
                <a:rPr lang="it-IT" b="1" dirty="0" err="1">
                  <a:latin typeface="Calibri" pitchFamily="34" charset="0"/>
                  <a:cs typeface="Calibri" pitchFamily="34" charset="0"/>
                </a:rPr>
                <a:t>nanostructured</a:t>
              </a:r>
              <a:r>
                <a:rPr lang="it-IT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b="1" dirty="0" err="1">
                  <a:latin typeface="Calibri" pitchFamily="34" charset="0"/>
                  <a:cs typeface="Calibri" pitchFamily="34" charset="0"/>
                </a:rPr>
                <a:t>zirconia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ccia a destra 114"/>
            <p:cNvSpPr/>
            <p:nvPr/>
          </p:nvSpPr>
          <p:spPr>
            <a:xfrm>
              <a:off x="467544" y="5157192"/>
              <a:ext cx="648072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uppo 133"/>
          <p:cNvGrpSpPr/>
          <p:nvPr/>
        </p:nvGrpSpPr>
        <p:grpSpPr>
          <a:xfrm>
            <a:off x="6660232" y="2132856"/>
            <a:ext cx="2016125" cy="806449"/>
            <a:chOff x="2292028" y="2202011"/>
            <a:chExt cx="2016125" cy="806449"/>
          </a:xfrm>
        </p:grpSpPr>
        <p:sp>
          <p:nvSpPr>
            <p:cNvPr id="135" name="Oval 47"/>
            <p:cNvSpPr>
              <a:spLocks noChangeAspect="1" noChangeArrowheads="1"/>
            </p:cNvSpPr>
            <p:nvPr/>
          </p:nvSpPr>
          <p:spPr bwMode="auto">
            <a:xfrm>
              <a:off x="2292028" y="2562373"/>
              <a:ext cx="169863" cy="171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Text Box 48"/>
            <p:cNvSpPr txBox="1">
              <a:spLocks noChangeArrowheads="1"/>
            </p:cNvSpPr>
            <p:nvPr/>
          </p:nvSpPr>
          <p:spPr bwMode="auto">
            <a:xfrm>
              <a:off x="2447603" y="2490936"/>
              <a:ext cx="1860550" cy="51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dirty="0" err="1"/>
                <a:t>nanostructured</a:t>
              </a:r>
              <a:r>
                <a:rPr lang="it-IT" sz="1400" dirty="0"/>
                <a:t> </a:t>
              </a:r>
            </a:p>
            <a:p>
              <a:r>
                <a:rPr lang="it-IT" sz="1400" dirty="0" err="1"/>
                <a:t>zirconia</a:t>
              </a:r>
              <a:r>
                <a:rPr lang="it-IT" sz="1400" dirty="0"/>
                <a:t> (15nm </a:t>
              </a:r>
              <a:r>
                <a:rPr lang="it-IT" sz="1400" dirty="0" err="1"/>
                <a:t>rms</a:t>
              </a:r>
              <a:r>
                <a:rPr lang="it-IT" sz="1400" dirty="0"/>
                <a:t>)</a:t>
              </a:r>
              <a:endParaRPr lang="en-US" sz="1400" dirty="0"/>
            </a:p>
          </p:txBody>
        </p:sp>
        <p:sp>
          <p:nvSpPr>
            <p:cNvPr id="137" name="Oval 49"/>
            <p:cNvSpPr>
              <a:spLocks noChangeAspect="1" noChangeArrowheads="1"/>
            </p:cNvSpPr>
            <p:nvPr/>
          </p:nvSpPr>
          <p:spPr bwMode="auto">
            <a:xfrm>
              <a:off x="2292028" y="2275036"/>
              <a:ext cx="169863" cy="1698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8" name="Text Box 50"/>
            <p:cNvSpPr txBox="1">
              <a:spLocks noChangeArrowheads="1"/>
            </p:cNvSpPr>
            <p:nvPr/>
          </p:nvSpPr>
          <p:spPr bwMode="auto">
            <a:xfrm>
              <a:off x="2436490" y="2202011"/>
              <a:ext cx="1572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dirty="0" err="1" smtClean="0"/>
                <a:t>Flat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Zirconia</a:t>
              </a:r>
              <a:r>
                <a:rPr lang="it-IT" sz="1400" dirty="0" smtClean="0"/>
                <a:t> </a:t>
              </a:r>
              <a:r>
                <a:rPr lang="it-IT" sz="1400" dirty="0" err="1"/>
                <a:t>+NGF</a:t>
              </a:r>
              <a:endParaRPr lang="en-US" sz="1400" dirty="0"/>
            </a:p>
          </p:txBody>
        </p:sp>
      </p:grpSp>
      <p:sp>
        <p:nvSpPr>
          <p:cNvPr id="139" name="Text Box 11"/>
          <p:cNvSpPr txBox="1">
            <a:spLocks noChangeArrowheads="1"/>
          </p:cNvSpPr>
          <p:nvPr/>
        </p:nvSpPr>
        <p:spPr bwMode="auto">
          <a:xfrm>
            <a:off x="5436096" y="1700808"/>
            <a:ext cx="2662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 smtClean="0"/>
              <a:t>Young </a:t>
            </a:r>
            <a:r>
              <a:rPr lang="it-IT" b="1" dirty="0" err="1" smtClean="0"/>
              <a:t>modulus</a:t>
            </a:r>
            <a:r>
              <a:rPr lang="it-IT" b="1" dirty="0" smtClean="0"/>
              <a:t> – </a:t>
            </a:r>
            <a:r>
              <a:rPr lang="it-IT" b="1" dirty="0" err="1" smtClean="0"/>
              <a:t>neurites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80312" cy="54927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CONCLUSIONS AND FUTURE PERSPECTIVES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980728"/>
            <a:ext cx="7128792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Development and optimization of a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common and robust methodology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(covering all the steps of the experimental activity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for the AFM-based combined topographic/mechanical imaging of cells and tissues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2411760" y="2420888"/>
            <a:ext cx="4824536" cy="1571982"/>
            <a:chOff x="2411760" y="1916832"/>
            <a:chExt cx="4824536" cy="157198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11760" y="2780928"/>
              <a:ext cx="4824536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Effective exploitation of AFM potentials in the biomedical field</a:t>
              </a:r>
              <a:endParaRPr lang="en-US" sz="2000" dirty="0"/>
            </a:p>
          </p:txBody>
        </p:sp>
        <p:sp>
          <p:nvSpPr>
            <p:cNvPr id="15" name="Freccia a destra 14"/>
            <p:cNvSpPr/>
            <p:nvPr/>
          </p:nvSpPr>
          <p:spPr>
            <a:xfrm rot="5400000">
              <a:off x="4463988" y="2096852"/>
              <a:ext cx="648072" cy="28803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899592" y="4149080"/>
            <a:ext cx="7632848" cy="2403559"/>
            <a:chOff x="827584" y="3717032"/>
            <a:chExt cx="7632848" cy="2403559"/>
          </a:xfrm>
        </p:grpSpPr>
        <p:sp>
          <p:nvSpPr>
            <p:cNvPr id="13" name="Rettangolo 12"/>
            <p:cNvSpPr/>
            <p:nvPr/>
          </p:nvSpPr>
          <p:spPr>
            <a:xfrm>
              <a:off x="827584" y="4797152"/>
              <a:ext cx="3024336" cy="1323439"/>
            </a:xfrm>
            <a:prstGeom prst="rect">
              <a:avLst/>
            </a:prstGeom>
            <a:ln w="28575">
              <a:solidFill>
                <a:srgbClr val="CC00CC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it-IT" sz="2000" dirty="0" err="1" smtClean="0">
                  <a:latin typeface="Calibri" pitchFamily="34" charset="0"/>
                  <a:cs typeface="Calibri" pitchFamily="34" charset="0"/>
                </a:rPr>
                <a:t>Engineered</a:t>
              </a:r>
              <a:r>
                <a:rPr lang="it-IT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dirty="0" err="1" smtClean="0">
                  <a:latin typeface="Calibri" pitchFamily="34" charset="0"/>
                  <a:cs typeface="Calibri" pitchFamily="34" charset="0"/>
                </a:rPr>
                <a:t>nanostructured</a:t>
              </a:r>
              <a:r>
                <a:rPr lang="it-IT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dirty="0" err="1" smtClean="0">
                  <a:latin typeface="Calibri" pitchFamily="34" charset="0"/>
                  <a:cs typeface="Calibri" pitchFamily="34" charset="0"/>
                </a:rPr>
                <a:t>surfaces</a:t>
              </a:r>
              <a:r>
                <a:rPr lang="it-IT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dirty="0" err="1" smtClean="0">
                  <a:latin typeface="Calibri" pitchFamily="34" charset="0"/>
                  <a:cs typeface="Calibri" pitchFamily="34" charset="0"/>
                </a:rPr>
                <a:t>as</a:t>
              </a:r>
              <a:r>
                <a:rPr lang="it-IT" sz="2000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cell</a:t>
              </a:r>
              <a:r>
                <a:rPr lang="it-IT" sz="2000" b="1" dirty="0" smtClean="0">
                  <a:latin typeface="Calibri" pitchFamily="34" charset="0"/>
                  <a:cs typeface="Calibri" pitchFamily="34" charset="0"/>
                </a:rPr>
                <a:t> culture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plates</a:t>
              </a:r>
              <a:r>
                <a:rPr lang="it-IT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dirty="0" err="1" smtClean="0">
                  <a:latin typeface="Calibri" pitchFamily="34" charset="0"/>
                  <a:cs typeface="Calibri" pitchFamily="34" charset="0"/>
                </a:rPr>
                <a:t>for</a:t>
              </a:r>
              <a:r>
                <a:rPr lang="it-IT" sz="2000" dirty="0" smtClean="0">
                  <a:latin typeface="Calibri" pitchFamily="34" charset="0"/>
                  <a:cs typeface="Calibri" pitchFamily="34" charset="0"/>
                </a:rPr>
                <a:t> the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study</a:t>
              </a:r>
              <a:r>
                <a:rPr lang="it-IT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of</a:t>
              </a:r>
              <a:r>
                <a:rPr lang="it-IT" sz="2000" b="1" dirty="0" smtClean="0">
                  <a:latin typeface="Calibri" pitchFamily="34" charset="0"/>
                  <a:cs typeface="Calibri" pitchFamily="34" charset="0"/>
                </a:rPr>
                <a:t> the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differentiation</a:t>
              </a:r>
              <a:r>
                <a:rPr lang="it-IT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000" b="1" dirty="0" err="1" smtClean="0">
                  <a:latin typeface="Calibri" pitchFamily="34" charset="0"/>
                  <a:cs typeface="Calibri" pitchFamily="34" charset="0"/>
                </a:rPr>
                <a:t>process</a:t>
              </a:r>
              <a:endParaRPr lang="it-IT" sz="2000" b="1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H="1">
              <a:off x="2771800" y="3717032"/>
              <a:ext cx="86409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5724128" y="371703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/>
            <p:cNvSpPr/>
            <p:nvPr/>
          </p:nvSpPr>
          <p:spPr>
            <a:xfrm>
              <a:off x="5076056" y="4797152"/>
              <a:ext cx="3384376" cy="1323439"/>
            </a:xfrm>
            <a:prstGeom prst="rect">
              <a:avLst/>
            </a:prstGeom>
            <a:ln w="28575">
              <a:solidFill>
                <a:srgbClr val="CC00CC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Applications of AFM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in  the fields of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pre-diagnosis of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cancer diseases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drugs testing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, or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regenerative medicine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6" descr="PC12_3D_final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777162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55576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 FOR YOUR ATTENTION!</a:t>
            </a:r>
            <a:endParaRPr lang="it-IT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549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:  EXPERIMENTAL PROTOCOL DEVELOPMENT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83671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FINITE THICKNESS EFFECT CORRECTION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1247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Cell from HEK-293 line (human embryonic kidney)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3707904" y="4077072"/>
            <a:ext cx="5112568" cy="2571538"/>
            <a:chOff x="3707904" y="4077072"/>
            <a:chExt cx="5112568" cy="2571538"/>
          </a:xfrm>
        </p:grpSpPr>
        <p:pic>
          <p:nvPicPr>
            <p:cNvPr id="17" name="Immagine 16" descr="histolog_[0 50]_HEK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4509120"/>
              <a:ext cx="2520280" cy="2136080"/>
            </a:xfrm>
            <a:prstGeom prst="rect">
              <a:avLst/>
            </a:prstGeom>
          </p:spPr>
        </p:pic>
        <p:pic>
          <p:nvPicPr>
            <p:cNvPr id="18" name="Immagine 17" descr="histolog_[0 50]_corr_HEK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0" y="4509120"/>
              <a:ext cx="2448272" cy="2139490"/>
            </a:xfrm>
            <a:prstGeom prst="rect">
              <a:avLst/>
            </a:prstGeom>
          </p:spPr>
        </p:pic>
        <p:sp>
          <p:nvSpPr>
            <p:cNvPr id="19" name="Freccia in giù 18"/>
            <p:cNvSpPr/>
            <p:nvPr/>
          </p:nvSpPr>
          <p:spPr>
            <a:xfrm>
              <a:off x="4932040" y="4077072"/>
              <a:ext cx="216024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7524328" y="4077072"/>
              <a:ext cx="216024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323528" y="4941168"/>
          <a:ext cx="30243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36104"/>
                <a:gridCol w="936104"/>
              </a:tblGrid>
              <a:tr h="57606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Not-corrected</a:t>
                      </a:r>
                      <a:endParaRPr lang="it-IT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Corrected</a:t>
                      </a:r>
                      <a:endParaRPr lang="it-IT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Cell-body</a:t>
                      </a:r>
                      <a:endParaRPr lang="it-IT" sz="1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alibri" pitchFamily="34" charset="0"/>
                          <a:cs typeface="Calibri" pitchFamily="34" charset="0"/>
                        </a:rPr>
                        <a:t>2.85 </a:t>
                      </a:r>
                      <a:endParaRPr lang="it-I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alibri" pitchFamily="34" charset="0"/>
                          <a:cs typeface="Calibri" pitchFamily="34" charset="0"/>
                        </a:rPr>
                        <a:t>2.58</a:t>
                      </a:r>
                      <a:endParaRPr lang="it-I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Lamellipodia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alibri" pitchFamily="34" charset="0"/>
                          <a:cs typeface="Calibri" pitchFamily="34" charset="0"/>
                        </a:rPr>
                        <a:t>3.56</a:t>
                      </a:r>
                      <a:endParaRPr lang="it-I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alibri" pitchFamily="34" charset="0"/>
                          <a:cs typeface="Calibri" pitchFamily="34" charset="0"/>
                        </a:rPr>
                        <a:t>2.82</a:t>
                      </a:r>
                      <a:endParaRPr lang="it-IT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Immagine 21" descr="real_height_map_HEK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2738466" cy="2520280"/>
          </a:xfrm>
          <a:prstGeom prst="rect">
            <a:avLst/>
          </a:prstGeom>
        </p:spPr>
      </p:pic>
      <p:grpSp>
        <p:nvGrpSpPr>
          <p:cNvPr id="30" name="Gruppo 29"/>
          <p:cNvGrpSpPr/>
          <p:nvPr/>
        </p:nvGrpSpPr>
        <p:grpSpPr>
          <a:xfrm>
            <a:off x="3491880" y="1556791"/>
            <a:ext cx="5472608" cy="2521725"/>
            <a:chOff x="3491880" y="1556791"/>
            <a:chExt cx="5472608" cy="2521725"/>
          </a:xfrm>
        </p:grpSpPr>
        <p:pic>
          <p:nvPicPr>
            <p:cNvPr id="23" name="Immagine 22" descr="Young modulus - [0 50]%_HEK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1561098"/>
              <a:ext cx="2664296" cy="2504970"/>
            </a:xfrm>
            <a:prstGeom prst="rect">
              <a:avLst/>
            </a:prstGeom>
          </p:spPr>
        </p:pic>
        <p:pic>
          <p:nvPicPr>
            <p:cNvPr id="29" name="Immagine 28" descr="Young modulus - [0 50]%_corr_HEK.tif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192" y="1556791"/>
              <a:ext cx="2664296" cy="25217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251520" y="908720"/>
            <a:ext cx="871296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Measuring cells’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nanomechanics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- Why Atomic Force Microscopy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51520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Standard tools in biology :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323528" y="3717032"/>
            <a:ext cx="4104456" cy="1296144"/>
            <a:chOff x="395536" y="4365104"/>
            <a:chExt cx="4292288" cy="1242844"/>
          </a:xfrm>
        </p:grpSpPr>
        <p:pic>
          <p:nvPicPr>
            <p:cNvPr id="29" name="Immagine 28" descr="tether_opt_tweezers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4365104"/>
              <a:ext cx="2880320" cy="1242471"/>
            </a:xfrm>
            <a:prstGeom prst="rect">
              <a:avLst/>
            </a:prstGeom>
          </p:spPr>
        </p:pic>
        <p:pic>
          <p:nvPicPr>
            <p:cNvPr id="31" name="Immagine 30" descr="tether_radius_fluorescence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880" y="4365104"/>
              <a:ext cx="1195944" cy="1242844"/>
            </a:xfrm>
            <a:prstGeom prst="rect">
              <a:avLst/>
            </a:prstGeom>
          </p:spPr>
        </p:pic>
      </p:grpSp>
      <p:pic>
        <p:nvPicPr>
          <p:cNvPr id="33" name="Immagine 32" descr="glass_pipettes_tensi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16832"/>
            <a:ext cx="4392488" cy="125727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4716016" y="1916832"/>
            <a:ext cx="410445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Compression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between glass plates 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Micropipettes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aspiration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Tethers pulling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with functionalized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microspheres or optical tweezers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**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0" y="3140967"/>
            <a:ext cx="8892480" cy="2269537"/>
            <a:chOff x="6110" y="2852936"/>
            <a:chExt cx="8676456" cy="2147139"/>
          </a:xfrm>
        </p:grpSpPr>
        <p:sp>
          <p:nvSpPr>
            <p:cNvPr id="51" name="Rettangolo 50"/>
            <p:cNvSpPr/>
            <p:nvPr/>
          </p:nvSpPr>
          <p:spPr>
            <a:xfrm>
              <a:off x="6110" y="2852936"/>
              <a:ext cx="86409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/>
                <a:t>*   </a:t>
              </a:r>
              <a:r>
                <a:rPr lang="it-IT" sz="1400" dirty="0" err="1" smtClean="0"/>
                <a:t>A.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Diz-Munoz</a:t>
              </a:r>
              <a:r>
                <a:rPr lang="it-IT" sz="1400" dirty="0"/>
                <a:t> </a:t>
              </a:r>
              <a:r>
                <a:rPr lang="it-IT" sz="1400" dirty="0" err="1" smtClean="0"/>
                <a:t>et</a:t>
              </a:r>
              <a:r>
                <a:rPr lang="it-IT" sz="1400" dirty="0" smtClean="0"/>
                <a:t> al. </a:t>
              </a:r>
              <a:r>
                <a:rPr lang="en-US" sz="1400" dirty="0" smtClean="0"/>
                <a:t>Trends </a:t>
              </a:r>
              <a:r>
                <a:rPr lang="en-US" sz="1400" dirty="0"/>
                <a:t>in Cell </a:t>
              </a:r>
              <a:r>
                <a:rPr lang="en-US" sz="1400" dirty="0" smtClean="0"/>
                <a:t>Biology 23 (2013)</a:t>
              </a:r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6110" y="4692298"/>
              <a:ext cx="86764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**  A. D. </a:t>
              </a:r>
              <a:r>
                <a:rPr lang="en-US" sz="1400" dirty="0" err="1" smtClean="0"/>
                <a:t>Lieber</a:t>
              </a:r>
              <a:r>
                <a:rPr lang="en-US" sz="1400" dirty="0" smtClean="0"/>
                <a:t> et al</a:t>
              </a:r>
              <a:r>
                <a:rPr lang="it-IT" sz="1400" dirty="0" smtClean="0"/>
                <a:t>. </a:t>
              </a:r>
              <a:r>
                <a:rPr lang="en-US" sz="1400" dirty="0" smtClean="0"/>
                <a:t>Current Biology 23 (2013)</a:t>
              </a:r>
              <a:endParaRPr lang="it-IT" sz="1400" dirty="0"/>
            </a:p>
          </p:txBody>
        </p:sp>
      </p:grpSp>
      <p:sp>
        <p:nvSpPr>
          <p:cNvPr id="54" name="Titolo 5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43213" cy="549275"/>
          </a:xfrm>
        </p:spPr>
        <p:txBody>
          <a:bodyPr>
            <a:normAutofit/>
          </a:bodyPr>
          <a:lstStyle/>
          <a:p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AFM &amp; CELLS </a:t>
            </a:r>
            <a:endParaRPr lang="it-IT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89040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o 37"/>
          <p:cNvGrpSpPr/>
          <p:nvPr/>
        </p:nvGrpSpPr>
        <p:grpSpPr>
          <a:xfrm>
            <a:off x="323528" y="5661248"/>
            <a:ext cx="8468268" cy="1015663"/>
            <a:chOff x="251520" y="6046374"/>
            <a:chExt cx="8109443" cy="687347"/>
          </a:xfrm>
        </p:grpSpPr>
        <p:sp>
          <p:nvSpPr>
            <p:cNvPr id="32" name="Freccia a destra 31"/>
            <p:cNvSpPr/>
            <p:nvPr/>
          </p:nvSpPr>
          <p:spPr>
            <a:xfrm>
              <a:off x="251520" y="6241299"/>
              <a:ext cx="504056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72131" y="6046374"/>
              <a:ext cx="7488832" cy="6873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Need of direct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cytoskeleton elasticity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measurements, provided with high spatial resolution and in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one-to-one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correspondence with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topographic map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716016" y="3573016"/>
            <a:ext cx="4176464" cy="1507114"/>
            <a:chOff x="4932040" y="3356992"/>
            <a:chExt cx="3888432" cy="1487183"/>
          </a:xfrm>
        </p:grpSpPr>
        <p:sp>
          <p:nvSpPr>
            <p:cNvPr id="27" name="Freccia a destra 26"/>
            <p:cNvSpPr/>
            <p:nvPr/>
          </p:nvSpPr>
          <p:spPr>
            <a:xfrm>
              <a:off x="4932040" y="3429000"/>
              <a:ext cx="288032" cy="144016"/>
            </a:xfrm>
            <a:prstGeom prst="rightArrow">
              <a:avLst/>
            </a:prstGeom>
            <a:solidFill>
              <a:srgbClr val="CC00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508104" y="3356992"/>
              <a:ext cx="2340768" cy="369332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alibri" pitchFamily="34" charset="0"/>
                  <a:cs typeface="Calibri" pitchFamily="34" charset="0"/>
                </a:rPr>
                <a:t>Low </a:t>
              </a:r>
              <a:r>
                <a:rPr lang="it-IT" dirty="0" err="1" smtClean="0">
                  <a:latin typeface="Calibri" pitchFamily="34" charset="0"/>
                  <a:cs typeface="Calibri" pitchFamily="34" charset="0"/>
                </a:rPr>
                <a:t>spatial</a:t>
              </a:r>
              <a:r>
                <a:rPr lang="it-IT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dirty="0" err="1" smtClean="0">
                  <a:latin typeface="Calibri" pitchFamily="34" charset="0"/>
                  <a:cs typeface="Calibri" pitchFamily="34" charset="0"/>
                </a:rPr>
                <a:t>resolution</a:t>
              </a:r>
              <a:endParaRPr lang="it-IT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508104" y="3933056"/>
              <a:ext cx="3312368" cy="911119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Membrane </a:t>
              </a:r>
              <a:r>
                <a:rPr lang="en-US" u="sng" dirty="0" smtClean="0">
                  <a:latin typeface="Calibri" pitchFamily="34" charset="0"/>
                  <a:cs typeface="Calibri" pitchFamily="34" charset="0"/>
                </a:rPr>
                <a:t>surface tension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: which linkage to membrane-cytoskeleton mechanical properties ?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ccia a destra 40"/>
            <p:cNvSpPr/>
            <p:nvPr/>
          </p:nvSpPr>
          <p:spPr>
            <a:xfrm>
              <a:off x="4932040" y="4221088"/>
              <a:ext cx="288032" cy="144016"/>
            </a:xfrm>
            <a:prstGeom prst="rightArrow">
              <a:avLst/>
            </a:prstGeom>
            <a:solidFill>
              <a:srgbClr val="CC00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2555776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AFM &amp; CELLS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12160" y="3068960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A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80728"/>
            <a:ext cx="4311353" cy="2808312"/>
          </a:xfrm>
          <a:prstGeom prst="rect">
            <a:avLst/>
          </a:prstGeom>
        </p:spPr>
      </p:pic>
      <p:pic>
        <p:nvPicPr>
          <p:cNvPr id="24" name="Immagine 23" descr="curvaDiFor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72382"/>
            <a:ext cx="4680520" cy="255376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589240"/>
            <a:ext cx="2024925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3136"/>
            <a:ext cx="30589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827584" y="4005064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3933056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Force spectroscopy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45370" y="5162708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alibri" pitchFamily="34" charset="0"/>
              </a:rPr>
              <a:t>Force [</a:t>
            </a:r>
            <a:r>
              <a:rPr lang="en-US" sz="1200" dirty="0" err="1" smtClean="0">
                <a:cs typeface="Calibri" pitchFamily="34" charset="0"/>
              </a:rPr>
              <a:t>nN</a:t>
            </a:r>
            <a:r>
              <a:rPr lang="en-US" sz="1200" dirty="0" smtClean="0">
                <a:cs typeface="Calibri" pitchFamily="34" charset="0"/>
              </a:rPr>
              <a:t>]</a:t>
            </a:r>
            <a:endParaRPr lang="en-US" sz="1200" dirty="0">
              <a:cs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5656" y="6309320"/>
            <a:ext cx="17204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alibri" pitchFamily="34" charset="0"/>
              </a:rPr>
              <a:t>Tip-sample distance [nm]</a:t>
            </a:r>
            <a:endParaRPr lang="en-US" sz="1200" dirty="0"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43808" y="5661248"/>
            <a:ext cx="7837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alibri" pitchFamily="34" charset="0"/>
              </a:rPr>
              <a:t>Adhesion</a:t>
            </a:r>
            <a:endParaRPr lang="en-US" sz="1000" dirty="0">
              <a:cs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4437112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cs typeface="Calibri" pitchFamily="34" charset="0"/>
              </a:rPr>
              <a:t>Approaching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31840" y="4653136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cs typeface="Calibri" pitchFamily="34" charset="0"/>
              </a:rPr>
              <a:t>Retracting</a:t>
            </a:r>
            <a:endParaRPr lang="en-US" sz="800" dirty="0"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549275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5148263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FUNDAMENTAL CONCEPTS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44" name="CasellaDiTesto 8"/>
          <p:cNvSpPr txBox="1">
            <a:spLocks noChangeArrowheads="1"/>
          </p:cNvSpPr>
          <p:nvPr/>
        </p:nvSpPr>
        <p:spPr bwMode="auto">
          <a:xfrm>
            <a:off x="2195736" y="1340768"/>
            <a:ext cx="4896544" cy="98488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tomic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orce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icroscope (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AFM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ts val="1200"/>
              </a:spcBef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Working principles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51520" y="4293096"/>
            <a:ext cx="3456384" cy="172354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Nanostructured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surfaces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en-US" sz="2400" dirty="0">
                <a:latin typeface="Calibri" pitchFamily="34" charset="0"/>
                <a:cs typeface="Calibri" pitchFamily="34" charset="0"/>
              </a:rPr>
              <a:t> - 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Which are their main</a:t>
            </a:r>
          </a:p>
          <a:p>
            <a:pPr marL="457200" indent="-457200"/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 features and purposes?</a:t>
            </a:r>
          </a:p>
          <a:p>
            <a:pPr marL="457200" indent="-457200"/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4293096"/>
            <a:ext cx="3168650" cy="17235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1800"/>
              </a:spcBef>
              <a:defRPr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Cellular mechanics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fontAlgn="auto">
              <a:spcBef>
                <a:spcPts val="1200"/>
              </a:spcBef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- 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How does a cell react</a:t>
            </a:r>
          </a:p>
          <a:p>
            <a:pPr marL="457200" indent="-457200" fontAlgn="auto">
              <a:defRPr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to its environment?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grpSp>
        <p:nvGrpSpPr>
          <p:cNvPr id="5" name="Gruppo 20"/>
          <p:cNvGrpSpPr>
            <a:grpSpLocks/>
          </p:cNvGrpSpPr>
          <p:nvPr/>
        </p:nvGrpSpPr>
        <p:grpSpPr bwMode="auto">
          <a:xfrm>
            <a:off x="2627784" y="2780928"/>
            <a:ext cx="3888431" cy="1152129"/>
            <a:chOff x="2772602" y="2924911"/>
            <a:chExt cx="3886268" cy="1152085"/>
          </a:xfrm>
        </p:grpSpPr>
        <p:cxnSp>
          <p:nvCxnSpPr>
            <p:cNvPr id="16" name="Connettore 2 15"/>
            <p:cNvCxnSpPr/>
            <p:nvPr/>
          </p:nvCxnSpPr>
          <p:spPr>
            <a:xfrm flipH="1">
              <a:off x="2772602" y="2924912"/>
              <a:ext cx="1295423" cy="11520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5435415" y="2924911"/>
              <a:ext cx="1223455" cy="11520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20"/>
          <p:cNvGrpSpPr>
            <a:grpSpLocks/>
          </p:cNvGrpSpPr>
          <p:nvPr/>
        </p:nvGrpSpPr>
        <p:grpSpPr bwMode="auto">
          <a:xfrm>
            <a:off x="3851921" y="4437112"/>
            <a:ext cx="1800200" cy="1152450"/>
            <a:chOff x="4787809" y="3500096"/>
            <a:chExt cx="1800518" cy="1151121"/>
          </a:xfrm>
        </p:grpSpPr>
        <p:sp>
          <p:nvSpPr>
            <p:cNvPr id="10249" name="CasellaDiTesto 14"/>
            <p:cNvSpPr txBox="1">
              <a:spLocks noChangeArrowheads="1"/>
            </p:cNvSpPr>
            <p:nvPr/>
          </p:nvSpPr>
          <p:spPr bwMode="auto">
            <a:xfrm>
              <a:off x="4787809" y="3500096"/>
              <a:ext cx="1800518" cy="67632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9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Induced cellular differentiation</a:t>
              </a:r>
              <a:endParaRPr lang="en-US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Freccia in giù 18"/>
            <p:cNvSpPr/>
            <p:nvPr/>
          </p:nvSpPr>
          <p:spPr>
            <a:xfrm rot="16200000">
              <a:off x="5508801" y="3858360"/>
              <a:ext cx="359946" cy="12257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284985"/>
            <a:ext cx="936104" cy="4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1107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324975" cy="549275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OPEN PROBLEMS</a:t>
            </a:r>
            <a:r>
              <a:rPr lang="it-IT" sz="25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 1) </a:t>
            </a:r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CONTACT MECHANICS MODEL (HERTZ)</a:t>
            </a:r>
            <a:endParaRPr lang="it-IT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467544" y="5013176"/>
            <a:ext cx="7776864" cy="1480904"/>
            <a:chOff x="395536" y="5157192"/>
            <a:chExt cx="7776864" cy="1480904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95536" y="5157192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rgbClr val="0070C0"/>
                  </a:solidFill>
                  <a:latin typeface="Calibri" pitchFamily="34" charset="0"/>
                </a:rPr>
                <a:t>MAIN LIMITS:</a:t>
              </a:r>
              <a:endParaRPr lang="it-IT" sz="1600" dirty="0"/>
            </a:p>
          </p:txBody>
        </p:sp>
        <p:grpSp>
          <p:nvGrpSpPr>
            <p:cNvPr id="25" name="Gruppo 24"/>
            <p:cNvGrpSpPr/>
            <p:nvPr/>
          </p:nvGrpSpPr>
          <p:grpSpPr>
            <a:xfrm>
              <a:off x="395536" y="5517232"/>
              <a:ext cx="7776864" cy="1120864"/>
              <a:chOff x="323528" y="5257562"/>
              <a:chExt cx="7776864" cy="1120864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5724128" y="5301208"/>
                <a:ext cx="2376264" cy="107721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E ≈ constant (and scalar)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F</a:t>
                </a:r>
                <a:r>
                  <a:rPr lang="en-US" sz="1600" baseline="-25000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(δ) ≈ F</a:t>
                </a:r>
                <a:r>
                  <a:rPr lang="en-US" sz="1600" baseline="-25000" dirty="0" smtClean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(δ)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  δ , a &lt;&lt; 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  δ , a &lt;&lt; h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323528" y="5257562"/>
                <a:ext cx="4104456" cy="11079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it-IT" dirty="0" smtClean="0"/>
                  <a:t>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Homogeneous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and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 isotropic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sample</a:t>
                </a:r>
                <a:endParaRPr lang="en-US" sz="16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Semi-infinite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sample (negligible substrate  </a:t>
                </a:r>
              </a:p>
              <a:p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 effect)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Purely elastic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response</a:t>
                </a:r>
              </a:p>
            </p:txBody>
          </p:sp>
          <p:sp>
            <p:nvSpPr>
              <p:cNvPr id="23" name="Freccia a destra 22"/>
              <p:cNvSpPr/>
              <p:nvPr/>
            </p:nvSpPr>
            <p:spPr>
              <a:xfrm>
                <a:off x="4644008" y="5661250"/>
                <a:ext cx="864096" cy="28803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4" name="Gruppo 33"/>
          <p:cNvGrpSpPr/>
          <p:nvPr/>
        </p:nvGrpSpPr>
        <p:grpSpPr>
          <a:xfrm>
            <a:off x="179512" y="908720"/>
            <a:ext cx="8280920" cy="2847047"/>
            <a:chOff x="251520" y="2780929"/>
            <a:chExt cx="8280920" cy="284704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51520" y="2780929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b="1" u="sng" dirty="0" smtClean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16" name="Immagine 15" descr="filmsottili_indent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852937"/>
              <a:ext cx="4536504" cy="2775039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 bwMode="auto">
            <a:xfrm>
              <a:off x="5436096" y="2780929"/>
              <a:ext cx="3096344" cy="1600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+mn-lt"/>
                </a:rPr>
                <a:t> 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δ = sample indentation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δ</a:t>
              </a:r>
              <a:r>
                <a:rPr lang="en-US" sz="1600" baseline="-25000" dirty="0" smtClean="0">
                  <a:latin typeface="Calibri" pitchFamily="34" charset="0"/>
                  <a:cs typeface="Calibri" pitchFamily="34" charset="0"/>
                </a:rPr>
                <a:t>0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= contact point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F</a:t>
              </a:r>
              <a:r>
                <a:rPr lang="en-US" sz="1600" baseline="-25000" dirty="0" smtClean="0"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= applied force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R = microsphere radius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1600" dirty="0" smtClean="0">
                  <a:latin typeface="Calibri"/>
                  <a:cs typeface="Calibri"/>
                </a:rPr>
                <a:t>σ 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= F/A (stress)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1600" dirty="0" smtClean="0">
                  <a:latin typeface="Calibri"/>
                  <a:cs typeface="Calibri"/>
                </a:rPr>
                <a:t>ε = strain (relative deformation)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95536" y="2924944"/>
            <a:ext cx="6768752" cy="1880919"/>
            <a:chOff x="395536" y="2492896"/>
            <a:chExt cx="6768752" cy="1880919"/>
          </a:xfrm>
        </p:grpSpPr>
        <p:sp>
          <p:nvSpPr>
            <p:cNvPr id="26" name="Ovale 25"/>
            <p:cNvSpPr/>
            <p:nvPr/>
          </p:nvSpPr>
          <p:spPr>
            <a:xfrm>
              <a:off x="6948264" y="2492896"/>
              <a:ext cx="216024" cy="360040"/>
            </a:xfrm>
            <a:prstGeom prst="ellipse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9" name="Connettore 2 28"/>
            <p:cNvCxnSpPr/>
            <p:nvPr/>
          </p:nvCxnSpPr>
          <p:spPr>
            <a:xfrm flipH="1">
              <a:off x="5868144" y="2852936"/>
              <a:ext cx="1044118" cy="792088"/>
            </a:xfrm>
            <a:prstGeom prst="straightConnector1">
              <a:avLst/>
            </a:prstGeom>
            <a:ln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395536" y="3789040"/>
              <a:ext cx="5616624" cy="584775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>
                  <a:latin typeface="Calibri" pitchFamily="34" charset="0"/>
                  <a:cs typeface="Calibri" pitchFamily="34" charset="0"/>
                </a:rPr>
                <a:t>Young modulus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:  intrinsic parameter! (not dependent on sample dimensions or shape)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6588224" y="2636912"/>
            <a:ext cx="2339752" cy="1346666"/>
            <a:chOff x="7605337" y="1196752"/>
            <a:chExt cx="877407" cy="1346666"/>
          </a:xfrm>
        </p:grpSpPr>
        <p:grpSp>
          <p:nvGrpSpPr>
            <p:cNvPr id="30" name="Gruppo 29"/>
            <p:cNvGrpSpPr/>
            <p:nvPr/>
          </p:nvGrpSpPr>
          <p:grpSpPr>
            <a:xfrm>
              <a:off x="7794358" y="1196752"/>
              <a:ext cx="243027" cy="864096"/>
              <a:chOff x="7722350" y="908720"/>
              <a:chExt cx="243027" cy="864096"/>
            </a:xfrm>
          </p:grpSpPr>
          <p:sp>
            <p:nvSpPr>
              <p:cNvPr id="35" name="Ovale 34"/>
              <p:cNvSpPr/>
              <p:nvPr/>
            </p:nvSpPr>
            <p:spPr>
              <a:xfrm>
                <a:off x="7722350" y="908720"/>
                <a:ext cx="54006" cy="288032"/>
              </a:xfrm>
              <a:prstGeom prst="ellipse">
                <a:avLst/>
              </a:prstGeom>
              <a:noFill/>
              <a:ln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6" name="Connettore 2 35"/>
              <p:cNvCxnSpPr/>
              <p:nvPr/>
            </p:nvCxnSpPr>
            <p:spPr>
              <a:xfrm>
                <a:off x="7803359" y="1124744"/>
                <a:ext cx="162018" cy="648072"/>
              </a:xfrm>
              <a:prstGeom prst="straightConnector1">
                <a:avLst/>
              </a:prstGeom>
              <a:ln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asellaDiTesto 40"/>
            <p:cNvSpPr txBox="1"/>
            <p:nvPr/>
          </p:nvSpPr>
          <p:spPr>
            <a:xfrm>
              <a:off x="7605337" y="2204864"/>
              <a:ext cx="877407" cy="338554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Poisson coefficient 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= 0.5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635896" y="980728"/>
            <a:ext cx="5084813" cy="1662728"/>
            <a:chOff x="539552" y="1257533"/>
            <a:chExt cx="5697306" cy="1921971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0234" y="1923414"/>
              <a:ext cx="5616624" cy="63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539552" y="1257533"/>
              <a:ext cx="5082950" cy="4624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b="1" dirty="0" smtClean="0">
                  <a:latin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</a:rPr>
                <a:t>Dimitriadis</a:t>
              </a:r>
              <a:r>
                <a:rPr lang="en-US" sz="2000" b="1" dirty="0" smtClean="0">
                  <a:latin typeface="Calibri" pitchFamily="34" charset="0"/>
                </a:rPr>
                <a:t> correction </a:t>
              </a:r>
              <a:r>
                <a:rPr lang="en-US" sz="2000" dirty="0" smtClean="0">
                  <a:latin typeface="Calibri" pitchFamily="34" charset="0"/>
                </a:rPr>
                <a:t>(spherical probes) </a:t>
              </a:r>
              <a:endParaRPr lang="en-US" sz="2000" baseline="30000" dirty="0">
                <a:latin typeface="Calibri" pitchFamily="34" charset="0"/>
              </a:endParaRPr>
            </a:p>
          </p:txBody>
        </p:sp>
        <p:sp>
          <p:nvSpPr>
            <p:cNvPr id="12" name="Ovale 11"/>
            <p:cNvSpPr/>
            <p:nvPr/>
          </p:nvSpPr>
          <p:spPr bwMode="auto">
            <a:xfrm>
              <a:off x="1023642" y="1840179"/>
              <a:ext cx="1048863" cy="792088"/>
            </a:xfrm>
            <a:prstGeom prst="ellipse">
              <a:avLst/>
            </a:prstGeom>
            <a:noFill/>
            <a:ln w="28575">
              <a:solidFill>
                <a:srgbClr val="AD15A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3" name="Connettore 2 12"/>
            <p:cNvCxnSpPr/>
            <p:nvPr/>
          </p:nvCxnSpPr>
          <p:spPr bwMode="auto">
            <a:xfrm flipH="1">
              <a:off x="781597" y="2422824"/>
              <a:ext cx="215901" cy="287338"/>
            </a:xfrm>
            <a:prstGeom prst="straightConnector1">
              <a:avLst/>
            </a:prstGeom>
            <a:ln w="28575">
              <a:solidFill>
                <a:srgbClr val="AD15A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20"/>
            <p:cNvSpPr txBox="1">
              <a:spLocks noChangeArrowheads="1"/>
            </p:cNvSpPr>
            <p:nvPr/>
          </p:nvSpPr>
          <p:spPr bwMode="auto">
            <a:xfrm>
              <a:off x="539552" y="2838999"/>
              <a:ext cx="648072" cy="307777"/>
            </a:xfrm>
            <a:prstGeom prst="rect">
              <a:avLst/>
            </a:prstGeom>
            <a:noFill/>
            <a:ln w="2857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latin typeface="Calibri" pitchFamily="34" charset="0"/>
                  <a:cs typeface="Calibri" pitchFamily="34" charset="0"/>
                </a:rPr>
                <a:t>Hertz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Ovale 17"/>
            <p:cNvSpPr/>
            <p:nvPr/>
          </p:nvSpPr>
          <p:spPr bwMode="auto">
            <a:xfrm>
              <a:off x="3040686" y="2089884"/>
              <a:ext cx="161363" cy="332940"/>
            </a:xfrm>
            <a:prstGeom prst="ellipse">
              <a:avLst/>
            </a:prstGeom>
            <a:noFill/>
            <a:ln w="28575">
              <a:solidFill>
                <a:srgbClr val="AD15A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9" name="Connettore 2 18"/>
            <p:cNvCxnSpPr/>
            <p:nvPr/>
          </p:nvCxnSpPr>
          <p:spPr bwMode="auto">
            <a:xfrm>
              <a:off x="3282731" y="2422824"/>
              <a:ext cx="288032" cy="216024"/>
            </a:xfrm>
            <a:prstGeom prst="straightConnector1">
              <a:avLst/>
            </a:prstGeom>
            <a:ln w="28575">
              <a:solidFill>
                <a:srgbClr val="AD15A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0686" y="2755765"/>
              <a:ext cx="946315" cy="423739"/>
            </a:xfrm>
            <a:prstGeom prst="rect">
              <a:avLst/>
            </a:prstGeom>
            <a:noFill/>
            <a:ln w="3175">
              <a:solidFill>
                <a:srgbClr val="990099"/>
              </a:solidFill>
              <a:miter lim="800000"/>
              <a:headEnd/>
              <a:tailEnd/>
            </a:ln>
          </p:spPr>
        </p:pic>
      </p:grpSp>
      <p:sp>
        <p:nvSpPr>
          <p:cNvPr id="22" name="Rettangolo 21"/>
          <p:cNvSpPr/>
          <p:nvPr/>
        </p:nvSpPr>
        <p:spPr>
          <a:xfrm>
            <a:off x="2411760" y="65502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dirty="0" smtClean="0"/>
              <a:t>*[</a:t>
            </a:r>
            <a:r>
              <a:rPr lang="fr-FR" sz="1400" dirty="0" err="1"/>
              <a:t>Dimitriadis</a:t>
            </a:r>
            <a:r>
              <a:rPr lang="fr-FR" sz="1400" dirty="0"/>
              <a:t> et al. </a:t>
            </a:r>
            <a:r>
              <a:rPr lang="fr-FR" sz="1400" dirty="0" err="1"/>
              <a:t>Biophys</a:t>
            </a:r>
            <a:r>
              <a:rPr lang="fr-FR" sz="1400" dirty="0"/>
              <a:t>. J. 82:2798-2810 2002]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179512" y="3068960"/>
            <a:ext cx="8784976" cy="1155323"/>
            <a:chOff x="179512" y="3212976"/>
            <a:chExt cx="8784976" cy="1155323"/>
          </a:xfrm>
        </p:grpSpPr>
        <p:grpSp>
          <p:nvGrpSpPr>
            <p:cNvPr id="33" name="Gruppo 32"/>
            <p:cNvGrpSpPr/>
            <p:nvPr/>
          </p:nvGrpSpPr>
          <p:grpSpPr>
            <a:xfrm>
              <a:off x="323528" y="3212976"/>
              <a:ext cx="8568952" cy="400110"/>
              <a:chOff x="395536" y="3356992"/>
              <a:chExt cx="8568952" cy="400110"/>
            </a:xfrm>
          </p:grpSpPr>
          <p:sp>
            <p:nvSpPr>
              <p:cNvPr id="29" name="Freccia a destra 28"/>
              <p:cNvSpPr/>
              <p:nvPr/>
            </p:nvSpPr>
            <p:spPr>
              <a:xfrm>
                <a:off x="395536" y="3501008"/>
                <a:ext cx="432048" cy="144016"/>
              </a:xfrm>
              <a:prstGeom prst="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971600" y="3356992"/>
                <a:ext cx="7992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Opportunity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to obtain mechanical properties from the </a:t>
                </a:r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whole cell surface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: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179512" y="3645024"/>
              <a:ext cx="8784976" cy="723275"/>
              <a:chOff x="482690" y="3717032"/>
              <a:chExt cx="8642825" cy="723275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482690" y="3717032"/>
                <a:ext cx="8642825" cy="723275"/>
                <a:chOff x="482690" y="3861048"/>
                <a:chExt cx="8642825" cy="723275"/>
              </a:xfrm>
            </p:grpSpPr>
            <p:sp>
              <p:nvSpPr>
                <p:cNvPr id="32" name="CasellaDiTesto 31"/>
                <p:cNvSpPr txBox="1"/>
                <p:nvPr/>
              </p:nvSpPr>
              <p:spPr>
                <a:xfrm>
                  <a:off x="482690" y="3861048"/>
                  <a:ext cx="8642825" cy="72327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it-IT" dirty="0" smtClean="0"/>
                    <a:t>        </a:t>
                  </a:r>
                  <a:r>
                    <a:rPr lang="en-US" dirty="0" err="1" smtClean="0">
                      <a:latin typeface="Calibri" pitchFamily="34" charset="0"/>
                      <a:cs typeface="Calibri" pitchFamily="34" charset="0"/>
                    </a:rPr>
                    <a:t>Cytoplasmic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 protrusions (</a:t>
                  </a:r>
                  <a:r>
                    <a:rPr lang="en-US" dirty="0" err="1" smtClean="0">
                      <a:latin typeface="Calibri" pitchFamily="34" charset="0"/>
                      <a:cs typeface="Calibri" pitchFamily="34" charset="0"/>
                    </a:rPr>
                    <a:t>filopodia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, </a:t>
                  </a:r>
                  <a:r>
                    <a:rPr lang="en-US" dirty="0" err="1" smtClean="0">
                      <a:latin typeface="Calibri" pitchFamily="34" charset="0"/>
                      <a:cs typeface="Calibri" pitchFamily="34" charset="0"/>
                    </a:rPr>
                    <a:t>lamellipodia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), potentially rich in </a:t>
                  </a:r>
                  <a:r>
                    <a:rPr lang="en-US" dirty="0" err="1" smtClean="0">
                      <a:latin typeface="Calibri" pitchFamily="34" charset="0"/>
                      <a:cs typeface="Calibri" pitchFamily="34" charset="0"/>
                    </a:rPr>
                    <a:t>informations</a:t>
                  </a:r>
                  <a:endParaRPr lang="en-US" dirty="0" smtClean="0">
                    <a:latin typeface="Calibri" pitchFamily="34" charset="0"/>
                    <a:cs typeface="Calibri" pitchFamily="34" charset="0"/>
                  </a:endParaRPr>
                </a:p>
                <a:p>
                  <a:r>
                    <a:rPr lang="en-US" sz="1600" b="1" dirty="0" smtClean="0">
                      <a:latin typeface="Calibri" pitchFamily="34" charset="0"/>
                      <a:cs typeface="Calibri" pitchFamily="34" charset="0"/>
                    </a:rPr>
                    <a:t>           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rPr>
                    <a:t>On literature, data limited to the higher regions  (nucleus) ≈ 10 % total surface area</a:t>
                  </a:r>
                  <a:endParaRPr lang="en-US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35" name="Connettore 2 34"/>
                <p:cNvCxnSpPr/>
                <p:nvPr/>
              </p:nvCxnSpPr>
              <p:spPr>
                <a:xfrm>
                  <a:off x="624376" y="4077072"/>
                  <a:ext cx="35421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Connettore 2 37"/>
              <p:cNvCxnSpPr/>
              <p:nvPr/>
            </p:nvCxnSpPr>
            <p:spPr>
              <a:xfrm>
                <a:off x="624376" y="4221088"/>
                <a:ext cx="35421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uppo 44"/>
          <p:cNvGrpSpPr/>
          <p:nvPr/>
        </p:nvGrpSpPr>
        <p:grpSpPr>
          <a:xfrm>
            <a:off x="179512" y="4365104"/>
            <a:ext cx="8784976" cy="2019419"/>
            <a:chOff x="179512" y="4509120"/>
            <a:chExt cx="8784976" cy="2019419"/>
          </a:xfrm>
        </p:grpSpPr>
        <p:grpSp>
          <p:nvGrpSpPr>
            <p:cNvPr id="60" name="Gruppo 59"/>
            <p:cNvGrpSpPr/>
            <p:nvPr/>
          </p:nvGrpSpPr>
          <p:grpSpPr>
            <a:xfrm>
              <a:off x="323528" y="4509120"/>
              <a:ext cx="6408712" cy="1044035"/>
              <a:chOff x="251520" y="4437112"/>
              <a:chExt cx="6408712" cy="1044035"/>
            </a:xfrm>
          </p:grpSpPr>
          <p:grpSp>
            <p:nvGrpSpPr>
              <p:cNvPr id="42" name="Gruppo 41"/>
              <p:cNvGrpSpPr/>
              <p:nvPr/>
            </p:nvGrpSpPr>
            <p:grpSpPr>
              <a:xfrm>
                <a:off x="251520" y="4653136"/>
                <a:ext cx="2448272" cy="400110"/>
                <a:chOff x="395536" y="3356992"/>
                <a:chExt cx="2448272" cy="400110"/>
              </a:xfrm>
            </p:grpSpPr>
            <p:sp>
              <p:nvSpPr>
                <p:cNvPr id="43" name="Freccia a destra 42"/>
                <p:cNvSpPr/>
                <p:nvPr/>
              </p:nvSpPr>
              <p:spPr>
                <a:xfrm>
                  <a:off x="395536" y="3501008"/>
                  <a:ext cx="432048" cy="144016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971600" y="3356992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Calibri" pitchFamily="34" charset="0"/>
                      <a:cs typeface="Calibri" pitchFamily="34" charset="0"/>
                    </a:rPr>
                    <a:t>Linearizable</a:t>
                  </a:r>
                  <a:r>
                    <a:rPr lang="en-US" sz="2000" dirty="0" smtClean="0">
                      <a:latin typeface="Calibri" pitchFamily="34" charset="0"/>
                      <a:cs typeface="Calibri" pitchFamily="34" charset="0"/>
                    </a:rPr>
                    <a:t> :</a:t>
                  </a:r>
                  <a:endParaRPr lang="en-US" sz="2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59" name="Gruppo 58"/>
              <p:cNvGrpSpPr/>
              <p:nvPr/>
            </p:nvGrpSpPr>
            <p:grpSpPr>
              <a:xfrm>
                <a:off x="2627784" y="4437112"/>
                <a:ext cx="4032448" cy="1044035"/>
                <a:chOff x="2771800" y="4653136"/>
                <a:chExt cx="4032448" cy="1044035"/>
              </a:xfrm>
            </p:grpSpPr>
            <p:pic>
              <p:nvPicPr>
                <p:cNvPr id="1946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71800" y="4797152"/>
                  <a:ext cx="1656184" cy="515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64088" y="5085184"/>
                  <a:ext cx="1440160" cy="6119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2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64088" y="4653136"/>
                  <a:ext cx="916628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7" name="Connettore 2 46"/>
                <p:cNvCxnSpPr/>
                <p:nvPr/>
              </p:nvCxnSpPr>
              <p:spPr>
                <a:xfrm flipV="1">
                  <a:off x="4644008" y="4941168"/>
                  <a:ext cx="648072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2 47"/>
                <p:cNvCxnSpPr/>
                <p:nvPr/>
              </p:nvCxnSpPr>
              <p:spPr>
                <a:xfrm>
                  <a:off x="4644008" y="5085184"/>
                  <a:ext cx="648072" cy="2160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uppo 53"/>
            <p:cNvGrpSpPr/>
            <p:nvPr/>
          </p:nvGrpSpPr>
          <p:grpSpPr>
            <a:xfrm>
              <a:off x="179512" y="5805264"/>
              <a:ext cx="8784976" cy="723275"/>
              <a:chOff x="714367" y="3951712"/>
              <a:chExt cx="8409234" cy="1178605"/>
            </a:xfrm>
          </p:grpSpPr>
          <p:grpSp>
            <p:nvGrpSpPr>
              <p:cNvPr id="55" name="Gruppo 36"/>
              <p:cNvGrpSpPr/>
              <p:nvPr/>
            </p:nvGrpSpPr>
            <p:grpSpPr>
              <a:xfrm>
                <a:off x="714367" y="3951712"/>
                <a:ext cx="8409234" cy="1178605"/>
                <a:chOff x="714367" y="4095728"/>
                <a:chExt cx="8409234" cy="1178605"/>
              </a:xfrm>
            </p:grpSpPr>
            <p:sp>
              <p:nvSpPr>
                <p:cNvPr id="57" name="CasellaDiTesto 56"/>
                <p:cNvSpPr txBox="1"/>
                <p:nvPr/>
              </p:nvSpPr>
              <p:spPr>
                <a:xfrm>
                  <a:off x="714367" y="4095728"/>
                  <a:ext cx="8409234" cy="117860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it-IT" dirty="0" smtClean="0">
                      <a:latin typeface="Calibri" pitchFamily="34" charset="0"/>
                      <a:cs typeface="Calibri" pitchFamily="34" charset="0"/>
                    </a:rPr>
                    <a:t>        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Opportunity to </a:t>
                  </a:r>
                  <a:r>
                    <a:rPr lang="en-US" b="1" dirty="0" smtClean="0">
                      <a:latin typeface="Calibri" pitchFamily="34" charset="0"/>
                      <a:cs typeface="Calibri" pitchFamily="34" charset="0"/>
                    </a:rPr>
                    <a:t>work in parallel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on the whole force curves set (matrix linear regression)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         </a:t>
                  </a:r>
                  <a:r>
                    <a:rPr lang="en-US" b="1" dirty="0" smtClean="0">
                      <a:latin typeface="Calibri" pitchFamily="34" charset="0"/>
                      <a:cs typeface="Calibri" pitchFamily="34" charset="0"/>
                    </a:rPr>
                    <a:t>Direct inspection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of eventually </a:t>
                  </a:r>
                  <a:r>
                    <a:rPr lang="en-US" b="1" dirty="0" smtClean="0">
                      <a:latin typeface="Calibri" pitchFamily="34" charset="0"/>
                      <a:cs typeface="Calibri" pitchFamily="34" charset="0"/>
                    </a:rPr>
                    <a:t>different elastic regions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(different slopes)</a:t>
                  </a:r>
                </a:p>
              </p:txBody>
            </p:sp>
            <p:cxnSp>
              <p:nvCxnSpPr>
                <p:cNvPr id="58" name="Connettore 2 57"/>
                <p:cNvCxnSpPr/>
                <p:nvPr/>
              </p:nvCxnSpPr>
              <p:spPr>
                <a:xfrm>
                  <a:off x="783295" y="4447748"/>
                  <a:ext cx="34464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Connettore 2 55"/>
              <p:cNvCxnSpPr/>
              <p:nvPr/>
            </p:nvCxnSpPr>
            <p:spPr>
              <a:xfrm>
                <a:off x="783295" y="4773091"/>
                <a:ext cx="34464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Immagine 49" descr="compressione_cellula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196752"/>
            <a:ext cx="2748022" cy="1296144"/>
          </a:xfrm>
          <a:prstGeom prst="rect">
            <a:avLst/>
          </a:prstGeom>
        </p:spPr>
      </p:pic>
      <p:cxnSp>
        <p:nvCxnSpPr>
          <p:cNvPr id="51" name="Connettore 2 50"/>
          <p:cNvCxnSpPr/>
          <p:nvPr/>
        </p:nvCxnSpPr>
        <p:spPr>
          <a:xfrm flipV="1">
            <a:off x="323528" y="148478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899592" y="148478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 flipH="1">
            <a:off x="323528" y="1700808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endParaRPr lang="it-IT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971600" y="1484784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323528" y="980728"/>
            <a:ext cx="7200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/>
                <a:cs typeface="Calibri"/>
              </a:rPr>
              <a:t>δ</a:t>
            </a:r>
            <a:r>
              <a:rPr lang="it-IT" sz="1400" dirty="0" smtClean="0">
                <a:latin typeface="Calibri"/>
                <a:cs typeface="Calibri"/>
              </a:rPr>
              <a:t> &lt;&lt; h</a:t>
            </a:r>
            <a:endParaRPr lang="it-IT" sz="1400" dirty="0"/>
          </a:p>
        </p:txBody>
      </p:sp>
      <p:sp>
        <p:nvSpPr>
          <p:cNvPr id="49" name="Titolo 1"/>
          <p:cNvSpPr txBox="1">
            <a:spLocks/>
          </p:cNvSpPr>
          <p:nvPr/>
        </p:nvSpPr>
        <p:spPr>
          <a:xfrm>
            <a:off x="0" y="1"/>
            <a:ext cx="8820472" cy="4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OPEN PROBLEMS:  3) FINITE THICKNESS EFFECT CORRECTION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itolo 1"/>
          <p:cNvSpPr txBox="1">
            <a:spLocks/>
          </p:cNvSpPr>
          <p:nvPr/>
        </p:nvSpPr>
        <p:spPr>
          <a:xfrm>
            <a:off x="0" y="1"/>
            <a:ext cx="8964488" cy="4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OPEN PROBLEMS:  4) MULTIPLE ELASTIC RANGES</a:t>
            </a:r>
            <a:r>
              <a:rPr lang="it-IT" sz="2500" b="1" dirty="0" smtClean="0">
                <a:solidFill>
                  <a:srgbClr val="090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90C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79512" y="8367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INDENTATION RANGE SELECTION FOR YOUNG MODULUS FITTING</a:t>
            </a:r>
            <a:endParaRPr lang="it-IT" b="1" u="sng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5" name="Immagine 34" descr="curvalin_regimi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340768"/>
            <a:ext cx="4680521" cy="2664296"/>
          </a:xfrm>
          <a:prstGeom prst="rect">
            <a:avLst/>
          </a:prstGeom>
        </p:spPr>
      </p:pic>
      <p:grpSp>
        <p:nvGrpSpPr>
          <p:cNvPr id="58" name="Gruppo 57"/>
          <p:cNvGrpSpPr/>
          <p:nvPr/>
        </p:nvGrpSpPr>
        <p:grpSpPr>
          <a:xfrm>
            <a:off x="6084168" y="1268760"/>
            <a:ext cx="2093931" cy="2907323"/>
            <a:chOff x="6012160" y="1988840"/>
            <a:chExt cx="2763728" cy="3876431"/>
          </a:xfrm>
        </p:grpSpPr>
        <p:pic>
          <p:nvPicPr>
            <p:cNvPr id="51" name="Immagine 50" descr="compressione_cellul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1988840"/>
              <a:ext cx="2763728" cy="1152128"/>
            </a:xfrm>
            <a:prstGeom prst="rect">
              <a:avLst/>
            </a:prstGeom>
          </p:spPr>
        </p:pic>
        <p:pic>
          <p:nvPicPr>
            <p:cNvPr id="52" name="Picture 2" descr="C:\Users\Luca\Documents\Luca\Università\Tesi_magistrale\Immagini_utili\FluorescentCell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3525011"/>
              <a:ext cx="2684199" cy="2340260"/>
            </a:xfrm>
            <a:prstGeom prst="rect">
              <a:avLst/>
            </a:prstGeom>
            <a:noFill/>
          </p:spPr>
        </p:pic>
      </p:grpSp>
      <p:grpSp>
        <p:nvGrpSpPr>
          <p:cNvPr id="39" name="Gruppo 38"/>
          <p:cNvGrpSpPr/>
          <p:nvPr/>
        </p:nvGrpSpPr>
        <p:grpSpPr>
          <a:xfrm>
            <a:off x="251520" y="4077072"/>
            <a:ext cx="8280921" cy="2590547"/>
            <a:chOff x="251520" y="4077072"/>
            <a:chExt cx="8280921" cy="2590547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251520" y="4077072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smtClean="0"/>
                <a:t>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Complex problem: 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395536" y="4437112"/>
              <a:ext cx="8136905" cy="2230507"/>
              <a:chOff x="251520" y="2230083"/>
              <a:chExt cx="7992889" cy="3679850"/>
            </a:xfrm>
          </p:grpSpPr>
          <p:grpSp>
            <p:nvGrpSpPr>
              <p:cNvPr id="21" name="Gruppo 14"/>
              <p:cNvGrpSpPr/>
              <p:nvPr/>
            </p:nvGrpSpPr>
            <p:grpSpPr>
              <a:xfrm>
                <a:off x="463721" y="2230083"/>
                <a:ext cx="7780688" cy="3679850"/>
                <a:chOff x="895769" y="3454219"/>
                <a:chExt cx="7780688" cy="3679850"/>
              </a:xfrm>
            </p:grpSpPr>
            <p:sp>
              <p:nvSpPr>
                <p:cNvPr id="23" name="CasellaDiTesto 22"/>
                <p:cNvSpPr txBox="1"/>
                <p:nvPr/>
              </p:nvSpPr>
              <p:spPr>
                <a:xfrm>
                  <a:off x="1461637" y="3454219"/>
                  <a:ext cx="7200799" cy="660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pitchFamily="34" charset="0"/>
                      <a:cs typeface="Calibri" pitchFamily="34" charset="0"/>
                    </a:rPr>
                    <a:t>Semi-automatic</a:t>
                  </a:r>
                  <a:r>
                    <a:rPr lang="en-US" sz="2000" dirty="0" smtClean="0">
                      <a:latin typeface="Calibri" pitchFamily="34" charset="0"/>
                      <a:cs typeface="Calibri" pitchFamily="34" charset="0"/>
                    </a:rPr>
                    <a:t> method:  </a:t>
                  </a:r>
                  <a:r>
                    <a:rPr lang="en-US" sz="2000" b="1" dirty="0" smtClean="0">
                      <a:latin typeface="Calibri" pitchFamily="34" charset="0"/>
                      <a:cs typeface="Calibri" pitchFamily="34" charset="0"/>
                    </a:rPr>
                    <a:t>indentation percentages</a:t>
                  </a:r>
                  <a:r>
                    <a:rPr lang="en-US" sz="2000" dirty="0" smtClean="0">
                      <a:latin typeface="Calibri" pitchFamily="34" charset="0"/>
                      <a:cs typeface="Calibri" pitchFamily="34" charset="0"/>
                    </a:rPr>
                    <a:t> research</a:t>
                  </a:r>
                  <a:endParaRPr lang="en-US" sz="2000" b="1" dirty="0" smtClean="0"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4" name="Gruppo 23"/>
                <p:cNvGrpSpPr/>
                <p:nvPr/>
              </p:nvGrpSpPr>
              <p:grpSpPr>
                <a:xfrm>
                  <a:off x="895769" y="4167003"/>
                  <a:ext cx="7776864" cy="1650233"/>
                  <a:chOff x="967778" y="4383027"/>
                  <a:chExt cx="7776864" cy="1650233"/>
                </a:xfrm>
              </p:grpSpPr>
              <p:grpSp>
                <p:nvGrpSpPr>
                  <p:cNvPr id="32" name="Gruppo 21"/>
                  <p:cNvGrpSpPr/>
                  <p:nvPr/>
                </p:nvGrpSpPr>
                <p:grpSpPr>
                  <a:xfrm>
                    <a:off x="967778" y="4383027"/>
                    <a:ext cx="7776864" cy="1650233"/>
                    <a:chOff x="1040113" y="4383027"/>
                    <a:chExt cx="7108718" cy="1650233"/>
                  </a:xfrm>
                </p:grpSpPr>
                <p:sp>
                  <p:nvSpPr>
                    <p:cNvPr id="34" name="CasellaDiTesto 33"/>
                    <p:cNvSpPr txBox="1"/>
                    <p:nvPr/>
                  </p:nvSpPr>
                  <p:spPr>
                    <a:xfrm>
                      <a:off x="1040113" y="4383027"/>
                      <a:ext cx="7108718" cy="16502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Hypothesis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: local height is proportional to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cytoskeletal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components amount</a:t>
                      </a:r>
                    </a:p>
                    <a:p>
                      <a:pPr algn="just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thickness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of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cytoskeletal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components</a:t>
                      </a:r>
                    </a:p>
                    <a:p>
                      <a:pPr algn="just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absolute indentation width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of the different ranges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cxnSp>
                  <p:nvCxnSpPr>
                    <p:cNvPr id="37" name="Connettore 2 36"/>
                    <p:cNvCxnSpPr/>
                    <p:nvPr/>
                  </p:nvCxnSpPr>
                  <p:spPr>
                    <a:xfrm>
                      <a:off x="1945304" y="5333407"/>
                      <a:ext cx="288032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Connettore 2 32"/>
                  <p:cNvCxnSpPr/>
                  <p:nvPr/>
                </p:nvCxnSpPr>
                <p:spPr>
                  <a:xfrm>
                    <a:off x="1958047" y="5808599"/>
                    <a:ext cx="315104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uppo 24"/>
                <p:cNvGrpSpPr/>
                <p:nvPr/>
              </p:nvGrpSpPr>
              <p:grpSpPr>
                <a:xfrm>
                  <a:off x="1320170" y="6067764"/>
                  <a:ext cx="7356287" cy="1066305"/>
                  <a:chOff x="1122173" y="2774766"/>
                  <a:chExt cx="4697387" cy="1731889"/>
                </a:xfrm>
              </p:grpSpPr>
              <p:cxnSp>
                <p:nvCxnSpPr>
                  <p:cNvPr id="29" name="Connettore 2 28"/>
                  <p:cNvCxnSpPr/>
                  <p:nvPr/>
                </p:nvCxnSpPr>
                <p:spPr bwMode="auto">
                  <a:xfrm>
                    <a:off x="1122173" y="3546568"/>
                    <a:ext cx="229905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CasellaDiTesto 29"/>
                  <p:cNvSpPr txBox="1"/>
                  <p:nvPr/>
                </p:nvSpPr>
                <p:spPr>
                  <a:xfrm>
                    <a:off x="1483511" y="2774766"/>
                    <a:ext cx="4336049" cy="1731889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Calibri" pitchFamily="34" charset="0"/>
                        <a:cs typeface="Calibri" pitchFamily="34" charset="0"/>
                      </a:rPr>
                      <a:t>Strong hypothesis</a:t>
                    </a:r>
                    <a:r>
                      <a:rPr lang="en-US" dirty="0" smtClean="0">
                        <a:latin typeface="Calibri" pitchFamily="34" charset="0"/>
                        <a:cs typeface="Calibri" pitchFamily="34" charset="0"/>
                      </a:rPr>
                      <a:t>, need of manual check on a statistically significant force curves sample (≈ 50 -100)</a:t>
                    </a:r>
                    <a:endParaRPr lang="en-US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  <p:sp>
            <p:nvSpPr>
              <p:cNvPr id="22" name="Freccia a destra 21"/>
              <p:cNvSpPr/>
              <p:nvPr/>
            </p:nvSpPr>
            <p:spPr>
              <a:xfrm>
                <a:off x="251520" y="2420888"/>
                <a:ext cx="576064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12"/>
          <p:cNvGrpSpPr/>
          <p:nvPr/>
        </p:nvGrpSpPr>
        <p:grpSpPr>
          <a:xfrm>
            <a:off x="3275856" y="1052736"/>
            <a:ext cx="2376263" cy="1296143"/>
            <a:chOff x="3276600" y="304800"/>
            <a:chExt cx="3686603" cy="1831235"/>
          </a:xfrm>
        </p:grpSpPr>
        <p:grpSp>
          <p:nvGrpSpPr>
            <p:cNvPr id="21" name="Group 10"/>
            <p:cNvGrpSpPr/>
            <p:nvPr/>
          </p:nvGrpSpPr>
          <p:grpSpPr>
            <a:xfrm>
              <a:off x="3276600" y="304800"/>
              <a:ext cx="3645065" cy="1831235"/>
              <a:chOff x="3291877" y="226165"/>
              <a:chExt cx="3645065" cy="1831235"/>
            </a:xfrm>
          </p:grpSpPr>
          <p:sp>
            <p:nvSpPr>
              <p:cNvPr id="24" name="Rectangle 9"/>
              <p:cNvSpPr/>
              <p:nvPr/>
            </p:nvSpPr>
            <p:spPr>
              <a:xfrm rot="21222362">
                <a:off x="3818490" y="460578"/>
                <a:ext cx="1341072" cy="22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32" name="Group 6"/>
              <p:cNvGrpSpPr/>
              <p:nvPr/>
            </p:nvGrpSpPr>
            <p:grpSpPr>
              <a:xfrm>
                <a:off x="3581400" y="379562"/>
                <a:ext cx="2057400" cy="1677838"/>
                <a:chOff x="3581400" y="150962"/>
                <a:chExt cx="2057400" cy="1677838"/>
              </a:xfrm>
            </p:grpSpPr>
            <p:sp>
              <p:nvSpPr>
                <p:cNvPr id="35" name="Rectangle 5"/>
                <p:cNvSpPr/>
                <p:nvPr/>
              </p:nvSpPr>
              <p:spPr>
                <a:xfrm>
                  <a:off x="4114800" y="1447800"/>
                  <a:ext cx="838200" cy="152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" name="Rectangle 3"/>
                <p:cNvSpPr/>
                <p:nvPr/>
              </p:nvSpPr>
              <p:spPr>
                <a:xfrm>
                  <a:off x="3581400" y="1524000"/>
                  <a:ext cx="20574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Oval 4"/>
                <p:cNvSpPr/>
                <p:nvPr/>
              </p:nvSpPr>
              <p:spPr>
                <a:xfrm>
                  <a:off x="3773337" y="150962"/>
                  <a:ext cx="1524000" cy="1371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33" name="Rectangle 8"/>
              <p:cNvSpPr/>
              <p:nvPr/>
            </p:nvSpPr>
            <p:spPr>
              <a:xfrm rot="21205028">
                <a:off x="3291877" y="226165"/>
                <a:ext cx="3645065" cy="1618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TextBox 11"/>
            <p:cNvSpPr txBox="1"/>
            <p:nvPr/>
          </p:nvSpPr>
          <p:spPr>
            <a:xfrm>
              <a:off x="5257800" y="457200"/>
              <a:ext cx="17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Strong adhesion</a:t>
              </a:r>
              <a:endParaRPr lang="it-IT" dirty="0"/>
            </a:p>
          </p:txBody>
        </p:sp>
        <p:sp>
          <p:nvSpPr>
            <p:cNvPr id="23" name="TextBox 14"/>
            <p:cNvSpPr txBox="1"/>
            <p:nvPr/>
          </p:nvSpPr>
          <p:spPr>
            <a:xfrm>
              <a:off x="5313692" y="1465884"/>
              <a:ext cx="1620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Weak adhesion</a:t>
              </a:r>
              <a:endParaRPr lang="it-IT" dirty="0"/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439611" cy="37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9"/>
          <p:cNvSpPr txBox="1">
            <a:spLocks noChangeArrowheads="1"/>
          </p:cNvSpPr>
          <p:nvPr/>
        </p:nvSpPr>
        <p:spPr bwMode="auto">
          <a:xfrm>
            <a:off x="2627784" y="6381328"/>
            <a:ext cx="36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 M. </a:t>
            </a:r>
            <a:r>
              <a:rPr lang="fr-FR" sz="1200" dirty="0" err="1" smtClean="0"/>
              <a:t>Indrieri</a:t>
            </a:r>
            <a:r>
              <a:rPr lang="fr-FR" sz="1200" dirty="0" smtClean="0"/>
              <a:t> </a:t>
            </a:r>
            <a:r>
              <a:rPr lang="fr-FR" sz="1200" dirty="0"/>
              <a:t>et al., </a:t>
            </a:r>
            <a:r>
              <a:rPr lang="fr-FR" sz="1200" dirty="0" err="1"/>
              <a:t>Rev</a:t>
            </a:r>
            <a:r>
              <a:rPr lang="fr-FR" sz="1200" dirty="0"/>
              <a:t>. </a:t>
            </a:r>
            <a:r>
              <a:rPr lang="fr-FR" sz="1200" dirty="0" err="1"/>
              <a:t>Sci</a:t>
            </a:r>
            <a:r>
              <a:rPr lang="fr-FR" sz="1200" dirty="0" smtClean="0"/>
              <a:t>. </a:t>
            </a:r>
            <a:r>
              <a:rPr lang="fr-FR" sz="1200" dirty="0" err="1" smtClean="0"/>
              <a:t>Instrum</a:t>
            </a:r>
            <a:r>
              <a:rPr lang="fr-FR" sz="1200" dirty="0" smtClean="0"/>
              <a:t>. 82 (2011)</a:t>
            </a:r>
            <a:endParaRPr lang="fr-FR" sz="1200" baseline="30000" dirty="0"/>
          </a:p>
        </p:txBody>
      </p:sp>
      <p:sp>
        <p:nvSpPr>
          <p:cNvPr id="18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79512" y="836712"/>
            <a:ext cx="734481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COLLOIDAL SPHERICAL PROBES CHARACTERIZATION </a:t>
            </a:r>
            <a:r>
              <a:rPr lang="it-IT" b="1" baseline="30000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endParaRPr lang="it-IT" b="1" u="sng" baseline="300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296144" cy="1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 descr="reverse_colloida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3"/>
            <a:ext cx="4032448" cy="1368152"/>
          </a:xfrm>
          <a:prstGeom prst="rect">
            <a:avLst/>
          </a:prstGeom>
        </p:spPr>
      </p:pic>
      <p:sp>
        <p:nvSpPr>
          <p:cNvPr id="26" name="CasellaDiTesto 9"/>
          <p:cNvSpPr txBox="1">
            <a:spLocks noChangeArrowheads="1"/>
          </p:cNvSpPr>
          <p:nvPr/>
        </p:nvSpPr>
        <p:spPr bwMode="auto">
          <a:xfrm>
            <a:off x="2627784" y="6525345"/>
            <a:ext cx="36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* M. </a:t>
            </a:r>
            <a:r>
              <a:rPr lang="fr-FR" sz="1200" dirty="0" err="1" smtClean="0"/>
              <a:t>Indrieri</a:t>
            </a:r>
            <a:r>
              <a:rPr lang="fr-FR" sz="1200" dirty="0" smtClean="0"/>
              <a:t> </a:t>
            </a:r>
            <a:r>
              <a:rPr lang="fr-FR" sz="1200" dirty="0"/>
              <a:t>et al., </a:t>
            </a:r>
            <a:r>
              <a:rPr lang="fr-FR" sz="1200" dirty="0" err="1"/>
              <a:t>Rev</a:t>
            </a:r>
            <a:r>
              <a:rPr lang="fr-FR" sz="1200" dirty="0"/>
              <a:t>. </a:t>
            </a:r>
            <a:r>
              <a:rPr lang="fr-FR" sz="1200" dirty="0" err="1"/>
              <a:t>Sci</a:t>
            </a:r>
            <a:r>
              <a:rPr lang="fr-FR" sz="1200" dirty="0" smtClean="0"/>
              <a:t>. </a:t>
            </a:r>
            <a:r>
              <a:rPr lang="fr-FR" sz="1200" dirty="0" err="1" smtClean="0"/>
              <a:t>Instrum</a:t>
            </a:r>
            <a:r>
              <a:rPr lang="fr-FR" sz="1200" dirty="0" smtClean="0"/>
              <a:t>. 82 (2011)</a:t>
            </a:r>
            <a:endParaRPr lang="fr-FR" sz="1200" baseline="30000" dirty="0"/>
          </a:p>
        </p:txBody>
      </p:sp>
      <p:sp>
        <p:nvSpPr>
          <p:cNvPr id="27" name="Freccia a destra 26"/>
          <p:cNvSpPr/>
          <p:nvPr/>
        </p:nvSpPr>
        <p:spPr>
          <a:xfrm>
            <a:off x="2483768" y="2204864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395536" y="11967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Reverse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imaging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395536" y="3429000"/>
            <a:ext cx="8568952" cy="2952328"/>
            <a:chOff x="395536" y="3429000"/>
            <a:chExt cx="8568952" cy="2952328"/>
          </a:xfrm>
        </p:grpSpPr>
        <p:pic>
          <p:nvPicPr>
            <p:cNvPr id="30" name="Immagine 29" descr="hV_fit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3629243"/>
              <a:ext cx="3816424" cy="2752085"/>
            </a:xfrm>
            <a:prstGeom prst="rect">
              <a:avLst/>
            </a:prstGeom>
          </p:spPr>
        </p:pic>
        <p:sp>
          <p:nvSpPr>
            <p:cNvPr id="29" name="CasellaDiTesto 28"/>
            <p:cNvSpPr txBox="1"/>
            <p:nvPr/>
          </p:nvSpPr>
          <p:spPr>
            <a:xfrm>
              <a:off x="395536" y="3429000"/>
              <a:ext cx="4968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Radius fitting by means of spherical cap equations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3717032"/>
              <a:ext cx="19653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uppo 34"/>
            <p:cNvGrpSpPr/>
            <p:nvPr/>
          </p:nvGrpSpPr>
          <p:grpSpPr>
            <a:xfrm>
              <a:off x="4139952" y="4509120"/>
              <a:ext cx="4824536" cy="1672253"/>
              <a:chOff x="4139952" y="4509120"/>
              <a:chExt cx="4824536" cy="1672253"/>
            </a:xfrm>
          </p:grpSpPr>
          <p:sp>
            <p:nvSpPr>
              <p:cNvPr id="31" name="CasellaDiTesto 30"/>
              <p:cNvSpPr txBox="1"/>
              <p:nvPr/>
            </p:nvSpPr>
            <p:spPr>
              <a:xfrm>
                <a:off x="4139952" y="4509120"/>
                <a:ext cx="4824536" cy="1672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Each spherical cap is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independent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: robust statistic   </a:t>
                </a:r>
              </a:p>
              <a:p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 characterization</a:t>
                </a:r>
              </a:p>
              <a:p>
                <a:endParaRPr lang="en-US" sz="1600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Appropriate filters to </a:t>
                </a:r>
                <a:r>
                  <a:rPr lang="en-US" sz="1600" dirty="0" err="1" smtClean="0">
                    <a:latin typeface="Calibri" pitchFamily="34" charset="0"/>
                    <a:cs typeface="Calibri" pitchFamily="34" charset="0"/>
                  </a:rPr>
                  <a:t>discarde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images given by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 damaged spikes</a:t>
                </a:r>
              </a:p>
              <a:p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         error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≤ 1%</a:t>
                </a:r>
                <a:endParaRPr lang="en-US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Freccia a destra 33"/>
              <p:cNvSpPr/>
              <p:nvPr/>
            </p:nvSpPr>
            <p:spPr>
              <a:xfrm>
                <a:off x="4283968" y="5949280"/>
                <a:ext cx="288032" cy="14401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0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429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283968" y="1268760"/>
            <a:ext cx="4419600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/>
            <a:r>
              <a:rPr lang="en-US" b="1" u="sng" dirty="0" smtClean="0">
                <a:latin typeface="Calibri" pitchFamily="34" charset="0"/>
              </a:rPr>
              <a:t>FEATURES</a:t>
            </a:r>
          </a:p>
          <a:p>
            <a:pPr marL="290513" indent="-290513"/>
            <a:endParaRPr lang="en-US" dirty="0" smtClean="0">
              <a:latin typeface="Calibri" pitchFamily="34" charset="0"/>
            </a:endParaRPr>
          </a:p>
          <a:p>
            <a:pPr marL="290513" indent="-290513">
              <a:spcAft>
                <a:spcPts val="600"/>
              </a:spcAft>
              <a:buFontTx/>
              <a:buChar char="•"/>
            </a:pPr>
            <a:r>
              <a:rPr lang="en-US" sz="1600" dirty="0" smtClean="0">
                <a:latin typeface="Calibri" pitchFamily="34" charset="0"/>
              </a:rPr>
              <a:t>Temperature  control (36 ± 1 °C)</a:t>
            </a:r>
          </a:p>
          <a:p>
            <a:pPr marL="290513" indent="-290513">
              <a:spcAft>
                <a:spcPts val="600"/>
              </a:spcAft>
              <a:buFontTx/>
              <a:buChar char="•"/>
            </a:pPr>
            <a:r>
              <a:rPr lang="en-US" sz="1600" dirty="0" smtClean="0">
                <a:latin typeface="Calibri" pitchFamily="34" charset="0"/>
              </a:rPr>
              <a:t>Transparent heater (good optical visibility)</a:t>
            </a:r>
          </a:p>
          <a:p>
            <a:pPr marL="290513" indent="-290513">
              <a:spcAft>
                <a:spcPts val="600"/>
              </a:spcAft>
              <a:buFontTx/>
              <a:buChar char="•"/>
            </a:pPr>
            <a:r>
              <a:rPr lang="en-US" sz="1600" dirty="0" smtClean="0">
                <a:latin typeface="Calibri" pitchFamily="34" charset="0"/>
              </a:rPr>
              <a:t>Calibration curve :  T = f (ΔV)</a:t>
            </a:r>
          </a:p>
          <a:p>
            <a:pPr marL="290513" indent="-290513">
              <a:buFontTx/>
              <a:buChar char="•"/>
            </a:pPr>
            <a:r>
              <a:rPr lang="en-US" sz="1600" dirty="0" smtClean="0">
                <a:latin typeface="Calibri" pitchFamily="34" charset="0"/>
              </a:rPr>
              <a:t>Plastic cap with an hole for AFM-head</a:t>
            </a:r>
          </a:p>
          <a:p>
            <a:pPr marL="290513" indent="-290513"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</a:rPr>
              <a:t>       (limiting culture medium vaporization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marL="290513" indent="-290513"/>
            <a:r>
              <a:rPr lang="en-US" dirty="0" smtClean="0">
                <a:latin typeface="Calibri" pitchFamily="34" charset="0"/>
              </a:rPr>
              <a:t>          </a:t>
            </a:r>
            <a:r>
              <a:rPr lang="en-US" b="1" dirty="0" err="1" smtClean="0">
                <a:latin typeface="Calibri" pitchFamily="34" charset="0"/>
              </a:rPr>
              <a:t>t</a:t>
            </a:r>
            <a:r>
              <a:rPr lang="en-US" b="1" baseline="-25000" dirty="0" err="1" smtClean="0">
                <a:latin typeface="Calibri" pitchFamily="34" charset="0"/>
              </a:rPr>
              <a:t>max</a:t>
            </a:r>
            <a:r>
              <a:rPr lang="en-US" b="1" baseline="-25000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≈ 5 h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4427984" y="3645024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Riscaldatore_magn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4"/>
            <a:ext cx="2987824" cy="2240868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1979712" y="2492896"/>
            <a:ext cx="720080" cy="576064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>
            <a:off x="2411760" y="3140968"/>
            <a:ext cx="72008" cy="115212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51520" y="836712"/>
            <a:ext cx="684076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) TRANSFERRING IN A SUITABLE AFM THERMALIZED CELL (37°C)</a:t>
            </a:r>
            <a:endParaRPr lang="it-IT" b="1" u="sng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it-IT" b="1" u="sng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3923928" y="4221088"/>
            <a:ext cx="5057728" cy="2303936"/>
            <a:chOff x="3923928" y="4221088"/>
            <a:chExt cx="5057728" cy="2303936"/>
          </a:xfrm>
        </p:grpSpPr>
        <p:pic>
          <p:nvPicPr>
            <p:cNvPr id="32" name="Immagine 31" descr="schema_riscaldator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28" y="4437112"/>
              <a:ext cx="5057728" cy="2087912"/>
            </a:xfrm>
            <a:prstGeom prst="rect">
              <a:avLst/>
            </a:prstGeom>
          </p:spPr>
        </p:pic>
        <p:grpSp>
          <p:nvGrpSpPr>
            <p:cNvPr id="44" name="Gruppo 43"/>
            <p:cNvGrpSpPr/>
            <p:nvPr/>
          </p:nvGrpSpPr>
          <p:grpSpPr>
            <a:xfrm>
              <a:off x="5292080" y="4221088"/>
              <a:ext cx="2088232" cy="1224136"/>
              <a:chOff x="2339752" y="908720"/>
              <a:chExt cx="3312368" cy="1656184"/>
            </a:xfrm>
          </p:grpSpPr>
          <p:cxnSp>
            <p:nvCxnSpPr>
              <p:cNvPr id="45" name="Connettore 1 44"/>
              <p:cNvCxnSpPr/>
              <p:nvPr/>
            </p:nvCxnSpPr>
            <p:spPr>
              <a:xfrm>
                <a:off x="2555776" y="2132856"/>
                <a:ext cx="3096344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ttangolo 45"/>
              <p:cNvSpPr/>
              <p:nvPr/>
            </p:nvSpPr>
            <p:spPr>
              <a:xfrm>
                <a:off x="3995936" y="2060848"/>
                <a:ext cx="576064" cy="1440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7" name="Connettore 1 46"/>
              <p:cNvCxnSpPr>
                <a:stCxn id="46" idx="1"/>
              </p:cNvCxnSpPr>
              <p:nvPr/>
            </p:nvCxnSpPr>
            <p:spPr>
              <a:xfrm flipH="1">
                <a:off x="3347864" y="2132856"/>
                <a:ext cx="648072" cy="28803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e 47"/>
              <p:cNvSpPr/>
              <p:nvPr/>
            </p:nvSpPr>
            <p:spPr>
              <a:xfrm>
                <a:off x="3347864" y="2420888"/>
                <a:ext cx="144016" cy="14401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 rot="18536647">
                <a:off x="3851920" y="1052736"/>
                <a:ext cx="648072" cy="360040"/>
              </a:xfrm>
              <a:prstGeom prst="rect">
                <a:avLst/>
              </a:prstGeom>
              <a:solidFill>
                <a:srgbClr val="090C97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0" name="Connettore 2 49"/>
              <p:cNvCxnSpPr>
                <a:stCxn id="49" idx="1"/>
              </p:cNvCxnSpPr>
              <p:nvPr/>
            </p:nvCxnSpPr>
            <p:spPr>
              <a:xfrm flipH="1">
                <a:off x="3419872" y="1484778"/>
                <a:ext cx="552407" cy="86410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/>
              <p:nvPr/>
            </p:nvCxnSpPr>
            <p:spPr>
              <a:xfrm flipH="1" flipV="1">
                <a:off x="2627784" y="1412776"/>
                <a:ext cx="792088" cy="9553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ttangolo 51"/>
              <p:cNvSpPr/>
              <p:nvPr/>
            </p:nvSpPr>
            <p:spPr>
              <a:xfrm>
                <a:off x="2339752" y="1196752"/>
                <a:ext cx="576064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Connettore 1 52"/>
              <p:cNvCxnSpPr>
                <a:stCxn id="52" idx="0"/>
                <a:endCxn id="52" idx="2"/>
              </p:cNvCxnSpPr>
              <p:nvPr/>
            </p:nvCxnSpPr>
            <p:spPr>
              <a:xfrm>
                <a:off x="2627784" y="1196752"/>
                <a:ext cx="0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>
                <a:stCxn id="52" idx="1"/>
                <a:endCxn id="52" idx="3"/>
              </p:cNvCxnSpPr>
              <p:nvPr/>
            </p:nvCxnSpPr>
            <p:spPr>
              <a:xfrm>
                <a:off x="2339752" y="1412776"/>
                <a:ext cx="5760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179512" y="908720"/>
            <a:ext cx="331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it-IT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5a)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Contact point determination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95536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Algorithm for: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magine 31" descr="cleaning_curve_startin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3061766" cy="1944216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1619672" y="6021288"/>
            <a:ext cx="5976664" cy="661720"/>
            <a:chOff x="1475656" y="6021288"/>
            <a:chExt cx="6126081" cy="661720"/>
          </a:xfrm>
        </p:grpSpPr>
        <p:grpSp>
          <p:nvGrpSpPr>
            <p:cNvPr id="26" name="Gruppo 25"/>
            <p:cNvGrpSpPr/>
            <p:nvPr/>
          </p:nvGrpSpPr>
          <p:grpSpPr>
            <a:xfrm>
              <a:off x="1475656" y="6021288"/>
              <a:ext cx="6126081" cy="661720"/>
              <a:chOff x="1475656" y="6021288"/>
              <a:chExt cx="6126081" cy="661720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1475656" y="6021288"/>
                <a:ext cx="6126081" cy="6617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1600" b="1" dirty="0" smtClean="0">
                    <a:latin typeface="Calibri" pitchFamily="34" charset="0"/>
                    <a:cs typeface="Calibri" pitchFamily="34" charset="0"/>
                  </a:rPr>
                  <a:t>            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Estimated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 error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: 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dδ</a:t>
                </a:r>
                <a:r>
                  <a:rPr lang="en-US" sz="1600" b="1" baseline="-25000" dirty="0" smtClean="0">
                    <a:latin typeface="Calibri" pitchFamily="34" charset="0"/>
                    <a:cs typeface="Calibri" pitchFamily="34" charset="0"/>
                  </a:rPr>
                  <a:t>0 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1600" b="1" baseline="-25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± 10 nm</a:t>
                </a:r>
              </a:p>
              <a:p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           </a:t>
                </a:r>
                <a:r>
                  <a:rPr lang="en-US" sz="1600" b="1" dirty="0" smtClean="0">
                    <a:latin typeface="Calibri" pitchFamily="34" charset="0"/>
                    <a:cs typeface="Calibri" pitchFamily="34" charset="0"/>
                  </a:rPr>
                  <a:t>Fast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algorithm : about 1-2 </a:t>
                </a:r>
                <a:r>
                  <a:rPr lang="en-US" sz="1600" dirty="0" err="1" smtClean="0">
                    <a:latin typeface="Calibri" pitchFamily="34" charset="0"/>
                    <a:cs typeface="Calibri" pitchFamily="34" charset="0"/>
                  </a:rPr>
                  <a:t>mins</a:t>
                </a:r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 for the whole force curves set</a:t>
                </a:r>
                <a:endParaRPr lang="en-US" sz="16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8" name="Connettore 2 17"/>
              <p:cNvCxnSpPr/>
              <p:nvPr/>
            </p:nvCxnSpPr>
            <p:spPr>
              <a:xfrm>
                <a:off x="1547664" y="6237312"/>
                <a:ext cx="50405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ttore 2 20"/>
            <p:cNvCxnSpPr/>
            <p:nvPr/>
          </p:nvCxnSpPr>
          <p:spPr>
            <a:xfrm>
              <a:off x="1547664" y="6525344"/>
              <a:ext cx="5040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>
            <a:off x="395536" y="2348880"/>
            <a:ext cx="8568952" cy="3481481"/>
            <a:chOff x="395536" y="2348880"/>
            <a:chExt cx="8568952" cy="3481481"/>
          </a:xfrm>
        </p:grpSpPr>
        <p:pic>
          <p:nvPicPr>
            <p:cNvPr id="35" name="Immagine 34" descr="cleaned_curve_fit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64" y="3284984"/>
              <a:ext cx="3816424" cy="2545377"/>
            </a:xfrm>
            <a:prstGeom prst="rect">
              <a:avLst/>
            </a:prstGeom>
          </p:spPr>
        </p:pic>
        <p:cxnSp>
          <p:nvCxnSpPr>
            <p:cNvPr id="13" name="Connettore 2 12"/>
            <p:cNvCxnSpPr/>
            <p:nvPr/>
          </p:nvCxnSpPr>
          <p:spPr>
            <a:xfrm>
              <a:off x="4067944" y="4437112"/>
              <a:ext cx="9361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395536" y="2348880"/>
              <a:ext cx="5328592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  Fit 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on a suitable percentage of the cut-free indentation </a:t>
              </a:r>
            </a:p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 region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4005064"/>
              <a:ext cx="1080120" cy="33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uppo 40"/>
          <p:cNvGrpSpPr/>
          <p:nvPr/>
        </p:nvGrpSpPr>
        <p:grpSpPr>
          <a:xfrm>
            <a:off x="251520" y="1628800"/>
            <a:ext cx="7560840" cy="4175681"/>
            <a:chOff x="251520" y="1628800"/>
            <a:chExt cx="7560840" cy="417568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95536" y="1628800"/>
              <a:ext cx="5328592" cy="615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Force curve cut</a:t>
              </a: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(noisy non-contact region plus a small region </a:t>
              </a:r>
            </a:p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   near the contact point) and 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linearization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6516216" y="2564904"/>
              <a:ext cx="1296144" cy="432048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0" name="Immagine 39" descr="cleaned_curve_linearized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3212976"/>
              <a:ext cx="3672408" cy="2591505"/>
            </a:xfrm>
            <a:prstGeom prst="rect">
              <a:avLst/>
            </a:prstGeom>
          </p:spPr>
        </p:pic>
      </p:grpSp>
      <p:sp>
        <p:nvSpPr>
          <p:cNvPr id="23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179512" y="836712"/>
            <a:ext cx="349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5b)  Real topography map build-up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Cell from MDA-MB-231 line (human breast cancer)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Immagine 35" descr="squeezed_height_map_MDA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576673" cy="2160240"/>
          </a:xfrm>
          <a:prstGeom prst="rect">
            <a:avLst/>
          </a:prstGeom>
        </p:spPr>
      </p:pic>
      <p:grpSp>
        <p:nvGrpSpPr>
          <p:cNvPr id="40" name="Gruppo 39"/>
          <p:cNvGrpSpPr/>
          <p:nvPr/>
        </p:nvGrpSpPr>
        <p:grpSpPr>
          <a:xfrm>
            <a:off x="2483768" y="4077072"/>
            <a:ext cx="3528392" cy="2488523"/>
            <a:chOff x="899592" y="4133598"/>
            <a:chExt cx="3312368" cy="2272499"/>
          </a:xfrm>
        </p:grpSpPr>
        <p:sp>
          <p:nvSpPr>
            <p:cNvPr id="9" name="Freccia a destra 8"/>
            <p:cNvSpPr/>
            <p:nvPr/>
          </p:nvSpPr>
          <p:spPr bwMode="auto">
            <a:xfrm>
              <a:off x="899592" y="5013176"/>
              <a:ext cx="508470" cy="317995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39" name="Immagine 38" descr="real_height_map_MDA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4133598"/>
              <a:ext cx="2448272" cy="2272499"/>
            </a:xfrm>
            <a:prstGeom prst="rect">
              <a:avLst/>
            </a:prstGeom>
          </p:spPr>
        </p:pic>
      </p:grpSp>
      <p:grpSp>
        <p:nvGrpSpPr>
          <p:cNvPr id="41" name="Gruppo 40"/>
          <p:cNvGrpSpPr/>
          <p:nvPr/>
        </p:nvGrpSpPr>
        <p:grpSpPr>
          <a:xfrm>
            <a:off x="3419872" y="1611218"/>
            <a:ext cx="5328592" cy="2315587"/>
            <a:chOff x="3419872" y="1611218"/>
            <a:chExt cx="5328592" cy="2315587"/>
          </a:xfrm>
        </p:grpSpPr>
        <p:grpSp>
          <p:nvGrpSpPr>
            <p:cNvPr id="38" name="Gruppo 37"/>
            <p:cNvGrpSpPr/>
            <p:nvPr/>
          </p:nvGrpSpPr>
          <p:grpSpPr>
            <a:xfrm>
              <a:off x="3419872" y="1611218"/>
              <a:ext cx="5328592" cy="2315587"/>
              <a:chOff x="3419872" y="1611218"/>
              <a:chExt cx="5328592" cy="2315587"/>
            </a:xfrm>
          </p:grpSpPr>
          <p:sp>
            <p:nvSpPr>
              <p:cNvPr id="8" name="Text Box 1031"/>
              <p:cNvSpPr txBox="1">
                <a:spLocks noChangeArrowheads="1"/>
              </p:cNvSpPr>
              <p:nvPr/>
            </p:nvSpPr>
            <p:spPr bwMode="auto">
              <a:xfrm>
                <a:off x="4427984" y="3140968"/>
                <a:ext cx="576064" cy="5847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3200" b="1" dirty="0">
                    <a:solidFill>
                      <a:srgbClr val="0070C0"/>
                    </a:solidFill>
                    <a:latin typeface="Calibri" pitchFamily="34" charset="0"/>
                  </a:rPr>
                  <a:t>+</a:t>
                </a:r>
              </a:p>
            </p:txBody>
          </p:sp>
          <p:grpSp>
            <p:nvGrpSpPr>
              <p:cNvPr id="25" name="Gruppo 24"/>
              <p:cNvGrpSpPr/>
              <p:nvPr/>
            </p:nvGrpSpPr>
            <p:grpSpPr>
              <a:xfrm>
                <a:off x="3419872" y="1628800"/>
                <a:ext cx="2448272" cy="1440160"/>
                <a:chOff x="5292080" y="3717033"/>
                <a:chExt cx="3492896" cy="2304257"/>
              </a:xfrm>
            </p:grpSpPr>
            <p:grpSp>
              <p:nvGrpSpPr>
                <p:cNvPr id="29" name="Gruppo 67"/>
                <p:cNvGrpSpPr/>
                <p:nvPr/>
              </p:nvGrpSpPr>
              <p:grpSpPr>
                <a:xfrm>
                  <a:off x="5292080" y="3717033"/>
                  <a:ext cx="3492896" cy="2304257"/>
                  <a:chOff x="251520" y="4005066"/>
                  <a:chExt cx="3816424" cy="2716386"/>
                </a:xfrm>
              </p:grpSpPr>
              <p:pic>
                <p:nvPicPr>
                  <p:cNvPr id="32" name="Immagine 31" descr="approaching_retracting.tiff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251520" y="4005066"/>
                    <a:ext cx="3816424" cy="2716386"/>
                  </a:xfrm>
                  <a:prstGeom prst="rect">
                    <a:avLst/>
                  </a:prstGeom>
                </p:spPr>
              </p:pic>
              <p:cxnSp>
                <p:nvCxnSpPr>
                  <p:cNvPr id="33" name="Connettore 1 32"/>
                  <p:cNvCxnSpPr/>
                  <p:nvPr/>
                </p:nvCxnSpPr>
                <p:spPr bwMode="auto">
                  <a:xfrm>
                    <a:off x="2555776" y="4077072"/>
                    <a:ext cx="0" cy="2376264"/>
                  </a:xfrm>
                  <a:prstGeom prst="line">
                    <a:avLst/>
                  </a:prstGeom>
                  <a:ln w="34925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Connettore 2 26"/>
                <p:cNvCxnSpPr/>
                <p:nvPr/>
              </p:nvCxnSpPr>
              <p:spPr>
                <a:xfrm>
                  <a:off x="5940152" y="4077072"/>
                  <a:ext cx="1368152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6319402" y="3717033"/>
                  <a:ext cx="64807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 err="1" smtClean="0"/>
                    <a:t>def</a:t>
                  </a:r>
                  <a:r>
                    <a:rPr lang="it-IT" sz="1400" dirty="0" smtClean="0"/>
                    <a:t>.</a:t>
                  </a:r>
                  <a:endParaRPr lang="it-IT" sz="1400" dirty="0"/>
                </a:p>
              </p:txBody>
            </p:sp>
          </p:grpSp>
          <p:cxnSp>
            <p:nvCxnSpPr>
              <p:cNvPr id="35" name="Connettore 2 34"/>
              <p:cNvCxnSpPr/>
              <p:nvPr/>
            </p:nvCxnSpPr>
            <p:spPr>
              <a:xfrm>
                <a:off x="4644008" y="1988840"/>
                <a:ext cx="1440160" cy="648072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magine 36" descr="deformation_map_MDA.tif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28184" y="1611218"/>
                <a:ext cx="2520280" cy="2315587"/>
              </a:xfrm>
              <a:prstGeom prst="rect">
                <a:avLst/>
              </a:prstGeom>
            </p:spPr>
          </p:pic>
        </p:grpSp>
        <p:sp>
          <p:nvSpPr>
            <p:cNvPr id="30" name="Ovale 29"/>
            <p:cNvSpPr/>
            <p:nvPr/>
          </p:nvSpPr>
          <p:spPr>
            <a:xfrm>
              <a:off x="4788024" y="2636912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Rettangolo 30"/>
          <p:cNvSpPr/>
          <p:nvPr/>
        </p:nvSpPr>
        <p:spPr>
          <a:xfrm>
            <a:off x="251520" y="9087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it-IT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5d)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Young modulus total error estimate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67544" y="1340768"/>
            <a:ext cx="4464496" cy="2262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Two main contributions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Intrinsic variability of the bio-system (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cell-by-cell differences)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Errors due to the measurement process on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single cell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(experimental parameters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uncertainties propagation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intrinsic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variability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the single cell)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592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uppo 38"/>
          <p:cNvGrpSpPr/>
          <p:nvPr/>
        </p:nvGrpSpPr>
        <p:grpSpPr>
          <a:xfrm>
            <a:off x="467544" y="4293096"/>
            <a:ext cx="2357444" cy="1698604"/>
            <a:chOff x="1187624" y="1870100"/>
            <a:chExt cx="2467698" cy="2463552"/>
          </a:xfrm>
        </p:grpSpPr>
        <p:sp>
          <p:nvSpPr>
            <p:cNvPr id="41" name="Figura a mano libera 40"/>
            <p:cNvSpPr/>
            <p:nvPr/>
          </p:nvSpPr>
          <p:spPr>
            <a:xfrm>
              <a:off x="2619762" y="1870100"/>
              <a:ext cx="1035560" cy="1115044"/>
            </a:xfrm>
            <a:custGeom>
              <a:avLst/>
              <a:gdLst>
                <a:gd name="connsiteX0" fmla="*/ 586621 w 1723693"/>
                <a:gd name="connsiteY0" fmla="*/ 1449822 h 1475742"/>
                <a:gd name="connsiteX1" fmla="*/ 586621 w 1723693"/>
                <a:gd name="connsiteY1" fmla="*/ 1449822 h 1475742"/>
                <a:gd name="connsiteX2" fmla="*/ 383421 w 1723693"/>
                <a:gd name="connsiteY2" fmla="*/ 1449822 h 1475742"/>
                <a:gd name="connsiteX3" fmla="*/ 319921 w 1723693"/>
                <a:gd name="connsiteY3" fmla="*/ 1411722 h 1475742"/>
                <a:gd name="connsiteX4" fmla="*/ 218321 w 1723693"/>
                <a:gd name="connsiteY4" fmla="*/ 1360922 h 1475742"/>
                <a:gd name="connsiteX5" fmla="*/ 180221 w 1723693"/>
                <a:gd name="connsiteY5" fmla="*/ 1335522 h 1475742"/>
                <a:gd name="connsiteX6" fmla="*/ 129421 w 1723693"/>
                <a:gd name="connsiteY6" fmla="*/ 1297422 h 1475742"/>
                <a:gd name="connsiteX7" fmla="*/ 78621 w 1723693"/>
                <a:gd name="connsiteY7" fmla="*/ 1284722 h 1475742"/>
                <a:gd name="connsiteX8" fmla="*/ 40521 w 1723693"/>
                <a:gd name="connsiteY8" fmla="*/ 1259322 h 1475742"/>
                <a:gd name="connsiteX9" fmla="*/ 2421 w 1723693"/>
                <a:gd name="connsiteY9" fmla="*/ 1183122 h 1475742"/>
                <a:gd name="connsiteX10" fmla="*/ 15121 w 1723693"/>
                <a:gd name="connsiteY10" fmla="*/ 1005322 h 1475742"/>
                <a:gd name="connsiteX11" fmla="*/ 104021 w 1723693"/>
                <a:gd name="connsiteY11" fmla="*/ 916422 h 1475742"/>
                <a:gd name="connsiteX12" fmla="*/ 192921 w 1723693"/>
                <a:gd name="connsiteY12" fmla="*/ 802122 h 1475742"/>
                <a:gd name="connsiteX13" fmla="*/ 294521 w 1723693"/>
                <a:gd name="connsiteY13" fmla="*/ 725922 h 1475742"/>
                <a:gd name="connsiteX14" fmla="*/ 319921 w 1723693"/>
                <a:gd name="connsiteY14" fmla="*/ 649722 h 1475742"/>
                <a:gd name="connsiteX15" fmla="*/ 345321 w 1723693"/>
                <a:gd name="connsiteY15" fmla="*/ 510022 h 1475742"/>
                <a:gd name="connsiteX16" fmla="*/ 370721 w 1723693"/>
                <a:gd name="connsiteY16" fmla="*/ 421122 h 1475742"/>
                <a:gd name="connsiteX17" fmla="*/ 408821 w 1723693"/>
                <a:gd name="connsiteY17" fmla="*/ 370322 h 1475742"/>
                <a:gd name="connsiteX18" fmla="*/ 434221 w 1723693"/>
                <a:gd name="connsiteY18" fmla="*/ 332222 h 1475742"/>
                <a:gd name="connsiteX19" fmla="*/ 485021 w 1723693"/>
                <a:gd name="connsiteY19" fmla="*/ 281422 h 1475742"/>
                <a:gd name="connsiteX20" fmla="*/ 523121 w 1723693"/>
                <a:gd name="connsiteY20" fmla="*/ 217922 h 1475742"/>
                <a:gd name="connsiteX21" fmla="*/ 573921 w 1723693"/>
                <a:gd name="connsiteY21" fmla="*/ 192522 h 1475742"/>
                <a:gd name="connsiteX22" fmla="*/ 612021 w 1723693"/>
                <a:gd name="connsiteY22" fmla="*/ 154422 h 1475742"/>
                <a:gd name="connsiteX23" fmla="*/ 637421 w 1723693"/>
                <a:gd name="connsiteY23" fmla="*/ 116322 h 1475742"/>
                <a:gd name="connsiteX24" fmla="*/ 764421 w 1723693"/>
                <a:gd name="connsiteY24" fmla="*/ 78222 h 1475742"/>
                <a:gd name="connsiteX25" fmla="*/ 815221 w 1723693"/>
                <a:gd name="connsiteY25" fmla="*/ 52822 h 1475742"/>
                <a:gd name="connsiteX26" fmla="*/ 942221 w 1723693"/>
                <a:gd name="connsiteY26" fmla="*/ 14722 h 1475742"/>
                <a:gd name="connsiteX27" fmla="*/ 1005721 w 1723693"/>
                <a:gd name="connsiteY27" fmla="*/ 2022 h 1475742"/>
                <a:gd name="connsiteX28" fmla="*/ 1208921 w 1723693"/>
                <a:gd name="connsiteY28" fmla="*/ 14722 h 1475742"/>
                <a:gd name="connsiteX29" fmla="*/ 1234321 w 1723693"/>
                <a:gd name="connsiteY29" fmla="*/ 52822 h 1475742"/>
                <a:gd name="connsiteX30" fmla="*/ 1259721 w 1723693"/>
                <a:gd name="connsiteY30" fmla="*/ 129022 h 1475742"/>
                <a:gd name="connsiteX31" fmla="*/ 1297821 w 1723693"/>
                <a:gd name="connsiteY31" fmla="*/ 167122 h 1475742"/>
                <a:gd name="connsiteX32" fmla="*/ 1348621 w 1723693"/>
                <a:gd name="connsiteY32" fmla="*/ 205222 h 1475742"/>
                <a:gd name="connsiteX33" fmla="*/ 1386721 w 1723693"/>
                <a:gd name="connsiteY33" fmla="*/ 230622 h 1475742"/>
                <a:gd name="connsiteX34" fmla="*/ 1462921 w 1723693"/>
                <a:gd name="connsiteY34" fmla="*/ 294122 h 1475742"/>
                <a:gd name="connsiteX35" fmla="*/ 1488321 w 1723693"/>
                <a:gd name="connsiteY35" fmla="*/ 332222 h 1475742"/>
                <a:gd name="connsiteX36" fmla="*/ 1678821 w 1723693"/>
                <a:gd name="connsiteY36" fmla="*/ 370322 h 1475742"/>
                <a:gd name="connsiteX37" fmla="*/ 1691521 w 1723693"/>
                <a:gd name="connsiteY37" fmla="*/ 446522 h 1475742"/>
                <a:gd name="connsiteX38" fmla="*/ 1704221 w 1723693"/>
                <a:gd name="connsiteY38" fmla="*/ 484622 h 1475742"/>
                <a:gd name="connsiteX39" fmla="*/ 1716921 w 1723693"/>
                <a:gd name="connsiteY39" fmla="*/ 573522 h 1475742"/>
                <a:gd name="connsiteX40" fmla="*/ 1666121 w 1723693"/>
                <a:gd name="connsiteY40" fmla="*/ 738622 h 1475742"/>
                <a:gd name="connsiteX41" fmla="*/ 1653421 w 1723693"/>
                <a:gd name="connsiteY41" fmla="*/ 776722 h 1475742"/>
                <a:gd name="connsiteX42" fmla="*/ 1513721 w 1723693"/>
                <a:gd name="connsiteY42" fmla="*/ 929122 h 1475742"/>
                <a:gd name="connsiteX43" fmla="*/ 1475621 w 1723693"/>
                <a:gd name="connsiteY43" fmla="*/ 967222 h 1475742"/>
                <a:gd name="connsiteX44" fmla="*/ 1450221 w 1723693"/>
                <a:gd name="connsiteY44" fmla="*/ 1018022 h 1475742"/>
                <a:gd name="connsiteX45" fmla="*/ 1437521 w 1723693"/>
                <a:gd name="connsiteY45" fmla="*/ 1157722 h 1475742"/>
                <a:gd name="connsiteX46" fmla="*/ 1348621 w 1723693"/>
                <a:gd name="connsiteY46" fmla="*/ 1195822 h 1475742"/>
                <a:gd name="connsiteX47" fmla="*/ 1158121 w 1723693"/>
                <a:gd name="connsiteY47" fmla="*/ 1221222 h 1475742"/>
                <a:gd name="connsiteX48" fmla="*/ 1145421 w 1723693"/>
                <a:gd name="connsiteY48" fmla="*/ 1259322 h 1475742"/>
                <a:gd name="connsiteX49" fmla="*/ 1120021 w 1723693"/>
                <a:gd name="connsiteY49" fmla="*/ 1310122 h 1475742"/>
                <a:gd name="connsiteX50" fmla="*/ 1069221 w 1723693"/>
                <a:gd name="connsiteY50" fmla="*/ 1462522 h 1475742"/>
                <a:gd name="connsiteX51" fmla="*/ 688221 w 1723693"/>
                <a:gd name="connsiteY51" fmla="*/ 1437122 h 1475742"/>
                <a:gd name="connsiteX52" fmla="*/ 624721 w 1723693"/>
                <a:gd name="connsiteY52" fmla="*/ 1449822 h 1475742"/>
                <a:gd name="connsiteX53" fmla="*/ 586621 w 1723693"/>
                <a:gd name="connsiteY53" fmla="*/ 1449822 h 147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23693" h="1475742">
                  <a:moveTo>
                    <a:pt x="586621" y="1449822"/>
                  </a:moveTo>
                  <a:lnTo>
                    <a:pt x="586621" y="1449822"/>
                  </a:lnTo>
                  <a:cubicBezTo>
                    <a:pt x="521927" y="1455703"/>
                    <a:pt x="448221" y="1475742"/>
                    <a:pt x="383421" y="1449822"/>
                  </a:cubicBezTo>
                  <a:cubicBezTo>
                    <a:pt x="360502" y="1440654"/>
                    <a:pt x="341655" y="1423425"/>
                    <a:pt x="319921" y="1411722"/>
                  </a:cubicBezTo>
                  <a:cubicBezTo>
                    <a:pt x="286583" y="1393771"/>
                    <a:pt x="249826" y="1381925"/>
                    <a:pt x="218321" y="1360922"/>
                  </a:cubicBezTo>
                  <a:cubicBezTo>
                    <a:pt x="205621" y="1352455"/>
                    <a:pt x="192641" y="1344394"/>
                    <a:pt x="180221" y="1335522"/>
                  </a:cubicBezTo>
                  <a:cubicBezTo>
                    <a:pt x="162997" y="1323219"/>
                    <a:pt x="148353" y="1306888"/>
                    <a:pt x="129421" y="1297422"/>
                  </a:cubicBezTo>
                  <a:cubicBezTo>
                    <a:pt x="113809" y="1289616"/>
                    <a:pt x="95554" y="1288955"/>
                    <a:pt x="78621" y="1284722"/>
                  </a:cubicBezTo>
                  <a:cubicBezTo>
                    <a:pt x="65921" y="1276255"/>
                    <a:pt x="51314" y="1270115"/>
                    <a:pt x="40521" y="1259322"/>
                  </a:cubicBezTo>
                  <a:cubicBezTo>
                    <a:pt x="15902" y="1234703"/>
                    <a:pt x="12750" y="1214110"/>
                    <a:pt x="2421" y="1183122"/>
                  </a:cubicBezTo>
                  <a:cubicBezTo>
                    <a:pt x="6654" y="1123855"/>
                    <a:pt x="0" y="1062783"/>
                    <a:pt x="15121" y="1005322"/>
                  </a:cubicBezTo>
                  <a:cubicBezTo>
                    <a:pt x="35761" y="926891"/>
                    <a:pt x="65719" y="958554"/>
                    <a:pt x="104021" y="916422"/>
                  </a:cubicBezTo>
                  <a:cubicBezTo>
                    <a:pt x="136489" y="880707"/>
                    <a:pt x="149749" y="823708"/>
                    <a:pt x="192921" y="802122"/>
                  </a:cubicBezTo>
                  <a:cubicBezTo>
                    <a:pt x="265140" y="766012"/>
                    <a:pt x="230334" y="790109"/>
                    <a:pt x="294521" y="725922"/>
                  </a:cubicBezTo>
                  <a:cubicBezTo>
                    <a:pt x="302988" y="700522"/>
                    <a:pt x="315519" y="676132"/>
                    <a:pt x="319921" y="649722"/>
                  </a:cubicBezTo>
                  <a:cubicBezTo>
                    <a:pt x="329112" y="594579"/>
                    <a:pt x="333488" y="563272"/>
                    <a:pt x="345321" y="510022"/>
                  </a:cubicBezTo>
                  <a:cubicBezTo>
                    <a:pt x="347570" y="499899"/>
                    <a:pt x="363007" y="434622"/>
                    <a:pt x="370721" y="421122"/>
                  </a:cubicBezTo>
                  <a:cubicBezTo>
                    <a:pt x="381223" y="402744"/>
                    <a:pt x="396518" y="387546"/>
                    <a:pt x="408821" y="370322"/>
                  </a:cubicBezTo>
                  <a:cubicBezTo>
                    <a:pt x="417693" y="357902"/>
                    <a:pt x="424288" y="343811"/>
                    <a:pt x="434221" y="332222"/>
                  </a:cubicBezTo>
                  <a:cubicBezTo>
                    <a:pt x="449806" y="314040"/>
                    <a:pt x="470319" y="300325"/>
                    <a:pt x="485021" y="281422"/>
                  </a:cubicBezTo>
                  <a:cubicBezTo>
                    <a:pt x="500176" y="261937"/>
                    <a:pt x="505667" y="235376"/>
                    <a:pt x="523121" y="217922"/>
                  </a:cubicBezTo>
                  <a:cubicBezTo>
                    <a:pt x="536508" y="204535"/>
                    <a:pt x="558515" y="203526"/>
                    <a:pt x="573921" y="192522"/>
                  </a:cubicBezTo>
                  <a:cubicBezTo>
                    <a:pt x="588536" y="182083"/>
                    <a:pt x="600523" y="168220"/>
                    <a:pt x="612021" y="154422"/>
                  </a:cubicBezTo>
                  <a:cubicBezTo>
                    <a:pt x="621792" y="142696"/>
                    <a:pt x="624478" y="124412"/>
                    <a:pt x="637421" y="116322"/>
                  </a:cubicBezTo>
                  <a:cubicBezTo>
                    <a:pt x="680845" y="89182"/>
                    <a:pt x="719809" y="94951"/>
                    <a:pt x="764421" y="78222"/>
                  </a:cubicBezTo>
                  <a:cubicBezTo>
                    <a:pt x="782148" y="71575"/>
                    <a:pt x="797643" y="59853"/>
                    <a:pt x="815221" y="52822"/>
                  </a:cubicBezTo>
                  <a:cubicBezTo>
                    <a:pt x="854794" y="36993"/>
                    <a:pt x="900119" y="24078"/>
                    <a:pt x="942221" y="14722"/>
                  </a:cubicBezTo>
                  <a:cubicBezTo>
                    <a:pt x="963293" y="10039"/>
                    <a:pt x="984554" y="6255"/>
                    <a:pt x="1005721" y="2022"/>
                  </a:cubicBezTo>
                  <a:cubicBezTo>
                    <a:pt x="1073454" y="6255"/>
                    <a:pt x="1142672" y="0"/>
                    <a:pt x="1208921" y="14722"/>
                  </a:cubicBezTo>
                  <a:cubicBezTo>
                    <a:pt x="1223821" y="18033"/>
                    <a:pt x="1228122" y="38874"/>
                    <a:pt x="1234321" y="52822"/>
                  </a:cubicBezTo>
                  <a:cubicBezTo>
                    <a:pt x="1245195" y="77288"/>
                    <a:pt x="1240789" y="110090"/>
                    <a:pt x="1259721" y="129022"/>
                  </a:cubicBezTo>
                  <a:cubicBezTo>
                    <a:pt x="1272421" y="141722"/>
                    <a:pt x="1284184" y="155433"/>
                    <a:pt x="1297821" y="167122"/>
                  </a:cubicBezTo>
                  <a:cubicBezTo>
                    <a:pt x="1313892" y="180897"/>
                    <a:pt x="1331397" y="192919"/>
                    <a:pt x="1348621" y="205222"/>
                  </a:cubicBezTo>
                  <a:cubicBezTo>
                    <a:pt x="1361041" y="214094"/>
                    <a:pt x="1374995" y="220851"/>
                    <a:pt x="1386721" y="230622"/>
                  </a:cubicBezTo>
                  <a:cubicBezTo>
                    <a:pt x="1484507" y="312110"/>
                    <a:pt x="1368326" y="231059"/>
                    <a:pt x="1462921" y="294122"/>
                  </a:cubicBezTo>
                  <a:cubicBezTo>
                    <a:pt x="1471388" y="306822"/>
                    <a:pt x="1477528" y="321429"/>
                    <a:pt x="1488321" y="332222"/>
                  </a:cubicBezTo>
                  <a:cubicBezTo>
                    <a:pt x="1539558" y="383459"/>
                    <a:pt x="1608991" y="364503"/>
                    <a:pt x="1678821" y="370322"/>
                  </a:cubicBezTo>
                  <a:cubicBezTo>
                    <a:pt x="1683054" y="395722"/>
                    <a:pt x="1685935" y="421385"/>
                    <a:pt x="1691521" y="446522"/>
                  </a:cubicBezTo>
                  <a:cubicBezTo>
                    <a:pt x="1694425" y="459590"/>
                    <a:pt x="1701596" y="471495"/>
                    <a:pt x="1704221" y="484622"/>
                  </a:cubicBezTo>
                  <a:cubicBezTo>
                    <a:pt x="1710092" y="513975"/>
                    <a:pt x="1712688" y="543889"/>
                    <a:pt x="1716921" y="573522"/>
                  </a:cubicBezTo>
                  <a:cubicBezTo>
                    <a:pt x="1665265" y="831802"/>
                    <a:pt x="1723693" y="623478"/>
                    <a:pt x="1666121" y="738622"/>
                  </a:cubicBezTo>
                  <a:cubicBezTo>
                    <a:pt x="1660134" y="750596"/>
                    <a:pt x="1660063" y="765099"/>
                    <a:pt x="1653421" y="776722"/>
                  </a:cubicBezTo>
                  <a:cubicBezTo>
                    <a:pt x="1623716" y="828706"/>
                    <a:pt x="1546269" y="896574"/>
                    <a:pt x="1513721" y="929122"/>
                  </a:cubicBezTo>
                  <a:cubicBezTo>
                    <a:pt x="1501021" y="941822"/>
                    <a:pt x="1483653" y="951158"/>
                    <a:pt x="1475621" y="967222"/>
                  </a:cubicBezTo>
                  <a:lnTo>
                    <a:pt x="1450221" y="1018022"/>
                  </a:lnTo>
                  <a:cubicBezTo>
                    <a:pt x="1445988" y="1064589"/>
                    <a:pt x="1454306" y="1114080"/>
                    <a:pt x="1437521" y="1157722"/>
                  </a:cubicBezTo>
                  <a:cubicBezTo>
                    <a:pt x="1434352" y="1165961"/>
                    <a:pt x="1362535" y="1193503"/>
                    <a:pt x="1348621" y="1195822"/>
                  </a:cubicBezTo>
                  <a:cubicBezTo>
                    <a:pt x="1285431" y="1206354"/>
                    <a:pt x="1221621" y="1212755"/>
                    <a:pt x="1158121" y="1221222"/>
                  </a:cubicBezTo>
                  <a:cubicBezTo>
                    <a:pt x="1153888" y="1233922"/>
                    <a:pt x="1150694" y="1247017"/>
                    <a:pt x="1145421" y="1259322"/>
                  </a:cubicBezTo>
                  <a:cubicBezTo>
                    <a:pt x="1137963" y="1276723"/>
                    <a:pt x="1123988" y="1291610"/>
                    <a:pt x="1120021" y="1310122"/>
                  </a:cubicBezTo>
                  <a:cubicBezTo>
                    <a:pt x="1086844" y="1464949"/>
                    <a:pt x="1149522" y="1408988"/>
                    <a:pt x="1069221" y="1462522"/>
                  </a:cubicBezTo>
                  <a:cubicBezTo>
                    <a:pt x="942221" y="1454055"/>
                    <a:pt x="813031" y="1412160"/>
                    <a:pt x="688221" y="1437122"/>
                  </a:cubicBezTo>
                  <a:cubicBezTo>
                    <a:pt x="667054" y="1441355"/>
                    <a:pt x="645662" y="1444587"/>
                    <a:pt x="624721" y="1449822"/>
                  </a:cubicBezTo>
                  <a:cubicBezTo>
                    <a:pt x="563211" y="1465199"/>
                    <a:pt x="592971" y="1449822"/>
                    <a:pt x="586621" y="1449822"/>
                  </a:cubicBezTo>
                  <a:close/>
                </a:path>
              </a:pathLst>
            </a:custGeom>
            <a:solidFill>
              <a:srgbClr val="94924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1187624" y="3123332"/>
              <a:ext cx="970461" cy="1210320"/>
            </a:xfrm>
            <a:custGeom>
              <a:avLst/>
              <a:gdLst>
                <a:gd name="connsiteX0" fmla="*/ 294731 w 1699448"/>
                <a:gd name="connsiteY0" fmla="*/ 520491 h 1625391"/>
                <a:gd name="connsiteX1" fmla="*/ 294731 w 1699448"/>
                <a:gd name="connsiteY1" fmla="*/ 520491 h 1625391"/>
                <a:gd name="connsiteX2" fmla="*/ 345531 w 1699448"/>
                <a:gd name="connsiteY2" fmla="*/ 241091 h 1625391"/>
                <a:gd name="connsiteX3" fmla="*/ 370931 w 1699448"/>
                <a:gd name="connsiteY3" fmla="*/ 152191 h 1625391"/>
                <a:gd name="connsiteX4" fmla="*/ 447131 w 1699448"/>
                <a:gd name="connsiteY4" fmla="*/ 75991 h 1625391"/>
                <a:gd name="connsiteX5" fmla="*/ 497931 w 1699448"/>
                <a:gd name="connsiteY5" fmla="*/ 50591 h 1625391"/>
                <a:gd name="connsiteX6" fmla="*/ 574131 w 1699448"/>
                <a:gd name="connsiteY6" fmla="*/ 37891 h 1625391"/>
                <a:gd name="connsiteX7" fmla="*/ 701131 w 1699448"/>
                <a:gd name="connsiteY7" fmla="*/ 12491 h 1625391"/>
                <a:gd name="connsiteX8" fmla="*/ 840831 w 1699448"/>
                <a:gd name="connsiteY8" fmla="*/ 25191 h 1625391"/>
                <a:gd name="connsiteX9" fmla="*/ 878931 w 1699448"/>
                <a:gd name="connsiteY9" fmla="*/ 50591 h 1625391"/>
                <a:gd name="connsiteX10" fmla="*/ 917031 w 1699448"/>
                <a:gd name="connsiteY10" fmla="*/ 63291 h 1625391"/>
                <a:gd name="connsiteX11" fmla="*/ 955131 w 1699448"/>
                <a:gd name="connsiteY11" fmla="*/ 88691 h 1625391"/>
                <a:gd name="connsiteX12" fmla="*/ 1031331 w 1699448"/>
                <a:gd name="connsiteY12" fmla="*/ 114091 h 1625391"/>
                <a:gd name="connsiteX13" fmla="*/ 1069431 w 1699448"/>
                <a:gd name="connsiteY13" fmla="*/ 126791 h 1625391"/>
                <a:gd name="connsiteX14" fmla="*/ 1221831 w 1699448"/>
                <a:gd name="connsiteY14" fmla="*/ 101391 h 1625391"/>
                <a:gd name="connsiteX15" fmla="*/ 1298031 w 1699448"/>
                <a:gd name="connsiteY15" fmla="*/ 75991 h 1625391"/>
                <a:gd name="connsiteX16" fmla="*/ 1501231 w 1699448"/>
                <a:gd name="connsiteY16" fmla="*/ 88691 h 1625391"/>
                <a:gd name="connsiteX17" fmla="*/ 1552031 w 1699448"/>
                <a:gd name="connsiteY17" fmla="*/ 164891 h 1625391"/>
                <a:gd name="connsiteX18" fmla="*/ 1628231 w 1699448"/>
                <a:gd name="connsiteY18" fmla="*/ 279191 h 1625391"/>
                <a:gd name="connsiteX19" fmla="*/ 1691731 w 1699448"/>
                <a:gd name="connsiteY19" fmla="*/ 393491 h 1625391"/>
                <a:gd name="connsiteX20" fmla="*/ 1679031 w 1699448"/>
                <a:gd name="connsiteY20" fmla="*/ 850691 h 1625391"/>
                <a:gd name="connsiteX21" fmla="*/ 1628231 w 1699448"/>
                <a:gd name="connsiteY21" fmla="*/ 863391 h 1625391"/>
                <a:gd name="connsiteX22" fmla="*/ 1577431 w 1699448"/>
                <a:gd name="connsiteY22" fmla="*/ 888791 h 1625391"/>
                <a:gd name="connsiteX23" fmla="*/ 1526631 w 1699448"/>
                <a:gd name="connsiteY23" fmla="*/ 926891 h 1625391"/>
                <a:gd name="connsiteX24" fmla="*/ 1399631 w 1699448"/>
                <a:gd name="connsiteY24" fmla="*/ 952291 h 1625391"/>
                <a:gd name="connsiteX25" fmla="*/ 1361531 w 1699448"/>
                <a:gd name="connsiteY25" fmla="*/ 1003091 h 1625391"/>
                <a:gd name="connsiteX26" fmla="*/ 1336131 w 1699448"/>
                <a:gd name="connsiteY26" fmla="*/ 1079291 h 1625391"/>
                <a:gd name="connsiteX27" fmla="*/ 1323431 w 1699448"/>
                <a:gd name="connsiteY27" fmla="*/ 1307891 h 1625391"/>
                <a:gd name="connsiteX28" fmla="*/ 1285331 w 1699448"/>
                <a:gd name="connsiteY28" fmla="*/ 1384091 h 1625391"/>
                <a:gd name="connsiteX29" fmla="*/ 1209131 w 1699448"/>
                <a:gd name="connsiteY29" fmla="*/ 1434891 h 1625391"/>
                <a:gd name="connsiteX30" fmla="*/ 1120231 w 1699448"/>
                <a:gd name="connsiteY30" fmla="*/ 1472991 h 1625391"/>
                <a:gd name="connsiteX31" fmla="*/ 942431 w 1699448"/>
                <a:gd name="connsiteY31" fmla="*/ 1460291 h 1625391"/>
                <a:gd name="connsiteX32" fmla="*/ 904331 w 1699448"/>
                <a:gd name="connsiteY32" fmla="*/ 1434891 h 1625391"/>
                <a:gd name="connsiteX33" fmla="*/ 701131 w 1699448"/>
                <a:gd name="connsiteY33" fmla="*/ 1447591 h 1625391"/>
                <a:gd name="connsiteX34" fmla="*/ 675731 w 1699448"/>
                <a:gd name="connsiteY34" fmla="*/ 1485691 h 1625391"/>
                <a:gd name="connsiteX35" fmla="*/ 624931 w 1699448"/>
                <a:gd name="connsiteY35" fmla="*/ 1574591 h 1625391"/>
                <a:gd name="connsiteX36" fmla="*/ 548731 w 1699448"/>
                <a:gd name="connsiteY36" fmla="*/ 1612691 h 1625391"/>
                <a:gd name="connsiteX37" fmla="*/ 497931 w 1699448"/>
                <a:gd name="connsiteY37" fmla="*/ 1625391 h 1625391"/>
                <a:gd name="connsiteX38" fmla="*/ 243931 w 1699448"/>
                <a:gd name="connsiteY38" fmla="*/ 1599991 h 1625391"/>
                <a:gd name="connsiteX39" fmla="*/ 142331 w 1699448"/>
                <a:gd name="connsiteY39" fmla="*/ 1574591 h 1625391"/>
                <a:gd name="connsiteX40" fmla="*/ 104231 w 1699448"/>
                <a:gd name="connsiteY40" fmla="*/ 1561891 h 1625391"/>
                <a:gd name="connsiteX41" fmla="*/ 66131 w 1699448"/>
                <a:gd name="connsiteY41" fmla="*/ 1536491 h 1625391"/>
                <a:gd name="connsiteX42" fmla="*/ 66131 w 1699448"/>
                <a:gd name="connsiteY42" fmla="*/ 1371391 h 1625391"/>
                <a:gd name="connsiteX43" fmla="*/ 91531 w 1699448"/>
                <a:gd name="connsiteY43" fmla="*/ 1333291 h 1625391"/>
                <a:gd name="connsiteX44" fmla="*/ 129631 w 1699448"/>
                <a:gd name="connsiteY44" fmla="*/ 1320591 h 1625391"/>
                <a:gd name="connsiteX45" fmla="*/ 142331 w 1699448"/>
                <a:gd name="connsiteY45" fmla="*/ 1041191 h 1625391"/>
                <a:gd name="connsiteX46" fmla="*/ 116931 w 1699448"/>
                <a:gd name="connsiteY46" fmla="*/ 964991 h 1625391"/>
                <a:gd name="connsiteX47" fmla="*/ 28031 w 1699448"/>
                <a:gd name="connsiteY47" fmla="*/ 901491 h 1625391"/>
                <a:gd name="connsiteX48" fmla="*/ 28031 w 1699448"/>
                <a:gd name="connsiteY48" fmla="*/ 634791 h 1625391"/>
                <a:gd name="connsiteX49" fmla="*/ 104231 w 1699448"/>
                <a:gd name="connsiteY49" fmla="*/ 583991 h 1625391"/>
                <a:gd name="connsiteX50" fmla="*/ 142331 w 1699448"/>
                <a:gd name="connsiteY50" fmla="*/ 558591 h 1625391"/>
                <a:gd name="connsiteX51" fmla="*/ 180431 w 1699448"/>
                <a:gd name="connsiteY51" fmla="*/ 545891 h 1625391"/>
                <a:gd name="connsiteX52" fmla="*/ 294731 w 1699448"/>
                <a:gd name="connsiteY52" fmla="*/ 520491 h 16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99448" h="1625391">
                  <a:moveTo>
                    <a:pt x="294731" y="520491"/>
                  </a:moveTo>
                  <a:lnTo>
                    <a:pt x="294731" y="520491"/>
                  </a:lnTo>
                  <a:cubicBezTo>
                    <a:pt x="337911" y="153462"/>
                    <a:pt x="288463" y="412294"/>
                    <a:pt x="345531" y="241091"/>
                  </a:cubicBezTo>
                  <a:cubicBezTo>
                    <a:pt x="350480" y="226245"/>
                    <a:pt x="361146" y="169314"/>
                    <a:pt x="370931" y="152191"/>
                  </a:cubicBezTo>
                  <a:cubicBezTo>
                    <a:pt x="395239" y="109653"/>
                    <a:pt x="407969" y="98369"/>
                    <a:pt x="447131" y="75991"/>
                  </a:cubicBezTo>
                  <a:cubicBezTo>
                    <a:pt x="463569" y="66598"/>
                    <a:pt x="479797" y="56031"/>
                    <a:pt x="497931" y="50591"/>
                  </a:cubicBezTo>
                  <a:cubicBezTo>
                    <a:pt x="522595" y="43192"/>
                    <a:pt x="548881" y="42941"/>
                    <a:pt x="574131" y="37891"/>
                  </a:cubicBezTo>
                  <a:cubicBezTo>
                    <a:pt x="763585" y="0"/>
                    <a:pt x="440015" y="56010"/>
                    <a:pt x="701131" y="12491"/>
                  </a:cubicBezTo>
                  <a:cubicBezTo>
                    <a:pt x="747698" y="16724"/>
                    <a:pt x="795110" y="15394"/>
                    <a:pt x="840831" y="25191"/>
                  </a:cubicBezTo>
                  <a:cubicBezTo>
                    <a:pt x="855756" y="28389"/>
                    <a:pt x="865279" y="43765"/>
                    <a:pt x="878931" y="50591"/>
                  </a:cubicBezTo>
                  <a:cubicBezTo>
                    <a:pt x="890905" y="56578"/>
                    <a:pt x="905057" y="57304"/>
                    <a:pt x="917031" y="63291"/>
                  </a:cubicBezTo>
                  <a:cubicBezTo>
                    <a:pt x="930683" y="70117"/>
                    <a:pt x="941183" y="82492"/>
                    <a:pt x="955131" y="88691"/>
                  </a:cubicBezTo>
                  <a:cubicBezTo>
                    <a:pt x="979597" y="99565"/>
                    <a:pt x="1005931" y="105624"/>
                    <a:pt x="1031331" y="114091"/>
                  </a:cubicBezTo>
                  <a:lnTo>
                    <a:pt x="1069431" y="126791"/>
                  </a:lnTo>
                  <a:cubicBezTo>
                    <a:pt x="1141471" y="117786"/>
                    <a:pt x="1161894" y="119372"/>
                    <a:pt x="1221831" y="101391"/>
                  </a:cubicBezTo>
                  <a:cubicBezTo>
                    <a:pt x="1247476" y="93698"/>
                    <a:pt x="1298031" y="75991"/>
                    <a:pt x="1298031" y="75991"/>
                  </a:cubicBezTo>
                  <a:lnTo>
                    <a:pt x="1501231" y="88691"/>
                  </a:lnTo>
                  <a:cubicBezTo>
                    <a:pt x="1530044" y="98776"/>
                    <a:pt x="1532961" y="141053"/>
                    <a:pt x="1552031" y="164891"/>
                  </a:cubicBezTo>
                  <a:cubicBezTo>
                    <a:pt x="1657637" y="296898"/>
                    <a:pt x="1560691" y="166624"/>
                    <a:pt x="1628231" y="279191"/>
                  </a:cubicBezTo>
                  <a:cubicBezTo>
                    <a:pt x="1693735" y="388364"/>
                    <a:pt x="1666186" y="316855"/>
                    <a:pt x="1691731" y="393491"/>
                  </a:cubicBezTo>
                  <a:cubicBezTo>
                    <a:pt x="1687498" y="545891"/>
                    <a:pt x="1699448" y="699605"/>
                    <a:pt x="1679031" y="850691"/>
                  </a:cubicBezTo>
                  <a:cubicBezTo>
                    <a:pt x="1676694" y="867988"/>
                    <a:pt x="1644574" y="857262"/>
                    <a:pt x="1628231" y="863391"/>
                  </a:cubicBezTo>
                  <a:cubicBezTo>
                    <a:pt x="1610504" y="870038"/>
                    <a:pt x="1593485" y="878757"/>
                    <a:pt x="1577431" y="888791"/>
                  </a:cubicBezTo>
                  <a:cubicBezTo>
                    <a:pt x="1559482" y="900009"/>
                    <a:pt x="1546565" y="919772"/>
                    <a:pt x="1526631" y="926891"/>
                  </a:cubicBezTo>
                  <a:cubicBezTo>
                    <a:pt x="1485974" y="941411"/>
                    <a:pt x="1441964" y="943824"/>
                    <a:pt x="1399631" y="952291"/>
                  </a:cubicBezTo>
                  <a:cubicBezTo>
                    <a:pt x="1386931" y="969224"/>
                    <a:pt x="1370997" y="984159"/>
                    <a:pt x="1361531" y="1003091"/>
                  </a:cubicBezTo>
                  <a:cubicBezTo>
                    <a:pt x="1349557" y="1027038"/>
                    <a:pt x="1336131" y="1079291"/>
                    <a:pt x="1336131" y="1079291"/>
                  </a:cubicBezTo>
                  <a:cubicBezTo>
                    <a:pt x="1331898" y="1155491"/>
                    <a:pt x="1330667" y="1231917"/>
                    <a:pt x="1323431" y="1307891"/>
                  </a:cubicBezTo>
                  <a:cubicBezTo>
                    <a:pt x="1321431" y="1328892"/>
                    <a:pt x="1300454" y="1370859"/>
                    <a:pt x="1285331" y="1384091"/>
                  </a:cubicBezTo>
                  <a:cubicBezTo>
                    <a:pt x="1262357" y="1404193"/>
                    <a:pt x="1234531" y="1417958"/>
                    <a:pt x="1209131" y="1434891"/>
                  </a:cubicBezTo>
                  <a:cubicBezTo>
                    <a:pt x="1156508" y="1469973"/>
                    <a:pt x="1185839" y="1456589"/>
                    <a:pt x="1120231" y="1472991"/>
                  </a:cubicBezTo>
                  <a:cubicBezTo>
                    <a:pt x="1060964" y="1468758"/>
                    <a:pt x="1000945" y="1470617"/>
                    <a:pt x="942431" y="1460291"/>
                  </a:cubicBezTo>
                  <a:cubicBezTo>
                    <a:pt x="927400" y="1457638"/>
                    <a:pt x="919573" y="1435693"/>
                    <a:pt x="904331" y="1434891"/>
                  </a:cubicBezTo>
                  <a:lnTo>
                    <a:pt x="701131" y="1447591"/>
                  </a:lnTo>
                  <a:cubicBezTo>
                    <a:pt x="692664" y="1460291"/>
                    <a:pt x="682557" y="1472039"/>
                    <a:pt x="675731" y="1485691"/>
                  </a:cubicBezTo>
                  <a:cubicBezTo>
                    <a:pt x="646670" y="1543814"/>
                    <a:pt x="686350" y="1513172"/>
                    <a:pt x="624931" y="1574591"/>
                  </a:cubicBezTo>
                  <a:cubicBezTo>
                    <a:pt x="602667" y="1596855"/>
                    <a:pt x="577653" y="1604428"/>
                    <a:pt x="548731" y="1612691"/>
                  </a:cubicBezTo>
                  <a:cubicBezTo>
                    <a:pt x="531948" y="1617486"/>
                    <a:pt x="514864" y="1621158"/>
                    <a:pt x="497931" y="1625391"/>
                  </a:cubicBezTo>
                  <a:cubicBezTo>
                    <a:pt x="447896" y="1621221"/>
                    <a:pt x="304804" y="1611405"/>
                    <a:pt x="243931" y="1599991"/>
                  </a:cubicBezTo>
                  <a:cubicBezTo>
                    <a:pt x="209620" y="1593558"/>
                    <a:pt x="175449" y="1585630"/>
                    <a:pt x="142331" y="1574591"/>
                  </a:cubicBezTo>
                  <a:cubicBezTo>
                    <a:pt x="129631" y="1570358"/>
                    <a:pt x="116205" y="1567878"/>
                    <a:pt x="104231" y="1561891"/>
                  </a:cubicBezTo>
                  <a:cubicBezTo>
                    <a:pt x="90579" y="1555065"/>
                    <a:pt x="78831" y="1544958"/>
                    <a:pt x="66131" y="1536491"/>
                  </a:cubicBezTo>
                  <a:cubicBezTo>
                    <a:pt x="43389" y="1468265"/>
                    <a:pt x="41256" y="1479183"/>
                    <a:pt x="66131" y="1371391"/>
                  </a:cubicBezTo>
                  <a:cubicBezTo>
                    <a:pt x="69563" y="1356518"/>
                    <a:pt x="79612" y="1342826"/>
                    <a:pt x="91531" y="1333291"/>
                  </a:cubicBezTo>
                  <a:cubicBezTo>
                    <a:pt x="101984" y="1324928"/>
                    <a:pt x="116931" y="1324824"/>
                    <a:pt x="129631" y="1320591"/>
                  </a:cubicBezTo>
                  <a:cubicBezTo>
                    <a:pt x="171737" y="1194273"/>
                    <a:pt x="168753" y="1234956"/>
                    <a:pt x="142331" y="1041191"/>
                  </a:cubicBezTo>
                  <a:cubicBezTo>
                    <a:pt x="138713" y="1014663"/>
                    <a:pt x="140878" y="976965"/>
                    <a:pt x="116931" y="964991"/>
                  </a:cubicBezTo>
                  <a:cubicBezTo>
                    <a:pt x="50067" y="931559"/>
                    <a:pt x="79518" y="952978"/>
                    <a:pt x="28031" y="901491"/>
                  </a:cubicBezTo>
                  <a:cubicBezTo>
                    <a:pt x="23216" y="848521"/>
                    <a:pt x="0" y="690853"/>
                    <a:pt x="28031" y="634791"/>
                  </a:cubicBezTo>
                  <a:cubicBezTo>
                    <a:pt x="41683" y="607487"/>
                    <a:pt x="78831" y="600924"/>
                    <a:pt x="104231" y="583991"/>
                  </a:cubicBezTo>
                  <a:cubicBezTo>
                    <a:pt x="116931" y="575524"/>
                    <a:pt x="127851" y="563418"/>
                    <a:pt x="142331" y="558591"/>
                  </a:cubicBezTo>
                  <a:cubicBezTo>
                    <a:pt x="155031" y="554358"/>
                    <a:pt x="167516" y="549413"/>
                    <a:pt x="180431" y="545891"/>
                  </a:cubicBezTo>
                  <a:cubicBezTo>
                    <a:pt x="277329" y="519464"/>
                    <a:pt x="275681" y="524724"/>
                    <a:pt x="294731" y="520491"/>
                  </a:cubicBezTo>
                  <a:close/>
                </a:path>
              </a:pathLst>
            </a:custGeom>
            <a:solidFill>
              <a:srgbClr val="94924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1187624" y="1870100"/>
              <a:ext cx="1162720" cy="1081311"/>
            </a:xfrm>
            <a:custGeom>
              <a:avLst/>
              <a:gdLst>
                <a:gd name="connsiteX0" fmla="*/ 711200 w 2186610"/>
                <a:gd name="connsiteY0" fmla="*/ 1188095 h 1387235"/>
                <a:gd name="connsiteX1" fmla="*/ 711200 w 2186610"/>
                <a:gd name="connsiteY1" fmla="*/ 1188095 h 1387235"/>
                <a:gd name="connsiteX2" fmla="*/ 355600 w 2186610"/>
                <a:gd name="connsiteY2" fmla="*/ 1061095 h 1387235"/>
                <a:gd name="connsiteX3" fmla="*/ 88900 w 2186610"/>
                <a:gd name="connsiteY3" fmla="*/ 934095 h 1387235"/>
                <a:gd name="connsiteX4" fmla="*/ 38100 w 2186610"/>
                <a:gd name="connsiteY4" fmla="*/ 895995 h 1387235"/>
                <a:gd name="connsiteX5" fmla="*/ 0 w 2186610"/>
                <a:gd name="connsiteY5" fmla="*/ 857895 h 1387235"/>
                <a:gd name="connsiteX6" fmla="*/ 12700 w 2186610"/>
                <a:gd name="connsiteY6" fmla="*/ 680095 h 1387235"/>
                <a:gd name="connsiteX7" fmla="*/ 38100 w 2186610"/>
                <a:gd name="connsiteY7" fmla="*/ 641995 h 1387235"/>
                <a:gd name="connsiteX8" fmla="*/ 63500 w 2186610"/>
                <a:gd name="connsiteY8" fmla="*/ 578495 h 1387235"/>
                <a:gd name="connsiteX9" fmla="*/ 76200 w 2186610"/>
                <a:gd name="connsiteY9" fmla="*/ 514995 h 1387235"/>
                <a:gd name="connsiteX10" fmla="*/ 152400 w 2186610"/>
                <a:gd name="connsiteY10" fmla="*/ 413395 h 1387235"/>
                <a:gd name="connsiteX11" fmla="*/ 190500 w 2186610"/>
                <a:gd name="connsiteY11" fmla="*/ 362595 h 1387235"/>
                <a:gd name="connsiteX12" fmla="*/ 241300 w 2186610"/>
                <a:gd name="connsiteY12" fmla="*/ 311795 h 1387235"/>
                <a:gd name="connsiteX13" fmla="*/ 330200 w 2186610"/>
                <a:gd name="connsiteY13" fmla="*/ 260995 h 1387235"/>
                <a:gd name="connsiteX14" fmla="*/ 406400 w 2186610"/>
                <a:gd name="connsiteY14" fmla="*/ 235595 h 1387235"/>
                <a:gd name="connsiteX15" fmla="*/ 444500 w 2186610"/>
                <a:gd name="connsiteY15" fmla="*/ 222895 h 1387235"/>
                <a:gd name="connsiteX16" fmla="*/ 698500 w 2186610"/>
                <a:gd name="connsiteY16" fmla="*/ 235595 h 1387235"/>
                <a:gd name="connsiteX17" fmla="*/ 736600 w 2186610"/>
                <a:gd name="connsiteY17" fmla="*/ 248295 h 1387235"/>
                <a:gd name="connsiteX18" fmla="*/ 927100 w 2186610"/>
                <a:gd name="connsiteY18" fmla="*/ 222895 h 1387235"/>
                <a:gd name="connsiteX19" fmla="*/ 965200 w 2186610"/>
                <a:gd name="connsiteY19" fmla="*/ 184795 h 1387235"/>
                <a:gd name="connsiteX20" fmla="*/ 990600 w 2186610"/>
                <a:gd name="connsiteY20" fmla="*/ 146695 h 1387235"/>
                <a:gd name="connsiteX21" fmla="*/ 1028700 w 2186610"/>
                <a:gd name="connsiteY21" fmla="*/ 121295 h 1387235"/>
                <a:gd name="connsiteX22" fmla="*/ 1054100 w 2186610"/>
                <a:gd name="connsiteY22" fmla="*/ 83195 h 1387235"/>
                <a:gd name="connsiteX23" fmla="*/ 1193800 w 2186610"/>
                <a:gd name="connsiteY23" fmla="*/ 45095 h 1387235"/>
                <a:gd name="connsiteX24" fmla="*/ 1231900 w 2186610"/>
                <a:gd name="connsiteY24" fmla="*/ 32395 h 1387235"/>
                <a:gd name="connsiteX25" fmla="*/ 1447800 w 2186610"/>
                <a:gd name="connsiteY25" fmla="*/ 6995 h 1387235"/>
                <a:gd name="connsiteX26" fmla="*/ 1917700 w 2186610"/>
                <a:gd name="connsiteY26" fmla="*/ 32395 h 1387235"/>
                <a:gd name="connsiteX27" fmla="*/ 1955800 w 2186610"/>
                <a:gd name="connsiteY27" fmla="*/ 45095 h 1387235"/>
                <a:gd name="connsiteX28" fmla="*/ 2057400 w 2186610"/>
                <a:gd name="connsiteY28" fmla="*/ 108595 h 1387235"/>
                <a:gd name="connsiteX29" fmla="*/ 2082800 w 2186610"/>
                <a:gd name="connsiteY29" fmla="*/ 260995 h 1387235"/>
                <a:gd name="connsiteX30" fmla="*/ 2095500 w 2186610"/>
                <a:gd name="connsiteY30" fmla="*/ 311795 h 1387235"/>
                <a:gd name="connsiteX31" fmla="*/ 2108200 w 2186610"/>
                <a:gd name="connsiteY31" fmla="*/ 375295 h 1387235"/>
                <a:gd name="connsiteX32" fmla="*/ 2133600 w 2186610"/>
                <a:gd name="connsiteY32" fmla="*/ 413395 h 1387235"/>
                <a:gd name="connsiteX33" fmla="*/ 2133600 w 2186610"/>
                <a:gd name="connsiteY33" fmla="*/ 603895 h 1387235"/>
                <a:gd name="connsiteX34" fmla="*/ 2095500 w 2186610"/>
                <a:gd name="connsiteY34" fmla="*/ 641995 h 1387235"/>
                <a:gd name="connsiteX35" fmla="*/ 2070100 w 2186610"/>
                <a:gd name="connsiteY35" fmla="*/ 680095 h 1387235"/>
                <a:gd name="connsiteX36" fmla="*/ 1981200 w 2186610"/>
                <a:gd name="connsiteY36" fmla="*/ 730895 h 1387235"/>
                <a:gd name="connsiteX37" fmla="*/ 1905000 w 2186610"/>
                <a:gd name="connsiteY37" fmla="*/ 768995 h 1387235"/>
                <a:gd name="connsiteX38" fmla="*/ 1866900 w 2186610"/>
                <a:gd name="connsiteY38" fmla="*/ 845195 h 1387235"/>
                <a:gd name="connsiteX39" fmla="*/ 1892300 w 2186610"/>
                <a:gd name="connsiteY39" fmla="*/ 959495 h 1387235"/>
                <a:gd name="connsiteX40" fmla="*/ 1930400 w 2186610"/>
                <a:gd name="connsiteY40" fmla="*/ 997595 h 1387235"/>
                <a:gd name="connsiteX41" fmla="*/ 1943100 w 2186610"/>
                <a:gd name="connsiteY41" fmla="*/ 1035695 h 1387235"/>
                <a:gd name="connsiteX42" fmla="*/ 1930400 w 2186610"/>
                <a:gd name="connsiteY42" fmla="*/ 1099195 h 1387235"/>
                <a:gd name="connsiteX43" fmla="*/ 1841500 w 2186610"/>
                <a:gd name="connsiteY43" fmla="*/ 1137295 h 1387235"/>
                <a:gd name="connsiteX44" fmla="*/ 1587500 w 2186610"/>
                <a:gd name="connsiteY44" fmla="*/ 1111895 h 1387235"/>
                <a:gd name="connsiteX45" fmla="*/ 1536700 w 2186610"/>
                <a:gd name="connsiteY45" fmla="*/ 1073795 h 1387235"/>
                <a:gd name="connsiteX46" fmla="*/ 1447800 w 2186610"/>
                <a:gd name="connsiteY46" fmla="*/ 1035695 h 1387235"/>
                <a:gd name="connsiteX47" fmla="*/ 1384300 w 2186610"/>
                <a:gd name="connsiteY47" fmla="*/ 1048395 h 1387235"/>
                <a:gd name="connsiteX48" fmla="*/ 1371600 w 2186610"/>
                <a:gd name="connsiteY48" fmla="*/ 1099195 h 1387235"/>
                <a:gd name="connsiteX49" fmla="*/ 1346200 w 2186610"/>
                <a:gd name="connsiteY49" fmla="*/ 1137295 h 1387235"/>
                <a:gd name="connsiteX50" fmla="*/ 1320800 w 2186610"/>
                <a:gd name="connsiteY50" fmla="*/ 1264295 h 1387235"/>
                <a:gd name="connsiteX51" fmla="*/ 1308100 w 2186610"/>
                <a:gd name="connsiteY51" fmla="*/ 1315095 h 1387235"/>
                <a:gd name="connsiteX52" fmla="*/ 1270000 w 2186610"/>
                <a:gd name="connsiteY52" fmla="*/ 1340495 h 1387235"/>
                <a:gd name="connsiteX53" fmla="*/ 1104900 w 2186610"/>
                <a:gd name="connsiteY53" fmla="*/ 1365895 h 1387235"/>
                <a:gd name="connsiteX54" fmla="*/ 1054100 w 2186610"/>
                <a:gd name="connsiteY54" fmla="*/ 1378595 h 1387235"/>
                <a:gd name="connsiteX55" fmla="*/ 876300 w 2186610"/>
                <a:gd name="connsiteY55" fmla="*/ 1340495 h 1387235"/>
                <a:gd name="connsiteX56" fmla="*/ 838200 w 2186610"/>
                <a:gd name="connsiteY56" fmla="*/ 1302395 h 1387235"/>
                <a:gd name="connsiteX57" fmla="*/ 762000 w 2186610"/>
                <a:gd name="connsiteY57" fmla="*/ 1251595 h 1387235"/>
                <a:gd name="connsiteX58" fmla="*/ 711200 w 2186610"/>
                <a:gd name="connsiteY58" fmla="*/ 1188095 h 1387235"/>
                <a:gd name="connsiteX59" fmla="*/ 711200 w 2186610"/>
                <a:gd name="connsiteY59" fmla="*/ 1188095 h 138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6610" h="1387235">
                  <a:moveTo>
                    <a:pt x="711200" y="1188095"/>
                  </a:moveTo>
                  <a:lnTo>
                    <a:pt x="711200" y="1188095"/>
                  </a:lnTo>
                  <a:cubicBezTo>
                    <a:pt x="602691" y="1151925"/>
                    <a:pt x="456935" y="1105429"/>
                    <a:pt x="355600" y="1061095"/>
                  </a:cubicBezTo>
                  <a:cubicBezTo>
                    <a:pt x="240350" y="1010673"/>
                    <a:pt x="178881" y="994082"/>
                    <a:pt x="88900" y="934095"/>
                  </a:cubicBezTo>
                  <a:cubicBezTo>
                    <a:pt x="71288" y="922354"/>
                    <a:pt x="54171" y="909770"/>
                    <a:pt x="38100" y="895995"/>
                  </a:cubicBezTo>
                  <a:cubicBezTo>
                    <a:pt x="24463" y="884306"/>
                    <a:pt x="12700" y="870595"/>
                    <a:pt x="0" y="857895"/>
                  </a:cubicBezTo>
                  <a:cubicBezTo>
                    <a:pt x="4233" y="798628"/>
                    <a:pt x="2374" y="738609"/>
                    <a:pt x="12700" y="680095"/>
                  </a:cubicBezTo>
                  <a:cubicBezTo>
                    <a:pt x="15353" y="665064"/>
                    <a:pt x="31274" y="655647"/>
                    <a:pt x="38100" y="641995"/>
                  </a:cubicBezTo>
                  <a:cubicBezTo>
                    <a:pt x="48295" y="621605"/>
                    <a:pt x="56949" y="600331"/>
                    <a:pt x="63500" y="578495"/>
                  </a:cubicBezTo>
                  <a:cubicBezTo>
                    <a:pt x="69703" y="557820"/>
                    <a:pt x="68183" y="535037"/>
                    <a:pt x="76200" y="514995"/>
                  </a:cubicBezTo>
                  <a:cubicBezTo>
                    <a:pt x="103497" y="446753"/>
                    <a:pt x="111430" y="461194"/>
                    <a:pt x="152400" y="413395"/>
                  </a:cubicBezTo>
                  <a:cubicBezTo>
                    <a:pt x="166175" y="397324"/>
                    <a:pt x="176562" y="378525"/>
                    <a:pt x="190500" y="362595"/>
                  </a:cubicBezTo>
                  <a:cubicBezTo>
                    <a:pt x="206269" y="344573"/>
                    <a:pt x="223118" y="327380"/>
                    <a:pt x="241300" y="311795"/>
                  </a:cubicBezTo>
                  <a:cubicBezTo>
                    <a:pt x="261347" y="294612"/>
                    <a:pt x="307678" y="270004"/>
                    <a:pt x="330200" y="260995"/>
                  </a:cubicBezTo>
                  <a:cubicBezTo>
                    <a:pt x="355059" y="251051"/>
                    <a:pt x="381000" y="244062"/>
                    <a:pt x="406400" y="235595"/>
                  </a:cubicBezTo>
                  <a:lnTo>
                    <a:pt x="444500" y="222895"/>
                  </a:lnTo>
                  <a:cubicBezTo>
                    <a:pt x="529167" y="227128"/>
                    <a:pt x="614046" y="228251"/>
                    <a:pt x="698500" y="235595"/>
                  </a:cubicBezTo>
                  <a:cubicBezTo>
                    <a:pt x="711837" y="236755"/>
                    <a:pt x="723234" y="249038"/>
                    <a:pt x="736600" y="248295"/>
                  </a:cubicBezTo>
                  <a:cubicBezTo>
                    <a:pt x="800563" y="244741"/>
                    <a:pt x="863600" y="231362"/>
                    <a:pt x="927100" y="222895"/>
                  </a:cubicBezTo>
                  <a:cubicBezTo>
                    <a:pt x="939800" y="210195"/>
                    <a:pt x="953702" y="198593"/>
                    <a:pt x="965200" y="184795"/>
                  </a:cubicBezTo>
                  <a:cubicBezTo>
                    <a:pt x="974971" y="173069"/>
                    <a:pt x="979807" y="157488"/>
                    <a:pt x="990600" y="146695"/>
                  </a:cubicBezTo>
                  <a:cubicBezTo>
                    <a:pt x="1001393" y="135902"/>
                    <a:pt x="1016000" y="129762"/>
                    <a:pt x="1028700" y="121295"/>
                  </a:cubicBezTo>
                  <a:cubicBezTo>
                    <a:pt x="1037167" y="108595"/>
                    <a:pt x="1041157" y="91285"/>
                    <a:pt x="1054100" y="83195"/>
                  </a:cubicBezTo>
                  <a:cubicBezTo>
                    <a:pt x="1090428" y="60490"/>
                    <a:pt x="1152702" y="55369"/>
                    <a:pt x="1193800" y="45095"/>
                  </a:cubicBezTo>
                  <a:cubicBezTo>
                    <a:pt x="1206787" y="41848"/>
                    <a:pt x="1218832" y="35299"/>
                    <a:pt x="1231900" y="32395"/>
                  </a:cubicBezTo>
                  <a:cubicBezTo>
                    <a:pt x="1302471" y="16713"/>
                    <a:pt x="1376429" y="13483"/>
                    <a:pt x="1447800" y="6995"/>
                  </a:cubicBezTo>
                  <a:cubicBezTo>
                    <a:pt x="1604433" y="15462"/>
                    <a:pt x="1761277" y="20663"/>
                    <a:pt x="1917700" y="32395"/>
                  </a:cubicBezTo>
                  <a:cubicBezTo>
                    <a:pt x="1931049" y="33396"/>
                    <a:pt x="1944177" y="38453"/>
                    <a:pt x="1955800" y="45095"/>
                  </a:cubicBezTo>
                  <a:cubicBezTo>
                    <a:pt x="2186610" y="176986"/>
                    <a:pt x="1840209" y="0"/>
                    <a:pt x="2057400" y="108595"/>
                  </a:cubicBezTo>
                  <a:cubicBezTo>
                    <a:pt x="2085980" y="222914"/>
                    <a:pt x="2053070" y="82615"/>
                    <a:pt x="2082800" y="260995"/>
                  </a:cubicBezTo>
                  <a:cubicBezTo>
                    <a:pt x="2085669" y="278212"/>
                    <a:pt x="2091714" y="294756"/>
                    <a:pt x="2095500" y="311795"/>
                  </a:cubicBezTo>
                  <a:cubicBezTo>
                    <a:pt x="2100183" y="332867"/>
                    <a:pt x="2100621" y="355084"/>
                    <a:pt x="2108200" y="375295"/>
                  </a:cubicBezTo>
                  <a:cubicBezTo>
                    <a:pt x="2113559" y="389587"/>
                    <a:pt x="2125133" y="400695"/>
                    <a:pt x="2133600" y="413395"/>
                  </a:cubicBezTo>
                  <a:cubicBezTo>
                    <a:pt x="2152310" y="488235"/>
                    <a:pt x="2162161" y="503933"/>
                    <a:pt x="2133600" y="603895"/>
                  </a:cubicBezTo>
                  <a:cubicBezTo>
                    <a:pt x="2128666" y="621164"/>
                    <a:pt x="2106998" y="628197"/>
                    <a:pt x="2095500" y="641995"/>
                  </a:cubicBezTo>
                  <a:cubicBezTo>
                    <a:pt x="2085729" y="653721"/>
                    <a:pt x="2080893" y="669302"/>
                    <a:pt x="2070100" y="680095"/>
                  </a:cubicBezTo>
                  <a:cubicBezTo>
                    <a:pt x="2008681" y="741514"/>
                    <a:pt x="2039323" y="701834"/>
                    <a:pt x="1981200" y="730895"/>
                  </a:cubicBezTo>
                  <a:cubicBezTo>
                    <a:pt x="1882723" y="780134"/>
                    <a:pt x="2000765" y="737073"/>
                    <a:pt x="1905000" y="768995"/>
                  </a:cubicBezTo>
                  <a:cubicBezTo>
                    <a:pt x="1892158" y="788258"/>
                    <a:pt x="1866900" y="818905"/>
                    <a:pt x="1866900" y="845195"/>
                  </a:cubicBezTo>
                  <a:cubicBezTo>
                    <a:pt x="1866900" y="847689"/>
                    <a:pt x="1887402" y="950923"/>
                    <a:pt x="1892300" y="959495"/>
                  </a:cubicBezTo>
                  <a:cubicBezTo>
                    <a:pt x="1901211" y="975089"/>
                    <a:pt x="1917700" y="984895"/>
                    <a:pt x="1930400" y="997595"/>
                  </a:cubicBezTo>
                  <a:cubicBezTo>
                    <a:pt x="1934633" y="1010295"/>
                    <a:pt x="1943100" y="1022308"/>
                    <a:pt x="1943100" y="1035695"/>
                  </a:cubicBezTo>
                  <a:cubicBezTo>
                    <a:pt x="1943100" y="1057281"/>
                    <a:pt x="1941110" y="1080453"/>
                    <a:pt x="1930400" y="1099195"/>
                  </a:cubicBezTo>
                  <a:cubicBezTo>
                    <a:pt x="1915782" y="1124776"/>
                    <a:pt x="1863647" y="1131758"/>
                    <a:pt x="1841500" y="1137295"/>
                  </a:cubicBezTo>
                  <a:cubicBezTo>
                    <a:pt x="1841452" y="1137291"/>
                    <a:pt x="1602482" y="1116505"/>
                    <a:pt x="1587500" y="1111895"/>
                  </a:cubicBezTo>
                  <a:cubicBezTo>
                    <a:pt x="1567269" y="1105670"/>
                    <a:pt x="1553924" y="1086098"/>
                    <a:pt x="1536700" y="1073795"/>
                  </a:cubicBezTo>
                  <a:cubicBezTo>
                    <a:pt x="1489474" y="1040062"/>
                    <a:pt x="1507236" y="1050554"/>
                    <a:pt x="1447800" y="1035695"/>
                  </a:cubicBezTo>
                  <a:cubicBezTo>
                    <a:pt x="1426633" y="1039928"/>
                    <a:pt x="1400883" y="1034576"/>
                    <a:pt x="1384300" y="1048395"/>
                  </a:cubicBezTo>
                  <a:cubicBezTo>
                    <a:pt x="1370891" y="1059569"/>
                    <a:pt x="1378476" y="1083152"/>
                    <a:pt x="1371600" y="1099195"/>
                  </a:cubicBezTo>
                  <a:cubicBezTo>
                    <a:pt x="1365587" y="1113224"/>
                    <a:pt x="1354667" y="1124595"/>
                    <a:pt x="1346200" y="1137295"/>
                  </a:cubicBezTo>
                  <a:cubicBezTo>
                    <a:pt x="1324526" y="1289012"/>
                    <a:pt x="1346133" y="1175631"/>
                    <a:pt x="1320800" y="1264295"/>
                  </a:cubicBezTo>
                  <a:cubicBezTo>
                    <a:pt x="1316005" y="1281078"/>
                    <a:pt x="1317782" y="1300572"/>
                    <a:pt x="1308100" y="1315095"/>
                  </a:cubicBezTo>
                  <a:cubicBezTo>
                    <a:pt x="1299633" y="1327795"/>
                    <a:pt x="1284029" y="1334482"/>
                    <a:pt x="1270000" y="1340495"/>
                  </a:cubicBezTo>
                  <a:cubicBezTo>
                    <a:pt x="1231504" y="1356993"/>
                    <a:pt x="1127846" y="1363345"/>
                    <a:pt x="1104900" y="1365895"/>
                  </a:cubicBezTo>
                  <a:cubicBezTo>
                    <a:pt x="1087967" y="1370128"/>
                    <a:pt x="1071554" y="1378595"/>
                    <a:pt x="1054100" y="1378595"/>
                  </a:cubicBezTo>
                  <a:cubicBezTo>
                    <a:pt x="963278" y="1378595"/>
                    <a:pt x="932388" y="1387235"/>
                    <a:pt x="876300" y="1340495"/>
                  </a:cubicBezTo>
                  <a:cubicBezTo>
                    <a:pt x="862502" y="1328997"/>
                    <a:pt x="852377" y="1313422"/>
                    <a:pt x="838200" y="1302395"/>
                  </a:cubicBezTo>
                  <a:cubicBezTo>
                    <a:pt x="814103" y="1283653"/>
                    <a:pt x="762000" y="1251595"/>
                    <a:pt x="762000" y="1251595"/>
                  </a:cubicBezTo>
                  <a:cubicBezTo>
                    <a:pt x="747352" y="1207652"/>
                    <a:pt x="757156" y="1211073"/>
                    <a:pt x="711200" y="1188095"/>
                  </a:cubicBezTo>
                  <a:lnTo>
                    <a:pt x="711200" y="1188095"/>
                  </a:lnTo>
                  <a:close/>
                </a:path>
              </a:pathLst>
            </a:custGeom>
            <a:solidFill>
              <a:srgbClr val="94924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2544386" y="3227768"/>
              <a:ext cx="968494" cy="961868"/>
            </a:xfrm>
            <a:custGeom>
              <a:avLst/>
              <a:gdLst>
                <a:gd name="connsiteX0" fmla="*/ 1423922 w 2071622"/>
                <a:gd name="connsiteY0" fmla="*/ 1618653 h 1629363"/>
                <a:gd name="connsiteX1" fmla="*/ 1423922 w 2071622"/>
                <a:gd name="connsiteY1" fmla="*/ 1618653 h 1629363"/>
                <a:gd name="connsiteX2" fmla="*/ 1169922 w 2071622"/>
                <a:gd name="connsiteY2" fmla="*/ 1580553 h 1629363"/>
                <a:gd name="connsiteX3" fmla="*/ 941322 w 2071622"/>
                <a:gd name="connsiteY3" fmla="*/ 1555153 h 1629363"/>
                <a:gd name="connsiteX4" fmla="*/ 801622 w 2071622"/>
                <a:gd name="connsiteY4" fmla="*/ 1529753 h 1629363"/>
                <a:gd name="connsiteX5" fmla="*/ 534922 w 2071622"/>
                <a:gd name="connsiteY5" fmla="*/ 1504353 h 1629363"/>
                <a:gd name="connsiteX6" fmla="*/ 433322 w 2071622"/>
                <a:gd name="connsiteY6" fmla="*/ 1491653 h 1629363"/>
                <a:gd name="connsiteX7" fmla="*/ 319022 w 2071622"/>
                <a:gd name="connsiteY7" fmla="*/ 1466253 h 1629363"/>
                <a:gd name="connsiteX8" fmla="*/ 268222 w 2071622"/>
                <a:gd name="connsiteY8" fmla="*/ 1453553 h 1629363"/>
                <a:gd name="connsiteX9" fmla="*/ 204722 w 2071622"/>
                <a:gd name="connsiteY9" fmla="*/ 1428153 h 1629363"/>
                <a:gd name="connsiteX10" fmla="*/ 166622 w 2071622"/>
                <a:gd name="connsiteY10" fmla="*/ 1415453 h 1629363"/>
                <a:gd name="connsiteX11" fmla="*/ 153922 w 2071622"/>
                <a:gd name="connsiteY11" fmla="*/ 1301153 h 1629363"/>
                <a:gd name="connsiteX12" fmla="*/ 115822 w 2071622"/>
                <a:gd name="connsiteY12" fmla="*/ 1275753 h 1629363"/>
                <a:gd name="connsiteX13" fmla="*/ 52322 w 2071622"/>
                <a:gd name="connsiteY13" fmla="*/ 1199553 h 1629363"/>
                <a:gd name="connsiteX14" fmla="*/ 14222 w 2071622"/>
                <a:gd name="connsiteY14" fmla="*/ 1110653 h 1629363"/>
                <a:gd name="connsiteX15" fmla="*/ 1522 w 2071622"/>
                <a:gd name="connsiteY15" fmla="*/ 1059853 h 1629363"/>
                <a:gd name="connsiteX16" fmla="*/ 14222 w 2071622"/>
                <a:gd name="connsiteY16" fmla="*/ 894753 h 1629363"/>
                <a:gd name="connsiteX17" fmla="*/ 52322 w 2071622"/>
                <a:gd name="connsiteY17" fmla="*/ 869353 h 1629363"/>
                <a:gd name="connsiteX18" fmla="*/ 141222 w 2071622"/>
                <a:gd name="connsiteY18" fmla="*/ 805853 h 1629363"/>
                <a:gd name="connsiteX19" fmla="*/ 153922 w 2071622"/>
                <a:gd name="connsiteY19" fmla="*/ 767753 h 1629363"/>
                <a:gd name="connsiteX20" fmla="*/ 179322 w 2071622"/>
                <a:gd name="connsiteY20" fmla="*/ 729653 h 1629363"/>
                <a:gd name="connsiteX21" fmla="*/ 192022 w 2071622"/>
                <a:gd name="connsiteY21" fmla="*/ 615353 h 1629363"/>
                <a:gd name="connsiteX22" fmla="*/ 204722 w 2071622"/>
                <a:gd name="connsiteY22" fmla="*/ 577253 h 1629363"/>
                <a:gd name="connsiteX23" fmla="*/ 217422 w 2071622"/>
                <a:gd name="connsiteY23" fmla="*/ 183553 h 1629363"/>
                <a:gd name="connsiteX24" fmla="*/ 255522 w 2071622"/>
                <a:gd name="connsiteY24" fmla="*/ 170853 h 1629363"/>
                <a:gd name="connsiteX25" fmla="*/ 306322 w 2071622"/>
                <a:gd name="connsiteY25" fmla="*/ 145453 h 1629363"/>
                <a:gd name="connsiteX26" fmla="*/ 395222 w 2071622"/>
                <a:gd name="connsiteY26" fmla="*/ 120053 h 1629363"/>
                <a:gd name="connsiteX27" fmla="*/ 433322 w 2071622"/>
                <a:gd name="connsiteY27" fmla="*/ 94653 h 1629363"/>
                <a:gd name="connsiteX28" fmla="*/ 471422 w 2071622"/>
                <a:gd name="connsiteY28" fmla="*/ 56553 h 1629363"/>
                <a:gd name="connsiteX29" fmla="*/ 509522 w 2071622"/>
                <a:gd name="connsiteY29" fmla="*/ 43853 h 1629363"/>
                <a:gd name="connsiteX30" fmla="*/ 598422 w 2071622"/>
                <a:gd name="connsiteY30" fmla="*/ 5753 h 1629363"/>
                <a:gd name="connsiteX31" fmla="*/ 636522 w 2071622"/>
                <a:gd name="connsiteY31" fmla="*/ 18453 h 1629363"/>
                <a:gd name="connsiteX32" fmla="*/ 725422 w 2071622"/>
                <a:gd name="connsiteY32" fmla="*/ 221653 h 1629363"/>
                <a:gd name="connsiteX33" fmla="*/ 1055622 w 2071622"/>
                <a:gd name="connsiteY33" fmla="*/ 208953 h 1629363"/>
                <a:gd name="connsiteX34" fmla="*/ 1169922 w 2071622"/>
                <a:gd name="connsiteY34" fmla="*/ 196253 h 1629363"/>
                <a:gd name="connsiteX35" fmla="*/ 1208022 w 2071622"/>
                <a:gd name="connsiteY35" fmla="*/ 170853 h 1629363"/>
                <a:gd name="connsiteX36" fmla="*/ 1309622 w 2071622"/>
                <a:gd name="connsiteY36" fmla="*/ 158153 h 1629363"/>
                <a:gd name="connsiteX37" fmla="*/ 1449322 w 2071622"/>
                <a:gd name="connsiteY37" fmla="*/ 183553 h 1629363"/>
                <a:gd name="connsiteX38" fmla="*/ 1538222 w 2071622"/>
                <a:gd name="connsiteY38" fmla="*/ 297853 h 1629363"/>
                <a:gd name="connsiteX39" fmla="*/ 1576322 w 2071622"/>
                <a:gd name="connsiteY39" fmla="*/ 348653 h 1629363"/>
                <a:gd name="connsiteX40" fmla="*/ 1589022 w 2071622"/>
                <a:gd name="connsiteY40" fmla="*/ 386753 h 1629363"/>
                <a:gd name="connsiteX41" fmla="*/ 1639822 w 2071622"/>
                <a:gd name="connsiteY41" fmla="*/ 462953 h 1629363"/>
                <a:gd name="connsiteX42" fmla="*/ 1703322 w 2071622"/>
                <a:gd name="connsiteY42" fmla="*/ 615353 h 1629363"/>
                <a:gd name="connsiteX43" fmla="*/ 1741422 w 2071622"/>
                <a:gd name="connsiteY43" fmla="*/ 653453 h 1629363"/>
                <a:gd name="connsiteX44" fmla="*/ 1843022 w 2071622"/>
                <a:gd name="connsiteY44" fmla="*/ 704253 h 1629363"/>
                <a:gd name="connsiteX45" fmla="*/ 1931922 w 2071622"/>
                <a:gd name="connsiteY45" fmla="*/ 716953 h 1629363"/>
                <a:gd name="connsiteX46" fmla="*/ 2008122 w 2071622"/>
                <a:gd name="connsiteY46" fmla="*/ 767753 h 1629363"/>
                <a:gd name="connsiteX47" fmla="*/ 2033522 w 2071622"/>
                <a:gd name="connsiteY47" fmla="*/ 843953 h 1629363"/>
                <a:gd name="connsiteX48" fmla="*/ 2071622 w 2071622"/>
                <a:gd name="connsiteY48" fmla="*/ 920153 h 1629363"/>
                <a:gd name="connsiteX49" fmla="*/ 2046222 w 2071622"/>
                <a:gd name="connsiteY49" fmla="*/ 1034453 h 1629363"/>
                <a:gd name="connsiteX50" fmla="*/ 2008122 w 2071622"/>
                <a:gd name="connsiteY50" fmla="*/ 1072553 h 1629363"/>
                <a:gd name="connsiteX51" fmla="*/ 1970022 w 2071622"/>
                <a:gd name="connsiteY51" fmla="*/ 1097953 h 1629363"/>
                <a:gd name="connsiteX52" fmla="*/ 1792222 w 2071622"/>
                <a:gd name="connsiteY52" fmla="*/ 1123353 h 1629363"/>
                <a:gd name="connsiteX53" fmla="*/ 1766822 w 2071622"/>
                <a:gd name="connsiteY53" fmla="*/ 1161453 h 1629363"/>
                <a:gd name="connsiteX54" fmla="*/ 1779522 w 2071622"/>
                <a:gd name="connsiteY54" fmla="*/ 1224953 h 1629363"/>
                <a:gd name="connsiteX55" fmla="*/ 1817622 w 2071622"/>
                <a:gd name="connsiteY55" fmla="*/ 1313853 h 1629363"/>
                <a:gd name="connsiteX56" fmla="*/ 1843022 w 2071622"/>
                <a:gd name="connsiteY56" fmla="*/ 1390053 h 1629363"/>
                <a:gd name="connsiteX57" fmla="*/ 1754122 w 2071622"/>
                <a:gd name="connsiteY57" fmla="*/ 1440853 h 1629363"/>
                <a:gd name="connsiteX58" fmla="*/ 1703322 w 2071622"/>
                <a:gd name="connsiteY58" fmla="*/ 1517053 h 1629363"/>
                <a:gd name="connsiteX59" fmla="*/ 1690622 w 2071622"/>
                <a:gd name="connsiteY59" fmla="*/ 1555153 h 1629363"/>
                <a:gd name="connsiteX60" fmla="*/ 1550922 w 2071622"/>
                <a:gd name="connsiteY60" fmla="*/ 1593253 h 1629363"/>
                <a:gd name="connsiteX61" fmla="*/ 1373122 w 2071622"/>
                <a:gd name="connsiteY61" fmla="*/ 1618653 h 1629363"/>
                <a:gd name="connsiteX62" fmla="*/ 1423922 w 2071622"/>
                <a:gd name="connsiteY62" fmla="*/ 1618653 h 162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71622" h="1629363">
                  <a:moveTo>
                    <a:pt x="1423922" y="1618653"/>
                  </a:moveTo>
                  <a:lnTo>
                    <a:pt x="1423922" y="1618653"/>
                  </a:lnTo>
                  <a:cubicBezTo>
                    <a:pt x="1142200" y="1595176"/>
                    <a:pt x="1385714" y="1623711"/>
                    <a:pt x="1169922" y="1580553"/>
                  </a:cubicBezTo>
                  <a:cubicBezTo>
                    <a:pt x="1078614" y="1562291"/>
                    <a:pt x="1042289" y="1568921"/>
                    <a:pt x="941322" y="1555153"/>
                  </a:cubicBezTo>
                  <a:cubicBezTo>
                    <a:pt x="894426" y="1548758"/>
                    <a:pt x="848587" y="1535624"/>
                    <a:pt x="801622" y="1529753"/>
                  </a:cubicBezTo>
                  <a:cubicBezTo>
                    <a:pt x="713009" y="1518676"/>
                    <a:pt x="623535" y="1515430"/>
                    <a:pt x="534922" y="1504353"/>
                  </a:cubicBezTo>
                  <a:cubicBezTo>
                    <a:pt x="501055" y="1500120"/>
                    <a:pt x="466933" y="1497584"/>
                    <a:pt x="433322" y="1491653"/>
                  </a:cubicBezTo>
                  <a:cubicBezTo>
                    <a:pt x="394886" y="1484870"/>
                    <a:pt x="357052" y="1475029"/>
                    <a:pt x="319022" y="1466253"/>
                  </a:cubicBezTo>
                  <a:cubicBezTo>
                    <a:pt x="302015" y="1462328"/>
                    <a:pt x="284781" y="1459073"/>
                    <a:pt x="268222" y="1453553"/>
                  </a:cubicBezTo>
                  <a:cubicBezTo>
                    <a:pt x="246595" y="1446344"/>
                    <a:pt x="226068" y="1436158"/>
                    <a:pt x="204722" y="1428153"/>
                  </a:cubicBezTo>
                  <a:cubicBezTo>
                    <a:pt x="192187" y="1423453"/>
                    <a:pt x="179322" y="1419686"/>
                    <a:pt x="166622" y="1415453"/>
                  </a:cubicBezTo>
                  <a:cubicBezTo>
                    <a:pt x="162389" y="1377353"/>
                    <a:pt x="167023" y="1337179"/>
                    <a:pt x="153922" y="1301153"/>
                  </a:cubicBezTo>
                  <a:cubicBezTo>
                    <a:pt x="148706" y="1286808"/>
                    <a:pt x="127548" y="1285524"/>
                    <a:pt x="115822" y="1275753"/>
                  </a:cubicBezTo>
                  <a:cubicBezTo>
                    <a:pt x="79152" y="1245195"/>
                    <a:pt x="77297" y="1237015"/>
                    <a:pt x="52322" y="1199553"/>
                  </a:cubicBezTo>
                  <a:cubicBezTo>
                    <a:pt x="15861" y="1053710"/>
                    <a:pt x="66845" y="1233440"/>
                    <a:pt x="14222" y="1110653"/>
                  </a:cubicBezTo>
                  <a:cubicBezTo>
                    <a:pt x="7346" y="1094610"/>
                    <a:pt x="5755" y="1076786"/>
                    <a:pt x="1522" y="1059853"/>
                  </a:cubicBezTo>
                  <a:cubicBezTo>
                    <a:pt x="5755" y="1004820"/>
                    <a:pt x="0" y="948085"/>
                    <a:pt x="14222" y="894753"/>
                  </a:cubicBezTo>
                  <a:cubicBezTo>
                    <a:pt x="18155" y="880005"/>
                    <a:pt x="39902" y="878225"/>
                    <a:pt x="52322" y="869353"/>
                  </a:cubicBezTo>
                  <a:cubicBezTo>
                    <a:pt x="162591" y="790589"/>
                    <a:pt x="51432" y="865713"/>
                    <a:pt x="141222" y="805853"/>
                  </a:cubicBezTo>
                  <a:cubicBezTo>
                    <a:pt x="145455" y="793153"/>
                    <a:pt x="147935" y="779727"/>
                    <a:pt x="153922" y="767753"/>
                  </a:cubicBezTo>
                  <a:cubicBezTo>
                    <a:pt x="160748" y="754101"/>
                    <a:pt x="175620" y="744461"/>
                    <a:pt x="179322" y="729653"/>
                  </a:cubicBezTo>
                  <a:cubicBezTo>
                    <a:pt x="188619" y="692463"/>
                    <a:pt x="185720" y="653166"/>
                    <a:pt x="192022" y="615353"/>
                  </a:cubicBezTo>
                  <a:cubicBezTo>
                    <a:pt x="194223" y="602148"/>
                    <a:pt x="200489" y="589953"/>
                    <a:pt x="204722" y="577253"/>
                  </a:cubicBezTo>
                  <a:cubicBezTo>
                    <a:pt x="208955" y="446020"/>
                    <a:pt x="201136" y="313841"/>
                    <a:pt x="217422" y="183553"/>
                  </a:cubicBezTo>
                  <a:cubicBezTo>
                    <a:pt x="219082" y="170269"/>
                    <a:pt x="243217" y="176126"/>
                    <a:pt x="255522" y="170853"/>
                  </a:cubicBezTo>
                  <a:cubicBezTo>
                    <a:pt x="272923" y="163395"/>
                    <a:pt x="288921" y="152911"/>
                    <a:pt x="306322" y="145453"/>
                  </a:cubicBezTo>
                  <a:cubicBezTo>
                    <a:pt x="331829" y="134521"/>
                    <a:pt x="369443" y="126498"/>
                    <a:pt x="395222" y="120053"/>
                  </a:cubicBezTo>
                  <a:cubicBezTo>
                    <a:pt x="407922" y="111586"/>
                    <a:pt x="421596" y="104424"/>
                    <a:pt x="433322" y="94653"/>
                  </a:cubicBezTo>
                  <a:cubicBezTo>
                    <a:pt x="447120" y="83155"/>
                    <a:pt x="456478" y="66516"/>
                    <a:pt x="471422" y="56553"/>
                  </a:cubicBezTo>
                  <a:cubicBezTo>
                    <a:pt x="482561" y="49127"/>
                    <a:pt x="497548" y="49840"/>
                    <a:pt x="509522" y="43853"/>
                  </a:cubicBezTo>
                  <a:cubicBezTo>
                    <a:pt x="597227" y="0"/>
                    <a:pt x="492696" y="32184"/>
                    <a:pt x="598422" y="5753"/>
                  </a:cubicBezTo>
                  <a:cubicBezTo>
                    <a:pt x="611122" y="9986"/>
                    <a:pt x="628648" y="7626"/>
                    <a:pt x="636522" y="18453"/>
                  </a:cubicBezTo>
                  <a:cubicBezTo>
                    <a:pt x="682967" y="82315"/>
                    <a:pt x="701476" y="149814"/>
                    <a:pt x="725422" y="221653"/>
                  </a:cubicBezTo>
                  <a:lnTo>
                    <a:pt x="1055622" y="208953"/>
                  </a:lnTo>
                  <a:cubicBezTo>
                    <a:pt x="1093894" y="206766"/>
                    <a:pt x="1132732" y="205550"/>
                    <a:pt x="1169922" y="196253"/>
                  </a:cubicBezTo>
                  <a:cubicBezTo>
                    <a:pt x="1184730" y="192551"/>
                    <a:pt x="1193296" y="174869"/>
                    <a:pt x="1208022" y="170853"/>
                  </a:cubicBezTo>
                  <a:cubicBezTo>
                    <a:pt x="1240950" y="161873"/>
                    <a:pt x="1275755" y="162386"/>
                    <a:pt x="1309622" y="158153"/>
                  </a:cubicBezTo>
                  <a:cubicBezTo>
                    <a:pt x="1356189" y="166620"/>
                    <a:pt x="1406497" y="163400"/>
                    <a:pt x="1449322" y="183553"/>
                  </a:cubicBezTo>
                  <a:cubicBezTo>
                    <a:pt x="1562614" y="236867"/>
                    <a:pt x="1503867" y="237732"/>
                    <a:pt x="1538222" y="297853"/>
                  </a:cubicBezTo>
                  <a:cubicBezTo>
                    <a:pt x="1548724" y="316231"/>
                    <a:pt x="1563622" y="331720"/>
                    <a:pt x="1576322" y="348653"/>
                  </a:cubicBezTo>
                  <a:cubicBezTo>
                    <a:pt x="1580555" y="361353"/>
                    <a:pt x="1582521" y="375051"/>
                    <a:pt x="1589022" y="386753"/>
                  </a:cubicBezTo>
                  <a:cubicBezTo>
                    <a:pt x="1603847" y="413438"/>
                    <a:pt x="1639822" y="462953"/>
                    <a:pt x="1639822" y="462953"/>
                  </a:cubicBezTo>
                  <a:cubicBezTo>
                    <a:pt x="1652700" y="514465"/>
                    <a:pt x="1664251" y="576282"/>
                    <a:pt x="1703322" y="615353"/>
                  </a:cubicBezTo>
                  <a:cubicBezTo>
                    <a:pt x="1716022" y="628053"/>
                    <a:pt x="1726269" y="643810"/>
                    <a:pt x="1741422" y="653453"/>
                  </a:cubicBezTo>
                  <a:cubicBezTo>
                    <a:pt x="1773366" y="673781"/>
                    <a:pt x="1805538" y="698898"/>
                    <a:pt x="1843022" y="704253"/>
                  </a:cubicBezTo>
                  <a:lnTo>
                    <a:pt x="1931922" y="716953"/>
                  </a:lnTo>
                  <a:cubicBezTo>
                    <a:pt x="1967723" y="728887"/>
                    <a:pt x="1986501" y="728835"/>
                    <a:pt x="2008122" y="767753"/>
                  </a:cubicBezTo>
                  <a:cubicBezTo>
                    <a:pt x="2021125" y="791158"/>
                    <a:pt x="2018670" y="821676"/>
                    <a:pt x="2033522" y="843953"/>
                  </a:cubicBezTo>
                  <a:cubicBezTo>
                    <a:pt x="2066348" y="893192"/>
                    <a:pt x="2054095" y="867573"/>
                    <a:pt x="2071622" y="920153"/>
                  </a:cubicBezTo>
                  <a:cubicBezTo>
                    <a:pt x="2063155" y="958253"/>
                    <a:pt x="2061233" y="998426"/>
                    <a:pt x="2046222" y="1034453"/>
                  </a:cubicBezTo>
                  <a:cubicBezTo>
                    <a:pt x="2039314" y="1051032"/>
                    <a:pt x="2021920" y="1061055"/>
                    <a:pt x="2008122" y="1072553"/>
                  </a:cubicBezTo>
                  <a:cubicBezTo>
                    <a:pt x="1996396" y="1082324"/>
                    <a:pt x="1983674" y="1091127"/>
                    <a:pt x="1970022" y="1097953"/>
                  </a:cubicBezTo>
                  <a:cubicBezTo>
                    <a:pt x="1921157" y="1122385"/>
                    <a:pt x="1827914" y="1120108"/>
                    <a:pt x="1792222" y="1123353"/>
                  </a:cubicBezTo>
                  <a:cubicBezTo>
                    <a:pt x="1783755" y="1136053"/>
                    <a:pt x="1768715" y="1146307"/>
                    <a:pt x="1766822" y="1161453"/>
                  </a:cubicBezTo>
                  <a:cubicBezTo>
                    <a:pt x="1764145" y="1182872"/>
                    <a:pt x="1774287" y="1204012"/>
                    <a:pt x="1779522" y="1224953"/>
                  </a:cubicBezTo>
                  <a:cubicBezTo>
                    <a:pt x="1793149" y="1279461"/>
                    <a:pt x="1793391" y="1253276"/>
                    <a:pt x="1817622" y="1313853"/>
                  </a:cubicBezTo>
                  <a:cubicBezTo>
                    <a:pt x="1827566" y="1338712"/>
                    <a:pt x="1843022" y="1390053"/>
                    <a:pt x="1843022" y="1390053"/>
                  </a:cubicBezTo>
                  <a:cubicBezTo>
                    <a:pt x="1811401" y="1484915"/>
                    <a:pt x="1864258" y="1363758"/>
                    <a:pt x="1754122" y="1440853"/>
                  </a:cubicBezTo>
                  <a:cubicBezTo>
                    <a:pt x="1729113" y="1458359"/>
                    <a:pt x="1712975" y="1488093"/>
                    <a:pt x="1703322" y="1517053"/>
                  </a:cubicBezTo>
                  <a:cubicBezTo>
                    <a:pt x="1699089" y="1529753"/>
                    <a:pt x="1701515" y="1547372"/>
                    <a:pt x="1690622" y="1555153"/>
                  </a:cubicBezTo>
                  <a:cubicBezTo>
                    <a:pt x="1659016" y="1577728"/>
                    <a:pt x="1588213" y="1583083"/>
                    <a:pt x="1550922" y="1593253"/>
                  </a:cubicBezTo>
                  <a:cubicBezTo>
                    <a:pt x="1418520" y="1629363"/>
                    <a:pt x="1531946" y="1618653"/>
                    <a:pt x="1373122" y="1618653"/>
                  </a:cubicBezTo>
                  <a:lnTo>
                    <a:pt x="1423922" y="1618653"/>
                  </a:lnTo>
                  <a:close/>
                </a:path>
              </a:pathLst>
            </a:custGeom>
            <a:solidFill>
              <a:srgbClr val="949244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619672" y="2060848"/>
              <a:ext cx="432048" cy="369332"/>
            </a:xfrm>
            <a:prstGeom prst="rect">
              <a:avLst/>
            </a:prstGeom>
            <a:solidFill>
              <a:srgbClr val="949244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1</a:t>
              </a:r>
              <a:endParaRPr lang="it-IT" baseline="-25000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403648" y="328498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3</a:t>
              </a:r>
              <a:endParaRPr lang="it-IT" baseline="-25000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2987824" y="19168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2</a:t>
              </a:r>
              <a:endParaRPr lang="it-IT" baseline="-250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2843808" y="3356991"/>
              <a:ext cx="432048" cy="5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N</a:t>
              </a:r>
              <a:endParaRPr lang="it-IT" baseline="-25000" dirty="0"/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2555776" y="2348880"/>
            <a:ext cx="5472608" cy="3920852"/>
            <a:chOff x="2555776" y="2348880"/>
            <a:chExt cx="5472608" cy="3920852"/>
          </a:xfrm>
        </p:grpSpPr>
        <p:sp>
          <p:nvSpPr>
            <p:cNvPr id="58" name="Ovale 57"/>
            <p:cNvSpPr/>
            <p:nvPr/>
          </p:nvSpPr>
          <p:spPr>
            <a:xfrm>
              <a:off x="7524328" y="2348880"/>
              <a:ext cx="504056" cy="648072"/>
            </a:xfrm>
            <a:prstGeom prst="ellipse">
              <a:avLst/>
            </a:prstGeom>
            <a:noFill/>
            <a:ln>
              <a:solidFill>
                <a:srgbClr val="CC00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0" name="Connettore 2 59"/>
            <p:cNvCxnSpPr/>
            <p:nvPr/>
          </p:nvCxnSpPr>
          <p:spPr>
            <a:xfrm flipV="1">
              <a:off x="5148064" y="2996952"/>
              <a:ext cx="2448272" cy="360040"/>
            </a:xfrm>
            <a:prstGeom prst="straightConnector1">
              <a:avLst/>
            </a:prstGeom>
            <a:ln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Immagine 51" descr="esempio_gauss_err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6" y="4077072"/>
              <a:ext cx="2863549" cy="2192660"/>
            </a:xfrm>
            <a:prstGeom prst="rect">
              <a:avLst/>
            </a:prstGeom>
          </p:spPr>
        </p:pic>
        <p:cxnSp>
          <p:nvCxnSpPr>
            <p:cNvPr id="49" name="Connettore 2 48"/>
            <p:cNvCxnSpPr/>
            <p:nvPr/>
          </p:nvCxnSpPr>
          <p:spPr>
            <a:xfrm flipV="1">
              <a:off x="2555776" y="4365104"/>
              <a:ext cx="1440160" cy="256674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4139952" y="4136876"/>
              <a:ext cx="0" cy="187220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/>
            <p:nvPr/>
          </p:nvCxnSpPr>
          <p:spPr>
            <a:xfrm>
              <a:off x="4139952" y="5301208"/>
              <a:ext cx="360040" cy="0"/>
            </a:xfrm>
            <a:prstGeom prst="straightConnector1">
              <a:avLst/>
            </a:prstGeom>
            <a:ln w="28575">
              <a:solidFill>
                <a:srgbClr val="CC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o 58"/>
          <p:cNvGrpSpPr/>
          <p:nvPr/>
        </p:nvGrpSpPr>
        <p:grpSpPr>
          <a:xfrm>
            <a:off x="323528" y="1988840"/>
            <a:ext cx="6984776" cy="4131840"/>
            <a:chOff x="323528" y="1988840"/>
            <a:chExt cx="6984776" cy="4131840"/>
          </a:xfrm>
        </p:grpSpPr>
        <p:sp>
          <p:nvSpPr>
            <p:cNvPr id="62" name="Rettangolo 61"/>
            <p:cNvSpPr/>
            <p:nvPr/>
          </p:nvSpPr>
          <p:spPr>
            <a:xfrm>
              <a:off x="323528" y="4149080"/>
              <a:ext cx="2592288" cy="1971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7" name="Connettore 2 66"/>
            <p:cNvCxnSpPr/>
            <p:nvPr/>
          </p:nvCxnSpPr>
          <p:spPr>
            <a:xfrm>
              <a:off x="5004048" y="1988840"/>
              <a:ext cx="1728192" cy="504056"/>
            </a:xfrm>
            <a:prstGeom prst="straightConnector1">
              <a:avLst/>
            </a:prstGeom>
            <a:ln>
              <a:solidFill>
                <a:srgbClr val="00FF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e 78"/>
            <p:cNvSpPr/>
            <p:nvPr/>
          </p:nvSpPr>
          <p:spPr>
            <a:xfrm>
              <a:off x="6804248" y="2348880"/>
              <a:ext cx="504056" cy="648072"/>
            </a:xfrm>
            <a:prstGeom prst="ellipse">
              <a:avLst/>
            </a:prstGeom>
            <a:noFill/>
            <a:ln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861048"/>
            <a:ext cx="1440160" cy="7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617616" cy="81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301208"/>
            <a:ext cx="2645287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olo 9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COMBINED TOPOGRAPHIC/MECHANICAL IMAGING PROTOCOL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24" descr="Cellule_fluorescenz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1691680" y="908720"/>
            <a:ext cx="597666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Why measuring cells’ mechanical properties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?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itolo 3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859338" cy="54927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CELLULAR MECHANICS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515719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Fluorescence microscopy image : endothelial cells</a:t>
            </a:r>
            <a:endParaRPr lang="en-US" sz="1600" dirty="0"/>
          </a:p>
        </p:txBody>
      </p:sp>
      <p:sp>
        <p:nvSpPr>
          <p:cNvPr id="16" name="Meno 15"/>
          <p:cNvSpPr/>
          <p:nvPr/>
        </p:nvSpPr>
        <p:spPr>
          <a:xfrm>
            <a:off x="3203848" y="6021288"/>
            <a:ext cx="504056" cy="4571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18"/>
          <p:cNvGrpSpPr/>
          <p:nvPr/>
        </p:nvGrpSpPr>
        <p:grpSpPr>
          <a:xfrm>
            <a:off x="5004048" y="2564904"/>
            <a:ext cx="3744416" cy="2474406"/>
            <a:chOff x="5076056" y="1772816"/>
            <a:chExt cx="3744416" cy="2474406"/>
          </a:xfrm>
        </p:grpSpPr>
        <p:cxnSp>
          <p:nvCxnSpPr>
            <p:cNvPr id="20" name="Connettore 2 19"/>
            <p:cNvCxnSpPr/>
            <p:nvPr/>
          </p:nvCxnSpPr>
          <p:spPr>
            <a:xfrm>
              <a:off x="5076056" y="1916832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5076056" y="2636912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5724128" y="1772816"/>
              <a:ext cx="3096344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Structural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role: scaffolding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724128" y="2492896"/>
              <a:ext cx="3096344" cy="175432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Biological primary functions</a:t>
              </a:r>
              <a:endParaRPr lang="en-US" dirty="0" smtClean="0">
                <a:latin typeface="Calibri" pitchFamily="34" charset="0"/>
                <a:cs typeface="Calibri" pitchFamily="34" charset="0"/>
              </a:endParaRPr>
            </a:p>
            <a:p>
              <a:pPr algn="just">
                <a:buFontTx/>
                <a:buChar char="-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Adhesion </a:t>
              </a:r>
            </a:p>
            <a:p>
              <a:pPr algn="just">
                <a:buFontTx/>
                <a:buChar char="-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Proliferation</a:t>
              </a:r>
            </a:p>
            <a:p>
              <a:pPr algn="just">
                <a:buFontTx/>
                <a:buChar char="-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Intra-cellular transport</a:t>
              </a:r>
            </a:p>
            <a:p>
              <a:pPr algn="just">
                <a:buFontTx/>
                <a:buChar char="-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Differentiation</a:t>
              </a:r>
            </a:p>
            <a:p>
              <a:pPr algn="just">
                <a:buFontTx/>
                <a:buChar char="-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Signals transduction</a:t>
              </a:r>
            </a:p>
          </p:txBody>
        </p:sp>
      </p:grpSp>
      <p:grpSp>
        <p:nvGrpSpPr>
          <p:cNvPr id="7" name="Gruppo 39"/>
          <p:cNvGrpSpPr/>
          <p:nvPr/>
        </p:nvGrpSpPr>
        <p:grpSpPr>
          <a:xfrm>
            <a:off x="755576" y="5733256"/>
            <a:ext cx="7776864" cy="369332"/>
            <a:chOff x="467544" y="5157195"/>
            <a:chExt cx="7776864" cy="369332"/>
          </a:xfrm>
        </p:grpSpPr>
        <p:sp>
          <p:nvSpPr>
            <p:cNvPr id="27" name="Freccia bidirezionale orizzontale 26"/>
            <p:cNvSpPr/>
            <p:nvPr/>
          </p:nvSpPr>
          <p:spPr>
            <a:xfrm>
              <a:off x="3707904" y="5229203"/>
              <a:ext cx="1224136" cy="28803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67544" y="5157195"/>
              <a:ext cx="2808312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MECHANICAL PHENOTYPE</a:t>
              </a:r>
              <a:endParaRPr lang="it-IT" b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292080" y="5157195"/>
              <a:ext cx="295232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CELL’ S VITAL PARAMETERS</a:t>
              </a:r>
            </a:p>
          </p:txBody>
        </p:sp>
      </p:grpSp>
      <p:grpSp>
        <p:nvGrpSpPr>
          <p:cNvPr id="9" name="Gruppo 40"/>
          <p:cNvGrpSpPr/>
          <p:nvPr/>
        </p:nvGrpSpPr>
        <p:grpSpPr>
          <a:xfrm>
            <a:off x="5724128" y="1628800"/>
            <a:ext cx="2376264" cy="441340"/>
            <a:chOff x="5652120" y="2348880"/>
            <a:chExt cx="2376264" cy="44134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652120" y="2420888"/>
              <a:ext cx="1728192" cy="369332"/>
            </a:xfrm>
            <a:prstGeom prst="rect">
              <a:avLst/>
            </a:prstGeom>
            <a:noFill/>
            <a:ln w="28575"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alibri" pitchFamily="34" charset="0"/>
                  <a:cs typeface="Calibri" pitchFamily="34" charset="0"/>
                </a:rPr>
                <a:t>CYTOSKELETON  </a:t>
              </a:r>
              <a:endParaRPr lang="it-IT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380312" y="2348880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*</a:t>
              </a:r>
              <a:endParaRPr lang="it-IT" sz="1400" dirty="0"/>
            </a:p>
          </p:txBody>
        </p:sp>
      </p:grpSp>
      <p:sp>
        <p:nvSpPr>
          <p:cNvPr id="42" name="Rettangolo 41"/>
          <p:cNvSpPr/>
          <p:nvPr/>
        </p:nvSpPr>
        <p:spPr>
          <a:xfrm>
            <a:off x="1907704" y="6309320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* E</a:t>
            </a:r>
            <a:r>
              <a:rPr lang="en-US" sz="1600" dirty="0"/>
              <a:t>. L. Elson. </a:t>
            </a:r>
            <a:r>
              <a:rPr lang="en-US" sz="1600" dirty="0" smtClean="0"/>
              <a:t>Ann</a:t>
            </a:r>
            <a:r>
              <a:rPr lang="en-US" sz="1600" dirty="0"/>
              <a:t>. Rev. </a:t>
            </a:r>
            <a:r>
              <a:rPr lang="en-US" sz="1600" dirty="0" err="1"/>
              <a:t>Biophys</a:t>
            </a:r>
            <a:r>
              <a:rPr lang="en-US" sz="1600" dirty="0"/>
              <a:t>. </a:t>
            </a:r>
            <a:r>
              <a:rPr lang="en-US" sz="1600" dirty="0" err="1" smtClean="0"/>
              <a:t>Chem</a:t>
            </a:r>
            <a:r>
              <a:rPr lang="en-US" sz="1600" dirty="0" smtClean="0"/>
              <a:t> (1988)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8" name="Titolo 3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859338" cy="54927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CELLULAR MECHANICS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90872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Cellular (or tissues) elasticity correlated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043608" y="5373216"/>
            <a:ext cx="6480720" cy="430887"/>
            <a:chOff x="2249135" y="1772816"/>
            <a:chExt cx="4688610" cy="430887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2843808" y="1772816"/>
              <a:ext cx="4093937" cy="430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Environment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physico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-chemical variations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**</a:t>
              </a:r>
              <a:endParaRPr lang="en-US" sz="2000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ccia a destra 24"/>
            <p:cNvSpPr/>
            <p:nvPr/>
          </p:nvSpPr>
          <p:spPr>
            <a:xfrm>
              <a:off x="2249135" y="1844824"/>
              <a:ext cx="432048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971600" y="1556792"/>
            <a:ext cx="6552729" cy="3456384"/>
            <a:chOff x="971600" y="1556792"/>
            <a:chExt cx="6552729" cy="3456384"/>
          </a:xfrm>
        </p:grpSpPr>
        <p:grpSp>
          <p:nvGrpSpPr>
            <p:cNvPr id="17" name="Gruppo 16"/>
            <p:cNvGrpSpPr/>
            <p:nvPr/>
          </p:nvGrpSpPr>
          <p:grpSpPr>
            <a:xfrm>
              <a:off x="2411760" y="2492896"/>
              <a:ext cx="4608512" cy="2520280"/>
              <a:chOff x="1979712" y="2564904"/>
              <a:chExt cx="4793599" cy="3298998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79712" y="2564904"/>
                <a:ext cx="4793599" cy="3298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" name="Connettore 2 20"/>
              <p:cNvCxnSpPr/>
              <p:nvPr/>
            </p:nvCxnSpPr>
            <p:spPr>
              <a:xfrm flipH="1">
                <a:off x="3203848" y="2852936"/>
                <a:ext cx="792088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 flipH="1">
                <a:off x="3779912" y="3284984"/>
                <a:ext cx="576064" cy="12241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o 19"/>
            <p:cNvGrpSpPr/>
            <p:nvPr/>
          </p:nvGrpSpPr>
          <p:grpSpPr>
            <a:xfrm>
              <a:off x="971600" y="1556792"/>
              <a:ext cx="6552729" cy="738664"/>
              <a:chOff x="2199781" y="1772816"/>
              <a:chExt cx="4491196" cy="738664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2843808" y="1772816"/>
                <a:ext cx="3847169" cy="7386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b="1" dirty="0" err="1" smtClean="0">
                    <a:latin typeface="Calibri" pitchFamily="34" charset="0"/>
                    <a:cs typeface="Calibri" pitchFamily="34" charset="0"/>
                  </a:rPr>
                  <a:t>Patho</a:t>
                </a:r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-physiological state    </a:t>
                </a:r>
              </a:p>
              <a:p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(even without clear morphological changes)*</a:t>
                </a:r>
              </a:p>
            </p:txBody>
          </p:sp>
          <p:sp>
            <p:nvSpPr>
              <p:cNvPr id="19" name="Freccia a destra 18"/>
              <p:cNvSpPr/>
              <p:nvPr/>
            </p:nvSpPr>
            <p:spPr>
              <a:xfrm>
                <a:off x="2199781" y="2060848"/>
                <a:ext cx="432048" cy="28803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ttangolo 25"/>
          <p:cNvSpPr/>
          <p:nvPr/>
        </p:nvSpPr>
        <p:spPr>
          <a:xfrm>
            <a:off x="2339752" y="6027003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        M. </a:t>
            </a:r>
            <a:r>
              <a:rPr lang="en-US" sz="1600" dirty="0" err="1" smtClean="0"/>
              <a:t>Plodinec</a:t>
            </a:r>
            <a:r>
              <a:rPr lang="en-US" sz="1600" dirty="0" smtClean="0"/>
              <a:t> .  Nature Nanotech. (2012)               </a:t>
            </a:r>
          </a:p>
          <a:p>
            <a:r>
              <a:rPr lang="en-US" sz="1600" dirty="0" smtClean="0"/>
              <a:t>**      G. </a:t>
            </a:r>
            <a:r>
              <a:rPr lang="en-US" sz="1600" dirty="0" err="1" smtClean="0"/>
              <a:t>Lamour</a:t>
            </a:r>
            <a:r>
              <a:rPr lang="en-US" sz="1600" dirty="0" smtClean="0"/>
              <a:t>.  </a:t>
            </a:r>
            <a:r>
              <a:rPr lang="en-US" sz="1600" dirty="0" err="1" smtClean="0"/>
              <a:t>Biomat</a:t>
            </a:r>
            <a:r>
              <a:rPr lang="en-US" sz="1600" dirty="0" smtClean="0"/>
              <a:t>.  (2010</a:t>
            </a:r>
            <a:r>
              <a:rPr lang="en-US" sz="1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549275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5148263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NANOSTRUCTURED SURFACES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292" name="CasellaDiTesto 18"/>
          <p:cNvSpPr txBox="1">
            <a:spLocks noChangeArrowheads="1"/>
          </p:cNvSpPr>
          <p:nvPr/>
        </p:nvSpPr>
        <p:spPr bwMode="auto">
          <a:xfrm>
            <a:off x="1692275" y="981075"/>
            <a:ext cx="647477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Flat</a:t>
            </a:r>
            <a:endParaRPr lang="en-US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3" name="CasellaDiTesto 20"/>
          <p:cNvSpPr txBox="1">
            <a:spLocks noChangeArrowheads="1"/>
          </p:cNvSpPr>
          <p:nvPr/>
        </p:nvSpPr>
        <p:spPr bwMode="auto">
          <a:xfrm>
            <a:off x="4211638" y="981075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VS</a:t>
            </a:r>
          </a:p>
        </p:txBody>
      </p:sp>
      <p:sp>
        <p:nvSpPr>
          <p:cNvPr id="12294" name="CasellaDiTesto 21"/>
          <p:cNvSpPr txBox="1">
            <a:spLocks noChangeArrowheads="1"/>
          </p:cNvSpPr>
          <p:nvPr/>
        </p:nvSpPr>
        <p:spPr bwMode="auto">
          <a:xfrm>
            <a:off x="6156325" y="981075"/>
            <a:ext cx="1944688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 smtClean="0">
                <a:latin typeface="Calibri" pitchFamily="34" charset="0"/>
                <a:cs typeface="Calibri" pitchFamily="34" charset="0"/>
              </a:rPr>
              <a:t>Nanostructured</a:t>
            </a:r>
            <a:endParaRPr lang="en-US" sz="20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po 24"/>
          <p:cNvGrpSpPr>
            <a:grpSpLocks/>
          </p:cNvGrpSpPr>
          <p:nvPr/>
        </p:nvGrpSpPr>
        <p:grpSpPr bwMode="auto">
          <a:xfrm>
            <a:off x="827584" y="4365103"/>
            <a:ext cx="6984381" cy="1277273"/>
            <a:chOff x="1115615" y="5157192"/>
            <a:chExt cx="6984403" cy="1277538"/>
          </a:xfrm>
        </p:grpSpPr>
        <p:sp>
          <p:nvSpPr>
            <p:cNvPr id="23" name="Freccia in giù 22"/>
            <p:cNvSpPr/>
            <p:nvPr/>
          </p:nvSpPr>
          <p:spPr>
            <a:xfrm rot="16200000">
              <a:off x="1294952" y="5265252"/>
              <a:ext cx="504929" cy="86360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CasellaDiTesto 23"/>
            <p:cNvSpPr txBox="1">
              <a:spLocks noChangeArrowheads="1"/>
            </p:cNvSpPr>
            <p:nvPr/>
          </p:nvSpPr>
          <p:spPr bwMode="auto">
            <a:xfrm>
              <a:off x="2339751" y="5157192"/>
              <a:ext cx="5760267" cy="12775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Different physical properties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for the 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same material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:</a:t>
              </a:r>
              <a:endParaRPr lang="en-US" b="1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RMS roughness</a:t>
              </a: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electric charge density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Surface Free Energy,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etc..</a:t>
              </a:r>
            </a:p>
          </p:txBody>
        </p:sp>
      </p:grpSp>
      <p:pic>
        <p:nvPicPr>
          <p:cNvPr id="12296" name="Immagine 17" descr="ns_slicio_modifi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557338"/>
            <a:ext cx="4113212" cy="26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Immagine 18" descr="flat_slicio_modifi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9"/>
            <a:ext cx="4140200" cy="26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4211960" y="836712"/>
            <a:ext cx="216024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uppo 24"/>
          <p:cNvGrpSpPr>
            <a:grpSpLocks/>
          </p:cNvGrpSpPr>
          <p:nvPr/>
        </p:nvGrpSpPr>
        <p:grpSpPr bwMode="auto">
          <a:xfrm>
            <a:off x="827584" y="5877272"/>
            <a:ext cx="6984381" cy="707886"/>
            <a:chOff x="1115615" y="5533318"/>
            <a:chExt cx="6984403" cy="739514"/>
          </a:xfrm>
        </p:grpSpPr>
        <p:sp>
          <p:nvSpPr>
            <p:cNvPr id="18" name="Freccia in giù 17"/>
            <p:cNvSpPr/>
            <p:nvPr/>
          </p:nvSpPr>
          <p:spPr>
            <a:xfrm rot="16200000">
              <a:off x="1294952" y="5429207"/>
              <a:ext cx="504929" cy="86360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CasellaDiTesto 23"/>
            <p:cNvSpPr txBox="1">
              <a:spLocks noChangeArrowheads="1"/>
            </p:cNvSpPr>
            <p:nvPr/>
          </p:nvSpPr>
          <p:spPr bwMode="auto">
            <a:xfrm>
              <a:off x="2339751" y="5533318"/>
              <a:ext cx="5760267" cy="7395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May an engineered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nanostructured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surface influence a cell’s fate?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549275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6588125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THE ATOMIC FORCE MICROSCOPE (AFM)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1268" name="Immagine 18" descr="afm_schemati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67691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9"/>
          <p:cNvGrpSpPr>
            <a:grpSpLocks/>
          </p:cNvGrpSpPr>
          <p:nvPr/>
        </p:nvGrpSpPr>
        <p:grpSpPr bwMode="auto">
          <a:xfrm>
            <a:off x="4140200" y="3084513"/>
            <a:ext cx="2636838" cy="1352550"/>
            <a:chOff x="4139952" y="3085036"/>
            <a:chExt cx="2636887" cy="1352076"/>
          </a:xfrm>
        </p:grpSpPr>
        <p:sp>
          <p:nvSpPr>
            <p:cNvPr id="7" name="Ovale 6"/>
            <p:cNvSpPr/>
            <p:nvPr/>
          </p:nvSpPr>
          <p:spPr>
            <a:xfrm>
              <a:off x="4139952" y="3429402"/>
              <a:ext cx="1655794" cy="1007710"/>
            </a:xfrm>
            <a:prstGeom prst="ellipse">
              <a:avLst/>
            </a:prstGeom>
            <a:noFill/>
            <a:ln w="76200" cap="flat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ccia in giù 8"/>
            <p:cNvSpPr/>
            <p:nvPr/>
          </p:nvSpPr>
          <p:spPr>
            <a:xfrm rot="3733594">
              <a:off x="6029981" y="2736499"/>
              <a:ext cx="398322" cy="109539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76375" y="3068638"/>
            <a:ext cx="1295400" cy="576262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67288" y="170021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827088" y="1196975"/>
            <a:ext cx="7561262" cy="5164138"/>
            <a:chOff x="902449" y="941111"/>
            <a:chExt cx="7222968" cy="5420025"/>
          </a:xfrm>
        </p:grpSpPr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2449" y="941111"/>
              <a:ext cx="7222968" cy="542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20"/>
            <p:cNvCxnSpPr/>
            <p:nvPr/>
          </p:nvCxnSpPr>
          <p:spPr>
            <a:xfrm>
              <a:off x="6748458" y="1699215"/>
              <a:ext cx="0" cy="331399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6806732" y="2852935"/>
              <a:ext cx="1221652" cy="41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Calibri" pitchFamily="34" charset="0"/>
                </a:rPr>
                <a:t>h ≈ 10 um</a:t>
              </a:r>
            </a:p>
          </p:txBody>
        </p:sp>
        <p:sp>
          <p:nvSpPr>
            <p:cNvPr id="17" name="Oval 25"/>
            <p:cNvSpPr/>
            <p:nvPr/>
          </p:nvSpPr>
          <p:spPr>
            <a:xfrm>
              <a:off x="4745196" y="1620905"/>
              <a:ext cx="147098" cy="16328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8" name="Straight Arrow Connector 27"/>
            <p:cNvCxnSpPr/>
            <p:nvPr/>
          </p:nvCxnSpPr>
          <p:spPr>
            <a:xfrm>
              <a:off x="4273572" y="1545928"/>
              <a:ext cx="370020" cy="1066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3"/>
            <p:cNvSpPr txBox="1">
              <a:spLocks noChangeArrowheads="1"/>
            </p:cNvSpPr>
            <p:nvPr/>
          </p:nvSpPr>
          <p:spPr bwMode="auto">
            <a:xfrm>
              <a:off x="3034825" y="1092263"/>
              <a:ext cx="1512168" cy="41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Calibri" pitchFamily="34" charset="0"/>
                </a:rPr>
                <a:t>R ≈  </a:t>
              </a:r>
              <a:r>
                <a:rPr lang="it-IT" sz="2000" b="1" dirty="0" smtClean="0">
                  <a:solidFill>
                    <a:schemeClr val="bg1"/>
                  </a:solidFill>
                  <a:latin typeface="Calibri" pitchFamily="34" charset="0"/>
                </a:rPr>
                <a:t>2-3 </a:t>
              </a:r>
              <a:r>
                <a:rPr lang="it-IT" sz="2000" b="1" dirty="0" err="1">
                  <a:solidFill>
                    <a:schemeClr val="bg1"/>
                  </a:solidFill>
                  <a:latin typeface="Calibri" pitchFamily="34" charset="0"/>
                </a:rPr>
                <a:t>nm</a:t>
              </a:r>
              <a:endParaRPr lang="it-IT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afm_schemat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736304" cy="200394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0" y="476672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2555776" cy="4766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AFM &amp; CELLS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589240"/>
            <a:ext cx="4752528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  <a:cs typeface="Calibri" pitchFamily="34" charset="0"/>
              </a:rPr>
              <a:t>AFM :  COMBINED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TOPOGRAPHIC/MECHANICAL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 IMAGING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3059832" y="764704"/>
            <a:ext cx="5849383" cy="2952328"/>
            <a:chOff x="2987824" y="764704"/>
            <a:chExt cx="5849383" cy="2952328"/>
          </a:xfrm>
        </p:grpSpPr>
        <p:pic>
          <p:nvPicPr>
            <p:cNvPr id="43" name="Immagine 42" descr="PC12_real_height_map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6136" y="908720"/>
              <a:ext cx="3041071" cy="2808312"/>
            </a:xfrm>
            <a:prstGeom prst="rect">
              <a:avLst/>
            </a:prstGeom>
          </p:spPr>
        </p:pic>
        <p:grpSp>
          <p:nvGrpSpPr>
            <p:cNvPr id="23" name="Gruppo 22"/>
            <p:cNvGrpSpPr/>
            <p:nvPr/>
          </p:nvGrpSpPr>
          <p:grpSpPr>
            <a:xfrm>
              <a:off x="2987824" y="764704"/>
              <a:ext cx="4896544" cy="1296144"/>
              <a:chOff x="3059832" y="692696"/>
              <a:chExt cx="4896544" cy="1296144"/>
            </a:xfrm>
          </p:grpSpPr>
          <p:grpSp>
            <p:nvGrpSpPr>
              <p:cNvPr id="56" name="Gruppo 55"/>
              <p:cNvGrpSpPr/>
              <p:nvPr/>
            </p:nvGrpSpPr>
            <p:grpSpPr>
              <a:xfrm>
                <a:off x="3059832" y="1268760"/>
                <a:ext cx="2232248" cy="720080"/>
                <a:chOff x="3059832" y="2060848"/>
                <a:chExt cx="2232248" cy="720080"/>
              </a:xfrm>
            </p:grpSpPr>
            <p:cxnSp>
              <p:nvCxnSpPr>
                <p:cNvPr id="34" name="Connettore 2 33"/>
                <p:cNvCxnSpPr/>
                <p:nvPr/>
              </p:nvCxnSpPr>
              <p:spPr>
                <a:xfrm>
                  <a:off x="3275856" y="2780928"/>
                  <a:ext cx="2016224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CasellaDiTesto 34"/>
                <p:cNvSpPr txBox="1"/>
                <p:nvPr/>
              </p:nvSpPr>
              <p:spPr>
                <a:xfrm>
                  <a:off x="3059832" y="2060848"/>
                  <a:ext cx="2088232" cy="40011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Calibri" pitchFamily="34" charset="0"/>
                      <a:cs typeface="Calibri" pitchFamily="34" charset="0"/>
                    </a:rPr>
                    <a:t>Topographic</a:t>
                  </a:r>
                  <a:r>
                    <a:rPr lang="en-US" sz="2000" dirty="0" smtClean="0">
                      <a:latin typeface="Calibri" pitchFamily="34" charset="0"/>
                      <a:cs typeface="Calibri" pitchFamily="34" charset="0"/>
                    </a:rPr>
                    <a:t> maps</a:t>
                  </a:r>
                  <a:endParaRPr lang="en-US" sz="20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2" name="CasellaDiTesto 21"/>
              <p:cNvSpPr txBox="1"/>
              <p:nvPr/>
            </p:nvSpPr>
            <p:spPr>
              <a:xfrm>
                <a:off x="6588224" y="692696"/>
                <a:ext cx="13681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 smtClean="0"/>
                  <a:t>Height</a:t>
                </a:r>
                <a:endParaRPr lang="it-IT" sz="1400" b="1" dirty="0"/>
              </a:p>
            </p:txBody>
          </p:sp>
        </p:grpSp>
        <p:sp>
          <p:nvSpPr>
            <p:cNvPr id="44" name="CasellaDiTesto 43"/>
            <p:cNvSpPr txBox="1"/>
            <p:nvPr/>
          </p:nvSpPr>
          <p:spPr>
            <a:xfrm>
              <a:off x="8316416" y="7647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nm</a:t>
              </a:r>
              <a:endParaRPr lang="en-US" sz="1400" b="1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1619672" y="3284984"/>
            <a:ext cx="7200800" cy="3429000"/>
            <a:chOff x="1619672" y="3284984"/>
            <a:chExt cx="7200800" cy="3429000"/>
          </a:xfrm>
        </p:grpSpPr>
        <p:grpSp>
          <p:nvGrpSpPr>
            <p:cNvPr id="33" name="Gruppo 32"/>
            <p:cNvGrpSpPr/>
            <p:nvPr/>
          </p:nvGrpSpPr>
          <p:grpSpPr>
            <a:xfrm>
              <a:off x="1619672" y="3284984"/>
              <a:ext cx="3744416" cy="1728192"/>
              <a:chOff x="971600" y="2852936"/>
              <a:chExt cx="3744416" cy="1728192"/>
            </a:xfrm>
          </p:grpSpPr>
          <p:sp>
            <p:nvSpPr>
              <p:cNvPr id="41" name="CasellaDiTesto 40"/>
              <p:cNvSpPr txBox="1"/>
              <p:nvPr/>
            </p:nvSpPr>
            <p:spPr>
              <a:xfrm>
                <a:off x="1763688" y="3429000"/>
                <a:ext cx="2736304" cy="70788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Mechanical tests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ctr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(Force measurements</a:t>
                </a:r>
                <a:r>
                  <a:rPr lang="it-IT" sz="2000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it-IT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0" name="Connettore 1 29"/>
              <p:cNvCxnSpPr/>
              <p:nvPr/>
            </p:nvCxnSpPr>
            <p:spPr>
              <a:xfrm>
                <a:off x="971600" y="2852936"/>
                <a:ext cx="0" cy="17281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>
              <a:xfrm>
                <a:off x="971600" y="4581128"/>
                <a:ext cx="374441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Immagine 46" descr="PC12_YM_corrected_[0 40]%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44" y="3933056"/>
              <a:ext cx="2952328" cy="2780928"/>
            </a:xfrm>
            <a:prstGeom prst="rect">
              <a:avLst/>
            </a:prstGeom>
          </p:spPr>
        </p:pic>
        <p:sp>
          <p:nvSpPr>
            <p:cNvPr id="48" name="CasellaDiTesto 47"/>
            <p:cNvSpPr txBox="1"/>
            <p:nvPr/>
          </p:nvSpPr>
          <p:spPr>
            <a:xfrm>
              <a:off x="6588224" y="3717032"/>
              <a:ext cx="151216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 smtClean="0"/>
                <a:t>Young </a:t>
              </a:r>
              <a:r>
                <a:rPr lang="it-IT" sz="1500" b="1" dirty="0" err="1" smtClean="0"/>
                <a:t>Modulus</a:t>
              </a:r>
              <a:endParaRPr lang="it-IT" sz="1500" b="1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0" descr="probe_pushing_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456384" cy="2142958"/>
          </a:xfrm>
          <a:prstGeom prst="rect">
            <a:avLst/>
          </a:prstGeom>
          <a:ln>
            <a:noFill/>
          </a:ln>
        </p:spPr>
      </p:pic>
      <p:sp>
        <p:nvSpPr>
          <p:cNvPr id="42" name="Rettangolo 41"/>
          <p:cNvSpPr/>
          <p:nvPr/>
        </p:nvSpPr>
        <p:spPr>
          <a:xfrm>
            <a:off x="7452320" y="98072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0" y="548680"/>
            <a:ext cx="9144000" cy="252000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5616" y="1340768"/>
              <a:ext cx="8028384" cy="201600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5616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5652120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AFM &amp; CELLS : FORCE VOLUME </a:t>
            </a:r>
            <a:endParaRPr kumimoji="0" lang="it-IT" sz="28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5" name="Gruppo 58"/>
          <p:cNvGrpSpPr/>
          <p:nvPr/>
        </p:nvGrpSpPr>
        <p:grpSpPr>
          <a:xfrm>
            <a:off x="4644008" y="3717032"/>
            <a:ext cx="4320480" cy="2952328"/>
            <a:chOff x="4644008" y="3717032"/>
            <a:chExt cx="4320480" cy="295232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581128"/>
              <a:ext cx="3758818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sellaDiTesto 29"/>
            <p:cNvSpPr txBox="1"/>
            <p:nvPr/>
          </p:nvSpPr>
          <p:spPr>
            <a:xfrm>
              <a:off x="7236296" y="3717032"/>
              <a:ext cx="1728192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 smtClean="0">
                  <a:latin typeface="Calibri" pitchFamily="34" charset="0"/>
                  <a:cs typeface="Calibri" pitchFamily="34" charset="0"/>
                </a:rPr>
                <a:t>Force Volume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:  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- </a:t>
              </a:r>
              <a:r>
                <a:rPr lang="en-US" sz="1400" b="1" dirty="0" smtClean="0">
                  <a:latin typeface="Calibri" pitchFamily="34" charset="0"/>
                </a:rPr>
                <a:t>100x100 μm</a:t>
              </a:r>
              <a:r>
                <a:rPr lang="en-US" sz="1400" b="1" baseline="30000" dirty="0" smtClean="0">
                  <a:latin typeface="Calibri" pitchFamily="34" charset="0"/>
                </a:rPr>
                <a:t>2</a:t>
              </a:r>
              <a:endParaRPr lang="en-US" sz="1400" b="1" dirty="0" smtClean="0">
                <a:latin typeface="Calibri" pitchFamily="34" charset="0"/>
              </a:endParaRPr>
            </a:p>
            <a:p>
              <a:pPr>
                <a:buFontTx/>
                <a:buChar char="-"/>
              </a:pPr>
              <a:r>
                <a:rPr lang="en-US" sz="1400" b="1" dirty="0" smtClean="0">
                  <a:latin typeface="Calibri" pitchFamily="34" charset="0"/>
                </a:rPr>
                <a:t> 64 x 64 </a:t>
              </a:r>
              <a:r>
                <a:rPr lang="en-US" sz="1400" dirty="0" smtClean="0">
                  <a:latin typeface="Calibri" pitchFamily="34" charset="0"/>
                </a:rPr>
                <a:t>force curves</a:t>
              </a:r>
            </a:p>
          </p:txBody>
        </p:sp>
        <p:sp>
          <p:nvSpPr>
            <p:cNvPr id="50" name="Freccia a destra 49"/>
            <p:cNvSpPr/>
            <p:nvPr/>
          </p:nvSpPr>
          <p:spPr>
            <a:xfrm rot="5400000">
              <a:off x="6228184" y="3933056"/>
              <a:ext cx="576064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44"/>
          <p:cNvGrpSpPr/>
          <p:nvPr/>
        </p:nvGrpSpPr>
        <p:grpSpPr>
          <a:xfrm>
            <a:off x="395536" y="4653136"/>
            <a:ext cx="4075400" cy="646331"/>
            <a:chOff x="4252016" y="3789039"/>
            <a:chExt cx="4358591" cy="646331"/>
          </a:xfrm>
        </p:grpSpPr>
        <p:sp>
          <p:nvSpPr>
            <p:cNvPr id="46" name="Freccia bidirezionale orizzontale 45"/>
            <p:cNvSpPr/>
            <p:nvPr/>
          </p:nvSpPr>
          <p:spPr>
            <a:xfrm>
              <a:off x="5946273" y="3933055"/>
              <a:ext cx="689511" cy="28803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252016" y="3789039"/>
              <a:ext cx="146467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ELASTICITY MAP</a:t>
              </a:r>
              <a:endParaRPr lang="it-IT" b="1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6870413" y="3789039"/>
              <a:ext cx="174019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TOPOGRAPHY MAP</a:t>
              </a:r>
              <a:endParaRPr lang="it-IT" b="1" dirty="0"/>
            </a:p>
          </p:txBody>
        </p:sp>
      </p:grpSp>
      <p:grpSp>
        <p:nvGrpSpPr>
          <p:cNvPr id="14" name="Gruppo 57"/>
          <p:cNvGrpSpPr/>
          <p:nvPr/>
        </p:nvGrpSpPr>
        <p:grpSpPr>
          <a:xfrm>
            <a:off x="3635896" y="836712"/>
            <a:ext cx="5184576" cy="2704366"/>
            <a:chOff x="3635896" y="836712"/>
            <a:chExt cx="5184576" cy="2704366"/>
          </a:xfrm>
        </p:grpSpPr>
        <p:grpSp>
          <p:nvGrpSpPr>
            <p:cNvPr id="15" name="Gruppo 56"/>
            <p:cNvGrpSpPr/>
            <p:nvPr/>
          </p:nvGrpSpPr>
          <p:grpSpPr>
            <a:xfrm>
              <a:off x="3635896" y="836712"/>
              <a:ext cx="5184576" cy="2489482"/>
              <a:chOff x="3635896" y="836712"/>
              <a:chExt cx="5184576" cy="2489482"/>
            </a:xfrm>
          </p:grpSpPr>
          <p:grpSp>
            <p:nvGrpSpPr>
              <p:cNvPr id="16" name="Gruppo 55"/>
              <p:cNvGrpSpPr/>
              <p:nvPr/>
            </p:nvGrpSpPr>
            <p:grpSpPr>
              <a:xfrm>
                <a:off x="3635896" y="836712"/>
                <a:ext cx="5184576" cy="2489482"/>
                <a:chOff x="3635896" y="836712"/>
                <a:chExt cx="5184576" cy="2489482"/>
              </a:xfrm>
            </p:grpSpPr>
            <p:grpSp>
              <p:nvGrpSpPr>
                <p:cNvPr id="17" name="Gruppo 38"/>
                <p:cNvGrpSpPr/>
                <p:nvPr/>
              </p:nvGrpSpPr>
              <p:grpSpPr>
                <a:xfrm>
                  <a:off x="4716016" y="836712"/>
                  <a:ext cx="4104456" cy="2489482"/>
                  <a:chOff x="6300192" y="3717032"/>
                  <a:chExt cx="4104456" cy="2489482"/>
                </a:xfrm>
              </p:grpSpPr>
              <p:grpSp>
                <p:nvGrpSpPr>
                  <p:cNvPr id="18" name="Gruppo 67"/>
                  <p:cNvGrpSpPr/>
                  <p:nvPr/>
                </p:nvGrpSpPr>
                <p:grpSpPr>
                  <a:xfrm>
                    <a:off x="6300192" y="3717032"/>
                    <a:ext cx="4104456" cy="2489482"/>
                    <a:chOff x="1353008" y="4005064"/>
                    <a:chExt cx="4484630" cy="2934740"/>
                  </a:xfrm>
                </p:grpSpPr>
                <p:pic>
                  <p:nvPicPr>
                    <p:cNvPr id="11" name="Immagine 10" descr="approaching_retracting.tiff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1353008" y="4005064"/>
                      <a:ext cx="4484630" cy="293474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3" name="Connettore 1 42"/>
                    <p:cNvCxnSpPr/>
                    <p:nvPr/>
                  </p:nvCxnSpPr>
                  <p:spPr bwMode="auto">
                    <a:xfrm>
                      <a:off x="4736150" y="4174838"/>
                      <a:ext cx="0" cy="2376837"/>
                    </a:xfrm>
                    <a:prstGeom prst="line">
                      <a:avLst/>
                    </a:prstGeom>
                    <a:ln w="57150">
                      <a:solidFill>
                        <a:srgbClr val="00B05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CasellaDiTesto 37"/>
                  <p:cNvSpPr txBox="1"/>
                  <p:nvPr/>
                </p:nvSpPr>
                <p:spPr>
                  <a:xfrm>
                    <a:off x="7380312" y="4149080"/>
                    <a:ext cx="165618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smtClean="0"/>
                      <a:t>Sample </a:t>
                    </a:r>
                    <a:r>
                      <a:rPr lang="it-IT" dirty="0" err="1" smtClean="0"/>
                      <a:t>deformation</a:t>
                    </a:r>
                    <a:endParaRPr lang="it-IT" dirty="0"/>
                  </a:p>
                </p:txBody>
              </p:sp>
              <p:cxnSp>
                <p:nvCxnSpPr>
                  <p:cNvPr id="36" name="Connettore 2 35"/>
                  <p:cNvCxnSpPr/>
                  <p:nvPr/>
                </p:nvCxnSpPr>
                <p:spPr>
                  <a:xfrm>
                    <a:off x="7092280" y="4077072"/>
                    <a:ext cx="2232248" cy="0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Freccia a destra 50"/>
                <p:cNvSpPr/>
                <p:nvPr/>
              </p:nvSpPr>
              <p:spPr>
                <a:xfrm>
                  <a:off x="3635896" y="1700808"/>
                  <a:ext cx="576064" cy="288032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32" name="CasellaDiTesto 31"/>
              <p:cNvSpPr txBox="1"/>
              <p:nvPr/>
            </p:nvSpPr>
            <p:spPr>
              <a:xfrm rot="16200000">
                <a:off x="3763943" y="1716777"/>
                <a:ext cx="187220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cs typeface="Calibri" pitchFamily="34" charset="0"/>
                  </a:rPr>
                  <a:t>Force [</a:t>
                </a:r>
                <a:r>
                  <a:rPr lang="en-US" sz="2000" b="1" dirty="0" err="1" smtClean="0">
                    <a:cs typeface="Calibri" pitchFamily="34" charset="0"/>
                  </a:rPr>
                  <a:t>nN</a:t>
                </a:r>
                <a:r>
                  <a:rPr lang="en-US" sz="2000" b="1" dirty="0" smtClean="0">
                    <a:cs typeface="Calibri" pitchFamily="34" charset="0"/>
                  </a:rPr>
                  <a:t>]</a:t>
                </a:r>
                <a:endParaRPr lang="en-US" sz="2000" b="1" dirty="0">
                  <a:cs typeface="Calibri" pitchFamily="34" charset="0"/>
                </a:endParaRPr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5220072" y="3140968"/>
              <a:ext cx="35283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cs typeface="Calibri" pitchFamily="34" charset="0"/>
                </a:rPr>
                <a:t>Tip-sample distance [nm]</a:t>
              </a:r>
              <a:endParaRPr lang="en-US" sz="2000" b="1" dirty="0"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549275"/>
            <a:ext cx="9144000" cy="250825"/>
            <a:chOff x="0" y="1340766"/>
            <a:chExt cx="9144000" cy="201622"/>
          </a:xfrm>
        </p:grpSpPr>
        <p:sp>
          <p:nvSpPr>
            <p:cNvPr id="3" name="Rettangolo 2"/>
            <p:cNvSpPr/>
            <p:nvPr/>
          </p:nvSpPr>
          <p:spPr>
            <a:xfrm>
              <a:off x="1116013" y="1340766"/>
              <a:ext cx="8027987" cy="201622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1340766"/>
              <a:ext cx="1116013" cy="2016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5492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AFM &amp; CELLS :  EXPERIMENTAL PROTOCOL DEVELOPMENT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67288" y="170021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323528" y="1484784"/>
            <a:ext cx="3812294" cy="2448272"/>
            <a:chOff x="323528" y="1222167"/>
            <a:chExt cx="4141687" cy="2736304"/>
          </a:xfrm>
        </p:grpSpPr>
        <p:pic>
          <p:nvPicPr>
            <p:cNvPr id="20" name="Picture 1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222167"/>
              <a:ext cx="406794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25"/>
            <p:cNvSpPr/>
            <p:nvPr/>
          </p:nvSpPr>
          <p:spPr bwMode="auto">
            <a:xfrm>
              <a:off x="2435730" y="1463606"/>
              <a:ext cx="216024" cy="20960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25" name="Straight Arrow Connector 27"/>
            <p:cNvCxnSpPr/>
            <p:nvPr/>
          </p:nvCxnSpPr>
          <p:spPr bwMode="auto">
            <a:xfrm flipH="1" flipV="1">
              <a:off x="2748649" y="1544085"/>
              <a:ext cx="720080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3"/>
            <p:cNvSpPr txBox="1">
              <a:spLocks noChangeArrowheads="1"/>
            </p:cNvSpPr>
            <p:nvPr/>
          </p:nvSpPr>
          <p:spPr bwMode="auto">
            <a:xfrm>
              <a:off x="2905108" y="1785524"/>
              <a:ext cx="1560107" cy="429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900" b="1" dirty="0">
                  <a:solidFill>
                    <a:schemeClr val="bg1"/>
                  </a:solidFill>
                  <a:latin typeface="Calibri" pitchFamily="34" charset="0"/>
                </a:rPr>
                <a:t>R ≈  </a:t>
              </a:r>
              <a:r>
                <a:rPr lang="it-IT" sz="1900" b="1" dirty="0" smtClean="0">
                  <a:solidFill>
                    <a:schemeClr val="bg1"/>
                  </a:solidFill>
                  <a:latin typeface="Calibri" pitchFamily="34" charset="0"/>
                </a:rPr>
                <a:t>2-3 </a:t>
              </a:r>
              <a:r>
                <a:rPr lang="it-IT" sz="1900" b="1" dirty="0" err="1">
                  <a:solidFill>
                    <a:schemeClr val="bg1"/>
                  </a:solidFill>
                  <a:latin typeface="Calibri" pitchFamily="34" charset="0"/>
                </a:rPr>
                <a:t>nm</a:t>
              </a:r>
              <a:endParaRPr lang="it-IT" sz="1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11560" y="4077071"/>
            <a:ext cx="3168352" cy="2596809"/>
            <a:chOff x="611560" y="3697368"/>
            <a:chExt cx="3168352" cy="2951374"/>
          </a:xfrm>
        </p:grpSpPr>
        <p:pic>
          <p:nvPicPr>
            <p:cNvPr id="47" name="Immagine 17" descr="ns_slicio_modified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188408"/>
              <a:ext cx="3168352" cy="246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Freccia a destra 47"/>
            <p:cNvSpPr/>
            <p:nvPr/>
          </p:nvSpPr>
          <p:spPr>
            <a:xfrm rot="5400000">
              <a:off x="2015716" y="3805380"/>
              <a:ext cx="576064" cy="3600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5076056" y="4005065"/>
            <a:ext cx="3744416" cy="2471625"/>
            <a:chOff x="5076056" y="3417001"/>
            <a:chExt cx="3744416" cy="3048337"/>
          </a:xfrm>
        </p:grpSpPr>
        <p:grpSp>
          <p:nvGrpSpPr>
            <p:cNvPr id="60" name="Gruppo 59"/>
            <p:cNvGrpSpPr/>
            <p:nvPr/>
          </p:nvGrpSpPr>
          <p:grpSpPr>
            <a:xfrm>
              <a:off x="5076056" y="3417001"/>
              <a:ext cx="3744416" cy="3048337"/>
              <a:chOff x="5076056" y="3417001"/>
              <a:chExt cx="3744416" cy="3048337"/>
            </a:xfrm>
          </p:grpSpPr>
          <p:pic>
            <p:nvPicPr>
              <p:cNvPr id="28" name="Immagine 27" descr="probe_pushing_cell_spherical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4305098"/>
                <a:ext cx="3744416" cy="2160240"/>
              </a:xfrm>
              <a:prstGeom prst="rect">
                <a:avLst/>
              </a:prstGeom>
            </p:spPr>
          </p:pic>
          <p:sp>
            <p:nvSpPr>
              <p:cNvPr id="50" name="Freccia a destra 49"/>
              <p:cNvSpPr/>
              <p:nvPr/>
            </p:nvSpPr>
            <p:spPr>
              <a:xfrm rot="5400000">
                <a:off x="6457408" y="3547816"/>
                <a:ext cx="621670" cy="36004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5076056" y="5814866"/>
                <a:ext cx="1296144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latin typeface="Calibri" pitchFamily="34" charset="0"/>
                  </a:rPr>
                  <a:t>70 </a:t>
                </a:r>
                <a:r>
                  <a:rPr lang="it-IT" sz="2000" b="1" dirty="0" err="1" smtClean="0">
                    <a:latin typeface="Calibri" pitchFamily="34" charset="0"/>
                  </a:rPr>
                  <a:t>um</a:t>
                </a:r>
                <a:endParaRPr lang="en-US" sz="2000" dirty="0"/>
              </a:p>
            </p:txBody>
          </p:sp>
        </p:grpSp>
        <p:cxnSp>
          <p:nvCxnSpPr>
            <p:cNvPr id="53" name="Straight Arrow Connector 20"/>
            <p:cNvCxnSpPr/>
            <p:nvPr/>
          </p:nvCxnSpPr>
          <p:spPr bwMode="auto">
            <a:xfrm flipH="1">
              <a:off x="5076056" y="6436535"/>
              <a:ext cx="36724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/>
          <p:cNvGrpSpPr/>
          <p:nvPr/>
        </p:nvGrpSpPr>
        <p:grpSpPr>
          <a:xfrm>
            <a:off x="4211960" y="1484784"/>
            <a:ext cx="4680521" cy="2411027"/>
            <a:chOff x="4211960" y="1484784"/>
            <a:chExt cx="4680521" cy="2411027"/>
          </a:xfrm>
        </p:grpSpPr>
        <p:grpSp>
          <p:nvGrpSpPr>
            <p:cNvPr id="51" name="Gruppo 50"/>
            <p:cNvGrpSpPr/>
            <p:nvPr/>
          </p:nvGrpSpPr>
          <p:grpSpPr>
            <a:xfrm>
              <a:off x="5005382" y="1484784"/>
              <a:ext cx="3887099" cy="2411027"/>
              <a:chOff x="4572000" y="980728"/>
              <a:chExt cx="4355976" cy="2771067"/>
            </a:xfrm>
          </p:grpSpPr>
          <p:grpSp>
            <p:nvGrpSpPr>
              <p:cNvPr id="30" name="Gruppo 29"/>
              <p:cNvGrpSpPr/>
              <p:nvPr/>
            </p:nvGrpSpPr>
            <p:grpSpPr>
              <a:xfrm>
                <a:off x="4572000" y="980728"/>
                <a:ext cx="4355976" cy="2771067"/>
                <a:chOff x="4860032" y="1052736"/>
                <a:chExt cx="4067944" cy="2771067"/>
              </a:xfrm>
            </p:grpSpPr>
            <p:pic>
              <p:nvPicPr>
                <p:cNvPr id="29" name="Immagine 28" descr="SEM-colloidal_cut.tif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860032" y="1052736"/>
                  <a:ext cx="4067944" cy="2771067"/>
                </a:xfrm>
                <a:prstGeom prst="rect">
                  <a:avLst/>
                </a:prstGeom>
              </p:spPr>
            </p:pic>
            <p:sp>
              <p:nvSpPr>
                <p:cNvPr id="19" name="CasellaDiTesto 18"/>
                <p:cNvSpPr txBox="1"/>
                <p:nvPr/>
              </p:nvSpPr>
              <p:spPr>
                <a:xfrm>
                  <a:off x="5084712" y="1218258"/>
                  <a:ext cx="936104" cy="646331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</p:txBody>
            </p:sp>
          </p:grpSp>
          <p:cxnSp>
            <p:nvCxnSpPr>
              <p:cNvPr id="33" name="Straight Arrow Connector 20"/>
              <p:cNvCxnSpPr/>
              <p:nvPr/>
            </p:nvCxnSpPr>
            <p:spPr bwMode="auto">
              <a:xfrm>
                <a:off x="5861607" y="1146250"/>
                <a:ext cx="0" cy="16776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24"/>
              <p:cNvSpPr txBox="1">
                <a:spLocks noChangeArrowheads="1"/>
              </p:cNvSpPr>
              <p:nvPr/>
            </p:nvSpPr>
            <p:spPr bwMode="auto">
              <a:xfrm>
                <a:off x="4651199" y="1560055"/>
                <a:ext cx="1291102" cy="778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900" b="1" dirty="0" smtClean="0">
                    <a:solidFill>
                      <a:schemeClr val="bg1"/>
                    </a:solidFill>
                    <a:latin typeface="Calibri" pitchFamily="34" charset="0"/>
                  </a:rPr>
                  <a:t>2R ≈ </a:t>
                </a:r>
              </a:p>
              <a:p>
                <a:pPr algn="ctr"/>
                <a:r>
                  <a:rPr lang="it-IT" sz="1900" b="1" dirty="0" smtClean="0">
                    <a:solidFill>
                      <a:schemeClr val="bg1"/>
                    </a:solidFill>
                    <a:latin typeface="Calibri" pitchFamily="34" charset="0"/>
                  </a:rPr>
                  <a:t>10 </a:t>
                </a:r>
                <a:r>
                  <a:rPr lang="it-IT" sz="1900" b="1" dirty="0" err="1">
                    <a:solidFill>
                      <a:schemeClr val="bg1"/>
                    </a:solidFill>
                    <a:latin typeface="Calibri" pitchFamily="34" charset="0"/>
                  </a:rPr>
                  <a:t>um</a:t>
                </a:r>
                <a:endParaRPr lang="it-IT" sz="19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2" name="CasellaDiTesto 20"/>
            <p:cNvSpPr txBox="1">
              <a:spLocks noChangeArrowheads="1"/>
            </p:cNvSpPr>
            <p:nvPr/>
          </p:nvSpPr>
          <p:spPr bwMode="auto">
            <a:xfrm>
              <a:off x="4211960" y="2276872"/>
              <a:ext cx="6480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Calibri" pitchFamily="34" charset="0"/>
                  <a:cs typeface="Calibri" pitchFamily="34" charset="0"/>
                </a:rPr>
                <a:t>VS</a:t>
              </a:r>
            </a:p>
          </p:txBody>
        </p:sp>
      </p:grpSp>
      <p:sp>
        <p:nvSpPr>
          <p:cNvPr id="64" name="Rettangolo 63"/>
          <p:cNvSpPr/>
          <p:nvPr/>
        </p:nvSpPr>
        <p:spPr>
          <a:xfrm>
            <a:off x="251520" y="90872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itchFamily="34" charset="0"/>
              </a:rPr>
              <a:t>WHICH IS THE BEST PROBE?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sfumato1">
  <a:themeElements>
    <a:clrScheme name="Personalizzato 3">
      <a:dk1>
        <a:sysClr val="windowText" lastClr="000000"/>
      </a:dk1>
      <a:lt1>
        <a:sysClr val="window" lastClr="FFFFFF"/>
      </a:lt1>
      <a:dk2>
        <a:srgbClr val="C7E2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28684</TotalTime>
  <Words>1415</Words>
  <Application>Microsoft Office PowerPoint</Application>
  <PresentationFormat>Presentazione su schermo (4:3)</PresentationFormat>
  <Paragraphs>274</Paragraphs>
  <Slides>28</Slides>
  <Notes>5</Notes>
  <HiddenSlides>16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Tema_sfumato1</vt:lpstr>
      <vt:lpstr>Diapositiva 1</vt:lpstr>
      <vt:lpstr>Diapositiva 2</vt:lpstr>
      <vt:lpstr>CELLULAR MECHANICS</vt:lpstr>
      <vt:lpstr>CELLULAR MECHANICS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AFM &amp; CELLS : PROTOCOL APPLICATION</vt:lpstr>
      <vt:lpstr>AFM &amp; CELLS : PROTOCOL APPLICATION</vt:lpstr>
      <vt:lpstr>CONCLUSIONS AND FUTURE PERSPECTIVES</vt:lpstr>
      <vt:lpstr>Diapositiva 16</vt:lpstr>
      <vt:lpstr>AFM &amp; CELLS :  EXPERIMENTAL PROTOCOL DEVELOPMENT</vt:lpstr>
      <vt:lpstr>AFM &amp; CELLS </vt:lpstr>
      <vt:lpstr>Diapositiva 19</vt:lpstr>
      <vt:lpstr>OPEN PROBLEMS:  1) CONTACT MECHANICS MODEL (HERTZ)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DELLE PROPRIETA’ MECCANICHE DI SINGOLE CELLULE  IN RISPOSTA A STIMOLI ESTERNI E A VARIAZIONI DEL TERRENO DI COLTURA MEDIANTE  MICROSCOPIA A FORZA ATOMICA</dc:title>
  <dc:creator>Luca Puricelli</dc:creator>
  <cp:lastModifiedBy>Luca Puricelli</cp:lastModifiedBy>
  <cp:revision>873</cp:revision>
  <dcterms:created xsi:type="dcterms:W3CDTF">2013-10-01T12:21:13Z</dcterms:created>
  <dcterms:modified xsi:type="dcterms:W3CDTF">2014-11-17T03:59:19Z</dcterms:modified>
</cp:coreProperties>
</file>