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1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6" r:id="rId9"/>
    <p:sldId id="267" r:id="rId10"/>
    <p:sldId id="264" r:id="rId11"/>
    <p:sldId id="265" r:id="rId12"/>
    <p:sldId id="26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 showGuides="1">
      <p:cViewPr varScale="1">
        <p:scale>
          <a:sx n="119" d="100"/>
          <a:sy n="119" d="100"/>
        </p:scale>
        <p:origin x="-96" y="-90"/>
      </p:cViewPr>
      <p:guideLst>
        <p:guide orient="horz" pos="2137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047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760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55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7809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4218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846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7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694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30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24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305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11/14/2014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9651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  <p:sldLayoutId id="2147483728" r:id="rId10"/>
    <p:sldLayoutId id="214748372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Quantum to </a:t>
            </a:r>
            <a:r>
              <a:rPr lang="it-IT" sz="4800" dirty="0" err="1" smtClean="0"/>
              <a:t>Classical</a:t>
            </a:r>
            <a:r>
              <a:rPr lang="it-IT" sz="4800" dirty="0" smtClean="0"/>
              <a:t> </a:t>
            </a:r>
            <a:r>
              <a:rPr lang="it-IT" sz="4800" dirty="0" err="1" smtClean="0"/>
              <a:t>Transition</a:t>
            </a:r>
            <a:r>
              <a:rPr lang="it-IT" sz="4800" dirty="0" smtClean="0"/>
              <a:t> in </a:t>
            </a:r>
            <a:r>
              <a:rPr lang="it-IT" sz="4800" dirty="0" err="1" smtClean="0"/>
              <a:t>Noisy</a:t>
            </a:r>
            <a:r>
              <a:rPr lang="it-IT" sz="4800" dirty="0" smtClean="0"/>
              <a:t> </a:t>
            </a:r>
            <a:r>
              <a:rPr lang="it-IT" sz="4800" dirty="0" err="1" smtClean="0"/>
              <a:t>Classical</a:t>
            </a:r>
            <a:r>
              <a:rPr lang="it-IT" sz="4800" dirty="0" smtClean="0"/>
              <a:t> Environment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Jacopo </a:t>
            </a:r>
            <a:r>
              <a:rPr lang="it-IT" dirty="0" err="1" smtClean="0"/>
              <a:t>TraPani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687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NCD: </a:t>
            </a:r>
            <a:r>
              <a:rPr lang="it-IT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esonant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nteraction</a:t>
            </a:r>
            <a:endParaRPr lang="it-IT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984535"/>
            <a:ext cx="4015633" cy="4249878"/>
          </a:xfrm>
          <a:prstGeom prst="rect">
            <a:avLst/>
          </a:prstGeom>
        </p:spPr>
      </p:pic>
      <p:sp>
        <p:nvSpPr>
          <p:cNvPr id="4" name="Rettangolo 3"/>
          <p:cNvSpPr/>
          <p:nvPr/>
        </p:nvSpPr>
        <p:spPr>
          <a:xfrm>
            <a:off x="8024002" y="1909940"/>
            <a:ext cx="207349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Correlations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162602" y="3308126"/>
            <a:ext cx="3796296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Persistence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nonclassicality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0" name="Immagin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95888" y="4537693"/>
            <a:ext cx="1352550" cy="733425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8000182" y="4673572"/>
            <a:ext cx="207349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when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2205" y="4673572"/>
            <a:ext cx="1133475" cy="457200"/>
          </a:xfrm>
          <a:prstGeom prst="rect">
            <a:avLst/>
          </a:prstGeom>
        </p:spPr>
      </p:pic>
      <p:sp>
        <p:nvSpPr>
          <p:cNvPr id="13" name="Freccia in giù 12"/>
          <p:cNvSpPr/>
          <p:nvPr/>
        </p:nvSpPr>
        <p:spPr>
          <a:xfrm>
            <a:off x="8832628" y="2531753"/>
            <a:ext cx="456243" cy="616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7633741" y="5406997"/>
            <a:ext cx="280637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Markovian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Regime!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311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13" grpId="0" animBg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NCD: Off-</a:t>
            </a:r>
            <a:r>
              <a:rPr lang="it-IT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esonance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pc="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nteraction</a:t>
            </a:r>
            <a:endParaRPr lang="it-IT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1859141"/>
            <a:ext cx="4310061" cy="4022725"/>
          </a:xfrm>
        </p:spPr>
      </p:pic>
      <p:sp>
        <p:nvSpPr>
          <p:cNvPr id="5" name="Rettangolo 4"/>
          <p:cNvSpPr/>
          <p:nvPr/>
        </p:nvSpPr>
        <p:spPr>
          <a:xfrm>
            <a:off x="7990878" y="2110356"/>
            <a:ext cx="2073498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Detuning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Freccia in giù 5"/>
          <p:cNvSpPr/>
          <p:nvPr/>
        </p:nvSpPr>
        <p:spPr>
          <a:xfrm>
            <a:off x="8799505" y="2776263"/>
            <a:ext cx="456243" cy="616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/>
          <p:cNvSpPr/>
          <p:nvPr/>
        </p:nvSpPr>
        <p:spPr>
          <a:xfrm>
            <a:off x="7237457" y="3639670"/>
            <a:ext cx="3580340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Revivals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nonclassicality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!!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24025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Results</a:t>
            </a:r>
            <a:endParaRPr lang="it-IT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Rettangolo 4"/>
          <p:cNvSpPr/>
          <p:nvPr/>
        </p:nvSpPr>
        <p:spPr>
          <a:xfrm>
            <a:off x="950448" y="2176012"/>
            <a:ext cx="863762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CSF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good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model for non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Markovian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and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Markovian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interaction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950448" y="3076329"/>
            <a:ext cx="10492039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Same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decoherence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time for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different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states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with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same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amount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nonclassicality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950448" y="3976646"/>
            <a:ext cx="860908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Larger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environment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correlations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means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lorger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decoherence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time 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950448" y="4934373"/>
            <a:ext cx="5796972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.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Detuning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implies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revivals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nonclassicality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2519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Markovian</a:t>
            </a:r>
            <a:r>
              <a:rPr lang="it-IT" sz="3600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 Environment</a:t>
            </a:r>
            <a:endParaRPr lang="it-IT" sz="3600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+mn-lt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5" name="Rettangolo arrotondato 4"/>
          <p:cNvSpPr/>
          <p:nvPr/>
        </p:nvSpPr>
        <p:spPr>
          <a:xfrm>
            <a:off x="5084196" y="2595880"/>
            <a:ext cx="2783840" cy="16662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Markovian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Environment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7" name="Fumetto 3 6"/>
          <p:cNvSpPr/>
          <p:nvPr/>
        </p:nvSpPr>
        <p:spPr>
          <a:xfrm>
            <a:off x="8301161" y="1371600"/>
            <a:ext cx="2214880" cy="15240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Who</a:t>
            </a:r>
            <a:r>
              <a:rPr lang="it-IT" dirty="0" smtClean="0"/>
              <a:t> </a:t>
            </a:r>
            <a:r>
              <a:rPr lang="it-IT" dirty="0" err="1" smtClean="0"/>
              <a:t>am</a:t>
            </a:r>
            <a:r>
              <a:rPr lang="it-IT" dirty="0" smtClean="0"/>
              <a:t> I?</a:t>
            </a:r>
            <a:endParaRPr lang="it-IT" dirty="0"/>
          </a:p>
        </p:txBody>
      </p:sp>
      <p:sp>
        <p:nvSpPr>
          <p:cNvPr id="9" name="Rettangolo 8"/>
          <p:cNvSpPr/>
          <p:nvPr/>
        </p:nvSpPr>
        <p:spPr>
          <a:xfrm>
            <a:off x="1791182" y="5013359"/>
            <a:ext cx="909415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System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loses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quantum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features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because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decoherence</a:t>
            </a:r>
            <a:endParaRPr lang="it-IT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637523" y="1091029"/>
            <a:ext cx="653095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Non-</a:t>
            </a:r>
            <a:r>
              <a:rPr lang="it-IT" sz="36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Markovian</a:t>
            </a:r>
            <a:r>
              <a:rPr lang="it-IT" sz="36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Environment</a:t>
            </a:r>
            <a:endParaRPr lang="it-IT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5084196" y="2578282"/>
            <a:ext cx="2783840" cy="166624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 </a:t>
            </a:r>
            <a:r>
              <a:rPr lang="it-IT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Markovian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Environment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Fumetto 3 11"/>
          <p:cNvSpPr/>
          <p:nvPr/>
        </p:nvSpPr>
        <p:spPr>
          <a:xfrm>
            <a:off x="8259999" y="1371600"/>
            <a:ext cx="2103022" cy="1623400"/>
          </a:xfrm>
          <a:prstGeom prst="wedgeEllipse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I </a:t>
            </a:r>
            <a:r>
              <a:rPr lang="it-IT" dirty="0" err="1" smtClean="0"/>
              <a:t>feel</a:t>
            </a:r>
            <a:r>
              <a:rPr lang="it-IT" dirty="0" smtClean="0"/>
              <a:t> </a:t>
            </a:r>
            <a:r>
              <a:rPr lang="it-IT" dirty="0" err="1" smtClean="0"/>
              <a:t>changed</a:t>
            </a:r>
            <a:r>
              <a:rPr lang="it-IT" dirty="0" smtClean="0"/>
              <a:t>…</a:t>
            </a:r>
            <a:endParaRPr lang="it-IT" dirty="0"/>
          </a:p>
        </p:txBody>
      </p:sp>
      <p:sp>
        <p:nvSpPr>
          <p:cNvPr id="6" name="Ovale 5"/>
          <p:cNvSpPr/>
          <p:nvPr/>
        </p:nvSpPr>
        <p:spPr>
          <a:xfrm>
            <a:off x="4261941" y="3399183"/>
            <a:ext cx="162560" cy="142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Rettangolo arrotondato 7"/>
          <p:cNvSpPr/>
          <p:nvPr/>
        </p:nvSpPr>
        <p:spPr>
          <a:xfrm>
            <a:off x="3540057" y="2566063"/>
            <a:ext cx="1523558" cy="166624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Preparation</a:t>
            </a:r>
            <a:r>
              <a:rPr lang="it-IT" sz="1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Quantum state</a:t>
            </a:r>
            <a:endParaRPr lang="it-IT" sz="1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3" name="Rettangolo 12"/>
          <p:cNvSpPr/>
          <p:nvPr/>
        </p:nvSpPr>
        <p:spPr>
          <a:xfrm>
            <a:off x="1346509" y="4828692"/>
            <a:ext cx="7475373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state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changes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but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quantum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features</a:t>
            </a:r>
            <a:endParaRPr lang="it-IT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are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definitely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destroyed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by 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decoherence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3010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3" presetClass="path" presetSubtype="0" accel="50000" decel="50000" fill="hold" grpId="0" nodeType="clickEffect">
                                  <p:stCondLst>
                                    <p:cond delay="600"/>
                                  </p:stCondLst>
                                  <p:childTnLst>
                                    <p:animMotion origin="layout" path="M -3.125E-6 -2.22222E-6 L 0.36003 -0.00347 " pathEditMode="relative" rAng="0" ptsTypes="AA">
                                      <p:cBhvr>
                                        <p:cTn id="19" dur="16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95" y="-185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21" presetClass="emph" presetSubtype="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2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2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000"/>
                            </p:stCondLst>
                            <p:childTnLst>
                              <p:par>
                                <p:cTn id="44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35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6003 -0.00347 L 6.25E-7 -3.7037E-6 " pathEditMode="relative" rAng="0" ptsTypes="AA">
                                      <p:cBhvr>
                                        <p:cTn id="6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333" y="-2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48148E-6 L 0.36003 -0.0034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95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5" grpId="1" animBg="1"/>
      <p:bldP spid="7" grpId="0" animBg="1"/>
      <p:bldP spid="7" grpId="1" animBg="1"/>
      <p:bldP spid="9" grpId="0"/>
      <p:bldP spid="9" grpId="1"/>
      <p:bldP spid="10" grpId="0"/>
      <p:bldP spid="11" grpId="0" animBg="1"/>
      <p:bldP spid="12" grpId="0" animBg="1"/>
      <p:bldP spid="6" grpId="0" animBg="1"/>
      <p:bldP spid="6" grpId="1" animBg="1"/>
      <p:bldP spid="6" grpId="2" animBg="1"/>
      <p:bldP spid="6" grpId="3" animBg="1"/>
      <p:bldP spid="8" grpId="0" animBg="1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Gaussian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noise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stochastic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model: 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Why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?</a:t>
            </a:r>
            <a:endParaRPr lang="it-IT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sz="2000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Not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feasible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full quantum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description</a:t>
            </a:r>
            <a:endParaRPr lang="it-IT" sz="2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§"/>
            </a:pPr>
            <a:endParaRPr lang="it-IT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Classical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stochastic</a:t>
            </a:r>
            <a:r>
              <a:rPr lang="it-IT" sz="2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fields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give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solution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equivalent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the full quantum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description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in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many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situations</a:t>
            </a:r>
            <a:endParaRPr lang="it-IT" sz="2400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endParaRPr lang="it-IT" sz="2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have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direct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access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on the </a:t>
            </a:r>
            <a:r>
              <a:rPr lang="it-IT" sz="2400" dirty="0" err="1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orrelations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the </a:t>
            </a:r>
            <a:r>
              <a:rPr lang="it-IT" sz="24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environment</a:t>
            </a:r>
            <a:r>
              <a:rPr lang="it-IT" sz="24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45691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0"/>
            <a:ext cx="10058400" cy="1450757"/>
          </a:xfrm>
        </p:spPr>
        <p:txBody>
          <a:bodyPr>
            <a:normAutofit/>
          </a:bodyPr>
          <a:lstStyle/>
          <a:p>
            <a:r>
              <a:rPr lang="it-IT" sz="3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Gaussian</a:t>
            </a:r>
            <a:r>
              <a:rPr lang="it-IT" sz="3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3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noise</a:t>
            </a:r>
            <a:r>
              <a:rPr lang="it-IT" sz="3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  <a:r>
              <a:rPr lang="it-IT" sz="3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classical</a:t>
            </a:r>
            <a:r>
              <a:rPr lang="it-IT" sz="3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3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stochastic</a:t>
            </a:r>
            <a:r>
              <a:rPr lang="it-IT" sz="3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380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field</a:t>
            </a:r>
            <a:r>
              <a:rPr lang="it-IT" sz="38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38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(CSF) model</a:t>
            </a:r>
            <a:endParaRPr lang="it-IT" sz="38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Segnaposto contenuto 11"/>
          <p:cNvSpPr>
            <a:spLocks noGrp="1"/>
          </p:cNvSpPr>
          <p:nvPr>
            <p:ph sz="half" idx="2"/>
          </p:nvPr>
        </p:nvSpPr>
        <p:spPr>
          <a:xfrm>
            <a:off x="6180598" y="1845735"/>
            <a:ext cx="4937760" cy="4023360"/>
          </a:xfrm>
        </p:spPr>
        <p:txBody>
          <a:bodyPr/>
          <a:lstStyle/>
          <a:p>
            <a:r>
              <a:rPr lang="it-IT" sz="2400" dirty="0" err="1" smtClean="0"/>
              <a:t>Interaction</a:t>
            </a:r>
            <a:r>
              <a:rPr lang="it-IT" sz="2400" dirty="0" smtClean="0"/>
              <a:t> </a:t>
            </a:r>
            <a:r>
              <a:rPr lang="it-IT" sz="2400" dirty="0" err="1" smtClean="0"/>
              <a:t>Hamiltonian</a:t>
            </a:r>
            <a:endParaRPr lang="it-IT" sz="2400" dirty="0" smtClean="0"/>
          </a:p>
          <a:p>
            <a:endParaRPr lang="it-IT" dirty="0" smtClean="0"/>
          </a:p>
          <a:p>
            <a:endParaRPr lang="it-IT" dirty="0"/>
          </a:p>
          <a:p>
            <a:endParaRPr lang="it-IT" dirty="0" smtClean="0"/>
          </a:p>
        </p:txBody>
      </p:sp>
      <p:sp>
        <p:nvSpPr>
          <p:cNvPr id="8" name="Rettangolo arrotondato 7"/>
          <p:cNvSpPr/>
          <p:nvPr/>
        </p:nvSpPr>
        <p:spPr>
          <a:xfrm>
            <a:off x="2328863" y="2667000"/>
            <a:ext cx="2783840" cy="166624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Gaussian</a:t>
            </a:r>
            <a:r>
              <a:rPr lang="it-IT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Noise</a:t>
            </a:r>
            <a:endParaRPr lang="it-IT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0" name="Ovale 9"/>
          <p:cNvSpPr/>
          <p:nvPr/>
        </p:nvSpPr>
        <p:spPr>
          <a:xfrm>
            <a:off x="3639503" y="1987758"/>
            <a:ext cx="162560" cy="1422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7920" y="2350588"/>
            <a:ext cx="5434150" cy="1149532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4615" y="4869948"/>
            <a:ext cx="8146610" cy="1359070"/>
          </a:xfrm>
          <a:prstGeom prst="rect">
            <a:avLst/>
          </a:prstGeom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1718" y="3500120"/>
            <a:ext cx="6160282" cy="141987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22723" y="4887609"/>
            <a:ext cx="8234849" cy="1373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7625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-0.00026 0.00417 -0.00052 0.00833 -0.00078 0.0125 C -0.00104 0.01481 -0.00156 0.0169 -0.00156 0.01944 C -0.00156 0.0213 -0.00104 0.02315 -0.00078 0.025 C -0.00052 0.03056 -0.00052 0.03611 0 0.04167 C 0 0.04306 0.00078 0.04421 0.00078 0.04583 C 0.00078 0.04815 0.00026 0.05046 0 0.05278 C -0.00026 0.06551 0.00013 0.08403 -0.00156 0.09861 C -0.00183 0.1 -0.00209 0.10139 -0.00235 0.10278 C -0.00209 0.10417 -0.00183 0.10532 -0.00156 0.10694 C -0.0013 0.10903 -0.00143 0.11157 -0.00078 0.11389 C -0.00039 0.11551 0.00078 0.11667 0.00156 0.11806 C -0.00052 0.12917 0.00247 0.1162 -0.00156 0.12361 C -0.00222 0.12454 -0.00209 0.12639 -0.00235 0.12778 C -0.00156 0.1287 -0.00039 0.12894 0 0.13056 C 0.00026 0.13171 -0.00078 0.1331 -0.00078 0.13472 C -0.00078 0.13634 0.00039 0.14236 0.00078 0.14444 C -0.00117 0.15486 0.00143 0.1419 -0.00156 0.15278 C -0.00196 0.15394 -0.00209 0.15556 -0.00235 0.15694 C -0.00156 0.15903 0 0.16227 0 0.16528 C 0 0.16667 -0.00052 0.16806 -0.00078 0.16944 C -0.00104 0.17269 -0.00091 0.17593 -0.00156 0.17917 C -0.00209 0.18079 -0.00378 0.18125 -0.00391 0.18333 C -0.0043 0.18935 -0.00209 0.19213 0 0.19583 C 0.00026 0.19722 0.00078 0.19838 0.00078 0.2 C 0.00026 0.20764 -0.00065 0.20787 -0.00313 0.2125 C -0.00287 0.21389 -0.00287 0.21528 -0.00235 0.21667 C -0.00183 0.21829 0 0.21875 0 0.22083 L -0.00235 0.225 C -0.00261 0.22639 -0.00313 0.22755 -0.00313 0.22917 C -0.00313 0.23241 -0.00222 0.23681 -0.00156 0.24028 C -0.00183 0.24213 -0.00196 0.24398 -0.00235 0.24583 C -0.00326 0.24861 -0.00547 0.25417 -0.00547 0.25417 C -0.00573 0.25602 -0.00638 0.25764 -0.00625 0.25972 C -0.00612 0.26134 -0.00508 0.26227 -0.00469 0.26389 C -0.0043 0.26505 -0.00417 0.26667 -0.00391 0.26806 C -0.00469 0.26852 -0.0056 0.26852 -0.00625 0.26944 C -0.00899 0.27315 -0.00781 0.2794 -0.00703 0.28472 C -0.00677 0.28611 -0.00599 0.2875 -0.00547 0.28889 C -0.00573 0.29306 -0.00573 0.29722 -0.00625 0.30139 C -0.00651 0.30278 -0.00781 0.3037 -0.00781 0.30556 C -0.00781 0.31412 -0.0069 0.31343 -0.00391 0.31528 C -0.00287 0.31806 0.00091 0.32245 -0.00078 0.32361 L -0.00547 0.32639 C -0.00573 0.32778 -0.00638 0.32894 -0.00625 0.33056 C -0.00612 0.33333 -0.00469 0.33889 -0.00469 0.33889 C -0.00495 0.34306 -0.00547 0.34699 -0.00547 0.35139 C -0.00547 0.36921 -0.00456 0.36181 -0.00391 0.37639 C -0.00378 0.3794 -0.00391 0.38287 -0.00391 0.38611 " pathEditMode="relative" ptsTypes="AAAAAAAAAAAAAAAAAAAAAAAAAAAAAAAAAAAAAAAAAAAAAAAAAA">
                                      <p:cBhvr>
                                        <p:cTn id="6" dur="94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Stochastic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Field</a:t>
            </a:r>
            <a:endParaRPr lang="it-IT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egnaposto contenuto 2"/>
              <p:cNvSpPr>
                <a:spLocks noGrp="1"/>
              </p:cNvSpPr>
              <p:nvPr>
                <p:ph sz="half" idx="1"/>
              </p:nvPr>
            </p:nvSpPr>
            <p:spPr/>
            <p:txBody>
              <a:bodyPr/>
              <a:lstStyle/>
              <a:p>
                <a:endParaRPr lang="it-IT" dirty="0" smtClean="0"/>
              </a:p>
              <a:p>
                <a:pPr marL="0" indent="0">
                  <a:buNone/>
                </a:pPr>
                <a:r>
                  <a:rPr lang="it-IT" dirty="0" err="1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Ornstein-Uhlenbeck</a:t>
                </a:r>
                <a:r>
                  <a:rPr lang="it-IT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</a:t>
                </a:r>
                <a:r>
                  <a:rPr lang="it-IT" dirty="0" err="1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Kernel</a:t>
                </a:r>
                <a:r>
                  <a:rPr lang="it-IT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:</a:t>
                </a:r>
              </a:p>
              <a:p>
                <a:pPr marL="0" indent="0">
                  <a:buNone/>
                </a:pPr>
                <a:endParaRPr lang="it-IT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it-IT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it-IT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marL="0" indent="0">
                  <a:buNone/>
                </a:pPr>
                <a:endParaRPr lang="it-IT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it-IT" i="1" smtClean="0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/>
                          </a:rPr>
                        </m:ctrlPr>
                      </m:fPr>
                      <m:num>
                        <m:r>
                          <a:rPr lang="it-IT" b="0" i="1" smtClean="0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l-GR" i="1" smtClean="0">
                            <a:ln w="0"/>
                            <a:solidFill>
                              <a:schemeClr val="tx1"/>
                            </a:solidFill>
                            <a:effectLst>
                              <a:outerShdw blurRad="38100" dist="19050" dir="2700000" algn="tl" rotWithShape="0">
                                <a:schemeClr val="dk1">
                                  <a:alpha val="40000"/>
                                </a:scheme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γ</m:t>
                        </m:r>
                      </m:den>
                    </m:f>
                  </m:oMath>
                </a14:m>
                <a:r>
                  <a:rPr lang="it-IT" i="1" dirty="0" smtClean="0">
                    <a:ln w="0"/>
                    <a:solidFill>
                      <a:schemeClr val="tx1"/>
                    </a:solidFill>
                    <a:effectLst>
                      <a:outerShdw blurRad="38100" dist="19050" dir="2700000" algn="tl" rotWithShape="0">
                        <a:schemeClr val="dk1">
                          <a:alpha val="40000"/>
                        </a:schemeClr>
                      </a:outerShdw>
                    </a:effectLst>
                  </a:rPr>
                  <a:t> </a:t>
                </a:r>
                <a:r>
                  <a:rPr lang="it-IT" dirty="0" smtClean="0">
                    <a:ln w="0"/>
                    <a:solidFill>
                      <a:schemeClr val="tx1"/>
                    </a:solidFill>
                  </a:rPr>
                  <a:t> </a:t>
                </a:r>
                <a:r>
                  <a:rPr lang="it-IT" dirty="0" err="1" smtClean="0">
                    <a:ln w="0"/>
                    <a:solidFill>
                      <a:schemeClr val="tx1"/>
                    </a:solidFill>
                  </a:rPr>
                  <a:t>is</a:t>
                </a:r>
                <a:r>
                  <a:rPr lang="it-IT" dirty="0" smtClean="0">
                    <a:ln w="0"/>
                    <a:solidFill>
                      <a:schemeClr val="tx1"/>
                    </a:solidFill>
                  </a:rPr>
                  <a:t> the </a:t>
                </a:r>
                <a:r>
                  <a:rPr lang="it-IT" dirty="0" err="1" smtClean="0">
                    <a:ln w="0"/>
                    <a:solidFill>
                      <a:schemeClr val="tx1"/>
                    </a:solidFill>
                  </a:rPr>
                  <a:t>correlation</a:t>
                </a:r>
                <a:r>
                  <a:rPr lang="it-IT" dirty="0" smtClean="0">
                    <a:ln w="0"/>
                    <a:solidFill>
                      <a:schemeClr val="tx1"/>
                    </a:solidFill>
                  </a:rPr>
                  <a:t> time of the </a:t>
                </a:r>
                <a:r>
                  <a:rPr lang="it-IT" dirty="0" err="1" smtClean="0">
                    <a:ln w="0"/>
                    <a:solidFill>
                      <a:schemeClr val="tx1"/>
                    </a:solidFill>
                  </a:rPr>
                  <a:t>environment</a:t>
                </a:r>
                <a:endParaRPr lang="it-IT" i="1" dirty="0" smtClean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endParaRPr>
              </a:p>
              <a:p>
                <a:endParaRPr lang="it-IT" dirty="0" smtClean="0"/>
              </a:p>
            </p:txBody>
          </p:sp>
        </mc:Choice>
        <mc:Fallback xmlns="">
          <p:sp>
            <p:nvSpPr>
              <p:cNvPr id="3" name="Segnaposto contenut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blipFill rotWithShape="0">
                <a:blip r:embed="rId2"/>
                <a:stretch>
                  <a:fillRect l="-3333"/>
                </a:stretch>
              </a:blipFill>
            </p:spPr>
            <p:txBody>
              <a:bodyPr/>
              <a:lstStyle/>
              <a:p>
                <a:r>
                  <a:rPr lang="it-I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9452" y="2111382"/>
            <a:ext cx="4571428" cy="3492063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5326" y="2780475"/>
            <a:ext cx="5468113" cy="1657581"/>
          </a:xfrm>
          <a:prstGeom prst="rect">
            <a:avLst/>
          </a:prstGeom>
        </p:spPr>
      </p:pic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5946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1097280" y="170081"/>
            <a:ext cx="10058400" cy="887105"/>
          </a:xfrm>
        </p:spPr>
        <p:txBody>
          <a:bodyPr/>
          <a:lstStyle/>
          <a:p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Quantum to 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Classical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Transition</a:t>
            </a:r>
            <a:endParaRPr lang="it-IT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1"/>
          </p:nvPr>
        </p:nvSpPr>
        <p:spPr>
          <a:xfrm>
            <a:off x="1097279" y="1417320"/>
            <a:ext cx="4937760" cy="2219365"/>
          </a:xfrm>
        </p:spPr>
        <p:txBody>
          <a:bodyPr/>
          <a:lstStyle/>
          <a:p>
            <a:pPr marL="0" indent="0">
              <a:buNone/>
            </a:pPr>
            <a:r>
              <a:rPr lang="it-IT" dirty="0" err="1" smtClean="0"/>
              <a:t>Coherent</a:t>
            </a:r>
            <a:r>
              <a:rPr lang="it-IT" dirty="0" smtClean="0"/>
              <a:t> state |</a:t>
            </a:r>
            <a:r>
              <a:rPr lang="el-GR" dirty="0" smtClean="0"/>
              <a:t>α</a:t>
            </a:r>
            <a:r>
              <a:rPr lang="it-IT" dirty="0" smtClean="0"/>
              <a:t> &gt; </a:t>
            </a:r>
            <a:r>
              <a:rPr lang="it-IT" dirty="0" err="1" smtClean="0"/>
              <a:t>properties</a:t>
            </a:r>
            <a:r>
              <a:rPr lang="it-IT" dirty="0" smtClean="0"/>
              <a:t>:	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endParaRPr lang="it-IT" dirty="0"/>
          </a:p>
        </p:txBody>
      </p:sp>
      <p:sp>
        <p:nvSpPr>
          <p:cNvPr id="9" name="Segnaposto contenuto 8"/>
          <p:cNvSpPr>
            <a:spLocks noGrp="1"/>
          </p:cNvSpPr>
          <p:nvPr>
            <p:ph sz="half" idx="2"/>
          </p:nvPr>
        </p:nvSpPr>
        <p:spPr>
          <a:xfrm>
            <a:off x="6217920" y="1437966"/>
            <a:ext cx="4937760" cy="1991034"/>
          </a:xfrm>
        </p:spPr>
        <p:txBody>
          <a:bodyPr/>
          <a:lstStyle/>
          <a:p>
            <a:pPr marL="201168" lvl="1" indent="0">
              <a:buNone/>
            </a:pPr>
            <a:r>
              <a:rPr lang="it-IT" dirty="0" smtClean="0"/>
              <a:t>Glauber </a:t>
            </a:r>
            <a:r>
              <a:rPr lang="it-IT" dirty="0" err="1" smtClean="0"/>
              <a:t>Sudarshan</a:t>
            </a:r>
            <a:r>
              <a:rPr lang="it-IT" dirty="0" smtClean="0"/>
              <a:t> P-</a:t>
            </a:r>
            <a:r>
              <a:rPr lang="it-IT" dirty="0" err="1" smtClean="0"/>
              <a:t>distribution</a:t>
            </a:r>
            <a:r>
              <a:rPr lang="it-IT" dirty="0" smtClean="0"/>
              <a:t>:</a:t>
            </a:r>
          </a:p>
          <a:p>
            <a:pPr marL="201168" lvl="1" indent="0">
              <a:buNone/>
            </a:pPr>
            <a:endParaRPr lang="it-IT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086" y="1845735"/>
            <a:ext cx="4315427" cy="952633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79" y="1845735"/>
            <a:ext cx="3915321" cy="1790950"/>
          </a:xfrm>
          <a:prstGeom prst="rect">
            <a:avLst/>
          </a:prstGeom>
        </p:spPr>
      </p:pic>
      <p:pic>
        <p:nvPicPr>
          <p:cNvPr id="2" name="Immagin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722" y="3206137"/>
            <a:ext cx="5244444" cy="2996825"/>
          </a:xfrm>
          <a:prstGeom prst="rect">
            <a:avLst/>
          </a:prstGeom>
        </p:spPr>
      </p:pic>
      <p:sp>
        <p:nvSpPr>
          <p:cNvPr id="3" name="Rettangolo 2"/>
          <p:cNvSpPr/>
          <p:nvPr/>
        </p:nvSpPr>
        <p:spPr>
          <a:xfrm>
            <a:off x="2588884" y="4335048"/>
            <a:ext cx="33776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Thermal state P(</a:t>
            </a:r>
            <a:r>
              <a:rPr lang="el-GR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</a:t>
            </a:r>
            <a:r>
              <a:rPr lang="it-IT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):</a:t>
            </a:r>
            <a:endParaRPr lang="it-IT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88786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80" y="600501"/>
            <a:ext cx="10058400" cy="1136859"/>
          </a:xfrm>
        </p:spPr>
        <p:txBody>
          <a:bodyPr/>
          <a:lstStyle/>
          <a:p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Nonclassical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</a:t>
            </a:r>
            <a:r>
              <a:rPr lang="it-IT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epth </a:t>
            </a:r>
            <a:r>
              <a:rPr lang="it-IT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criterion</a:t>
            </a:r>
            <a:endParaRPr lang="it-IT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" name="Rettangolo arrotondato 3"/>
          <p:cNvSpPr/>
          <p:nvPr/>
        </p:nvSpPr>
        <p:spPr>
          <a:xfrm>
            <a:off x="2932905" y="2124147"/>
            <a:ext cx="2212302" cy="1127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Quantum state</a:t>
            </a:r>
          </a:p>
        </p:txBody>
      </p:sp>
      <p:sp>
        <p:nvSpPr>
          <p:cNvPr id="6" name="Rettangolo arrotondato 5"/>
          <p:cNvSpPr/>
          <p:nvPr/>
        </p:nvSpPr>
        <p:spPr>
          <a:xfrm>
            <a:off x="7044292" y="2124146"/>
            <a:ext cx="2212302" cy="112785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 err="1" smtClean="0"/>
              <a:t>Classical</a:t>
            </a:r>
            <a:r>
              <a:rPr lang="it-IT" dirty="0" smtClean="0"/>
              <a:t> state</a:t>
            </a:r>
          </a:p>
        </p:txBody>
      </p:sp>
      <p:cxnSp>
        <p:nvCxnSpPr>
          <p:cNvPr id="8" name="Connettore 2 7"/>
          <p:cNvCxnSpPr/>
          <p:nvPr/>
        </p:nvCxnSpPr>
        <p:spPr>
          <a:xfrm>
            <a:off x="5431809" y="2688075"/>
            <a:ext cx="1337481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9"/>
          <p:cNvSpPr/>
          <p:nvPr/>
        </p:nvSpPr>
        <p:spPr>
          <a:xfrm>
            <a:off x="682388" y="3530417"/>
            <a:ext cx="10473292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it-IT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</a:t>
            </a:r>
            <a:r>
              <a:rPr lang="it-IT" sz="4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transition</a:t>
            </a:r>
            <a:r>
              <a:rPr lang="it-IT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4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happens</a:t>
            </a:r>
            <a:r>
              <a:rPr lang="it-IT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4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when</a:t>
            </a:r>
            <a:r>
              <a:rPr lang="it-IT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P(</a:t>
            </a:r>
            <a:r>
              <a:rPr lang="el-GR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α</a:t>
            </a:r>
            <a:r>
              <a:rPr lang="it-IT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 </a:t>
            </a:r>
            <a:r>
              <a:rPr lang="it-IT" sz="40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turns</a:t>
            </a:r>
            <a:r>
              <a:rPr lang="it-IT" sz="4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positive!!</a:t>
            </a:r>
            <a:endParaRPr lang="it-IT" sz="4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81246" y="4618978"/>
            <a:ext cx="1057443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NCD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criterion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: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have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to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find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the time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</a:t>
            </a:r>
            <a:r>
              <a:rPr lang="it-IT" sz="12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Q</a:t>
            </a:r>
            <a:r>
              <a:rPr lang="it-I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such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that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the P-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distribution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turns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positive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0302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2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1" animBg="1"/>
      <p:bldP spid="6" grpId="0" animBg="1"/>
      <p:bldP spid="10" grpId="0"/>
      <p:bldP spid="10" grpId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61" y="2942764"/>
            <a:ext cx="4811151" cy="116313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61" y="537029"/>
            <a:ext cx="5477639" cy="885949"/>
          </a:xfrm>
          <a:prstGeom prst="rect">
            <a:avLst/>
          </a:prstGeom>
        </p:spPr>
      </p:pic>
      <p:sp>
        <p:nvSpPr>
          <p:cNvPr id="7" name="Rettangolo 6"/>
          <p:cNvSpPr/>
          <p:nvPr/>
        </p:nvSpPr>
        <p:spPr>
          <a:xfrm>
            <a:off x="6427046" y="537029"/>
            <a:ext cx="4576701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P-</a:t>
            </a:r>
            <a:r>
              <a:rPr lang="it-IT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distribution</a:t>
            </a:r>
            <a:r>
              <a:rPr lang="it-IT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</a:t>
            </a:r>
            <a:r>
              <a:rPr lang="it-IT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the Fourier </a:t>
            </a:r>
            <a:r>
              <a:rPr lang="it-IT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transform</a:t>
            </a:r>
            <a:endParaRPr lang="it-IT" sz="20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r>
              <a:rPr lang="it-IT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of the </a:t>
            </a:r>
            <a:r>
              <a:rPr lang="it-IT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characteristic</a:t>
            </a:r>
            <a:r>
              <a:rPr lang="it-IT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0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function</a:t>
            </a:r>
            <a:r>
              <a:rPr lang="it-IT" sz="20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the state</a:t>
            </a:r>
            <a:endParaRPr lang="it-IT" sz="2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618361" y="2011992"/>
            <a:ext cx="4928464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Characteristic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function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evolution</a:t>
            </a:r>
            <a:endParaRPr lang="it-IT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Freccia in giù 11"/>
          <p:cNvSpPr/>
          <p:nvPr/>
        </p:nvSpPr>
        <p:spPr>
          <a:xfrm>
            <a:off x="2795814" y="4183829"/>
            <a:ext cx="456243" cy="616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4" name="Immagin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40" y="4848344"/>
            <a:ext cx="5545792" cy="895712"/>
          </a:xfrm>
          <a:prstGeom prst="rect">
            <a:avLst/>
          </a:prstGeom>
        </p:spPr>
      </p:pic>
      <p:sp>
        <p:nvSpPr>
          <p:cNvPr id="15" name="Freccia in giù 14"/>
          <p:cNvSpPr/>
          <p:nvPr/>
        </p:nvSpPr>
        <p:spPr>
          <a:xfrm rot="16200000">
            <a:off x="5890812" y="4988087"/>
            <a:ext cx="456243" cy="616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/>
          <p:cNvSpPr/>
          <p:nvPr/>
        </p:nvSpPr>
        <p:spPr>
          <a:xfrm>
            <a:off x="6636844" y="5068077"/>
            <a:ext cx="4289058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It’s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property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the </a:t>
            </a:r>
            <a:r>
              <a:rPr lang="it-IT" sz="24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initial</a:t>
            </a:r>
            <a:r>
              <a:rPr lang="it-IT" sz="2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state!</a:t>
            </a:r>
          </a:p>
        </p:txBody>
      </p:sp>
      <p:sp>
        <p:nvSpPr>
          <p:cNvPr id="17" name="Freccia in giù 16"/>
          <p:cNvSpPr/>
          <p:nvPr/>
        </p:nvSpPr>
        <p:spPr>
          <a:xfrm rot="10800000">
            <a:off x="8631095" y="4179356"/>
            <a:ext cx="456243" cy="6162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8319" y="1977645"/>
            <a:ext cx="3181794" cy="714475"/>
          </a:xfrm>
          <a:prstGeom prst="rect">
            <a:avLst/>
          </a:prstGeom>
        </p:spPr>
      </p:pic>
      <p:sp>
        <p:nvSpPr>
          <p:cNvPr id="21" name="Rettangolo 20"/>
          <p:cNvSpPr/>
          <p:nvPr/>
        </p:nvSpPr>
        <p:spPr>
          <a:xfrm>
            <a:off x="6636844" y="2711931"/>
            <a:ext cx="4444743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enarates</a:t>
            </a:r>
            <a:r>
              <a:rPr lang="it-IT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positive P-</a:t>
            </a:r>
            <a:r>
              <a:rPr lang="it-IT" sz="24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distribution</a:t>
            </a:r>
            <a:endParaRPr lang="it-IT" sz="2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73662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8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5" grpId="1" animBg="1"/>
      <p:bldP spid="16" grpId="0"/>
      <p:bldP spid="17" grpId="0" animBg="1"/>
      <p:bldP spid="2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8"/>
          <p:cNvSpPr/>
          <p:nvPr/>
        </p:nvSpPr>
        <p:spPr>
          <a:xfrm>
            <a:off x="8543499" y="732439"/>
            <a:ext cx="1961205" cy="90484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Nonclassical</a:t>
            </a:r>
            <a:r>
              <a:rPr lang="it-IT" dirty="0" smtClean="0"/>
              <a:t> Depth </a:t>
            </a:r>
            <a:r>
              <a:rPr lang="it-IT" dirty="0" err="1" smtClean="0"/>
              <a:t>criterion</a:t>
            </a:r>
            <a:endParaRPr lang="it-IT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98" y="2116784"/>
            <a:ext cx="4740574" cy="765660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910" y="2161999"/>
            <a:ext cx="3181794" cy="714475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9630" y="2328783"/>
            <a:ext cx="1352739" cy="1409897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8136" y="3650373"/>
            <a:ext cx="1876687" cy="676369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1994757" y="3988557"/>
            <a:ext cx="766511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result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found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independent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on the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initial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state!</a:t>
            </a:r>
            <a:endParaRPr lang="it-IT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1994757" y="4598605"/>
            <a:ext cx="69723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 </a:t>
            </a:r>
            <a:r>
              <a:rPr lang="it-IT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result</a:t>
            </a:r>
            <a:r>
              <a:rPr lang="it-IT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found</a:t>
            </a:r>
            <a:r>
              <a:rPr lang="it-IT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is</a:t>
            </a:r>
            <a:r>
              <a:rPr lang="it-IT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a </a:t>
            </a:r>
            <a:r>
              <a:rPr lang="it-IT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property</a:t>
            </a:r>
            <a:r>
              <a:rPr lang="it-IT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of the </a:t>
            </a:r>
            <a:r>
              <a:rPr lang="it-IT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channel</a:t>
            </a:r>
            <a:r>
              <a:rPr lang="it-IT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!</a:t>
            </a:r>
            <a:r>
              <a:rPr lang="it-IT" sz="5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endParaRPr lang="it-IT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519645" y="4413570"/>
            <a:ext cx="714022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State with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same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el-GR" sz="28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η</a:t>
            </a:r>
            <a:r>
              <a:rPr lang="it-IT" sz="2800" b="0" i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have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same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it-IT" sz="2800" b="0" cap="none" spc="0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decoherence</a:t>
            </a:r>
            <a:r>
              <a:rPr lang="it-IT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time</a:t>
            </a:r>
            <a:endParaRPr lang="it-IT" sz="2800" b="0" i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99017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054 0.0044 L 0.28112 -0.41435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83" y="-20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07407E-6 L -0.09622 -0.24746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18" y="-1238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57 0.0088 L -0.06341 -0.23125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206" y="-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2.96296E-6 L -0.07396 -0.02384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98" y="-12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0" grpId="1"/>
      <p:bldP spid="11" grpId="0"/>
      <p:bldP spid="11" grpId="1"/>
      <p:bldP spid="12" grpId="0"/>
      <p:bldP spid="12" grpId="1"/>
    </p:bld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1601</TotalTime>
  <Words>297</Words>
  <Application>Microsoft Office PowerPoint</Application>
  <PresentationFormat>Personalizzato</PresentationFormat>
  <Paragraphs>70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Retrospettivo</vt:lpstr>
      <vt:lpstr>Quantum to Classical Transition in Noisy Classical Environment</vt:lpstr>
      <vt:lpstr>Markovian Environment</vt:lpstr>
      <vt:lpstr>Gaussian noise stochastic model: Why?</vt:lpstr>
      <vt:lpstr>Gaussian noise: classical stochastic field (CSF) model</vt:lpstr>
      <vt:lpstr>Stochastic Field</vt:lpstr>
      <vt:lpstr>Quantum to Classical Transition</vt:lpstr>
      <vt:lpstr>Nonclassical Depth criterion</vt:lpstr>
      <vt:lpstr>Presentazione standard di PowerPoint</vt:lpstr>
      <vt:lpstr>Nonclassical Depth criterion</vt:lpstr>
      <vt:lpstr>NCD: Resonant Interaction</vt:lpstr>
      <vt:lpstr>NCD: Off-Resonance Interaction</vt:lpstr>
      <vt:lpstr>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Orzetto</dc:creator>
  <cp:lastModifiedBy>zanzani</cp:lastModifiedBy>
  <cp:revision>64</cp:revision>
  <dcterms:created xsi:type="dcterms:W3CDTF">2014-11-12T09:36:47Z</dcterms:created>
  <dcterms:modified xsi:type="dcterms:W3CDTF">2014-11-14T10:09:17Z</dcterms:modified>
</cp:coreProperties>
</file>