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6" r:id="rId9"/>
    <p:sldId id="267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-96" y="-9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47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6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5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0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21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4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9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0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65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Quantum to </a:t>
            </a:r>
            <a:r>
              <a:rPr lang="it-IT" sz="4800" dirty="0" err="1" smtClean="0"/>
              <a:t>Classical</a:t>
            </a:r>
            <a:r>
              <a:rPr lang="it-IT" sz="4800" dirty="0" smtClean="0"/>
              <a:t> </a:t>
            </a:r>
            <a:r>
              <a:rPr lang="it-IT" sz="4800" dirty="0" err="1" smtClean="0"/>
              <a:t>Transition</a:t>
            </a:r>
            <a:r>
              <a:rPr lang="it-IT" sz="4800" dirty="0" smtClean="0"/>
              <a:t> in </a:t>
            </a:r>
            <a:r>
              <a:rPr lang="it-IT" sz="4800" dirty="0" err="1" smtClean="0"/>
              <a:t>Noisy</a:t>
            </a:r>
            <a:r>
              <a:rPr lang="it-IT" sz="4800" dirty="0" smtClean="0"/>
              <a:t> </a:t>
            </a:r>
            <a:r>
              <a:rPr lang="it-IT" sz="4800" dirty="0" err="1" smtClean="0"/>
              <a:t>Classical</a:t>
            </a:r>
            <a:r>
              <a:rPr lang="it-IT" sz="4800" dirty="0" smtClean="0"/>
              <a:t> Environment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Jacopo </a:t>
            </a:r>
            <a:r>
              <a:rPr lang="it-IT" dirty="0" err="1" smtClean="0"/>
              <a:t>TraPani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68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NCD: </a:t>
            </a:r>
            <a:r>
              <a:rPr lang="it-IT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esonant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nteraction</a:t>
            </a:r>
            <a:endParaRPr lang="it-IT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84535"/>
            <a:ext cx="4015633" cy="4249878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8024002" y="1909940"/>
            <a:ext cx="20734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Correlations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162602" y="3308126"/>
            <a:ext cx="37962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Persistence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nonclassicality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888" y="4537693"/>
            <a:ext cx="1352550" cy="73342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8000182" y="4673572"/>
            <a:ext cx="20734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2205" y="4673572"/>
            <a:ext cx="1133475" cy="457200"/>
          </a:xfrm>
          <a:prstGeom prst="rect">
            <a:avLst/>
          </a:prstGeom>
        </p:spPr>
      </p:pic>
      <p:sp>
        <p:nvSpPr>
          <p:cNvPr id="13" name="Freccia in giù 12"/>
          <p:cNvSpPr/>
          <p:nvPr/>
        </p:nvSpPr>
        <p:spPr>
          <a:xfrm>
            <a:off x="8832628" y="2531753"/>
            <a:ext cx="456243" cy="616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7633741" y="5406997"/>
            <a:ext cx="280637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Markovian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Regime!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1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NCD: Off-</a:t>
            </a:r>
            <a:r>
              <a:rPr lang="it-IT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esonance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nteraction</a:t>
            </a:r>
            <a:endParaRPr lang="it-IT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59141"/>
            <a:ext cx="4310061" cy="4022725"/>
          </a:xfrm>
        </p:spPr>
      </p:pic>
      <p:sp>
        <p:nvSpPr>
          <p:cNvPr id="5" name="Rettangolo 4"/>
          <p:cNvSpPr/>
          <p:nvPr/>
        </p:nvSpPr>
        <p:spPr>
          <a:xfrm>
            <a:off x="7990878" y="2110356"/>
            <a:ext cx="20734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Detuning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8799505" y="2776263"/>
            <a:ext cx="456243" cy="616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237457" y="3639670"/>
            <a:ext cx="35803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Revivals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nonclassicality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!!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402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Results</a:t>
            </a:r>
            <a:endParaRPr lang="it-IT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50448" y="2176012"/>
            <a:ext cx="86376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CSF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good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model for non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Markovian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Markovian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interaction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50448" y="3076329"/>
            <a:ext cx="104920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decoherence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time for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different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states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with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amount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nonclassicality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50448" y="3976646"/>
            <a:ext cx="86090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Larger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environment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correlations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means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lorger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decoherence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time 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950448" y="4934373"/>
            <a:ext cx="57969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Detuning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implies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revivals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nonclassicality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Markovian</a:t>
            </a:r>
            <a:r>
              <a:rPr lang="it-IT" sz="3600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 Environment</a:t>
            </a:r>
            <a:endParaRPr lang="it-IT" sz="36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5084196" y="2595880"/>
            <a:ext cx="2783840" cy="16662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Markovian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Environment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Fumetto 3 6"/>
          <p:cNvSpPr/>
          <p:nvPr/>
        </p:nvSpPr>
        <p:spPr>
          <a:xfrm>
            <a:off x="8301161" y="1371600"/>
            <a:ext cx="2214880" cy="15240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am</a:t>
            </a:r>
            <a:r>
              <a:rPr lang="it-IT" dirty="0" smtClean="0"/>
              <a:t> I?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791182" y="5013359"/>
            <a:ext cx="9094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System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loses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quantum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because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decoherence</a:t>
            </a:r>
            <a:endParaRPr lang="it-IT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37523" y="1091029"/>
            <a:ext cx="6530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Non-</a:t>
            </a:r>
            <a:r>
              <a:rPr lang="it-IT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Markovian</a:t>
            </a:r>
            <a:r>
              <a:rPr lang="it-IT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Environment</a:t>
            </a:r>
            <a:endParaRPr lang="it-IT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084196" y="2578282"/>
            <a:ext cx="2783840" cy="16662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 </a:t>
            </a:r>
            <a:r>
              <a:rPr lang="it-IT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Markovian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Environment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Fumetto 3 11"/>
          <p:cNvSpPr/>
          <p:nvPr/>
        </p:nvSpPr>
        <p:spPr>
          <a:xfrm>
            <a:off x="8259999" y="1371600"/>
            <a:ext cx="2103022" cy="16234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</a:t>
            </a:r>
            <a:r>
              <a:rPr lang="it-IT" dirty="0" err="1" smtClean="0"/>
              <a:t>feel</a:t>
            </a:r>
            <a:r>
              <a:rPr lang="it-IT" dirty="0" smtClean="0"/>
              <a:t> </a:t>
            </a:r>
            <a:r>
              <a:rPr lang="it-IT" dirty="0" err="1" smtClean="0"/>
              <a:t>changed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4261941" y="3399183"/>
            <a:ext cx="162560" cy="142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3540057" y="2566063"/>
            <a:ext cx="1523558" cy="16662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Preparation</a:t>
            </a:r>
            <a:r>
              <a:rPr lang="it-IT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Quantum state</a:t>
            </a:r>
            <a:endParaRPr lang="it-IT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346509" y="4828692"/>
            <a:ext cx="74753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state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but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quantum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features</a:t>
            </a:r>
            <a:endParaRPr lang="it-IT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definitely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destroyed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by 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decoherence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01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3.125E-6 -2.22222E-6 L 0.36003 -0.00347 " pathEditMode="relative" rAng="0" ptsTypes="AA">
                                      <p:cBhvr>
                                        <p:cTn id="19" dur="1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95" y="-18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03 -0.00347 L 6.25E-7 -3.7037E-6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33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36003 -0.0034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95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7" grpId="0" animBg="1"/>
      <p:bldP spid="7" grpId="1" animBg="1"/>
      <p:bldP spid="9" grpId="0"/>
      <p:bldP spid="9" grpId="1"/>
      <p:bldP spid="10" grpId="0"/>
      <p:bldP spid="11" grpId="0" animBg="1"/>
      <p:bldP spid="12" grpId="0" animBg="1"/>
      <p:bldP spid="6" grpId="0" animBg="1"/>
      <p:bldP spid="6" grpId="1" animBg="1"/>
      <p:bldP spid="6" grpId="2" animBg="1"/>
      <p:bldP spid="6" grpId="3" animBg="1"/>
      <p:bldP spid="8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Gaussian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noise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stochastic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model: 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it-IT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feasible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full quantum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description</a:t>
            </a:r>
            <a:endParaRPr lang="it-IT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endParaRPr lang="it-IT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Classical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stochastic</a:t>
            </a: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fields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give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solution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equivalent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the full quantum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description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many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situations</a:t>
            </a:r>
            <a:endParaRPr lang="it-IT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it-IT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have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direct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access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on the </a:t>
            </a:r>
            <a:r>
              <a:rPr lang="it-IT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orrelations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the </a:t>
            </a:r>
            <a:r>
              <a:rPr lang="it-IT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environment</a:t>
            </a:r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56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r>
              <a:rPr lang="it-IT" sz="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Gaussian</a:t>
            </a:r>
            <a:r>
              <a:rPr lang="it-IT" sz="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noise</a:t>
            </a:r>
            <a:r>
              <a:rPr lang="it-IT" sz="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it-IT" sz="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classical</a:t>
            </a:r>
            <a:r>
              <a:rPr lang="it-IT" sz="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stochastic</a:t>
            </a:r>
            <a:r>
              <a:rPr lang="it-IT" sz="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3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field</a:t>
            </a:r>
            <a:r>
              <a:rPr lang="it-IT" sz="3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(CSF) model</a:t>
            </a:r>
            <a:endParaRPr lang="it-IT" sz="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6180598" y="1845735"/>
            <a:ext cx="4937760" cy="4023360"/>
          </a:xfrm>
        </p:spPr>
        <p:txBody>
          <a:bodyPr/>
          <a:lstStyle/>
          <a:p>
            <a:r>
              <a:rPr lang="it-IT" sz="2400" dirty="0" err="1" smtClean="0"/>
              <a:t>Interaction</a:t>
            </a:r>
            <a:r>
              <a:rPr lang="it-IT" sz="2400" dirty="0" smtClean="0"/>
              <a:t> </a:t>
            </a:r>
            <a:r>
              <a:rPr lang="it-IT" sz="2400" dirty="0" err="1" smtClean="0"/>
              <a:t>Hamiltonian</a:t>
            </a:r>
            <a:endParaRPr lang="it-IT" sz="2400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  <p:sp>
        <p:nvSpPr>
          <p:cNvPr id="8" name="Rettangolo arrotondato 7"/>
          <p:cNvSpPr/>
          <p:nvPr/>
        </p:nvSpPr>
        <p:spPr>
          <a:xfrm>
            <a:off x="2328863" y="2667000"/>
            <a:ext cx="2783840" cy="16662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Gaussian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Noise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e 9"/>
          <p:cNvSpPr/>
          <p:nvPr/>
        </p:nvSpPr>
        <p:spPr>
          <a:xfrm>
            <a:off x="3639503" y="1987758"/>
            <a:ext cx="162560" cy="142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350588"/>
            <a:ext cx="5434150" cy="1149532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615" y="4869948"/>
            <a:ext cx="8146610" cy="135907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1718" y="3500120"/>
            <a:ext cx="6160282" cy="141987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2723" y="4887609"/>
            <a:ext cx="8234849" cy="137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2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26 0.00417 -0.00052 0.00833 -0.00078 0.0125 C -0.00104 0.01481 -0.00156 0.0169 -0.00156 0.01944 C -0.00156 0.0213 -0.00104 0.02315 -0.00078 0.025 C -0.00052 0.03056 -0.00052 0.03611 0 0.04167 C 0 0.04306 0.00078 0.04421 0.00078 0.04583 C 0.00078 0.04815 0.00026 0.05046 0 0.05278 C -0.00026 0.06551 0.00013 0.08403 -0.00156 0.09861 C -0.00183 0.1 -0.00209 0.10139 -0.00235 0.10278 C -0.00209 0.10417 -0.00183 0.10532 -0.00156 0.10694 C -0.0013 0.10903 -0.00143 0.11157 -0.00078 0.11389 C -0.00039 0.11551 0.00078 0.11667 0.00156 0.11806 C -0.00052 0.12917 0.00247 0.1162 -0.00156 0.12361 C -0.00222 0.12454 -0.00209 0.12639 -0.00235 0.12778 C -0.00156 0.1287 -0.00039 0.12894 0 0.13056 C 0.00026 0.13171 -0.00078 0.1331 -0.00078 0.13472 C -0.00078 0.13634 0.00039 0.14236 0.00078 0.14444 C -0.00117 0.15486 0.00143 0.1419 -0.00156 0.15278 C -0.00196 0.15394 -0.00209 0.15556 -0.00235 0.15694 C -0.00156 0.15903 0 0.16227 0 0.16528 C 0 0.16667 -0.00052 0.16806 -0.00078 0.16944 C -0.00104 0.17269 -0.00091 0.17593 -0.00156 0.17917 C -0.00209 0.18079 -0.00378 0.18125 -0.00391 0.18333 C -0.0043 0.18935 -0.00209 0.19213 0 0.19583 C 0.00026 0.19722 0.00078 0.19838 0.00078 0.2 C 0.00026 0.20764 -0.00065 0.20787 -0.00313 0.2125 C -0.00287 0.21389 -0.00287 0.21528 -0.00235 0.21667 C -0.00183 0.21829 0 0.21875 0 0.22083 L -0.00235 0.225 C -0.00261 0.22639 -0.00313 0.22755 -0.00313 0.22917 C -0.00313 0.23241 -0.00222 0.23681 -0.00156 0.24028 C -0.00183 0.24213 -0.00196 0.24398 -0.00235 0.24583 C -0.00326 0.24861 -0.00547 0.25417 -0.00547 0.25417 C -0.00573 0.25602 -0.00638 0.25764 -0.00625 0.25972 C -0.00612 0.26134 -0.00508 0.26227 -0.00469 0.26389 C -0.0043 0.26505 -0.00417 0.26667 -0.00391 0.26806 C -0.00469 0.26852 -0.0056 0.26852 -0.00625 0.26944 C -0.00899 0.27315 -0.00781 0.2794 -0.00703 0.28472 C -0.00677 0.28611 -0.00599 0.2875 -0.00547 0.28889 C -0.00573 0.29306 -0.00573 0.29722 -0.00625 0.30139 C -0.00651 0.30278 -0.00781 0.3037 -0.00781 0.30556 C -0.00781 0.31412 -0.0069 0.31343 -0.00391 0.31528 C -0.00287 0.31806 0.00091 0.32245 -0.00078 0.32361 L -0.00547 0.32639 C -0.00573 0.32778 -0.00638 0.32894 -0.00625 0.33056 C -0.00612 0.33333 -0.00469 0.33889 -0.00469 0.33889 C -0.00495 0.34306 -0.00547 0.34699 -0.00547 0.35139 C -0.00547 0.36921 -0.00456 0.36181 -0.00391 0.37639 C -0.00378 0.3794 -0.00391 0.38287 -0.00391 0.38611 " pathEditMode="relative" ptsTypes="AAAAAAAAAAAAAAAAAAAAAAAAAAAAAAAAAAAAAAAAAAAAAAAAAA">
                                      <p:cBhvr>
                                        <p:cTn id="6" dur="9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Stochastic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Field</a:t>
            </a:r>
            <a:endParaRPr lang="it-IT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endParaRPr lang="it-IT" dirty="0" smtClean="0"/>
              </a:p>
              <a:p>
                <a:pPr marL="0" indent="0">
                  <a:buNone/>
                </a:pPr>
                <a:r>
                  <a:rPr lang="it-IT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Ornstein-Uhlenbeck</a:t>
                </a:r>
                <a:r>
                  <a:rPr lang="it-IT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it-IT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Kernel</a:t>
                </a:r>
                <a:r>
                  <a:rPr lang="it-IT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:</a:t>
                </a:r>
              </a:p>
              <a:p>
                <a:pPr marL="0" indent="0">
                  <a:buNone/>
                </a:pPr>
                <a:endPara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it-IT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it-IT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γ</m:t>
                        </m:r>
                      </m:den>
                    </m:f>
                  </m:oMath>
                </a14:m>
                <a:r>
                  <a:rPr lang="it-IT" i="1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  <a:r>
                  <a:rPr lang="it-IT" dirty="0" smtClean="0">
                    <a:ln w="0"/>
                    <a:solidFill>
                      <a:schemeClr val="tx1"/>
                    </a:solidFill>
                  </a:rPr>
                  <a:t> </a:t>
                </a:r>
                <a:r>
                  <a:rPr lang="it-IT" dirty="0" err="1" smtClean="0">
                    <a:ln w="0"/>
                    <a:solidFill>
                      <a:schemeClr val="tx1"/>
                    </a:solidFill>
                  </a:rPr>
                  <a:t>is</a:t>
                </a:r>
                <a:r>
                  <a:rPr lang="it-IT" dirty="0" smtClean="0">
                    <a:ln w="0"/>
                    <a:solidFill>
                      <a:schemeClr val="tx1"/>
                    </a:solidFill>
                  </a:rPr>
                  <a:t> the </a:t>
                </a:r>
                <a:r>
                  <a:rPr lang="it-IT" dirty="0" err="1" smtClean="0">
                    <a:ln w="0"/>
                    <a:solidFill>
                      <a:schemeClr val="tx1"/>
                    </a:solidFill>
                  </a:rPr>
                  <a:t>correlation</a:t>
                </a:r>
                <a:r>
                  <a:rPr lang="it-IT" dirty="0" smtClean="0">
                    <a:ln w="0"/>
                    <a:solidFill>
                      <a:schemeClr val="tx1"/>
                    </a:solidFill>
                  </a:rPr>
                  <a:t> time of the </a:t>
                </a:r>
                <a:r>
                  <a:rPr lang="it-IT" dirty="0" err="1" smtClean="0">
                    <a:ln w="0"/>
                    <a:solidFill>
                      <a:schemeClr val="tx1"/>
                    </a:solidFill>
                  </a:rPr>
                  <a:t>environment</a:t>
                </a:r>
                <a:endParaRPr lang="it-IT" i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endParaRPr lang="it-IT" dirty="0" smtClean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452" y="2111382"/>
            <a:ext cx="4571428" cy="349206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326" y="2780475"/>
            <a:ext cx="5468113" cy="1657581"/>
          </a:xfrm>
          <a:prstGeom prst="rect">
            <a:avLst/>
          </a:prstGeom>
        </p:spPr>
      </p:pic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9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097280" y="170081"/>
            <a:ext cx="10058400" cy="887105"/>
          </a:xfrm>
        </p:spPr>
        <p:txBody>
          <a:bodyPr/>
          <a:lstStyle/>
          <a:p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Quantum to 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Classical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Transition</a:t>
            </a:r>
            <a:endParaRPr lang="it-IT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1097279" y="1417320"/>
            <a:ext cx="4937760" cy="2219365"/>
          </a:xfrm>
        </p:spPr>
        <p:txBody>
          <a:bodyPr/>
          <a:lstStyle/>
          <a:p>
            <a:pPr marL="0" indent="0">
              <a:buNone/>
            </a:pPr>
            <a:r>
              <a:rPr lang="it-IT" dirty="0" err="1" smtClean="0"/>
              <a:t>Coherent</a:t>
            </a:r>
            <a:r>
              <a:rPr lang="it-IT" dirty="0" smtClean="0"/>
              <a:t> state |</a:t>
            </a:r>
            <a:r>
              <a:rPr lang="el-GR" dirty="0" smtClean="0"/>
              <a:t>α</a:t>
            </a:r>
            <a:r>
              <a:rPr lang="it-IT" dirty="0" smtClean="0"/>
              <a:t> &gt; </a:t>
            </a:r>
            <a:r>
              <a:rPr lang="it-IT" dirty="0" err="1" smtClean="0"/>
              <a:t>properties</a:t>
            </a:r>
            <a:r>
              <a:rPr lang="it-IT" dirty="0" smtClean="0"/>
              <a:t>: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>
          <a:xfrm>
            <a:off x="6217920" y="1437966"/>
            <a:ext cx="4937760" cy="1991034"/>
          </a:xfrm>
        </p:spPr>
        <p:txBody>
          <a:bodyPr/>
          <a:lstStyle/>
          <a:p>
            <a:pPr marL="201168" lvl="1" indent="0">
              <a:buNone/>
            </a:pPr>
            <a:r>
              <a:rPr lang="it-IT" dirty="0" smtClean="0"/>
              <a:t>Glauber </a:t>
            </a:r>
            <a:r>
              <a:rPr lang="it-IT" dirty="0" err="1" smtClean="0"/>
              <a:t>Sudarshan</a:t>
            </a:r>
            <a:r>
              <a:rPr lang="it-IT" dirty="0" smtClean="0"/>
              <a:t> P-</a:t>
            </a:r>
            <a:r>
              <a:rPr lang="it-IT" dirty="0" err="1" smtClean="0"/>
              <a:t>distribution</a:t>
            </a:r>
            <a:r>
              <a:rPr lang="it-IT" dirty="0" smtClean="0"/>
              <a:t>:</a:t>
            </a:r>
          </a:p>
          <a:p>
            <a:pPr marL="201168" lvl="1" indent="0">
              <a:buNone/>
            </a:pP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86" y="1845735"/>
            <a:ext cx="4315427" cy="95263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1845735"/>
            <a:ext cx="3915321" cy="17909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722" y="3206137"/>
            <a:ext cx="5244444" cy="2996825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588884" y="4335048"/>
            <a:ext cx="33776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Thermal state P(</a:t>
            </a:r>
            <a:r>
              <a:rPr lang="el-GR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α</a:t>
            </a:r>
            <a:r>
              <a:rPr lang="it-IT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):</a:t>
            </a:r>
            <a:endParaRPr lang="it-IT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878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600501"/>
            <a:ext cx="10058400" cy="1136859"/>
          </a:xfrm>
        </p:spPr>
        <p:txBody>
          <a:bodyPr/>
          <a:lstStyle/>
          <a:p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Nonclassical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it-IT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epth </a:t>
            </a:r>
            <a:r>
              <a:rPr lang="it-IT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criterion</a:t>
            </a:r>
            <a:endParaRPr lang="it-IT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2932905" y="2124147"/>
            <a:ext cx="2212302" cy="1127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Quantum state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7044292" y="2124146"/>
            <a:ext cx="2212302" cy="1127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Classical</a:t>
            </a:r>
            <a:r>
              <a:rPr lang="it-IT" dirty="0" smtClean="0"/>
              <a:t> state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5431809" y="2688075"/>
            <a:ext cx="133748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682388" y="3530417"/>
            <a:ext cx="104732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it-IT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transition</a:t>
            </a:r>
            <a:r>
              <a:rPr lang="it-IT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happens</a:t>
            </a:r>
            <a:r>
              <a:rPr lang="it-IT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</a:t>
            </a:r>
            <a:r>
              <a:rPr lang="it-IT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P(</a:t>
            </a:r>
            <a:r>
              <a:rPr lang="el-GR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α</a:t>
            </a:r>
            <a:r>
              <a:rPr lang="it-IT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it-IT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turns</a:t>
            </a:r>
            <a:r>
              <a:rPr lang="it-IT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positive!!</a:t>
            </a:r>
            <a:endParaRPr lang="it-IT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81246" y="4618978"/>
            <a:ext cx="105744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NCD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criterion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have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find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the time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it-IT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it-I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such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that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the P-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distribution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turns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positive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3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animBg="1"/>
      <p:bldP spid="6" grpId="0" animBg="1"/>
      <p:bldP spid="10" grpId="0"/>
      <p:bldP spid="10" grpId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61" y="2942764"/>
            <a:ext cx="4811151" cy="116313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61" y="537029"/>
            <a:ext cx="5477639" cy="88594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6427046" y="537029"/>
            <a:ext cx="45767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P-</a:t>
            </a:r>
            <a:r>
              <a:rPr lang="it-IT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distribution</a:t>
            </a:r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the Fourier </a:t>
            </a:r>
            <a:r>
              <a:rPr lang="it-IT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transform</a:t>
            </a:r>
            <a:endParaRPr lang="it-IT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the </a:t>
            </a:r>
            <a:r>
              <a:rPr lang="it-IT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characteristic</a:t>
            </a:r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function</a:t>
            </a:r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the state</a:t>
            </a:r>
            <a:endParaRPr lang="it-IT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18361" y="2011992"/>
            <a:ext cx="492846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Characteristic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function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evolution</a:t>
            </a:r>
            <a:endParaRPr lang="it-I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Freccia in giù 11"/>
          <p:cNvSpPr/>
          <p:nvPr/>
        </p:nvSpPr>
        <p:spPr>
          <a:xfrm>
            <a:off x="2795814" y="4183829"/>
            <a:ext cx="456243" cy="616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0" y="4848344"/>
            <a:ext cx="5545792" cy="895712"/>
          </a:xfrm>
          <a:prstGeom prst="rect">
            <a:avLst/>
          </a:prstGeom>
        </p:spPr>
      </p:pic>
      <p:sp>
        <p:nvSpPr>
          <p:cNvPr id="15" name="Freccia in giù 14"/>
          <p:cNvSpPr/>
          <p:nvPr/>
        </p:nvSpPr>
        <p:spPr>
          <a:xfrm rot="16200000">
            <a:off x="5890812" y="4988087"/>
            <a:ext cx="456243" cy="616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636844" y="5068077"/>
            <a:ext cx="4289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It’s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property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the </a:t>
            </a:r>
            <a:r>
              <a:rPr lang="it-IT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initial</a:t>
            </a:r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state!</a:t>
            </a:r>
          </a:p>
        </p:txBody>
      </p:sp>
      <p:sp>
        <p:nvSpPr>
          <p:cNvPr id="17" name="Freccia in giù 16"/>
          <p:cNvSpPr/>
          <p:nvPr/>
        </p:nvSpPr>
        <p:spPr>
          <a:xfrm rot="10800000">
            <a:off x="8631095" y="4179356"/>
            <a:ext cx="456243" cy="616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19" y="1977645"/>
            <a:ext cx="3181794" cy="714475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>
            <a:off x="6636844" y="2711931"/>
            <a:ext cx="44447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enarates</a:t>
            </a:r>
            <a:r>
              <a:rPr lang="it-I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positive P-</a:t>
            </a:r>
            <a:r>
              <a:rPr lang="it-IT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distribution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366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1" animBg="1"/>
      <p:bldP spid="16" grpId="0"/>
      <p:bldP spid="17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8543499" y="732439"/>
            <a:ext cx="1961205" cy="9048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Nonclassical</a:t>
            </a:r>
            <a:r>
              <a:rPr lang="it-IT" dirty="0" smtClean="0"/>
              <a:t> Depth </a:t>
            </a:r>
            <a:r>
              <a:rPr lang="it-IT" dirty="0" err="1" smtClean="0"/>
              <a:t>criterion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98" y="2116784"/>
            <a:ext cx="4740574" cy="76566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910" y="2161999"/>
            <a:ext cx="3181794" cy="71447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630" y="2328783"/>
            <a:ext cx="1352739" cy="140989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36" y="3650373"/>
            <a:ext cx="1876687" cy="676369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94757" y="3988557"/>
            <a:ext cx="76651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result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independent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on the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initial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state!</a:t>
            </a:r>
            <a:endParaRPr lang="it-IT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994757" y="4598605"/>
            <a:ext cx="6972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it-IT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result</a:t>
            </a:r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</a:t>
            </a:r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</a:t>
            </a:r>
            <a:r>
              <a:rPr lang="it-IT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property</a:t>
            </a:r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the </a:t>
            </a:r>
            <a:r>
              <a:rPr lang="it-IT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channel</a:t>
            </a:r>
            <a:r>
              <a:rPr lang="it-IT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r>
              <a:rPr lang="it-IT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it-IT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519645" y="4413570"/>
            <a:ext cx="71402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State with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l-GR" sz="28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η</a:t>
            </a:r>
            <a:r>
              <a:rPr lang="it-IT" sz="28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have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it-IT" sz="2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decoherence</a:t>
            </a:r>
            <a:r>
              <a:rPr lang="it-IT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time</a:t>
            </a:r>
            <a:endParaRPr lang="it-IT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901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4 0.0044 L 0.28112 -0.4143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-2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-0.09622 -0.247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8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57 0.0088 L -0.06341 -0.2312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6" y="-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-0.07396 -0.0238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1601</TotalTime>
  <Words>297</Words>
  <Application>Microsoft Office PowerPoint</Application>
  <PresentationFormat>Personalizzato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Retrospettivo</vt:lpstr>
      <vt:lpstr>Quantum to Classical Transition in Noisy Classical Environment</vt:lpstr>
      <vt:lpstr>Markovian Environment</vt:lpstr>
      <vt:lpstr>Gaussian noise stochastic model: Why?</vt:lpstr>
      <vt:lpstr>Gaussian noise: classical stochastic field (CSF) model</vt:lpstr>
      <vt:lpstr>Stochastic Field</vt:lpstr>
      <vt:lpstr>Quantum to Classical Transition</vt:lpstr>
      <vt:lpstr>Nonclassical Depth criterion</vt:lpstr>
      <vt:lpstr>Presentazione standard di PowerPoint</vt:lpstr>
      <vt:lpstr>Nonclassical Depth criterion</vt:lpstr>
      <vt:lpstr>NCD: Resonant Interaction</vt:lpstr>
      <vt:lpstr>NCD: Off-Resonance Interaction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Orzetto</dc:creator>
  <cp:lastModifiedBy>zanzani</cp:lastModifiedBy>
  <cp:revision>64</cp:revision>
  <dcterms:created xsi:type="dcterms:W3CDTF">2014-11-12T09:36:47Z</dcterms:created>
  <dcterms:modified xsi:type="dcterms:W3CDTF">2014-11-14T10:09:17Z</dcterms:modified>
</cp:coreProperties>
</file>