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4683" autoAdjust="0"/>
  </p:normalViewPr>
  <p:slideViewPr>
    <p:cSldViewPr snapToGrid="0" snapToObjects="1">
      <p:cViewPr>
        <p:scale>
          <a:sx n="119" d="100"/>
          <a:sy n="119" d="100"/>
        </p:scale>
        <p:origin x="-234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8556769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Titolo Testo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Corpo livello uno</a:t>
            </a:r>
          </a:p>
          <a:p>
            <a:pPr lvl="1">
              <a:defRPr sz="1800"/>
            </a:pPr>
            <a:r>
              <a:rPr sz="2400"/>
              <a:t>Corpo livello due</a:t>
            </a:r>
          </a:p>
          <a:p>
            <a:pPr lvl="2">
              <a:defRPr sz="1800"/>
            </a:pPr>
            <a:r>
              <a:rPr sz="2400"/>
              <a:t>Corpo livello tre</a:t>
            </a:r>
          </a:p>
          <a:p>
            <a:pPr lvl="3">
              <a:defRPr sz="1800"/>
            </a:pPr>
            <a:r>
              <a:rPr sz="2400"/>
              <a:t>Corpo livello quattro</a:t>
            </a:r>
          </a:p>
          <a:p>
            <a:pPr lvl="4">
              <a:defRPr sz="1800"/>
            </a:pPr>
            <a:r>
              <a:rPr sz="2400"/>
              <a:t>Livello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Titolo Testo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Livello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Corpo livello uno</a:t>
            </a:r>
          </a:p>
          <a:p>
            <a:pPr lvl="1">
              <a:defRPr sz="1800" b="0"/>
            </a:pPr>
            <a:r>
              <a:rPr sz="2400" b="1"/>
              <a:t>Corpo livello due</a:t>
            </a:r>
          </a:p>
          <a:p>
            <a:pPr lvl="2">
              <a:defRPr sz="1800" b="0"/>
            </a:pPr>
            <a:r>
              <a:rPr sz="2400" b="1"/>
              <a:t>Corpo livello tre</a:t>
            </a:r>
          </a:p>
          <a:p>
            <a:pPr lvl="3">
              <a:defRPr sz="1800" b="0"/>
            </a:pPr>
            <a:r>
              <a:rPr sz="2400" b="1"/>
              <a:t>Corpo livello quattro</a:t>
            </a:r>
          </a:p>
          <a:p>
            <a:pPr lvl="4">
              <a:defRPr sz="1800" b="0"/>
            </a:pPr>
            <a:r>
              <a:rPr sz="2400" b="1"/>
              <a:t>Livello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Titolo Testo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Corpo livello uno</a:t>
            </a:r>
          </a:p>
          <a:p>
            <a:pPr lvl="1">
              <a:defRPr sz="1800"/>
            </a:pPr>
            <a:r>
              <a:rPr sz="3200"/>
              <a:t>Corpo livello due</a:t>
            </a:r>
          </a:p>
          <a:p>
            <a:pPr lvl="2">
              <a:defRPr sz="1800"/>
            </a:pPr>
            <a:r>
              <a:rPr sz="3200"/>
              <a:t>Corpo livello tre</a:t>
            </a:r>
          </a:p>
          <a:p>
            <a:pPr lvl="3">
              <a:defRPr sz="1800"/>
            </a:pPr>
            <a:r>
              <a:rPr sz="3200"/>
              <a:t>Corpo livello quattro</a:t>
            </a:r>
          </a:p>
          <a:p>
            <a:pPr lvl="4">
              <a:defRPr sz="1800"/>
            </a:pPr>
            <a:r>
              <a:rPr sz="3200"/>
              <a:t>Livello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Corpo livello uno</a:t>
            </a:r>
          </a:p>
          <a:p>
            <a:pPr lvl="1">
              <a:defRPr sz="1800"/>
            </a:pPr>
            <a:r>
              <a:rPr sz="1600"/>
              <a:t>Corpo livello due</a:t>
            </a:r>
          </a:p>
          <a:p>
            <a:pPr lvl="2">
              <a:defRPr sz="1800"/>
            </a:pPr>
            <a:r>
              <a:rPr sz="1600"/>
              <a:t>Corpo livello tre</a:t>
            </a:r>
          </a:p>
          <a:p>
            <a:pPr lvl="3">
              <a:defRPr sz="1800"/>
            </a:pPr>
            <a:r>
              <a:rPr sz="1600"/>
              <a:t>Corpo livello quattro</a:t>
            </a:r>
          </a:p>
          <a:p>
            <a:pPr lvl="4">
              <a:defRPr sz="1800"/>
            </a:pPr>
            <a:r>
              <a:rPr sz="1600"/>
              <a:t>Livello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Corpo livello uno</a:t>
            </a:r>
          </a:p>
          <a:p>
            <a:pPr lvl="1">
              <a:defRPr sz="1800"/>
            </a:pPr>
            <a:r>
              <a:rPr sz="2800"/>
              <a:t>Corpo livello due</a:t>
            </a:r>
          </a:p>
          <a:p>
            <a:pPr lvl="2">
              <a:defRPr sz="1800"/>
            </a:pPr>
            <a:r>
              <a:rPr sz="2800"/>
              <a:t>Corpo livello tre</a:t>
            </a:r>
          </a:p>
          <a:p>
            <a:pPr lvl="3">
              <a:defRPr sz="1800"/>
            </a:pPr>
            <a:r>
              <a:rPr sz="2800"/>
              <a:t>Corpo livello quattro</a:t>
            </a:r>
          </a:p>
          <a:p>
            <a:pPr lvl="4">
              <a:defRPr sz="1800"/>
            </a:pPr>
            <a:r>
              <a:rPr sz="2800"/>
              <a:t>Livello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tif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tif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tif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tif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i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4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10" Type="http://schemas.openxmlformats.org/officeDocument/2006/relationships/image" Target="../media/image52.png"/><Relationship Id="rId4" Type="http://schemas.openxmlformats.org/officeDocument/2006/relationships/image" Target="../media/image34.tif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49" y="0"/>
            <a:ext cx="229560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3605225" y="2013310"/>
            <a:ext cx="7439608" cy="23876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50000"/>
              </a:lnSpc>
              <a:defRPr sz="3600" cap="small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cap="none"/>
            </a:pPr>
            <a:r>
              <a:rPr sz="3600" cap="small" dirty="0"/>
              <a:t>Path-Independent free energy evaluation of amino acid mutation</a:t>
            </a:r>
          </a:p>
        </p:txBody>
      </p:sp>
      <p:sp>
        <p:nvSpPr>
          <p:cNvPr id="51" name="Shape 51"/>
          <p:cNvSpPr/>
          <p:nvPr/>
        </p:nvSpPr>
        <p:spPr>
          <a:xfrm>
            <a:off x="2469792" y="5492750"/>
            <a:ext cx="5245101" cy="9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lvl="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sz="14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Riccardo Capelli</a:t>
            </a:r>
            <a:endParaRPr i="1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endParaRPr sz="1400" i="1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rPr sz="1400" i="1">
                <a:latin typeface="Helvetica Neue Light"/>
                <a:ea typeface="Helvetica Neue Light"/>
                <a:cs typeface="Helvetica Neue Light"/>
                <a:sym typeface="Helvetica Neue Light"/>
              </a:rPr>
              <a:t>Dipartimento di Fisica, Università degli Studi di Milano   </a:t>
            </a:r>
            <a:endParaRPr i="1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2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8691" y="332121"/>
            <a:ext cx="1272676" cy="1263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Molecular dynamics simulations</a:t>
            </a:r>
          </a:p>
        </p:txBody>
      </p:sp>
      <p:pic>
        <p:nvPicPr>
          <p:cNvPr id="139" name="generic_H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183" y="1418120"/>
            <a:ext cx="4394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FF_pot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2983" y="2525175"/>
            <a:ext cx="10395405" cy="3414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Molecular dynamics simulations</a:t>
            </a:r>
          </a:p>
        </p:txBody>
      </p:sp>
      <p:pic>
        <p:nvPicPr>
          <p:cNvPr id="14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7722" y="1186506"/>
            <a:ext cx="5182417" cy="518241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5005898" y="1186272"/>
            <a:ext cx="7058276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/>
            </a:pPr>
            <a:r>
              <a:rPr sz="2400"/>
              <a:t>GB1 hairpin has a characteristic folding/unfolding time of the order of 10 μs</a:t>
            </a:r>
          </a:p>
        </p:txBody>
      </p:sp>
      <p:sp>
        <p:nvSpPr>
          <p:cNvPr id="146" name="Shape 146"/>
          <p:cNvSpPr/>
          <p:nvPr/>
        </p:nvSpPr>
        <p:spPr>
          <a:xfrm>
            <a:off x="5007088" y="2613029"/>
            <a:ext cx="7055896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A typical MD simulation for this system with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explicit water has a speed of 100 ns/day. </a:t>
            </a:r>
          </a:p>
        </p:txBody>
      </p:sp>
      <p:sp>
        <p:nvSpPr>
          <p:cNvPr id="147" name="Shape 147"/>
          <p:cNvSpPr/>
          <p:nvPr/>
        </p:nvSpPr>
        <p:spPr>
          <a:xfrm>
            <a:off x="5118703" y="3942162"/>
            <a:ext cx="7058276" cy="11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To see the overcome of the free energy barrier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(if we are lucky) we have to simulate the system for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at least 3 months.</a:t>
            </a:r>
          </a:p>
        </p:txBody>
      </p:sp>
      <p:sp>
        <p:nvSpPr>
          <p:cNvPr id="148" name="Shape 148"/>
          <p:cNvSpPr/>
          <p:nvPr/>
        </p:nvSpPr>
        <p:spPr>
          <a:xfrm>
            <a:off x="4830395" y="5460617"/>
            <a:ext cx="7409283" cy="118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Plain MD is not a viable way to compute ΔΔG values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because it is an equilibrium property of the system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that needs many folding/unfolding events.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  <p:bldP spid="147" grpId="3" animBg="1" advAuto="0"/>
      <p:bldP spid="148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Confinement Method</a:t>
            </a:r>
          </a:p>
        </p:txBody>
      </p:sp>
      <p:grpSp>
        <p:nvGrpSpPr>
          <p:cNvPr id="154" name="Group 154"/>
          <p:cNvGrpSpPr/>
          <p:nvPr/>
        </p:nvGrpSpPr>
        <p:grpSpPr>
          <a:xfrm>
            <a:off x="2173989" y="980380"/>
            <a:ext cx="9048904" cy="2603369"/>
            <a:chOff x="-203200" y="-203200"/>
            <a:chExt cx="9048902" cy="2603367"/>
          </a:xfrm>
        </p:grpSpPr>
        <p:pic>
          <p:nvPicPr>
            <p:cNvPr id="153" name="tyka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42503" cy="21588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Immagine 151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03200" y="-203200"/>
              <a:ext cx="9048903" cy="2603368"/>
            </a:xfrm>
            <a:prstGeom prst="rect">
              <a:avLst/>
            </a:prstGeom>
            <a:effectLst/>
          </p:spPr>
        </p:pic>
      </p:grpSp>
      <p:grpSp>
        <p:nvGrpSpPr>
          <p:cNvPr id="157" name="Group 157"/>
          <p:cNvGrpSpPr/>
          <p:nvPr/>
        </p:nvGrpSpPr>
        <p:grpSpPr>
          <a:xfrm>
            <a:off x="2173989" y="3618062"/>
            <a:ext cx="9048904" cy="3179528"/>
            <a:chOff x="-203200" y="-203200"/>
            <a:chExt cx="9048902" cy="3179526"/>
          </a:xfrm>
        </p:grpSpPr>
        <p:pic>
          <p:nvPicPr>
            <p:cNvPr id="156" name="ovchinnikov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642503" cy="27350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Immagine 154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03200" y="-203200"/>
              <a:ext cx="9048903" cy="317952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Confinement Method</a:t>
            </a:r>
          </a:p>
        </p:txBody>
      </p:sp>
      <p:pic>
        <p:nvPicPr>
          <p:cNvPr id="16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7722" y="1186506"/>
            <a:ext cx="5182417" cy="5182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tif"/>
          <p:cNvPicPr/>
          <p:nvPr/>
        </p:nvPicPr>
        <p:blipFill>
          <a:blip r:embed="rId4">
            <a:extLst/>
          </a:blip>
          <a:srcRect l="12266" t="15010" r="12266" b="9435"/>
          <a:stretch>
            <a:fillRect/>
          </a:stretch>
        </p:blipFill>
        <p:spPr>
          <a:xfrm>
            <a:off x="6778170" y="1186914"/>
            <a:ext cx="5175501" cy="518143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5177774" y="3429000"/>
            <a:ext cx="3009433" cy="0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4137842" y="6327806"/>
            <a:ext cx="5089297" cy="41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100">
                <a:latin typeface="+mj-lt"/>
                <a:ea typeface="+mj-ea"/>
                <a:cs typeface="+mj-cs"/>
                <a:sym typeface="Helvetica Neue"/>
              </a:rPr>
              <a:t>Ovchinnikov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et al.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,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J. Phys. Chem. B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sz="2100" b="1">
                <a:latin typeface="+mj-lt"/>
                <a:ea typeface="+mj-ea"/>
                <a:cs typeface="+mj-cs"/>
                <a:sym typeface="Helvetica Neue"/>
              </a:rPr>
              <a:t>2013</a:t>
            </a:r>
          </a:p>
        </p:txBody>
      </p:sp>
      <p:sp>
        <p:nvSpPr>
          <p:cNvPr id="165" name="Shape 165"/>
          <p:cNvSpPr/>
          <p:nvPr/>
        </p:nvSpPr>
        <p:spPr>
          <a:xfrm>
            <a:off x="6106774" y="2619197"/>
            <a:ext cx="1151433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defRPr sz="3200">
                <a:solidFill>
                  <a:srgbClr val="4472C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472C4"/>
                </a:solidFill>
              </a:rPr>
              <a:t>ΔG=?</a:t>
            </a:r>
          </a:p>
        </p:txBody>
      </p:sp>
      <p:grpSp>
        <p:nvGrpSpPr>
          <p:cNvPr id="170" name="Group 170"/>
          <p:cNvGrpSpPr/>
          <p:nvPr/>
        </p:nvGrpSpPr>
        <p:grpSpPr>
          <a:xfrm>
            <a:off x="5748868" y="2495378"/>
            <a:ext cx="1867244" cy="1867244"/>
            <a:chOff x="-107763" y="-107763"/>
            <a:chExt cx="1867242" cy="1867242"/>
          </a:xfrm>
        </p:grpSpPr>
        <p:pic>
          <p:nvPicPr>
            <p:cNvPr id="166" name="Immagine 165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-418282" y="749658"/>
              <a:ext cx="2488281" cy="152401"/>
            </a:xfrm>
            <a:prstGeom prst="rect">
              <a:avLst/>
            </a:prstGeom>
            <a:effectLst/>
          </p:spPr>
        </p:pic>
        <p:pic>
          <p:nvPicPr>
            <p:cNvPr id="168" name="Immagine 167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3500000">
              <a:off x="-418282" y="749658"/>
              <a:ext cx="2488281" cy="1524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Confinement Method</a:t>
            </a:r>
          </a:p>
        </p:txBody>
      </p:sp>
      <p:pic>
        <p:nvPicPr>
          <p:cNvPr id="17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673" y="907033"/>
            <a:ext cx="1918092" cy="191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tif"/>
          <p:cNvPicPr/>
          <p:nvPr/>
        </p:nvPicPr>
        <p:blipFill>
          <a:blip r:embed="rId4">
            <a:extLst/>
          </a:blip>
          <a:srcRect l="12266" t="15010" r="12266" b="9435"/>
          <a:stretch>
            <a:fillRect/>
          </a:stretch>
        </p:blipFill>
        <p:spPr>
          <a:xfrm>
            <a:off x="2119860" y="4730304"/>
            <a:ext cx="1915743" cy="191794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 flipH="1">
            <a:off x="3077718" y="2845080"/>
            <a:ext cx="1" cy="1865270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4137842" y="6327806"/>
            <a:ext cx="5089297" cy="41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100">
                <a:latin typeface="+mj-lt"/>
                <a:ea typeface="+mj-ea"/>
                <a:cs typeface="+mj-cs"/>
                <a:sym typeface="Helvetica Neue"/>
              </a:rPr>
              <a:t>Ovchinnikov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et al.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,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J. Phys. Chem. B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sz="2100" b="1">
                <a:latin typeface="+mj-lt"/>
                <a:ea typeface="+mj-ea"/>
                <a:cs typeface="+mj-cs"/>
                <a:sym typeface="Helvetica Neue"/>
              </a:rPr>
              <a:t>2013</a:t>
            </a:r>
          </a:p>
        </p:txBody>
      </p:sp>
      <p:sp>
        <p:nvSpPr>
          <p:cNvPr id="178" name="Shape 178"/>
          <p:cNvSpPr/>
          <p:nvPr/>
        </p:nvSpPr>
        <p:spPr>
          <a:xfrm>
            <a:off x="1705077" y="3317879"/>
            <a:ext cx="1151434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defRPr sz="3200">
                <a:solidFill>
                  <a:srgbClr val="4472C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472C4"/>
                </a:solidFill>
              </a:rPr>
              <a:t>ΔG=?</a:t>
            </a:r>
          </a:p>
        </p:txBody>
      </p:sp>
      <p:grpSp>
        <p:nvGrpSpPr>
          <p:cNvPr id="183" name="Group 183"/>
          <p:cNvGrpSpPr/>
          <p:nvPr/>
        </p:nvGrpSpPr>
        <p:grpSpPr>
          <a:xfrm>
            <a:off x="2563241" y="3263237"/>
            <a:ext cx="1028955" cy="1028955"/>
            <a:chOff x="-107763" y="-107763"/>
            <a:chExt cx="1028954" cy="1028954"/>
          </a:xfrm>
        </p:grpSpPr>
        <p:pic>
          <p:nvPicPr>
            <p:cNvPr id="179" name="Immagine 178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900000">
              <a:off x="-244667" y="330513"/>
              <a:ext cx="1302762" cy="152401"/>
            </a:xfrm>
            <a:prstGeom prst="rect">
              <a:avLst/>
            </a:prstGeom>
            <a:effectLst/>
          </p:spPr>
        </p:pic>
        <p:pic>
          <p:nvPicPr>
            <p:cNvPr id="181" name="Immagine 180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3500000">
              <a:off x="-244667" y="330513"/>
              <a:ext cx="1302762" cy="152401"/>
            </a:xfrm>
            <a:prstGeom prst="rect">
              <a:avLst/>
            </a:prstGeom>
            <a:effectLst/>
          </p:spPr>
        </p:pic>
      </p:grpSp>
      <p:grpSp>
        <p:nvGrpSpPr>
          <p:cNvPr id="186" name="Group 186"/>
          <p:cNvGrpSpPr/>
          <p:nvPr/>
        </p:nvGrpSpPr>
        <p:grpSpPr>
          <a:xfrm>
            <a:off x="4256790" y="2571319"/>
            <a:ext cx="4851401" cy="1777896"/>
            <a:chOff x="0" y="0"/>
            <a:chExt cx="4851400" cy="1777895"/>
          </a:xfrm>
        </p:grpSpPr>
        <p:pic>
          <p:nvPicPr>
            <p:cNvPr id="184" name="TI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34895"/>
              <a:ext cx="4851400" cy="1143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Shape 185"/>
            <p:cNvSpPr/>
            <p:nvPr/>
          </p:nvSpPr>
          <p:spPr>
            <a:xfrm>
              <a:off x="882104" y="0"/>
              <a:ext cx="3369616" cy="40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21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2100"/>
                <a:t>Thermodynamic integration</a:t>
              </a:r>
            </a:p>
          </p:txBody>
        </p:sp>
      </p:grpSp>
      <p:grpSp>
        <p:nvGrpSpPr>
          <p:cNvPr id="195" name="Group 195"/>
          <p:cNvGrpSpPr/>
          <p:nvPr/>
        </p:nvGrpSpPr>
        <p:grpSpPr>
          <a:xfrm>
            <a:off x="4149915" y="737940"/>
            <a:ext cx="7895196" cy="6079549"/>
            <a:chOff x="0" y="0"/>
            <a:chExt cx="7895194" cy="6079548"/>
          </a:xfrm>
        </p:grpSpPr>
        <p:grpSp>
          <p:nvGrpSpPr>
            <p:cNvPr id="192" name="Group 192"/>
            <p:cNvGrpSpPr/>
            <p:nvPr/>
          </p:nvGrpSpPr>
          <p:grpSpPr>
            <a:xfrm>
              <a:off x="-1" y="0"/>
              <a:ext cx="7097581" cy="6079549"/>
              <a:chOff x="12699" y="0"/>
              <a:chExt cx="7097579" cy="6079548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6052503" y="2107139"/>
                <a:ext cx="1" cy="1865270"/>
              </a:xfrm>
              <a:prstGeom prst="line">
                <a:avLst/>
              </a:prstGeom>
              <a:noFill/>
              <a:ln w="63500" cap="flat">
                <a:solidFill>
                  <a:srgbClr val="5B9BD5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 flipV="1">
                <a:off x="13326" y="959045"/>
                <a:ext cx="5089298" cy="1"/>
              </a:xfrm>
              <a:prstGeom prst="line">
                <a:avLst/>
              </a:prstGeom>
              <a:noFill/>
              <a:ln w="63500" cap="flat">
                <a:solidFill>
                  <a:srgbClr val="5B9BD5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 flipH="1" flipV="1">
                <a:off x="12699" y="4951412"/>
                <a:ext cx="5090551" cy="1"/>
              </a:xfrm>
              <a:prstGeom prst="line">
                <a:avLst/>
              </a:prstGeom>
              <a:noFill/>
              <a:ln w="63500" cap="flat">
                <a:solidFill>
                  <a:srgbClr val="5B9BD5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pic>
            <p:nvPicPr>
              <p:cNvPr id="190" name="hairpin_atoms.pov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5093457" y="0"/>
                <a:ext cx="1918092" cy="19180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1" name="helix_atoms.pov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5192188" y="4161457"/>
                <a:ext cx="1918092" cy="1918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93" name="harm.pdf"/>
            <p:cNvPicPr/>
            <p:nvPr/>
          </p:nvPicPr>
          <p:blipFill>
            <a:blip r:embed="rId9">
              <a:extLst/>
            </a:blip>
            <a:srcRect/>
            <a:stretch>
              <a:fillRect/>
            </a:stretch>
          </p:blipFill>
          <p:spPr>
            <a:xfrm>
              <a:off x="6472794" y="585190"/>
              <a:ext cx="14224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harm.pdf"/>
            <p:cNvPicPr/>
            <p:nvPr/>
          </p:nvPicPr>
          <p:blipFill>
            <a:blip r:embed="rId9">
              <a:extLst/>
            </a:blip>
            <a:srcRect/>
            <a:stretch>
              <a:fillRect/>
            </a:stretch>
          </p:blipFill>
          <p:spPr>
            <a:xfrm>
              <a:off x="6472794" y="4903191"/>
              <a:ext cx="1422401" cy="39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0" name="Group 200"/>
          <p:cNvGrpSpPr/>
          <p:nvPr/>
        </p:nvGrpSpPr>
        <p:grpSpPr>
          <a:xfrm>
            <a:off x="3739703" y="966295"/>
            <a:ext cx="5760167" cy="5435601"/>
            <a:chOff x="-50800" y="-50800"/>
            <a:chExt cx="5760166" cy="5435600"/>
          </a:xfrm>
        </p:grpSpPr>
        <p:pic>
          <p:nvPicPr>
            <p:cNvPr id="196" name="Immagine 195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50800" y="-50800"/>
              <a:ext cx="5760167" cy="1371600"/>
            </a:xfrm>
            <a:prstGeom prst="rect">
              <a:avLst/>
            </a:prstGeom>
            <a:effectLst/>
          </p:spPr>
        </p:pic>
        <p:pic>
          <p:nvPicPr>
            <p:cNvPr id="198" name="Immagine 197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50800" y="4013200"/>
              <a:ext cx="5760166" cy="1371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3" animBg="1" advAuto="0"/>
      <p:bldP spid="195" grpId="1" animBg="1" advAuto="0"/>
      <p:bldP spid="200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Confinement Method</a:t>
            </a:r>
          </a:p>
        </p:txBody>
      </p:sp>
      <p:pic>
        <p:nvPicPr>
          <p:cNvPr id="20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8673" y="907033"/>
            <a:ext cx="1918092" cy="1918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tif"/>
          <p:cNvPicPr/>
          <p:nvPr/>
        </p:nvPicPr>
        <p:blipFill>
          <a:blip r:embed="rId4">
            <a:extLst/>
          </a:blip>
          <a:srcRect l="12266" t="15010" r="12266" b="9435"/>
          <a:stretch>
            <a:fillRect/>
          </a:stretch>
        </p:blipFill>
        <p:spPr>
          <a:xfrm>
            <a:off x="2119860" y="4730304"/>
            <a:ext cx="1915743" cy="191794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 flipH="1">
            <a:off x="3077718" y="2845080"/>
            <a:ext cx="1" cy="1865270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4137842" y="6327806"/>
            <a:ext cx="5089297" cy="41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100">
                <a:latin typeface="+mj-lt"/>
                <a:ea typeface="+mj-ea"/>
                <a:cs typeface="+mj-cs"/>
                <a:sym typeface="Helvetica Neue"/>
              </a:rPr>
              <a:t>Ovchinnikov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et al.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,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J. Phys. Chem. B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sz="2100" b="1">
                <a:latin typeface="+mj-lt"/>
                <a:ea typeface="+mj-ea"/>
                <a:cs typeface="+mj-cs"/>
                <a:sym typeface="Helvetica Neue"/>
              </a:rPr>
              <a:t>2013</a:t>
            </a:r>
          </a:p>
        </p:txBody>
      </p:sp>
      <p:sp>
        <p:nvSpPr>
          <p:cNvPr id="208" name="Shape 208"/>
          <p:cNvSpPr/>
          <p:nvPr/>
        </p:nvSpPr>
        <p:spPr>
          <a:xfrm>
            <a:off x="1705077" y="3317879"/>
            <a:ext cx="1151434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defRPr sz="3200">
                <a:solidFill>
                  <a:srgbClr val="4472C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472C4"/>
                </a:solidFill>
              </a:rPr>
              <a:t>ΔG=?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4149915" y="737940"/>
            <a:ext cx="7097581" cy="6079549"/>
            <a:chOff x="12699" y="0"/>
            <a:chExt cx="7097579" cy="6079548"/>
          </a:xfrm>
        </p:grpSpPr>
        <p:sp>
          <p:nvSpPr>
            <p:cNvPr id="209" name="Shape 209"/>
            <p:cNvSpPr/>
            <p:nvPr/>
          </p:nvSpPr>
          <p:spPr>
            <a:xfrm>
              <a:off x="6052503" y="2107139"/>
              <a:ext cx="1" cy="1865270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 flipV="1">
              <a:off x="13326" y="959045"/>
              <a:ext cx="5089298" cy="1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 flipH="1" flipV="1">
              <a:off x="12699" y="4951412"/>
              <a:ext cx="5090551" cy="1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212" name="hairpin_atoms.pov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093457" y="0"/>
              <a:ext cx="1918092" cy="1918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helix_atoms.pov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192188" y="4161457"/>
              <a:ext cx="1918092" cy="1918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9" name="Group 219"/>
          <p:cNvGrpSpPr/>
          <p:nvPr/>
        </p:nvGrpSpPr>
        <p:grpSpPr>
          <a:xfrm>
            <a:off x="2563241" y="3263237"/>
            <a:ext cx="1028955" cy="1028955"/>
            <a:chOff x="-107763" y="-107763"/>
            <a:chExt cx="1028954" cy="1028954"/>
          </a:xfrm>
        </p:grpSpPr>
        <p:pic>
          <p:nvPicPr>
            <p:cNvPr id="215" name="Immagine 214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8900000">
              <a:off x="-244667" y="330513"/>
              <a:ext cx="1302762" cy="152401"/>
            </a:xfrm>
            <a:prstGeom prst="rect">
              <a:avLst/>
            </a:prstGeom>
            <a:effectLst/>
          </p:spPr>
        </p:pic>
        <p:pic>
          <p:nvPicPr>
            <p:cNvPr id="217" name="Immagine 216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3500000">
              <a:off x="-244667" y="330513"/>
              <a:ext cx="1302762" cy="152401"/>
            </a:xfrm>
            <a:prstGeom prst="rect">
              <a:avLst/>
            </a:prstGeom>
            <a:effectLst/>
          </p:spPr>
        </p:pic>
      </p:grpSp>
      <p:pic>
        <p:nvPicPr>
          <p:cNvPr id="220" name="Immagine 219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328216" y="2624298"/>
            <a:ext cx="1660975" cy="2306833"/>
          </a:xfrm>
          <a:prstGeom prst="rect">
            <a:avLst/>
          </a:prstGeom>
        </p:spPr>
      </p:pic>
      <p:grpSp>
        <p:nvGrpSpPr>
          <p:cNvPr id="224" name="Group 224"/>
          <p:cNvGrpSpPr/>
          <p:nvPr/>
        </p:nvGrpSpPr>
        <p:grpSpPr>
          <a:xfrm>
            <a:off x="4584216" y="2495546"/>
            <a:ext cx="4196549" cy="1559489"/>
            <a:chOff x="0" y="132601"/>
            <a:chExt cx="4196548" cy="1559488"/>
          </a:xfrm>
        </p:grpSpPr>
        <p:sp>
          <p:nvSpPr>
            <p:cNvPr id="222" name="Shape 222"/>
            <p:cNvSpPr/>
            <p:nvPr/>
          </p:nvSpPr>
          <p:spPr>
            <a:xfrm>
              <a:off x="249579" y="132601"/>
              <a:ext cx="3697390" cy="401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21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2100"/>
                <a:t>Analytic free energy difference</a:t>
              </a:r>
            </a:p>
          </p:txBody>
        </p:sp>
        <p:pic>
          <p:nvPicPr>
            <p:cNvPr id="223" name="HO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878661"/>
              <a:ext cx="4196549" cy="813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Single point mutant ΔΔG</a:t>
            </a:r>
          </a:p>
        </p:txBody>
      </p:sp>
      <p:pic>
        <p:nvPicPr>
          <p:cNvPr id="228" name="hairpi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7203" y="1085367"/>
            <a:ext cx="1899679" cy="189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7203" y="4748717"/>
            <a:ext cx="1899679" cy="189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unfolded.pov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7060" y="1085367"/>
            <a:ext cx="1899679" cy="189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unfolded_singlemutant.pov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7060" y="4748717"/>
            <a:ext cx="1899679" cy="189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DG1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82323" y="3056834"/>
            <a:ext cx="4250952" cy="32525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 flipV="1">
            <a:off x="4137842" y="1696985"/>
            <a:ext cx="5089297" cy="1"/>
          </a:xfrm>
          <a:prstGeom prst="line">
            <a:avLst/>
          </a:prstGeom>
          <a:ln w="63500">
            <a:solidFill>
              <a:srgbClr val="5B9BD5"/>
            </a:solidFill>
            <a:miter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 flipH="1" flipV="1">
            <a:off x="4137215" y="5689353"/>
            <a:ext cx="5090551" cy="1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3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67912" y="5811796"/>
            <a:ext cx="1038118" cy="34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79983" y="1082352"/>
            <a:ext cx="1013975" cy="348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Single point mutant ΔΔG</a:t>
            </a:r>
          </a:p>
        </p:txBody>
      </p:sp>
      <p:pic>
        <p:nvPicPr>
          <p:cNvPr id="240" name="unfolded.pov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7060" y="1085367"/>
            <a:ext cx="1899679" cy="189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unfolded_singlemutant.pov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7060" y="4748717"/>
            <a:ext cx="1899679" cy="189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DDg2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71362" y="3052737"/>
            <a:ext cx="5170637" cy="7744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Group 246"/>
          <p:cNvGrpSpPr/>
          <p:nvPr/>
        </p:nvGrpSpPr>
        <p:grpSpPr>
          <a:xfrm>
            <a:off x="9047203" y="1085367"/>
            <a:ext cx="1899679" cy="5563029"/>
            <a:chOff x="0" y="0"/>
            <a:chExt cx="1899677" cy="5563027"/>
          </a:xfrm>
        </p:grpSpPr>
        <p:pic>
          <p:nvPicPr>
            <p:cNvPr id="243" name="hairpin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99678" cy="189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pasted-image.ti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663349"/>
              <a:ext cx="1899678" cy="189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" name="Shape 245"/>
            <p:cNvSpPr/>
            <p:nvPr/>
          </p:nvSpPr>
          <p:spPr>
            <a:xfrm flipV="1">
              <a:off x="949838" y="1762113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247" name="Shape 247"/>
          <p:cNvSpPr/>
          <p:nvPr/>
        </p:nvSpPr>
        <p:spPr>
          <a:xfrm flipV="1">
            <a:off x="3176899" y="2712475"/>
            <a:ext cx="1" cy="1899679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 flipV="1">
            <a:off x="4137842" y="1696985"/>
            <a:ext cx="5089297" cy="1"/>
          </a:xfrm>
          <a:prstGeom prst="line">
            <a:avLst/>
          </a:prstGeom>
          <a:ln w="63500">
            <a:solidFill>
              <a:srgbClr val="CFD0D5"/>
            </a:solidFill>
            <a:miter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 flipH="1" flipV="1">
            <a:off x="4137215" y="5689353"/>
            <a:ext cx="5090551" cy="1"/>
          </a:xfrm>
          <a:prstGeom prst="line">
            <a:avLst/>
          </a:prstGeom>
          <a:ln w="63500">
            <a:solidFill>
              <a:srgbClr val="CFD0D6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250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67912" y="5811796"/>
            <a:ext cx="1038118" cy="34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79983" y="1082352"/>
            <a:ext cx="1013975" cy="34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84398" y="3692478"/>
            <a:ext cx="1528108" cy="348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60801" y="3692478"/>
            <a:ext cx="1492570" cy="348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Native State</a:t>
            </a:r>
          </a:p>
        </p:txBody>
      </p:sp>
      <p:grpSp>
        <p:nvGrpSpPr>
          <p:cNvPr id="260" name="Group 260"/>
          <p:cNvGrpSpPr/>
          <p:nvPr/>
        </p:nvGrpSpPr>
        <p:grpSpPr>
          <a:xfrm>
            <a:off x="2062203" y="831367"/>
            <a:ext cx="1899679" cy="5563029"/>
            <a:chOff x="0" y="0"/>
            <a:chExt cx="1899677" cy="5563027"/>
          </a:xfrm>
        </p:grpSpPr>
        <p:pic>
          <p:nvPicPr>
            <p:cNvPr id="257" name="hairpin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99678" cy="189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663349"/>
              <a:ext cx="1899678" cy="189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Shape 259"/>
            <p:cNvSpPr/>
            <p:nvPr/>
          </p:nvSpPr>
          <p:spPr>
            <a:xfrm flipV="1">
              <a:off x="949838" y="1762113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263" name="Group 263"/>
          <p:cNvGrpSpPr/>
          <p:nvPr/>
        </p:nvGrpSpPr>
        <p:grpSpPr>
          <a:xfrm>
            <a:off x="4149915" y="1696985"/>
            <a:ext cx="5090551" cy="3992368"/>
            <a:chOff x="0" y="0"/>
            <a:chExt cx="5090549" cy="3992367"/>
          </a:xfrm>
        </p:grpSpPr>
        <p:sp>
          <p:nvSpPr>
            <p:cNvPr id="261" name="Shape 261"/>
            <p:cNvSpPr/>
            <p:nvPr/>
          </p:nvSpPr>
          <p:spPr>
            <a:xfrm flipV="1">
              <a:off x="626" y="0"/>
              <a:ext cx="5089298" cy="1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 flipH="1" flipV="1">
              <a:off x="-1" y="3992367"/>
              <a:ext cx="5090551" cy="1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9230673" y="737940"/>
            <a:ext cx="1918093" cy="5855092"/>
            <a:chOff x="0" y="0"/>
            <a:chExt cx="1918091" cy="5855090"/>
          </a:xfrm>
        </p:grpSpPr>
        <p:sp>
          <p:nvSpPr>
            <p:cNvPr id="264" name="Shape 264"/>
            <p:cNvSpPr/>
            <p:nvPr/>
          </p:nvSpPr>
          <p:spPr>
            <a:xfrm flipH="1">
              <a:off x="959045" y="2107139"/>
              <a:ext cx="1" cy="1865270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265" name="hairpin_atoms.pov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918091" cy="1918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hairpin_atoms.pov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937000"/>
              <a:ext cx="1918092" cy="1918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8" name="Immagine 267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28216" y="2624298"/>
            <a:ext cx="1660975" cy="2306833"/>
          </a:xfrm>
          <a:prstGeom prst="rect">
            <a:avLst/>
          </a:prstGeom>
        </p:spPr>
      </p:pic>
      <p:grpSp>
        <p:nvGrpSpPr>
          <p:cNvPr id="272" name="Group 272"/>
          <p:cNvGrpSpPr/>
          <p:nvPr/>
        </p:nvGrpSpPr>
        <p:grpSpPr>
          <a:xfrm>
            <a:off x="4339760" y="2857971"/>
            <a:ext cx="4610578" cy="1509821"/>
            <a:chOff x="0" y="0"/>
            <a:chExt cx="4610577" cy="1509820"/>
          </a:xfrm>
        </p:grpSpPr>
        <p:sp>
          <p:nvSpPr>
            <p:cNvPr id="270" name="Shape 270"/>
            <p:cNvSpPr/>
            <p:nvPr/>
          </p:nvSpPr>
          <p:spPr>
            <a:xfrm>
              <a:off x="456594" y="-1"/>
              <a:ext cx="3697390" cy="401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sz="21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 lvl="0">
                <a:defRPr sz="1800"/>
              </a:pPr>
              <a:r>
                <a:rPr sz="2100"/>
                <a:t>Analytic free energy difference</a:t>
              </a:r>
            </a:p>
          </p:txBody>
        </p:sp>
        <p:pic>
          <p:nvPicPr>
            <p:cNvPr id="271" name="HO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724849"/>
              <a:ext cx="4610578" cy="7849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3" name="harm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22710" y="1323131"/>
            <a:ext cx="14224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harm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22710" y="5641131"/>
            <a:ext cx="1422401" cy="39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animBg="1" advAuto="0"/>
      <p:bldP spid="272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Single point mutant ΔΔG</a:t>
            </a:r>
          </a:p>
        </p:txBody>
      </p:sp>
      <p:sp>
        <p:nvSpPr>
          <p:cNvPr id="278" name="Shape 278"/>
          <p:cNvSpPr/>
          <p:nvPr/>
        </p:nvSpPr>
        <p:spPr>
          <a:xfrm flipH="1" flipV="1">
            <a:off x="4042322" y="5698556"/>
            <a:ext cx="5089297" cy="1"/>
          </a:xfrm>
          <a:prstGeom prst="line">
            <a:avLst/>
          </a:prstGeom>
          <a:ln w="63500">
            <a:solidFill>
              <a:srgbClr val="CFD0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 flipH="1" flipV="1">
            <a:off x="4042322" y="1808901"/>
            <a:ext cx="5089298" cy="1"/>
          </a:xfrm>
          <a:prstGeom prst="line">
            <a:avLst/>
          </a:prstGeom>
          <a:ln w="63500">
            <a:solidFill>
              <a:srgbClr val="CFD0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283" name="Group 283"/>
          <p:cNvGrpSpPr/>
          <p:nvPr/>
        </p:nvGrpSpPr>
        <p:grpSpPr>
          <a:xfrm>
            <a:off x="9174203" y="831367"/>
            <a:ext cx="1899679" cy="5563029"/>
            <a:chOff x="0" y="0"/>
            <a:chExt cx="1899677" cy="5563027"/>
          </a:xfrm>
        </p:grpSpPr>
        <p:pic>
          <p:nvPicPr>
            <p:cNvPr id="280" name="hairpin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99678" cy="189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663349"/>
              <a:ext cx="1899678" cy="189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Shape 282"/>
            <p:cNvSpPr/>
            <p:nvPr/>
          </p:nvSpPr>
          <p:spPr>
            <a:xfrm flipV="1">
              <a:off x="949838" y="1762113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grpSp>
        <p:nvGrpSpPr>
          <p:cNvPr id="287" name="Group 287"/>
          <p:cNvGrpSpPr/>
          <p:nvPr/>
        </p:nvGrpSpPr>
        <p:grpSpPr>
          <a:xfrm>
            <a:off x="2100060" y="1085367"/>
            <a:ext cx="1899679" cy="5563029"/>
            <a:chOff x="0" y="0"/>
            <a:chExt cx="1899677" cy="5563027"/>
          </a:xfrm>
        </p:grpSpPr>
        <p:pic>
          <p:nvPicPr>
            <p:cNvPr id="284" name="unfolded.pov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899678" cy="189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unfolded_singlemutant.pov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663349"/>
              <a:ext cx="1899678" cy="189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" name="Shape 286"/>
            <p:cNvSpPr/>
            <p:nvPr/>
          </p:nvSpPr>
          <p:spPr>
            <a:xfrm flipV="1">
              <a:off x="949838" y="1577674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pic>
        <p:nvPicPr>
          <p:cNvPr id="288" name="DDg2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71362" y="3052737"/>
            <a:ext cx="5170637" cy="7744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 292"/>
          <p:cNvGrpSpPr/>
          <p:nvPr/>
        </p:nvGrpSpPr>
        <p:grpSpPr>
          <a:xfrm>
            <a:off x="10859772" y="942829"/>
            <a:ext cx="1732145" cy="5528827"/>
            <a:chOff x="0" y="0"/>
            <a:chExt cx="1732144" cy="5528825"/>
          </a:xfrm>
        </p:grpSpPr>
        <p:sp>
          <p:nvSpPr>
            <p:cNvPr id="289" name="Shape 289"/>
            <p:cNvSpPr/>
            <p:nvPr/>
          </p:nvSpPr>
          <p:spPr>
            <a:xfrm flipH="1">
              <a:off x="866072" y="1737417"/>
              <a:ext cx="1" cy="1865270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290" name="hairpin_atoms.pov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732145" cy="1732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hairpin_atoms.pov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3796681"/>
              <a:ext cx="1732145" cy="1732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3" name="Shape 293"/>
          <p:cNvSpPr/>
          <p:nvPr/>
        </p:nvSpPr>
        <p:spPr>
          <a:xfrm flipV="1">
            <a:off x="10573434" y="1808901"/>
            <a:ext cx="674364" cy="1"/>
          </a:xfrm>
          <a:prstGeom prst="line">
            <a:avLst/>
          </a:prstGeom>
          <a:ln w="63500">
            <a:solidFill>
              <a:srgbClr val="5B9BD5"/>
            </a:solidFill>
            <a:miter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10573434" y="5698556"/>
            <a:ext cx="674364" cy="1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Proteins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Denatured State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9466060" y="1085367"/>
            <a:ext cx="1899679" cy="5563029"/>
            <a:chOff x="0" y="0"/>
            <a:chExt cx="1899677" cy="5563027"/>
          </a:xfrm>
        </p:grpSpPr>
        <p:pic>
          <p:nvPicPr>
            <p:cNvPr id="298" name="unfolded.pov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99678" cy="189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unfolded_singlemutant.pov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663349"/>
              <a:ext cx="1899678" cy="189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" name="Shape 300"/>
            <p:cNvSpPr/>
            <p:nvPr/>
          </p:nvSpPr>
          <p:spPr>
            <a:xfrm flipV="1">
              <a:off x="949838" y="1577674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302" name="Shape 302"/>
          <p:cNvSpPr/>
          <p:nvPr/>
        </p:nvSpPr>
        <p:spPr>
          <a:xfrm>
            <a:off x="1546720" y="1444167"/>
            <a:ext cx="7352563" cy="81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/>
            </a:pPr>
            <a:r>
              <a:rPr sz="2400"/>
              <a:t>Denatured state do not have a unique stable conformation </a:t>
            </a:r>
          </a:p>
        </p:txBody>
      </p:sp>
      <p:sp>
        <p:nvSpPr>
          <p:cNvPr id="303" name="Shape 303"/>
          <p:cNvSpPr/>
          <p:nvPr/>
        </p:nvSpPr>
        <p:spPr>
          <a:xfrm>
            <a:off x="1727154" y="3030241"/>
            <a:ext cx="7178565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4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/>
            </a:pPr>
            <a:r>
              <a:rPr sz="2400"/>
              <a:t>We can consider the denatured state as a random coil completely surrounded by the solvent</a:t>
            </a:r>
          </a:p>
        </p:txBody>
      </p:sp>
      <p:sp>
        <p:nvSpPr>
          <p:cNvPr id="304" name="Shape 304"/>
          <p:cNvSpPr/>
          <p:nvPr/>
        </p:nvSpPr>
        <p:spPr>
          <a:xfrm>
            <a:off x="1546720" y="4616314"/>
            <a:ext cx="7352563" cy="1518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The only difference between mutant and wildtype in this approximation is due to the mutated site and its neighbors</a:t>
            </a:r>
          </a:p>
          <a:p>
            <a:pPr lvl="0" algn="ctr"/>
            <a:r>
              <a:rPr sz="2100">
                <a:latin typeface="+mj-lt"/>
                <a:ea typeface="+mj-ea"/>
                <a:cs typeface="+mj-cs"/>
                <a:sym typeface="Helvetica Neue"/>
              </a:rPr>
              <a:t>(Seeliger and de Groot,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Biophys. J.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sz="2100" b="1">
                <a:latin typeface="+mj-lt"/>
                <a:ea typeface="+mj-ea"/>
                <a:cs typeface="+mj-cs"/>
                <a:sym typeface="Helvetica Neue"/>
              </a:rPr>
              <a:t>2010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1" animBg="1" advAuto="0"/>
      <p:bldP spid="303" grpId="2" animBg="1" advAuto="0"/>
      <p:bldP spid="304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Denatured State</a:t>
            </a:r>
          </a:p>
        </p:txBody>
      </p:sp>
      <p:grpSp>
        <p:nvGrpSpPr>
          <p:cNvPr id="311" name="Group 311"/>
          <p:cNvGrpSpPr/>
          <p:nvPr/>
        </p:nvGrpSpPr>
        <p:grpSpPr>
          <a:xfrm>
            <a:off x="9366998" y="568191"/>
            <a:ext cx="2097804" cy="6113721"/>
            <a:chOff x="0" y="0"/>
            <a:chExt cx="2097802" cy="6113720"/>
          </a:xfrm>
        </p:grpSpPr>
        <p:sp>
          <p:nvSpPr>
            <p:cNvPr id="308" name="Shape 308"/>
            <p:cNvSpPr/>
            <p:nvPr/>
          </p:nvSpPr>
          <p:spPr>
            <a:xfrm flipV="1">
              <a:off x="1048901" y="2113793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309" name="ala.pov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097803" cy="2097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thr.pov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015917"/>
              <a:ext cx="2097803" cy="2097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1" name="Group 321"/>
          <p:cNvGrpSpPr/>
          <p:nvPr/>
        </p:nvGrpSpPr>
        <p:grpSpPr>
          <a:xfrm>
            <a:off x="1189305" y="1365776"/>
            <a:ext cx="7942315" cy="5381682"/>
            <a:chOff x="0" y="-178"/>
            <a:chExt cx="7942313" cy="5381681"/>
          </a:xfrm>
        </p:grpSpPr>
        <p:grpSp>
          <p:nvGrpSpPr>
            <p:cNvPr id="318" name="Group 318"/>
            <p:cNvGrpSpPr/>
            <p:nvPr/>
          </p:nvGrpSpPr>
          <p:grpSpPr>
            <a:xfrm>
              <a:off x="1027834" y="-179"/>
              <a:ext cx="6914480" cy="5381683"/>
              <a:chOff x="508000" y="-178"/>
              <a:chExt cx="6914478" cy="5381681"/>
            </a:xfrm>
          </p:grpSpPr>
          <p:sp>
            <p:nvSpPr>
              <p:cNvPr id="312" name="Shape 312"/>
              <p:cNvSpPr/>
              <p:nvPr/>
            </p:nvSpPr>
            <p:spPr>
              <a:xfrm flipH="1" flipV="1">
                <a:off x="2333182" y="4332601"/>
                <a:ext cx="5089297" cy="1"/>
              </a:xfrm>
              <a:prstGeom prst="line">
                <a:avLst/>
              </a:prstGeom>
              <a:noFill/>
              <a:ln w="63500" cap="flat">
                <a:solidFill>
                  <a:srgbClr val="5B9BD5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13" name="Shape 313"/>
              <p:cNvSpPr/>
              <p:nvPr/>
            </p:nvSpPr>
            <p:spPr>
              <a:xfrm flipH="1" flipV="1">
                <a:off x="2333182" y="442947"/>
                <a:ext cx="5089297" cy="1"/>
              </a:xfrm>
              <a:prstGeom prst="line">
                <a:avLst/>
              </a:prstGeom>
              <a:noFill/>
              <a:ln w="63500" cap="flat">
                <a:solidFill>
                  <a:srgbClr val="5B9BD5"/>
                </a:solidFill>
                <a:prstDash val="solid"/>
                <a:miter lim="8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grpSp>
            <p:nvGrpSpPr>
              <p:cNvPr id="317" name="Group 317"/>
              <p:cNvGrpSpPr/>
              <p:nvPr/>
            </p:nvGrpSpPr>
            <p:grpSpPr>
              <a:xfrm>
                <a:off x="508000" y="-179"/>
                <a:ext cx="2097803" cy="5381683"/>
                <a:chOff x="0" y="-178"/>
                <a:chExt cx="2097802" cy="5381681"/>
              </a:xfrm>
            </p:grpSpPr>
            <p:sp>
              <p:nvSpPr>
                <p:cNvPr id="314" name="Shape 314"/>
                <p:cNvSpPr/>
                <p:nvPr/>
              </p:nvSpPr>
              <p:spPr>
                <a:xfrm flipV="1">
                  <a:off x="1048901" y="1309258"/>
                  <a:ext cx="1" cy="1899679"/>
                </a:xfrm>
                <a:prstGeom prst="line">
                  <a:avLst/>
                </a:prstGeom>
                <a:noFill/>
                <a:ln w="63500" cap="flat">
                  <a:solidFill>
                    <a:srgbClr val="5B9BD5"/>
                  </a:solidFill>
                  <a:prstDash val="solid"/>
                  <a:miter lim="800000"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pic>
              <p:nvPicPr>
                <p:cNvPr id="315" name="thr_atoms.pov.png"/>
                <p:cNvPicPr/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3283700"/>
                  <a:ext cx="2097803" cy="20978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16" name="ala_atoms.pov.png"/>
                <p:cNvPicPr/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226789" y="-179"/>
                  <a:ext cx="1436292" cy="8005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19" name="harm_sx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35226"/>
              <a:ext cx="1166813" cy="322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harm_sx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4272226"/>
              <a:ext cx="1166813" cy="322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Single point mutant ΔΔG</a:t>
            </a:r>
          </a:p>
        </p:txBody>
      </p:sp>
      <p:sp>
        <p:nvSpPr>
          <p:cNvPr id="325" name="Shape 325"/>
          <p:cNvSpPr/>
          <p:nvPr/>
        </p:nvSpPr>
        <p:spPr>
          <a:xfrm flipH="1" flipV="1">
            <a:off x="4462506" y="5698556"/>
            <a:ext cx="4669113" cy="1"/>
          </a:xfrm>
          <a:prstGeom prst="line">
            <a:avLst/>
          </a:prstGeom>
          <a:ln w="63500">
            <a:solidFill>
              <a:srgbClr val="CFD0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6" name="Shape 326"/>
          <p:cNvSpPr/>
          <p:nvPr/>
        </p:nvSpPr>
        <p:spPr>
          <a:xfrm flipH="1" flipV="1">
            <a:off x="4462506" y="1808901"/>
            <a:ext cx="4669114" cy="1"/>
          </a:xfrm>
          <a:prstGeom prst="line">
            <a:avLst/>
          </a:prstGeom>
          <a:ln w="63500">
            <a:solidFill>
              <a:srgbClr val="CFD0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330" name="Group 330"/>
          <p:cNvGrpSpPr/>
          <p:nvPr/>
        </p:nvGrpSpPr>
        <p:grpSpPr>
          <a:xfrm>
            <a:off x="9174203" y="831367"/>
            <a:ext cx="1899679" cy="5563029"/>
            <a:chOff x="0" y="0"/>
            <a:chExt cx="1899677" cy="5563027"/>
          </a:xfrm>
        </p:grpSpPr>
        <p:pic>
          <p:nvPicPr>
            <p:cNvPr id="327" name="hairpin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99678" cy="1899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8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663349"/>
              <a:ext cx="1899678" cy="1899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9" name="Shape 329"/>
            <p:cNvSpPr/>
            <p:nvPr/>
          </p:nvSpPr>
          <p:spPr>
            <a:xfrm flipV="1">
              <a:off x="949838" y="1762113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pic>
        <p:nvPicPr>
          <p:cNvPr id="331" name="DDg2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71362" y="3052737"/>
            <a:ext cx="5170637" cy="774458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1725844" y="2680247"/>
            <a:ext cx="1" cy="1865270"/>
          </a:xfrm>
          <a:prstGeom prst="line">
            <a:avLst/>
          </a:prstGeom>
          <a:ln w="63500">
            <a:solidFill>
              <a:srgbClr val="5B9BD5"/>
            </a:solidFill>
            <a:miter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33" name="hairpin_atoms.pov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59772" y="942829"/>
            <a:ext cx="1732146" cy="1732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hairpin_atoms.pov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59772" y="4739511"/>
            <a:ext cx="1732145" cy="173214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 flipV="1">
            <a:off x="10573434" y="1808901"/>
            <a:ext cx="674364" cy="1"/>
          </a:xfrm>
          <a:prstGeom prst="line">
            <a:avLst/>
          </a:prstGeom>
          <a:ln w="63500">
            <a:solidFill>
              <a:srgbClr val="5B9BD5"/>
            </a:solidFill>
            <a:miter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10573434" y="5698556"/>
            <a:ext cx="674364" cy="1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340" name="Group 340"/>
          <p:cNvGrpSpPr/>
          <p:nvPr/>
        </p:nvGrpSpPr>
        <p:grpSpPr>
          <a:xfrm>
            <a:off x="1272924" y="1435260"/>
            <a:ext cx="971154" cy="4478134"/>
            <a:chOff x="226789" y="259129"/>
            <a:chExt cx="971153" cy="4478133"/>
          </a:xfrm>
        </p:grpSpPr>
        <p:sp>
          <p:nvSpPr>
            <p:cNvPr id="337" name="Shape 337"/>
            <p:cNvSpPr/>
            <p:nvPr/>
          </p:nvSpPr>
          <p:spPr>
            <a:xfrm flipV="1">
              <a:off x="712366" y="1503810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338" name="thr_atoms.pov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32345" y="4106903"/>
              <a:ext cx="960042" cy="630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ala_atoms.pov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6789" y="259129"/>
              <a:ext cx="971154" cy="541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1" name="Shape 341"/>
          <p:cNvSpPr/>
          <p:nvPr/>
        </p:nvSpPr>
        <p:spPr>
          <a:xfrm flipV="1">
            <a:off x="2318434" y="1808901"/>
            <a:ext cx="674364" cy="1"/>
          </a:xfrm>
          <a:prstGeom prst="line">
            <a:avLst/>
          </a:prstGeom>
          <a:ln w="63500">
            <a:solidFill>
              <a:srgbClr val="5B9BD5"/>
            </a:solidFill>
            <a:miter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2318434" y="5698556"/>
            <a:ext cx="674364" cy="1"/>
          </a:xfrm>
          <a:prstGeom prst="line">
            <a:avLst/>
          </a:prstGeom>
          <a:ln w="6350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pSp>
        <p:nvGrpSpPr>
          <p:cNvPr id="346" name="Group 346"/>
          <p:cNvGrpSpPr/>
          <p:nvPr/>
        </p:nvGrpSpPr>
        <p:grpSpPr>
          <a:xfrm>
            <a:off x="3021387" y="1446586"/>
            <a:ext cx="1398588" cy="4554092"/>
            <a:chOff x="245688" y="878394"/>
            <a:chExt cx="1398587" cy="4554091"/>
          </a:xfrm>
        </p:grpSpPr>
        <p:sp>
          <p:nvSpPr>
            <p:cNvPr id="343" name="Shape 343"/>
            <p:cNvSpPr/>
            <p:nvPr/>
          </p:nvSpPr>
          <p:spPr>
            <a:xfrm flipV="1">
              <a:off x="1048901" y="2113793"/>
              <a:ext cx="1" cy="1899679"/>
            </a:xfrm>
            <a:prstGeom prst="line">
              <a:avLst/>
            </a:prstGeom>
            <a:noFill/>
            <a:ln w="63500" cap="flat">
              <a:solidFill>
                <a:srgbClr val="5B9BD5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344" name="ala.pov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45688" y="878394"/>
              <a:ext cx="1398589" cy="775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thr.pov.png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77982" y="4647326"/>
              <a:ext cx="1228329" cy="785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1446804" y="309088"/>
            <a:ext cx="6553959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Results</a:t>
            </a:r>
          </a:p>
        </p:txBody>
      </p:sp>
      <p:sp>
        <p:nvSpPr>
          <p:cNvPr id="350" name="Shape 350"/>
          <p:cNvSpPr/>
          <p:nvPr/>
        </p:nvSpPr>
        <p:spPr>
          <a:xfrm>
            <a:off x="5108990" y="6327806"/>
            <a:ext cx="3947822" cy="41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100">
                <a:latin typeface="+mj-lt"/>
                <a:ea typeface="+mj-ea"/>
                <a:cs typeface="+mj-cs"/>
                <a:sym typeface="Helvetica Neue"/>
              </a:rPr>
              <a:t>Kobayashi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et al.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, </a:t>
            </a:r>
            <a:r>
              <a:rPr sz="2100" i="1">
                <a:latin typeface="+mj-lt"/>
                <a:ea typeface="+mj-ea"/>
                <a:cs typeface="+mj-cs"/>
                <a:sym typeface="Helvetica Neue"/>
              </a:rPr>
              <a:t>Biochem.</a:t>
            </a:r>
            <a:r>
              <a:rPr sz="210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sz="2100" b="1">
                <a:latin typeface="+mj-lt"/>
                <a:ea typeface="+mj-ea"/>
                <a:cs typeface="+mj-cs"/>
                <a:sym typeface="Helvetica Neue"/>
              </a:rPr>
              <a:t>2000</a:t>
            </a:r>
          </a:p>
        </p:txBody>
      </p:sp>
      <p:pic>
        <p:nvPicPr>
          <p:cNvPr id="351" name="all_data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8408" y="597346"/>
            <a:ext cx="7329091" cy="5663407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4249405" y="4374208"/>
            <a:ext cx="5666992" cy="1"/>
          </a:xfrm>
          <a:prstGeom prst="line">
            <a:avLst/>
          </a:prstGeom>
          <a:ln w="25400">
            <a:solidFill/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3918158" y="4359521"/>
            <a:ext cx="342762" cy="29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300"/>
              <a:t>-12</a:t>
            </a:r>
          </a:p>
        </p:txBody>
      </p:sp>
      <p:sp>
        <p:nvSpPr>
          <p:cNvPr id="354" name="Shape 354"/>
          <p:cNvSpPr/>
          <p:nvPr/>
        </p:nvSpPr>
        <p:spPr>
          <a:xfrm>
            <a:off x="3740358" y="4816721"/>
            <a:ext cx="480453" cy="29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300"/>
              <a:t>-12.5</a:t>
            </a:r>
          </a:p>
        </p:txBody>
      </p:sp>
      <p:sp>
        <p:nvSpPr>
          <p:cNvPr id="355" name="Shape 355"/>
          <p:cNvSpPr/>
          <p:nvPr/>
        </p:nvSpPr>
        <p:spPr>
          <a:xfrm>
            <a:off x="3918158" y="5248521"/>
            <a:ext cx="342762" cy="29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/>
            </a:pPr>
            <a:r>
              <a:rPr sz="1300"/>
              <a:t>-13</a:t>
            </a:r>
          </a:p>
        </p:txBody>
      </p:sp>
      <p:sp>
        <p:nvSpPr>
          <p:cNvPr id="356" name="Shape 356"/>
          <p:cNvSpPr/>
          <p:nvPr/>
        </p:nvSpPr>
        <p:spPr>
          <a:xfrm>
            <a:off x="4155216" y="4251227"/>
            <a:ext cx="178098" cy="1675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359" name="Group 359"/>
          <p:cNvGrpSpPr/>
          <p:nvPr/>
        </p:nvGrpSpPr>
        <p:grpSpPr>
          <a:xfrm>
            <a:off x="4122935" y="4115428"/>
            <a:ext cx="337501" cy="439102"/>
            <a:chOff x="0" y="0"/>
            <a:chExt cx="337500" cy="439100"/>
          </a:xfrm>
        </p:grpSpPr>
        <p:sp>
          <p:nvSpPr>
            <p:cNvPr id="357" name="Shape 357"/>
            <p:cNvSpPr/>
            <p:nvPr/>
          </p:nvSpPr>
          <p:spPr>
            <a:xfrm flipV="1">
              <a:off x="12700" y="0"/>
              <a:ext cx="324801" cy="3248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 flipV="1">
              <a:off x="0" y="114299"/>
              <a:ext cx="324801" cy="3248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360" name="Shape 360"/>
          <p:cNvSpPr/>
          <p:nvPr/>
        </p:nvSpPr>
        <p:spPr>
          <a:xfrm>
            <a:off x="9870216" y="4251227"/>
            <a:ext cx="178098" cy="1675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grpSp>
        <p:nvGrpSpPr>
          <p:cNvPr id="363" name="Group 363"/>
          <p:cNvGrpSpPr/>
          <p:nvPr/>
        </p:nvGrpSpPr>
        <p:grpSpPr>
          <a:xfrm>
            <a:off x="9761735" y="4115428"/>
            <a:ext cx="337501" cy="439102"/>
            <a:chOff x="0" y="0"/>
            <a:chExt cx="337500" cy="439100"/>
          </a:xfrm>
        </p:grpSpPr>
        <p:sp>
          <p:nvSpPr>
            <p:cNvPr id="361" name="Shape 361"/>
            <p:cNvSpPr/>
            <p:nvPr/>
          </p:nvSpPr>
          <p:spPr>
            <a:xfrm flipV="1">
              <a:off x="12700" y="0"/>
              <a:ext cx="324801" cy="3248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 flipV="1">
              <a:off x="0" y="114299"/>
              <a:ext cx="324801" cy="3248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1446804" y="309088"/>
            <a:ext cx="7174294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Future perspectives</a:t>
            </a:r>
          </a:p>
        </p:txBody>
      </p:sp>
      <p:sp>
        <p:nvSpPr>
          <p:cNvPr id="367" name="Shape 367"/>
          <p:cNvSpPr/>
          <p:nvPr/>
        </p:nvSpPr>
        <p:spPr>
          <a:xfrm>
            <a:off x="1433275" y="1158990"/>
            <a:ext cx="7958819" cy="513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marL="180473" indent="-180473">
              <a:buSzPct val="100000"/>
              <a:buChar char="•"/>
              <a:defRPr sz="2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/>
            </a:pPr>
            <a:r>
              <a:rPr sz="2800"/>
              <a:t>Extension of the technique to multiple mutations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1446804" y="309088"/>
            <a:ext cx="7174294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Future perspectives</a:t>
            </a:r>
          </a:p>
        </p:txBody>
      </p:sp>
      <p:sp>
        <p:nvSpPr>
          <p:cNvPr id="371" name="Shape 371"/>
          <p:cNvSpPr/>
          <p:nvPr/>
        </p:nvSpPr>
        <p:spPr>
          <a:xfrm>
            <a:off x="1433275" y="1158990"/>
            <a:ext cx="7958819" cy="1808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180473" lvl="0" indent="-180473">
              <a:buSzPct val="100000"/>
              <a:buChar char="•"/>
            </a:pPr>
            <a:r>
              <a:rPr sz="2800">
                <a:latin typeface="+mj-lt"/>
                <a:ea typeface="+mj-ea"/>
                <a:cs typeface="+mj-cs"/>
                <a:sym typeface="Helvetica Neue"/>
              </a:rPr>
              <a:t>Extension of the technique to multiple mutations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endParaRPr sz="2800">
              <a:latin typeface="+mj-lt"/>
              <a:ea typeface="+mj-ea"/>
              <a:cs typeface="+mj-cs"/>
              <a:sym typeface="Helvetica Neue"/>
            </a:endParaRPr>
          </a:p>
          <a:p>
            <a:pPr marL="180473" lvl="0" indent="-180473">
              <a:buSzPct val="100000"/>
              <a:buChar char="•"/>
            </a:pPr>
            <a:r>
              <a:rPr sz="2800">
                <a:latin typeface="+mj-lt"/>
                <a:ea typeface="+mj-ea"/>
                <a:cs typeface="+mj-cs"/>
                <a:sym typeface="Helvetica Neue"/>
              </a:rPr>
              <a:t>Application of the method on a large set 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r>
              <a:rPr sz="2800">
                <a:latin typeface="+mj-lt"/>
                <a:ea typeface="+mj-ea"/>
                <a:cs typeface="+mj-cs"/>
                <a:sym typeface="Helvetica Neue"/>
              </a:rPr>
              <a:t>of mutants of bigger systems</a:t>
            </a:r>
          </a:p>
        </p:txBody>
      </p:sp>
      <p:pic>
        <p:nvPicPr>
          <p:cNvPr id="37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6875" y="3612403"/>
            <a:ext cx="2252987" cy="289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20631" y="3612404"/>
            <a:ext cx="2111957" cy="2892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3358" y="3612403"/>
            <a:ext cx="1978417" cy="2892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6407" y="3612403"/>
            <a:ext cx="1854578" cy="2892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1446804" y="309088"/>
            <a:ext cx="7174294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Future perspectives</a:t>
            </a:r>
          </a:p>
        </p:txBody>
      </p:sp>
      <p:pic>
        <p:nvPicPr>
          <p:cNvPr id="37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2360000">
            <a:off x="8275020" y="1835069"/>
            <a:ext cx="2839984" cy="421917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1433275" y="1158990"/>
            <a:ext cx="7958819" cy="396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180473" lvl="0" indent="-180473">
              <a:buSzPct val="100000"/>
              <a:buChar char="•"/>
            </a:pPr>
            <a:r>
              <a:rPr sz="2800">
                <a:latin typeface="+mj-lt"/>
                <a:ea typeface="+mj-ea"/>
                <a:cs typeface="+mj-cs"/>
                <a:sym typeface="Helvetica Neue"/>
              </a:rPr>
              <a:t>Extension of the technique to multiple mutations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endParaRPr sz="2800">
              <a:latin typeface="+mj-lt"/>
              <a:ea typeface="+mj-ea"/>
              <a:cs typeface="+mj-cs"/>
              <a:sym typeface="Helvetica Neue"/>
            </a:endParaRPr>
          </a:p>
          <a:p>
            <a:pPr marL="180473" lvl="0" indent="-180473">
              <a:buSzPct val="100000"/>
              <a:buChar char="•"/>
            </a:pPr>
            <a:r>
              <a:rPr sz="2800">
                <a:latin typeface="+mj-lt"/>
                <a:ea typeface="+mj-ea"/>
                <a:cs typeface="+mj-cs"/>
                <a:sym typeface="Helvetica Neue"/>
              </a:rPr>
              <a:t>Application of the method on a large set 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r>
              <a:rPr sz="2800">
                <a:latin typeface="+mj-lt"/>
                <a:ea typeface="+mj-ea"/>
                <a:cs typeface="+mj-cs"/>
                <a:sym typeface="Helvetica Neue"/>
              </a:rPr>
              <a:t>of mutants of bigger systems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endParaRPr sz="2800">
              <a:latin typeface="+mj-lt"/>
              <a:ea typeface="+mj-ea"/>
              <a:cs typeface="+mj-cs"/>
              <a:sym typeface="Helvetica Neue"/>
            </a:endParaRPr>
          </a:p>
          <a:p>
            <a:pPr marL="180473" lvl="0" indent="-180473">
              <a:buSzPct val="100000"/>
              <a:buChar char="•"/>
            </a:pPr>
            <a:r>
              <a:rPr sz="2800">
                <a:latin typeface="+mj-lt"/>
                <a:ea typeface="+mj-ea"/>
                <a:cs typeface="+mj-cs"/>
                <a:sym typeface="Helvetica Neue"/>
              </a:rPr>
              <a:t>Use of the method to study 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r>
              <a:rPr sz="2800">
                <a:latin typeface="+mj-lt"/>
                <a:ea typeface="+mj-ea"/>
                <a:cs typeface="+mj-cs"/>
                <a:sym typeface="Helvetica Neue"/>
              </a:rPr>
              <a:t>new possible sites of 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r>
              <a:rPr sz="2800">
                <a:latin typeface="+mj-lt"/>
                <a:ea typeface="+mj-ea"/>
                <a:cs typeface="+mj-cs"/>
                <a:sym typeface="Helvetica Neue"/>
              </a:rPr>
              <a:t>interest in disease-related </a:t>
            </a:r>
            <a:br>
              <a:rPr sz="2800">
                <a:latin typeface="+mj-lt"/>
                <a:ea typeface="+mj-ea"/>
                <a:cs typeface="+mj-cs"/>
                <a:sym typeface="Helvetica Neue"/>
              </a:rPr>
            </a:br>
            <a:r>
              <a:rPr sz="2800">
                <a:latin typeface="+mj-lt"/>
                <a:ea typeface="+mj-ea"/>
                <a:cs typeface="+mj-cs"/>
                <a:sym typeface="Helvetica Neue"/>
              </a:rPr>
              <a:t>proteins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27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383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359" y="926770"/>
            <a:ext cx="11015126" cy="5939897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1446804" y="309088"/>
            <a:ext cx="9817925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Thanks for your attention</a:t>
            </a:r>
          </a:p>
        </p:txBody>
      </p:sp>
      <p:pic>
        <p:nvPicPr>
          <p:cNvPr id="386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12000000">
            <a:off x="7983659" y="2467874"/>
            <a:ext cx="1923490" cy="2857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Proteins</a:t>
            </a:r>
          </a:p>
        </p:txBody>
      </p:sp>
      <p:sp>
        <p:nvSpPr>
          <p:cNvPr id="59" name="Shape 59"/>
          <p:cNvSpPr/>
          <p:nvPr/>
        </p:nvSpPr>
        <p:spPr>
          <a:xfrm>
            <a:off x="7082246" y="1646834"/>
            <a:ext cx="4597389" cy="1200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A protein is a polymer formed by</a:t>
            </a:r>
          </a:p>
          <a:p>
            <a:pPr lvl="0" algn="ctr"/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a sequence of amino acids</a:t>
            </a:r>
            <a:br>
              <a:rPr sz="2400" dirty="0">
                <a:latin typeface="+mj-lt"/>
                <a:ea typeface="+mj-ea"/>
                <a:cs typeface="+mj-cs"/>
                <a:sym typeface="Helvetica Neue"/>
              </a:rPr>
            </a:br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(typically 10 ÷ 10</a:t>
            </a:r>
            <a:r>
              <a:rPr sz="2400" baseline="31999" dirty="0">
                <a:latin typeface="+mj-lt"/>
                <a:ea typeface="+mj-ea"/>
                <a:cs typeface="+mj-cs"/>
                <a:sym typeface="Helvetica Neue"/>
              </a:rPr>
              <a:t>3</a:t>
            </a:r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) </a:t>
            </a:r>
          </a:p>
        </p:txBody>
      </p:sp>
      <p:pic>
        <p:nvPicPr>
          <p:cNvPr id="6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0795" y="863322"/>
            <a:ext cx="5830038" cy="5830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Proteins</a:t>
            </a:r>
          </a:p>
        </p:txBody>
      </p:sp>
      <p:sp>
        <p:nvSpPr>
          <p:cNvPr id="64" name="Shape 64"/>
          <p:cNvSpPr/>
          <p:nvPr/>
        </p:nvSpPr>
        <p:spPr>
          <a:xfrm>
            <a:off x="7128411" y="1714321"/>
            <a:ext cx="4505058" cy="110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A protein is a polymer formed by</a:t>
            </a:r>
          </a:p>
          <a:p>
            <a:pPr lvl="0" algn="ctr"/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a sequence of amino acids</a:t>
            </a:r>
            <a:br>
              <a:rPr sz="2400" dirty="0">
                <a:latin typeface="+mj-lt"/>
                <a:ea typeface="+mj-ea"/>
                <a:cs typeface="+mj-cs"/>
                <a:sym typeface="Helvetica Neue"/>
              </a:rPr>
            </a:br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(typically 10 ÷ 10</a:t>
            </a:r>
            <a:r>
              <a:rPr sz="2400" baseline="31999" dirty="0">
                <a:latin typeface="+mj-lt"/>
                <a:ea typeface="+mj-ea"/>
                <a:cs typeface="+mj-cs"/>
                <a:sym typeface="Helvetica Neue"/>
              </a:rPr>
              <a:t>3</a:t>
            </a:r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) </a:t>
            </a:r>
          </a:p>
        </p:txBody>
      </p:sp>
      <p:sp>
        <p:nvSpPr>
          <p:cNvPr id="65" name="Shape 65"/>
          <p:cNvSpPr/>
          <p:nvPr/>
        </p:nvSpPr>
        <p:spPr>
          <a:xfrm>
            <a:off x="7064816" y="3502638"/>
            <a:ext cx="4632250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Every amino acid is formed by </a:t>
            </a:r>
            <a:br>
              <a:rPr sz="2400">
                <a:latin typeface="+mj-lt"/>
                <a:ea typeface="+mj-ea"/>
                <a:cs typeface="+mj-cs"/>
                <a:sym typeface="Helvetica Neue"/>
              </a:rPr>
            </a:br>
            <a:r>
              <a:rPr sz="2400">
                <a:latin typeface="+mj-lt"/>
                <a:ea typeface="+mj-ea"/>
                <a:cs typeface="+mj-cs"/>
                <a:sym typeface="Helvetica Neue"/>
              </a:rPr>
              <a:t>10 ÷ 20 atoms.</a:t>
            </a:r>
          </a:p>
        </p:txBody>
      </p:sp>
      <p:sp>
        <p:nvSpPr>
          <p:cNvPr id="66" name="Shape 66"/>
          <p:cNvSpPr/>
          <p:nvPr/>
        </p:nvSpPr>
        <p:spPr>
          <a:xfrm>
            <a:off x="7064816" y="4922654"/>
            <a:ext cx="4775505" cy="81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We have a complex system with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10</a:t>
            </a:r>
            <a:r>
              <a:rPr sz="2400" baseline="31999">
                <a:latin typeface="+mj-lt"/>
                <a:ea typeface="+mj-ea"/>
                <a:cs typeface="+mj-cs"/>
                <a:sym typeface="Helvetica Neue"/>
              </a:rPr>
              <a:t>2</a:t>
            </a:r>
            <a:r>
              <a:rPr sz="2400">
                <a:latin typeface="+mj-lt"/>
                <a:ea typeface="+mj-ea"/>
                <a:cs typeface="+mj-cs"/>
                <a:sym typeface="Helvetica Neue"/>
              </a:rPr>
              <a:t> ÷ 10</a:t>
            </a:r>
            <a:r>
              <a:rPr sz="2400" baseline="31999">
                <a:latin typeface="+mj-lt"/>
                <a:ea typeface="+mj-ea"/>
                <a:cs typeface="+mj-cs"/>
                <a:sym typeface="Helvetica Neue"/>
              </a:rPr>
              <a:t>5</a:t>
            </a:r>
            <a:r>
              <a:rPr sz="2400">
                <a:latin typeface="+mj-lt"/>
                <a:ea typeface="+mj-ea"/>
                <a:cs typeface="+mj-cs"/>
                <a:sym typeface="Helvetica Neue"/>
              </a:rPr>
              <a:t> degrees of freedom</a:t>
            </a:r>
          </a:p>
        </p:txBody>
      </p:sp>
      <p:pic>
        <p:nvPicPr>
          <p:cNvPr id="6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7235" y="1013811"/>
            <a:ext cx="5797159" cy="5797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Proteins</a:t>
            </a:r>
          </a:p>
        </p:txBody>
      </p:sp>
      <p:sp>
        <p:nvSpPr>
          <p:cNvPr id="71" name="Shape 71"/>
          <p:cNvSpPr/>
          <p:nvPr/>
        </p:nvSpPr>
        <p:spPr>
          <a:xfrm>
            <a:off x="7128411" y="1714321"/>
            <a:ext cx="4505058" cy="110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A protein is a polymer formed by</a:t>
            </a:r>
          </a:p>
          <a:p>
            <a:pPr lvl="0" algn="ctr"/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a sequence of amino acids</a:t>
            </a:r>
            <a:br>
              <a:rPr sz="2400" dirty="0">
                <a:latin typeface="+mj-lt"/>
                <a:ea typeface="+mj-ea"/>
                <a:cs typeface="+mj-cs"/>
                <a:sym typeface="Helvetica Neue"/>
              </a:rPr>
            </a:br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(typically 10 ÷ 10</a:t>
            </a:r>
            <a:r>
              <a:rPr sz="2400" baseline="31999" dirty="0">
                <a:latin typeface="+mj-lt"/>
                <a:ea typeface="+mj-ea"/>
                <a:cs typeface="+mj-cs"/>
                <a:sym typeface="Helvetica Neue"/>
              </a:rPr>
              <a:t>3</a:t>
            </a:r>
            <a:r>
              <a:rPr sz="2400" dirty="0">
                <a:latin typeface="+mj-lt"/>
                <a:ea typeface="+mj-ea"/>
                <a:cs typeface="+mj-cs"/>
                <a:sym typeface="Helvetica Neue"/>
              </a:rPr>
              <a:t>) </a:t>
            </a:r>
          </a:p>
        </p:txBody>
      </p:sp>
      <p:sp>
        <p:nvSpPr>
          <p:cNvPr id="72" name="Shape 72"/>
          <p:cNvSpPr/>
          <p:nvPr/>
        </p:nvSpPr>
        <p:spPr>
          <a:xfrm>
            <a:off x="7064816" y="3502638"/>
            <a:ext cx="4632250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Every amino acid is formed by </a:t>
            </a:r>
            <a:br>
              <a:rPr sz="2400">
                <a:latin typeface="+mj-lt"/>
                <a:ea typeface="+mj-ea"/>
                <a:cs typeface="+mj-cs"/>
                <a:sym typeface="Helvetica Neue"/>
              </a:rPr>
            </a:br>
            <a:r>
              <a:rPr sz="2400">
                <a:latin typeface="+mj-lt"/>
                <a:ea typeface="+mj-ea"/>
                <a:cs typeface="+mj-cs"/>
                <a:sym typeface="Helvetica Neue"/>
              </a:rPr>
              <a:t>10 ÷ 20 atoms.</a:t>
            </a:r>
          </a:p>
        </p:txBody>
      </p:sp>
      <p:sp>
        <p:nvSpPr>
          <p:cNvPr id="73" name="Shape 73"/>
          <p:cNvSpPr/>
          <p:nvPr/>
        </p:nvSpPr>
        <p:spPr>
          <a:xfrm>
            <a:off x="7064816" y="4922654"/>
            <a:ext cx="4775505" cy="81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We have a complex system with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10</a:t>
            </a:r>
            <a:r>
              <a:rPr sz="2400" baseline="31999">
                <a:latin typeface="+mj-lt"/>
                <a:ea typeface="+mj-ea"/>
                <a:cs typeface="+mj-cs"/>
                <a:sym typeface="Helvetica Neue"/>
              </a:rPr>
              <a:t>2</a:t>
            </a:r>
            <a:r>
              <a:rPr sz="2400">
                <a:latin typeface="+mj-lt"/>
                <a:ea typeface="+mj-ea"/>
                <a:cs typeface="+mj-cs"/>
                <a:sym typeface="Helvetica Neue"/>
              </a:rPr>
              <a:t> ÷ 10</a:t>
            </a:r>
            <a:r>
              <a:rPr sz="2400" baseline="31999">
                <a:latin typeface="+mj-lt"/>
                <a:ea typeface="+mj-ea"/>
                <a:cs typeface="+mj-cs"/>
                <a:sym typeface="Helvetica Neue"/>
              </a:rPr>
              <a:t>5</a:t>
            </a:r>
            <a:r>
              <a:rPr sz="2400">
                <a:latin typeface="+mj-lt"/>
                <a:ea typeface="+mj-ea"/>
                <a:cs typeface="+mj-cs"/>
                <a:sym typeface="Helvetica Neue"/>
              </a:rPr>
              <a:t> degrees of freedom</a:t>
            </a:r>
          </a:p>
        </p:txBody>
      </p:sp>
      <p:pic>
        <p:nvPicPr>
          <p:cNvPr id="7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7235" y="1013088"/>
            <a:ext cx="5797159" cy="579716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2763359" y="6080210"/>
            <a:ext cx="2704910" cy="574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2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200" b="1"/>
              <a:t>GB1 hairpin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Proteins</a:t>
            </a:r>
          </a:p>
        </p:txBody>
      </p:sp>
      <p:sp>
        <p:nvSpPr>
          <p:cNvPr id="79" name="Shape 79"/>
          <p:cNvSpPr/>
          <p:nvPr/>
        </p:nvSpPr>
        <p:spPr>
          <a:xfrm>
            <a:off x="6032500" y="3141979"/>
            <a:ext cx="12700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0" defTabSz="457200"/>
            <a:endParaRPr sz="1600"/>
          </a:p>
        </p:txBody>
      </p:sp>
      <p:grpSp>
        <p:nvGrpSpPr>
          <p:cNvPr id="86" name="Group 86"/>
          <p:cNvGrpSpPr/>
          <p:nvPr/>
        </p:nvGrpSpPr>
        <p:grpSpPr>
          <a:xfrm>
            <a:off x="6247143" y="1544206"/>
            <a:ext cx="5541480" cy="4309756"/>
            <a:chOff x="0" y="0"/>
            <a:chExt cx="5541478" cy="4309755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5182417" cy="3769588"/>
              <a:chOff x="0" y="0"/>
              <a:chExt cx="5182416" cy="3769587"/>
            </a:xfrm>
          </p:grpSpPr>
          <p:pic>
            <p:nvPicPr>
              <p:cNvPr id="80" name="pasted-image.tif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175290" cy="37310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3" name="Group 83"/>
              <p:cNvGrpSpPr/>
              <p:nvPr/>
            </p:nvGrpSpPr>
            <p:grpSpPr>
              <a:xfrm>
                <a:off x="1121950" y="576513"/>
                <a:ext cx="4060467" cy="3193075"/>
                <a:chOff x="53441" y="0"/>
                <a:chExt cx="4060466" cy="3193073"/>
              </a:xfrm>
            </p:grpSpPr>
            <p:sp>
              <p:nvSpPr>
                <p:cNvPr id="81" name="Shape 81"/>
                <p:cNvSpPr/>
                <p:nvPr/>
              </p:nvSpPr>
              <p:spPr>
                <a:xfrm flipV="1">
                  <a:off x="4091267" y="-1"/>
                  <a:ext cx="1" cy="3193075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2" name="Shape 82"/>
                <p:cNvSpPr/>
                <p:nvPr/>
              </p:nvSpPr>
              <p:spPr>
                <a:xfrm flipH="1" flipV="1">
                  <a:off x="53441" y="3177439"/>
                  <a:ext cx="4060468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</p:grpSp>
        </p:grpSp>
        <p:sp>
          <p:nvSpPr>
            <p:cNvPr id="85" name="Shape 85"/>
            <p:cNvSpPr/>
            <p:nvPr/>
          </p:nvSpPr>
          <p:spPr>
            <a:xfrm>
              <a:off x="363904" y="3895851"/>
              <a:ext cx="5177575" cy="4139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ctr"/>
              <a:r>
                <a:rPr sz="2100">
                  <a:latin typeface="+mj-lt"/>
                  <a:ea typeface="+mj-ea"/>
                  <a:cs typeface="+mj-cs"/>
                  <a:sym typeface="Helvetica Neue"/>
                </a:rPr>
                <a:t>Streicher and Makhatadze, </a:t>
              </a:r>
              <a:r>
                <a:rPr sz="2100" i="1">
                  <a:latin typeface="+mj-lt"/>
                  <a:ea typeface="+mj-ea"/>
                  <a:cs typeface="+mj-cs"/>
                  <a:sym typeface="Helvetica Neue"/>
                </a:rPr>
                <a:t>Biochem.</a:t>
              </a:r>
              <a:r>
                <a:rPr sz="2100">
                  <a:latin typeface="+mj-lt"/>
                  <a:ea typeface="+mj-ea"/>
                  <a:cs typeface="+mj-cs"/>
                  <a:sym typeface="Helvetica Neue"/>
                </a:rPr>
                <a:t> </a:t>
              </a:r>
              <a:r>
                <a:rPr sz="2100" b="1">
                  <a:latin typeface="+mj-lt"/>
                  <a:ea typeface="+mj-ea"/>
                  <a:cs typeface="+mj-cs"/>
                  <a:sym typeface="Helvetica Neue"/>
                </a:rPr>
                <a:t>2007</a:t>
              </a:r>
            </a:p>
          </p:txBody>
        </p:sp>
      </p:grpSp>
      <p:pic>
        <p:nvPicPr>
          <p:cNvPr id="87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7722" y="1186506"/>
            <a:ext cx="5182417" cy="5182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Proteins</a:t>
            </a:r>
          </a:p>
        </p:txBody>
      </p:sp>
      <p:pic>
        <p:nvPicPr>
          <p:cNvPr id="9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4816" y="2501334"/>
            <a:ext cx="5029201" cy="421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7722" y="1186506"/>
            <a:ext cx="5182417" cy="5182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unfolded.pov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9743" y="3075274"/>
            <a:ext cx="1169195" cy="1113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80408" y="4150311"/>
            <a:ext cx="427294" cy="1353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Free Energy</a:t>
            </a:r>
          </a:p>
        </p:txBody>
      </p:sp>
      <p:grpSp>
        <p:nvGrpSpPr>
          <p:cNvPr id="106" name="Group 106"/>
          <p:cNvGrpSpPr/>
          <p:nvPr/>
        </p:nvGrpSpPr>
        <p:grpSpPr>
          <a:xfrm>
            <a:off x="5562600" y="4673548"/>
            <a:ext cx="4940300" cy="1397052"/>
            <a:chOff x="0" y="0"/>
            <a:chExt cx="4940300" cy="1397050"/>
          </a:xfrm>
        </p:grpSpPr>
        <p:sp>
          <p:nvSpPr>
            <p:cNvPr id="98" name="Shape 98"/>
            <p:cNvSpPr/>
            <p:nvPr/>
          </p:nvSpPr>
          <p:spPr>
            <a:xfrm flipV="1">
              <a:off x="0" y="0"/>
              <a:ext cx="4940300" cy="52"/>
            </a:xfrm>
            <a:prstGeom prst="line">
              <a:avLst/>
            </a:prstGeom>
            <a:noFill/>
            <a:ln w="38100" cap="flat">
              <a:solidFill>
                <a:srgbClr val="70AC47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 flipV="1">
              <a:off x="74" y="1367418"/>
              <a:ext cx="2895526" cy="16934"/>
            </a:xfrm>
            <a:prstGeom prst="line">
              <a:avLst/>
            </a:prstGeom>
            <a:noFill/>
            <a:ln w="381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863639" y="152451"/>
              <a:ext cx="4072428" cy="12657"/>
            </a:xfrm>
            <a:prstGeom prst="line">
              <a:avLst/>
            </a:prstGeom>
            <a:noFill/>
            <a:ln w="25400" cap="flat">
              <a:solidFill>
                <a:srgbClr val="00C7F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 flipV="1">
              <a:off x="863626" y="1134533"/>
              <a:ext cx="2044674" cy="21219"/>
            </a:xfrm>
            <a:prstGeom prst="line">
              <a:avLst/>
            </a:prstGeom>
            <a:noFill/>
            <a:ln w="25400" cap="flat">
              <a:solidFill>
                <a:srgbClr val="00C7F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17489" y="12750"/>
              <a:ext cx="4575" cy="1384301"/>
            </a:xfrm>
            <a:prstGeom prst="line">
              <a:avLst/>
            </a:prstGeom>
            <a:noFill/>
            <a:ln w="38100" cap="flat">
              <a:solidFill>
                <a:srgbClr val="70AD47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x="918633" y="165151"/>
              <a:ext cx="3808" cy="977901"/>
            </a:xfrm>
            <a:prstGeom prst="line">
              <a:avLst/>
            </a:prstGeom>
            <a:noFill/>
            <a:ln w="25400" cap="flat">
              <a:solidFill>
                <a:srgbClr val="00C7FC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63499" y="468021"/>
              <a:ext cx="756312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584200">
                <a:spcBef>
                  <a:spcPts val="1200"/>
                </a:spcBef>
              </a:pPr>
              <a:r>
                <a:rPr sz="2400">
                  <a:solidFill>
                    <a:srgbClr val="5A8A3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ΔG</a:t>
              </a:r>
              <a:r>
                <a:rPr sz="2400" baseline="-5999">
                  <a:solidFill>
                    <a:srgbClr val="5A8A3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wt</a:t>
              </a:r>
            </a:p>
          </p:txBody>
        </p:sp>
        <p:sp>
          <p:nvSpPr>
            <p:cNvPr id="105" name="Shape 105"/>
            <p:cNvSpPr/>
            <p:nvPr/>
          </p:nvSpPr>
          <p:spPr>
            <a:xfrm>
              <a:off x="1003300" y="455321"/>
              <a:ext cx="884124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defTabSz="584200">
                <a:spcBef>
                  <a:spcPts val="1200"/>
                </a:spcBef>
              </a:pPr>
              <a:r>
                <a:rPr sz="2400">
                  <a:solidFill>
                    <a:srgbClr val="00C7F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ΔG</a:t>
              </a:r>
              <a:r>
                <a:rPr sz="2400" baseline="-5999">
                  <a:solidFill>
                    <a:srgbClr val="00C7F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mut</a:t>
              </a:r>
            </a:p>
          </p:txBody>
        </p:sp>
      </p:grpSp>
      <p:sp>
        <p:nvSpPr>
          <p:cNvPr id="107" name="Shape 107"/>
          <p:cNvSpPr/>
          <p:nvPr/>
        </p:nvSpPr>
        <p:spPr>
          <a:xfrm>
            <a:off x="6994255" y="1333321"/>
            <a:ext cx="4671569" cy="118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If we introduce a mutation in our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sequence the free energy</a:t>
            </a:r>
            <a:br>
              <a:rPr sz="2400">
                <a:latin typeface="+mj-lt"/>
                <a:ea typeface="+mj-ea"/>
                <a:cs typeface="+mj-cs"/>
                <a:sym typeface="Helvetica Neue"/>
              </a:rPr>
            </a:br>
            <a:r>
              <a:rPr sz="2400">
                <a:latin typeface="+mj-lt"/>
                <a:ea typeface="+mj-ea"/>
                <a:cs typeface="+mj-cs"/>
                <a:sym typeface="Helvetica Neue"/>
              </a:rPr>
              <a:t>profile changes</a:t>
            </a:r>
          </a:p>
        </p:txBody>
      </p:sp>
      <p:pic>
        <p:nvPicPr>
          <p:cNvPr id="10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3391" y="1389351"/>
            <a:ext cx="1732937" cy="47180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Group 111"/>
          <p:cNvGrpSpPr/>
          <p:nvPr/>
        </p:nvGrpSpPr>
        <p:grpSpPr>
          <a:xfrm>
            <a:off x="7061200" y="2492821"/>
            <a:ext cx="5029200" cy="4211814"/>
            <a:chOff x="0" y="0"/>
            <a:chExt cx="5029200" cy="4211813"/>
          </a:xfrm>
        </p:grpSpPr>
        <p:pic>
          <p:nvPicPr>
            <p:cNvPr id="109" name="pasted-image.tif"/>
            <p:cNvPicPr/>
            <p:nvPr/>
          </p:nvPicPr>
          <p:blipFill>
            <a:blip r:embed="rId4">
              <a:extLst/>
            </a:blip>
            <a:srcRect t="54" b="54"/>
            <a:stretch>
              <a:fillRect/>
            </a:stretch>
          </p:blipFill>
          <p:spPr>
            <a:xfrm>
              <a:off x="0" y="0"/>
              <a:ext cx="5029200" cy="42118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" name="Shape 112"/>
            <p:cNvSpPr/>
            <p:nvPr/>
          </p:nvSpPr>
          <p:spPr>
            <a:xfrm>
              <a:off x="2340685" y="1682057"/>
              <a:ext cx="390462" cy="10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5" extrusionOk="0">
                  <a:moveTo>
                    <a:pt x="0" y="16205"/>
                  </a:moveTo>
                  <a:cubicBezTo>
                    <a:pt x="6324" y="-5035"/>
                    <a:pt x="13524" y="-5395"/>
                    <a:pt x="21600" y="15125"/>
                  </a:cubicBezTo>
                </a:path>
              </a:pathLst>
            </a:custGeom>
            <a:noFill/>
            <a:ln w="25400" cap="flat">
              <a:solidFill>
                <a:srgbClr val="898989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1.png"/>
          <p:cNvPicPr/>
          <p:nvPr/>
        </p:nvPicPr>
        <p:blipFill>
          <a:blip r:embed="rId2">
            <a:extLst/>
          </a:blip>
          <a:srcRect l="49170"/>
          <a:stretch>
            <a:fillRect/>
          </a:stretch>
        </p:blipFill>
        <p:spPr>
          <a:xfrm>
            <a:off x="0" y="0"/>
            <a:ext cx="11668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1446804" y="309088"/>
            <a:ext cx="53380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3600"/>
              <a:t>Free Energy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6367810" y="2412102"/>
            <a:ext cx="4266470" cy="1206501"/>
            <a:chOff x="0" y="0"/>
            <a:chExt cx="4266468" cy="1206499"/>
          </a:xfrm>
        </p:grpSpPr>
        <p:sp>
          <p:nvSpPr>
            <p:cNvPr id="116" name="Shape 116"/>
            <p:cNvSpPr/>
            <p:nvPr/>
          </p:nvSpPr>
          <p:spPr>
            <a:xfrm flipV="1">
              <a:off x="0" y="0"/>
              <a:ext cx="4266469" cy="52"/>
            </a:xfrm>
            <a:prstGeom prst="line">
              <a:avLst/>
            </a:prstGeom>
            <a:noFill/>
            <a:ln w="381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 flipV="1">
              <a:off x="63" y="1180909"/>
              <a:ext cx="2500593" cy="14625"/>
            </a:xfrm>
            <a:prstGeom prst="line">
              <a:avLst/>
            </a:prstGeom>
            <a:noFill/>
            <a:ln w="38100" cap="flat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745843" y="131657"/>
              <a:ext cx="3516971" cy="10931"/>
            </a:xfrm>
            <a:prstGeom prst="line">
              <a:avLst/>
            </a:prstGeom>
            <a:noFill/>
            <a:ln w="25400" cap="flat">
              <a:solidFill>
                <a:srgbClr val="00C7F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 flipV="1">
              <a:off x="745832" y="979788"/>
              <a:ext cx="1765791" cy="18325"/>
            </a:xfrm>
            <a:prstGeom prst="line">
              <a:avLst/>
            </a:prstGeom>
            <a:noFill/>
            <a:ln w="25400" cap="flat">
              <a:solidFill>
                <a:srgbClr val="00C7F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15104" y="11011"/>
              <a:ext cx="3951" cy="1195489"/>
            </a:xfrm>
            <a:prstGeom prst="line">
              <a:avLst/>
            </a:prstGeom>
            <a:noFill/>
            <a:ln w="38100" cap="flat">
              <a:solidFill>
                <a:srgbClr val="70AD47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793336" y="142625"/>
              <a:ext cx="3289" cy="844520"/>
            </a:xfrm>
            <a:prstGeom prst="line">
              <a:avLst/>
            </a:prstGeom>
            <a:noFill/>
            <a:ln w="25400" cap="flat">
              <a:solidFill>
                <a:srgbClr val="00C7FC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54838" y="441618"/>
              <a:ext cx="644351" cy="396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584200">
                <a:spcBef>
                  <a:spcPts val="1200"/>
                </a:spcBef>
              </a:pPr>
              <a:r>
                <a:rPr>
                  <a:solidFill>
                    <a:srgbClr val="5A8A3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ΔG</a:t>
              </a:r>
              <a:r>
                <a:rPr baseline="-5999">
                  <a:solidFill>
                    <a:srgbClr val="5A8A39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wt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866455" y="430651"/>
              <a:ext cx="641256" cy="461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defTabSz="584200">
                <a:spcBef>
                  <a:spcPts val="1200"/>
                </a:spcBef>
              </a:pPr>
              <a:r>
                <a:rPr>
                  <a:solidFill>
                    <a:srgbClr val="00C7F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ΔG</a:t>
              </a:r>
              <a:r>
                <a:rPr baseline="-5999">
                  <a:solidFill>
                    <a:srgbClr val="00C7F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mut</a:t>
              </a:r>
            </a:p>
          </p:txBody>
        </p:sp>
      </p:grpSp>
      <p:sp>
        <p:nvSpPr>
          <p:cNvPr id="125" name="Shape 125"/>
          <p:cNvSpPr/>
          <p:nvPr/>
        </p:nvSpPr>
        <p:spPr>
          <a:xfrm>
            <a:off x="7372562" y="5524321"/>
            <a:ext cx="3406954" cy="81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Useful for drug design </a:t>
            </a:r>
          </a:p>
          <a:p>
            <a:pPr lvl="0" algn="ctr"/>
            <a:r>
              <a:rPr sz="2400">
                <a:latin typeface="+mj-lt"/>
                <a:ea typeface="+mj-ea"/>
                <a:cs typeface="+mj-cs"/>
                <a:sym typeface="Helvetica Neue"/>
              </a:rPr>
              <a:t>and protein engineering 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6278312" y="4663823"/>
            <a:ext cx="5595455" cy="351309"/>
            <a:chOff x="0" y="0"/>
            <a:chExt cx="5595454" cy="351307"/>
          </a:xfrm>
        </p:grpSpPr>
        <p:pic>
          <p:nvPicPr>
            <p:cNvPr id="126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30359" y="0"/>
              <a:ext cx="1117798" cy="351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77657" y="0"/>
              <a:ext cx="1117798" cy="351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682713" cy="351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95804" y="165008"/>
              <a:ext cx="234206" cy="21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1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53391" y="1389351"/>
            <a:ext cx="1732937" cy="47180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>
            <a:off x="7632452" y="566883"/>
            <a:ext cx="4284077" cy="3587794"/>
            <a:chOff x="0" y="0"/>
            <a:chExt cx="4284076" cy="3587792"/>
          </a:xfrm>
        </p:grpSpPr>
        <p:pic>
          <p:nvPicPr>
            <p:cNvPr id="132" name="pasted-image.tif"/>
            <p:cNvPicPr/>
            <p:nvPr/>
          </p:nvPicPr>
          <p:blipFill>
            <a:blip r:embed="rId8">
              <a:extLst/>
            </a:blip>
            <a:srcRect t="54" b="54"/>
            <a:stretch>
              <a:fillRect/>
            </a:stretch>
          </p:blipFill>
          <p:spPr>
            <a:xfrm>
              <a:off x="0" y="0"/>
              <a:ext cx="4284077" cy="3587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" name="Shape 135"/>
            <p:cNvSpPr/>
            <p:nvPr/>
          </p:nvSpPr>
          <p:spPr>
            <a:xfrm>
              <a:off x="1972632" y="1423595"/>
              <a:ext cx="390462" cy="10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5" extrusionOk="0">
                  <a:moveTo>
                    <a:pt x="0" y="16205"/>
                  </a:moveTo>
                  <a:cubicBezTo>
                    <a:pt x="6324" y="-5035"/>
                    <a:pt x="13524" y="-5395"/>
                    <a:pt x="21600" y="15125"/>
                  </a:cubicBezTo>
                </a:path>
              </a:pathLst>
            </a:custGeom>
            <a:noFill/>
            <a:ln w="25400" cap="flat">
              <a:solidFill>
                <a:srgbClr val="898989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404</Words>
  <Application>Microsoft Office PowerPoint</Application>
  <PresentationFormat>Personalizzato</PresentationFormat>
  <Paragraphs>85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Default</vt:lpstr>
      <vt:lpstr>Path-Independent free energy evaluation of amino acid mutation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Path-Independent free energy evaluation of amino acid mutation</dc:title>
  <dc:creator>zanzani</dc:creator>
  <cp:lastModifiedBy>zanzani</cp:lastModifiedBy>
  <cp:revision>15</cp:revision>
  <dcterms:modified xsi:type="dcterms:W3CDTF">2015-10-08T13:11:28Z</dcterms:modified>
</cp:coreProperties>
</file>