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notesMasterIdLst>
    <p:notesMasterId r:id="rId28"/>
  </p:notesMasterIdLst>
  <p:sldIdLst>
    <p:sldId id="279" r:id="rId2"/>
    <p:sldId id="290" r:id="rId3"/>
    <p:sldId id="293" r:id="rId4"/>
    <p:sldId id="294" r:id="rId5"/>
    <p:sldId id="287" r:id="rId6"/>
    <p:sldId id="262" r:id="rId7"/>
    <p:sldId id="281" r:id="rId8"/>
    <p:sldId id="289" r:id="rId9"/>
    <p:sldId id="283" r:id="rId10"/>
    <p:sldId id="263" r:id="rId11"/>
    <p:sldId id="284" r:id="rId12"/>
    <p:sldId id="264" r:id="rId13"/>
    <p:sldId id="268" r:id="rId14"/>
    <p:sldId id="292" r:id="rId15"/>
    <p:sldId id="291" r:id="rId16"/>
    <p:sldId id="269" r:id="rId17"/>
    <p:sldId id="270" r:id="rId18"/>
    <p:sldId id="297" r:id="rId19"/>
    <p:sldId id="298" r:id="rId20"/>
    <p:sldId id="299" r:id="rId21"/>
    <p:sldId id="300" r:id="rId22"/>
    <p:sldId id="301" r:id="rId23"/>
    <p:sldId id="302" r:id="rId24"/>
    <p:sldId id="282" r:id="rId25"/>
    <p:sldId id="295" r:id="rId26"/>
    <p:sldId id="29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maso Pincelli" initials="TP" lastIdx="4" clrIdx="0">
    <p:extLst>
      <p:ext uri="{19B8F6BF-5375-455C-9EA6-DF929625EA0E}">
        <p15:presenceInfo xmlns:p15="http://schemas.microsoft.com/office/powerpoint/2012/main" userId="094aef862d395b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0-10T13:41:00.248" idx="3">
    <p:pos x="10" y="10"/>
    <p:text>ref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E97BF-DDA3-4DDD-8321-E913490D1DBF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95F8-49C4-441A-BD09-110EA8CF4FE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97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549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474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4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33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323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974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201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683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004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434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24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58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510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86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061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148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35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2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695F8-49C4-441A-BD09-110EA8CF4FE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64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300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082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16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07251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9157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1109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9192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5447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3801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287BC-FFEA-447C-9DB3-A0D9F040DF86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1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9406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706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3017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4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7874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522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252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605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D468E22-74E3-498E-BC88-79AA85C29263}" type="datetime1">
              <a:rPr lang="en-US" smtClean="0"/>
              <a:t>10/12/2015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9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455895" cy="3329581"/>
          </a:xfrm>
        </p:spPr>
        <p:txBody>
          <a:bodyPr/>
          <a:lstStyle/>
          <a:p>
            <a:r>
              <a:rPr lang="en-US" sz="5400" dirty="0"/>
              <a:t>Time Resolved dynamics of La</a:t>
            </a:r>
            <a:r>
              <a:rPr lang="en-US" sz="5400" baseline="-25000" dirty="0"/>
              <a:t>0.65</a:t>
            </a:r>
            <a:r>
              <a:rPr lang="en-US" sz="5400" dirty="0"/>
              <a:t>Sr</a:t>
            </a:r>
            <a:r>
              <a:rPr lang="en-US" sz="5400" baseline="-25000" dirty="0"/>
              <a:t>0.35</a:t>
            </a:r>
            <a:r>
              <a:rPr lang="en-US" sz="5400" dirty="0"/>
              <a:t>MnO</a:t>
            </a:r>
            <a:r>
              <a:rPr lang="en-US" sz="5400" baseline="-25000" dirty="0"/>
              <a:t>3</a:t>
            </a:r>
            <a:r>
              <a:rPr lang="en-US" sz="5400" dirty="0"/>
              <a:t> thin films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9149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74" y="0"/>
            <a:ext cx="4846153" cy="50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1" y="1818000"/>
            <a:ext cx="4846153" cy="5040000"/>
          </a:xfrm>
          <a:prstGeom prst="rect">
            <a:avLst/>
          </a:prstGeom>
        </p:spPr>
      </p:pic>
      <p:sp>
        <p:nvSpPr>
          <p:cNvPr id="6" name="CasellaDiTesto 6"/>
          <p:cNvSpPr txBox="1"/>
          <p:nvPr/>
        </p:nvSpPr>
        <p:spPr>
          <a:xfrm>
            <a:off x="6936672" y="5883931"/>
            <a:ext cx="51380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Shock Wave (coherent optical phonon) interfering with probe.</a:t>
            </a:r>
          </a:p>
        </p:txBody>
      </p:sp>
      <p:cxnSp>
        <p:nvCxnSpPr>
          <p:cNvPr id="7" name="Connettore 1 15"/>
          <p:cNvCxnSpPr/>
          <p:nvPr/>
        </p:nvCxnSpPr>
        <p:spPr>
          <a:xfrm flipH="1">
            <a:off x="7491046" y="1224116"/>
            <a:ext cx="1682451" cy="4659815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6"/>
          <p:cNvSpPr txBox="1"/>
          <p:nvPr/>
        </p:nvSpPr>
        <p:spPr>
          <a:xfrm>
            <a:off x="5287108" y="791654"/>
            <a:ext cx="178134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Ultrafast conductivity change due to large excitation density (10</a:t>
            </a:r>
            <a:r>
              <a:rPr lang="it-IT" sz="2000" baseline="30000" dirty="0" smtClean="0"/>
              <a:t>-1 </a:t>
            </a:r>
            <a:r>
              <a:rPr lang="it-IT" sz="2000" dirty="0" smtClean="0"/>
              <a:t>ph/Mn site)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 smtClean="0"/>
              <a:t>Electrons equilibrate with lattice within </a:t>
            </a:r>
            <a:r>
              <a:rPr lang="it-IT" sz="2000" dirty="0" smtClean="0"/>
              <a:t>1ps</a:t>
            </a:r>
            <a:endParaRPr lang="it-IT" sz="2000" dirty="0"/>
          </a:p>
        </p:txBody>
      </p:sp>
      <p:cxnSp>
        <p:nvCxnSpPr>
          <p:cNvPr id="14" name="Connettore 1 15"/>
          <p:cNvCxnSpPr>
            <a:endCxn id="13" idx="1"/>
          </p:cNvCxnSpPr>
          <p:nvPr/>
        </p:nvCxnSpPr>
        <p:spPr>
          <a:xfrm flipV="1">
            <a:off x="2790092" y="2684480"/>
            <a:ext cx="2497016" cy="93889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575773" y="452718"/>
            <a:ext cx="9404723" cy="1400530"/>
          </a:xfrm>
        </p:spPr>
        <p:txBody>
          <a:bodyPr>
            <a:normAutofit/>
          </a:bodyPr>
          <a:lstStyle/>
          <a:p>
            <a:r>
              <a:rPr lang="it-IT" dirty="0" smtClean="0"/>
              <a:t>Reflectivity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83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313" y="3542"/>
            <a:ext cx="9404723" cy="1400530"/>
          </a:xfrm>
        </p:spPr>
        <p:txBody>
          <a:bodyPr>
            <a:normAutofit/>
          </a:bodyPr>
          <a:lstStyle/>
          <a:p>
            <a:r>
              <a:rPr lang="it-IT" dirty="0" smtClean="0"/>
              <a:t>MOKE measurements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1" y="761110"/>
            <a:ext cx="12192000" cy="6096890"/>
            <a:chOff x="-95709" y="914400"/>
            <a:chExt cx="12192000" cy="6096890"/>
          </a:xfrm>
        </p:grpSpPr>
        <p:sp>
          <p:nvSpPr>
            <p:cNvPr id="11" name="Rectangle 10"/>
            <p:cNvSpPr/>
            <p:nvPr/>
          </p:nvSpPr>
          <p:spPr>
            <a:xfrm>
              <a:off x="-95709" y="914400"/>
              <a:ext cx="12192000" cy="60968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055" y="1124302"/>
              <a:ext cx="12004691" cy="5886988"/>
              <a:chOff x="-2055" y="1124302"/>
              <a:chExt cx="12004691" cy="588698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55" y="3887700"/>
                <a:ext cx="4222333" cy="312359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0"/>
              <a:stretch/>
            </p:blipFill>
            <p:spPr>
              <a:xfrm>
                <a:off x="4218837" y="3887700"/>
                <a:ext cx="3939251" cy="312359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9"/>
              <a:stretch/>
            </p:blipFill>
            <p:spPr>
              <a:xfrm>
                <a:off x="8160265" y="3887700"/>
                <a:ext cx="3842371" cy="312359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46"/>
              <a:stretch/>
            </p:blipFill>
            <p:spPr>
              <a:xfrm>
                <a:off x="0" y="1124303"/>
                <a:ext cx="4222333" cy="277943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17" t="891" b="7772"/>
              <a:stretch/>
            </p:blipFill>
            <p:spPr>
              <a:xfrm>
                <a:off x="4220278" y="1126609"/>
                <a:ext cx="3924757" cy="277816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 preferRelativeResize="0"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27" t="2028" b="7978"/>
              <a:stretch/>
            </p:blipFill>
            <p:spPr>
              <a:xfrm>
                <a:off x="8142132" y="1124302"/>
                <a:ext cx="3849628" cy="2779444"/>
              </a:xfrm>
              <a:prstGeom prst="rect">
                <a:avLst/>
              </a:prstGeom>
            </p:spPr>
          </p:pic>
        </p:grpSp>
      </p:grpSp>
      <p:cxnSp>
        <p:nvCxnSpPr>
          <p:cNvPr id="15" name="Connettore 1 15"/>
          <p:cNvCxnSpPr>
            <a:endCxn id="16" idx="2"/>
          </p:cNvCxnSpPr>
          <p:nvPr/>
        </p:nvCxnSpPr>
        <p:spPr>
          <a:xfrm flipV="1">
            <a:off x="1868906" y="5164597"/>
            <a:ext cx="0" cy="191530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6"/>
          <p:cNvSpPr txBox="1"/>
          <p:nvPr/>
        </p:nvSpPr>
        <p:spPr>
          <a:xfrm>
            <a:off x="986590" y="3841158"/>
            <a:ext cx="176463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Same timescales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Different amplitude</a:t>
            </a:r>
            <a:endParaRPr lang="it-IT" sz="2000" dirty="0" smtClean="0">
              <a:solidFill>
                <a:srgbClr val="FF0000"/>
              </a:solidFill>
            </a:endParaRPr>
          </a:p>
        </p:txBody>
      </p:sp>
      <p:cxnSp>
        <p:nvCxnSpPr>
          <p:cNvPr id="20" name="Connettore 1 15"/>
          <p:cNvCxnSpPr>
            <a:endCxn id="16" idx="0"/>
          </p:cNvCxnSpPr>
          <p:nvPr/>
        </p:nvCxnSpPr>
        <p:spPr>
          <a:xfrm>
            <a:off x="1868906" y="2649415"/>
            <a:ext cx="0" cy="1191743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15"/>
          <p:cNvCxnSpPr>
            <a:endCxn id="26" idx="2"/>
          </p:cNvCxnSpPr>
          <p:nvPr/>
        </p:nvCxnSpPr>
        <p:spPr>
          <a:xfrm flipV="1">
            <a:off x="5700474" y="4671575"/>
            <a:ext cx="0" cy="545612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6"/>
          <p:cNvSpPr txBox="1"/>
          <p:nvPr/>
        </p:nvSpPr>
        <p:spPr>
          <a:xfrm>
            <a:off x="4818158" y="3963689"/>
            <a:ext cx="17646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Coupling with phonon</a:t>
            </a:r>
            <a:endParaRPr lang="it-IT" sz="2000" dirty="0" smtClean="0">
              <a:solidFill>
                <a:srgbClr val="FF0000"/>
              </a:solidFill>
            </a:endParaRPr>
          </a:p>
        </p:txBody>
      </p:sp>
      <p:cxnSp>
        <p:nvCxnSpPr>
          <p:cNvPr id="27" name="Connettore 1 15"/>
          <p:cNvCxnSpPr>
            <a:endCxn id="26" idx="0"/>
          </p:cNvCxnSpPr>
          <p:nvPr/>
        </p:nvCxnSpPr>
        <p:spPr>
          <a:xfrm>
            <a:off x="5700474" y="2649415"/>
            <a:ext cx="0" cy="1314274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15"/>
          <p:cNvCxnSpPr>
            <a:endCxn id="32" idx="2"/>
          </p:cNvCxnSpPr>
          <p:nvPr/>
        </p:nvCxnSpPr>
        <p:spPr>
          <a:xfrm flipV="1">
            <a:off x="9790280" y="5217187"/>
            <a:ext cx="14970" cy="254465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6"/>
          <p:cNvSpPr txBox="1"/>
          <p:nvPr/>
        </p:nvSpPr>
        <p:spPr>
          <a:xfrm>
            <a:off x="8922934" y="3893748"/>
            <a:ext cx="176463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Different timescales and amplitudes</a:t>
            </a:r>
            <a:endParaRPr lang="it-IT" sz="2000" dirty="0" smtClean="0">
              <a:solidFill>
                <a:srgbClr val="FF0000"/>
              </a:solidFill>
            </a:endParaRPr>
          </a:p>
        </p:txBody>
      </p:sp>
      <p:cxnSp>
        <p:nvCxnSpPr>
          <p:cNvPr id="33" name="Connettore 1 15"/>
          <p:cNvCxnSpPr>
            <a:endCxn id="32" idx="0"/>
          </p:cNvCxnSpPr>
          <p:nvPr/>
        </p:nvCxnSpPr>
        <p:spPr>
          <a:xfrm>
            <a:off x="9805250" y="1993479"/>
            <a:ext cx="0" cy="1900269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8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0"/>
            <a:ext cx="5408898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5"/>
          <a:stretch/>
        </p:blipFill>
        <p:spPr>
          <a:xfrm>
            <a:off x="7861412" y="0"/>
            <a:ext cx="4330588" cy="5364731"/>
          </a:xfrm>
          <a:prstGeom prst="rect">
            <a:avLst/>
          </a:prstGeom>
        </p:spPr>
      </p:pic>
      <p:sp>
        <p:nvSpPr>
          <p:cNvPr id="2" name="Left Bracket 1"/>
          <p:cNvSpPr/>
          <p:nvPr/>
        </p:nvSpPr>
        <p:spPr>
          <a:xfrm rot="10800000">
            <a:off x="4149970" y="3024553"/>
            <a:ext cx="140677" cy="3387969"/>
          </a:xfrm>
          <a:prstGeom prst="leftBracke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6"/>
          <p:cNvSpPr txBox="1"/>
          <p:nvPr/>
        </p:nvSpPr>
        <p:spPr>
          <a:xfrm>
            <a:off x="5439455" y="5720544"/>
            <a:ext cx="671276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Critical slow-down </a:t>
            </a:r>
            <a:r>
              <a:rPr lang="en-GB" sz="2000" dirty="0" smtClean="0"/>
              <a:t>occurs</a:t>
            </a:r>
            <a:r>
              <a:rPr lang="it-IT" sz="2000" dirty="0" smtClean="0"/>
              <a:t> close to T</a:t>
            </a:r>
            <a:r>
              <a:rPr lang="it-IT" sz="2000" baseline="-25000" dirty="0" smtClean="0"/>
              <a:t>c </a:t>
            </a:r>
            <a:r>
              <a:rPr lang="it-IT" sz="2000" dirty="0" smtClean="0"/>
              <a:t>as observed in </a:t>
            </a:r>
            <a:r>
              <a:rPr lang="it-IT" sz="2000" dirty="0"/>
              <a:t>T. Ogasawara et </a:t>
            </a:r>
            <a:r>
              <a:rPr lang="it-IT" sz="2000" dirty="0" smtClean="0"/>
              <a:t>al. </a:t>
            </a:r>
            <a:r>
              <a:rPr lang="en-US" sz="2000" dirty="0" smtClean="0"/>
              <a:t>PRB </a:t>
            </a:r>
            <a:r>
              <a:rPr lang="en-US" sz="2000" b="1" dirty="0"/>
              <a:t>68</a:t>
            </a:r>
            <a:r>
              <a:rPr lang="en-US" sz="2000" dirty="0"/>
              <a:t>, 180407 (R) (2003</a:t>
            </a:r>
            <a:r>
              <a:rPr lang="en-US" sz="2000" dirty="0" smtClean="0"/>
              <a:t>)</a:t>
            </a:r>
            <a:r>
              <a:rPr lang="it-IT" sz="2000" dirty="0" smtClean="0"/>
              <a:t>. Magnetization decay time increases.</a:t>
            </a:r>
            <a:endParaRPr lang="it-IT" sz="2000" baseline="-25000" dirty="0"/>
          </a:p>
        </p:txBody>
      </p:sp>
      <p:cxnSp>
        <p:nvCxnSpPr>
          <p:cNvPr id="9" name="Connettore 1 15"/>
          <p:cNvCxnSpPr>
            <a:endCxn id="8" idx="1"/>
          </p:cNvCxnSpPr>
          <p:nvPr/>
        </p:nvCxnSpPr>
        <p:spPr>
          <a:xfrm>
            <a:off x="4290647" y="5984414"/>
            <a:ext cx="1148808" cy="243962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MOKE - Temperature</a:t>
            </a:r>
            <a:endParaRPr lang="it-IT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914525" y="3357563"/>
            <a:ext cx="2235444" cy="14859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15"/>
          <p:cNvCxnSpPr>
            <a:endCxn id="27" idx="2"/>
          </p:cNvCxnSpPr>
          <p:nvPr/>
        </p:nvCxnSpPr>
        <p:spPr>
          <a:xfrm flipV="1">
            <a:off x="1914525" y="2472450"/>
            <a:ext cx="513292" cy="885116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6"/>
          <p:cNvSpPr txBox="1"/>
          <p:nvPr/>
        </p:nvSpPr>
        <p:spPr>
          <a:xfrm>
            <a:off x="693942" y="1764564"/>
            <a:ext cx="34677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Lattice heating 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Of magnetic system</a:t>
            </a:r>
          </a:p>
        </p:txBody>
      </p:sp>
      <p:cxnSp>
        <p:nvCxnSpPr>
          <p:cNvPr id="29" name="Connettore 1 15"/>
          <p:cNvCxnSpPr>
            <a:endCxn id="30" idx="2"/>
          </p:cNvCxnSpPr>
          <p:nvPr/>
        </p:nvCxnSpPr>
        <p:spPr>
          <a:xfrm flipV="1">
            <a:off x="10016420" y="968133"/>
            <a:ext cx="401299" cy="885119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6"/>
          <p:cNvSpPr txBox="1"/>
          <p:nvPr/>
        </p:nvSpPr>
        <p:spPr>
          <a:xfrm>
            <a:off x="8795837" y="260247"/>
            <a:ext cx="324376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Electronic excitation 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of magnetic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23" y="3391340"/>
            <a:ext cx="2425463" cy="21287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9" name="Connettore 1 15"/>
          <p:cNvCxnSpPr/>
          <p:nvPr/>
        </p:nvCxnSpPr>
        <p:spPr>
          <a:xfrm flipV="1">
            <a:off x="4290647" y="5189835"/>
            <a:ext cx="1118252" cy="805229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Results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29825" y="1714714"/>
            <a:ext cx="8732350" cy="4195481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rgbClr val="FFC000"/>
                </a:solidFill>
              </a:rPr>
              <a:t>0-5 ps</a:t>
            </a:r>
            <a:r>
              <a:rPr lang="it-IT" sz="2400" dirty="0" smtClean="0"/>
              <a:t> timescale: We identified an </a:t>
            </a:r>
            <a:r>
              <a:rPr lang="it-IT" sz="2400" b="1" dirty="0" smtClean="0">
                <a:solidFill>
                  <a:srgbClr val="FFC000"/>
                </a:solidFill>
              </a:rPr>
              <a:t>ultrafast quenching</a:t>
            </a:r>
            <a:r>
              <a:rPr lang="it-IT" sz="2400" dirty="0" smtClean="0"/>
              <a:t> in an half-metal, that must have purely </a:t>
            </a:r>
            <a:r>
              <a:rPr lang="it-IT" sz="2400" b="1" dirty="0" smtClean="0">
                <a:solidFill>
                  <a:srgbClr val="FFC000"/>
                </a:solidFill>
              </a:rPr>
              <a:t>electronic origin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r>
              <a:rPr lang="it-IT" sz="2400" b="1" dirty="0" smtClean="0">
                <a:solidFill>
                  <a:srgbClr val="FFC000"/>
                </a:solidFill>
              </a:rPr>
              <a:t>5-100 ps</a:t>
            </a:r>
            <a:r>
              <a:rPr lang="it-IT" sz="2400" dirty="0" smtClean="0"/>
              <a:t> timescale: We identified a </a:t>
            </a:r>
            <a:r>
              <a:rPr lang="it-IT" sz="2400" b="1" dirty="0" smtClean="0">
                <a:solidFill>
                  <a:srgbClr val="FFC000"/>
                </a:solidFill>
              </a:rPr>
              <a:t>coupling</a:t>
            </a:r>
            <a:r>
              <a:rPr lang="it-IT" sz="2400" dirty="0" smtClean="0"/>
              <a:t> between the coherent optical </a:t>
            </a:r>
            <a:r>
              <a:rPr lang="it-IT" sz="2400" b="1" dirty="0" smtClean="0">
                <a:solidFill>
                  <a:srgbClr val="FFC000"/>
                </a:solidFill>
              </a:rPr>
              <a:t>phonon</a:t>
            </a:r>
            <a:r>
              <a:rPr lang="it-IT" sz="2400" dirty="0" smtClean="0"/>
              <a:t> and the </a:t>
            </a:r>
            <a:r>
              <a:rPr lang="it-IT" sz="2400" b="1" dirty="0" smtClean="0">
                <a:solidFill>
                  <a:srgbClr val="FFC000"/>
                </a:solidFill>
              </a:rPr>
              <a:t>magnetic</a:t>
            </a:r>
            <a:r>
              <a:rPr lang="it-IT" sz="2400" dirty="0" smtClean="0"/>
              <a:t> response.</a:t>
            </a:r>
          </a:p>
          <a:p>
            <a:endParaRPr lang="it-IT" sz="2400" dirty="0"/>
          </a:p>
          <a:p>
            <a:r>
              <a:rPr lang="it-IT" sz="2400" b="1" dirty="0" smtClean="0">
                <a:solidFill>
                  <a:srgbClr val="FFC000"/>
                </a:solidFill>
              </a:rPr>
              <a:t>100-700 ps</a:t>
            </a:r>
            <a:r>
              <a:rPr lang="it-IT" sz="2400" dirty="0" smtClean="0"/>
              <a:t> timescale: The behaviour agrees well with considerations based on the bandstructure. </a:t>
            </a:r>
          </a:p>
        </p:txBody>
      </p:sp>
    </p:spTree>
    <p:extLst>
      <p:ext uri="{BB962C8B-B14F-4D97-AF65-F5344CB8AC3E}">
        <p14:creationId xmlns:p14="http://schemas.microsoft.com/office/powerpoint/2010/main" val="37213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Open questions</a:t>
            </a:r>
            <a:endParaRPr lang="it-IT" dirty="0"/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29825" y="2052918"/>
            <a:ext cx="8732350" cy="3374487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rgbClr val="FFC000"/>
                </a:solidFill>
              </a:rPr>
              <a:t>0-5 ps</a:t>
            </a:r>
            <a:r>
              <a:rPr lang="it-IT" sz="2400" dirty="0" smtClean="0"/>
              <a:t> timescale: How can we explain the ultrafast quenching? We need measurements that directly probe the electronic structure: </a:t>
            </a:r>
            <a:r>
              <a:rPr lang="it-IT" sz="2400" b="1" dirty="0" smtClean="0">
                <a:solidFill>
                  <a:srgbClr val="FFC000"/>
                </a:solidFill>
              </a:rPr>
              <a:t>Time-Resolved Photoelectron Spectroscopy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r>
              <a:rPr lang="it-IT" sz="2400" b="1" dirty="0" smtClean="0">
                <a:solidFill>
                  <a:srgbClr val="FFC000"/>
                </a:solidFill>
              </a:rPr>
              <a:t>5-100 ps</a:t>
            </a:r>
            <a:r>
              <a:rPr lang="it-IT" sz="2400" dirty="0" smtClean="0"/>
              <a:t> timescale: What generates the coupling between the phonon and the magnetization? Is it possible to control it, p.e. with strain?</a:t>
            </a:r>
          </a:p>
        </p:txBody>
      </p:sp>
    </p:spTree>
    <p:extLst>
      <p:ext uri="{BB962C8B-B14F-4D97-AF65-F5344CB8AC3E}">
        <p14:creationId xmlns:p14="http://schemas.microsoft.com/office/powerpoint/2010/main" val="42029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 smtClean="0"/>
              <a:t>Thank you for your attention!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16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Acknowledgements</a:t>
            </a:r>
            <a:endParaRPr lang="it-IT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102263" y="2052918"/>
            <a:ext cx="9987475" cy="4195481"/>
          </a:xfrm>
        </p:spPr>
        <p:txBody>
          <a:bodyPr>
            <a:normAutofit lnSpcReduction="10000"/>
          </a:bodyPr>
          <a:lstStyle/>
          <a:p>
            <a:r>
              <a:rPr lang="it-IT" sz="2400" b="1" dirty="0" smtClean="0"/>
              <a:t>S. Günther, M. Kronseder, M. Büchner, H. Körner, Prof. C.H. Back </a:t>
            </a:r>
          </a:p>
          <a:p>
            <a:pPr marL="0" indent="0">
              <a:buNone/>
            </a:pPr>
            <a:endParaRPr lang="it-IT" sz="2400" b="1" dirty="0" smtClean="0"/>
          </a:p>
          <a:p>
            <a:pPr marL="0" indent="0" algn="r">
              <a:buNone/>
            </a:pPr>
            <a:r>
              <a:rPr lang="it-IT" sz="2400" b="1" dirty="0" smtClean="0"/>
              <a:t>– My kind hosts in Regensburg Universität</a:t>
            </a:r>
          </a:p>
          <a:p>
            <a:pPr marL="0" indent="0" algn="r">
              <a:buNone/>
            </a:pPr>
            <a:r>
              <a:rPr lang="it-IT" sz="2400" b="1" dirty="0" smtClean="0"/>
              <a:t> </a:t>
            </a:r>
          </a:p>
          <a:p>
            <a:r>
              <a:rPr lang="it-IT" sz="2400" b="1" dirty="0" smtClean="0"/>
              <a:t>A. Y. Petrov, B. Davidson</a:t>
            </a:r>
          </a:p>
          <a:p>
            <a:pPr marL="0" indent="0">
              <a:buNone/>
            </a:pPr>
            <a:endParaRPr lang="it-IT" sz="2400" b="1" dirty="0" smtClean="0"/>
          </a:p>
          <a:p>
            <a:pPr marL="0" indent="0" algn="r">
              <a:buNone/>
            </a:pPr>
            <a:r>
              <a:rPr lang="it-IT" sz="2400" b="1" dirty="0" smtClean="0"/>
              <a:t>- Sample growth and characterization (transport, XRD)</a:t>
            </a:r>
          </a:p>
          <a:p>
            <a:pPr marL="342900" indent="-342900" algn="r">
              <a:buFontTx/>
              <a:buChar char="-"/>
            </a:pPr>
            <a:endParaRPr lang="it-IT" sz="2400" b="1" dirty="0" smtClean="0"/>
          </a:p>
          <a:p>
            <a:r>
              <a:rPr lang="it-IT" sz="2400" b="1" dirty="0" smtClean="0"/>
              <a:t>G. Panaccione, G. Rossi</a:t>
            </a:r>
            <a:r>
              <a:rPr lang="it-IT" b="1" dirty="0" smtClean="0"/>
              <a:t>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824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Appendix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Useful tools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5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21" name="Connettore 1 17"/>
          <p:cNvCxnSpPr>
            <a:cxnSpLocks noChangeShapeType="1"/>
          </p:cNvCxnSpPr>
          <p:nvPr/>
        </p:nvCxnSpPr>
        <p:spPr bwMode="auto">
          <a:xfrm>
            <a:off x="4684147" y="1235147"/>
            <a:ext cx="365059" cy="93146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CasellaDiTesto 18"/>
          <p:cNvSpPr txBox="1">
            <a:spLocks noChangeArrowheads="1"/>
          </p:cNvSpPr>
          <p:nvPr/>
        </p:nvSpPr>
        <p:spPr bwMode="auto">
          <a:xfrm>
            <a:off x="1892674" y="1050204"/>
            <a:ext cx="2791473" cy="40011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latin typeface="+mn-lt"/>
              </a:rPr>
              <a:t>Elettra Storage Ring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-42352"/>
            <a:ext cx="12192000" cy="6900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178">
            <a:off x="2232929" y="1935124"/>
            <a:ext cx="6811740" cy="38316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0025" y="6496050"/>
            <a:ext cx="458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L. Pastrovicchio et al. </a:t>
            </a:r>
            <a:r>
              <a:rPr lang="it-IT" i="1" dirty="0" smtClean="0"/>
              <a:t>Topolino</a:t>
            </a:r>
            <a:r>
              <a:rPr lang="it-IT" dirty="0" smtClean="0"/>
              <a:t> </a:t>
            </a:r>
            <a:r>
              <a:rPr lang="it-IT" b="1" dirty="0" smtClean="0"/>
              <a:t>3070</a:t>
            </a:r>
            <a:r>
              <a:rPr lang="it-IT" dirty="0" smtClean="0"/>
              <a:t>, 2 </a:t>
            </a:r>
            <a:endParaRPr lang="it-IT" dirty="0"/>
          </a:p>
        </p:txBody>
      </p:sp>
      <p:pic>
        <p:nvPicPr>
          <p:cNvPr id="6" name="Picture 6" descr="IMG_19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52"/>
            <a:ext cx="9927640" cy="69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5232" y="-42352"/>
            <a:ext cx="11402810" cy="6942007"/>
            <a:chOff x="805232" y="-42352"/>
            <a:chExt cx="11402810" cy="6942007"/>
          </a:xfrm>
        </p:grpSpPr>
        <p:grpSp>
          <p:nvGrpSpPr>
            <p:cNvPr id="12" name="Gruppo 11"/>
            <p:cNvGrpSpPr/>
            <p:nvPr/>
          </p:nvGrpSpPr>
          <p:grpSpPr>
            <a:xfrm>
              <a:off x="805232" y="1909628"/>
              <a:ext cx="7506753" cy="4896341"/>
              <a:chOff x="588963" y="1825194"/>
              <a:chExt cx="7506753" cy="4896341"/>
            </a:xfrm>
          </p:grpSpPr>
          <p:cxnSp>
            <p:nvCxnSpPr>
              <p:cNvPr id="13" name="Connettore 1 15"/>
              <p:cNvCxnSpPr>
                <a:endCxn id="14" idx="2"/>
              </p:cNvCxnSpPr>
              <p:nvPr/>
            </p:nvCxnSpPr>
            <p:spPr>
              <a:xfrm flipH="1" flipV="1">
                <a:off x="7105910" y="2533080"/>
                <a:ext cx="480478" cy="1671325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16"/>
              <p:cNvSpPr txBox="1">
                <a:spLocks noChangeArrowheads="1"/>
              </p:cNvSpPr>
              <p:nvPr/>
            </p:nvSpPr>
            <p:spPr bwMode="auto">
              <a:xfrm>
                <a:off x="6116104" y="1825194"/>
                <a:ext cx="1979612" cy="707886"/>
              </a:xfrm>
              <a:prstGeom prst="rect">
                <a:avLst/>
              </a:pr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it-IT" altLang="it-IT" sz="2000" dirty="0" err="1">
                    <a:latin typeface="+mn-lt"/>
                  </a:rPr>
                  <a:t>Linac</a:t>
                </a:r>
                <a:r>
                  <a:rPr lang="it-IT" altLang="it-IT" sz="2000" dirty="0">
                    <a:latin typeface="+mn-lt"/>
                  </a:rPr>
                  <a:t> Building Extension</a:t>
                </a:r>
              </a:p>
            </p:txBody>
          </p:sp>
          <p:cxnSp>
            <p:nvCxnSpPr>
              <p:cNvPr id="15" name="Connettore 1 17"/>
              <p:cNvCxnSpPr>
                <a:cxnSpLocks noChangeShapeType="1"/>
                <a:stCxn id="16" idx="0"/>
              </p:cNvCxnSpPr>
              <p:nvPr/>
            </p:nvCxnSpPr>
            <p:spPr bwMode="auto">
              <a:xfrm flipH="1" flipV="1">
                <a:off x="5638800" y="5200651"/>
                <a:ext cx="304800" cy="112077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CasellaDiTesto 18"/>
              <p:cNvSpPr txBox="1">
                <a:spLocks noChangeArrowheads="1"/>
              </p:cNvSpPr>
              <p:nvPr/>
            </p:nvSpPr>
            <p:spPr bwMode="auto">
              <a:xfrm>
                <a:off x="4648200" y="6321425"/>
                <a:ext cx="2590800" cy="400110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it-IT" altLang="it-IT" sz="2000" dirty="0" err="1">
                    <a:latin typeface="+mn-lt"/>
                  </a:rPr>
                  <a:t>Undulator</a:t>
                </a:r>
                <a:r>
                  <a:rPr lang="it-IT" altLang="it-IT" sz="2000" dirty="0">
                    <a:latin typeface="+mn-lt"/>
                  </a:rPr>
                  <a:t> Hall</a:t>
                </a:r>
              </a:p>
            </p:txBody>
          </p:sp>
          <p:cxnSp>
            <p:nvCxnSpPr>
              <p:cNvPr id="17" name="Connettore 1 19"/>
              <p:cNvCxnSpPr/>
              <p:nvPr/>
            </p:nvCxnSpPr>
            <p:spPr>
              <a:xfrm rot="10800000" flipV="1">
                <a:off x="3352800" y="5845175"/>
                <a:ext cx="682625" cy="479425"/>
              </a:xfrm>
              <a:prstGeom prst="line">
                <a:avLst/>
              </a:prstGeom>
              <a:ln w="38100">
                <a:solidFill>
                  <a:srgbClr val="00B0F0"/>
                </a:solidFill>
                <a:headEnd type="oval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sellaDiTesto 20"/>
              <p:cNvSpPr txBox="1">
                <a:spLocks noChangeArrowheads="1"/>
              </p:cNvSpPr>
              <p:nvPr/>
            </p:nvSpPr>
            <p:spPr bwMode="auto">
              <a:xfrm>
                <a:off x="588963" y="6167438"/>
                <a:ext cx="2763837" cy="400110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it-IT" altLang="it-IT" sz="2000" dirty="0" err="1">
                    <a:latin typeface="+mn-lt"/>
                  </a:rPr>
                  <a:t>Experimental</a:t>
                </a:r>
                <a:r>
                  <a:rPr lang="it-IT" altLang="it-IT" sz="2000" dirty="0">
                    <a:latin typeface="+mn-lt"/>
                  </a:rPr>
                  <a:t> Hall</a:t>
                </a:r>
              </a:p>
            </p:txBody>
          </p:sp>
        </p:grpSp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9" r="31244" b="-292"/>
            <a:stretch/>
          </p:blipFill>
          <p:spPr>
            <a:xfrm>
              <a:off x="8484488" y="-42352"/>
              <a:ext cx="3723554" cy="694200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6" name="CasellaDiTesto 25"/>
          <p:cNvSpPr txBox="1"/>
          <p:nvPr/>
        </p:nvSpPr>
        <p:spPr>
          <a:xfrm>
            <a:off x="9224212" y="3099890"/>
            <a:ext cx="2967788" cy="646331"/>
          </a:xfrm>
          <a:prstGeom prst="rect">
            <a:avLst/>
          </a:prstGeom>
          <a:solidFill>
            <a:schemeClr val="tx1">
              <a:lumMod val="75000"/>
              <a:alpha val="62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New world of non-</a:t>
            </a:r>
            <a:r>
              <a:rPr lang="it-IT" dirty="0" err="1" smtClean="0">
                <a:solidFill>
                  <a:schemeClr val="bg1"/>
                </a:solidFill>
              </a:rPr>
              <a:t>equilibrium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phenomena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27" name="Connettore 1 15"/>
          <p:cNvCxnSpPr>
            <a:endCxn id="26" idx="0"/>
          </p:cNvCxnSpPr>
          <p:nvPr/>
        </p:nvCxnSpPr>
        <p:spPr>
          <a:xfrm flipH="1">
            <a:off x="10708106" y="1050971"/>
            <a:ext cx="729916" cy="2048919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112147" y="4460299"/>
            <a:ext cx="2967788" cy="646331"/>
          </a:xfrm>
          <a:prstGeom prst="rect">
            <a:avLst/>
          </a:prstGeom>
          <a:solidFill>
            <a:schemeClr val="tx1">
              <a:lumMod val="75000"/>
              <a:alpha val="78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Extremely</a:t>
            </a:r>
            <a:r>
              <a:rPr lang="it-IT" dirty="0" smtClean="0">
                <a:solidFill>
                  <a:schemeClr val="bg1"/>
                </a:solidFill>
              </a:rPr>
              <a:t> strong </a:t>
            </a:r>
            <a:r>
              <a:rPr lang="it-IT" dirty="0" err="1" smtClean="0">
                <a:solidFill>
                  <a:schemeClr val="bg1"/>
                </a:solidFill>
              </a:rPr>
              <a:t>user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selection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35" name="Connettore 1 15"/>
          <p:cNvCxnSpPr/>
          <p:nvPr/>
        </p:nvCxnSpPr>
        <p:spPr>
          <a:xfrm flipH="1" flipV="1">
            <a:off x="3079935" y="4814883"/>
            <a:ext cx="1103498" cy="981684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2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111" y="180004"/>
            <a:ext cx="9404723" cy="1400530"/>
          </a:xfrm>
        </p:spPr>
        <p:txBody>
          <a:bodyPr/>
          <a:lstStyle/>
          <a:p>
            <a:r>
              <a:rPr lang="it-IT" dirty="0" smtClean="0"/>
              <a:t>High </a:t>
            </a:r>
            <a:r>
              <a:rPr lang="it-IT" dirty="0" err="1" smtClean="0"/>
              <a:t>Harmonics</a:t>
            </a:r>
            <a:r>
              <a:rPr lang="it-IT" dirty="0" smtClean="0"/>
              <a:t> Generation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2"/>
          <a:stretch/>
        </p:blipFill>
        <p:spPr>
          <a:xfrm>
            <a:off x="144379" y="1308595"/>
            <a:ext cx="6930189" cy="33418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1"/>
          <a:stretch/>
        </p:blipFill>
        <p:spPr>
          <a:xfrm>
            <a:off x="7411567" y="2871537"/>
            <a:ext cx="4780434" cy="39864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7251032" y="1308595"/>
            <a:ext cx="494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/>
              <a:t>Harmonics</a:t>
            </a:r>
            <a:r>
              <a:rPr lang="it-IT" sz="2000" dirty="0" smtClean="0"/>
              <a:t> generation from a gas (</a:t>
            </a:r>
            <a:r>
              <a:rPr lang="it-IT" sz="2000" dirty="0" err="1" smtClean="0"/>
              <a:t>Ar</a:t>
            </a:r>
            <a:r>
              <a:rPr lang="it-IT" sz="2000" dirty="0" smtClean="0"/>
              <a:t>, Ne) </a:t>
            </a:r>
          </a:p>
          <a:p>
            <a:pPr algn="ctr"/>
            <a:r>
              <a:rPr lang="it-IT" sz="2000" dirty="0" err="1" smtClean="0"/>
              <a:t>Gives</a:t>
            </a:r>
            <a:r>
              <a:rPr lang="it-IT" sz="2000" dirty="0" smtClean="0"/>
              <a:t> ultra-short, </a:t>
            </a:r>
            <a:r>
              <a:rPr lang="it-IT" sz="2000" dirty="0" err="1" smtClean="0"/>
              <a:t>coherent</a:t>
            </a:r>
            <a:r>
              <a:rPr lang="it-IT" sz="2000" dirty="0" smtClean="0"/>
              <a:t>, soft-X </a:t>
            </a:r>
            <a:r>
              <a:rPr lang="it-IT" sz="2000" dirty="0" err="1" smtClean="0"/>
              <a:t>ray</a:t>
            </a:r>
            <a:r>
              <a:rPr lang="it-IT" sz="2000" dirty="0" smtClean="0"/>
              <a:t> </a:t>
            </a:r>
            <a:r>
              <a:rPr lang="it-IT" sz="2000" dirty="0" err="1" smtClean="0"/>
              <a:t>photon</a:t>
            </a:r>
            <a:r>
              <a:rPr lang="it-IT" sz="2000" dirty="0" smtClean="0"/>
              <a:t> </a:t>
            </a:r>
            <a:r>
              <a:rPr lang="it-IT" sz="2000" dirty="0" err="1" smtClean="0"/>
              <a:t>pulses</a:t>
            </a:r>
            <a:r>
              <a:rPr lang="it-IT" sz="2000" dirty="0" smtClean="0"/>
              <a:t> from a </a:t>
            </a:r>
            <a:r>
              <a:rPr lang="it-IT" sz="2000" dirty="0" err="1" smtClean="0"/>
              <a:t>solid</a:t>
            </a:r>
            <a:r>
              <a:rPr lang="it-IT" sz="2000" dirty="0" smtClean="0"/>
              <a:t> state laser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90746" y="5044608"/>
            <a:ext cx="208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Low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intensity</a:t>
            </a:r>
            <a:endParaRPr lang="it-IT" sz="2400" b="1" dirty="0"/>
          </a:p>
        </p:txBody>
      </p:sp>
      <p:cxnSp>
        <p:nvCxnSpPr>
          <p:cNvPr id="8" name="Connettore 1 15"/>
          <p:cNvCxnSpPr>
            <a:endCxn id="7" idx="3"/>
          </p:cNvCxnSpPr>
          <p:nvPr/>
        </p:nvCxnSpPr>
        <p:spPr>
          <a:xfrm flipH="1">
            <a:off x="6776220" y="4331368"/>
            <a:ext cx="1084412" cy="944073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44379" y="5781339"/>
            <a:ext cx="710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Can </a:t>
            </a:r>
            <a:r>
              <a:rPr lang="it-IT" sz="2000" dirty="0" err="1" smtClean="0"/>
              <a:t>provide</a:t>
            </a:r>
            <a:r>
              <a:rPr lang="it-IT" sz="2000" dirty="0" smtClean="0"/>
              <a:t> an intermediate </a:t>
            </a:r>
            <a:r>
              <a:rPr lang="it-IT" sz="2000" dirty="0" err="1" smtClean="0"/>
              <a:t>step</a:t>
            </a:r>
            <a:r>
              <a:rPr lang="it-IT" sz="2000" dirty="0" smtClean="0"/>
              <a:t> </a:t>
            </a:r>
            <a:r>
              <a:rPr lang="it-IT" sz="2000" dirty="0" err="1" smtClean="0"/>
              <a:t>between</a:t>
            </a:r>
            <a:r>
              <a:rPr lang="it-IT" sz="2000" dirty="0" smtClean="0"/>
              <a:t> the </a:t>
            </a:r>
            <a:r>
              <a:rPr lang="it-IT" sz="2000" dirty="0" err="1" smtClean="0"/>
              <a:t>laboratory</a:t>
            </a:r>
            <a:r>
              <a:rPr lang="it-IT" sz="2000" dirty="0" smtClean="0"/>
              <a:t> and the Free Electron Laser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4573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1" y="243168"/>
            <a:ext cx="9404723" cy="140053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685" y="1352549"/>
            <a:ext cx="5820630" cy="4551484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it-IT" sz="2200" dirty="0" smtClean="0"/>
              <a:t>My project</a:t>
            </a:r>
          </a:p>
          <a:p>
            <a:pPr>
              <a:lnSpc>
                <a:spcPct val="200000"/>
              </a:lnSpc>
            </a:pPr>
            <a:r>
              <a:rPr lang="it-IT" sz="2200" dirty="0" smtClean="0"/>
              <a:t>Experiments on La</a:t>
            </a:r>
            <a:r>
              <a:rPr lang="it-IT" sz="2200" baseline="-25000" dirty="0" smtClean="0"/>
              <a:t>0.65</a:t>
            </a:r>
            <a:r>
              <a:rPr lang="it-IT" sz="2200" dirty="0" smtClean="0"/>
              <a:t>Sr</a:t>
            </a:r>
            <a:r>
              <a:rPr lang="it-IT" sz="2200" baseline="-25000" dirty="0" smtClean="0"/>
              <a:t>0.35</a:t>
            </a:r>
            <a:r>
              <a:rPr lang="it-IT" sz="2200" dirty="0" smtClean="0"/>
              <a:t>MnO</a:t>
            </a:r>
            <a:r>
              <a:rPr lang="it-IT" sz="2200" baseline="-25000" dirty="0" smtClean="0"/>
              <a:t>3</a:t>
            </a:r>
          </a:p>
          <a:p>
            <a:pPr lvl="1">
              <a:lnSpc>
                <a:spcPct val="200000"/>
              </a:lnSpc>
            </a:pPr>
            <a:r>
              <a:rPr lang="it-IT" sz="2200" dirty="0" smtClean="0"/>
              <a:t>What is </a:t>
            </a:r>
            <a:r>
              <a:rPr lang="it-IT" sz="2200" dirty="0"/>
              <a:t>La</a:t>
            </a:r>
            <a:r>
              <a:rPr lang="it-IT" sz="2200" baseline="-25000" dirty="0"/>
              <a:t>0.65</a:t>
            </a:r>
            <a:r>
              <a:rPr lang="it-IT" sz="2200" dirty="0"/>
              <a:t>Sr</a:t>
            </a:r>
            <a:r>
              <a:rPr lang="it-IT" sz="2200" baseline="-25000" dirty="0"/>
              <a:t>0.35</a:t>
            </a:r>
            <a:r>
              <a:rPr lang="it-IT" sz="2200" dirty="0"/>
              <a:t>MnO</a:t>
            </a:r>
            <a:r>
              <a:rPr lang="it-IT" sz="2200" baseline="-25000" dirty="0"/>
              <a:t>3</a:t>
            </a:r>
            <a:r>
              <a:rPr lang="it-IT" sz="2200" dirty="0"/>
              <a:t>?</a:t>
            </a:r>
          </a:p>
          <a:p>
            <a:pPr>
              <a:lnSpc>
                <a:spcPct val="200000"/>
              </a:lnSpc>
            </a:pPr>
            <a:r>
              <a:rPr lang="it-IT" sz="2200" dirty="0" smtClean="0"/>
              <a:t>Time resolved optical measurements</a:t>
            </a:r>
          </a:p>
          <a:p>
            <a:pPr lvl="1">
              <a:lnSpc>
                <a:spcPct val="200000"/>
              </a:lnSpc>
            </a:pPr>
            <a:r>
              <a:rPr lang="it-IT" sz="2200" dirty="0" smtClean="0"/>
              <a:t>Reflectivity</a:t>
            </a:r>
          </a:p>
          <a:p>
            <a:pPr lvl="1">
              <a:lnSpc>
                <a:spcPct val="200000"/>
              </a:lnSpc>
            </a:pPr>
            <a:r>
              <a:rPr lang="it-IT" sz="2200" dirty="0" smtClean="0"/>
              <a:t>Kerr effect</a:t>
            </a:r>
          </a:p>
        </p:txBody>
      </p:sp>
    </p:spTree>
    <p:extLst>
      <p:ext uri="{BB962C8B-B14F-4D97-AF65-F5344CB8AC3E}">
        <p14:creationId xmlns:p14="http://schemas.microsoft.com/office/powerpoint/2010/main" val="13583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b="1273"/>
          <a:stretch/>
        </p:blipFill>
        <p:spPr>
          <a:xfrm>
            <a:off x="0" y="0"/>
            <a:ext cx="12192000" cy="6851904"/>
          </a:xfrm>
        </p:spPr>
      </p:pic>
      <p:sp>
        <p:nvSpPr>
          <p:cNvPr id="5" name="CasellaDiTesto 6"/>
          <p:cNvSpPr txBox="1"/>
          <p:nvPr/>
        </p:nvSpPr>
        <p:spPr>
          <a:xfrm>
            <a:off x="0" y="5276256"/>
            <a:ext cx="290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Pump Laser</a:t>
            </a:r>
          </a:p>
          <a:p>
            <a:pPr algn="ctr"/>
            <a:r>
              <a:rPr lang="it-IT" sz="2400" dirty="0" smtClean="0"/>
              <a:t>Pharos 20W 400 µJ</a:t>
            </a:r>
            <a:endParaRPr lang="it-IT" sz="2400" dirty="0"/>
          </a:p>
        </p:txBody>
      </p:sp>
      <p:cxnSp>
        <p:nvCxnSpPr>
          <p:cNvPr id="6" name="Connettore 1 15"/>
          <p:cNvCxnSpPr>
            <a:endCxn id="5" idx="0"/>
          </p:cNvCxnSpPr>
          <p:nvPr/>
        </p:nvCxnSpPr>
        <p:spPr>
          <a:xfrm>
            <a:off x="1097280" y="4267200"/>
            <a:ext cx="353568" cy="1009056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6"/>
          <p:cNvSpPr txBox="1"/>
          <p:nvPr/>
        </p:nvSpPr>
        <p:spPr>
          <a:xfrm>
            <a:off x="225552" y="382577"/>
            <a:ext cx="329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Interaction Chamber</a:t>
            </a:r>
            <a:endParaRPr lang="it-IT" sz="2400" dirty="0"/>
          </a:p>
        </p:txBody>
      </p:sp>
      <p:cxnSp>
        <p:nvCxnSpPr>
          <p:cNvPr id="12" name="Connettore 1 15"/>
          <p:cNvCxnSpPr>
            <a:endCxn id="11" idx="2"/>
          </p:cNvCxnSpPr>
          <p:nvPr/>
        </p:nvCxnSpPr>
        <p:spPr>
          <a:xfrm flipH="1" flipV="1">
            <a:off x="1874520" y="844242"/>
            <a:ext cx="1027176" cy="2118414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6"/>
          <p:cNvSpPr txBox="1"/>
          <p:nvPr/>
        </p:nvSpPr>
        <p:spPr>
          <a:xfrm>
            <a:off x="2755392" y="910187"/>
            <a:ext cx="2609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Monochromator and switch</a:t>
            </a:r>
            <a:endParaRPr lang="it-IT" sz="2400" dirty="0"/>
          </a:p>
        </p:txBody>
      </p:sp>
      <p:cxnSp>
        <p:nvCxnSpPr>
          <p:cNvPr id="17" name="Connettore 1 15"/>
          <p:cNvCxnSpPr>
            <a:endCxn id="16" idx="2"/>
          </p:cNvCxnSpPr>
          <p:nvPr/>
        </p:nvCxnSpPr>
        <p:spPr>
          <a:xfrm flipV="1">
            <a:off x="4035552" y="1741184"/>
            <a:ext cx="24384" cy="910187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6"/>
          <p:cNvSpPr txBox="1"/>
          <p:nvPr/>
        </p:nvSpPr>
        <p:spPr>
          <a:xfrm>
            <a:off x="3029712" y="4670952"/>
            <a:ext cx="233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Slits and Refocussing</a:t>
            </a:r>
            <a:endParaRPr lang="it-IT" sz="2400" dirty="0"/>
          </a:p>
        </p:txBody>
      </p:sp>
      <p:cxnSp>
        <p:nvCxnSpPr>
          <p:cNvPr id="24" name="Connettore 1 15"/>
          <p:cNvCxnSpPr>
            <a:endCxn id="23" idx="0"/>
          </p:cNvCxnSpPr>
          <p:nvPr/>
        </p:nvCxnSpPr>
        <p:spPr>
          <a:xfrm flipH="1">
            <a:off x="4197096" y="4023360"/>
            <a:ext cx="2106168" cy="647592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6"/>
          <p:cNvSpPr txBox="1"/>
          <p:nvPr/>
        </p:nvSpPr>
        <p:spPr>
          <a:xfrm>
            <a:off x="5803392" y="6251109"/>
            <a:ext cx="233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ULTRASPIN</a:t>
            </a:r>
            <a:endParaRPr lang="it-IT" sz="2400" dirty="0"/>
          </a:p>
        </p:txBody>
      </p:sp>
      <p:cxnSp>
        <p:nvCxnSpPr>
          <p:cNvPr id="30" name="Connettore 1 15"/>
          <p:cNvCxnSpPr>
            <a:endCxn id="29" idx="0"/>
          </p:cNvCxnSpPr>
          <p:nvPr/>
        </p:nvCxnSpPr>
        <p:spPr>
          <a:xfrm flipH="1">
            <a:off x="6970776" y="5401056"/>
            <a:ext cx="563880" cy="850053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6"/>
          <p:cNvSpPr txBox="1"/>
          <p:nvPr/>
        </p:nvSpPr>
        <p:spPr>
          <a:xfrm>
            <a:off x="5803392" y="243578"/>
            <a:ext cx="233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T-REX</a:t>
            </a:r>
            <a:endParaRPr lang="it-IT" sz="2400" dirty="0"/>
          </a:p>
        </p:txBody>
      </p:sp>
      <p:cxnSp>
        <p:nvCxnSpPr>
          <p:cNvPr id="33" name="Connettore 1 15"/>
          <p:cNvCxnSpPr/>
          <p:nvPr/>
        </p:nvCxnSpPr>
        <p:spPr>
          <a:xfrm flipH="1" flipV="1">
            <a:off x="6970776" y="705245"/>
            <a:ext cx="1405128" cy="850051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3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ULTRASPIN ENDSTATION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1" y="0"/>
            <a:ext cx="8572499" cy="6858000"/>
          </a:xfrm>
        </p:spPr>
      </p:pic>
      <p:sp>
        <p:nvSpPr>
          <p:cNvPr id="5" name="CasellaDiTesto 6"/>
          <p:cNvSpPr txBox="1"/>
          <p:nvPr/>
        </p:nvSpPr>
        <p:spPr>
          <a:xfrm>
            <a:off x="7839456" y="50382"/>
            <a:ext cx="2438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Vectorial </a:t>
            </a:r>
          </a:p>
          <a:p>
            <a:pPr algn="ctr"/>
            <a:r>
              <a:rPr lang="it-IT" sz="2000" b="1" dirty="0" smtClean="0"/>
              <a:t>Spin-polarimeter</a:t>
            </a:r>
            <a:endParaRPr lang="it-IT" sz="2000" dirty="0"/>
          </a:p>
        </p:txBody>
      </p:sp>
      <p:cxnSp>
        <p:nvCxnSpPr>
          <p:cNvPr id="6" name="Connettore 1 15"/>
          <p:cNvCxnSpPr>
            <a:endCxn id="5" idx="1"/>
          </p:cNvCxnSpPr>
          <p:nvPr/>
        </p:nvCxnSpPr>
        <p:spPr>
          <a:xfrm flipV="1">
            <a:off x="7120128" y="404325"/>
            <a:ext cx="719328" cy="205276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6"/>
          <p:cNvSpPr txBox="1"/>
          <p:nvPr/>
        </p:nvSpPr>
        <p:spPr>
          <a:xfrm>
            <a:off x="10155201" y="1239921"/>
            <a:ext cx="183489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Sample Preparation chamber</a:t>
            </a:r>
            <a:endParaRPr lang="it-IT" sz="2000" dirty="0"/>
          </a:p>
        </p:txBody>
      </p:sp>
      <p:cxnSp>
        <p:nvCxnSpPr>
          <p:cNvPr id="13" name="Connettore 1 15"/>
          <p:cNvCxnSpPr>
            <a:endCxn id="12" idx="1"/>
          </p:cNvCxnSpPr>
          <p:nvPr/>
        </p:nvCxnSpPr>
        <p:spPr>
          <a:xfrm flipV="1">
            <a:off x="9534144" y="1747753"/>
            <a:ext cx="621057" cy="1345416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6"/>
          <p:cNvSpPr txBox="1"/>
          <p:nvPr/>
        </p:nvSpPr>
        <p:spPr>
          <a:xfrm>
            <a:off x="10155201" y="5664371"/>
            <a:ext cx="183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Analysis</a:t>
            </a:r>
          </a:p>
          <a:p>
            <a:pPr algn="ctr"/>
            <a:r>
              <a:rPr lang="it-IT" sz="2000" b="1" dirty="0" smtClean="0"/>
              <a:t>chamber</a:t>
            </a:r>
            <a:endParaRPr lang="it-IT" sz="2000" dirty="0"/>
          </a:p>
        </p:txBody>
      </p:sp>
      <p:cxnSp>
        <p:nvCxnSpPr>
          <p:cNvPr id="20" name="Connettore 1 15"/>
          <p:cNvCxnSpPr>
            <a:endCxn id="19" idx="1"/>
          </p:cNvCxnSpPr>
          <p:nvPr/>
        </p:nvCxnSpPr>
        <p:spPr>
          <a:xfrm>
            <a:off x="7644384" y="3601001"/>
            <a:ext cx="2510817" cy="2417313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7" y="1484770"/>
            <a:ext cx="5400000" cy="540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7" y="1484770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2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Mott scattering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7636" y="1700808"/>
            <a:ext cx="338437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Spin dependence in scattering processes</a:t>
            </a:r>
            <a:endParaRPr lang="it-IT" dirty="0"/>
          </a:p>
        </p:txBody>
      </p:sp>
      <p:pic>
        <p:nvPicPr>
          <p:cNvPr id="4098" name="Picture 2" descr="C:\Users\Tommaso\Google Drive\Scripta\3-Part1\Cattura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22" y="3904946"/>
            <a:ext cx="9114978" cy="23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/>
              <p:cNvSpPr txBox="1">
                <a:spLocks/>
              </p:cNvSpPr>
              <p:nvPr/>
            </p:nvSpPr>
            <p:spPr>
              <a:xfrm>
                <a:off x="5951984" y="1700809"/>
                <a:ext cx="4608512" cy="1440248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/>
                  <a:buChar char=""/>
                  <a:defRPr kumimoji="0" sz="2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/>
                  <a:buChar char="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/>
                  <a:buChar char="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accent3"/>
                  </a:buClr>
                  <a:buSzPct val="7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accent4"/>
                  </a:buClr>
                  <a:buSzPct val="6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dirty="0"/>
                  <a:t>Scattering </a:t>
                </a:r>
                <a:r>
                  <a:rPr lang="it-IT" dirty="0" err="1"/>
                  <a:t>Mott</a:t>
                </a:r>
                <a:r>
                  <a:rPr lang="it-IT" dirty="0"/>
                  <a:t> (1932):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𝑑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𝜎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Ω</m:t>
                        </m:r>
                      </m:den>
                    </m:f>
                    <m:r>
                      <a:rPr lang="it-IT" i="1">
                        <a:latin typeface="Cambria Math"/>
                      </a:rPr>
                      <m:t>=</m:t>
                    </m:r>
                    <m:r>
                      <a:rPr lang="it-IT" i="1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𝜗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[1+</m:t>
                    </m:r>
                    <m:r>
                      <a:rPr lang="it-IT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𝜗</m:t>
                        </m:r>
                      </m:e>
                    </m:d>
                    <m:r>
                      <a:rPr lang="it-IT" i="1">
                        <a:latin typeface="Cambria Math"/>
                        <a:ea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it-IT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</m:acc>
                    <m:r>
                      <a:rPr lang="it-IT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̂"/>
                        <m:ctrlPr>
                          <a:rPr lang="it-IT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acc>
                    <m:r>
                      <a:rPr lang="it-IT" i="1">
                        <a:latin typeface="Cambria Math"/>
                      </a:rPr>
                      <m:t>)]</m:t>
                    </m:r>
                  </m:oMath>
                </a14:m>
                <a:r>
                  <a:rPr lang="it-IT" dirty="0"/>
                  <a:t>  </a:t>
                </a:r>
              </a:p>
            </p:txBody>
          </p:sp>
        </mc:Choice>
        <mc:Fallback xmlns="">
          <p:sp>
            <p:nvSpPr>
              <p:cNvPr id="7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1700809"/>
                <a:ext cx="4608512" cy="1440248"/>
              </a:xfrm>
              <a:prstGeom prst="rect">
                <a:avLst/>
              </a:prstGeom>
              <a:blipFill rotWithShape="1">
                <a:blip r:embed="rId4"/>
                <a:stretch>
                  <a:fillRect l="-2778" t="-42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ccia a destra 7"/>
          <p:cNvSpPr/>
          <p:nvPr/>
        </p:nvSpPr>
        <p:spPr>
          <a:xfrm>
            <a:off x="4945732" y="1716411"/>
            <a:ext cx="86223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5663952" y="3130321"/>
            <a:ext cx="4896544" cy="50616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>
                <a:solidFill>
                  <a:schemeClr val="accent1"/>
                </a:solidFill>
              </a:rPr>
              <a:t>Elastic electrons </a:t>
            </a:r>
            <a:r>
              <a:rPr lang="it-IT" dirty="0">
                <a:solidFill>
                  <a:schemeClr val="accent1"/>
                </a:solidFill>
              </a:rPr>
              <a:t>(40-200 keV)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553022" y="6309320"/>
            <a:ext cx="4608512" cy="5061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>
                <a:solidFill>
                  <a:schemeClr val="accent1"/>
                </a:solidFill>
              </a:rPr>
              <a:t>Spin-orbit effect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Mott Polarimeter</a:t>
            </a:r>
            <a:endParaRPr lang="it-IT" dirty="0"/>
          </a:p>
        </p:txBody>
      </p:sp>
      <p:pic>
        <p:nvPicPr>
          <p:cNvPr id="3074" name="Picture 2" descr="C:\Users\Tommaso\Google Drive\Scripta\3-Part1\Mottcarto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8176"/>
            <a:ext cx="9144000" cy="45291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/>
              <p:cNvSpPr txBox="1">
                <a:spLocks/>
              </p:cNvSpPr>
              <p:nvPr/>
            </p:nvSpPr>
            <p:spPr>
              <a:xfrm>
                <a:off x="1541934" y="5054302"/>
                <a:ext cx="4032448" cy="1512168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/>
                  <a:buChar char=""/>
                  <a:defRPr kumimoji="0" sz="2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/>
                  <a:buChar char="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/>
                  <a:buChar char="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accent3"/>
                  </a:buClr>
                  <a:buSzPct val="7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accent4"/>
                  </a:buClr>
                  <a:buSzPct val="6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𝐴</m:t>
                      </m:r>
                      <m:r>
                        <a:rPr lang="it-IT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𝑒𝑓𝑓</m:t>
                          </m:r>
                        </m:sub>
                      </m:sSub>
                      <m:sSub>
                        <m:sSub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934" y="5054302"/>
                <a:ext cx="4032448" cy="15121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ccia a destra 4"/>
          <p:cNvSpPr/>
          <p:nvPr/>
        </p:nvSpPr>
        <p:spPr>
          <a:xfrm rot="13290132">
            <a:off x="4579103" y="6132057"/>
            <a:ext cx="1296144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5735960" y="6381328"/>
            <a:ext cx="3384376" cy="5400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Sherman function</a:t>
            </a:r>
            <a:endParaRPr lang="it-IT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6888088" y="1772817"/>
            <a:ext cx="2016224" cy="5686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Stable</a:t>
            </a:r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/>
              <p:cNvSpPr txBox="1">
                <a:spLocks/>
              </p:cNvSpPr>
              <p:nvPr/>
            </p:nvSpPr>
            <p:spPr>
              <a:xfrm>
                <a:off x="6888088" y="2348881"/>
                <a:ext cx="3691012" cy="568697"/>
              </a:xfrm>
              <a:prstGeom prst="rect">
                <a:avLst/>
              </a:prstGeom>
            </p:spPr>
            <p:txBody>
              <a:bodyPr vert="horz">
                <a:normAutofit fontScale="62500" lnSpcReduction="20000"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/>
                  <a:buChar char=""/>
                  <a:defRPr kumimoji="0" sz="2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/>
                  <a:buChar char="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/>
                  <a:buChar char="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accent3"/>
                  </a:buClr>
                  <a:buSzPct val="7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accent4"/>
                  </a:buClr>
                  <a:buSzPct val="6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dirty="0" smtClean="0">
                    <a:solidFill>
                      <a:schemeClr val="bg1"/>
                    </a:solidFill>
                  </a:rPr>
                  <a:t>Two components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</m:acc>
                  </m:oMath>
                </a14:m>
                <a:r>
                  <a:rPr lang="it-IT" dirty="0" smtClean="0">
                    <a:solidFill>
                      <a:schemeClr val="bg1"/>
                    </a:solidFill>
                  </a:rPr>
                  <a:t> at a time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2348881"/>
                <a:ext cx="3691012" cy="568697"/>
              </a:xfrm>
              <a:prstGeom prst="rect">
                <a:avLst/>
              </a:prstGeom>
              <a:blipFill rotWithShape="0">
                <a:blip r:embed="rId5"/>
                <a:stretch>
                  <a:fillRect l="-1488" t="-10638" r="-9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91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9" grpId="0"/>
      <p:bldP spid="11" grpId="0" build="p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TR-MOKE measurement set-up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9"/>
          <a:stretch/>
        </p:blipFill>
        <p:spPr>
          <a:xfrm>
            <a:off x="1921931" y="1307932"/>
            <a:ext cx="8348139" cy="555006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72" y="1307932"/>
            <a:ext cx="8351520" cy="554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310640"/>
            <a:ext cx="8351520" cy="55473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8262" y="1464478"/>
            <a:ext cx="3198315" cy="2031325"/>
            <a:chOff x="158262" y="1464478"/>
            <a:chExt cx="3198315" cy="2031325"/>
          </a:xfrm>
        </p:grpSpPr>
        <p:sp>
          <p:nvSpPr>
            <p:cNvPr id="7" name="Oval 6"/>
            <p:cNvSpPr/>
            <p:nvPr/>
          </p:nvSpPr>
          <p:spPr>
            <a:xfrm>
              <a:off x="2276577" y="2303749"/>
              <a:ext cx="1080000" cy="1080000"/>
            </a:xfrm>
            <a:prstGeom prst="ellipse">
              <a:avLst/>
            </a:prstGeom>
            <a:noFill/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262" y="1464478"/>
              <a:ext cx="1635369" cy="2031325"/>
            </a:xfrm>
            <a:prstGeom prst="rect">
              <a:avLst/>
            </a:prstGeom>
            <a:noFill/>
            <a:ln w="1079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BBO crystal generates the second harmonic (3eV) of the pump laser (1.5eV)</a:t>
              </a:r>
              <a:endParaRPr lang="it-IT" dirty="0"/>
            </a:p>
          </p:txBody>
        </p:sp>
        <p:cxnSp>
          <p:nvCxnSpPr>
            <p:cNvPr id="9" name="Straight Connector 8"/>
            <p:cNvCxnSpPr>
              <a:stCxn id="8" idx="3"/>
              <a:endCxn id="7" idx="2"/>
            </p:cNvCxnSpPr>
            <p:nvPr/>
          </p:nvCxnSpPr>
          <p:spPr>
            <a:xfrm>
              <a:off x="1793631" y="2480141"/>
              <a:ext cx="482946" cy="363608"/>
            </a:xfrm>
            <a:prstGeom prst="line">
              <a:avLst/>
            </a:prstGeom>
            <a:ln w="1079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9121" y="4431321"/>
            <a:ext cx="3697372" cy="2031325"/>
            <a:chOff x="139121" y="4431321"/>
            <a:chExt cx="3697372" cy="2031325"/>
          </a:xfrm>
        </p:grpSpPr>
        <p:sp>
          <p:nvSpPr>
            <p:cNvPr id="6" name="Oval 5"/>
            <p:cNvSpPr/>
            <p:nvPr/>
          </p:nvSpPr>
          <p:spPr>
            <a:xfrm>
              <a:off x="2180493" y="4431322"/>
              <a:ext cx="1656000" cy="1656000"/>
            </a:xfrm>
            <a:prstGeom prst="ellipse">
              <a:avLst/>
            </a:prstGeom>
            <a:noFill/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39121" y="4431321"/>
                  <a:ext cx="1635369" cy="2031325"/>
                </a:xfrm>
                <a:prstGeom prst="rect">
                  <a:avLst/>
                </a:prstGeom>
                <a:noFill/>
                <a:ln w="107950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smtClean="0"/>
                    <a:t>A delay line allows to remotely control the pump-probe delay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≈30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121" y="4431321"/>
                  <a:ext cx="1635369" cy="203132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1399"/>
                  </a:stretch>
                </a:blipFill>
                <a:ln w="10795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/>
            <p:cNvCxnSpPr>
              <a:stCxn id="11" idx="3"/>
              <a:endCxn id="6" idx="2"/>
            </p:cNvCxnSpPr>
            <p:nvPr/>
          </p:nvCxnSpPr>
          <p:spPr>
            <a:xfrm flipV="1">
              <a:off x="1774490" y="5259322"/>
              <a:ext cx="406003" cy="187662"/>
            </a:xfrm>
            <a:prstGeom prst="line">
              <a:avLst/>
            </a:prstGeom>
            <a:ln w="1079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908431" y="3045474"/>
            <a:ext cx="6146500" cy="3417173"/>
            <a:chOff x="5908431" y="3045474"/>
            <a:chExt cx="6146500" cy="3417173"/>
          </a:xfrm>
        </p:grpSpPr>
        <p:sp>
          <p:nvSpPr>
            <p:cNvPr id="5" name="Oval 4"/>
            <p:cNvSpPr/>
            <p:nvPr/>
          </p:nvSpPr>
          <p:spPr>
            <a:xfrm>
              <a:off x="5908431" y="3045474"/>
              <a:ext cx="2160000" cy="2160000"/>
            </a:xfrm>
            <a:prstGeom prst="ellipse">
              <a:avLst/>
            </a:prstGeom>
            <a:noFill/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98370" y="4431322"/>
              <a:ext cx="1656561" cy="2031325"/>
            </a:xfrm>
            <a:prstGeom prst="rect">
              <a:avLst/>
            </a:prstGeom>
            <a:noFill/>
            <a:ln w="1079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A chopper, connected to a lock-in allows to MODULATE the PUMP BEAM</a:t>
              </a:r>
              <a:endParaRPr lang="it-IT" dirty="0"/>
            </a:p>
          </p:txBody>
        </p:sp>
        <p:cxnSp>
          <p:nvCxnSpPr>
            <p:cNvPr id="16" name="Straight Connector 15"/>
            <p:cNvCxnSpPr>
              <a:stCxn id="5" idx="4"/>
            </p:cNvCxnSpPr>
            <p:nvPr/>
          </p:nvCxnSpPr>
          <p:spPr>
            <a:xfrm>
              <a:off x="6988431" y="5205474"/>
              <a:ext cx="3409939" cy="365332"/>
            </a:xfrm>
            <a:prstGeom prst="line">
              <a:avLst/>
            </a:prstGeom>
            <a:ln w="1079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9945858" y="1568009"/>
            <a:ext cx="2109073" cy="2585323"/>
            <a:chOff x="9945858" y="1568009"/>
            <a:chExt cx="2109073" cy="2585323"/>
          </a:xfrm>
        </p:grpSpPr>
        <p:sp>
          <p:nvSpPr>
            <p:cNvPr id="20" name="TextBox 19"/>
            <p:cNvSpPr txBox="1"/>
            <p:nvPr/>
          </p:nvSpPr>
          <p:spPr>
            <a:xfrm>
              <a:off x="10398369" y="1568009"/>
              <a:ext cx="1656562" cy="2585323"/>
            </a:xfrm>
            <a:prstGeom prst="rect">
              <a:avLst/>
            </a:prstGeom>
            <a:noFill/>
            <a:ln w="1079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Sample is magnetized and measured with applied  field (saturation) in opposite directions</a:t>
              </a:r>
              <a:endParaRPr lang="it-IT" dirty="0"/>
            </a:p>
          </p:txBody>
        </p:sp>
        <p:cxnSp>
          <p:nvCxnSpPr>
            <p:cNvPr id="21" name="Straight Connector 20"/>
            <p:cNvCxnSpPr>
              <a:endCxn id="20" idx="1"/>
            </p:cNvCxnSpPr>
            <p:nvPr/>
          </p:nvCxnSpPr>
          <p:spPr>
            <a:xfrm flipV="1">
              <a:off x="9945858" y="2860671"/>
              <a:ext cx="452511" cy="333642"/>
            </a:xfrm>
            <a:prstGeom prst="line">
              <a:avLst/>
            </a:prstGeom>
            <a:ln w="1079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075543" y="1492543"/>
            <a:ext cx="6004852" cy="4963095"/>
            <a:chOff x="6050079" y="1499552"/>
            <a:chExt cx="6004852" cy="4963095"/>
          </a:xfrm>
        </p:grpSpPr>
        <p:sp>
          <p:nvSpPr>
            <p:cNvPr id="23" name="Oval 22"/>
            <p:cNvSpPr/>
            <p:nvPr/>
          </p:nvSpPr>
          <p:spPr>
            <a:xfrm>
              <a:off x="6050079" y="1499552"/>
              <a:ext cx="2160000" cy="2160000"/>
            </a:xfrm>
            <a:prstGeom prst="ellipse">
              <a:avLst/>
            </a:prstGeom>
            <a:noFill/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398370" y="4431322"/>
              <a:ext cx="1656561" cy="2031325"/>
            </a:xfrm>
            <a:prstGeom prst="rect">
              <a:avLst/>
            </a:prstGeom>
            <a:noFill/>
            <a:ln w="1079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When dynamical hysteresis are measured, the blue beam is chopped.</a:t>
              </a:r>
              <a:endParaRPr lang="it-IT" dirty="0"/>
            </a:p>
          </p:txBody>
        </p:sp>
        <p:cxnSp>
          <p:nvCxnSpPr>
            <p:cNvPr id="25" name="Straight Connector 24"/>
            <p:cNvCxnSpPr>
              <a:stCxn id="23" idx="4"/>
            </p:cNvCxnSpPr>
            <p:nvPr/>
          </p:nvCxnSpPr>
          <p:spPr>
            <a:xfrm>
              <a:off x="7130079" y="3659552"/>
              <a:ext cx="3220304" cy="1918263"/>
            </a:xfrm>
            <a:prstGeom prst="line">
              <a:avLst/>
            </a:prstGeom>
            <a:ln w="1079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410200" y="1479843"/>
            <a:ext cx="6699709" cy="5265494"/>
            <a:chOff x="5410200" y="1479843"/>
            <a:chExt cx="6699709" cy="5265494"/>
          </a:xfrm>
        </p:grpSpPr>
        <p:grpSp>
          <p:nvGrpSpPr>
            <p:cNvPr id="26" name="Group 25"/>
            <p:cNvGrpSpPr/>
            <p:nvPr/>
          </p:nvGrpSpPr>
          <p:grpSpPr>
            <a:xfrm>
              <a:off x="6062843" y="1479843"/>
              <a:ext cx="6047066" cy="5265494"/>
              <a:chOff x="6050079" y="1499552"/>
              <a:chExt cx="6047066" cy="526549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050079" y="1499552"/>
                <a:ext cx="2160000" cy="2160000"/>
              </a:xfrm>
              <a:prstGeom prst="ellipse">
                <a:avLst/>
              </a:prstGeom>
              <a:noFill/>
              <a:ln w="1079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347570" y="4456722"/>
                <a:ext cx="1749575" cy="2308324"/>
              </a:xfrm>
              <a:prstGeom prst="rect">
                <a:avLst/>
              </a:prstGeom>
              <a:noFill/>
              <a:ln w="10795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When normalizationhysteresis are measured, the blue is chopped AND red is blocked.</a:t>
                </a:r>
                <a:endParaRPr lang="it-IT" dirty="0"/>
              </a:p>
            </p:txBody>
          </p:sp>
          <p:cxnSp>
            <p:nvCxnSpPr>
              <p:cNvPr id="29" name="Straight Connector 28"/>
              <p:cNvCxnSpPr>
                <a:stCxn id="27" idx="4"/>
              </p:cNvCxnSpPr>
              <p:nvPr/>
            </p:nvCxnSpPr>
            <p:spPr>
              <a:xfrm>
                <a:off x="7130079" y="3659552"/>
                <a:ext cx="3220304" cy="1918263"/>
              </a:xfrm>
              <a:prstGeom prst="line">
                <a:avLst/>
              </a:prstGeom>
              <a:ln w="1079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5410200" y="3269225"/>
              <a:ext cx="1296000" cy="1296000"/>
            </a:xfrm>
            <a:prstGeom prst="ellipse">
              <a:avLst/>
            </a:prstGeom>
            <a:noFill/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477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/>
        </p:nvPicPr>
        <p:blipFill rotWithShape="1">
          <a:blip r:embed="rId2"/>
          <a:srcRect t="16411" b="41025"/>
          <a:stretch/>
        </p:blipFill>
        <p:spPr>
          <a:xfrm>
            <a:off x="1002323" y="849801"/>
            <a:ext cx="10187354" cy="60024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6111" y="18967"/>
            <a:ext cx="9404723" cy="1400530"/>
          </a:xfrm>
        </p:spPr>
        <p:txBody>
          <a:bodyPr/>
          <a:lstStyle/>
          <a:p>
            <a:r>
              <a:rPr lang="it-IT" dirty="0" smtClean="0"/>
              <a:t>Magnetism characteristic lengths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83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/>
          <p:cNvPicPr>
            <a:picLocks noChangeAspect="1"/>
          </p:cNvPicPr>
          <p:nvPr/>
        </p:nvPicPr>
        <p:blipFill rotWithShape="1">
          <a:blip r:embed="rId2"/>
          <a:srcRect t="62051" b="855"/>
          <a:stretch/>
        </p:blipFill>
        <p:spPr>
          <a:xfrm>
            <a:off x="627185" y="820614"/>
            <a:ext cx="10937631" cy="5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Ultraspin endstation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new laser beamline for time resolved photoelectron spectroscopy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98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ULTRASPIN ENDSTATION</a:t>
            </a:r>
            <a:endParaRPr lang="it-IT" sz="3600" dirty="0"/>
          </a:p>
        </p:txBody>
      </p:sp>
      <p:sp>
        <p:nvSpPr>
          <p:cNvPr id="5" name="CasellaDiTesto 6"/>
          <p:cNvSpPr txBox="1"/>
          <p:nvPr/>
        </p:nvSpPr>
        <p:spPr>
          <a:xfrm>
            <a:off x="7839456" y="50382"/>
            <a:ext cx="2438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Vectorial </a:t>
            </a:r>
          </a:p>
          <a:p>
            <a:pPr algn="ctr"/>
            <a:r>
              <a:rPr lang="it-IT" sz="2000" b="1" dirty="0" smtClean="0"/>
              <a:t>Spin-polarimeter</a:t>
            </a:r>
            <a:endParaRPr lang="it-IT" sz="2000" dirty="0"/>
          </a:p>
        </p:txBody>
      </p:sp>
      <p:cxnSp>
        <p:nvCxnSpPr>
          <p:cNvPr id="6" name="Connettore 1 15"/>
          <p:cNvCxnSpPr>
            <a:endCxn id="5" idx="1"/>
          </p:cNvCxnSpPr>
          <p:nvPr/>
        </p:nvCxnSpPr>
        <p:spPr>
          <a:xfrm flipV="1">
            <a:off x="7120128" y="404325"/>
            <a:ext cx="719328" cy="205276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6"/>
          <p:cNvSpPr txBox="1"/>
          <p:nvPr/>
        </p:nvSpPr>
        <p:spPr>
          <a:xfrm>
            <a:off x="10155201" y="1239921"/>
            <a:ext cx="183489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Sample Preparation chamber</a:t>
            </a:r>
            <a:endParaRPr lang="it-IT" sz="2000" dirty="0"/>
          </a:p>
        </p:txBody>
      </p:sp>
      <p:cxnSp>
        <p:nvCxnSpPr>
          <p:cNvPr id="13" name="Connettore 1 15"/>
          <p:cNvCxnSpPr>
            <a:endCxn id="12" idx="1"/>
          </p:cNvCxnSpPr>
          <p:nvPr/>
        </p:nvCxnSpPr>
        <p:spPr>
          <a:xfrm flipV="1">
            <a:off x="9534144" y="1747753"/>
            <a:ext cx="621057" cy="1345416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6"/>
          <p:cNvSpPr txBox="1"/>
          <p:nvPr/>
        </p:nvSpPr>
        <p:spPr>
          <a:xfrm>
            <a:off x="10155201" y="5664371"/>
            <a:ext cx="183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Analysis</a:t>
            </a:r>
          </a:p>
          <a:p>
            <a:pPr algn="ctr"/>
            <a:r>
              <a:rPr lang="it-IT" sz="2000" b="1" dirty="0" smtClean="0"/>
              <a:t>chamber</a:t>
            </a:r>
            <a:endParaRPr lang="it-IT" sz="2000" dirty="0"/>
          </a:p>
        </p:txBody>
      </p:sp>
      <p:cxnSp>
        <p:nvCxnSpPr>
          <p:cNvPr id="20" name="Connettore 1 15"/>
          <p:cNvCxnSpPr>
            <a:endCxn id="19" idx="1"/>
          </p:cNvCxnSpPr>
          <p:nvPr/>
        </p:nvCxnSpPr>
        <p:spPr>
          <a:xfrm>
            <a:off x="7644384" y="3601001"/>
            <a:ext cx="2510817" cy="2417313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1" y="0"/>
            <a:ext cx="8572499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22" y="-2726"/>
            <a:ext cx="3757283" cy="68580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116" y="2323535"/>
            <a:ext cx="7641269" cy="3729001"/>
            <a:chOff x="3116" y="2323535"/>
            <a:chExt cx="7641269" cy="3729001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116" y="2323535"/>
              <a:ext cx="6255201" cy="3729001"/>
              <a:chOff x="1533832" y="692195"/>
              <a:chExt cx="9252641" cy="5515921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4" t="35752" r="6147" b="12516"/>
              <a:stretch/>
            </p:blipFill>
            <p:spPr bwMode="auto">
              <a:xfrm>
                <a:off x="2196522" y="1401097"/>
                <a:ext cx="8519036" cy="4807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1533832" y="1401097"/>
                <a:ext cx="655734" cy="48070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1"/>
              <p:cNvSpPr/>
              <p:nvPr/>
            </p:nvSpPr>
            <p:spPr>
              <a:xfrm>
                <a:off x="2330245" y="2073145"/>
                <a:ext cx="1632506" cy="3000300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1" name="Connettore 1 3"/>
              <p:cNvCxnSpPr>
                <a:stCxn id="30" idx="3"/>
                <a:endCxn id="32" idx="1"/>
              </p:cNvCxnSpPr>
              <p:nvPr/>
            </p:nvCxnSpPr>
            <p:spPr>
              <a:xfrm flipV="1">
                <a:off x="3962750" y="1879122"/>
                <a:ext cx="2020175" cy="1694173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CasellaDiTesto 4"/>
              <p:cNvSpPr txBox="1"/>
              <p:nvPr/>
            </p:nvSpPr>
            <p:spPr>
              <a:xfrm>
                <a:off x="5982925" y="1401096"/>
                <a:ext cx="4703195" cy="956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chemeClr val="bg1"/>
                    </a:solidFill>
                  </a:rPr>
                  <a:t>High spin polarization of the emitted electrons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CasellaDiTesto 12"/>
              <p:cNvSpPr txBox="1"/>
              <p:nvPr/>
            </p:nvSpPr>
            <p:spPr>
              <a:xfrm>
                <a:off x="4583831" y="5346339"/>
                <a:ext cx="4096872" cy="546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chemeClr val="bg1"/>
                    </a:solidFill>
                  </a:rPr>
                  <a:t>Kinetic energy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CasellaDiTesto 13"/>
              <p:cNvSpPr txBox="1"/>
              <p:nvPr/>
            </p:nvSpPr>
            <p:spPr>
              <a:xfrm>
                <a:off x="10174404" y="5346338"/>
                <a:ext cx="612069" cy="546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E</a:t>
                </a:r>
                <a:r>
                  <a:rPr lang="it-IT" baseline="-25000" dirty="0">
                    <a:solidFill>
                      <a:schemeClr val="bg1"/>
                    </a:solidFill>
                  </a:rPr>
                  <a:t>F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CasellaDiTesto 18"/>
              <p:cNvSpPr txBox="1"/>
              <p:nvPr/>
            </p:nvSpPr>
            <p:spPr>
              <a:xfrm rot="16200000">
                <a:off x="-426348" y="2729791"/>
                <a:ext cx="4621505" cy="546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chemeClr val="bg1"/>
                    </a:solidFill>
                  </a:rPr>
                  <a:t>Number of electrons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6" name="Connettore 1 15"/>
            <p:cNvCxnSpPr>
              <a:endCxn id="29" idx="3"/>
            </p:cNvCxnSpPr>
            <p:nvPr/>
          </p:nvCxnSpPr>
          <p:spPr>
            <a:xfrm flipH="1" flipV="1">
              <a:off x="6210375" y="4427660"/>
              <a:ext cx="1434010" cy="469805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7" y="1458000"/>
            <a:ext cx="539861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Experiments on </a:t>
            </a:r>
            <a:r>
              <a:rPr lang="it-IT" dirty="0" smtClean="0"/>
              <a:t>La</a:t>
            </a:r>
            <a:r>
              <a:rPr lang="it-IT" baseline="-25000" dirty="0" smtClean="0"/>
              <a:t>0.65</a:t>
            </a:r>
            <a:r>
              <a:rPr lang="it-IT" dirty="0" smtClean="0"/>
              <a:t>Sr</a:t>
            </a:r>
            <a:r>
              <a:rPr lang="it-IT" baseline="-25000" dirty="0" smtClean="0"/>
              <a:t>0.35</a:t>
            </a:r>
            <a:r>
              <a:rPr lang="it-IT" dirty="0" smtClean="0"/>
              <a:t>MnO</a:t>
            </a:r>
            <a:r>
              <a:rPr lang="it-IT" baseline="-25000" dirty="0" smtClean="0"/>
              <a:t>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28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660382"/>
            <a:ext cx="4390292" cy="197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3036" y="171366"/>
            <a:ext cx="9404723" cy="1400530"/>
          </a:xfrm>
        </p:spPr>
        <p:txBody>
          <a:bodyPr/>
          <a:lstStyle/>
          <a:p>
            <a:r>
              <a:rPr lang="it-IT" dirty="0" smtClean="0"/>
              <a:t>What is La</a:t>
            </a:r>
            <a:r>
              <a:rPr lang="it-IT" baseline="-25000" dirty="0" smtClean="0"/>
              <a:t>0.65</a:t>
            </a:r>
            <a:r>
              <a:rPr lang="it-IT" dirty="0" smtClean="0"/>
              <a:t>Sr</a:t>
            </a:r>
            <a:r>
              <a:rPr lang="it-IT" baseline="-25000" dirty="0" smtClean="0"/>
              <a:t>0.35</a:t>
            </a:r>
            <a:r>
              <a:rPr lang="it-IT" dirty="0" smtClean="0"/>
              <a:t>MnO</a:t>
            </a:r>
            <a:r>
              <a:rPr lang="it-IT" baseline="-25000" dirty="0" smtClean="0"/>
              <a:t>3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3297" y="1771564"/>
            <a:ext cx="5995104" cy="1698467"/>
          </a:xfrm>
        </p:spPr>
        <p:txBody>
          <a:bodyPr>
            <a:normAutofit/>
          </a:bodyPr>
          <a:lstStyle/>
          <a:p>
            <a:pPr marL="269875" indent="-269875"/>
            <a:r>
              <a:rPr lang="it-IT" dirty="0" smtClean="0"/>
              <a:t>Perovskite structure.</a:t>
            </a:r>
          </a:p>
          <a:p>
            <a:pPr marL="0" indent="0">
              <a:buNone/>
            </a:pPr>
            <a:endParaRPr lang="it-IT" dirty="0" smtClean="0"/>
          </a:p>
          <a:p>
            <a:pPr marL="285750" indent="-285750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r>
              <a:rPr lang="it-IT" dirty="0" smtClean="0"/>
              <a:t>Itinerant </a:t>
            </a:r>
            <a:r>
              <a:rPr lang="it-IT" dirty="0"/>
              <a:t>ferromagnetism (</a:t>
            </a:r>
            <a:r>
              <a:rPr lang="it-IT" b="1" dirty="0">
                <a:solidFill>
                  <a:srgbClr val="FFC000"/>
                </a:solidFill>
              </a:rPr>
              <a:t>double exchange</a:t>
            </a:r>
            <a:r>
              <a:rPr lang="it-IT" dirty="0" smtClean="0"/>
              <a:t>).</a:t>
            </a:r>
            <a:endParaRPr lang="it-IT" dirty="0"/>
          </a:p>
        </p:txBody>
      </p:sp>
      <p:grpSp>
        <p:nvGrpSpPr>
          <p:cNvPr id="6" name="Group 5"/>
          <p:cNvGrpSpPr/>
          <p:nvPr/>
        </p:nvGrpSpPr>
        <p:grpSpPr>
          <a:xfrm>
            <a:off x="6757340" y="-2"/>
            <a:ext cx="5441486" cy="4982764"/>
            <a:chOff x="6585890" y="-2"/>
            <a:chExt cx="5441486" cy="4982764"/>
          </a:xfrm>
        </p:grpSpPr>
        <p:pic>
          <p:nvPicPr>
            <p:cNvPr id="4" name="Picture 4" descr="C:\Users\Tommaso\Google Drive\Scripta\5-Part3\Lsmo_band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890" y="0"/>
              <a:ext cx="5092082" cy="4982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 rot="16200000">
              <a:off x="9351328" y="2306714"/>
              <a:ext cx="4982763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sysClr val="windowText" lastClr="000000"/>
                  </a:solidFill>
                </a:rPr>
                <a:t>J. </a:t>
              </a:r>
              <a:r>
                <a:rPr lang="it-IT" dirty="0" err="1" smtClean="0">
                  <a:solidFill>
                    <a:sysClr val="windowText" lastClr="000000"/>
                  </a:solidFill>
                </a:rPr>
                <a:t>Phys</a:t>
              </a:r>
              <a:r>
                <a:rPr lang="it-IT" dirty="0" smtClean="0">
                  <a:solidFill>
                    <a:sysClr val="windowText" lastClr="000000"/>
                  </a:solidFill>
                </a:rPr>
                <a:t>.: </a:t>
              </a:r>
              <a:r>
                <a:rPr lang="it-IT" dirty="0" err="1" smtClean="0">
                  <a:solidFill>
                    <a:sysClr val="windowText" lastClr="000000"/>
                  </a:solidFill>
                </a:rPr>
                <a:t>Condens</a:t>
              </a:r>
              <a:r>
                <a:rPr lang="it-IT" dirty="0" smtClean="0">
                  <a:solidFill>
                    <a:sysClr val="windowText" lastClr="000000"/>
                  </a:solidFill>
                </a:rPr>
                <a:t>. </a:t>
              </a:r>
              <a:r>
                <a:rPr lang="it-IT" dirty="0" err="1" smtClean="0">
                  <a:solidFill>
                    <a:sysClr val="windowText" lastClr="000000"/>
                  </a:solidFill>
                </a:rPr>
                <a:t>Matter</a:t>
              </a:r>
              <a:r>
                <a:rPr lang="it-IT" dirty="0" smtClean="0">
                  <a:solidFill>
                    <a:sysClr val="windowText" lastClr="000000"/>
                  </a:solidFill>
                </a:rPr>
                <a:t>. 25 136005 (2013)</a:t>
              </a:r>
              <a:endParaRPr lang="it-IT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707"/>
            <a:ext cx="4390292" cy="3013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6567157"/>
            <a:ext cx="439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J. Phys. D: Appl. Phys. </a:t>
            </a:r>
            <a:r>
              <a:rPr lang="en-US" sz="1600" b="1" dirty="0">
                <a:solidFill>
                  <a:schemeClr val="bg1"/>
                </a:solidFill>
              </a:rPr>
              <a:t>47 </a:t>
            </a:r>
            <a:r>
              <a:rPr lang="en-US" sz="1600" dirty="0">
                <a:solidFill>
                  <a:schemeClr val="bg1"/>
                </a:solidFill>
              </a:rPr>
              <a:t>(2014) </a:t>
            </a:r>
            <a:r>
              <a:rPr lang="en-US" sz="1600" dirty="0" smtClean="0">
                <a:solidFill>
                  <a:schemeClr val="bg1"/>
                </a:solidFill>
              </a:rPr>
              <a:t>034010.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57345" y="5213646"/>
            <a:ext cx="77469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r>
              <a:rPr lang="it-IT" b="1" dirty="0" smtClean="0">
                <a:solidFill>
                  <a:srgbClr val="FFC000"/>
                </a:solidFill>
              </a:rPr>
              <a:t>Half metallic bandstructure</a:t>
            </a:r>
            <a:r>
              <a:rPr lang="it-IT" dirty="0" smtClean="0"/>
              <a:t>, very </a:t>
            </a:r>
            <a:r>
              <a:rPr lang="it-IT" b="1" dirty="0" smtClean="0">
                <a:solidFill>
                  <a:srgbClr val="FFC000"/>
                </a:solidFill>
              </a:rPr>
              <a:t>high spin-polarization</a:t>
            </a:r>
            <a:r>
              <a:rPr lang="it-IT" dirty="0" smtClean="0"/>
              <a:t> at the Fermi energy</a:t>
            </a:r>
          </a:p>
          <a:p>
            <a:pPr marL="285750" indent="-285750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endParaRPr lang="it-IT" dirty="0"/>
          </a:p>
          <a:p>
            <a:pPr marL="285750" indent="-285750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r>
              <a:rPr lang="it-IT" dirty="0"/>
              <a:t>Strong </a:t>
            </a:r>
            <a:r>
              <a:rPr lang="it-IT" b="1" dirty="0">
                <a:solidFill>
                  <a:srgbClr val="FFC000"/>
                </a:solidFill>
              </a:rPr>
              <a:t>correlation</a:t>
            </a:r>
            <a:r>
              <a:rPr lang="it-IT" dirty="0"/>
              <a:t> between lattice structure, electronic structure and magnetic behaviour.</a:t>
            </a:r>
          </a:p>
        </p:txBody>
      </p:sp>
    </p:spTree>
    <p:extLst>
      <p:ext uri="{BB962C8B-B14F-4D97-AF65-F5344CB8AC3E}">
        <p14:creationId xmlns:p14="http://schemas.microsoft.com/office/powerpoint/2010/main" val="40028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376103" cy="6858000"/>
            <a:chOff x="-1" y="0"/>
            <a:chExt cx="9376103" cy="6858000"/>
          </a:xfrm>
        </p:grpSpPr>
        <p:pic>
          <p:nvPicPr>
            <p:cNvPr id="12290" name="Picture 2" descr="C:\Users\Tommaso\Google Drive\Scripta\5-Part3\Half-metal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9" r="2085"/>
            <a:stretch/>
          </p:blipFill>
          <p:spPr bwMode="auto">
            <a:xfrm>
              <a:off x="-1" y="0"/>
              <a:ext cx="937610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9226493" y="913381"/>
              <a:ext cx="146934" cy="7758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7038" y="6458234"/>
              <a:ext cx="3699442" cy="3794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</a:rPr>
                <a:t>Nat</a:t>
              </a:r>
              <a:r>
                <a:rPr lang="it-IT" dirty="0">
                  <a:solidFill>
                    <a:schemeClr val="bg1"/>
                  </a:solidFill>
                </a:rPr>
                <a:t>. </a:t>
              </a:r>
              <a:r>
                <a:rPr lang="it-IT" dirty="0" err="1">
                  <a:solidFill>
                    <a:schemeClr val="bg1"/>
                  </a:solidFill>
                </a:rPr>
                <a:t>Mat</a:t>
              </a:r>
              <a:r>
                <a:rPr lang="it-IT" dirty="0">
                  <a:solidFill>
                    <a:schemeClr val="bg1"/>
                  </a:solidFill>
                </a:rPr>
                <a:t>. 8, 56 (2008)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197849" y="-577827"/>
            <a:ext cx="2984626" cy="7435827"/>
            <a:chOff x="9197849" y="-577827"/>
            <a:chExt cx="2984626" cy="7435827"/>
          </a:xfrm>
        </p:grpSpPr>
        <p:sp>
          <p:nvSpPr>
            <p:cNvPr id="2" name="Rectangle 1"/>
            <p:cNvSpPr/>
            <p:nvPr/>
          </p:nvSpPr>
          <p:spPr>
            <a:xfrm>
              <a:off x="9363902" y="-6518"/>
              <a:ext cx="2818573" cy="68645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18"/>
            <p:cNvSpPr txBox="1"/>
            <p:nvPr/>
          </p:nvSpPr>
          <p:spPr>
            <a:xfrm rot="16200000">
              <a:off x="7820346" y="799676"/>
              <a:ext cx="3124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Number of electrons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Freccia in giù 8"/>
          <p:cNvSpPr/>
          <p:nvPr/>
        </p:nvSpPr>
        <p:spPr>
          <a:xfrm>
            <a:off x="1286614" y="321469"/>
            <a:ext cx="616617" cy="5919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250576" y="3429000"/>
            <a:ext cx="616617" cy="5919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9428095">
            <a:off x="1726213" y="1868475"/>
            <a:ext cx="402284" cy="534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 rot="16200000">
            <a:off x="2358332" y="996727"/>
            <a:ext cx="373928" cy="840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16200000">
            <a:off x="2341038" y="4092758"/>
            <a:ext cx="373928" cy="822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/>
          <p:cNvSpPr/>
          <p:nvPr/>
        </p:nvSpPr>
        <p:spPr>
          <a:xfrm rot="2714428">
            <a:off x="2693253" y="4906352"/>
            <a:ext cx="373927" cy="704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/>
          <p:cNvSpPr/>
          <p:nvPr/>
        </p:nvSpPr>
        <p:spPr>
          <a:xfrm rot="13566770">
            <a:off x="2689676" y="1695061"/>
            <a:ext cx="373928" cy="840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6"/>
          <p:cNvSpPr txBox="1"/>
          <p:nvPr/>
        </p:nvSpPr>
        <p:spPr>
          <a:xfrm>
            <a:off x="9363902" y="2689293"/>
            <a:ext cx="276855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C000"/>
                </a:solidFill>
              </a:rPr>
              <a:t>Absence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smtClean="0"/>
              <a:t>of final states for spin-flip scattering</a:t>
            </a:r>
            <a:endParaRPr lang="it-IT" sz="2000" dirty="0"/>
          </a:p>
        </p:txBody>
      </p:sp>
      <p:sp>
        <p:nvSpPr>
          <p:cNvPr id="21" name="CasellaDiTesto 6"/>
          <p:cNvSpPr txBox="1"/>
          <p:nvPr/>
        </p:nvSpPr>
        <p:spPr>
          <a:xfrm>
            <a:off x="9393141" y="4330964"/>
            <a:ext cx="276855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Magnetic quenching is very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smtClean="0">
                <a:solidFill>
                  <a:srgbClr val="FFC000"/>
                </a:solidFill>
              </a:rPr>
              <a:t>slow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smtClean="0"/>
              <a:t>with respect to metals</a:t>
            </a:r>
            <a:endParaRPr lang="it-IT" sz="2000" dirty="0"/>
          </a:p>
        </p:txBody>
      </p:sp>
      <p:cxnSp>
        <p:nvCxnSpPr>
          <p:cNvPr id="22" name="Connettore 1 15"/>
          <p:cNvCxnSpPr>
            <a:endCxn id="21" idx="2"/>
          </p:cNvCxnSpPr>
          <p:nvPr/>
        </p:nvCxnSpPr>
        <p:spPr>
          <a:xfrm flipV="1">
            <a:off x="8119872" y="5346627"/>
            <a:ext cx="2657544" cy="292669"/>
          </a:xfrm>
          <a:prstGeom prst="line">
            <a:avLst/>
          </a:prstGeom>
          <a:ln w="381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9572625" y="390525"/>
            <a:ext cx="2466522" cy="2121932"/>
            <a:chOff x="9801225" y="390525"/>
            <a:chExt cx="2466522" cy="2121932"/>
          </a:xfrm>
        </p:grpSpPr>
        <p:grpSp>
          <p:nvGrpSpPr>
            <p:cNvPr id="23" name="Group 22"/>
            <p:cNvGrpSpPr/>
            <p:nvPr/>
          </p:nvGrpSpPr>
          <p:grpSpPr>
            <a:xfrm>
              <a:off x="9801225" y="390525"/>
              <a:ext cx="2466522" cy="2121932"/>
              <a:chOff x="9801225" y="390525"/>
              <a:chExt cx="2466522" cy="212193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9801225" y="390525"/>
                <a:ext cx="0" cy="160972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9801225" y="2003572"/>
                <a:ext cx="246652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0980896" y="2143125"/>
                <a:ext cx="4505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chemeClr val="bg1"/>
                    </a:solidFill>
                  </a:rPr>
                  <a:t>E</a:t>
                </a:r>
                <a:r>
                  <a:rPr lang="it-IT" baseline="-25000" dirty="0" smtClean="0">
                    <a:solidFill>
                      <a:schemeClr val="bg1"/>
                    </a:solidFill>
                  </a:rPr>
                  <a:t>f</a:t>
                </a:r>
                <a:endParaRPr lang="it-IT" baseline="-25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9819334" y="774847"/>
              <a:ext cx="1409700" cy="120945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819334" y="774847"/>
              <a:ext cx="14097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229034" y="774847"/>
              <a:ext cx="0" cy="1219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Group 12298"/>
          <p:cNvGrpSpPr/>
          <p:nvPr/>
        </p:nvGrpSpPr>
        <p:grpSpPr>
          <a:xfrm>
            <a:off x="10185264" y="753397"/>
            <a:ext cx="1615758" cy="1230903"/>
            <a:chOff x="10185264" y="753397"/>
            <a:chExt cx="1615758" cy="1230903"/>
          </a:xfrm>
        </p:grpSpPr>
        <p:sp>
          <p:nvSpPr>
            <p:cNvPr id="12289" name="Rectangle 12288"/>
            <p:cNvSpPr/>
            <p:nvPr/>
          </p:nvSpPr>
          <p:spPr>
            <a:xfrm>
              <a:off x="10203646" y="753397"/>
              <a:ext cx="873476" cy="6253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82813" y="1378725"/>
              <a:ext cx="818209" cy="605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293" name="Straight Connector 12292"/>
            <p:cNvCxnSpPr/>
            <p:nvPr/>
          </p:nvCxnSpPr>
          <p:spPr>
            <a:xfrm flipH="1">
              <a:off x="10185264" y="774847"/>
              <a:ext cx="0" cy="60387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185264" y="1378725"/>
              <a:ext cx="161575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801022" y="1378725"/>
              <a:ext cx="0" cy="60387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6" name="Group 12305"/>
          <p:cNvGrpSpPr/>
          <p:nvPr/>
        </p:nvGrpSpPr>
        <p:grpSpPr>
          <a:xfrm>
            <a:off x="9577064" y="753396"/>
            <a:ext cx="2466522" cy="1270925"/>
            <a:chOff x="9574444" y="771327"/>
            <a:chExt cx="2466522" cy="1250373"/>
          </a:xfrm>
        </p:grpSpPr>
        <p:sp>
          <p:nvSpPr>
            <p:cNvPr id="12305" name="Rectangle 12304"/>
            <p:cNvSpPr/>
            <p:nvPr/>
          </p:nvSpPr>
          <p:spPr>
            <a:xfrm>
              <a:off x="10906125" y="1154907"/>
              <a:ext cx="947738" cy="8276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302" name="Group 12301"/>
            <p:cNvGrpSpPr/>
            <p:nvPr/>
          </p:nvGrpSpPr>
          <p:grpSpPr>
            <a:xfrm>
              <a:off x="9574444" y="771327"/>
              <a:ext cx="2466522" cy="1250373"/>
              <a:chOff x="9574444" y="771327"/>
              <a:chExt cx="2466522" cy="125037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9574444" y="771327"/>
                <a:ext cx="2466522" cy="1250373"/>
                <a:chOff x="6495734" y="1197769"/>
                <a:chExt cx="2466522" cy="1250373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6513843" y="1197769"/>
                  <a:ext cx="2439657" cy="1250373"/>
                  <a:chOff x="6513843" y="1197769"/>
                  <a:chExt cx="2439657" cy="1250373"/>
                </a:xfrm>
              </p:grpSpPr>
              <p:sp>
                <p:nvSpPr>
                  <p:cNvPr id="51" name="Freeform 50"/>
                  <p:cNvSpPr/>
                  <p:nvPr/>
                </p:nvSpPr>
                <p:spPr>
                  <a:xfrm>
                    <a:off x="6591300" y="1197769"/>
                    <a:ext cx="2362200" cy="1250373"/>
                  </a:xfrm>
                  <a:custGeom>
                    <a:avLst/>
                    <a:gdLst>
                      <a:gd name="connsiteX0" fmla="*/ 521494 w 2362200"/>
                      <a:gd name="connsiteY0" fmla="*/ 0 h 1250373"/>
                      <a:gd name="connsiteX1" fmla="*/ 521494 w 2362200"/>
                      <a:gd name="connsiteY1" fmla="*/ 0 h 1250373"/>
                      <a:gd name="connsiteX2" fmla="*/ 540544 w 2362200"/>
                      <a:gd name="connsiteY2" fmla="*/ 7144 h 1250373"/>
                      <a:gd name="connsiteX3" fmla="*/ 592931 w 2362200"/>
                      <a:gd name="connsiteY3" fmla="*/ 9525 h 1250373"/>
                      <a:gd name="connsiteX4" fmla="*/ 611981 w 2362200"/>
                      <a:gd name="connsiteY4" fmla="*/ 11906 h 1250373"/>
                      <a:gd name="connsiteX5" fmla="*/ 738188 w 2362200"/>
                      <a:gd name="connsiteY5" fmla="*/ 9525 h 1250373"/>
                      <a:gd name="connsiteX6" fmla="*/ 776288 w 2362200"/>
                      <a:gd name="connsiteY6" fmla="*/ 11906 h 1250373"/>
                      <a:gd name="connsiteX7" fmla="*/ 795338 w 2362200"/>
                      <a:gd name="connsiteY7" fmla="*/ 16669 h 1250373"/>
                      <a:gd name="connsiteX8" fmla="*/ 809625 w 2362200"/>
                      <a:gd name="connsiteY8" fmla="*/ 21431 h 1250373"/>
                      <a:gd name="connsiteX9" fmla="*/ 821531 w 2362200"/>
                      <a:gd name="connsiteY9" fmla="*/ 35719 h 1250373"/>
                      <a:gd name="connsiteX10" fmla="*/ 828675 w 2362200"/>
                      <a:gd name="connsiteY10" fmla="*/ 38100 h 1250373"/>
                      <a:gd name="connsiteX11" fmla="*/ 847725 w 2362200"/>
                      <a:gd name="connsiteY11" fmla="*/ 54769 h 1250373"/>
                      <a:gd name="connsiteX12" fmla="*/ 854869 w 2362200"/>
                      <a:gd name="connsiteY12" fmla="*/ 59531 h 1250373"/>
                      <a:gd name="connsiteX13" fmla="*/ 869156 w 2362200"/>
                      <a:gd name="connsiteY13" fmla="*/ 64294 h 1250373"/>
                      <a:gd name="connsiteX14" fmla="*/ 883444 w 2362200"/>
                      <a:gd name="connsiteY14" fmla="*/ 71437 h 1250373"/>
                      <a:gd name="connsiteX15" fmla="*/ 890588 w 2362200"/>
                      <a:gd name="connsiteY15" fmla="*/ 76200 h 1250373"/>
                      <a:gd name="connsiteX16" fmla="*/ 912019 w 2362200"/>
                      <a:gd name="connsiteY16" fmla="*/ 88106 h 1250373"/>
                      <a:gd name="connsiteX17" fmla="*/ 926306 w 2362200"/>
                      <a:gd name="connsiteY17" fmla="*/ 102394 h 1250373"/>
                      <a:gd name="connsiteX18" fmla="*/ 931069 w 2362200"/>
                      <a:gd name="connsiteY18" fmla="*/ 109537 h 1250373"/>
                      <a:gd name="connsiteX19" fmla="*/ 945356 w 2362200"/>
                      <a:gd name="connsiteY19" fmla="*/ 123825 h 1250373"/>
                      <a:gd name="connsiteX20" fmla="*/ 950119 w 2362200"/>
                      <a:gd name="connsiteY20" fmla="*/ 130969 h 1250373"/>
                      <a:gd name="connsiteX21" fmla="*/ 957263 w 2362200"/>
                      <a:gd name="connsiteY21" fmla="*/ 135731 h 1250373"/>
                      <a:gd name="connsiteX22" fmla="*/ 964406 w 2362200"/>
                      <a:gd name="connsiteY22" fmla="*/ 142875 h 1250373"/>
                      <a:gd name="connsiteX23" fmla="*/ 971550 w 2362200"/>
                      <a:gd name="connsiteY23" fmla="*/ 147637 h 1250373"/>
                      <a:gd name="connsiteX24" fmla="*/ 985838 w 2362200"/>
                      <a:gd name="connsiteY24" fmla="*/ 161925 h 1250373"/>
                      <a:gd name="connsiteX25" fmla="*/ 992981 w 2362200"/>
                      <a:gd name="connsiteY25" fmla="*/ 169069 h 1250373"/>
                      <a:gd name="connsiteX26" fmla="*/ 1000125 w 2362200"/>
                      <a:gd name="connsiteY26" fmla="*/ 171450 h 1250373"/>
                      <a:gd name="connsiteX27" fmla="*/ 1007269 w 2362200"/>
                      <a:gd name="connsiteY27" fmla="*/ 178594 h 1250373"/>
                      <a:gd name="connsiteX28" fmla="*/ 1019175 w 2362200"/>
                      <a:gd name="connsiteY28" fmla="*/ 192881 h 1250373"/>
                      <a:gd name="connsiteX29" fmla="*/ 1033463 w 2362200"/>
                      <a:gd name="connsiteY29" fmla="*/ 202406 h 1250373"/>
                      <a:gd name="connsiteX30" fmla="*/ 1038225 w 2362200"/>
                      <a:gd name="connsiteY30" fmla="*/ 209550 h 1250373"/>
                      <a:gd name="connsiteX31" fmla="*/ 1052513 w 2362200"/>
                      <a:gd name="connsiteY31" fmla="*/ 221456 h 1250373"/>
                      <a:gd name="connsiteX32" fmla="*/ 1066800 w 2362200"/>
                      <a:gd name="connsiteY32" fmla="*/ 226219 h 1250373"/>
                      <a:gd name="connsiteX33" fmla="*/ 1076325 w 2362200"/>
                      <a:gd name="connsiteY33" fmla="*/ 240506 h 1250373"/>
                      <a:gd name="connsiteX34" fmla="*/ 1083469 w 2362200"/>
                      <a:gd name="connsiteY34" fmla="*/ 254794 h 1250373"/>
                      <a:gd name="connsiteX35" fmla="*/ 1090613 w 2362200"/>
                      <a:gd name="connsiteY35" fmla="*/ 259556 h 1250373"/>
                      <a:gd name="connsiteX36" fmla="*/ 1102519 w 2362200"/>
                      <a:gd name="connsiteY36" fmla="*/ 271462 h 1250373"/>
                      <a:gd name="connsiteX37" fmla="*/ 1107281 w 2362200"/>
                      <a:gd name="connsiteY37" fmla="*/ 278606 h 1250373"/>
                      <a:gd name="connsiteX38" fmla="*/ 1114425 w 2362200"/>
                      <a:gd name="connsiteY38" fmla="*/ 283369 h 1250373"/>
                      <a:gd name="connsiteX39" fmla="*/ 1121569 w 2362200"/>
                      <a:gd name="connsiteY39" fmla="*/ 290512 h 1250373"/>
                      <a:gd name="connsiteX40" fmla="*/ 1123950 w 2362200"/>
                      <a:gd name="connsiteY40" fmla="*/ 297656 h 1250373"/>
                      <a:gd name="connsiteX41" fmla="*/ 1133475 w 2362200"/>
                      <a:gd name="connsiteY41" fmla="*/ 311944 h 1250373"/>
                      <a:gd name="connsiteX42" fmla="*/ 1140619 w 2362200"/>
                      <a:gd name="connsiteY42" fmla="*/ 326231 h 1250373"/>
                      <a:gd name="connsiteX43" fmla="*/ 1154906 w 2362200"/>
                      <a:gd name="connsiteY43" fmla="*/ 335756 h 1250373"/>
                      <a:gd name="connsiteX44" fmla="*/ 1162050 w 2362200"/>
                      <a:gd name="connsiteY44" fmla="*/ 340519 h 1250373"/>
                      <a:gd name="connsiteX45" fmla="*/ 1176338 w 2362200"/>
                      <a:gd name="connsiteY45" fmla="*/ 354806 h 1250373"/>
                      <a:gd name="connsiteX46" fmla="*/ 1190625 w 2362200"/>
                      <a:gd name="connsiteY46" fmla="*/ 366712 h 1250373"/>
                      <a:gd name="connsiteX47" fmla="*/ 1204913 w 2362200"/>
                      <a:gd name="connsiteY47" fmla="*/ 388144 h 1250373"/>
                      <a:gd name="connsiteX48" fmla="*/ 1209675 w 2362200"/>
                      <a:gd name="connsiteY48" fmla="*/ 395287 h 1250373"/>
                      <a:gd name="connsiteX49" fmla="*/ 1214438 w 2362200"/>
                      <a:gd name="connsiteY49" fmla="*/ 402431 h 1250373"/>
                      <a:gd name="connsiteX50" fmla="*/ 1216819 w 2362200"/>
                      <a:gd name="connsiteY50" fmla="*/ 409575 h 1250373"/>
                      <a:gd name="connsiteX51" fmla="*/ 1228725 w 2362200"/>
                      <a:gd name="connsiteY51" fmla="*/ 423862 h 1250373"/>
                      <a:gd name="connsiteX52" fmla="*/ 1233488 w 2362200"/>
                      <a:gd name="connsiteY52" fmla="*/ 433387 h 1250373"/>
                      <a:gd name="connsiteX53" fmla="*/ 1240631 w 2362200"/>
                      <a:gd name="connsiteY53" fmla="*/ 447675 h 1250373"/>
                      <a:gd name="connsiteX54" fmla="*/ 1254919 w 2362200"/>
                      <a:gd name="connsiteY54" fmla="*/ 457200 h 1250373"/>
                      <a:gd name="connsiteX55" fmla="*/ 1259681 w 2362200"/>
                      <a:gd name="connsiteY55" fmla="*/ 464344 h 1250373"/>
                      <a:gd name="connsiteX56" fmla="*/ 1262063 w 2362200"/>
                      <a:gd name="connsiteY56" fmla="*/ 471487 h 1250373"/>
                      <a:gd name="connsiteX57" fmla="*/ 1271588 w 2362200"/>
                      <a:gd name="connsiteY57" fmla="*/ 485775 h 1250373"/>
                      <a:gd name="connsiteX58" fmla="*/ 1276350 w 2362200"/>
                      <a:gd name="connsiteY58" fmla="*/ 492919 h 1250373"/>
                      <a:gd name="connsiteX59" fmla="*/ 1281113 w 2362200"/>
                      <a:gd name="connsiteY59" fmla="*/ 507206 h 1250373"/>
                      <a:gd name="connsiteX60" fmla="*/ 1283494 w 2362200"/>
                      <a:gd name="connsiteY60" fmla="*/ 514350 h 1250373"/>
                      <a:gd name="connsiteX61" fmla="*/ 1290638 w 2362200"/>
                      <a:gd name="connsiteY61" fmla="*/ 521494 h 1250373"/>
                      <a:gd name="connsiteX62" fmla="*/ 1295400 w 2362200"/>
                      <a:gd name="connsiteY62" fmla="*/ 528637 h 1250373"/>
                      <a:gd name="connsiteX63" fmla="*/ 1302544 w 2362200"/>
                      <a:gd name="connsiteY63" fmla="*/ 533400 h 1250373"/>
                      <a:gd name="connsiteX64" fmla="*/ 1307306 w 2362200"/>
                      <a:gd name="connsiteY64" fmla="*/ 540544 h 1250373"/>
                      <a:gd name="connsiteX65" fmla="*/ 1326356 w 2362200"/>
                      <a:gd name="connsiteY65" fmla="*/ 561975 h 1250373"/>
                      <a:gd name="connsiteX66" fmla="*/ 1331119 w 2362200"/>
                      <a:gd name="connsiteY66" fmla="*/ 576262 h 1250373"/>
                      <a:gd name="connsiteX67" fmla="*/ 1343025 w 2362200"/>
                      <a:gd name="connsiteY67" fmla="*/ 590550 h 1250373"/>
                      <a:gd name="connsiteX68" fmla="*/ 1350169 w 2362200"/>
                      <a:gd name="connsiteY68" fmla="*/ 604837 h 1250373"/>
                      <a:gd name="connsiteX69" fmla="*/ 1352550 w 2362200"/>
                      <a:gd name="connsiteY69" fmla="*/ 611981 h 1250373"/>
                      <a:gd name="connsiteX70" fmla="*/ 1369219 w 2362200"/>
                      <a:gd name="connsiteY70" fmla="*/ 628650 h 1250373"/>
                      <a:gd name="connsiteX71" fmla="*/ 1373981 w 2362200"/>
                      <a:gd name="connsiteY71" fmla="*/ 642937 h 1250373"/>
                      <a:gd name="connsiteX72" fmla="*/ 1378744 w 2362200"/>
                      <a:gd name="connsiteY72" fmla="*/ 661987 h 1250373"/>
                      <a:gd name="connsiteX73" fmla="*/ 1383506 w 2362200"/>
                      <a:gd name="connsiteY73" fmla="*/ 669131 h 1250373"/>
                      <a:gd name="connsiteX74" fmla="*/ 1385888 w 2362200"/>
                      <a:gd name="connsiteY74" fmla="*/ 676275 h 1250373"/>
                      <a:gd name="connsiteX75" fmla="*/ 1390650 w 2362200"/>
                      <a:gd name="connsiteY75" fmla="*/ 683419 h 1250373"/>
                      <a:gd name="connsiteX76" fmla="*/ 1393031 w 2362200"/>
                      <a:gd name="connsiteY76" fmla="*/ 690562 h 1250373"/>
                      <a:gd name="connsiteX77" fmla="*/ 1400175 w 2362200"/>
                      <a:gd name="connsiteY77" fmla="*/ 695325 h 1250373"/>
                      <a:gd name="connsiteX78" fmla="*/ 1402556 w 2362200"/>
                      <a:gd name="connsiteY78" fmla="*/ 704850 h 1250373"/>
                      <a:gd name="connsiteX79" fmla="*/ 1407319 w 2362200"/>
                      <a:gd name="connsiteY79" fmla="*/ 719137 h 1250373"/>
                      <a:gd name="connsiteX80" fmla="*/ 1412081 w 2362200"/>
                      <a:gd name="connsiteY80" fmla="*/ 735806 h 1250373"/>
                      <a:gd name="connsiteX81" fmla="*/ 1416844 w 2362200"/>
                      <a:gd name="connsiteY81" fmla="*/ 742950 h 1250373"/>
                      <a:gd name="connsiteX82" fmla="*/ 1421606 w 2362200"/>
                      <a:gd name="connsiteY82" fmla="*/ 752475 h 1250373"/>
                      <a:gd name="connsiteX83" fmla="*/ 1431131 w 2362200"/>
                      <a:gd name="connsiteY83" fmla="*/ 759619 h 1250373"/>
                      <a:gd name="connsiteX84" fmla="*/ 1443038 w 2362200"/>
                      <a:gd name="connsiteY84" fmla="*/ 781050 h 1250373"/>
                      <a:gd name="connsiteX85" fmla="*/ 1447800 w 2362200"/>
                      <a:gd name="connsiteY85" fmla="*/ 788194 h 1250373"/>
                      <a:gd name="connsiteX86" fmla="*/ 1452563 w 2362200"/>
                      <a:gd name="connsiteY86" fmla="*/ 802481 h 1250373"/>
                      <a:gd name="connsiteX87" fmla="*/ 1457325 w 2362200"/>
                      <a:gd name="connsiteY87" fmla="*/ 809625 h 1250373"/>
                      <a:gd name="connsiteX88" fmla="*/ 1459706 w 2362200"/>
                      <a:gd name="connsiteY88" fmla="*/ 816769 h 1250373"/>
                      <a:gd name="connsiteX89" fmla="*/ 1469231 w 2362200"/>
                      <a:gd name="connsiteY89" fmla="*/ 831056 h 1250373"/>
                      <a:gd name="connsiteX90" fmla="*/ 1473994 w 2362200"/>
                      <a:gd name="connsiteY90" fmla="*/ 838200 h 1250373"/>
                      <a:gd name="connsiteX91" fmla="*/ 1476375 w 2362200"/>
                      <a:gd name="connsiteY91" fmla="*/ 845344 h 1250373"/>
                      <a:gd name="connsiteX92" fmla="*/ 1490663 w 2362200"/>
                      <a:gd name="connsiteY92" fmla="*/ 854869 h 1250373"/>
                      <a:gd name="connsiteX93" fmla="*/ 1500188 w 2362200"/>
                      <a:gd name="connsiteY93" fmla="*/ 869156 h 1250373"/>
                      <a:gd name="connsiteX94" fmla="*/ 1504950 w 2362200"/>
                      <a:gd name="connsiteY94" fmla="*/ 876300 h 1250373"/>
                      <a:gd name="connsiteX95" fmla="*/ 1512094 w 2362200"/>
                      <a:gd name="connsiteY95" fmla="*/ 890587 h 1250373"/>
                      <a:gd name="connsiteX96" fmla="*/ 1519238 w 2362200"/>
                      <a:gd name="connsiteY96" fmla="*/ 895350 h 1250373"/>
                      <a:gd name="connsiteX97" fmla="*/ 1526381 w 2362200"/>
                      <a:gd name="connsiteY97" fmla="*/ 902494 h 1250373"/>
                      <a:gd name="connsiteX98" fmla="*/ 1533525 w 2362200"/>
                      <a:gd name="connsiteY98" fmla="*/ 916781 h 1250373"/>
                      <a:gd name="connsiteX99" fmla="*/ 1547813 w 2362200"/>
                      <a:gd name="connsiteY99" fmla="*/ 931069 h 1250373"/>
                      <a:gd name="connsiteX100" fmla="*/ 1557338 w 2362200"/>
                      <a:gd name="connsiteY100" fmla="*/ 945356 h 1250373"/>
                      <a:gd name="connsiteX101" fmla="*/ 1566863 w 2362200"/>
                      <a:gd name="connsiteY101" fmla="*/ 959644 h 1250373"/>
                      <a:gd name="connsiteX102" fmla="*/ 1576388 w 2362200"/>
                      <a:gd name="connsiteY102" fmla="*/ 973931 h 1250373"/>
                      <a:gd name="connsiteX103" fmla="*/ 1588294 w 2362200"/>
                      <a:gd name="connsiteY103" fmla="*/ 988219 h 1250373"/>
                      <a:gd name="connsiteX104" fmla="*/ 1590675 w 2362200"/>
                      <a:gd name="connsiteY104" fmla="*/ 995362 h 1250373"/>
                      <a:gd name="connsiteX105" fmla="*/ 1609725 w 2362200"/>
                      <a:gd name="connsiteY105" fmla="*/ 1016794 h 1250373"/>
                      <a:gd name="connsiteX106" fmla="*/ 1616869 w 2362200"/>
                      <a:gd name="connsiteY106" fmla="*/ 1021556 h 1250373"/>
                      <a:gd name="connsiteX107" fmla="*/ 1631156 w 2362200"/>
                      <a:gd name="connsiteY107" fmla="*/ 1033462 h 1250373"/>
                      <a:gd name="connsiteX108" fmla="*/ 1635919 w 2362200"/>
                      <a:gd name="connsiteY108" fmla="*/ 1040606 h 1250373"/>
                      <a:gd name="connsiteX109" fmla="*/ 1650206 w 2362200"/>
                      <a:gd name="connsiteY109" fmla="*/ 1050131 h 1250373"/>
                      <a:gd name="connsiteX110" fmla="*/ 1666875 w 2362200"/>
                      <a:gd name="connsiteY110" fmla="*/ 1062037 h 1250373"/>
                      <a:gd name="connsiteX111" fmla="*/ 1681163 w 2362200"/>
                      <a:gd name="connsiteY111" fmla="*/ 1071562 h 1250373"/>
                      <a:gd name="connsiteX112" fmla="*/ 1690688 w 2362200"/>
                      <a:gd name="connsiteY112" fmla="*/ 1085850 h 1250373"/>
                      <a:gd name="connsiteX113" fmla="*/ 1709738 w 2362200"/>
                      <a:gd name="connsiteY113" fmla="*/ 1102519 h 1250373"/>
                      <a:gd name="connsiteX114" fmla="*/ 1724025 w 2362200"/>
                      <a:gd name="connsiteY114" fmla="*/ 1107281 h 1250373"/>
                      <a:gd name="connsiteX115" fmla="*/ 1738313 w 2362200"/>
                      <a:gd name="connsiteY115" fmla="*/ 1116806 h 1250373"/>
                      <a:gd name="connsiteX116" fmla="*/ 1752600 w 2362200"/>
                      <a:gd name="connsiteY116" fmla="*/ 1128712 h 1250373"/>
                      <a:gd name="connsiteX117" fmla="*/ 1771650 w 2362200"/>
                      <a:gd name="connsiteY117" fmla="*/ 1145381 h 1250373"/>
                      <a:gd name="connsiteX118" fmla="*/ 1785938 w 2362200"/>
                      <a:gd name="connsiteY118" fmla="*/ 1150144 h 1250373"/>
                      <a:gd name="connsiteX119" fmla="*/ 1800225 w 2362200"/>
                      <a:gd name="connsiteY119" fmla="*/ 1162050 h 1250373"/>
                      <a:gd name="connsiteX120" fmla="*/ 1804988 w 2362200"/>
                      <a:gd name="connsiteY120" fmla="*/ 1169194 h 1250373"/>
                      <a:gd name="connsiteX121" fmla="*/ 1828800 w 2362200"/>
                      <a:gd name="connsiteY121" fmla="*/ 1185862 h 1250373"/>
                      <a:gd name="connsiteX122" fmla="*/ 1843088 w 2362200"/>
                      <a:gd name="connsiteY122" fmla="*/ 1193006 h 1250373"/>
                      <a:gd name="connsiteX123" fmla="*/ 1862138 w 2362200"/>
                      <a:gd name="connsiteY123" fmla="*/ 1207294 h 1250373"/>
                      <a:gd name="connsiteX124" fmla="*/ 1878806 w 2362200"/>
                      <a:gd name="connsiteY124" fmla="*/ 1219200 h 1250373"/>
                      <a:gd name="connsiteX125" fmla="*/ 1907381 w 2362200"/>
                      <a:gd name="connsiteY125" fmla="*/ 1223962 h 1250373"/>
                      <a:gd name="connsiteX126" fmla="*/ 1919288 w 2362200"/>
                      <a:gd name="connsiteY126" fmla="*/ 1226344 h 1250373"/>
                      <a:gd name="connsiteX127" fmla="*/ 1943100 w 2362200"/>
                      <a:gd name="connsiteY127" fmla="*/ 1233487 h 1250373"/>
                      <a:gd name="connsiteX128" fmla="*/ 1952625 w 2362200"/>
                      <a:gd name="connsiteY128" fmla="*/ 1238250 h 1250373"/>
                      <a:gd name="connsiteX129" fmla="*/ 1962150 w 2362200"/>
                      <a:gd name="connsiteY129" fmla="*/ 1240631 h 1250373"/>
                      <a:gd name="connsiteX130" fmla="*/ 1969294 w 2362200"/>
                      <a:gd name="connsiteY130" fmla="*/ 1243012 h 1250373"/>
                      <a:gd name="connsiteX131" fmla="*/ 1981200 w 2362200"/>
                      <a:gd name="connsiteY131" fmla="*/ 1240631 h 1250373"/>
                      <a:gd name="connsiteX132" fmla="*/ 1988344 w 2362200"/>
                      <a:gd name="connsiteY132" fmla="*/ 1235869 h 1250373"/>
                      <a:gd name="connsiteX133" fmla="*/ 1995488 w 2362200"/>
                      <a:gd name="connsiteY133" fmla="*/ 1233487 h 1250373"/>
                      <a:gd name="connsiteX134" fmla="*/ 2026444 w 2362200"/>
                      <a:gd name="connsiteY134" fmla="*/ 1235869 h 1250373"/>
                      <a:gd name="connsiteX135" fmla="*/ 2033588 w 2362200"/>
                      <a:gd name="connsiteY135" fmla="*/ 1238250 h 1250373"/>
                      <a:gd name="connsiteX136" fmla="*/ 2057400 w 2362200"/>
                      <a:gd name="connsiteY136" fmla="*/ 1240631 h 1250373"/>
                      <a:gd name="connsiteX137" fmla="*/ 2066925 w 2362200"/>
                      <a:gd name="connsiteY137" fmla="*/ 1243012 h 1250373"/>
                      <a:gd name="connsiteX138" fmla="*/ 2112169 w 2362200"/>
                      <a:gd name="connsiteY138" fmla="*/ 1238250 h 1250373"/>
                      <a:gd name="connsiteX139" fmla="*/ 2121694 w 2362200"/>
                      <a:gd name="connsiteY139" fmla="*/ 1235869 h 1250373"/>
                      <a:gd name="connsiteX140" fmla="*/ 2135981 w 2362200"/>
                      <a:gd name="connsiteY140" fmla="*/ 1238250 h 1250373"/>
                      <a:gd name="connsiteX141" fmla="*/ 2152650 w 2362200"/>
                      <a:gd name="connsiteY141" fmla="*/ 1240631 h 1250373"/>
                      <a:gd name="connsiteX142" fmla="*/ 2159794 w 2362200"/>
                      <a:gd name="connsiteY142" fmla="*/ 1243012 h 1250373"/>
                      <a:gd name="connsiteX143" fmla="*/ 2188369 w 2362200"/>
                      <a:gd name="connsiteY143" fmla="*/ 1245394 h 1250373"/>
                      <a:gd name="connsiteX144" fmla="*/ 2209800 w 2362200"/>
                      <a:gd name="connsiteY144" fmla="*/ 1245394 h 1250373"/>
                      <a:gd name="connsiteX145" fmla="*/ 2212181 w 2362200"/>
                      <a:gd name="connsiteY145" fmla="*/ 1238250 h 1250373"/>
                      <a:gd name="connsiteX146" fmla="*/ 2221706 w 2362200"/>
                      <a:gd name="connsiteY146" fmla="*/ 1235869 h 1250373"/>
                      <a:gd name="connsiteX147" fmla="*/ 2228850 w 2362200"/>
                      <a:gd name="connsiteY147" fmla="*/ 1233487 h 1250373"/>
                      <a:gd name="connsiteX148" fmla="*/ 2240756 w 2362200"/>
                      <a:gd name="connsiteY148" fmla="*/ 1235869 h 1250373"/>
                      <a:gd name="connsiteX149" fmla="*/ 2262188 w 2362200"/>
                      <a:gd name="connsiteY149" fmla="*/ 1231106 h 1250373"/>
                      <a:gd name="connsiteX150" fmla="*/ 2362200 w 2362200"/>
                      <a:gd name="connsiteY150" fmla="*/ 1233487 h 1250373"/>
                      <a:gd name="connsiteX151" fmla="*/ 0 w 2362200"/>
                      <a:gd name="connsiteY151" fmla="*/ 1226344 h 1250373"/>
                      <a:gd name="connsiteX152" fmla="*/ 2381 w 2362200"/>
                      <a:gd name="connsiteY152" fmla="*/ 0 h 1250373"/>
                      <a:gd name="connsiteX153" fmla="*/ 521494 w 2362200"/>
                      <a:gd name="connsiteY153" fmla="*/ 0 h 1250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</a:cxnLst>
                    <a:rect l="l" t="t" r="r" b="b"/>
                    <a:pathLst>
                      <a:path w="2362200" h="1250373">
                        <a:moveTo>
                          <a:pt x="521494" y="0"/>
                        </a:moveTo>
                        <a:lnTo>
                          <a:pt x="521494" y="0"/>
                        </a:lnTo>
                        <a:cubicBezTo>
                          <a:pt x="527844" y="2381"/>
                          <a:pt x="533822" y="6248"/>
                          <a:pt x="540544" y="7144"/>
                        </a:cubicBezTo>
                        <a:cubicBezTo>
                          <a:pt x="557871" y="9454"/>
                          <a:pt x="575489" y="8362"/>
                          <a:pt x="592931" y="9525"/>
                        </a:cubicBezTo>
                        <a:cubicBezTo>
                          <a:pt x="599316" y="9951"/>
                          <a:pt x="605631" y="11112"/>
                          <a:pt x="611981" y="11906"/>
                        </a:cubicBezTo>
                        <a:lnTo>
                          <a:pt x="738188" y="9525"/>
                        </a:lnTo>
                        <a:cubicBezTo>
                          <a:pt x="750913" y="9525"/>
                          <a:pt x="763661" y="10328"/>
                          <a:pt x="776288" y="11906"/>
                        </a:cubicBezTo>
                        <a:cubicBezTo>
                          <a:pt x="782783" y="12718"/>
                          <a:pt x="789128" y="14599"/>
                          <a:pt x="795338" y="16669"/>
                        </a:cubicBezTo>
                        <a:lnTo>
                          <a:pt x="809625" y="21431"/>
                        </a:lnTo>
                        <a:cubicBezTo>
                          <a:pt x="813138" y="26700"/>
                          <a:pt x="816033" y="32053"/>
                          <a:pt x="821531" y="35719"/>
                        </a:cubicBezTo>
                        <a:cubicBezTo>
                          <a:pt x="823620" y="37111"/>
                          <a:pt x="826294" y="37306"/>
                          <a:pt x="828675" y="38100"/>
                        </a:cubicBezTo>
                        <a:cubicBezTo>
                          <a:pt x="836613" y="50006"/>
                          <a:pt x="831057" y="43658"/>
                          <a:pt x="847725" y="54769"/>
                        </a:cubicBezTo>
                        <a:cubicBezTo>
                          <a:pt x="850106" y="56356"/>
                          <a:pt x="852154" y="58626"/>
                          <a:pt x="854869" y="59531"/>
                        </a:cubicBezTo>
                        <a:cubicBezTo>
                          <a:pt x="859631" y="61119"/>
                          <a:pt x="864979" y="61510"/>
                          <a:pt x="869156" y="64294"/>
                        </a:cubicBezTo>
                        <a:cubicBezTo>
                          <a:pt x="878389" y="70448"/>
                          <a:pt x="873585" y="68151"/>
                          <a:pt x="883444" y="71437"/>
                        </a:cubicBezTo>
                        <a:cubicBezTo>
                          <a:pt x="885825" y="73025"/>
                          <a:pt x="888028" y="74920"/>
                          <a:pt x="890588" y="76200"/>
                        </a:cubicBezTo>
                        <a:cubicBezTo>
                          <a:pt x="902565" y="82189"/>
                          <a:pt x="897003" y="73089"/>
                          <a:pt x="912019" y="88106"/>
                        </a:cubicBezTo>
                        <a:cubicBezTo>
                          <a:pt x="916781" y="92869"/>
                          <a:pt x="922569" y="96790"/>
                          <a:pt x="926306" y="102394"/>
                        </a:cubicBezTo>
                        <a:cubicBezTo>
                          <a:pt x="927894" y="104775"/>
                          <a:pt x="929168" y="107398"/>
                          <a:pt x="931069" y="109537"/>
                        </a:cubicBezTo>
                        <a:cubicBezTo>
                          <a:pt x="935544" y="114571"/>
                          <a:pt x="941620" y="118221"/>
                          <a:pt x="945356" y="123825"/>
                        </a:cubicBezTo>
                        <a:cubicBezTo>
                          <a:pt x="946944" y="126206"/>
                          <a:pt x="948095" y="128945"/>
                          <a:pt x="950119" y="130969"/>
                        </a:cubicBezTo>
                        <a:cubicBezTo>
                          <a:pt x="952143" y="132993"/>
                          <a:pt x="955064" y="133899"/>
                          <a:pt x="957263" y="135731"/>
                        </a:cubicBezTo>
                        <a:cubicBezTo>
                          <a:pt x="959850" y="137887"/>
                          <a:pt x="961819" y="140719"/>
                          <a:pt x="964406" y="142875"/>
                        </a:cubicBezTo>
                        <a:cubicBezTo>
                          <a:pt x="966605" y="144707"/>
                          <a:pt x="969411" y="145736"/>
                          <a:pt x="971550" y="147637"/>
                        </a:cubicBezTo>
                        <a:cubicBezTo>
                          <a:pt x="976584" y="152112"/>
                          <a:pt x="981075" y="157162"/>
                          <a:pt x="985838" y="161925"/>
                        </a:cubicBezTo>
                        <a:cubicBezTo>
                          <a:pt x="988219" y="164306"/>
                          <a:pt x="989786" y="168004"/>
                          <a:pt x="992981" y="169069"/>
                        </a:cubicBezTo>
                        <a:lnTo>
                          <a:pt x="1000125" y="171450"/>
                        </a:lnTo>
                        <a:cubicBezTo>
                          <a:pt x="1002506" y="173831"/>
                          <a:pt x="1005113" y="176007"/>
                          <a:pt x="1007269" y="178594"/>
                        </a:cubicBezTo>
                        <a:cubicBezTo>
                          <a:pt x="1014510" y="187283"/>
                          <a:pt x="1009289" y="185192"/>
                          <a:pt x="1019175" y="192881"/>
                        </a:cubicBezTo>
                        <a:cubicBezTo>
                          <a:pt x="1023693" y="196395"/>
                          <a:pt x="1033463" y="202406"/>
                          <a:pt x="1033463" y="202406"/>
                        </a:cubicBezTo>
                        <a:cubicBezTo>
                          <a:pt x="1035050" y="204787"/>
                          <a:pt x="1036393" y="207351"/>
                          <a:pt x="1038225" y="209550"/>
                        </a:cubicBezTo>
                        <a:cubicBezTo>
                          <a:pt x="1041525" y="213510"/>
                          <a:pt x="1047553" y="219252"/>
                          <a:pt x="1052513" y="221456"/>
                        </a:cubicBezTo>
                        <a:cubicBezTo>
                          <a:pt x="1057100" y="223495"/>
                          <a:pt x="1066800" y="226219"/>
                          <a:pt x="1066800" y="226219"/>
                        </a:cubicBezTo>
                        <a:cubicBezTo>
                          <a:pt x="1069975" y="230981"/>
                          <a:pt x="1074515" y="235076"/>
                          <a:pt x="1076325" y="240506"/>
                        </a:cubicBezTo>
                        <a:cubicBezTo>
                          <a:pt x="1078262" y="246317"/>
                          <a:pt x="1078852" y="250177"/>
                          <a:pt x="1083469" y="254794"/>
                        </a:cubicBezTo>
                        <a:cubicBezTo>
                          <a:pt x="1085493" y="256818"/>
                          <a:pt x="1088232" y="257969"/>
                          <a:pt x="1090613" y="259556"/>
                        </a:cubicBezTo>
                        <a:cubicBezTo>
                          <a:pt x="1103312" y="278607"/>
                          <a:pt x="1086644" y="255587"/>
                          <a:pt x="1102519" y="271462"/>
                        </a:cubicBezTo>
                        <a:cubicBezTo>
                          <a:pt x="1104543" y="273486"/>
                          <a:pt x="1105257" y="276582"/>
                          <a:pt x="1107281" y="278606"/>
                        </a:cubicBezTo>
                        <a:cubicBezTo>
                          <a:pt x="1109305" y="280630"/>
                          <a:pt x="1112226" y="281537"/>
                          <a:pt x="1114425" y="283369"/>
                        </a:cubicBezTo>
                        <a:cubicBezTo>
                          <a:pt x="1117012" y="285525"/>
                          <a:pt x="1119188" y="288131"/>
                          <a:pt x="1121569" y="290512"/>
                        </a:cubicBezTo>
                        <a:cubicBezTo>
                          <a:pt x="1122363" y="292893"/>
                          <a:pt x="1122731" y="295462"/>
                          <a:pt x="1123950" y="297656"/>
                        </a:cubicBezTo>
                        <a:cubicBezTo>
                          <a:pt x="1126730" y="302660"/>
                          <a:pt x="1131665" y="306514"/>
                          <a:pt x="1133475" y="311944"/>
                        </a:cubicBezTo>
                        <a:cubicBezTo>
                          <a:pt x="1135174" y="317040"/>
                          <a:pt x="1136274" y="322429"/>
                          <a:pt x="1140619" y="326231"/>
                        </a:cubicBezTo>
                        <a:cubicBezTo>
                          <a:pt x="1144926" y="330000"/>
                          <a:pt x="1150144" y="332581"/>
                          <a:pt x="1154906" y="335756"/>
                        </a:cubicBezTo>
                        <a:cubicBezTo>
                          <a:pt x="1157287" y="337344"/>
                          <a:pt x="1160333" y="338229"/>
                          <a:pt x="1162050" y="340519"/>
                        </a:cubicBezTo>
                        <a:cubicBezTo>
                          <a:pt x="1175744" y="358777"/>
                          <a:pt x="1162407" y="343197"/>
                          <a:pt x="1176338" y="354806"/>
                        </a:cubicBezTo>
                        <a:cubicBezTo>
                          <a:pt x="1194672" y="370085"/>
                          <a:pt x="1172888" y="354889"/>
                          <a:pt x="1190625" y="366712"/>
                        </a:cubicBezTo>
                        <a:lnTo>
                          <a:pt x="1204913" y="388144"/>
                        </a:lnTo>
                        <a:lnTo>
                          <a:pt x="1209675" y="395287"/>
                        </a:lnTo>
                        <a:lnTo>
                          <a:pt x="1214438" y="402431"/>
                        </a:lnTo>
                        <a:cubicBezTo>
                          <a:pt x="1215232" y="404812"/>
                          <a:pt x="1215697" y="407330"/>
                          <a:pt x="1216819" y="409575"/>
                        </a:cubicBezTo>
                        <a:cubicBezTo>
                          <a:pt x="1220135" y="416208"/>
                          <a:pt x="1223457" y="418594"/>
                          <a:pt x="1228725" y="423862"/>
                        </a:cubicBezTo>
                        <a:cubicBezTo>
                          <a:pt x="1230313" y="427037"/>
                          <a:pt x="1232090" y="430124"/>
                          <a:pt x="1233488" y="433387"/>
                        </a:cubicBezTo>
                        <a:cubicBezTo>
                          <a:pt x="1235963" y="439162"/>
                          <a:pt x="1235401" y="443099"/>
                          <a:pt x="1240631" y="447675"/>
                        </a:cubicBezTo>
                        <a:cubicBezTo>
                          <a:pt x="1244939" y="451444"/>
                          <a:pt x="1254919" y="457200"/>
                          <a:pt x="1254919" y="457200"/>
                        </a:cubicBezTo>
                        <a:cubicBezTo>
                          <a:pt x="1256506" y="459581"/>
                          <a:pt x="1258401" y="461784"/>
                          <a:pt x="1259681" y="464344"/>
                        </a:cubicBezTo>
                        <a:cubicBezTo>
                          <a:pt x="1260804" y="466589"/>
                          <a:pt x="1260844" y="469293"/>
                          <a:pt x="1262063" y="471487"/>
                        </a:cubicBezTo>
                        <a:cubicBezTo>
                          <a:pt x="1264843" y="476491"/>
                          <a:pt x="1268413" y="481012"/>
                          <a:pt x="1271588" y="485775"/>
                        </a:cubicBezTo>
                        <a:cubicBezTo>
                          <a:pt x="1273175" y="488156"/>
                          <a:pt x="1275445" y="490204"/>
                          <a:pt x="1276350" y="492919"/>
                        </a:cubicBezTo>
                        <a:lnTo>
                          <a:pt x="1281113" y="507206"/>
                        </a:lnTo>
                        <a:cubicBezTo>
                          <a:pt x="1281907" y="509587"/>
                          <a:pt x="1281719" y="512575"/>
                          <a:pt x="1283494" y="514350"/>
                        </a:cubicBezTo>
                        <a:cubicBezTo>
                          <a:pt x="1285875" y="516731"/>
                          <a:pt x="1288482" y="518907"/>
                          <a:pt x="1290638" y="521494"/>
                        </a:cubicBezTo>
                        <a:cubicBezTo>
                          <a:pt x="1292470" y="523692"/>
                          <a:pt x="1293377" y="526614"/>
                          <a:pt x="1295400" y="528637"/>
                        </a:cubicBezTo>
                        <a:cubicBezTo>
                          <a:pt x="1297424" y="530661"/>
                          <a:pt x="1300163" y="531812"/>
                          <a:pt x="1302544" y="533400"/>
                        </a:cubicBezTo>
                        <a:cubicBezTo>
                          <a:pt x="1304131" y="535781"/>
                          <a:pt x="1305405" y="538405"/>
                          <a:pt x="1307306" y="540544"/>
                        </a:cubicBezTo>
                        <a:cubicBezTo>
                          <a:pt x="1312103" y="545940"/>
                          <a:pt x="1322751" y="553864"/>
                          <a:pt x="1326356" y="561975"/>
                        </a:cubicBezTo>
                        <a:cubicBezTo>
                          <a:pt x="1328395" y="566562"/>
                          <a:pt x="1327569" y="572712"/>
                          <a:pt x="1331119" y="576262"/>
                        </a:cubicBezTo>
                        <a:cubicBezTo>
                          <a:pt x="1336386" y="581529"/>
                          <a:pt x="1339710" y="583918"/>
                          <a:pt x="1343025" y="590550"/>
                        </a:cubicBezTo>
                        <a:cubicBezTo>
                          <a:pt x="1352876" y="610254"/>
                          <a:pt x="1336529" y="584381"/>
                          <a:pt x="1350169" y="604837"/>
                        </a:cubicBezTo>
                        <a:cubicBezTo>
                          <a:pt x="1350963" y="607218"/>
                          <a:pt x="1350982" y="610021"/>
                          <a:pt x="1352550" y="611981"/>
                        </a:cubicBezTo>
                        <a:cubicBezTo>
                          <a:pt x="1357459" y="618117"/>
                          <a:pt x="1369219" y="628650"/>
                          <a:pt x="1369219" y="628650"/>
                        </a:cubicBezTo>
                        <a:cubicBezTo>
                          <a:pt x="1370806" y="633412"/>
                          <a:pt x="1372996" y="638015"/>
                          <a:pt x="1373981" y="642937"/>
                        </a:cubicBezTo>
                        <a:cubicBezTo>
                          <a:pt x="1374887" y="647464"/>
                          <a:pt x="1376304" y="657106"/>
                          <a:pt x="1378744" y="661987"/>
                        </a:cubicBezTo>
                        <a:cubicBezTo>
                          <a:pt x="1380024" y="664547"/>
                          <a:pt x="1382226" y="666571"/>
                          <a:pt x="1383506" y="669131"/>
                        </a:cubicBezTo>
                        <a:cubicBezTo>
                          <a:pt x="1384629" y="671376"/>
                          <a:pt x="1384765" y="674030"/>
                          <a:pt x="1385888" y="676275"/>
                        </a:cubicBezTo>
                        <a:cubicBezTo>
                          <a:pt x="1387168" y="678835"/>
                          <a:pt x="1389370" y="680859"/>
                          <a:pt x="1390650" y="683419"/>
                        </a:cubicBezTo>
                        <a:cubicBezTo>
                          <a:pt x="1391772" y="685664"/>
                          <a:pt x="1391463" y="688602"/>
                          <a:pt x="1393031" y="690562"/>
                        </a:cubicBezTo>
                        <a:cubicBezTo>
                          <a:pt x="1394819" y="692797"/>
                          <a:pt x="1397794" y="693737"/>
                          <a:pt x="1400175" y="695325"/>
                        </a:cubicBezTo>
                        <a:cubicBezTo>
                          <a:pt x="1400969" y="698500"/>
                          <a:pt x="1401616" y="701715"/>
                          <a:pt x="1402556" y="704850"/>
                        </a:cubicBezTo>
                        <a:cubicBezTo>
                          <a:pt x="1403999" y="709658"/>
                          <a:pt x="1406102" y="714267"/>
                          <a:pt x="1407319" y="719137"/>
                        </a:cubicBezTo>
                        <a:cubicBezTo>
                          <a:pt x="1408082" y="722187"/>
                          <a:pt x="1410373" y="732391"/>
                          <a:pt x="1412081" y="735806"/>
                        </a:cubicBezTo>
                        <a:cubicBezTo>
                          <a:pt x="1413361" y="738366"/>
                          <a:pt x="1415424" y="740465"/>
                          <a:pt x="1416844" y="742950"/>
                        </a:cubicBezTo>
                        <a:cubicBezTo>
                          <a:pt x="1418605" y="746032"/>
                          <a:pt x="1419296" y="749780"/>
                          <a:pt x="1421606" y="752475"/>
                        </a:cubicBezTo>
                        <a:cubicBezTo>
                          <a:pt x="1424189" y="755488"/>
                          <a:pt x="1428494" y="756653"/>
                          <a:pt x="1431131" y="759619"/>
                        </a:cubicBezTo>
                        <a:cubicBezTo>
                          <a:pt x="1448286" y="778918"/>
                          <a:pt x="1436110" y="767194"/>
                          <a:pt x="1443038" y="781050"/>
                        </a:cubicBezTo>
                        <a:cubicBezTo>
                          <a:pt x="1444318" y="783610"/>
                          <a:pt x="1446638" y="785579"/>
                          <a:pt x="1447800" y="788194"/>
                        </a:cubicBezTo>
                        <a:cubicBezTo>
                          <a:pt x="1449839" y="792781"/>
                          <a:pt x="1449779" y="798304"/>
                          <a:pt x="1452563" y="802481"/>
                        </a:cubicBezTo>
                        <a:cubicBezTo>
                          <a:pt x="1454150" y="804862"/>
                          <a:pt x="1456045" y="807065"/>
                          <a:pt x="1457325" y="809625"/>
                        </a:cubicBezTo>
                        <a:cubicBezTo>
                          <a:pt x="1458447" y="811870"/>
                          <a:pt x="1458487" y="814575"/>
                          <a:pt x="1459706" y="816769"/>
                        </a:cubicBezTo>
                        <a:cubicBezTo>
                          <a:pt x="1462486" y="821772"/>
                          <a:pt x="1466056" y="826294"/>
                          <a:pt x="1469231" y="831056"/>
                        </a:cubicBezTo>
                        <a:lnTo>
                          <a:pt x="1473994" y="838200"/>
                        </a:lnTo>
                        <a:cubicBezTo>
                          <a:pt x="1474788" y="840581"/>
                          <a:pt x="1474983" y="843255"/>
                          <a:pt x="1476375" y="845344"/>
                        </a:cubicBezTo>
                        <a:cubicBezTo>
                          <a:pt x="1481470" y="852987"/>
                          <a:pt x="1483175" y="852372"/>
                          <a:pt x="1490663" y="854869"/>
                        </a:cubicBezTo>
                        <a:lnTo>
                          <a:pt x="1500188" y="869156"/>
                        </a:lnTo>
                        <a:cubicBezTo>
                          <a:pt x="1501775" y="871537"/>
                          <a:pt x="1504045" y="873585"/>
                          <a:pt x="1504950" y="876300"/>
                        </a:cubicBezTo>
                        <a:cubicBezTo>
                          <a:pt x="1506887" y="882112"/>
                          <a:pt x="1507476" y="885970"/>
                          <a:pt x="1512094" y="890587"/>
                        </a:cubicBezTo>
                        <a:cubicBezTo>
                          <a:pt x="1514118" y="892611"/>
                          <a:pt x="1517039" y="893518"/>
                          <a:pt x="1519238" y="895350"/>
                        </a:cubicBezTo>
                        <a:cubicBezTo>
                          <a:pt x="1521825" y="897506"/>
                          <a:pt x="1524000" y="900113"/>
                          <a:pt x="1526381" y="902494"/>
                        </a:cubicBezTo>
                        <a:cubicBezTo>
                          <a:pt x="1528588" y="909111"/>
                          <a:pt x="1528603" y="911244"/>
                          <a:pt x="1533525" y="916781"/>
                        </a:cubicBezTo>
                        <a:cubicBezTo>
                          <a:pt x="1538000" y="921815"/>
                          <a:pt x="1544077" y="925465"/>
                          <a:pt x="1547813" y="931069"/>
                        </a:cubicBezTo>
                        <a:lnTo>
                          <a:pt x="1557338" y="945356"/>
                        </a:lnTo>
                        <a:cubicBezTo>
                          <a:pt x="1561891" y="959018"/>
                          <a:pt x="1556458" y="946267"/>
                          <a:pt x="1566863" y="959644"/>
                        </a:cubicBezTo>
                        <a:cubicBezTo>
                          <a:pt x="1570377" y="964162"/>
                          <a:pt x="1572341" y="969883"/>
                          <a:pt x="1576388" y="973931"/>
                        </a:cubicBezTo>
                        <a:cubicBezTo>
                          <a:pt x="1585555" y="983099"/>
                          <a:pt x="1581663" y="978273"/>
                          <a:pt x="1588294" y="988219"/>
                        </a:cubicBezTo>
                        <a:cubicBezTo>
                          <a:pt x="1589088" y="990600"/>
                          <a:pt x="1589553" y="993117"/>
                          <a:pt x="1590675" y="995362"/>
                        </a:cubicBezTo>
                        <a:cubicBezTo>
                          <a:pt x="1594253" y="1002518"/>
                          <a:pt x="1604994" y="1013641"/>
                          <a:pt x="1609725" y="1016794"/>
                        </a:cubicBezTo>
                        <a:cubicBezTo>
                          <a:pt x="1612106" y="1018381"/>
                          <a:pt x="1614670" y="1019724"/>
                          <a:pt x="1616869" y="1021556"/>
                        </a:cubicBezTo>
                        <a:cubicBezTo>
                          <a:pt x="1635209" y="1036839"/>
                          <a:pt x="1613417" y="1021636"/>
                          <a:pt x="1631156" y="1033462"/>
                        </a:cubicBezTo>
                        <a:cubicBezTo>
                          <a:pt x="1632744" y="1035843"/>
                          <a:pt x="1633765" y="1038721"/>
                          <a:pt x="1635919" y="1040606"/>
                        </a:cubicBezTo>
                        <a:cubicBezTo>
                          <a:pt x="1640226" y="1044375"/>
                          <a:pt x="1645444" y="1046956"/>
                          <a:pt x="1650206" y="1050131"/>
                        </a:cubicBezTo>
                        <a:cubicBezTo>
                          <a:pt x="1673449" y="1065627"/>
                          <a:pt x="1637315" y="1041347"/>
                          <a:pt x="1666875" y="1062037"/>
                        </a:cubicBezTo>
                        <a:cubicBezTo>
                          <a:pt x="1671564" y="1065319"/>
                          <a:pt x="1681163" y="1071562"/>
                          <a:pt x="1681163" y="1071562"/>
                        </a:cubicBezTo>
                        <a:lnTo>
                          <a:pt x="1690688" y="1085850"/>
                        </a:lnTo>
                        <a:cubicBezTo>
                          <a:pt x="1696244" y="1094185"/>
                          <a:pt x="1697829" y="1098550"/>
                          <a:pt x="1709738" y="1102519"/>
                        </a:cubicBezTo>
                        <a:lnTo>
                          <a:pt x="1724025" y="1107281"/>
                        </a:lnTo>
                        <a:cubicBezTo>
                          <a:pt x="1728788" y="1110456"/>
                          <a:pt x="1734266" y="1112758"/>
                          <a:pt x="1738313" y="1116806"/>
                        </a:cubicBezTo>
                        <a:cubicBezTo>
                          <a:pt x="1747480" y="1125974"/>
                          <a:pt x="1742654" y="1122082"/>
                          <a:pt x="1752600" y="1128712"/>
                        </a:cubicBezTo>
                        <a:cubicBezTo>
                          <a:pt x="1758156" y="1137046"/>
                          <a:pt x="1759745" y="1141412"/>
                          <a:pt x="1771650" y="1145381"/>
                        </a:cubicBezTo>
                        <a:lnTo>
                          <a:pt x="1785938" y="1150144"/>
                        </a:lnTo>
                        <a:cubicBezTo>
                          <a:pt x="1797540" y="1167546"/>
                          <a:pt x="1782099" y="1146944"/>
                          <a:pt x="1800225" y="1162050"/>
                        </a:cubicBezTo>
                        <a:cubicBezTo>
                          <a:pt x="1802424" y="1163882"/>
                          <a:pt x="1802964" y="1167170"/>
                          <a:pt x="1804988" y="1169194"/>
                        </a:cubicBezTo>
                        <a:cubicBezTo>
                          <a:pt x="1807704" y="1171909"/>
                          <a:pt x="1827636" y="1185474"/>
                          <a:pt x="1828800" y="1185862"/>
                        </a:cubicBezTo>
                        <a:cubicBezTo>
                          <a:pt x="1838659" y="1189149"/>
                          <a:pt x="1833855" y="1186852"/>
                          <a:pt x="1843088" y="1193006"/>
                        </a:cubicBezTo>
                        <a:cubicBezTo>
                          <a:pt x="1852614" y="1207297"/>
                          <a:pt x="1841922" y="1193817"/>
                          <a:pt x="1862138" y="1207294"/>
                        </a:cubicBezTo>
                        <a:cubicBezTo>
                          <a:pt x="1881737" y="1220360"/>
                          <a:pt x="1855784" y="1209333"/>
                          <a:pt x="1878806" y="1219200"/>
                        </a:cubicBezTo>
                        <a:cubicBezTo>
                          <a:pt x="1889041" y="1223586"/>
                          <a:pt x="1894130" y="1222069"/>
                          <a:pt x="1907381" y="1223962"/>
                        </a:cubicBezTo>
                        <a:cubicBezTo>
                          <a:pt x="1911388" y="1224534"/>
                          <a:pt x="1915319" y="1225550"/>
                          <a:pt x="1919288" y="1226344"/>
                        </a:cubicBezTo>
                        <a:cubicBezTo>
                          <a:pt x="1941855" y="1237626"/>
                          <a:pt x="1913446" y="1224590"/>
                          <a:pt x="1943100" y="1233487"/>
                        </a:cubicBezTo>
                        <a:cubicBezTo>
                          <a:pt x="1946500" y="1234507"/>
                          <a:pt x="1949301" y="1237004"/>
                          <a:pt x="1952625" y="1238250"/>
                        </a:cubicBezTo>
                        <a:cubicBezTo>
                          <a:pt x="1955689" y="1239399"/>
                          <a:pt x="1959003" y="1239732"/>
                          <a:pt x="1962150" y="1240631"/>
                        </a:cubicBezTo>
                        <a:cubicBezTo>
                          <a:pt x="1964564" y="1241321"/>
                          <a:pt x="1966913" y="1242218"/>
                          <a:pt x="1969294" y="1243012"/>
                        </a:cubicBezTo>
                        <a:cubicBezTo>
                          <a:pt x="1973263" y="1242218"/>
                          <a:pt x="1977410" y="1242052"/>
                          <a:pt x="1981200" y="1240631"/>
                        </a:cubicBezTo>
                        <a:cubicBezTo>
                          <a:pt x="1983880" y="1239626"/>
                          <a:pt x="1985784" y="1237149"/>
                          <a:pt x="1988344" y="1235869"/>
                        </a:cubicBezTo>
                        <a:cubicBezTo>
                          <a:pt x="1990589" y="1234746"/>
                          <a:pt x="1993107" y="1234281"/>
                          <a:pt x="1995488" y="1233487"/>
                        </a:cubicBezTo>
                        <a:cubicBezTo>
                          <a:pt x="2005807" y="1234281"/>
                          <a:pt x="2016175" y="1234585"/>
                          <a:pt x="2026444" y="1235869"/>
                        </a:cubicBezTo>
                        <a:cubicBezTo>
                          <a:pt x="2028935" y="1236180"/>
                          <a:pt x="2031107" y="1237868"/>
                          <a:pt x="2033588" y="1238250"/>
                        </a:cubicBezTo>
                        <a:cubicBezTo>
                          <a:pt x="2041472" y="1239463"/>
                          <a:pt x="2049463" y="1239837"/>
                          <a:pt x="2057400" y="1240631"/>
                        </a:cubicBezTo>
                        <a:cubicBezTo>
                          <a:pt x="2060575" y="1241425"/>
                          <a:pt x="2063652" y="1243012"/>
                          <a:pt x="2066925" y="1243012"/>
                        </a:cubicBezTo>
                        <a:cubicBezTo>
                          <a:pt x="2080185" y="1243012"/>
                          <a:pt x="2098174" y="1241049"/>
                          <a:pt x="2112169" y="1238250"/>
                        </a:cubicBezTo>
                        <a:cubicBezTo>
                          <a:pt x="2115378" y="1237608"/>
                          <a:pt x="2118519" y="1236663"/>
                          <a:pt x="2121694" y="1235869"/>
                        </a:cubicBezTo>
                        <a:lnTo>
                          <a:pt x="2135981" y="1238250"/>
                        </a:lnTo>
                        <a:cubicBezTo>
                          <a:pt x="2141528" y="1239103"/>
                          <a:pt x="2147146" y="1239530"/>
                          <a:pt x="2152650" y="1240631"/>
                        </a:cubicBezTo>
                        <a:cubicBezTo>
                          <a:pt x="2155111" y="1241123"/>
                          <a:pt x="2157306" y="1242680"/>
                          <a:pt x="2159794" y="1243012"/>
                        </a:cubicBezTo>
                        <a:cubicBezTo>
                          <a:pt x="2169268" y="1244275"/>
                          <a:pt x="2178844" y="1244600"/>
                          <a:pt x="2188369" y="1245394"/>
                        </a:cubicBezTo>
                        <a:cubicBezTo>
                          <a:pt x="2205371" y="1251061"/>
                          <a:pt x="2198479" y="1252940"/>
                          <a:pt x="2209800" y="1245394"/>
                        </a:cubicBezTo>
                        <a:cubicBezTo>
                          <a:pt x="2210594" y="1243013"/>
                          <a:pt x="2210221" y="1239818"/>
                          <a:pt x="2212181" y="1238250"/>
                        </a:cubicBezTo>
                        <a:cubicBezTo>
                          <a:pt x="2214737" y="1236206"/>
                          <a:pt x="2218559" y="1236768"/>
                          <a:pt x="2221706" y="1235869"/>
                        </a:cubicBezTo>
                        <a:cubicBezTo>
                          <a:pt x="2224120" y="1235179"/>
                          <a:pt x="2226469" y="1234281"/>
                          <a:pt x="2228850" y="1233487"/>
                        </a:cubicBezTo>
                        <a:cubicBezTo>
                          <a:pt x="2232819" y="1234281"/>
                          <a:pt x="2236709" y="1235869"/>
                          <a:pt x="2240756" y="1235869"/>
                        </a:cubicBezTo>
                        <a:cubicBezTo>
                          <a:pt x="2249134" y="1235869"/>
                          <a:pt x="2254823" y="1233561"/>
                          <a:pt x="2262188" y="1231106"/>
                        </a:cubicBezTo>
                        <a:cubicBezTo>
                          <a:pt x="2298699" y="1243276"/>
                          <a:pt x="2266821" y="1233487"/>
                          <a:pt x="2362200" y="1233487"/>
                        </a:cubicBezTo>
                        <a:lnTo>
                          <a:pt x="0" y="1226344"/>
                        </a:lnTo>
                        <a:cubicBezTo>
                          <a:pt x="794" y="817563"/>
                          <a:pt x="1587" y="408781"/>
                          <a:pt x="2381" y="0"/>
                        </a:cubicBezTo>
                        <a:lnTo>
                          <a:pt x="521494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2" name="Freeform 51"/>
                  <p:cNvSpPr/>
                  <p:nvPr/>
                </p:nvSpPr>
                <p:spPr>
                  <a:xfrm>
                    <a:off x="7103610" y="1199814"/>
                    <a:ext cx="1737430" cy="1229662"/>
                  </a:xfrm>
                  <a:custGeom>
                    <a:avLst/>
                    <a:gdLst>
                      <a:gd name="connsiteX0" fmla="*/ 0 w 2491848"/>
                      <a:gd name="connsiteY0" fmla="*/ 9744 h 1312086"/>
                      <a:gd name="connsiteX1" fmla="*/ 238350 w 2491848"/>
                      <a:gd name="connsiteY1" fmla="*/ 5410 h 1312086"/>
                      <a:gd name="connsiteX2" fmla="*/ 394362 w 2491848"/>
                      <a:gd name="connsiteY2" fmla="*/ 1077 h 1312086"/>
                      <a:gd name="connsiteX3" fmla="*/ 494036 w 2491848"/>
                      <a:gd name="connsiteY3" fmla="*/ 27078 h 1312086"/>
                      <a:gd name="connsiteX4" fmla="*/ 615378 w 2491848"/>
                      <a:gd name="connsiteY4" fmla="*/ 74749 h 1312086"/>
                      <a:gd name="connsiteX5" fmla="*/ 923067 w 2491848"/>
                      <a:gd name="connsiteY5" fmla="*/ 252428 h 1312086"/>
                      <a:gd name="connsiteX6" fmla="*/ 1265425 w 2491848"/>
                      <a:gd name="connsiteY6" fmla="*/ 512447 h 1312086"/>
                      <a:gd name="connsiteX7" fmla="*/ 1451772 w 2491848"/>
                      <a:gd name="connsiteY7" fmla="*/ 694460 h 1312086"/>
                      <a:gd name="connsiteX8" fmla="*/ 1616451 w 2491848"/>
                      <a:gd name="connsiteY8" fmla="*/ 893808 h 1312086"/>
                      <a:gd name="connsiteX9" fmla="*/ 1854802 w 2491848"/>
                      <a:gd name="connsiteY9" fmla="*/ 1097490 h 1312086"/>
                      <a:gd name="connsiteX10" fmla="*/ 2227495 w 2491848"/>
                      <a:gd name="connsiteY10" fmla="*/ 1279503 h 1312086"/>
                      <a:gd name="connsiteX11" fmla="*/ 2422510 w 2491848"/>
                      <a:gd name="connsiteY11" fmla="*/ 1309839 h 1312086"/>
                      <a:gd name="connsiteX12" fmla="*/ 2491848 w 2491848"/>
                      <a:gd name="connsiteY12" fmla="*/ 1309839 h 1312086"/>
                      <a:gd name="connsiteX0" fmla="*/ 0 w 2491848"/>
                      <a:gd name="connsiteY0" fmla="*/ 9744 h 1312086"/>
                      <a:gd name="connsiteX1" fmla="*/ 238351 w 2491848"/>
                      <a:gd name="connsiteY1" fmla="*/ 5410 h 1312086"/>
                      <a:gd name="connsiteX2" fmla="*/ 394362 w 2491848"/>
                      <a:gd name="connsiteY2" fmla="*/ 1077 h 1312086"/>
                      <a:gd name="connsiteX3" fmla="*/ 494036 w 2491848"/>
                      <a:gd name="connsiteY3" fmla="*/ 27078 h 1312086"/>
                      <a:gd name="connsiteX4" fmla="*/ 615378 w 2491848"/>
                      <a:gd name="connsiteY4" fmla="*/ 74749 h 1312086"/>
                      <a:gd name="connsiteX5" fmla="*/ 923067 w 2491848"/>
                      <a:gd name="connsiteY5" fmla="*/ 252428 h 1312086"/>
                      <a:gd name="connsiteX6" fmla="*/ 1265425 w 2491848"/>
                      <a:gd name="connsiteY6" fmla="*/ 512447 h 1312086"/>
                      <a:gd name="connsiteX7" fmla="*/ 1451772 w 2491848"/>
                      <a:gd name="connsiteY7" fmla="*/ 694460 h 1312086"/>
                      <a:gd name="connsiteX8" fmla="*/ 1616451 w 2491848"/>
                      <a:gd name="connsiteY8" fmla="*/ 893808 h 1312086"/>
                      <a:gd name="connsiteX9" fmla="*/ 1854802 w 2491848"/>
                      <a:gd name="connsiteY9" fmla="*/ 1097490 h 1312086"/>
                      <a:gd name="connsiteX10" fmla="*/ 2227495 w 2491848"/>
                      <a:gd name="connsiteY10" fmla="*/ 1279503 h 1312086"/>
                      <a:gd name="connsiteX11" fmla="*/ 2422510 w 2491848"/>
                      <a:gd name="connsiteY11" fmla="*/ 1309839 h 1312086"/>
                      <a:gd name="connsiteX12" fmla="*/ 2491848 w 2491848"/>
                      <a:gd name="connsiteY12" fmla="*/ 1309839 h 1312086"/>
                      <a:gd name="connsiteX0" fmla="*/ 0 w 2491848"/>
                      <a:gd name="connsiteY0" fmla="*/ 14148 h 1316490"/>
                      <a:gd name="connsiteX1" fmla="*/ 201459 w 2491848"/>
                      <a:gd name="connsiteY1" fmla="*/ 566 h 1316490"/>
                      <a:gd name="connsiteX2" fmla="*/ 394362 w 2491848"/>
                      <a:gd name="connsiteY2" fmla="*/ 5481 h 1316490"/>
                      <a:gd name="connsiteX3" fmla="*/ 494036 w 2491848"/>
                      <a:gd name="connsiteY3" fmla="*/ 31482 h 1316490"/>
                      <a:gd name="connsiteX4" fmla="*/ 615378 w 2491848"/>
                      <a:gd name="connsiteY4" fmla="*/ 79153 h 1316490"/>
                      <a:gd name="connsiteX5" fmla="*/ 923067 w 2491848"/>
                      <a:gd name="connsiteY5" fmla="*/ 256832 h 1316490"/>
                      <a:gd name="connsiteX6" fmla="*/ 1265425 w 2491848"/>
                      <a:gd name="connsiteY6" fmla="*/ 516851 h 1316490"/>
                      <a:gd name="connsiteX7" fmla="*/ 1451772 w 2491848"/>
                      <a:gd name="connsiteY7" fmla="*/ 698864 h 1316490"/>
                      <a:gd name="connsiteX8" fmla="*/ 1616451 w 2491848"/>
                      <a:gd name="connsiteY8" fmla="*/ 898212 h 1316490"/>
                      <a:gd name="connsiteX9" fmla="*/ 1854802 w 2491848"/>
                      <a:gd name="connsiteY9" fmla="*/ 1101894 h 1316490"/>
                      <a:gd name="connsiteX10" fmla="*/ 2227495 w 2491848"/>
                      <a:gd name="connsiteY10" fmla="*/ 1283907 h 1316490"/>
                      <a:gd name="connsiteX11" fmla="*/ 2422510 w 2491848"/>
                      <a:gd name="connsiteY11" fmla="*/ 1314243 h 1316490"/>
                      <a:gd name="connsiteX12" fmla="*/ 2491848 w 2491848"/>
                      <a:gd name="connsiteY12" fmla="*/ 1314243 h 1316490"/>
                      <a:gd name="connsiteX0" fmla="*/ 0 w 2499957"/>
                      <a:gd name="connsiteY0" fmla="*/ 877 h 1315924"/>
                      <a:gd name="connsiteX1" fmla="*/ 209568 w 2499957"/>
                      <a:gd name="connsiteY1" fmla="*/ 0 h 1315924"/>
                      <a:gd name="connsiteX2" fmla="*/ 402471 w 2499957"/>
                      <a:gd name="connsiteY2" fmla="*/ 4915 h 1315924"/>
                      <a:gd name="connsiteX3" fmla="*/ 502145 w 2499957"/>
                      <a:gd name="connsiteY3" fmla="*/ 30916 h 1315924"/>
                      <a:gd name="connsiteX4" fmla="*/ 623487 w 2499957"/>
                      <a:gd name="connsiteY4" fmla="*/ 78587 h 1315924"/>
                      <a:gd name="connsiteX5" fmla="*/ 931176 w 2499957"/>
                      <a:gd name="connsiteY5" fmla="*/ 256266 h 1315924"/>
                      <a:gd name="connsiteX6" fmla="*/ 1273534 w 2499957"/>
                      <a:gd name="connsiteY6" fmla="*/ 516285 h 1315924"/>
                      <a:gd name="connsiteX7" fmla="*/ 1459881 w 2499957"/>
                      <a:gd name="connsiteY7" fmla="*/ 698298 h 1315924"/>
                      <a:gd name="connsiteX8" fmla="*/ 1624560 w 2499957"/>
                      <a:gd name="connsiteY8" fmla="*/ 897646 h 1315924"/>
                      <a:gd name="connsiteX9" fmla="*/ 1862911 w 2499957"/>
                      <a:gd name="connsiteY9" fmla="*/ 1101328 h 1315924"/>
                      <a:gd name="connsiteX10" fmla="*/ 2235604 w 2499957"/>
                      <a:gd name="connsiteY10" fmla="*/ 1283341 h 1315924"/>
                      <a:gd name="connsiteX11" fmla="*/ 2430619 w 2499957"/>
                      <a:gd name="connsiteY11" fmla="*/ 1313677 h 1315924"/>
                      <a:gd name="connsiteX12" fmla="*/ 2499957 w 2499957"/>
                      <a:gd name="connsiteY12" fmla="*/ 1313677 h 1315924"/>
                      <a:gd name="connsiteX0" fmla="*/ 0 w 2499957"/>
                      <a:gd name="connsiteY0" fmla="*/ 877 h 1315924"/>
                      <a:gd name="connsiteX1" fmla="*/ 209568 w 2499957"/>
                      <a:gd name="connsiteY1" fmla="*/ 0 h 1315924"/>
                      <a:gd name="connsiteX2" fmla="*/ 402471 w 2499957"/>
                      <a:gd name="connsiteY2" fmla="*/ 4915 h 1315924"/>
                      <a:gd name="connsiteX3" fmla="*/ 502145 w 2499957"/>
                      <a:gd name="connsiteY3" fmla="*/ 30916 h 1315924"/>
                      <a:gd name="connsiteX4" fmla="*/ 623487 w 2499957"/>
                      <a:gd name="connsiteY4" fmla="*/ 78587 h 1315924"/>
                      <a:gd name="connsiteX5" fmla="*/ 931176 w 2499957"/>
                      <a:gd name="connsiteY5" fmla="*/ 256266 h 1315924"/>
                      <a:gd name="connsiteX6" fmla="*/ 1273534 w 2499957"/>
                      <a:gd name="connsiteY6" fmla="*/ 516285 h 1315924"/>
                      <a:gd name="connsiteX7" fmla="*/ 1459881 w 2499957"/>
                      <a:gd name="connsiteY7" fmla="*/ 698298 h 1315924"/>
                      <a:gd name="connsiteX8" fmla="*/ 1624560 w 2499957"/>
                      <a:gd name="connsiteY8" fmla="*/ 897646 h 1315924"/>
                      <a:gd name="connsiteX9" fmla="*/ 1862911 w 2499957"/>
                      <a:gd name="connsiteY9" fmla="*/ 1101328 h 1315924"/>
                      <a:gd name="connsiteX10" fmla="*/ 2235604 w 2499957"/>
                      <a:gd name="connsiteY10" fmla="*/ 1283341 h 1315924"/>
                      <a:gd name="connsiteX11" fmla="*/ 2430619 w 2499957"/>
                      <a:gd name="connsiteY11" fmla="*/ 1313677 h 1315924"/>
                      <a:gd name="connsiteX12" fmla="*/ 2499957 w 2499957"/>
                      <a:gd name="connsiteY12" fmla="*/ 1313677 h 1315924"/>
                      <a:gd name="connsiteX0" fmla="*/ 0 w 2499957"/>
                      <a:gd name="connsiteY0" fmla="*/ 877 h 1315924"/>
                      <a:gd name="connsiteX1" fmla="*/ 209568 w 2499957"/>
                      <a:gd name="connsiteY1" fmla="*/ 0 h 1315924"/>
                      <a:gd name="connsiteX2" fmla="*/ 402471 w 2499957"/>
                      <a:gd name="connsiteY2" fmla="*/ 4915 h 1315924"/>
                      <a:gd name="connsiteX3" fmla="*/ 510253 w 2499957"/>
                      <a:gd name="connsiteY3" fmla="*/ 28375 h 1315924"/>
                      <a:gd name="connsiteX4" fmla="*/ 623487 w 2499957"/>
                      <a:gd name="connsiteY4" fmla="*/ 78587 h 1315924"/>
                      <a:gd name="connsiteX5" fmla="*/ 931176 w 2499957"/>
                      <a:gd name="connsiteY5" fmla="*/ 256266 h 1315924"/>
                      <a:gd name="connsiteX6" fmla="*/ 1273534 w 2499957"/>
                      <a:gd name="connsiteY6" fmla="*/ 516285 h 1315924"/>
                      <a:gd name="connsiteX7" fmla="*/ 1459881 w 2499957"/>
                      <a:gd name="connsiteY7" fmla="*/ 698298 h 1315924"/>
                      <a:gd name="connsiteX8" fmla="*/ 1624560 w 2499957"/>
                      <a:gd name="connsiteY8" fmla="*/ 897646 h 1315924"/>
                      <a:gd name="connsiteX9" fmla="*/ 1862911 w 2499957"/>
                      <a:gd name="connsiteY9" fmla="*/ 1101328 h 1315924"/>
                      <a:gd name="connsiteX10" fmla="*/ 2235604 w 2499957"/>
                      <a:gd name="connsiteY10" fmla="*/ 1283341 h 1315924"/>
                      <a:gd name="connsiteX11" fmla="*/ 2430619 w 2499957"/>
                      <a:gd name="connsiteY11" fmla="*/ 1313677 h 1315924"/>
                      <a:gd name="connsiteX12" fmla="*/ 2499957 w 2499957"/>
                      <a:gd name="connsiteY12" fmla="*/ 1313677 h 1315924"/>
                      <a:gd name="connsiteX0" fmla="*/ 0 w 2499957"/>
                      <a:gd name="connsiteY0" fmla="*/ 877 h 1315924"/>
                      <a:gd name="connsiteX1" fmla="*/ 209568 w 2499957"/>
                      <a:gd name="connsiteY1" fmla="*/ 0 h 1315924"/>
                      <a:gd name="connsiteX2" fmla="*/ 402471 w 2499957"/>
                      <a:gd name="connsiteY2" fmla="*/ 4915 h 1315924"/>
                      <a:gd name="connsiteX3" fmla="*/ 510253 w 2499957"/>
                      <a:gd name="connsiteY3" fmla="*/ 28375 h 1315924"/>
                      <a:gd name="connsiteX4" fmla="*/ 728897 w 2499957"/>
                      <a:gd name="connsiteY4" fmla="*/ 126868 h 1315924"/>
                      <a:gd name="connsiteX5" fmla="*/ 931176 w 2499957"/>
                      <a:gd name="connsiteY5" fmla="*/ 256266 h 1315924"/>
                      <a:gd name="connsiteX6" fmla="*/ 1273534 w 2499957"/>
                      <a:gd name="connsiteY6" fmla="*/ 516285 h 1315924"/>
                      <a:gd name="connsiteX7" fmla="*/ 1459881 w 2499957"/>
                      <a:gd name="connsiteY7" fmla="*/ 698298 h 1315924"/>
                      <a:gd name="connsiteX8" fmla="*/ 1624560 w 2499957"/>
                      <a:gd name="connsiteY8" fmla="*/ 897646 h 1315924"/>
                      <a:gd name="connsiteX9" fmla="*/ 1862911 w 2499957"/>
                      <a:gd name="connsiteY9" fmla="*/ 1101328 h 1315924"/>
                      <a:gd name="connsiteX10" fmla="*/ 2235604 w 2499957"/>
                      <a:gd name="connsiteY10" fmla="*/ 1283341 h 1315924"/>
                      <a:gd name="connsiteX11" fmla="*/ 2430619 w 2499957"/>
                      <a:gd name="connsiteY11" fmla="*/ 1313677 h 1315924"/>
                      <a:gd name="connsiteX12" fmla="*/ 2499957 w 2499957"/>
                      <a:gd name="connsiteY12" fmla="*/ 1313677 h 1315924"/>
                      <a:gd name="connsiteX0" fmla="*/ 0 w 2499957"/>
                      <a:gd name="connsiteY0" fmla="*/ 877 h 1315924"/>
                      <a:gd name="connsiteX1" fmla="*/ 209568 w 2499957"/>
                      <a:gd name="connsiteY1" fmla="*/ 0 h 1315924"/>
                      <a:gd name="connsiteX2" fmla="*/ 402471 w 2499957"/>
                      <a:gd name="connsiteY2" fmla="*/ 4915 h 1315924"/>
                      <a:gd name="connsiteX3" fmla="*/ 510253 w 2499957"/>
                      <a:gd name="connsiteY3" fmla="*/ 28375 h 1315924"/>
                      <a:gd name="connsiteX4" fmla="*/ 720789 w 2499957"/>
                      <a:gd name="connsiteY4" fmla="*/ 129409 h 1315924"/>
                      <a:gd name="connsiteX5" fmla="*/ 931176 w 2499957"/>
                      <a:gd name="connsiteY5" fmla="*/ 256266 h 1315924"/>
                      <a:gd name="connsiteX6" fmla="*/ 1273534 w 2499957"/>
                      <a:gd name="connsiteY6" fmla="*/ 516285 h 1315924"/>
                      <a:gd name="connsiteX7" fmla="*/ 1459881 w 2499957"/>
                      <a:gd name="connsiteY7" fmla="*/ 698298 h 1315924"/>
                      <a:gd name="connsiteX8" fmla="*/ 1624560 w 2499957"/>
                      <a:gd name="connsiteY8" fmla="*/ 897646 h 1315924"/>
                      <a:gd name="connsiteX9" fmla="*/ 1862911 w 2499957"/>
                      <a:gd name="connsiteY9" fmla="*/ 1101328 h 1315924"/>
                      <a:gd name="connsiteX10" fmla="*/ 2235604 w 2499957"/>
                      <a:gd name="connsiteY10" fmla="*/ 1283341 h 1315924"/>
                      <a:gd name="connsiteX11" fmla="*/ 2430619 w 2499957"/>
                      <a:gd name="connsiteY11" fmla="*/ 1313677 h 1315924"/>
                      <a:gd name="connsiteX12" fmla="*/ 2499957 w 2499957"/>
                      <a:gd name="connsiteY12" fmla="*/ 1313677 h 1315924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20789 w 2499957"/>
                      <a:gd name="connsiteY4" fmla="*/ 129906 h 1316421"/>
                      <a:gd name="connsiteX5" fmla="*/ 931176 w 2499957"/>
                      <a:gd name="connsiteY5" fmla="*/ 256763 h 1316421"/>
                      <a:gd name="connsiteX6" fmla="*/ 1273534 w 2499957"/>
                      <a:gd name="connsiteY6" fmla="*/ 516782 h 1316421"/>
                      <a:gd name="connsiteX7" fmla="*/ 1459881 w 2499957"/>
                      <a:gd name="connsiteY7" fmla="*/ 698795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931176 w 2499957"/>
                      <a:gd name="connsiteY5" fmla="*/ 256763 h 1316421"/>
                      <a:gd name="connsiteX6" fmla="*/ 1273534 w 2499957"/>
                      <a:gd name="connsiteY6" fmla="*/ 516782 h 1316421"/>
                      <a:gd name="connsiteX7" fmla="*/ 1459881 w 2499957"/>
                      <a:gd name="connsiteY7" fmla="*/ 698795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0371 w 2499957"/>
                      <a:gd name="connsiteY5" fmla="*/ 312668 h 1316421"/>
                      <a:gd name="connsiteX6" fmla="*/ 1273534 w 2499957"/>
                      <a:gd name="connsiteY6" fmla="*/ 516782 h 1316421"/>
                      <a:gd name="connsiteX7" fmla="*/ 1459881 w 2499957"/>
                      <a:gd name="connsiteY7" fmla="*/ 698795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0371 w 2499957"/>
                      <a:gd name="connsiteY5" fmla="*/ 312668 h 1316421"/>
                      <a:gd name="connsiteX6" fmla="*/ 1277589 w 2499957"/>
                      <a:gd name="connsiteY6" fmla="*/ 514241 h 1316421"/>
                      <a:gd name="connsiteX7" fmla="*/ 1459881 w 2499957"/>
                      <a:gd name="connsiteY7" fmla="*/ 698795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0371 w 2499957"/>
                      <a:gd name="connsiteY5" fmla="*/ 307585 h 1316421"/>
                      <a:gd name="connsiteX6" fmla="*/ 1277589 w 2499957"/>
                      <a:gd name="connsiteY6" fmla="*/ 514241 h 1316421"/>
                      <a:gd name="connsiteX7" fmla="*/ 1459881 w 2499957"/>
                      <a:gd name="connsiteY7" fmla="*/ 698795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4424 w 2499957"/>
                      <a:gd name="connsiteY5" fmla="*/ 307585 h 1316421"/>
                      <a:gd name="connsiteX6" fmla="*/ 1277589 w 2499957"/>
                      <a:gd name="connsiteY6" fmla="*/ 514241 h 1316421"/>
                      <a:gd name="connsiteX7" fmla="*/ 1459881 w 2499957"/>
                      <a:gd name="connsiteY7" fmla="*/ 698795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4424 w 2499957"/>
                      <a:gd name="connsiteY5" fmla="*/ 307585 h 1316421"/>
                      <a:gd name="connsiteX6" fmla="*/ 1277589 w 2499957"/>
                      <a:gd name="connsiteY6" fmla="*/ 514241 h 1316421"/>
                      <a:gd name="connsiteX7" fmla="*/ 1431501 w 2499957"/>
                      <a:gd name="connsiteY7" fmla="*/ 655597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4424 w 2499957"/>
                      <a:gd name="connsiteY5" fmla="*/ 307585 h 1316421"/>
                      <a:gd name="connsiteX6" fmla="*/ 1277589 w 2499957"/>
                      <a:gd name="connsiteY6" fmla="*/ 514241 h 1316421"/>
                      <a:gd name="connsiteX7" fmla="*/ 1431501 w 2499957"/>
                      <a:gd name="connsiteY7" fmla="*/ 655597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4424 w 2499957"/>
                      <a:gd name="connsiteY5" fmla="*/ 307585 h 1316421"/>
                      <a:gd name="connsiteX6" fmla="*/ 1281644 w 2499957"/>
                      <a:gd name="connsiteY6" fmla="*/ 511700 h 1316421"/>
                      <a:gd name="connsiteX7" fmla="*/ 1431501 w 2499957"/>
                      <a:gd name="connsiteY7" fmla="*/ 655597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8478 w 2499957"/>
                      <a:gd name="connsiteY5" fmla="*/ 305043 h 1316421"/>
                      <a:gd name="connsiteX6" fmla="*/ 1281644 w 2499957"/>
                      <a:gd name="connsiteY6" fmla="*/ 511700 h 1316421"/>
                      <a:gd name="connsiteX7" fmla="*/ 1431501 w 2499957"/>
                      <a:gd name="connsiteY7" fmla="*/ 655597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8478 w 2499957"/>
                      <a:gd name="connsiteY5" fmla="*/ 305043 h 1316421"/>
                      <a:gd name="connsiteX6" fmla="*/ 1273535 w 2499957"/>
                      <a:gd name="connsiteY6" fmla="*/ 498995 h 1316421"/>
                      <a:gd name="connsiteX7" fmla="*/ 1431501 w 2499957"/>
                      <a:gd name="connsiteY7" fmla="*/ 655597 h 1316421"/>
                      <a:gd name="connsiteX8" fmla="*/ 1624560 w 2499957"/>
                      <a:gd name="connsiteY8" fmla="*/ 898143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8478 w 2499957"/>
                      <a:gd name="connsiteY5" fmla="*/ 305043 h 1316421"/>
                      <a:gd name="connsiteX6" fmla="*/ 1273535 w 2499957"/>
                      <a:gd name="connsiteY6" fmla="*/ 498995 h 1316421"/>
                      <a:gd name="connsiteX7" fmla="*/ 1431501 w 2499957"/>
                      <a:gd name="connsiteY7" fmla="*/ 655597 h 1316421"/>
                      <a:gd name="connsiteX8" fmla="*/ 1632669 w 2499957"/>
                      <a:gd name="connsiteY8" fmla="*/ 887978 h 1316421"/>
                      <a:gd name="connsiteX9" fmla="*/ 1862911 w 2499957"/>
                      <a:gd name="connsiteY9" fmla="*/ 1101825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6421"/>
                      <a:gd name="connsiteX1" fmla="*/ 209568 w 2499957"/>
                      <a:gd name="connsiteY1" fmla="*/ 497 h 1316421"/>
                      <a:gd name="connsiteX2" fmla="*/ 402471 w 2499957"/>
                      <a:gd name="connsiteY2" fmla="*/ 5412 h 1316421"/>
                      <a:gd name="connsiteX3" fmla="*/ 575121 w 2499957"/>
                      <a:gd name="connsiteY3" fmla="*/ 51742 h 1316421"/>
                      <a:gd name="connsiteX4" fmla="*/ 753223 w 2499957"/>
                      <a:gd name="connsiteY4" fmla="*/ 140070 h 1316421"/>
                      <a:gd name="connsiteX5" fmla="*/ 1028478 w 2499957"/>
                      <a:gd name="connsiteY5" fmla="*/ 305043 h 1316421"/>
                      <a:gd name="connsiteX6" fmla="*/ 1273535 w 2499957"/>
                      <a:gd name="connsiteY6" fmla="*/ 498995 h 1316421"/>
                      <a:gd name="connsiteX7" fmla="*/ 1431501 w 2499957"/>
                      <a:gd name="connsiteY7" fmla="*/ 655597 h 1316421"/>
                      <a:gd name="connsiteX8" fmla="*/ 1632669 w 2499957"/>
                      <a:gd name="connsiteY8" fmla="*/ 887978 h 1316421"/>
                      <a:gd name="connsiteX9" fmla="*/ 1887238 w 2499957"/>
                      <a:gd name="connsiteY9" fmla="*/ 1094201 h 1316421"/>
                      <a:gd name="connsiteX10" fmla="*/ 2235604 w 2499957"/>
                      <a:gd name="connsiteY10" fmla="*/ 1283838 h 1316421"/>
                      <a:gd name="connsiteX11" fmla="*/ 2430619 w 2499957"/>
                      <a:gd name="connsiteY11" fmla="*/ 1314174 h 1316421"/>
                      <a:gd name="connsiteX12" fmla="*/ 2499957 w 2499957"/>
                      <a:gd name="connsiteY12" fmla="*/ 1314174 h 1316421"/>
                      <a:gd name="connsiteX0" fmla="*/ 0 w 2499957"/>
                      <a:gd name="connsiteY0" fmla="*/ 1374 h 1317926"/>
                      <a:gd name="connsiteX1" fmla="*/ 209568 w 2499957"/>
                      <a:gd name="connsiteY1" fmla="*/ 497 h 1317926"/>
                      <a:gd name="connsiteX2" fmla="*/ 402471 w 2499957"/>
                      <a:gd name="connsiteY2" fmla="*/ 5412 h 1317926"/>
                      <a:gd name="connsiteX3" fmla="*/ 575121 w 2499957"/>
                      <a:gd name="connsiteY3" fmla="*/ 51742 h 1317926"/>
                      <a:gd name="connsiteX4" fmla="*/ 753223 w 2499957"/>
                      <a:gd name="connsiteY4" fmla="*/ 140070 h 1317926"/>
                      <a:gd name="connsiteX5" fmla="*/ 1028478 w 2499957"/>
                      <a:gd name="connsiteY5" fmla="*/ 305043 h 1317926"/>
                      <a:gd name="connsiteX6" fmla="*/ 1273535 w 2499957"/>
                      <a:gd name="connsiteY6" fmla="*/ 498995 h 1317926"/>
                      <a:gd name="connsiteX7" fmla="*/ 1431501 w 2499957"/>
                      <a:gd name="connsiteY7" fmla="*/ 655597 h 1317926"/>
                      <a:gd name="connsiteX8" fmla="*/ 1632669 w 2499957"/>
                      <a:gd name="connsiteY8" fmla="*/ 887978 h 1317926"/>
                      <a:gd name="connsiteX9" fmla="*/ 1887238 w 2499957"/>
                      <a:gd name="connsiteY9" fmla="*/ 1094201 h 1317926"/>
                      <a:gd name="connsiteX10" fmla="*/ 2223444 w 2499957"/>
                      <a:gd name="connsiteY10" fmla="*/ 1263510 h 1317926"/>
                      <a:gd name="connsiteX11" fmla="*/ 2430619 w 2499957"/>
                      <a:gd name="connsiteY11" fmla="*/ 1314174 h 1317926"/>
                      <a:gd name="connsiteX12" fmla="*/ 2499957 w 2499957"/>
                      <a:gd name="connsiteY12" fmla="*/ 1314174 h 1317926"/>
                      <a:gd name="connsiteX0" fmla="*/ 0 w 2499957"/>
                      <a:gd name="connsiteY0" fmla="*/ 1374 h 1317926"/>
                      <a:gd name="connsiteX1" fmla="*/ 209568 w 2499957"/>
                      <a:gd name="connsiteY1" fmla="*/ 497 h 1317926"/>
                      <a:gd name="connsiteX2" fmla="*/ 402471 w 2499957"/>
                      <a:gd name="connsiteY2" fmla="*/ 5412 h 1317926"/>
                      <a:gd name="connsiteX3" fmla="*/ 575121 w 2499957"/>
                      <a:gd name="connsiteY3" fmla="*/ 51742 h 1317926"/>
                      <a:gd name="connsiteX4" fmla="*/ 753223 w 2499957"/>
                      <a:gd name="connsiteY4" fmla="*/ 140070 h 1317926"/>
                      <a:gd name="connsiteX5" fmla="*/ 1028478 w 2499957"/>
                      <a:gd name="connsiteY5" fmla="*/ 305043 h 1317926"/>
                      <a:gd name="connsiteX6" fmla="*/ 1273535 w 2499957"/>
                      <a:gd name="connsiteY6" fmla="*/ 498995 h 1317926"/>
                      <a:gd name="connsiteX7" fmla="*/ 1431501 w 2499957"/>
                      <a:gd name="connsiteY7" fmla="*/ 655597 h 1317926"/>
                      <a:gd name="connsiteX8" fmla="*/ 1632669 w 2499957"/>
                      <a:gd name="connsiteY8" fmla="*/ 887978 h 1317926"/>
                      <a:gd name="connsiteX9" fmla="*/ 1866967 w 2499957"/>
                      <a:gd name="connsiteY9" fmla="*/ 1078954 h 1317926"/>
                      <a:gd name="connsiteX10" fmla="*/ 2223444 w 2499957"/>
                      <a:gd name="connsiteY10" fmla="*/ 1263510 h 1317926"/>
                      <a:gd name="connsiteX11" fmla="*/ 2430619 w 2499957"/>
                      <a:gd name="connsiteY11" fmla="*/ 1314174 h 1317926"/>
                      <a:gd name="connsiteX12" fmla="*/ 2499957 w 2499957"/>
                      <a:gd name="connsiteY12" fmla="*/ 1314174 h 1317926"/>
                      <a:gd name="connsiteX0" fmla="*/ 0 w 2499957"/>
                      <a:gd name="connsiteY0" fmla="*/ 1374 h 1317926"/>
                      <a:gd name="connsiteX1" fmla="*/ 209568 w 2499957"/>
                      <a:gd name="connsiteY1" fmla="*/ 497 h 1317926"/>
                      <a:gd name="connsiteX2" fmla="*/ 402471 w 2499957"/>
                      <a:gd name="connsiteY2" fmla="*/ 5412 h 1317926"/>
                      <a:gd name="connsiteX3" fmla="*/ 575121 w 2499957"/>
                      <a:gd name="connsiteY3" fmla="*/ 51742 h 1317926"/>
                      <a:gd name="connsiteX4" fmla="*/ 753223 w 2499957"/>
                      <a:gd name="connsiteY4" fmla="*/ 140070 h 1317926"/>
                      <a:gd name="connsiteX5" fmla="*/ 1028478 w 2499957"/>
                      <a:gd name="connsiteY5" fmla="*/ 305043 h 1317926"/>
                      <a:gd name="connsiteX6" fmla="*/ 1273535 w 2499957"/>
                      <a:gd name="connsiteY6" fmla="*/ 498995 h 1317926"/>
                      <a:gd name="connsiteX7" fmla="*/ 1431501 w 2499957"/>
                      <a:gd name="connsiteY7" fmla="*/ 655597 h 1317926"/>
                      <a:gd name="connsiteX8" fmla="*/ 1624560 w 2499957"/>
                      <a:gd name="connsiteY8" fmla="*/ 875272 h 1317926"/>
                      <a:gd name="connsiteX9" fmla="*/ 1866967 w 2499957"/>
                      <a:gd name="connsiteY9" fmla="*/ 1078954 h 1317926"/>
                      <a:gd name="connsiteX10" fmla="*/ 2223444 w 2499957"/>
                      <a:gd name="connsiteY10" fmla="*/ 1263510 h 1317926"/>
                      <a:gd name="connsiteX11" fmla="*/ 2430619 w 2499957"/>
                      <a:gd name="connsiteY11" fmla="*/ 1314174 h 1317926"/>
                      <a:gd name="connsiteX12" fmla="*/ 2499957 w 2499957"/>
                      <a:gd name="connsiteY12" fmla="*/ 1314174 h 1317926"/>
                      <a:gd name="connsiteX0" fmla="*/ 0 w 2499957"/>
                      <a:gd name="connsiteY0" fmla="*/ 1374 h 1317926"/>
                      <a:gd name="connsiteX1" fmla="*/ 209568 w 2499957"/>
                      <a:gd name="connsiteY1" fmla="*/ 497 h 1317926"/>
                      <a:gd name="connsiteX2" fmla="*/ 402471 w 2499957"/>
                      <a:gd name="connsiteY2" fmla="*/ 5412 h 1317926"/>
                      <a:gd name="connsiteX3" fmla="*/ 575121 w 2499957"/>
                      <a:gd name="connsiteY3" fmla="*/ 51742 h 1317926"/>
                      <a:gd name="connsiteX4" fmla="*/ 753223 w 2499957"/>
                      <a:gd name="connsiteY4" fmla="*/ 140070 h 1317926"/>
                      <a:gd name="connsiteX5" fmla="*/ 1028478 w 2499957"/>
                      <a:gd name="connsiteY5" fmla="*/ 305043 h 1317926"/>
                      <a:gd name="connsiteX6" fmla="*/ 1273535 w 2499957"/>
                      <a:gd name="connsiteY6" fmla="*/ 498995 h 1317926"/>
                      <a:gd name="connsiteX7" fmla="*/ 1431501 w 2499957"/>
                      <a:gd name="connsiteY7" fmla="*/ 655597 h 1317926"/>
                      <a:gd name="connsiteX8" fmla="*/ 1624560 w 2499957"/>
                      <a:gd name="connsiteY8" fmla="*/ 875272 h 1317926"/>
                      <a:gd name="connsiteX9" fmla="*/ 1866967 w 2499957"/>
                      <a:gd name="connsiteY9" fmla="*/ 1078954 h 1317926"/>
                      <a:gd name="connsiteX10" fmla="*/ 2223444 w 2499957"/>
                      <a:gd name="connsiteY10" fmla="*/ 1263510 h 1317926"/>
                      <a:gd name="connsiteX11" fmla="*/ 2430619 w 2499957"/>
                      <a:gd name="connsiteY11" fmla="*/ 1314174 h 1317926"/>
                      <a:gd name="connsiteX12" fmla="*/ 2499957 w 2499957"/>
                      <a:gd name="connsiteY12" fmla="*/ 1314174 h 1317926"/>
                      <a:gd name="connsiteX0" fmla="*/ 0 w 2499957"/>
                      <a:gd name="connsiteY0" fmla="*/ 1374 h 1320750"/>
                      <a:gd name="connsiteX1" fmla="*/ 209568 w 2499957"/>
                      <a:gd name="connsiteY1" fmla="*/ 497 h 1320750"/>
                      <a:gd name="connsiteX2" fmla="*/ 402471 w 2499957"/>
                      <a:gd name="connsiteY2" fmla="*/ 5412 h 1320750"/>
                      <a:gd name="connsiteX3" fmla="*/ 575121 w 2499957"/>
                      <a:gd name="connsiteY3" fmla="*/ 51742 h 1320750"/>
                      <a:gd name="connsiteX4" fmla="*/ 753223 w 2499957"/>
                      <a:gd name="connsiteY4" fmla="*/ 140070 h 1320750"/>
                      <a:gd name="connsiteX5" fmla="*/ 1028478 w 2499957"/>
                      <a:gd name="connsiteY5" fmla="*/ 305043 h 1320750"/>
                      <a:gd name="connsiteX6" fmla="*/ 1273535 w 2499957"/>
                      <a:gd name="connsiteY6" fmla="*/ 498995 h 1320750"/>
                      <a:gd name="connsiteX7" fmla="*/ 1431501 w 2499957"/>
                      <a:gd name="connsiteY7" fmla="*/ 655597 h 1320750"/>
                      <a:gd name="connsiteX8" fmla="*/ 1624560 w 2499957"/>
                      <a:gd name="connsiteY8" fmla="*/ 875272 h 1320750"/>
                      <a:gd name="connsiteX9" fmla="*/ 1866967 w 2499957"/>
                      <a:gd name="connsiteY9" fmla="*/ 1078954 h 1320750"/>
                      <a:gd name="connsiteX10" fmla="*/ 2146413 w 2499957"/>
                      <a:gd name="connsiteY10" fmla="*/ 1225393 h 1320750"/>
                      <a:gd name="connsiteX11" fmla="*/ 2430619 w 2499957"/>
                      <a:gd name="connsiteY11" fmla="*/ 1314174 h 1320750"/>
                      <a:gd name="connsiteX12" fmla="*/ 2499957 w 2499957"/>
                      <a:gd name="connsiteY12" fmla="*/ 1314174 h 1320750"/>
                      <a:gd name="connsiteX0" fmla="*/ 0 w 2958086"/>
                      <a:gd name="connsiteY0" fmla="*/ 1374 h 1321666"/>
                      <a:gd name="connsiteX1" fmla="*/ 209568 w 2958086"/>
                      <a:gd name="connsiteY1" fmla="*/ 497 h 1321666"/>
                      <a:gd name="connsiteX2" fmla="*/ 402471 w 2958086"/>
                      <a:gd name="connsiteY2" fmla="*/ 5412 h 1321666"/>
                      <a:gd name="connsiteX3" fmla="*/ 575121 w 2958086"/>
                      <a:gd name="connsiteY3" fmla="*/ 51742 h 1321666"/>
                      <a:gd name="connsiteX4" fmla="*/ 753223 w 2958086"/>
                      <a:gd name="connsiteY4" fmla="*/ 140070 h 1321666"/>
                      <a:gd name="connsiteX5" fmla="*/ 1028478 w 2958086"/>
                      <a:gd name="connsiteY5" fmla="*/ 305043 h 1321666"/>
                      <a:gd name="connsiteX6" fmla="*/ 1273535 w 2958086"/>
                      <a:gd name="connsiteY6" fmla="*/ 498995 h 1321666"/>
                      <a:gd name="connsiteX7" fmla="*/ 1431501 w 2958086"/>
                      <a:gd name="connsiteY7" fmla="*/ 655597 h 1321666"/>
                      <a:gd name="connsiteX8" fmla="*/ 1624560 w 2958086"/>
                      <a:gd name="connsiteY8" fmla="*/ 875272 h 1321666"/>
                      <a:gd name="connsiteX9" fmla="*/ 1866967 w 2958086"/>
                      <a:gd name="connsiteY9" fmla="*/ 1078954 h 1321666"/>
                      <a:gd name="connsiteX10" fmla="*/ 2146413 w 2958086"/>
                      <a:gd name="connsiteY10" fmla="*/ 1225393 h 1321666"/>
                      <a:gd name="connsiteX11" fmla="*/ 2430619 w 2958086"/>
                      <a:gd name="connsiteY11" fmla="*/ 1314174 h 1321666"/>
                      <a:gd name="connsiteX12" fmla="*/ 2958086 w 2958086"/>
                      <a:gd name="connsiteY12" fmla="*/ 1316715 h 1321666"/>
                      <a:gd name="connsiteX0" fmla="*/ 0 w 2958086"/>
                      <a:gd name="connsiteY0" fmla="*/ 1374 h 1318363"/>
                      <a:gd name="connsiteX1" fmla="*/ 209568 w 2958086"/>
                      <a:gd name="connsiteY1" fmla="*/ 497 h 1318363"/>
                      <a:gd name="connsiteX2" fmla="*/ 402471 w 2958086"/>
                      <a:gd name="connsiteY2" fmla="*/ 5412 h 1318363"/>
                      <a:gd name="connsiteX3" fmla="*/ 575121 w 2958086"/>
                      <a:gd name="connsiteY3" fmla="*/ 51742 h 1318363"/>
                      <a:gd name="connsiteX4" fmla="*/ 753223 w 2958086"/>
                      <a:gd name="connsiteY4" fmla="*/ 140070 h 1318363"/>
                      <a:gd name="connsiteX5" fmla="*/ 1028478 w 2958086"/>
                      <a:gd name="connsiteY5" fmla="*/ 305043 h 1318363"/>
                      <a:gd name="connsiteX6" fmla="*/ 1273535 w 2958086"/>
                      <a:gd name="connsiteY6" fmla="*/ 498995 h 1318363"/>
                      <a:gd name="connsiteX7" fmla="*/ 1431501 w 2958086"/>
                      <a:gd name="connsiteY7" fmla="*/ 655597 h 1318363"/>
                      <a:gd name="connsiteX8" fmla="*/ 1624560 w 2958086"/>
                      <a:gd name="connsiteY8" fmla="*/ 875272 h 1318363"/>
                      <a:gd name="connsiteX9" fmla="*/ 1866967 w 2958086"/>
                      <a:gd name="connsiteY9" fmla="*/ 1078954 h 1318363"/>
                      <a:gd name="connsiteX10" fmla="*/ 2146413 w 2958086"/>
                      <a:gd name="connsiteY10" fmla="*/ 1225393 h 1318363"/>
                      <a:gd name="connsiteX11" fmla="*/ 2430619 w 2958086"/>
                      <a:gd name="connsiteY11" fmla="*/ 1314174 h 1318363"/>
                      <a:gd name="connsiteX12" fmla="*/ 2958086 w 2958086"/>
                      <a:gd name="connsiteY12" fmla="*/ 1316715 h 1318363"/>
                      <a:gd name="connsiteX0" fmla="*/ 0 w 2958086"/>
                      <a:gd name="connsiteY0" fmla="*/ 1374 h 1317114"/>
                      <a:gd name="connsiteX1" fmla="*/ 209568 w 2958086"/>
                      <a:gd name="connsiteY1" fmla="*/ 497 h 1317114"/>
                      <a:gd name="connsiteX2" fmla="*/ 402471 w 2958086"/>
                      <a:gd name="connsiteY2" fmla="*/ 5412 h 1317114"/>
                      <a:gd name="connsiteX3" fmla="*/ 575121 w 2958086"/>
                      <a:gd name="connsiteY3" fmla="*/ 51742 h 1317114"/>
                      <a:gd name="connsiteX4" fmla="*/ 753223 w 2958086"/>
                      <a:gd name="connsiteY4" fmla="*/ 140070 h 1317114"/>
                      <a:gd name="connsiteX5" fmla="*/ 1028478 w 2958086"/>
                      <a:gd name="connsiteY5" fmla="*/ 305043 h 1317114"/>
                      <a:gd name="connsiteX6" fmla="*/ 1273535 w 2958086"/>
                      <a:gd name="connsiteY6" fmla="*/ 498995 h 1317114"/>
                      <a:gd name="connsiteX7" fmla="*/ 1431501 w 2958086"/>
                      <a:gd name="connsiteY7" fmla="*/ 655597 h 1317114"/>
                      <a:gd name="connsiteX8" fmla="*/ 1624560 w 2958086"/>
                      <a:gd name="connsiteY8" fmla="*/ 875272 h 1317114"/>
                      <a:gd name="connsiteX9" fmla="*/ 1866967 w 2958086"/>
                      <a:gd name="connsiteY9" fmla="*/ 1078954 h 1317114"/>
                      <a:gd name="connsiteX10" fmla="*/ 2146413 w 2958086"/>
                      <a:gd name="connsiteY10" fmla="*/ 1225393 h 1317114"/>
                      <a:gd name="connsiteX11" fmla="*/ 2430620 w 2958086"/>
                      <a:gd name="connsiteY11" fmla="*/ 1311634 h 1317114"/>
                      <a:gd name="connsiteX12" fmla="*/ 2958086 w 2958086"/>
                      <a:gd name="connsiteY12" fmla="*/ 1316715 h 1317114"/>
                      <a:gd name="connsiteX0" fmla="*/ 0 w 2958086"/>
                      <a:gd name="connsiteY0" fmla="*/ 1374 h 1318940"/>
                      <a:gd name="connsiteX1" fmla="*/ 209568 w 2958086"/>
                      <a:gd name="connsiteY1" fmla="*/ 497 h 1318940"/>
                      <a:gd name="connsiteX2" fmla="*/ 402471 w 2958086"/>
                      <a:gd name="connsiteY2" fmla="*/ 5412 h 1318940"/>
                      <a:gd name="connsiteX3" fmla="*/ 575121 w 2958086"/>
                      <a:gd name="connsiteY3" fmla="*/ 51742 h 1318940"/>
                      <a:gd name="connsiteX4" fmla="*/ 753223 w 2958086"/>
                      <a:gd name="connsiteY4" fmla="*/ 140070 h 1318940"/>
                      <a:gd name="connsiteX5" fmla="*/ 1028478 w 2958086"/>
                      <a:gd name="connsiteY5" fmla="*/ 305043 h 1318940"/>
                      <a:gd name="connsiteX6" fmla="*/ 1273535 w 2958086"/>
                      <a:gd name="connsiteY6" fmla="*/ 498995 h 1318940"/>
                      <a:gd name="connsiteX7" fmla="*/ 1431501 w 2958086"/>
                      <a:gd name="connsiteY7" fmla="*/ 655597 h 1318940"/>
                      <a:gd name="connsiteX8" fmla="*/ 1624560 w 2958086"/>
                      <a:gd name="connsiteY8" fmla="*/ 875272 h 1318940"/>
                      <a:gd name="connsiteX9" fmla="*/ 1866967 w 2958086"/>
                      <a:gd name="connsiteY9" fmla="*/ 1078954 h 1318940"/>
                      <a:gd name="connsiteX10" fmla="*/ 2146413 w 2958086"/>
                      <a:gd name="connsiteY10" fmla="*/ 1225393 h 1318940"/>
                      <a:gd name="connsiteX11" fmla="*/ 2430620 w 2958086"/>
                      <a:gd name="connsiteY11" fmla="*/ 1311634 h 1318940"/>
                      <a:gd name="connsiteX12" fmla="*/ 2958086 w 2958086"/>
                      <a:gd name="connsiteY12" fmla="*/ 1314173 h 1318940"/>
                      <a:gd name="connsiteX0" fmla="*/ 0 w 2958086"/>
                      <a:gd name="connsiteY0" fmla="*/ 1374 h 1315911"/>
                      <a:gd name="connsiteX1" fmla="*/ 209568 w 2958086"/>
                      <a:gd name="connsiteY1" fmla="*/ 497 h 1315911"/>
                      <a:gd name="connsiteX2" fmla="*/ 402471 w 2958086"/>
                      <a:gd name="connsiteY2" fmla="*/ 5412 h 1315911"/>
                      <a:gd name="connsiteX3" fmla="*/ 575121 w 2958086"/>
                      <a:gd name="connsiteY3" fmla="*/ 51742 h 1315911"/>
                      <a:gd name="connsiteX4" fmla="*/ 753223 w 2958086"/>
                      <a:gd name="connsiteY4" fmla="*/ 140070 h 1315911"/>
                      <a:gd name="connsiteX5" fmla="*/ 1028478 w 2958086"/>
                      <a:gd name="connsiteY5" fmla="*/ 305043 h 1315911"/>
                      <a:gd name="connsiteX6" fmla="*/ 1273535 w 2958086"/>
                      <a:gd name="connsiteY6" fmla="*/ 498995 h 1315911"/>
                      <a:gd name="connsiteX7" fmla="*/ 1431501 w 2958086"/>
                      <a:gd name="connsiteY7" fmla="*/ 655597 h 1315911"/>
                      <a:gd name="connsiteX8" fmla="*/ 1624560 w 2958086"/>
                      <a:gd name="connsiteY8" fmla="*/ 875272 h 1315911"/>
                      <a:gd name="connsiteX9" fmla="*/ 1866967 w 2958086"/>
                      <a:gd name="connsiteY9" fmla="*/ 1078954 h 1315911"/>
                      <a:gd name="connsiteX10" fmla="*/ 2146413 w 2958086"/>
                      <a:gd name="connsiteY10" fmla="*/ 1225393 h 1315911"/>
                      <a:gd name="connsiteX11" fmla="*/ 2430620 w 2958086"/>
                      <a:gd name="connsiteY11" fmla="*/ 1306552 h 1315911"/>
                      <a:gd name="connsiteX12" fmla="*/ 2958086 w 2958086"/>
                      <a:gd name="connsiteY12" fmla="*/ 1314173 h 1315911"/>
                      <a:gd name="connsiteX0" fmla="*/ 0 w 2958086"/>
                      <a:gd name="connsiteY0" fmla="*/ 1374 h 1313486"/>
                      <a:gd name="connsiteX1" fmla="*/ 209568 w 2958086"/>
                      <a:gd name="connsiteY1" fmla="*/ 497 h 1313486"/>
                      <a:gd name="connsiteX2" fmla="*/ 402471 w 2958086"/>
                      <a:gd name="connsiteY2" fmla="*/ 5412 h 1313486"/>
                      <a:gd name="connsiteX3" fmla="*/ 575121 w 2958086"/>
                      <a:gd name="connsiteY3" fmla="*/ 51742 h 1313486"/>
                      <a:gd name="connsiteX4" fmla="*/ 753223 w 2958086"/>
                      <a:gd name="connsiteY4" fmla="*/ 140070 h 1313486"/>
                      <a:gd name="connsiteX5" fmla="*/ 1028478 w 2958086"/>
                      <a:gd name="connsiteY5" fmla="*/ 305043 h 1313486"/>
                      <a:gd name="connsiteX6" fmla="*/ 1273535 w 2958086"/>
                      <a:gd name="connsiteY6" fmla="*/ 498995 h 1313486"/>
                      <a:gd name="connsiteX7" fmla="*/ 1431501 w 2958086"/>
                      <a:gd name="connsiteY7" fmla="*/ 655597 h 1313486"/>
                      <a:gd name="connsiteX8" fmla="*/ 1624560 w 2958086"/>
                      <a:gd name="connsiteY8" fmla="*/ 875272 h 1313486"/>
                      <a:gd name="connsiteX9" fmla="*/ 1866967 w 2958086"/>
                      <a:gd name="connsiteY9" fmla="*/ 1078954 h 1313486"/>
                      <a:gd name="connsiteX10" fmla="*/ 2146413 w 2958086"/>
                      <a:gd name="connsiteY10" fmla="*/ 1225393 h 1313486"/>
                      <a:gd name="connsiteX11" fmla="*/ 2430620 w 2958086"/>
                      <a:gd name="connsiteY11" fmla="*/ 1306552 h 1313486"/>
                      <a:gd name="connsiteX12" fmla="*/ 2958086 w 2958086"/>
                      <a:gd name="connsiteY12" fmla="*/ 1309091 h 1313486"/>
                      <a:gd name="connsiteX0" fmla="*/ 0 w 2958086"/>
                      <a:gd name="connsiteY0" fmla="*/ 1374 h 1314587"/>
                      <a:gd name="connsiteX1" fmla="*/ 209568 w 2958086"/>
                      <a:gd name="connsiteY1" fmla="*/ 497 h 1314587"/>
                      <a:gd name="connsiteX2" fmla="*/ 402471 w 2958086"/>
                      <a:gd name="connsiteY2" fmla="*/ 5412 h 1314587"/>
                      <a:gd name="connsiteX3" fmla="*/ 575121 w 2958086"/>
                      <a:gd name="connsiteY3" fmla="*/ 51742 h 1314587"/>
                      <a:gd name="connsiteX4" fmla="*/ 753223 w 2958086"/>
                      <a:gd name="connsiteY4" fmla="*/ 140070 h 1314587"/>
                      <a:gd name="connsiteX5" fmla="*/ 1028478 w 2958086"/>
                      <a:gd name="connsiteY5" fmla="*/ 305043 h 1314587"/>
                      <a:gd name="connsiteX6" fmla="*/ 1273535 w 2958086"/>
                      <a:gd name="connsiteY6" fmla="*/ 498995 h 1314587"/>
                      <a:gd name="connsiteX7" fmla="*/ 1431501 w 2958086"/>
                      <a:gd name="connsiteY7" fmla="*/ 655597 h 1314587"/>
                      <a:gd name="connsiteX8" fmla="*/ 1624560 w 2958086"/>
                      <a:gd name="connsiteY8" fmla="*/ 875272 h 1314587"/>
                      <a:gd name="connsiteX9" fmla="*/ 1866967 w 2958086"/>
                      <a:gd name="connsiteY9" fmla="*/ 1078954 h 1314587"/>
                      <a:gd name="connsiteX10" fmla="*/ 2146413 w 2958086"/>
                      <a:gd name="connsiteY10" fmla="*/ 1225393 h 1314587"/>
                      <a:gd name="connsiteX11" fmla="*/ 2430620 w 2958086"/>
                      <a:gd name="connsiteY11" fmla="*/ 1306552 h 1314587"/>
                      <a:gd name="connsiteX12" fmla="*/ 2958086 w 2958086"/>
                      <a:gd name="connsiteY12" fmla="*/ 1311632 h 1314587"/>
                      <a:gd name="connsiteX0" fmla="*/ 0 w 2958086"/>
                      <a:gd name="connsiteY0" fmla="*/ 1374 h 1312207"/>
                      <a:gd name="connsiteX1" fmla="*/ 209568 w 2958086"/>
                      <a:gd name="connsiteY1" fmla="*/ 497 h 1312207"/>
                      <a:gd name="connsiteX2" fmla="*/ 402471 w 2958086"/>
                      <a:gd name="connsiteY2" fmla="*/ 5412 h 1312207"/>
                      <a:gd name="connsiteX3" fmla="*/ 575121 w 2958086"/>
                      <a:gd name="connsiteY3" fmla="*/ 51742 h 1312207"/>
                      <a:gd name="connsiteX4" fmla="*/ 753223 w 2958086"/>
                      <a:gd name="connsiteY4" fmla="*/ 140070 h 1312207"/>
                      <a:gd name="connsiteX5" fmla="*/ 1028478 w 2958086"/>
                      <a:gd name="connsiteY5" fmla="*/ 305043 h 1312207"/>
                      <a:gd name="connsiteX6" fmla="*/ 1273535 w 2958086"/>
                      <a:gd name="connsiteY6" fmla="*/ 498995 h 1312207"/>
                      <a:gd name="connsiteX7" fmla="*/ 1431501 w 2958086"/>
                      <a:gd name="connsiteY7" fmla="*/ 655597 h 1312207"/>
                      <a:gd name="connsiteX8" fmla="*/ 1624560 w 2958086"/>
                      <a:gd name="connsiteY8" fmla="*/ 875272 h 1312207"/>
                      <a:gd name="connsiteX9" fmla="*/ 1866967 w 2958086"/>
                      <a:gd name="connsiteY9" fmla="*/ 1078954 h 1312207"/>
                      <a:gd name="connsiteX10" fmla="*/ 2146413 w 2958086"/>
                      <a:gd name="connsiteY10" fmla="*/ 1225393 h 1312207"/>
                      <a:gd name="connsiteX11" fmla="*/ 2422512 w 2958086"/>
                      <a:gd name="connsiteY11" fmla="*/ 1301471 h 1312207"/>
                      <a:gd name="connsiteX12" fmla="*/ 2958086 w 2958086"/>
                      <a:gd name="connsiteY12" fmla="*/ 1311632 h 1312207"/>
                      <a:gd name="connsiteX0" fmla="*/ 0 w 2958086"/>
                      <a:gd name="connsiteY0" fmla="*/ 1374 h 1312207"/>
                      <a:gd name="connsiteX1" fmla="*/ 209568 w 2958086"/>
                      <a:gd name="connsiteY1" fmla="*/ 497 h 1312207"/>
                      <a:gd name="connsiteX2" fmla="*/ 402471 w 2958086"/>
                      <a:gd name="connsiteY2" fmla="*/ 5412 h 1312207"/>
                      <a:gd name="connsiteX3" fmla="*/ 575121 w 2958086"/>
                      <a:gd name="connsiteY3" fmla="*/ 51742 h 1312207"/>
                      <a:gd name="connsiteX4" fmla="*/ 753223 w 2958086"/>
                      <a:gd name="connsiteY4" fmla="*/ 140070 h 1312207"/>
                      <a:gd name="connsiteX5" fmla="*/ 1028478 w 2958086"/>
                      <a:gd name="connsiteY5" fmla="*/ 305043 h 1312207"/>
                      <a:gd name="connsiteX6" fmla="*/ 1273535 w 2958086"/>
                      <a:gd name="connsiteY6" fmla="*/ 498995 h 1312207"/>
                      <a:gd name="connsiteX7" fmla="*/ 1431501 w 2958086"/>
                      <a:gd name="connsiteY7" fmla="*/ 655597 h 1312207"/>
                      <a:gd name="connsiteX8" fmla="*/ 1624560 w 2958086"/>
                      <a:gd name="connsiteY8" fmla="*/ 875272 h 1312207"/>
                      <a:gd name="connsiteX9" fmla="*/ 1834533 w 2958086"/>
                      <a:gd name="connsiteY9" fmla="*/ 1051002 h 1312207"/>
                      <a:gd name="connsiteX10" fmla="*/ 2146413 w 2958086"/>
                      <a:gd name="connsiteY10" fmla="*/ 1225393 h 1312207"/>
                      <a:gd name="connsiteX11" fmla="*/ 2422512 w 2958086"/>
                      <a:gd name="connsiteY11" fmla="*/ 1301471 h 1312207"/>
                      <a:gd name="connsiteX12" fmla="*/ 2958086 w 2958086"/>
                      <a:gd name="connsiteY12" fmla="*/ 1311632 h 1312207"/>
                      <a:gd name="connsiteX0" fmla="*/ 0 w 2958086"/>
                      <a:gd name="connsiteY0" fmla="*/ 1374 h 1312207"/>
                      <a:gd name="connsiteX1" fmla="*/ 209568 w 2958086"/>
                      <a:gd name="connsiteY1" fmla="*/ 497 h 1312207"/>
                      <a:gd name="connsiteX2" fmla="*/ 402471 w 2958086"/>
                      <a:gd name="connsiteY2" fmla="*/ 5412 h 1312207"/>
                      <a:gd name="connsiteX3" fmla="*/ 575121 w 2958086"/>
                      <a:gd name="connsiteY3" fmla="*/ 51742 h 1312207"/>
                      <a:gd name="connsiteX4" fmla="*/ 753223 w 2958086"/>
                      <a:gd name="connsiteY4" fmla="*/ 140070 h 1312207"/>
                      <a:gd name="connsiteX5" fmla="*/ 1028478 w 2958086"/>
                      <a:gd name="connsiteY5" fmla="*/ 305043 h 1312207"/>
                      <a:gd name="connsiteX6" fmla="*/ 1273535 w 2958086"/>
                      <a:gd name="connsiteY6" fmla="*/ 498995 h 1312207"/>
                      <a:gd name="connsiteX7" fmla="*/ 1431501 w 2958086"/>
                      <a:gd name="connsiteY7" fmla="*/ 655597 h 1312207"/>
                      <a:gd name="connsiteX8" fmla="*/ 1624560 w 2958086"/>
                      <a:gd name="connsiteY8" fmla="*/ 875272 h 1312207"/>
                      <a:gd name="connsiteX9" fmla="*/ 1834533 w 2958086"/>
                      <a:gd name="connsiteY9" fmla="*/ 1051002 h 1312207"/>
                      <a:gd name="connsiteX10" fmla="*/ 2146413 w 2958086"/>
                      <a:gd name="connsiteY10" fmla="*/ 1225393 h 1312207"/>
                      <a:gd name="connsiteX11" fmla="*/ 2422512 w 2958086"/>
                      <a:gd name="connsiteY11" fmla="*/ 1301471 h 1312207"/>
                      <a:gd name="connsiteX12" fmla="*/ 2958086 w 2958086"/>
                      <a:gd name="connsiteY12" fmla="*/ 1311632 h 1312207"/>
                      <a:gd name="connsiteX0" fmla="*/ 0 w 2958086"/>
                      <a:gd name="connsiteY0" fmla="*/ 1374 h 1312207"/>
                      <a:gd name="connsiteX1" fmla="*/ 209568 w 2958086"/>
                      <a:gd name="connsiteY1" fmla="*/ 497 h 1312207"/>
                      <a:gd name="connsiteX2" fmla="*/ 402471 w 2958086"/>
                      <a:gd name="connsiteY2" fmla="*/ 5412 h 1312207"/>
                      <a:gd name="connsiteX3" fmla="*/ 575121 w 2958086"/>
                      <a:gd name="connsiteY3" fmla="*/ 51742 h 1312207"/>
                      <a:gd name="connsiteX4" fmla="*/ 753223 w 2958086"/>
                      <a:gd name="connsiteY4" fmla="*/ 140070 h 1312207"/>
                      <a:gd name="connsiteX5" fmla="*/ 1028478 w 2958086"/>
                      <a:gd name="connsiteY5" fmla="*/ 305043 h 1312207"/>
                      <a:gd name="connsiteX6" fmla="*/ 1273535 w 2958086"/>
                      <a:gd name="connsiteY6" fmla="*/ 498995 h 1312207"/>
                      <a:gd name="connsiteX7" fmla="*/ 1431501 w 2958086"/>
                      <a:gd name="connsiteY7" fmla="*/ 655597 h 1312207"/>
                      <a:gd name="connsiteX8" fmla="*/ 1612398 w 2958086"/>
                      <a:gd name="connsiteY8" fmla="*/ 860025 h 1312207"/>
                      <a:gd name="connsiteX9" fmla="*/ 1834533 w 2958086"/>
                      <a:gd name="connsiteY9" fmla="*/ 1051002 h 1312207"/>
                      <a:gd name="connsiteX10" fmla="*/ 2146413 w 2958086"/>
                      <a:gd name="connsiteY10" fmla="*/ 1225393 h 1312207"/>
                      <a:gd name="connsiteX11" fmla="*/ 2422512 w 2958086"/>
                      <a:gd name="connsiteY11" fmla="*/ 1301471 h 1312207"/>
                      <a:gd name="connsiteX12" fmla="*/ 2958086 w 2958086"/>
                      <a:gd name="connsiteY12" fmla="*/ 1311632 h 1312207"/>
                      <a:gd name="connsiteX0" fmla="*/ 0 w 2958086"/>
                      <a:gd name="connsiteY0" fmla="*/ 1374 h 1312207"/>
                      <a:gd name="connsiteX1" fmla="*/ 209568 w 2958086"/>
                      <a:gd name="connsiteY1" fmla="*/ 497 h 1312207"/>
                      <a:gd name="connsiteX2" fmla="*/ 402471 w 2958086"/>
                      <a:gd name="connsiteY2" fmla="*/ 5412 h 1312207"/>
                      <a:gd name="connsiteX3" fmla="*/ 575121 w 2958086"/>
                      <a:gd name="connsiteY3" fmla="*/ 51742 h 1312207"/>
                      <a:gd name="connsiteX4" fmla="*/ 753223 w 2958086"/>
                      <a:gd name="connsiteY4" fmla="*/ 140070 h 1312207"/>
                      <a:gd name="connsiteX5" fmla="*/ 1028478 w 2958086"/>
                      <a:gd name="connsiteY5" fmla="*/ 305043 h 1312207"/>
                      <a:gd name="connsiteX6" fmla="*/ 1273535 w 2958086"/>
                      <a:gd name="connsiteY6" fmla="*/ 498995 h 1312207"/>
                      <a:gd name="connsiteX7" fmla="*/ 1431501 w 2958086"/>
                      <a:gd name="connsiteY7" fmla="*/ 655597 h 1312207"/>
                      <a:gd name="connsiteX8" fmla="*/ 1612398 w 2958086"/>
                      <a:gd name="connsiteY8" fmla="*/ 860025 h 1312207"/>
                      <a:gd name="connsiteX9" fmla="*/ 1834533 w 2958086"/>
                      <a:gd name="connsiteY9" fmla="*/ 1051002 h 1312207"/>
                      <a:gd name="connsiteX10" fmla="*/ 2146413 w 2958086"/>
                      <a:gd name="connsiteY10" fmla="*/ 1225393 h 1312207"/>
                      <a:gd name="connsiteX11" fmla="*/ 2422512 w 2958086"/>
                      <a:gd name="connsiteY11" fmla="*/ 1301471 h 1312207"/>
                      <a:gd name="connsiteX12" fmla="*/ 2958086 w 2958086"/>
                      <a:gd name="connsiteY12" fmla="*/ 1311632 h 1312207"/>
                      <a:gd name="connsiteX0" fmla="*/ 0 w 2958086"/>
                      <a:gd name="connsiteY0" fmla="*/ 1374 h 1312207"/>
                      <a:gd name="connsiteX1" fmla="*/ 209568 w 2958086"/>
                      <a:gd name="connsiteY1" fmla="*/ 497 h 1312207"/>
                      <a:gd name="connsiteX2" fmla="*/ 402471 w 2958086"/>
                      <a:gd name="connsiteY2" fmla="*/ 5412 h 1312207"/>
                      <a:gd name="connsiteX3" fmla="*/ 575121 w 2958086"/>
                      <a:gd name="connsiteY3" fmla="*/ 51742 h 1312207"/>
                      <a:gd name="connsiteX4" fmla="*/ 753223 w 2958086"/>
                      <a:gd name="connsiteY4" fmla="*/ 140070 h 1312207"/>
                      <a:gd name="connsiteX5" fmla="*/ 1028478 w 2958086"/>
                      <a:gd name="connsiteY5" fmla="*/ 305043 h 1312207"/>
                      <a:gd name="connsiteX6" fmla="*/ 1273535 w 2958086"/>
                      <a:gd name="connsiteY6" fmla="*/ 498995 h 1312207"/>
                      <a:gd name="connsiteX7" fmla="*/ 1431501 w 2958086"/>
                      <a:gd name="connsiteY7" fmla="*/ 655597 h 1312207"/>
                      <a:gd name="connsiteX8" fmla="*/ 1612398 w 2958086"/>
                      <a:gd name="connsiteY8" fmla="*/ 860025 h 1312207"/>
                      <a:gd name="connsiteX9" fmla="*/ 1834533 w 2958086"/>
                      <a:gd name="connsiteY9" fmla="*/ 1051002 h 1312207"/>
                      <a:gd name="connsiteX10" fmla="*/ 2146413 w 2958086"/>
                      <a:gd name="connsiteY10" fmla="*/ 1225393 h 1312207"/>
                      <a:gd name="connsiteX11" fmla="*/ 2422512 w 2958086"/>
                      <a:gd name="connsiteY11" fmla="*/ 1301471 h 1312207"/>
                      <a:gd name="connsiteX12" fmla="*/ 2958086 w 2958086"/>
                      <a:gd name="connsiteY12" fmla="*/ 1311632 h 1312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58086" h="1312207">
                        <a:moveTo>
                          <a:pt x="0" y="1374"/>
                        </a:moveTo>
                        <a:lnTo>
                          <a:pt x="209568" y="497"/>
                        </a:lnTo>
                        <a:cubicBezTo>
                          <a:pt x="276646" y="1170"/>
                          <a:pt x="341546" y="-3129"/>
                          <a:pt x="402471" y="5412"/>
                        </a:cubicBezTo>
                        <a:cubicBezTo>
                          <a:pt x="463396" y="13953"/>
                          <a:pt x="516662" y="29299"/>
                          <a:pt x="575121" y="51742"/>
                        </a:cubicBezTo>
                        <a:cubicBezTo>
                          <a:pt x="633580" y="74185"/>
                          <a:pt x="677664" y="97853"/>
                          <a:pt x="753223" y="140070"/>
                        </a:cubicBezTo>
                        <a:cubicBezTo>
                          <a:pt x="828783" y="182287"/>
                          <a:pt x="941759" y="245222"/>
                          <a:pt x="1028478" y="305043"/>
                        </a:cubicBezTo>
                        <a:cubicBezTo>
                          <a:pt x="1115197" y="364864"/>
                          <a:pt x="1206365" y="440569"/>
                          <a:pt x="1273535" y="498995"/>
                        </a:cubicBezTo>
                        <a:cubicBezTo>
                          <a:pt x="1340705" y="557421"/>
                          <a:pt x="1375024" y="595425"/>
                          <a:pt x="1431501" y="655597"/>
                        </a:cubicBezTo>
                        <a:cubicBezTo>
                          <a:pt x="1487978" y="715769"/>
                          <a:pt x="1545225" y="794124"/>
                          <a:pt x="1612398" y="860025"/>
                        </a:cubicBezTo>
                        <a:cubicBezTo>
                          <a:pt x="1679571" y="925926"/>
                          <a:pt x="1745531" y="990107"/>
                          <a:pt x="1834533" y="1051002"/>
                        </a:cubicBezTo>
                        <a:cubicBezTo>
                          <a:pt x="1923536" y="1111897"/>
                          <a:pt x="2048416" y="1183648"/>
                          <a:pt x="2146413" y="1225393"/>
                        </a:cubicBezTo>
                        <a:cubicBezTo>
                          <a:pt x="2244410" y="1267138"/>
                          <a:pt x="2287233" y="1287098"/>
                          <a:pt x="2422512" y="1301471"/>
                        </a:cubicBezTo>
                        <a:cubicBezTo>
                          <a:pt x="2557791" y="1315844"/>
                          <a:pt x="2958086" y="1311632"/>
                          <a:pt x="2958086" y="1311632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53" name="Straight Connector 52"/>
                  <p:cNvCxnSpPr>
                    <a:stCxn id="52" idx="0"/>
                  </p:cNvCxnSpPr>
                  <p:nvPr/>
                </p:nvCxnSpPr>
                <p:spPr>
                  <a:xfrm flipH="1" flipV="1">
                    <a:off x="6513843" y="1197769"/>
                    <a:ext cx="589767" cy="3333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6495734" y="2428870"/>
                  <a:ext cx="2466522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01" name="Rectangle 12300"/>
              <p:cNvSpPr/>
              <p:nvPr/>
            </p:nvSpPr>
            <p:spPr>
              <a:xfrm>
                <a:off x="9589294" y="792589"/>
                <a:ext cx="317769" cy="11895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2304" name="Straight Connector 12303"/>
          <p:cNvCxnSpPr/>
          <p:nvPr/>
        </p:nvCxnSpPr>
        <p:spPr>
          <a:xfrm>
            <a:off x="10993753" y="2031088"/>
            <a:ext cx="0" cy="1466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6"/>
          <p:cNvSpPr txBox="1"/>
          <p:nvPr/>
        </p:nvSpPr>
        <p:spPr>
          <a:xfrm>
            <a:off x="1527547" y="146003"/>
            <a:ext cx="34677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Ferromagnetic Metal</a:t>
            </a:r>
          </a:p>
        </p:txBody>
      </p:sp>
      <p:sp>
        <p:nvSpPr>
          <p:cNvPr id="56" name="CasellaDiTesto 6"/>
          <p:cNvSpPr txBox="1"/>
          <p:nvPr/>
        </p:nvSpPr>
        <p:spPr>
          <a:xfrm>
            <a:off x="1558884" y="3262988"/>
            <a:ext cx="34677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Half-metal</a:t>
            </a:r>
          </a:p>
        </p:txBody>
      </p:sp>
    </p:spTree>
    <p:extLst>
      <p:ext uri="{BB962C8B-B14F-4D97-AF65-F5344CB8AC3E}">
        <p14:creationId xmlns:p14="http://schemas.microsoft.com/office/powerpoint/2010/main" val="39954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9208246" cy="1653180"/>
          </a:xfrm>
        </p:spPr>
        <p:txBody>
          <a:bodyPr/>
          <a:lstStyle/>
          <a:p>
            <a:r>
              <a:rPr lang="it-IT" dirty="0"/>
              <a:t>Time resolved optical measurements</a:t>
            </a:r>
            <a:br>
              <a:rPr lang="it-IT" dirty="0"/>
            </a:b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9430983" cy="860400"/>
          </a:xfrm>
        </p:spPr>
        <p:txBody>
          <a:bodyPr/>
          <a:lstStyle/>
          <a:p>
            <a:r>
              <a:rPr lang="it-IT" dirty="0" smtClean="0"/>
              <a:t>Reflectivity and magneto-optical Kerr effect measurements in pump-probe mode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5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69" y="452718"/>
            <a:ext cx="7089019" cy="1400530"/>
          </a:xfrm>
        </p:spPr>
        <p:txBody>
          <a:bodyPr/>
          <a:lstStyle/>
          <a:p>
            <a:r>
              <a:rPr lang="it-IT" dirty="0" smtClean="0"/>
              <a:t>Optical measurements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25" y="2134979"/>
            <a:ext cx="6618750" cy="4195481"/>
          </a:xfrm>
        </p:spPr>
        <p:txBody>
          <a:bodyPr/>
          <a:lstStyle/>
          <a:p>
            <a:r>
              <a:rPr lang="it-IT" dirty="0" smtClean="0"/>
              <a:t>Laser characteristics: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High repetition rate (80 kHZ).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Two colour (pump 1.55 eV, probe 3.1 eV).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Pulse duration 70 fs FWHM.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Sample characteristics: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LSMO (001) on SrTiO</a:t>
            </a:r>
            <a:r>
              <a:rPr lang="it-IT" baseline="-25000" dirty="0" smtClean="0"/>
              <a:t>3  </a:t>
            </a:r>
            <a:r>
              <a:rPr lang="it-IT" dirty="0" smtClean="0"/>
              <a:t>substrate, (1%) tensile strain.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MBE grown (high purity, high crystalline quality).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Transition from ferromagnetic metal to paramagnetic (higher-resistivity) metal at T</a:t>
            </a:r>
            <a:r>
              <a:rPr lang="it-IT" baseline="-25000" dirty="0" smtClean="0"/>
              <a:t>c</a:t>
            </a:r>
            <a:r>
              <a:rPr lang="it-IT" dirty="0" smtClean="0"/>
              <a:t>=330 K.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88" y="0"/>
            <a:ext cx="4915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3083</TotalTime>
  <Words>739</Words>
  <Application>Microsoft Office PowerPoint</Application>
  <PresentationFormat>Widescreen</PresentationFormat>
  <Paragraphs>152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ＭＳ Ｐゴシック</vt:lpstr>
      <vt:lpstr>Arial</vt:lpstr>
      <vt:lpstr>Calibri</vt:lpstr>
      <vt:lpstr>Cambria Math</vt:lpstr>
      <vt:lpstr>Century Gothic</vt:lpstr>
      <vt:lpstr>Wingdings</vt:lpstr>
      <vt:lpstr>Wingdings 3</vt:lpstr>
      <vt:lpstr>Ion</vt:lpstr>
      <vt:lpstr>Time Resolved dynamics of La0.65Sr0.35MnO3 thin films</vt:lpstr>
      <vt:lpstr>Outline</vt:lpstr>
      <vt:lpstr>Ultraspin endstation</vt:lpstr>
      <vt:lpstr>ULTRASPIN ENDSTATION</vt:lpstr>
      <vt:lpstr>Experiments on La0.65Sr0.35MnO3</vt:lpstr>
      <vt:lpstr>What is La0.65Sr0.35MnO3?</vt:lpstr>
      <vt:lpstr>PowerPoint Presentation</vt:lpstr>
      <vt:lpstr>Time resolved optical measurements </vt:lpstr>
      <vt:lpstr>Optical measurements</vt:lpstr>
      <vt:lpstr>Reflectivity</vt:lpstr>
      <vt:lpstr>MOKE measurements</vt:lpstr>
      <vt:lpstr>MOKE - Temperature</vt:lpstr>
      <vt:lpstr>Results</vt:lpstr>
      <vt:lpstr>Open questions</vt:lpstr>
      <vt:lpstr>Thank you for your attention!</vt:lpstr>
      <vt:lpstr>Acknowledgements</vt:lpstr>
      <vt:lpstr>Appendix</vt:lpstr>
      <vt:lpstr>PowerPoint Presentation</vt:lpstr>
      <vt:lpstr>High Harmonics Generation</vt:lpstr>
      <vt:lpstr>PowerPoint Presentation</vt:lpstr>
      <vt:lpstr>ULTRASPIN ENDSTATION</vt:lpstr>
      <vt:lpstr>Mott scattering</vt:lpstr>
      <vt:lpstr>Mott Polarimeter</vt:lpstr>
      <vt:lpstr>TR-MOKE measurement set-up</vt:lpstr>
      <vt:lpstr>Magnetism characteristic lengths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Resolved dynamics of La0.65Sr0.35MnO3 thin films</dc:title>
  <dc:creator>Tommaso Pincelli</dc:creator>
  <cp:lastModifiedBy>Tommaso Pincelli</cp:lastModifiedBy>
  <cp:revision>127</cp:revision>
  <dcterms:created xsi:type="dcterms:W3CDTF">2015-10-08T01:52:30Z</dcterms:created>
  <dcterms:modified xsi:type="dcterms:W3CDTF">2015-10-12T06:25:02Z</dcterms:modified>
</cp:coreProperties>
</file>