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9"/>
  </p:notesMasterIdLst>
  <p:sldIdLst>
    <p:sldId id="274" r:id="rId2"/>
    <p:sldId id="265" r:id="rId3"/>
    <p:sldId id="315" r:id="rId4"/>
    <p:sldId id="317" r:id="rId5"/>
    <p:sldId id="271" r:id="rId6"/>
    <p:sldId id="270" r:id="rId7"/>
    <p:sldId id="307" r:id="rId8"/>
    <p:sldId id="256" r:id="rId9"/>
    <p:sldId id="292" r:id="rId10"/>
    <p:sldId id="283" r:id="rId11"/>
    <p:sldId id="282" r:id="rId12"/>
    <p:sldId id="286" r:id="rId13"/>
    <p:sldId id="310" r:id="rId14"/>
    <p:sldId id="301" r:id="rId15"/>
    <p:sldId id="304" r:id="rId16"/>
    <p:sldId id="306" r:id="rId17"/>
    <p:sldId id="32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F19C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28" autoAdjust="0"/>
  </p:normalViewPr>
  <p:slideViewPr>
    <p:cSldViewPr>
      <p:cViewPr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413E1-58CC-4DBA-B6D0-3B94F41BA598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8832-A3E8-482D-8897-C6786A4DFC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34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6EB9-69AF-47A6-9B35-D8101BA06F3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6EB9-69AF-47A6-9B35-D8101BA06F3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8832-A3E8-482D-8897-C6786A4DFCE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AE007-9E71-47F2-B2F5-EC651A7DF68A}" type="datetimeFigureOut">
              <a:rPr lang="it-IT" smtClean="0"/>
              <a:pPr/>
              <a:t>09/10/2015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61DFAB-6766-44E5-8F25-50C406E5E48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xiv.org/abs/1505.03903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Experimental</a:t>
            </a:r>
            <a:r>
              <a:rPr lang="it-IT" u="sng" dirty="0" smtClean="0"/>
              <a:t> generation </a:t>
            </a:r>
            <a:r>
              <a:rPr lang="it-IT" u="sng" dirty="0" err="1" smtClean="0"/>
              <a:t>of</a:t>
            </a:r>
            <a:r>
              <a:rPr lang="it-IT" u="sng" dirty="0" smtClean="0"/>
              <a:t> </a:t>
            </a:r>
            <a:r>
              <a:rPr lang="it-IT" u="sng" dirty="0" err="1" smtClean="0"/>
              <a:t>squeezed</a:t>
            </a:r>
            <a:r>
              <a:rPr lang="it-IT" u="sng" dirty="0" smtClean="0"/>
              <a:t> </a:t>
            </a:r>
            <a:r>
              <a:rPr lang="it-IT" u="sng" dirty="0" err="1" smtClean="0"/>
              <a:t>states</a:t>
            </a:r>
            <a:r>
              <a:rPr lang="it-IT" u="sng" dirty="0" smtClean="0"/>
              <a:t> </a:t>
            </a:r>
            <a:r>
              <a:rPr lang="it-IT" u="sng" dirty="0" err="1" smtClean="0"/>
              <a:t>of</a:t>
            </a:r>
            <a:r>
              <a:rPr lang="it-IT" u="sng" dirty="0" smtClean="0"/>
              <a:t> light</a:t>
            </a:r>
            <a:endParaRPr lang="it-IT" u="sng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8600" dirty="0" smtClean="0"/>
              <a:t>                                              </a:t>
            </a:r>
          </a:p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8600" dirty="0" smtClean="0"/>
              <a:t>                                               </a:t>
            </a:r>
            <a:r>
              <a:rPr lang="it-IT" sz="9600" u="sng" dirty="0" smtClean="0"/>
              <a:t>Carmen Porto</a:t>
            </a:r>
          </a:p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8600" b="1" dirty="0" smtClean="0">
              <a:solidFill>
                <a:srgbClr val="000000"/>
              </a:solidFill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8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                                          </a:t>
            </a:r>
            <a:r>
              <a:rPr lang="it-IT" sz="8600" b="1" dirty="0" err="1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Supervisor</a:t>
            </a:r>
            <a:r>
              <a:rPr lang="it-IT" sz="8600" b="1" dirty="0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:  Prof. Simone </a:t>
            </a:r>
            <a:r>
              <a:rPr lang="it-IT" sz="8600" b="1" dirty="0" err="1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Cialdi</a:t>
            </a:r>
            <a:endParaRPr lang="it-IT" sz="8600" b="1" dirty="0" smtClean="0"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8600" b="1" dirty="0" smtClean="0"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pPr marR="0" lvl="0" algn="l">
              <a:spcBef>
                <a:spcPts val="0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8600" b="1" dirty="0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                                          </a:t>
            </a:r>
            <a:r>
              <a:rPr lang="it-IT" sz="8600" b="1" dirty="0" err="1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Co-Supervisor</a:t>
            </a:r>
            <a:r>
              <a:rPr lang="it-IT" sz="8600" b="1" dirty="0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:</a:t>
            </a:r>
            <a:r>
              <a:rPr lang="it-IT" sz="8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  </a:t>
            </a:r>
            <a:r>
              <a:rPr lang="it-IT" sz="8600" b="1" dirty="0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Prof. Matteo </a:t>
            </a:r>
            <a:r>
              <a:rPr lang="it-IT" sz="8600" b="1" dirty="0" err="1" smtClean="0"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Paris</a:t>
            </a:r>
            <a:endParaRPr lang="it-IT" sz="8600" b="1" dirty="0" smtClean="0"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pPr marR="0" lvl="0" algn="l">
              <a:spcBef>
                <a:spcPts val="0"/>
              </a:spcBef>
              <a:tabLst>
                <a:tab pos="0" algn="l"/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it-IT" sz="8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itchFamily="2"/>
                <a:cs typeface="Arial" panose="020B0604020202020204" pitchFamily="34" charset="0"/>
              </a:rPr>
              <a:t>	</a:t>
            </a:r>
            <a:endParaRPr lang="it-IT" sz="8600" b="1" dirty="0" smtClean="0">
              <a:solidFill>
                <a:srgbClr val="0000FF"/>
              </a:solidFill>
              <a:latin typeface="Arial" panose="020B0604020202020204" pitchFamily="34" charset="0"/>
              <a:ea typeface="Arial" pitchFamily="2"/>
              <a:cs typeface="Arial" panose="020B0604020202020204" pitchFamily="34" charset="0"/>
            </a:endParaRPr>
          </a:p>
          <a:p>
            <a:r>
              <a:rPr lang="it-IT" dirty="0" smtClean="0"/>
              <a:t>    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pic>
        <p:nvPicPr>
          <p:cNvPr id="4" name="Picture 52" descr="mine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500702"/>
            <a:ext cx="1077912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7"/>
          <p:cNvSpPr/>
          <p:nvPr/>
        </p:nvSpPr>
        <p:spPr>
          <a:xfrm>
            <a:off x="2305080" y="6264360"/>
            <a:ext cx="4533840" cy="33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6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 </a:t>
            </a:r>
            <a:r>
              <a:rPr lang="it-IT" sz="1600" b="1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PhD</a:t>
            </a:r>
            <a:r>
              <a:rPr lang="it-IT" sz="16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 school </a:t>
            </a:r>
            <a:r>
              <a:rPr lang="it-IT" sz="1600" b="1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of</a:t>
            </a:r>
            <a:r>
              <a:rPr lang="it-IT" sz="16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 </a:t>
            </a:r>
            <a:r>
              <a:rPr lang="it-IT" sz="1600" b="1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DejaVu Sans" pitchFamily="18"/>
                <a:ea typeface="Arial" pitchFamily="2"/>
                <a:cs typeface="Arial" pitchFamily="2"/>
              </a:rPr>
              <a:t>Physics</a:t>
            </a:r>
            <a:endParaRPr lang="it-IT" sz="1600" b="1" i="0" u="none" strike="noStrike" baseline="0" dirty="0">
              <a:ln>
                <a:noFill/>
              </a:ln>
              <a:solidFill>
                <a:srgbClr val="000000"/>
              </a:solidFill>
              <a:latin typeface="DejaVu Sans" pitchFamily="18"/>
              <a:ea typeface="Arial" pitchFamily="2"/>
              <a:cs typeface="Arial" pitchFamily="2"/>
            </a:endParaRPr>
          </a:p>
        </p:txBody>
      </p:sp>
      <p:sp>
        <p:nvSpPr>
          <p:cNvPr id="7" name="Straight Connector 9"/>
          <p:cNvSpPr/>
          <p:nvPr/>
        </p:nvSpPr>
        <p:spPr>
          <a:xfrm>
            <a:off x="2843280" y="6197760"/>
            <a:ext cx="3455999" cy="1440"/>
          </a:xfrm>
          <a:prstGeom prst="line">
            <a:avLst/>
          </a:prstGeom>
          <a:noFill/>
          <a:ln w="18000">
            <a:solidFill>
              <a:srgbClr val="2300DC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" y="500042"/>
            <a:ext cx="8740436" cy="54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86214" y="1357298"/>
            <a:ext cx="535778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Optical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Parametric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Oscillator</a:t>
            </a:r>
            <a:r>
              <a:rPr lang="it-IT" sz="2800" b="1" dirty="0" smtClean="0">
                <a:solidFill>
                  <a:srgbClr val="FF0000"/>
                </a:solidFill>
              </a:rPr>
              <a:t> (OPO)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6000760" y="2857496"/>
            <a:ext cx="714380" cy="135732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5892809" y="2393149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1214414" y="1285860"/>
            <a:ext cx="6786610" cy="2571768"/>
            <a:chOff x="500034" y="944057"/>
            <a:chExt cx="8243668" cy="384226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88926" y="316407"/>
              <a:ext cx="2594829" cy="504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onnettore 2 9"/>
            <p:cNvCxnSpPr/>
            <p:nvPr/>
          </p:nvCxnSpPr>
          <p:spPr>
            <a:xfrm>
              <a:off x="500034" y="2852289"/>
              <a:ext cx="2405576" cy="0"/>
            </a:xfrm>
            <a:prstGeom prst="straightConnector1">
              <a:avLst/>
            </a:prstGeom>
            <a:ln w="7620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H="1">
              <a:off x="5212711" y="2869544"/>
              <a:ext cx="3530991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3735602" y="2869544"/>
              <a:ext cx="109728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3735602" y="2767881"/>
              <a:ext cx="1097280" cy="0"/>
            </a:xfrm>
            <a:prstGeom prst="straightConnector1">
              <a:avLst/>
            </a:prstGeom>
            <a:ln w="5715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3735602" y="2982088"/>
              <a:ext cx="1097280" cy="0"/>
            </a:xfrm>
            <a:prstGeom prst="straightConnector1">
              <a:avLst/>
            </a:prstGeom>
            <a:ln w="57150">
              <a:solidFill>
                <a:srgbClr val="00CC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1330028" y="2855476"/>
              <a:ext cx="171625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7139984" y="2982088"/>
              <a:ext cx="133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Seed</a:t>
              </a:r>
              <a:r>
                <a:rPr lang="it-IT" dirty="0" smtClean="0"/>
                <a:t> </a:t>
              </a:r>
            </a:p>
            <a:p>
              <a:r>
                <a:rPr lang="it-IT" dirty="0" smtClean="0"/>
                <a:t>@ 1064nm</a:t>
              </a:r>
              <a:endParaRPr lang="it-IT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00034" y="2067691"/>
              <a:ext cx="1364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Pump</a:t>
              </a:r>
              <a:endParaRPr lang="it-IT" dirty="0" smtClean="0"/>
            </a:p>
            <a:p>
              <a:r>
                <a:rPr lang="it-IT" dirty="0" smtClean="0"/>
                <a:t>@ 532nm</a:t>
              </a:r>
              <a:endParaRPr lang="it-IT" dirty="0"/>
            </a:p>
          </p:txBody>
        </p:sp>
        <p:cxnSp>
          <p:nvCxnSpPr>
            <p:cNvPr id="18" name="Connettore 2 17"/>
            <p:cNvCxnSpPr/>
            <p:nvPr/>
          </p:nvCxnSpPr>
          <p:spPr>
            <a:xfrm flipV="1">
              <a:off x="1182280" y="2982088"/>
              <a:ext cx="316560" cy="323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753253" y="3305642"/>
              <a:ext cx="977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OUT</a:t>
              </a:r>
              <a:endParaRPr lang="it-IT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4853984" y="1308032"/>
              <a:ext cx="597878" cy="1252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4853984" y="944057"/>
              <a:ext cx="295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 @ 1064nm = 99%</a:t>
              </a:r>
              <a:endParaRPr lang="it-IT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864526" y="944057"/>
              <a:ext cx="2827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 @ 1062nm = 92%</a:t>
              </a:r>
              <a:endParaRPr lang="it-IT" dirty="0"/>
            </a:p>
          </p:txBody>
        </p:sp>
        <p:cxnSp>
          <p:nvCxnSpPr>
            <p:cNvPr id="23" name="Connettore 2 22"/>
            <p:cNvCxnSpPr/>
            <p:nvPr/>
          </p:nvCxnSpPr>
          <p:spPr>
            <a:xfrm>
              <a:off x="3454250" y="1313389"/>
              <a:ext cx="281352" cy="1246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flipV="1">
              <a:off x="4284242" y="2982088"/>
              <a:ext cx="267288" cy="1420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3243247" y="4416990"/>
              <a:ext cx="4325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Niobato di Litio 10mm</a:t>
              </a:r>
              <a:endParaRPr lang="it-IT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285984" y="5643578"/>
            <a:ext cx="4800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1"/>
                </a:solidFill>
              </a:rPr>
              <a:t>Generation </a:t>
            </a:r>
            <a:r>
              <a:rPr lang="it-IT" sz="2800" dirty="0" err="1" smtClean="0">
                <a:solidFill>
                  <a:schemeClr val="accent1"/>
                </a:solidFill>
              </a:rPr>
              <a:t>of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err="1" smtClean="0">
                <a:solidFill>
                  <a:schemeClr val="accent1"/>
                </a:solidFill>
              </a:rPr>
              <a:t>squeezed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err="1" smtClean="0">
                <a:solidFill>
                  <a:schemeClr val="accent1"/>
                </a:solidFill>
              </a:rPr>
              <a:t>states</a:t>
            </a:r>
            <a:endParaRPr lang="it-IT" sz="2800" dirty="0">
              <a:solidFill>
                <a:schemeClr val="accent1"/>
              </a:solidFill>
            </a:endParaRPr>
          </a:p>
        </p:txBody>
      </p:sp>
      <p:sp>
        <p:nvSpPr>
          <p:cNvPr id="28" name="Freccia in giù 27"/>
          <p:cNvSpPr/>
          <p:nvPr/>
        </p:nvSpPr>
        <p:spPr>
          <a:xfrm>
            <a:off x="4357686" y="4143380"/>
            <a:ext cx="42862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6722E-6 L -0.22673 -0.1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8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0694 -0.166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8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2" animBg="1"/>
      <p:bldP spid="5" grpId="4" animBg="1"/>
      <p:bldP spid="5" grpId="5" animBg="1"/>
      <p:bldP spid="26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00232" y="142852"/>
            <a:ext cx="5475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How to generate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squeezed state?   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14861" t="30469" r="59334" b="60742"/>
          <a:stretch>
            <a:fillRect/>
          </a:stretch>
        </p:blipFill>
        <p:spPr bwMode="auto">
          <a:xfrm>
            <a:off x="0" y="1785926"/>
            <a:ext cx="48498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643042" y="135729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Nonlinear</a:t>
            </a:r>
            <a:r>
              <a:rPr lang="it-IT" i="1" dirty="0" smtClean="0"/>
              <a:t> </a:t>
            </a:r>
            <a:r>
              <a:rPr lang="it-IT" i="1" dirty="0" err="1" smtClean="0"/>
              <a:t>crystal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11" name="Rettangolo 10"/>
          <p:cNvSpPr/>
          <p:nvPr/>
        </p:nvSpPr>
        <p:spPr>
          <a:xfrm>
            <a:off x="1714480" y="785794"/>
            <a:ext cx="56766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Parametric Down-conversion (PDC)</a:t>
            </a:r>
            <a:endParaRPr lang="it-IT" sz="2800" dirty="0">
              <a:solidFill>
                <a:schemeClr val="accent1"/>
              </a:solidFill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42910" y="3071810"/>
          <a:ext cx="2273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5" imgW="1066337" imgH="863225" progId="Equation.3">
                  <p:embed/>
                </p:oleObj>
              </mc:Choice>
              <mc:Fallback>
                <p:oleObj name="Equation" r:id="rId5" imgW="1066337" imgH="8632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071810"/>
                        <a:ext cx="22733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500430" y="3143248"/>
          <a:ext cx="1571636" cy="33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7" imgW="787058" imgH="215806" progId="Equation.3">
                  <p:embed/>
                </p:oleObj>
              </mc:Choice>
              <mc:Fallback>
                <p:oleObj name="Equation" r:id="rId7" imgW="787058" imgH="21580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143248"/>
                        <a:ext cx="1571636" cy="335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571868" y="3500438"/>
            <a:ext cx="1428760" cy="357190"/>
          </a:xfrm>
          <a:prstGeom prst="rightArrow">
            <a:avLst>
              <a:gd name="adj1" fmla="val 50000"/>
              <a:gd name="adj2" fmla="val 71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000760" y="3090870"/>
          <a:ext cx="2082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zione" r:id="rId9" imgW="977760" imgH="838080" progId="Equation.3">
                  <p:embed/>
                </p:oleObj>
              </mc:Choice>
              <mc:Fallback>
                <p:oleObj name="Equazione" r:id="rId9" imgW="97776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090870"/>
                        <a:ext cx="2082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800356" y="5357826"/>
          <a:ext cx="2628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zione" r:id="rId11" imgW="1231560" imgH="507960" progId="Equation.3">
                  <p:embed/>
                </p:oleObj>
              </mc:Choice>
              <mc:Fallback>
                <p:oleObj name="Equazione" r:id="rId11" imgW="123156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6" y="5357826"/>
                        <a:ext cx="26289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214942" y="1785938"/>
          <a:ext cx="37401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zione" r:id="rId13" imgW="1193760" imgH="266400" progId="Equation.3">
                  <p:embed/>
                </p:oleObj>
              </mc:Choice>
              <mc:Fallback>
                <p:oleObj name="Equazione" r:id="rId13" imgW="119376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785938"/>
                        <a:ext cx="374015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643438" y="4643446"/>
            <a:ext cx="703262" cy="87153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714612" y="4214818"/>
            <a:ext cx="297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start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vacuum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057318" y="6274378"/>
            <a:ext cx="458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transfers</a:t>
            </a:r>
            <a:r>
              <a:rPr lang="it-IT" dirty="0" smtClean="0"/>
              <a:t>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X2 </a:t>
            </a:r>
            <a:r>
              <a:rPr lang="it-IT" dirty="0" err="1" smtClean="0"/>
              <a:t>to</a:t>
            </a:r>
            <a:r>
              <a:rPr lang="it-IT" dirty="0" smtClean="0"/>
              <a:t> X1 </a:t>
            </a:r>
            <a:endParaRPr lang="it-IT" dirty="0"/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34952"/>
              </p:ext>
            </p:extLst>
          </p:nvPr>
        </p:nvGraphicFramePr>
        <p:xfrm>
          <a:off x="2755906" y="4643446"/>
          <a:ext cx="2959102" cy="16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zione" r:id="rId15" imgW="1282680" imgH="838080" progId="Equation.3">
                  <p:embed/>
                </p:oleObj>
              </mc:Choice>
              <mc:Fallback>
                <p:oleObj name="Equazione" r:id="rId15" imgW="1282680" imgH="838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6" y="4643446"/>
                        <a:ext cx="2959102" cy="162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643438" y="5338771"/>
            <a:ext cx="703263" cy="8715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087 -0.0914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11" grpId="0" animBg="1"/>
      <p:bldP spid="11" grpId="1" animBg="1"/>
      <p:bldP spid="14" grpId="0" animBg="1"/>
      <p:bldP spid="14" grpId="1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06" y="285728"/>
            <a:ext cx="935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The amount of squeezing obtained by a single pass of a continuous-wave pump laser through a nonlinear crystal of a reasonable size is very small.</a:t>
            </a:r>
            <a:endParaRPr lang="it-IT" sz="2400" u="sng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86182" y="2319634"/>
            <a:ext cx="773112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14414" y="2736153"/>
            <a:ext cx="212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000627" y="2605381"/>
            <a:ext cx="201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857356" y="2681583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err="1">
                <a:solidFill>
                  <a:srgbClr val="009900"/>
                </a:solidFill>
              </a:rPr>
              <a:t>pump</a:t>
            </a:r>
            <a:endParaRPr lang="it-IT" altLang="it-IT" dirty="0">
              <a:solidFill>
                <a:srgbClr val="009900"/>
              </a:solidFill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026020" y="2169375"/>
            <a:ext cx="1974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err="1" smtClean="0">
                <a:solidFill>
                  <a:srgbClr val="CC0000"/>
                </a:solidFill>
              </a:rPr>
              <a:t>Squeezed</a:t>
            </a:r>
            <a:r>
              <a:rPr lang="it-IT" altLang="it-IT" dirty="0" smtClean="0">
                <a:solidFill>
                  <a:srgbClr val="CC0000"/>
                </a:solidFill>
              </a:rPr>
              <a:t> </a:t>
            </a:r>
            <a:r>
              <a:rPr lang="it-IT" altLang="it-IT" dirty="0" err="1" smtClean="0">
                <a:solidFill>
                  <a:srgbClr val="CC0000"/>
                </a:solidFill>
              </a:rPr>
              <a:t>vacuum</a:t>
            </a:r>
            <a:endParaRPr lang="it-IT" altLang="it-IT" dirty="0">
              <a:solidFill>
                <a:srgbClr val="CC0000"/>
              </a:solidFill>
            </a:endParaRPr>
          </a:p>
        </p:txBody>
      </p:sp>
      <p:sp>
        <p:nvSpPr>
          <p:cNvPr id="18" name="Dati memorizzati 17"/>
          <p:cNvSpPr/>
          <p:nvPr/>
        </p:nvSpPr>
        <p:spPr>
          <a:xfrm>
            <a:off x="3428992" y="2110079"/>
            <a:ext cx="214314" cy="1000132"/>
          </a:xfrm>
          <a:prstGeom prst="flowChartOnlineStora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ati memorizzati 18"/>
          <p:cNvSpPr/>
          <p:nvPr/>
        </p:nvSpPr>
        <p:spPr>
          <a:xfrm flipH="1">
            <a:off x="4714876" y="2110079"/>
            <a:ext cx="214314" cy="1000132"/>
          </a:xfrm>
          <a:prstGeom prst="flowChartOnlineStora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214413" y="2520153"/>
            <a:ext cx="21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428728" y="2110079"/>
            <a:ext cx="1785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err="1" smtClean="0">
                <a:solidFill>
                  <a:srgbClr val="CC0000"/>
                </a:solidFill>
              </a:rPr>
              <a:t>Vacuum</a:t>
            </a:r>
            <a:r>
              <a:rPr lang="it-IT" altLang="it-IT" dirty="0" smtClean="0">
                <a:solidFill>
                  <a:srgbClr val="CC0000"/>
                </a:solidFill>
              </a:rPr>
              <a:t> </a:t>
            </a:r>
            <a:r>
              <a:rPr lang="it-IT" altLang="it-IT" dirty="0" err="1" smtClean="0">
                <a:solidFill>
                  <a:srgbClr val="CC0000"/>
                </a:solidFill>
              </a:rPr>
              <a:t>noise</a:t>
            </a:r>
            <a:endParaRPr lang="it-IT" altLang="it-IT" dirty="0">
              <a:solidFill>
                <a:srgbClr val="CC0000"/>
              </a:solidFill>
            </a:endParaRPr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4000496" y="2967335"/>
            <a:ext cx="357190" cy="1214446"/>
          </a:xfrm>
          <a:prstGeom prst="leftBrac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85918" y="3967467"/>
            <a:ext cx="5053884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The OPO cavity is actively stabilized </a:t>
            </a:r>
            <a:endParaRPr lang="it-IT" sz="2400" u="sng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14744" y="2358035"/>
            <a:ext cx="92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/>
              <a:t>Nonlinear</a:t>
            </a:r>
            <a:r>
              <a:rPr lang="it-IT" sz="1200" i="1" dirty="0" smtClean="0"/>
              <a:t> </a:t>
            </a:r>
          </a:p>
          <a:p>
            <a:r>
              <a:rPr lang="it-IT" sz="1200" i="1" dirty="0" err="1" smtClean="0"/>
              <a:t>crystal</a:t>
            </a:r>
            <a:r>
              <a:rPr lang="it-IT" sz="1200" i="1" dirty="0" smtClean="0"/>
              <a:t> </a:t>
            </a:r>
            <a:endParaRPr lang="it-IT" sz="1200" i="1" dirty="0"/>
          </a:p>
        </p:txBody>
      </p:sp>
      <p:sp>
        <p:nvSpPr>
          <p:cNvPr id="25" name="Rettangolo 24"/>
          <p:cNvSpPr/>
          <p:nvPr/>
        </p:nvSpPr>
        <p:spPr>
          <a:xfrm>
            <a:off x="3714744" y="1467137"/>
            <a:ext cx="92869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OPO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285852" y="4929198"/>
            <a:ext cx="621510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 cavity is resonant to the laser,</a:t>
            </a:r>
          </a:p>
          <a:p>
            <a:r>
              <a:rPr lang="en-US" sz="2400" dirty="0" smtClean="0"/>
              <a:t>effectively allowing multiple passing (~ 100)</a:t>
            </a:r>
          </a:p>
          <a:p>
            <a:r>
              <a:rPr lang="en-US" sz="2400" dirty="0" smtClean="0"/>
              <a:t>of the signal through the crystal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15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" y="642918"/>
            <a:ext cx="8740436" cy="54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58155" y="785794"/>
            <a:ext cx="39282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Homodyne</a:t>
            </a:r>
            <a:r>
              <a:rPr lang="it-IT" sz="2800" b="1" dirty="0" smtClean="0">
                <a:solidFill>
                  <a:srgbClr val="FF0000"/>
                </a:solidFill>
              </a:rPr>
              <a:t> detector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57224" y="1643050"/>
            <a:ext cx="4643470" cy="4286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WP_20150619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8909472" cy="5000660"/>
          </a:xfrm>
          <a:prstGeom prst="rect">
            <a:avLst/>
          </a:prstGeom>
        </p:spPr>
      </p:pic>
      <p:cxnSp>
        <p:nvCxnSpPr>
          <p:cNvPr id="23" name="Connettore 2 22"/>
          <p:cNvCxnSpPr/>
          <p:nvPr/>
        </p:nvCxnSpPr>
        <p:spPr>
          <a:xfrm rot="16200000" flipV="1">
            <a:off x="5036347" y="3964785"/>
            <a:ext cx="2428892" cy="13573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16200000" flipV="1">
            <a:off x="5965041" y="3178967"/>
            <a:ext cx="2643206" cy="200026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286512" y="2857496"/>
            <a:ext cx="785818" cy="50006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0680000">
            <a:off x="5643570" y="3357562"/>
            <a:ext cx="142876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357818" y="4572008"/>
            <a:ext cx="13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Signal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411473" y="3571876"/>
            <a:ext cx="137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Local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Oscillator</a:t>
            </a:r>
            <a:r>
              <a:rPr lang="it-IT" b="1" dirty="0" smtClean="0">
                <a:solidFill>
                  <a:srgbClr val="FF0000"/>
                </a:solidFill>
              </a:rPr>
              <a:t> (LO)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6823 -0.073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16024 -0.08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4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P_20150619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8909472" cy="5000660"/>
          </a:xfrm>
          <a:prstGeom prst="rect">
            <a:avLst/>
          </a:prstGeom>
        </p:spPr>
      </p:pic>
      <p:grpSp>
        <p:nvGrpSpPr>
          <p:cNvPr id="5" name="Gruppo 14"/>
          <p:cNvGrpSpPr/>
          <p:nvPr/>
        </p:nvGrpSpPr>
        <p:grpSpPr>
          <a:xfrm>
            <a:off x="3071802" y="2428868"/>
            <a:ext cx="2537735" cy="1285884"/>
            <a:chOff x="3071802" y="2428868"/>
            <a:chExt cx="2537735" cy="1285884"/>
          </a:xfrm>
        </p:grpSpPr>
        <p:cxnSp>
          <p:nvCxnSpPr>
            <p:cNvPr id="4" name="Connettore 2 3"/>
            <p:cNvCxnSpPr/>
            <p:nvPr/>
          </p:nvCxnSpPr>
          <p:spPr>
            <a:xfrm rot="16260000" flipV="1">
              <a:off x="4788000" y="2607463"/>
              <a:ext cx="1000132" cy="64294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rot="10800000" flipV="1">
              <a:off x="3071802" y="3429000"/>
              <a:ext cx="2500332" cy="28575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sellaDiTesto 6"/>
          <p:cNvSpPr txBox="1"/>
          <p:nvPr/>
        </p:nvSpPr>
        <p:spPr>
          <a:xfrm>
            <a:off x="2500298" y="285728"/>
            <a:ext cx="39282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Homodyne</a:t>
            </a:r>
            <a:r>
              <a:rPr lang="it-IT" sz="2800" b="1" dirty="0" smtClean="0">
                <a:solidFill>
                  <a:srgbClr val="FF0000"/>
                </a:solidFill>
              </a:rPr>
              <a:t> detector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143504" y="3000372"/>
            <a:ext cx="8572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572132" y="2631040"/>
            <a:ext cx="13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BS (</a:t>
            </a:r>
            <a:r>
              <a:rPr lang="it-IT" b="1" dirty="0" err="1" smtClean="0">
                <a:solidFill>
                  <a:srgbClr val="FF0000"/>
                </a:solidFill>
              </a:rPr>
              <a:t>T=R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285984" y="3000372"/>
            <a:ext cx="1071570" cy="15716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500562" y="1714488"/>
            <a:ext cx="857256" cy="11430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357422" y="157161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Photodetectors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14" name="Immagine 13" descr="omodina.png"/>
          <p:cNvPicPr>
            <a:picLocks noChangeAspect="1"/>
          </p:cNvPicPr>
          <p:nvPr/>
        </p:nvPicPr>
        <p:blipFill>
          <a:blip r:embed="rId4"/>
          <a:srcRect l="69594" t="28742" r="23094" b="60007"/>
          <a:stretch>
            <a:fillRect/>
          </a:stretch>
        </p:blipFill>
        <p:spPr>
          <a:xfrm>
            <a:off x="4643438" y="1928802"/>
            <a:ext cx="655306" cy="648000"/>
          </a:xfrm>
          <a:prstGeom prst="rect">
            <a:avLst/>
          </a:prstGeom>
        </p:spPr>
      </p:pic>
      <p:pic>
        <p:nvPicPr>
          <p:cNvPr id="15" name="Immagine 14" descr="omodina.png"/>
          <p:cNvPicPr>
            <a:picLocks noChangeAspect="1"/>
          </p:cNvPicPr>
          <p:nvPr/>
        </p:nvPicPr>
        <p:blipFill>
          <a:blip r:embed="rId4"/>
          <a:srcRect l="79316" t="27492" r="12650" b="60007"/>
          <a:stretch>
            <a:fillRect/>
          </a:stretch>
        </p:blipFill>
        <p:spPr>
          <a:xfrm>
            <a:off x="2428860" y="3429000"/>
            <a:ext cx="714380" cy="71438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143108" y="2000240"/>
            <a:ext cx="2071702" cy="1357322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928794" y="1571612"/>
            <a:ext cx="236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Differenzial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Amplifier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8" name="Immagine 17" descr="omodina.png"/>
          <p:cNvPicPr>
            <a:picLocks noChangeAspect="1"/>
          </p:cNvPicPr>
          <p:nvPr/>
        </p:nvPicPr>
        <p:blipFill>
          <a:blip r:embed="rId4"/>
          <a:srcRect l="59232" t="28742" r="12650" b="60007"/>
          <a:stretch>
            <a:fillRect/>
          </a:stretch>
        </p:blipFill>
        <p:spPr>
          <a:xfrm>
            <a:off x="1643042" y="2285992"/>
            <a:ext cx="2500330" cy="642942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 l="585" t="19726" r="79100" b="70508"/>
          <a:stretch>
            <a:fillRect/>
          </a:stretch>
        </p:blipFill>
        <p:spPr bwMode="auto">
          <a:xfrm>
            <a:off x="1214414" y="2214554"/>
            <a:ext cx="2907527" cy="7858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0" name="Rettangolo 19"/>
          <p:cNvSpPr/>
          <p:nvPr/>
        </p:nvSpPr>
        <p:spPr>
          <a:xfrm>
            <a:off x="2437200" y="3786190"/>
            <a:ext cx="7143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3" grpId="0"/>
      <p:bldP spid="13" grpId="1"/>
      <p:bldP spid="13" grpId="2"/>
      <p:bldP spid="16" grpId="0" animBg="1"/>
      <p:bldP spid="1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42844" y="1285859"/>
            <a:ext cx="8715436" cy="5429289"/>
            <a:chOff x="71406" y="71414"/>
            <a:chExt cx="8715436" cy="5429289"/>
          </a:xfrm>
        </p:grpSpPr>
        <p:sp>
          <p:nvSpPr>
            <p:cNvPr id="2" name="CasellaDiTesto 1"/>
            <p:cNvSpPr txBox="1"/>
            <p:nvPr/>
          </p:nvSpPr>
          <p:spPr>
            <a:xfrm>
              <a:off x="3428992" y="571480"/>
              <a:ext cx="80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Lavori</a:t>
              </a:r>
              <a:endParaRPr lang="it-IT" dirty="0"/>
            </a:p>
          </p:txBody>
        </p:sp>
        <p:pic>
          <p:nvPicPr>
            <p:cNvPr id="3" name="Immagine 2" descr="Cattura.PNG"/>
            <p:cNvPicPr>
              <a:picLocks noChangeAspect="1"/>
            </p:cNvPicPr>
            <p:nvPr/>
          </p:nvPicPr>
          <p:blipFill>
            <a:blip r:embed="rId3"/>
            <a:srcRect t="1526" r="1562"/>
            <a:stretch>
              <a:fillRect/>
            </a:stretch>
          </p:blipFill>
          <p:spPr>
            <a:xfrm>
              <a:off x="71406" y="642917"/>
              <a:ext cx="4714908" cy="4830601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428596" y="71414"/>
              <a:ext cx="3784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u="sng" dirty="0" err="1" smtClean="0"/>
                <a:t>Squeezed</a:t>
              </a:r>
              <a:r>
                <a:rPr lang="it-IT" sz="2800" u="sng" dirty="0" smtClean="0"/>
                <a:t> </a:t>
              </a:r>
              <a:r>
                <a:rPr lang="it-IT" sz="2800" u="sng" dirty="0" err="1" smtClean="0"/>
                <a:t>vacuum</a:t>
              </a:r>
              <a:r>
                <a:rPr lang="it-IT" sz="2800" u="sng" dirty="0" smtClean="0"/>
                <a:t> state</a:t>
              </a:r>
              <a:endParaRPr lang="it-IT" sz="2800" u="sng" dirty="0"/>
            </a:p>
          </p:txBody>
        </p:sp>
        <p:pic>
          <p:nvPicPr>
            <p:cNvPr id="5" name="Immagine 4" descr="Cattura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239" y="571480"/>
              <a:ext cx="4107603" cy="4929223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874729" y="71414"/>
              <a:ext cx="3769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u="sng" dirty="0" err="1" smtClean="0"/>
                <a:t>Squeezed</a:t>
              </a:r>
              <a:r>
                <a:rPr lang="it-IT" sz="2800" u="sng" dirty="0" smtClean="0"/>
                <a:t> </a:t>
              </a:r>
              <a:r>
                <a:rPr lang="it-IT" sz="2800" u="sng" dirty="0" err="1" smtClean="0"/>
                <a:t>coherent</a:t>
              </a:r>
              <a:r>
                <a:rPr lang="it-IT" sz="2800" u="sng" dirty="0" smtClean="0"/>
                <a:t> state</a:t>
              </a:r>
              <a:endParaRPr lang="it-IT" sz="2800" u="sng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357158" y="214290"/>
            <a:ext cx="84296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S. </a:t>
            </a:r>
            <a:r>
              <a:rPr lang="it-IT" dirty="0" err="1" smtClean="0"/>
              <a:t>Cialdi</a:t>
            </a:r>
            <a:r>
              <a:rPr lang="it-IT" dirty="0" smtClean="0"/>
              <a:t>, C. Porto, D. </a:t>
            </a:r>
            <a:r>
              <a:rPr lang="it-IT" dirty="0" err="1" smtClean="0"/>
              <a:t>Cipriani</a:t>
            </a:r>
            <a:r>
              <a:rPr lang="it-IT" dirty="0" smtClean="0"/>
              <a:t>, S. </a:t>
            </a:r>
            <a:r>
              <a:rPr lang="it-IT" dirty="0" err="1" smtClean="0"/>
              <a:t>Olivares</a:t>
            </a:r>
            <a:r>
              <a:rPr lang="it-IT" dirty="0" smtClean="0"/>
              <a:t> and M. G. A. </a:t>
            </a:r>
            <a:r>
              <a:rPr lang="it-IT" dirty="0" err="1" smtClean="0"/>
              <a:t>Paris</a:t>
            </a:r>
            <a:r>
              <a:rPr lang="it-IT" dirty="0" smtClean="0"/>
              <a:t> </a:t>
            </a:r>
            <a:br>
              <a:rPr lang="it-IT" dirty="0" smtClean="0"/>
            </a:br>
            <a:r>
              <a:rPr lang="it-IT" i="1" dirty="0" smtClean="0"/>
              <a:t>Full quantum state </a:t>
            </a:r>
            <a:r>
              <a:rPr lang="it-IT" i="1" dirty="0" err="1" smtClean="0"/>
              <a:t>reconstruction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spectral</a:t>
            </a:r>
            <a:r>
              <a:rPr lang="it-IT" i="1" dirty="0" smtClean="0"/>
              <a:t> </a:t>
            </a:r>
            <a:r>
              <a:rPr lang="it-IT" i="1" dirty="0" err="1" smtClean="0"/>
              <a:t>field</a:t>
            </a:r>
            <a:r>
              <a:rPr lang="it-IT" i="1" dirty="0" smtClean="0"/>
              <a:t> </a:t>
            </a:r>
            <a:r>
              <a:rPr lang="it-IT" i="1" dirty="0" err="1" smtClean="0"/>
              <a:t>modes</a:t>
            </a:r>
            <a:r>
              <a:rPr lang="it-IT" i="1" dirty="0" smtClean="0"/>
              <a:t> via </a:t>
            </a:r>
            <a:r>
              <a:rPr lang="it-IT" i="1" dirty="0" err="1" smtClean="0"/>
              <a:t>homodyne</a:t>
            </a:r>
            <a:r>
              <a:rPr lang="it-IT" i="1" dirty="0" smtClean="0"/>
              <a:t> detection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Preprint</a:t>
            </a:r>
            <a:r>
              <a:rPr lang="it-IT" dirty="0" smtClean="0"/>
              <a:t> </a:t>
            </a:r>
            <a:r>
              <a:rPr lang="it-IT" dirty="0" err="1" smtClean="0">
                <a:hlinkClick r:id="rId5"/>
              </a:rPr>
              <a:t>arXiv</a:t>
            </a:r>
            <a:r>
              <a:rPr lang="it-IT" dirty="0" smtClean="0">
                <a:hlinkClick r:id="rId5"/>
              </a:rPr>
              <a:t>:1505.03903</a:t>
            </a:r>
            <a:r>
              <a:rPr lang="it-IT" dirty="0" smtClean="0"/>
              <a:t> [</a:t>
            </a:r>
            <a:r>
              <a:rPr lang="it-IT" dirty="0" err="1" smtClean="0"/>
              <a:t>quant-ph</a:t>
            </a:r>
            <a:r>
              <a:rPr lang="it-IT" dirty="0" smtClean="0"/>
              <a:t>] (2015)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 l="52945" t="71818" r="23645" b="17773"/>
          <a:stretch>
            <a:fillRect/>
          </a:stretch>
        </p:blipFill>
        <p:spPr bwMode="auto">
          <a:xfrm>
            <a:off x="2928926" y="6072206"/>
            <a:ext cx="28574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2000232" y="142852"/>
            <a:ext cx="4857784" cy="3714776"/>
            <a:chOff x="1357290" y="142852"/>
            <a:chExt cx="5929354" cy="4643470"/>
          </a:xfrm>
        </p:grpSpPr>
        <p:pic>
          <p:nvPicPr>
            <p:cNvPr id="7" name="Immagine 6" descr="TAM_6525-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290" y="142852"/>
              <a:ext cx="5929354" cy="39272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856216"/>
              <a:ext cx="5929354" cy="930106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6" name="Rettangolo 5"/>
          <p:cNvSpPr/>
          <p:nvPr/>
        </p:nvSpPr>
        <p:spPr>
          <a:xfrm>
            <a:off x="71406" y="4061776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 err="1" smtClean="0"/>
              <a:t>Support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from</a:t>
            </a:r>
            <a:r>
              <a:rPr lang="it-IT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MIUR, </a:t>
            </a:r>
            <a:r>
              <a:rPr lang="it-IT" sz="2400" dirty="0" err="1" smtClean="0"/>
              <a:t>Firb</a:t>
            </a:r>
            <a:r>
              <a:rPr lang="it-IT" sz="2400" dirty="0" smtClean="0"/>
              <a:t> “</a:t>
            </a:r>
            <a:r>
              <a:rPr lang="it-IT" sz="2400" dirty="0" err="1" smtClean="0"/>
              <a:t>LiCHIS</a:t>
            </a:r>
            <a:r>
              <a:rPr lang="it-IT" sz="2400" dirty="0" smtClean="0"/>
              <a:t>” (RBFR10YQ3H)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EU, “</a:t>
            </a:r>
            <a:r>
              <a:rPr lang="it-IT" sz="2400" dirty="0" err="1" smtClean="0"/>
              <a:t>QuProCS</a:t>
            </a:r>
            <a:r>
              <a:rPr lang="it-IT" sz="2400" dirty="0" smtClean="0"/>
              <a:t>” (641277)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UniMi</a:t>
            </a:r>
            <a:r>
              <a:rPr lang="it-IT" sz="2400" dirty="0" smtClean="0"/>
              <a:t>, H2020 </a:t>
            </a:r>
            <a:r>
              <a:rPr lang="it-IT" sz="2400" dirty="0" err="1" smtClean="0"/>
              <a:t>Transition</a:t>
            </a:r>
            <a:r>
              <a:rPr lang="it-IT" sz="2400" dirty="0" smtClean="0"/>
              <a:t> Grant (15-6-3008000-625)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UniMi</a:t>
            </a:r>
            <a:r>
              <a:rPr lang="it-IT" sz="2400" dirty="0" smtClean="0"/>
              <a:t>, “UNIMI14” (15-6-3008000-609)</a:t>
            </a:r>
            <a:endParaRPr lang="it-IT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5"/>
          <a:srcRect l="13726" t="12695" r="69253" b="74610"/>
          <a:stretch>
            <a:fillRect/>
          </a:stretch>
        </p:blipFill>
        <p:spPr bwMode="auto">
          <a:xfrm>
            <a:off x="5929322" y="6000768"/>
            <a:ext cx="1857388" cy="7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2" descr="miner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786478"/>
            <a:ext cx="1037916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 l="38434" t="71485" r="50585" b="18751"/>
          <a:stretch>
            <a:fillRect/>
          </a:stretch>
        </p:blipFill>
        <p:spPr bwMode="auto">
          <a:xfrm>
            <a:off x="1500166" y="6072206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 l="22804" t="72461" r="65373" b="17773"/>
          <a:stretch>
            <a:fillRect/>
          </a:stretch>
        </p:blipFill>
        <p:spPr bwMode="auto">
          <a:xfrm>
            <a:off x="-32" y="6072206"/>
            <a:ext cx="153830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104927" y="2262191"/>
            <a:ext cx="7324725" cy="173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Thank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you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for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your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attention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214290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smtClean="0">
                <a:solidFill>
                  <a:srgbClr val="FF0000"/>
                </a:solidFill>
              </a:rPr>
              <a:t>Outline</a:t>
            </a:r>
            <a:endParaRPr lang="en-GB" sz="4000" u="sng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214423"/>
            <a:ext cx="43576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Introduction: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it-IT" sz="3200" dirty="0" smtClean="0"/>
          </a:p>
          <a:p>
            <a:pPr>
              <a:buFont typeface="Wingdings" pitchFamily="2" charset="2"/>
              <a:buChar char="Ø"/>
            </a:pPr>
            <a:endParaRPr lang="it-IT" sz="3200" dirty="0" smtClean="0"/>
          </a:p>
          <a:p>
            <a:pPr>
              <a:buFont typeface="Wingdings" pitchFamily="2" charset="2"/>
              <a:buChar char="Ø"/>
            </a:pPr>
            <a:endParaRPr lang="it-IT" sz="3200" dirty="0" smtClean="0"/>
          </a:p>
          <a:p>
            <a:pPr>
              <a:buFont typeface="Wingdings" pitchFamily="2" charset="2"/>
              <a:buChar char="Ø"/>
            </a:pPr>
            <a:endParaRPr lang="it-IT" sz="2800" dirty="0" smtClean="0"/>
          </a:p>
          <a:p>
            <a:pPr>
              <a:buFont typeface="Wingdings" pitchFamily="2" charset="2"/>
              <a:buChar char="Ø"/>
            </a:pPr>
            <a:endParaRPr lang="it-IT" sz="3200" dirty="0" smtClean="0"/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183421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800" dirty="0" err="1" smtClean="0"/>
              <a:t>Electric-field</a:t>
            </a:r>
            <a:r>
              <a:rPr lang="it-IT" sz="2800" dirty="0" smtClean="0"/>
              <a:t> </a:t>
            </a:r>
            <a:r>
              <a:rPr lang="it-IT" sz="2800" dirty="0" err="1" smtClean="0"/>
              <a:t>vacuum</a:t>
            </a:r>
            <a:r>
              <a:rPr lang="it-IT" sz="2800" dirty="0" smtClean="0"/>
              <a:t> </a:t>
            </a:r>
            <a:r>
              <a:rPr lang="it-IT" sz="2800" dirty="0" err="1" smtClean="0"/>
              <a:t>fluctuations</a:t>
            </a:r>
            <a:endParaRPr lang="it-IT" sz="28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714348" y="4615773"/>
            <a:ext cx="3518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800" dirty="0" err="1" smtClean="0"/>
              <a:t>Experimental</a:t>
            </a:r>
            <a:r>
              <a:rPr lang="it-IT" sz="2800" dirty="0" smtClean="0"/>
              <a:t> </a:t>
            </a:r>
            <a:r>
              <a:rPr lang="it-IT" sz="2800" dirty="0" err="1" smtClean="0"/>
              <a:t>setup</a:t>
            </a:r>
            <a:endParaRPr lang="it-IT" sz="2800" dirty="0" smtClean="0"/>
          </a:p>
          <a:p>
            <a:r>
              <a:rPr lang="it-IT" sz="28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it-IT" sz="2800" dirty="0" smtClean="0"/>
          </a:p>
          <a:p>
            <a:pPr>
              <a:buFont typeface="Wingdings" pitchFamily="2" charset="2"/>
              <a:buChar char="q"/>
            </a:pPr>
            <a:endParaRPr lang="it-IT" sz="2800" dirty="0" smtClean="0"/>
          </a:p>
          <a:p>
            <a:pPr>
              <a:buFont typeface="Wingdings" pitchFamily="2" charset="2"/>
              <a:buChar char="q"/>
            </a:pPr>
            <a:endParaRPr lang="it-IT" sz="2800" dirty="0" smtClean="0"/>
          </a:p>
          <a:p>
            <a:pPr>
              <a:buFont typeface="Wingdings" pitchFamily="2" charset="2"/>
              <a:buChar char="q"/>
            </a:pP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2405714"/>
            <a:ext cx="771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Squeezed states of light and their applications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3995986"/>
            <a:ext cx="9001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200" dirty="0" smtClean="0"/>
              <a:t>Generation and detection </a:t>
            </a:r>
            <a:r>
              <a:rPr lang="it-IT" sz="3200" dirty="0" err="1" smtClean="0"/>
              <a:t>squeezed</a:t>
            </a:r>
            <a:r>
              <a:rPr lang="it-IT" sz="3200" dirty="0" smtClean="0"/>
              <a:t> </a:t>
            </a:r>
            <a:r>
              <a:rPr lang="it-IT" sz="3200" dirty="0" err="1" smtClean="0"/>
              <a:t>states</a:t>
            </a:r>
            <a:r>
              <a:rPr lang="it-IT" sz="32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14348" y="5189537"/>
            <a:ext cx="1028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800" dirty="0" smtClean="0"/>
              <a:t>Full quantum state </a:t>
            </a:r>
            <a:r>
              <a:rPr lang="it-IT" sz="2800" dirty="0" err="1" smtClean="0"/>
              <a:t>reconstruction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73099" y="191136"/>
            <a:ext cx="349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Electromagnetic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field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31900" y="857232"/>
            <a:ext cx="31259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</a:rPr>
              <a:t>Classical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point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of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view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64" t="26367" r="56625" b="63867"/>
          <a:stretch>
            <a:fillRect/>
          </a:stretch>
        </p:blipFill>
        <p:spPr bwMode="auto">
          <a:xfrm>
            <a:off x="500034" y="2287734"/>
            <a:ext cx="3214710" cy="7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42844" y="3386080"/>
            <a:ext cx="3718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The variance of</a:t>
            </a:r>
            <a:r>
              <a:rPr lang="en-US" sz="2000" u="sng" dirty="0" smtClean="0"/>
              <a:t> </a:t>
            </a:r>
            <a:r>
              <a:rPr lang="en-US" sz="2000" b="1" u="sng" dirty="0" smtClean="0"/>
              <a:t> Electric Field</a:t>
            </a:r>
            <a:endParaRPr lang="it-IT" sz="2000" i="1" u="sng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/>
          <a:srcRect l="45022" t="78125" r="45095" b="14062"/>
          <a:stretch>
            <a:fillRect/>
          </a:stretch>
        </p:blipFill>
        <p:spPr bwMode="auto">
          <a:xfrm>
            <a:off x="1000100" y="3929066"/>
            <a:ext cx="1946685" cy="8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14282" y="1643050"/>
            <a:ext cx="290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From</a:t>
            </a:r>
            <a:r>
              <a:rPr lang="it-IT" sz="2000" dirty="0" smtClean="0"/>
              <a:t> Maxwell </a:t>
            </a:r>
            <a:r>
              <a:rPr lang="it-IT" sz="2000" dirty="0" err="1" smtClean="0"/>
              <a:t>equations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2728582" y="857232"/>
            <a:ext cx="32721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Quantum </a:t>
            </a:r>
            <a:r>
              <a:rPr lang="it-IT" sz="2400" dirty="0" err="1" smtClean="0">
                <a:solidFill>
                  <a:schemeClr val="tx1"/>
                </a:solidFill>
              </a:rPr>
              <a:t>point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of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view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714348" y="2143116"/>
            <a:ext cx="2428892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785786" y="2143116"/>
            <a:ext cx="2428892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0000" y="1512000"/>
            <a:ext cx="539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0000" y="1512000"/>
            <a:ext cx="539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0000" y="1512000"/>
            <a:ext cx="539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0000" y="1512000"/>
            <a:ext cx="539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0000" y="1512000"/>
            <a:ext cx="539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/>
          <a:srcRect l="45058" t="78321" r="46157" b="15820"/>
          <a:stretch>
            <a:fillRect/>
          </a:stretch>
        </p:blipFill>
        <p:spPr bwMode="auto">
          <a:xfrm>
            <a:off x="857224" y="3929066"/>
            <a:ext cx="201600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ttangolo 19"/>
          <p:cNvSpPr/>
          <p:nvPr/>
        </p:nvSpPr>
        <p:spPr>
          <a:xfrm>
            <a:off x="0" y="5834738"/>
            <a:ext cx="528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 err="1" smtClean="0">
                <a:solidFill>
                  <a:srgbClr val="FF0000"/>
                </a:solidFill>
              </a:rPr>
              <a:t>Heisenberg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uncertainty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principle</a:t>
            </a:r>
            <a:endParaRPr lang="it-IT" sz="2800" u="sng" dirty="0">
              <a:solidFill>
                <a:srgbClr val="FF0000"/>
              </a:solidFill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1785918" y="4929198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857620" y="1714488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857620" y="3357562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857620" y="4929198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57686" y="5572140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429388" y="5572140"/>
            <a:ext cx="785818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715372" y="5500702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3368063" y="3277099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Amplitude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357950" y="550070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Time</a:t>
            </a:r>
            <a:endParaRPr lang="it-IT" b="1" dirty="0" smtClean="0"/>
          </a:p>
          <a:p>
            <a:endParaRPr lang="it-IT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/>
          <a:srcRect l="41178" t="70313" r="51684" b="23828"/>
          <a:stretch>
            <a:fillRect/>
          </a:stretch>
        </p:blipFill>
        <p:spPr bwMode="auto">
          <a:xfrm>
            <a:off x="928662" y="2285992"/>
            <a:ext cx="1714512" cy="7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67074" y="5906176"/>
            <a:ext cx="80768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u="sng" dirty="0" err="1" smtClean="0">
                <a:solidFill>
                  <a:srgbClr val="FF0000"/>
                </a:solidFill>
              </a:rPr>
              <a:t>Electric-field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vacuum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fluctuations</a:t>
            </a:r>
            <a:r>
              <a:rPr lang="it-IT" sz="2800" u="sng" dirty="0" smtClean="0">
                <a:solidFill>
                  <a:srgbClr val="FF0000"/>
                </a:solidFill>
              </a:rPr>
              <a:t> or </a:t>
            </a:r>
            <a:r>
              <a:rPr lang="it-IT" sz="2800" u="sng" dirty="0" err="1" smtClean="0">
                <a:solidFill>
                  <a:srgbClr val="FF0000"/>
                </a:solidFill>
              </a:rPr>
              <a:t>vacuum</a:t>
            </a:r>
            <a:r>
              <a:rPr lang="it-IT" sz="2800" u="sng" dirty="0" smtClean="0">
                <a:solidFill>
                  <a:srgbClr val="FF0000"/>
                </a:solidFill>
              </a:rPr>
              <a:t> </a:t>
            </a:r>
            <a:r>
              <a:rPr lang="it-IT" sz="2800" u="sng" dirty="0" err="1" smtClean="0">
                <a:solidFill>
                  <a:srgbClr val="FF0000"/>
                </a:solidFill>
              </a:rPr>
              <a:t>noise</a:t>
            </a:r>
            <a:endParaRPr lang="it-IT" sz="2800" u="sng" dirty="0" smtClean="0">
              <a:solidFill>
                <a:srgbClr val="FF0000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95244" y="1643050"/>
            <a:ext cx="1818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Vacuum state</a:t>
            </a:r>
            <a:endParaRPr lang="it-IT" sz="2000" u="sng" dirty="0"/>
          </a:p>
        </p:txBody>
      </p:sp>
      <p:sp>
        <p:nvSpPr>
          <p:cNvPr id="34" name="Rettangolo 33"/>
          <p:cNvSpPr/>
          <p:nvPr/>
        </p:nvSpPr>
        <p:spPr>
          <a:xfrm>
            <a:off x="4183200" y="1928802"/>
            <a:ext cx="21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4183200" y="4676074"/>
            <a:ext cx="21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5357818" y="5286388"/>
            <a:ext cx="35719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6572264" y="5286388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7643834" y="5286388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8786842" y="5286388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9" grpId="1"/>
      <p:bldP spid="10" grpId="0" animBg="1"/>
      <p:bldP spid="20" grpId="0"/>
      <p:bldP spid="21" grpId="0" animBg="1"/>
      <p:bldP spid="28" grpId="0"/>
      <p:bldP spid="29" grpId="0"/>
      <p:bldP spid="31" grpId="0" animBg="1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527087" y="96544"/>
            <a:ext cx="4330929" cy="617812"/>
            <a:chOff x="1857356" y="-23178"/>
            <a:chExt cx="4330929" cy="617812"/>
          </a:xfrm>
        </p:grpSpPr>
        <p:sp>
          <p:nvSpPr>
            <p:cNvPr id="3" name="CasellaDiTesto 2"/>
            <p:cNvSpPr txBox="1"/>
            <p:nvPr/>
          </p:nvSpPr>
          <p:spPr>
            <a:xfrm>
              <a:off x="1857356" y="71414"/>
              <a:ext cx="4330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>
                  <a:solidFill>
                    <a:schemeClr val="accent1"/>
                  </a:solidFill>
                </a:rPr>
                <a:t>Electric</a:t>
              </a:r>
              <a:r>
                <a:rPr lang="it-IT" sz="2800" dirty="0" smtClean="0">
                  <a:solidFill>
                    <a:schemeClr val="accent1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accent1"/>
                  </a:solidFill>
                </a:rPr>
                <a:t>Field</a:t>
              </a:r>
              <a:r>
                <a:rPr lang="it-IT" sz="2800" dirty="0" smtClean="0">
                  <a:solidFill>
                    <a:schemeClr val="accent1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accent1"/>
                  </a:solidFill>
                </a:rPr>
                <a:t>Operator</a:t>
              </a:r>
              <a:r>
                <a:rPr lang="it-IT" sz="2800" dirty="0" smtClean="0">
                  <a:solidFill>
                    <a:schemeClr val="accent1"/>
                  </a:solidFill>
                </a:rPr>
                <a:t> E  </a:t>
              </a:r>
              <a:endParaRPr lang="it-IT" sz="2800" dirty="0">
                <a:solidFill>
                  <a:schemeClr val="accent1"/>
                </a:solidFill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429256" y="-23178"/>
              <a:ext cx="511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accent1"/>
                  </a:solidFill>
                </a:rPr>
                <a:t>ˆ  </a:t>
              </a:r>
              <a:endParaRPr lang="it-IT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857224" y="857232"/>
            <a:ext cx="2500330" cy="1143008"/>
            <a:chOff x="2357422" y="2571744"/>
            <a:chExt cx="2500330" cy="114300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/>
            <a:srcRect l="18119" t="36133" r="76940" b="55078"/>
            <a:stretch>
              <a:fillRect/>
            </a:stretch>
          </p:blipFill>
          <p:spPr bwMode="auto">
            <a:xfrm>
              <a:off x="2357422" y="2643182"/>
              <a:ext cx="64294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l="49451" t="63672" r="37921" b="20703"/>
            <a:stretch>
              <a:fillRect/>
            </a:stretch>
          </p:blipFill>
          <p:spPr bwMode="auto">
            <a:xfrm>
              <a:off x="3214678" y="2571744"/>
              <a:ext cx="164307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27453" t="31250" r="47840" b="58984"/>
          <a:stretch>
            <a:fillRect/>
          </a:stretch>
        </p:blipFill>
        <p:spPr bwMode="auto">
          <a:xfrm>
            <a:off x="4572000" y="1000108"/>
            <a:ext cx="32147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ttore 2 9"/>
          <p:cNvCxnSpPr/>
          <p:nvPr/>
        </p:nvCxnSpPr>
        <p:spPr>
          <a:xfrm>
            <a:off x="3286116" y="1355710"/>
            <a:ext cx="1071570" cy="1588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143108" y="142852"/>
            <a:ext cx="4743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accent1"/>
                </a:solidFill>
              </a:rPr>
              <a:t>Brief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err="1" smtClean="0">
                <a:solidFill>
                  <a:schemeClr val="accent1"/>
                </a:solidFill>
              </a:rPr>
              <a:t>theoretical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r>
              <a:rPr lang="it-IT" sz="2800" dirty="0" err="1" smtClean="0">
                <a:solidFill>
                  <a:schemeClr val="accent1"/>
                </a:solidFill>
              </a:rPr>
              <a:t>introduction</a:t>
            </a:r>
            <a:endParaRPr lang="it-IT" sz="2800" dirty="0" smtClean="0">
              <a:solidFill>
                <a:schemeClr val="accent1"/>
              </a:solidFill>
            </a:endParaRPr>
          </a:p>
          <a:p>
            <a:endParaRPr lang="it-IT" sz="2800" dirty="0">
              <a:solidFill>
                <a:schemeClr val="accent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57158" y="2000240"/>
            <a:ext cx="4981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We can introduce the </a:t>
            </a:r>
            <a:r>
              <a:rPr lang="en-US" sz="2000" u="sng" dirty="0" err="1" smtClean="0"/>
              <a:t>quadrature</a:t>
            </a:r>
            <a:r>
              <a:rPr lang="en-US" sz="2000" u="sng" dirty="0" smtClean="0"/>
              <a:t> operators </a:t>
            </a:r>
            <a:endParaRPr lang="it-IT" sz="2000" u="sng" dirty="0"/>
          </a:p>
        </p:txBody>
      </p:sp>
      <p:grpSp>
        <p:nvGrpSpPr>
          <p:cNvPr id="9" name="Gruppo 12"/>
          <p:cNvGrpSpPr/>
          <p:nvPr/>
        </p:nvGrpSpPr>
        <p:grpSpPr>
          <a:xfrm>
            <a:off x="781118" y="2571744"/>
            <a:ext cx="5005328" cy="1643074"/>
            <a:chOff x="500034" y="3143248"/>
            <a:chExt cx="5005328" cy="164307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/>
            <a:srcRect l="13177" t="52734" r="64861" b="24805"/>
            <a:stretch>
              <a:fillRect/>
            </a:stretch>
          </p:blipFill>
          <p:spPr bwMode="auto">
            <a:xfrm>
              <a:off x="500034" y="3143248"/>
              <a:ext cx="2857520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ttangolo 14"/>
            <p:cNvSpPr/>
            <p:nvPr/>
          </p:nvSpPr>
          <p:spPr>
            <a:xfrm>
              <a:off x="3143240" y="3357562"/>
              <a:ext cx="23621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 smtClean="0"/>
                <a:t>amplitude</a:t>
              </a:r>
              <a:r>
                <a:rPr lang="it-IT" dirty="0" smtClean="0"/>
                <a:t> quadrature</a:t>
              </a:r>
              <a:endParaRPr lang="it-IT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500430" y="4000504"/>
              <a:ext cx="1913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 smtClean="0"/>
                <a:t>phase</a:t>
              </a:r>
              <a:r>
                <a:rPr lang="it-IT" dirty="0" smtClean="0"/>
                <a:t> quadrature</a:t>
              </a:r>
              <a:endParaRPr lang="it-IT" dirty="0"/>
            </a:p>
          </p:txBody>
        </p:sp>
      </p:grpSp>
      <p:sp>
        <p:nvSpPr>
          <p:cNvPr id="22" name="Freccia in giù 21"/>
          <p:cNvSpPr/>
          <p:nvPr/>
        </p:nvSpPr>
        <p:spPr>
          <a:xfrm>
            <a:off x="2143108" y="421481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/>
          <a:srcRect l="37335" t="24415" r="35212" b="67773"/>
          <a:stretch>
            <a:fillRect/>
          </a:stretch>
        </p:blipFill>
        <p:spPr bwMode="auto">
          <a:xfrm>
            <a:off x="1000100" y="4857760"/>
            <a:ext cx="35719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Freccia a destra 27"/>
          <p:cNvSpPr/>
          <p:nvPr/>
        </p:nvSpPr>
        <p:spPr>
          <a:xfrm>
            <a:off x="2143108" y="6072206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/>
          <p:cNvSpPr/>
          <p:nvPr/>
        </p:nvSpPr>
        <p:spPr>
          <a:xfrm>
            <a:off x="4714876" y="6072206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715016"/>
            <a:ext cx="1500198" cy="755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715016"/>
            <a:ext cx="1747566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643578"/>
            <a:ext cx="1880038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22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57158" y="0"/>
            <a:ext cx="478634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360000" y="3500438"/>
            <a:ext cx="4783504" cy="3357586"/>
            <a:chOff x="360000" y="3500438"/>
            <a:chExt cx="4783504" cy="3357586"/>
          </a:xfrm>
        </p:grpSpPr>
        <p:pic>
          <p:nvPicPr>
            <p:cNvPr id="7" name="Immagine 6" descr="squeez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0" y="3798349"/>
              <a:ext cx="4714908" cy="3059675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 l="45571" t="78125" r="49487" b="16016"/>
            <a:stretch>
              <a:fillRect/>
            </a:stretch>
          </p:blipFill>
          <p:spPr bwMode="auto">
            <a:xfrm>
              <a:off x="500034" y="3500438"/>
              <a:ext cx="64294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/>
            <a:srcRect l="51647" t="78321" r="46706" b="16796"/>
            <a:stretch>
              <a:fillRect/>
            </a:stretch>
          </p:blipFill>
          <p:spPr bwMode="auto">
            <a:xfrm>
              <a:off x="4929190" y="6286520"/>
              <a:ext cx="2143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uppo 22"/>
          <p:cNvGrpSpPr/>
          <p:nvPr/>
        </p:nvGrpSpPr>
        <p:grpSpPr>
          <a:xfrm>
            <a:off x="396000" y="71414"/>
            <a:ext cx="4747504" cy="3232021"/>
            <a:chOff x="396000" y="71414"/>
            <a:chExt cx="4747504" cy="3232021"/>
          </a:xfrm>
        </p:grpSpPr>
        <p:pic>
          <p:nvPicPr>
            <p:cNvPr id="6" name="Immagine 5" descr="vacuu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000" y="285728"/>
              <a:ext cx="4572032" cy="3017707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 l="45571" t="78125" r="49487" b="16016"/>
            <a:stretch>
              <a:fillRect/>
            </a:stretch>
          </p:blipFill>
          <p:spPr bwMode="auto">
            <a:xfrm>
              <a:off x="571472" y="71414"/>
              <a:ext cx="64294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/>
            <a:srcRect l="51647" t="78321" r="46706" b="16796"/>
            <a:stretch>
              <a:fillRect/>
            </a:stretch>
          </p:blipFill>
          <p:spPr bwMode="auto">
            <a:xfrm>
              <a:off x="4929190" y="2786058"/>
              <a:ext cx="21431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CasellaDiTesto 3"/>
          <p:cNvSpPr txBox="1"/>
          <p:nvPr/>
        </p:nvSpPr>
        <p:spPr>
          <a:xfrm>
            <a:off x="5286380" y="1357298"/>
            <a:ext cx="24288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Vacuum state</a:t>
            </a:r>
            <a:r>
              <a:rPr lang="it-IT" sz="2800" dirty="0" smtClean="0">
                <a:solidFill>
                  <a:schemeClr val="accent1"/>
                </a:solidFill>
              </a:rPr>
              <a:t> </a:t>
            </a:r>
            <a:endParaRPr lang="it-IT" sz="2800" dirty="0">
              <a:solidFill>
                <a:schemeClr val="accent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6200000" flipH="1">
            <a:off x="-1281918" y="3437875"/>
            <a:ext cx="6120000" cy="591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H="1">
            <a:off x="-309918" y="3437876"/>
            <a:ext cx="6120000" cy="591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000564" y="3228803"/>
            <a:ext cx="40720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can generate </a:t>
            </a:r>
            <a:r>
              <a:rPr lang="it-IT" dirty="0" err="1" smtClean="0"/>
              <a:t>states</a:t>
            </a:r>
            <a:r>
              <a:rPr lang="it-IT" dirty="0" smtClean="0"/>
              <a:t>  in </a:t>
            </a:r>
            <a:r>
              <a:rPr lang="it-IT" dirty="0" err="1" smtClean="0"/>
              <a:t>which</a:t>
            </a:r>
            <a:r>
              <a:rPr lang="it-IT" dirty="0" smtClean="0"/>
              <a:t>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electric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at </a:t>
            </a:r>
            <a:r>
              <a:rPr lang="it-IT" dirty="0" err="1" smtClean="0"/>
              <a:t>certain</a:t>
            </a:r>
            <a:r>
              <a:rPr lang="it-IT" dirty="0" smtClean="0"/>
              <a:t> </a:t>
            </a:r>
            <a:r>
              <a:rPr lang="it-IT" dirty="0" err="1" smtClean="0"/>
              <a:t>phases</a:t>
            </a:r>
            <a:r>
              <a:rPr lang="it-IT" dirty="0" smtClean="0"/>
              <a:t> </a:t>
            </a:r>
            <a:r>
              <a:rPr lang="it-IT" dirty="0" err="1" smtClean="0"/>
              <a:t>falls</a:t>
            </a:r>
            <a:r>
              <a:rPr lang="it-IT" dirty="0" smtClean="0"/>
              <a:t> </a:t>
            </a:r>
            <a:r>
              <a:rPr lang="it-IT" u="sng" dirty="0" err="1" smtClean="0"/>
              <a:t>below</a:t>
            </a:r>
            <a:r>
              <a:rPr lang="it-IT" u="sng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vacuum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143504" y="4929198"/>
            <a:ext cx="26432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u="sng" dirty="0" smtClean="0">
                <a:solidFill>
                  <a:schemeClr val="accent1"/>
                </a:solidFill>
              </a:rPr>
              <a:t>Squeezed state</a:t>
            </a:r>
            <a:r>
              <a:rPr lang="it-IT" sz="2800" u="sng" dirty="0" smtClean="0">
                <a:solidFill>
                  <a:schemeClr val="accent1"/>
                </a:solidFill>
              </a:rPr>
              <a:t> </a:t>
            </a:r>
            <a:endParaRPr lang="it-IT" sz="2800" u="sng" dirty="0">
              <a:solidFill>
                <a:schemeClr val="accent1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7"/>
          <a:srcRect l="42826" t="64453" r="42350" b="25781"/>
          <a:stretch>
            <a:fillRect/>
          </a:stretch>
        </p:blipFill>
        <p:spPr bwMode="auto">
          <a:xfrm>
            <a:off x="5357817" y="2000240"/>
            <a:ext cx="23145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/>
          <a:srcRect l="45607" t="71485" r="46706" b="18749"/>
          <a:stretch>
            <a:fillRect/>
          </a:stretch>
        </p:blipFill>
        <p:spPr bwMode="auto">
          <a:xfrm>
            <a:off x="5357818" y="5633373"/>
            <a:ext cx="1214446" cy="8674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8"/>
          <a:srcRect l="45607" t="61720" r="46706" b="29492"/>
          <a:stretch>
            <a:fillRect/>
          </a:stretch>
        </p:blipFill>
        <p:spPr bwMode="auto">
          <a:xfrm>
            <a:off x="7000892" y="5720119"/>
            <a:ext cx="1214446" cy="7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 l="21413" t="23349" r="18690" b="18945"/>
          <a:stretch>
            <a:fillRect/>
          </a:stretch>
        </p:blipFill>
        <p:spPr bwMode="auto">
          <a:xfrm>
            <a:off x="-32" y="1500174"/>
            <a:ext cx="91001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2071670" y="21429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Applications of squeezed states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824195"/>
            <a:ext cx="89297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Gravitational wave detectors — GEO 600 (http://www.geo600.org)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71670" y="21429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Applications of squeezed states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66785" y="824195"/>
            <a:ext cx="33482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Quantum </a:t>
            </a:r>
            <a:r>
              <a:rPr lang="it-IT" sz="2400" dirty="0" err="1" smtClean="0">
                <a:solidFill>
                  <a:schemeClr val="tx1"/>
                </a:solidFill>
              </a:rPr>
              <a:t>Teleportation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 l="51062" t="23437" r="5563" b="14062"/>
          <a:stretch>
            <a:fillRect/>
          </a:stretch>
        </p:blipFill>
        <p:spPr bwMode="auto">
          <a:xfrm>
            <a:off x="214282" y="1571612"/>
            <a:ext cx="51145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357454" y="5857892"/>
            <a:ext cx="4572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it-IT" dirty="0" smtClean="0"/>
              <a:t>“</a:t>
            </a:r>
            <a:r>
              <a:rPr lang="it-IT" i="1" dirty="0" err="1" smtClean="0"/>
              <a:t>Unconditional</a:t>
            </a:r>
            <a:r>
              <a:rPr lang="it-IT" i="1" dirty="0" smtClean="0"/>
              <a:t> Quantum </a:t>
            </a:r>
            <a:r>
              <a:rPr lang="it-IT" i="1" dirty="0" err="1" smtClean="0"/>
              <a:t>Teleportation</a:t>
            </a:r>
            <a:r>
              <a:rPr lang="it-IT" i="1" dirty="0" smtClean="0"/>
              <a:t>”,</a:t>
            </a:r>
          </a:p>
          <a:p>
            <a:r>
              <a:rPr lang="fr-FR" dirty="0" smtClean="0"/>
              <a:t>A. </a:t>
            </a:r>
            <a:r>
              <a:rPr lang="fr-FR" dirty="0" err="1" smtClean="0"/>
              <a:t>Furusawa</a:t>
            </a:r>
            <a:r>
              <a:rPr lang="fr-FR" dirty="0" smtClean="0"/>
              <a:t> </a:t>
            </a:r>
            <a:r>
              <a:rPr lang="fr-FR" i="1" dirty="0" smtClean="0"/>
              <a:t>et al., Science </a:t>
            </a:r>
            <a:r>
              <a:rPr lang="fr-FR" b="1" i="1" dirty="0" smtClean="0"/>
              <a:t>282, 706 (1998)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214942" y="2746244"/>
            <a:ext cx="371477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In the first teleportation experiment</a:t>
            </a:r>
          </a:p>
          <a:p>
            <a:r>
              <a:rPr lang="it-IT" i="1" dirty="0" err="1" smtClean="0"/>
              <a:t>involving</a:t>
            </a:r>
            <a:r>
              <a:rPr lang="it-IT" i="1" dirty="0" smtClean="0"/>
              <a:t> </a:t>
            </a:r>
            <a:r>
              <a:rPr lang="it-IT" i="1" dirty="0" err="1" smtClean="0"/>
              <a:t>continuous</a:t>
            </a:r>
            <a:r>
              <a:rPr lang="it-IT" i="1" dirty="0" smtClean="0"/>
              <a:t> </a:t>
            </a:r>
            <a:r>
              <a:rPr lang="it-IT" i="1" dirty="0" err="1" smtClean="0"/>
              <a:t>variables</a:t>
            </a:r>
            <a:r>
              <a:rPr lang="it-IT" i="1" dirty="0" smtClean="0"/>
              <a:t>, the</a:t>
            </a:r>
          </a:p>
          <a:p>
            <a:r>
              <a:rPr lang="en-US" i="1" dirty="0" smtClean="0"/>
              <a:t>entangled channel was generated by</a:t>
            </a:r>
          </a:p>
          <a:p>
            <a:r>
              <a:rPr lang="en-US" i="1" dirty="0" smtClean="0"/>
              <a:t>the interference of two </a:t>
            </a:r>
            <a:r>
              <a:rPr lang="en-US" i="1" u="sng" dirty="0" smtClean="0"/>
              <a:t>squeezed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and thus Gaussian, states with</a:t>
            </a:r>
          </a:p>
          <a:p>
            <a:r>
              <a:rPr lang="it-IT" i="1" dirty="0" err="1" smtClean="0"/>
              <a:t>orthogonal</a:t>
            </a:r>
            <a:r>
              <a:rPr lang="it-IT" i="1" dirty="0" smtClean="0"/>
              <a:t> </a:t>
            </a:r>
            <a:r>
              <a:rPr lang="it-IT" i="1" dirty="0" err="1" smtClean="0"/>
              <a:t>squeezing</a:t>
            </a:r>
            <a:r>
              <a:rPr lang="it-IT" i="1" dirty="0" smtClean="0"/>
              <a:t> </a:t>
            </a:r>
            <a:r>
              <a:rPr lang="it-IT" i="1" dirty="0" err="1" smtClean="0"/>
              <a:t>phases</a:t>
            </a:r>
            <a:r>
              <a:rPr lang="it-IT" i="1" dirty="0" smtClean="0"/>
              <a:t>: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" y="1055078"/>
            <a:ext cx="8740436" cy="54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3046" y="1055078"/>
            <a:ext cx="392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Laser  (1064nm , 532nm)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06905" y="3784210"/>
            <a:ext cx="675249" cy="998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902766" y="4283612"/>
            <a:ext cx="102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OPO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645920" y="3277772"/>
            <a:ext cx="731520" cy="80185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771334" y="4610740"/>
            <a:ext cx="844062" cy="8615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982351" y="3502855"/>
            <a:ext cx="436098" cy="436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3548323" y="3720904"/>
            <a:ext cx="798594" cy="3517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571056" y="3798278"/>
            <a:ext cx="13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C000"/>
                </a:solidFill>
              </a:rPr>
              <a:t>Signal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18449" y="2908440"/>
            <a:ext cx="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LO</a:t>
            </a:r>
            <a:endParaRPr lang="it-IT" b="1" dirty="0">
              <a:solidFill>
                <a:srgbClr val="FFC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200400" y="2866236"/>
            <a:ext cx="0" cy="59441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1955408" y="4554468"/>
            <a:ext cx="365760" cy="4307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2039816" y="4769865"/>
            <a:ext cx="18288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57818" y="5687866"/>
            <a:ext cx="342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OPO  </a:t>
            </a:r>
            <a:r>
              <a:rPr lang="it-IT" b="1" dirty="0" err="1" smtClean="0">
                <a:solidFill>
                  <a:srgbClr val="FF0000"/>
                </a:solidFill>
              </a:rPr>
              <a:t>active</a:t>
            </a:r>
            <a:r>
              <a:rPr lang="it-IT" b="1" dirty="0" smtClean="0">
                <a:solidFill>
                  <a:srgbClr val="FF0000"/>
                </a:solidFill>
              </a:rPr>
              <a:t>  </a:t>
            </a:r>
            <a:r>
              <a:rPr lang="it-IT" b="1" dirty="0" err="1" smtClean="0">
                <a:solidFill>
                  <a:srgbClr val="FF0000"/>
                </a:solidFill>
              </a:rPr>
              <a:t>stabilization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4754880" y="1603717"/>
            <a:ext cx="829994" cy="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754880" y="2082018"/>
            <a:ext cx="829994" cy="14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436084" y="214290"/>
            <a:ext cx="608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Generation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squeezed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states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light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1472" y="5500702"/>
            <a:ext cx="392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Homodyne</a:t>
            </a:r>
            <a:r>
              <a:rPr lang="it-IT" dirty="0" smtClean="0">
                <a:solidFill>
                  <a:srgbClr val="FF0000"/>
                </a:solidFill>
              </a:rPr>
              <a:t> detector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" y="642918"/>
            <a:ext cx="8740436" cy="54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sellaDiTesto 35"/>
          <p:cNvSpPr txBox="1"/>
          <p:nvPr/>
        </p:nvSpPr>
        <p:spPr>
          <a:xfrm>
            <a:off x="2501163" y="0"/>
            <a:ext cx="24994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Nd</a:t>
            </a:r>
            <a:r>
              <a:rPr lang="it-IT" sz="2800" b="1" dirty="0" smtClean="0">
                <a:solidFill>
                  <a:srgbClr val="FF0000"/>
                </a:solidFill>
              </a:rPr>
              <a:t>:YAG Laser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1" name="Ovale 50"/>
          <p:cNvSpPr/>
          <p:nvPr/>
        </p:nvSpPr>
        <p:spPr>
          <a:xfrm>
            <a:off x="857224" y="500042"/>
            <a:ext cx="4643470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/>
          <p:cNvGrpSpPr/>
          <p:nvPr/>
        </p:nvGrpSpPr>
        <p:grpSpPr>
          <a:xfrm>
            <a:off x="1285852" y="1428736"/>
            <a:ext cx="5742250" cy="1877466"/>
            <a:chOff x="1428728" y="2357430"/>
            <a:chExt cx="4569913" cy="1423682"/>
          </a:xfrm>
        </p:grpSpPr>
        <p:sp>
          <p:nvSpPr>
            <p:cNvPr id="39" name="Rettangolo 38"/>
            <p:cNvSpPr/>
            <p:nvPr/>
          </p:nvSpPr>
          <p:spPr>
            <a:xfrm>
              <a:off x="2571736" y="2357430"/>
              <a:ext cx="3426905" cy="1423682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 rot="1380000">
              <a:off x="3449076" y="2586508"/>
              <a:ext cx="83398" cy="40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 rot="20682615">
              <a:off x="5551984" y="2618298"/>
              <a:ext cx="77160" cy="405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4" name="Connettore 1 43"/>
            <p:cNvCxnSpPr>
              <a:stCxn id="41" idx="3"/>
              <a:endCxn id="43" idx="1"/>
            </p:cNvCxnSpPr>
            <p:nvPr/>
          </p:nvCxnSpPr>
          <p:spPr>
            <a:xfrm>
              <a:off x="3529159" y="2805783"/>
              <a:ext cx="2024191" cy="256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>
              <a:stCxn id="43" idx="1"/>
              <a:endCxn id="52" idx="3"/>
            </p:cNvCxnSpPr>
            <p:nvPr/>
          </p:nvCxnSpPr>
          <p:spPr>
            <a:xfrm flipH="1">
              <a:off x="3518319" y="2831454"/>
              <a:ext cx="2035031" cy="4896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>
              <a:stCxn id="52" idx="3"/>
            </p:cNvCxnSpPr>
            <p:nvPr/>
          </p:nvCxnSpPr>
          <p:spPr>
            <a:xfrm>
              <a:off x="3518319" y="3321077"/>
              <a:ext cx="1993379" cy="143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>
              <a:stCxn id="53" idx="3"/>
              <a:endCxn id="41" idx="3"/>
            </p:cNvCxnSpPr>
            <p:nvPr/>
          </p:nvCxnSpPr>
          <p:spPr>
            <a:xfrm flipH="1" flipV="1">
              <a:off x="3529159" y="2805783"/>
              <a:ext cx="2004754" cy="5151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Dati memorizzati 51"/>
            <p:cNvSpPr/>
            <p:nvPr/>
          </p:nvSpPr>
          <p:spPr>
            <a:xfrm rot="20408466">
              <a:off x="3423095" y="3136667"/>
              <a:ext cx="117053" cy="395328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Dati memorizzati 52"/>
            <p:cNvSpPr/>
            <p:nvPr/>
          </p:nvSpPr>
          <p:spPr>
            <a:xfrm rot="12000000">
              <a:off x="5512051" y="3136636"/>
              <a:ext cx="117053" cy="395328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4386993" y="3296902"/>
              <a:ext cx="352590" cy="90523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5" name="Gruppo 54"/>
            <p:cNvGrpSpPr/>
            <p:nvPr/>
          </p:nvGrpSpPr>
          <p:grpSpPr>
            <a:xfrm>
              <a:off x="3992579" y="2893338"/>
              <a:ext cx="278200" cy="219522"/>
              <a:chOff x="4644384" y="4966790"/>
              <a:chExt cx="278200" cy="219522"/>
            </a:xfrm>
          </p:grpSpPr>
          <p:sp>
            <p:nvSpPr>
              <p:cNvPr id="68" name="Triangolo isoscele 67"/>
              <p:cNvSpPr/>
              <p:nvPr/>
            </p:nvSpPr>
            <p:spPr>
              <a:xfrm rot="6480000">
                <a:off x="4696759" y="4914415"/>
                <a:ext cx="171197" cy="2759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9" name="Connettore 1 68"/>
              <p:cNvCxnSpPr/>
              <p:nvPr/>
            </p:nvCxnSpPr>
            <p:spPr>
              <a:xfrm rot="6480000">
                <a:off x="4826003" y="5089731"/>
                <a:ext cx="191149" cy="20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ttore 1 55"/>
            <p:cNvCxnSpPr/>
            <p:nvPr/>
          </p:nvCxnSpPr>
          <p:spPr>
            <a:xfrm flipH="1">
              <a:off x="1463547" y="3334727"/>
              <a:ext cx="2066648" cy="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 flipH="1">
              <a:off x="1428728" y="2805783"/>
              <a:ext cx="2016000" cy="81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>
              <a:endCxn id="54" idx="1"/>
            </p:cNvCxnSpPr>
            <p:nvPr/>
          </p:nvCxnSpPr>
          <p:spPr>
            <a:xfrm>
              <a:off x="1463547" y="3335953"/>
              <a:ext cx="2923446" cy="621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riangolo isoscele 58"/>
            <p:cNvSpPr/>
            <p:nvPr/>
          </p:nvSpPr>
          <p:spPr>
            <a:xfrm rot="16080000">
              <a:off x="2949018" y="3195859"/>
              <a:ext cx="171197" cy="2759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0" name="Connettore 1 59"/>
            <p:cNvCxnSpPr/>
            <p:nvPr/>
          </p:nvCxnSpPr>
          <p:spPr>
            <a:xfrm rot="16080000">
              <a:off x="2787020" y="3338016"/>
              <a:ext cx="191149" cy="20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4398868" y="2721487"/>
              <a:ext cx="352590" cy="210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iangolo isoscele 61"/>
            <p:cNvSpPr/>
            <p:nvPr/>
          </p:nvSpPr>
          <p:spPr>
            <a:xfrm rot="16080000">
              <a:off x="2935371" y="2680027"/>
              <a:ext cx="171197" cy="2759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3" name="Connettore 1 62"/>
            <p:cNvCxnSpPr/>
            <p:nvPr/>
          </p:nvCxnSpPr>
          <p:spPr>
            <a:xfrm rot="16080000">
              <a:off x="2781455" y="2816699"/>
              <a:ext cx="191149" cy="20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sellaDiTesto 63"/>
            <p:cNvSpPr txBox="1"/>
            <p:nvPr/>
          </p:nvSpPr>
          <p:spPr>
            <a:xfrm>
              <a:off x="4157848" y="2375718"/>
              <a:ext cx="1088440" cy="28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Nd:YAG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4191576" y="3411779"/>
              <a:ext cx="95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PPLN</a:t>
              </a:r>
              <a:endParaRPr lang="it-IT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1665701" y="3366334"/>
              <a:ext cx="955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532nm</a:t>
              </a:r>
              <a:endParaRPr lang="it-IT" sz="1400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1714480" y="2857496"/>
              <a:ext cx="1410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1064nm</a:t>
              </a:r>
              <a:endParaRPr lang="it-IT" sz="1400" dirty="0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3500430" y="4071942"/>
            <a:ext cx="212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/>
              <a:t>Home-made</a:t>
            </a:r>
            <a:endParaRPr lang="it-IT" sz="2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500430" y="4714884"/>
            <a:ext cx="3486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err="1" smtClean="0">
                <a:solidFill>
                  <a:srgbClr val="EF19C1"/>
                </a:solidFill>
              </a:rPr>
              <a:t>Single-mode</a:t>
            </a:r>
            <a:r>
              <a:rPr lang="it-IT" sz="2400" dirty="0" smtClean="0">
                <a:solidFill>
                  <a:srgbClr val="EF19C1"/>
                </a:solidFill>
              </a:rPr>
              <a:t> </a:t>
            </a:r>
            <a:r>
              <a:rPr lang="it-IT" sz="2400" dirty="0" err="1" smtClean="0">
                <a:solidFill>
                  <a:srgbClr val="EF19C1"/>
                </a:solidFill>
              </a:rPr>
              <a:t>operation</a:t>
            </a:r>
            <a:endParaRPr lang="it-IT" sz="2400" dirty="0">
              <a:solidFill>
                <a:srgbClr val="EF19C1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4357686" y="1857364"/>
            <a:ext cx="642942" cy="714380"/>
          </a:xfrm>
          <a:prstGeom prst="ellipse">
            <a:avLst/>
          </a:prstGeom>
          <a:noFill/>
          <a:ln>
            <a:solidFill>
              <a:srgbClr val="EF1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3500430" y="5324789"/>
            <a:ext cx="442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Second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harmonic</a:t>
            </a:r>
            <a:r>
              <a:rPr lang="it-IT" sz="2400" dirty="0" smtClean="0">
                <a:solidFill>
                  <a:srgbClr val="7030A0"/>
                </a:solidFill>
              </a:rPr>
              <a:t> generation 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4929190" y="2500306"/>
            <a:ext cx="642942" cy="4286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1406 0.104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5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15243 0.11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51" grpId="0" animBg="1"/>
      <p:bldP spid="51" grpId="1" animBg="1"/>
      <p:bldP spid="51" grpId="2" animBg="1"/>
      <p:bldP spid="51" grpId="3" animBg="1"/>
      <p:bldP spid="32" grpId="0"/>
      <p:bldP spid="33" grpId="0"/>
      <p:bldP spid="34" grpId="0" animBg="1"/>
      <p:bldP spid="37" grpId="0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3866</TotalTime>
  <Words>466</Words>
  <Application>Microsoft Office PowerPoint</Application>
  <PresentationFormat>Presentazione su schermo (4:3)</PresentationFormat>
  <Paragraphs>131</Paragraphs>
  <Slides>17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Equinozio</vt:lpstr>
      <vt:lpstr>Equation</vt:lpstr>
      <vt:lpstr>Equazione</vt:lpstr>
      <vt:lpstr>Experimental generation of squeezed states of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zanzani</cp:lastModifiedBy>
  <cp:revision>92</cp:revision>
  <dcterms:created xsi:type="dcterms:W3CDTF">2015-10-02T13:37:43Z</dcterms:created>
  <dcterms:modified xsi:type="dcterms:W3CDTF">2015-10-09T07:05:10Z</dcterms:modified>
</cp:coreProperties>
</file>