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82" r:id="rId3"/>
    <p:sldId id="275" r:id="rId4"/>
    <p:sldId id="276" r:id="rId5"/>
    <p:sldId id="280" r:id="rId6"/>
    <p:sldId id="258" r:id="rId7"/>
    <p:sldId id="260" r:id="rId8"/>
    <p:sldId id="267" r:id="rId9"/>
    <p:sldId id="278" r:id="rId10"/>
    <p:sldId id="279" r:id="rId11"/>
    <p:sldId id="274" r:id="rId12"/>
    <p:sldId id="263" r:id="rId13"/>
    <p:sldId id="277" r:id="rId14"/>
    <p:sldId id="268" r:id="rId15"/>
    <p:sldId id="265" r:id="rId16"/>
    <p:sldId id="266" r:id="rId17"/>
    <p:sldId id="281" r:id="rId18"/>
    <p:sldId id="269" r:id="rId19"/>
    <p:sldId id="270" r:id="rId20"/>
    <p:sldId id="272" r:id="rId21"/>
    <p:sldId id="271" r:id="rId22"/>
    <p:sldId id="273" r:id="rId23"/>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0" d="100"/>
          <a:sy n="110" d="100"/>
        </p:scale>
        <p:origin x="-1644"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4C071B-6590-497F-8247-CBBF5CA9C904}" type="datetimeFigureOut">
              <a:rPr lang="it-IT" smtClean="0"/>
              <a:pPr/>
              <a:t>13/10/2015</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8D0F65-DECC-4986-B487-75868E73E16A}" type="slidenum">
              <a:rPr lang="it-IT" smtClean="0"/>
              <a:pPr/>
              <a:t>‹N›</a:t>
            </a:fld>
            <a:endParaRPr lang="it-IT"/>
          </a:p>
        </p:txBody>
      </p:sp>
    </p:spTree>
    <p:extLst>
      <p:ext uri="{BB962C8B-B14F-4D97-AF65-F5344CB8AC3E}">
        <p14:creationId xmlns:p14="http://schemas.microsoft.com/office/powerpoint/2010/main" val="2339615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4. </a:t>
            </a:r>
            <a:r>
              <a:rPr lang="it-IT" sz="1200" kern="1200" dirty="0" smtClean="0">
                <a:solidFill>
                  <a:schemeClr val="tx1"/>
                </a:solidFill>
                <a:effectLst/>
                <a:latin typeface="+mn-lt"/>
                <a:ea typeface="+mn-ea"/>
                <a:cs typeface="+mn-cs"/>
              </a:rPr>
              <a:t>Il principio di equivalenza debole afferma che, in un dato campo gravitazionale di materia, tutti i corpi costituiti da materia nello stesso punto dello spazio tempo subiranno la medesima accelerazione. Il teorema di simmetria CPT prevede che dovremmo osservare il medesimo comportamento anche nel caso di corpi di antimateria in un campo gravitazionale di antimateria.</a:t>
            </a:r>
          </a:p>
          <a:p>
            <a:endParaRPr lang="en-GB" dirty="0" smtClean="0"/>
          </a:p>
        </p:txBody>
      </p:sp>
      <p:sp>
        <p:nvSpPr>
          <p:cNvPr id="4" name="Segnaposto data 3"/>
          <p:cNvSpPr>
            <a:spLocks noGrp="1"/>
          </p:cNvSpPr>
          <p:nvPr>
            <p:ph type="dt" idx="10"/>
          </p:nvPr>
        </p:nvSpPr>
        <p:spPr/>
        <p:txBody>
          <a:bodyPr/>
          <a:lstStyle/>
          <a:p>
            <a:r>
              <a:rPr lang="en-GB" smtClean="0"/>
              <a:t>19-22/10/2014 Meeting</a:t>
            </a:r>
            <a:endParaRPr lang="en-GB"/>
          </a:p>
        </p:txBody>
      </p:sp>
      <p:sp>
        <p:nvSpPr>
          <p:cNvPr id="5" name="Segnaposto numero diapositiva 4"/>
          <p:cNvSpPr>
            <a:spLocks noGrp="1"/>
          </p:cNvSpPr>
          <p:nvPr>
            <p:ph type="sldNum" sz="quarter" idx="11"/>
          </p:nvPr>
        </p:nvSpPr>
        <p:spPr/>
        <p:txBody>
          <a:bodyPr/>
          <a:lstStyle/>
          <a:p>
            <a:fld id="{4F4249A0-58D7-466A-BB8E-08397F149112}" type="slidenum">
              <a:rPr lang="en-GB" smtClean="0"/>
              <a:pPr/>
              <a:t>3</a:t>
            </a:fld>
            <a:endParaRPr lang="en-GB"/>
          </a:p>
        </p:txBody>
      </p:sp>
    </p:spTree>
    <p:extLst>
      <p:ext uri="{BB962C8B-B14F-4D97-AF65-F5344CB8AC3E}">
        <p14:creationId xmlns:p14="http://schemas.microsoft.com/office/powerpoint/2010/main" val="2855852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5. </a:t>
            </a:r>
            <a:r>
              <a:rPr lang="it-IT" sz="1200" b="1" kern="1200" dirty="0" smtClean="0">
                <a:solidFill>
                  <a:schemeClr val="tx1"/>
                </a:solidFill>
                <a:effectLst/>
                <a:latin typeface="+mn-lt"/>
                <a:ea typeface="+mn-ea"/>
                <a:cs typeface="+mn-cs"/>
              </a:rPr>
              <a:t>Ma, cosa accade quando abbiamo dell’antimateria in un dato campo gravitazionale di materia?</a:t>
            </a:r>
            <a:endParaRPr lang="it-IT" sz="1200" kern="1200" dirty="0" smtClean="0">
              <a:solidFill>
                <a:schemeClr val="tx1"/>
              </a:solidFill>
              <a:effectLst/>
              <a:latin typeface="+mn-lt"/>
              <a:ea typeface="+mn-ea"/>
              <a:cs typeface="+mn-cs"/>
            </a:endParaRPr>
          </a:p>
          <a:p>
            <a:endParaRPr lang="en-GB" dirty="0" smtClean="0"/>
          </a:p>
        </p:txBody>
      </p:sp>
      <p:sp>
        <p:nvSpPr>
          <p:cNvPr id="4" name="Segnaposto data 3"/>
          <p:cNvSpPr>
            <a:spLocks noGrp="1"/>
          </p:cNvSpPr>
          <p:nvPr>
            <p:ph type="dt" idx="10"/>
          </p:nvPr>
        </p:nvSpPr>
        <p:spPr/>
        <p:txBody>
          <a:bodyPr/>
          <a:lstStyle/>
          <a:p>
            <a:r>
              <a:rPr lang="en-GB" smtClean="0"/>
              <a:t>19-22/10/2014 Meeting</a:t>
            </a:r>
            <a:endParaRPr lang="en-GB"/>
          </a:p>
        </p:txBody>
      </p:sp>
      <p:sp>
        <p:nvSpPr>
          <p:cNvPr id="5" name="Segnaposto numero diapositiva 4"/>
          <p:cNvSpPr>
            <a:spLocks noGrp="1"/>
          </p:cNvSpPr>
          <p:nvPr>
            <p:ph type="sldNum" sz="quarter" idx="11"/>
          </p:nvPr>
        </p:nvSpPr>
        <p:spPr/>
        <p:txBody>
          <a:bodyPr/>
          <a:lstStyle/>
          <a:p>
            <a:fld id="{4F4249A0-58D7-466A-BB8E-08397F149112}" type="slidenum">
              <a:rPr lang="en-GB" smtClean="0"/>
              <a:pPr/>
              <a:t>4</a:t>
            </a:fld>
            <a:endParaRPr lang="en-GB"/>
          </a:p>
        </p:txBody>
      </p:sp>
    </p:spTree>
    <p:extLst>
      <p:ext uri="{BB962C8B-B14F-4D97-AF65-F5344CB8AC3E}">
        <p14:creationId xmlns:p14="http://schemas.microsoft.com/office/powerpoint/2010/main" val="3420824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lvl="0"/>
            <a:r>
              <a:rPr lang="en-US" dirty="0" smtClean="0"/>
              <a:t>6. </a:t>
            </a:r>
            <a:r>
              <a:rPr lang="it-IT" sz="1200" kern="1200" dirty="0" smtClean="0">
                <a:solidFill>
                  <a:schemeClr val="tx1"/>
                </a:solidFill>
                <a:effectLst/>
                <a:latin typeface="+mn-lt"/>
                <a:ea typeface="+mn-ea"/>
                <a:cs typeface="+mn-cs"/>
              </a:rPr>
              <a:t>Dare una risposta sperimentale a questo quesito è il principale obiettivo dell’esperimento AEgIS, che è una collaborazione tra 21 diversi istituti in tutta Europa, di cui molti italiani. Ora, quello che in AEgIS ci si propone di fare è </a:t>
            </a:r>
          </a:p>
          <a:p>
            <a:endParaRPr lang="it-IT" dirty="0"/>
          </a:p>
        </p:txBody>
      </p:sp>
      <p:sp>
        <p:nvSpPr>
          <p:cNvPr id="4" name="Segnaposto numero diapositiva 3"/>
          <p:cNvSpPr>
            <a:spLocks noGrp="1"/>
          </p:cNvSpPr>
          <p:nvPr>
            <p:ph type="sldNum" sz="quarter" idx="10"/>
          </p:nvPr>
        </p:nvSpPr>
        <p:spPr/>
        <p:txBody>
          <a:bodyPr/>
          <a:lstStyle/>
          <a:p>
            <a:fld id="{49227F92-CD91-4CE4-871A-A32CE66C6470}" type="slidenum">
              <a:rPr lang="en-GB" smtClean="0"/>
              <a:pPr/>
              <a:t>6</a:t>
            </a:fld>
            <a:endParaRPr lang="en-GB"/>
          </a:p>
        </p:txBody>
      </p:sp>
    </p:spTree>
    <p:extLst>
      <p:ext uri="{BB962C8B-B14F-4D97-AF65-F5344CB8AC3E}">
        <p14:creationId xmlns:p14="http://schemas.microsoft.com/office/powerpoint/2010/main" val="589092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lvl="0"/>
            <a:r>
              <a:rPr lang="en-US" dirty="0" smtClean="0"/>
              <a:t>8. </a:t>
            </a:r>
            <a:r>
              <a:rPr lang="it-IT" sz="1200" kern="1200" dirty="0" smtClean="0">
                <a:solidFill>
                  <a:schemeClr val="tx1"/>
                </a:solidFill>
                <a:effectLst/>
                <a:latin typeface="+mn-lt"/>
                <a:ea typeface="+mn-ea"/>
                <a:cs typeface="+mn-cs"/>
              </a:rPr>
              <a:t>In AEgIS si è pianificato di produrre Antidrogeno attraverso la reazione di scambio di carica tra antiprotoni e atomi di Positronio. Grazie a questa reazione, possiamo controllare lo stato quantico dell’Antidrogeno e la sua temperatura. Ma il più importante vantaggio di questa reazione è la sezione d’urto, che risulta essere molto alta. Infatti, se diamo un’occhiata al tipico modo di produrre antidrogeno, che vuol dire ricombinare antiprotoni e positroni, una grossa problematica è che gli atomi di antidrogeno così generati sono troppo caldi e anche la sezione d’urto è di molto inferiore rispetto alla nostra strategia. Pertanto, come si evince immediatamente, il Positronio diventa per noi un mezzo fondamentale per produrre atomi di Antidrogeno freddi. Vediamo un attimo cos’è</a:t>
            </a:r>
            <a:endParaRPr lang="it-IT" sz="1200" kern="1200" dirty="0">
              <a:solidFill>
                <a:schemeClr val="tx1"/>
              </a:solidFill>
              <a:effectLst/>
              <a:latin typeface="+mn-lt"/>
              <a:ea typeface="+mn-ea"/>
              <a:cs typeface="+mn-cs"/>
            </a:endParaRPr>
          </a:p>
        </p:txBody>
      </p:sp>
      <p:sp>
        <p:nvSpPr>
          <p:cNvPr id="4" name="Segnaposto data 3"/>
          <p:cNvSpPr>
            <a:spLocks noGrp="1"/>
          </p:cNvSpPr>
          <p:nvPr>
            <p:ph type="dt" idx="10"/>
          </p:nvPr>
        </p:nvSpPr>
        <p:spPr/>
        <p:txBody>
          <a:bodyPr/>
          <a:lstStyle/>
          <a:p>
            <a:r>
              <a:rPr lang="en-GB" smtClean="0"/>
              <a:t>19-22/10/2014 Meeting</a:t>
            </a:r>
            <a:endParaRPr lang="en-GB"/>
          </a:p>
        </p:txBody>
      </p:sp>
      <p:sp>
        <p:nvSpPr>
          <p:cNvPr id="5" name="Segnaposto numero diapositiva 4"/>
          <p:cNvSpPr>
            <a:spLocks noGrp="1"/>
          </p:cNvSpPr>
          <p:nvPr>
            <p:ph type="sldNum" sz="quarter" idx="11"/>
          </p:nvPr>
        </p:nvSpPr>
        <p:spPr/>
        <p:txBody>
          <a:bodyPr/>
          <a:lstStyle/>
          <a:p>
            <a:fld id="{4F4249A0-58D7-466A-BB8E-08397F149112}" type="slidenum">
              <a:rPr lang="en-GB" smtClean="0"/>
              <a:pPr/>
              <a:t>9</a:t>
            </a:fld>
            <a:endParaRPr lang="en-GB"/>
          </a:p>
        </p:txBody>
      </p:sp>
    </p:spTree>
    <p:extLst>
      <p:ext uri="{BB962C8B-B14F-4D97-AF65-F5344CB8AC3E}">
        <p14:creationId xmlns:p14="http://schemas.microsoft.com/office/powerpoint/2010/main" val="3303096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smtClean="0"/>
          </a:p>
          <a:p>
            <a:pPr lvl="0"/>
            <a:r>
              <a:rPr lang="en-US" dirty="0" smtClean="0"/>
              <a:t>9. </a:t>
            </a:r>
            <a:r>
              <a:rPr lang="it-IT" sz="1200" b="1" kern="1200" dirty="0" smtClean="0">
                <a:solidFill>
                  <a:schemeClr val="tx1"/>
                </a:solidFill>
                <a:effectLst/>
                <a:latin typeface="+mn-lt"/>
                <a:ea typeface="+mn-ea"/>
                <a:cs typeface="+mn-cs"/>
              </a:rPr>
              <a:t>Il Positronio è un atomo puramente leptonico, essendo uno stato confinato tra un elettrone e un positrone. Esso esiste in due stati differenti: lo stato di singoletto, chiamato para-Ps e lo stato di </a:t>
            </a:r>
            <a:r>
              <a:rPr lang="it-IT" sz="1200" b="1" kern="1200" dirty="0" err="1" smtClean="0">
                <a:solidFill>
                  <a:schemeClr val="tx1"/>
                </a:solidFill>
                <a:effectLst/>
                <a:latin typeface="+mn-lt"/>
                <a:ea typeface="+mn-ea"/>
                <a:cs typeface="+mn-cs"/>
              </a:rPr>
              <a:t>tripletto</a:t>
            </a:r>
            <a:r>
              <a:rPr lang="it-IT" sz="1200" b="1" kern="1200" dirty="0" smtClean="0">
                <a:solidFill>
                  <a:schemeClr val="tx1"/>
                </a:solidFill>
                <a:effectLst/>
                <a:latin typeface="+mn-lt"/>
                <a:ea typeface="+mn-ea"/>
                <a:cs typeface="+mn-cs"/>
              </a:rPr>
              <a:t> chiamato orto-Ps. Il para-Ps ha una vita media molto breve e, quando muore annichila in due raggi gamma; l’orto positronio vive un po’ più a lungo e quando muore annichila in tre raggi gamma di energia più bassa.</a:t>
            </a:r>
            <a:endParaRPr lang="it-IT" sz="1200" kern="1200" dirty="0">
              <a:solidFill>
                <a:schemeClr val="tx1"/>
              </a:solidFill>
              <a:effectLst/>
              <a:latin typeface="+mn-lt"/>
              <a:ea typeface="+mn-ea"/>
              <a:cs typeface="+mn-cs"/>
            </a:endParaRPr>
          </a:p>
        </p:txBody>
      </p:sp>
      <p:sp>
        <p:nvSpPr>
          <p:cNvPr id="4" name="Segnaposto data 3"/>
          <p:cNvSpPr>
            <a:spLocks noGrp="1"/>
          </p:cNvSpPr>
          <p:nvPr>
            <p:ph type="dt" idx="10"/>
          </p:nvPr>
        </p:nvSpPr>
        <p:spPr/>
        <p:txBody>
          <a:bodyPr/>
          <a:lstStyle/>
          <a:p>
            <a:r>
              <a:rPr lang="en-GB" smtClean="0"/>
              <a:t>19-22/10/2014 Meeting</a:t>
            </a:r>
            <a:endParaRPr lang="en-GB"/>
          </a:p>
        </p:txBody>
      </p:sp>
      <p:sp>
        <p:nvSpPr>
          <p:cNvPr id="5" name="Segnaposto numero diapositiva 4"/>
          <p:cNvSpPr>
            <a:spLocks noGrp="1"/>
          </p:cNvSpPr>
          <p:nvPr>
            <p:ph type="sldNum" sz="quarter" idx="11"/>
          </p:nvPr>
        </p:nvSpPr>
        <p:spPr/>
        <p:txBody>
          <a:bodyPr/>
          <a:lstStyle/>
          <a:p>
            <a:fld id="{4F4249A0-58D7-466A-BB8E-08397F149112}" type="slidenum">
              <a:rPr lang="en-GB" smtClean="0"/>
              <a:pPr/>
              <a:t>10</a:t>
            </a:fld>
            <a:endParaRPr lang="en-GB"/>
          </a:p>
        </p:txBody>
      </p:sp>
    </p:spTree>
    <p:extLst>
      <p:ext uri="{BB962C8B-B14F-4D97-AF65-F5344CB8AC3E}">
        <p14:creationId xmlns:p14="http://schemas.microsoft.com/office/powerpoint/2010/main" val="3814209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smtClean="0"/>
          </a:p>
        </p:txBody>
      </p:sp>
      <p:sp>
        <p:nvSpPr>
          <p:cNvPr id="4" name="Segnaposto data 3"/>
          <p:cNvSpPr>
            <a:spLocks noGrp="1"/>
          </p:cNvSpPr>
          <p:nvPr>
            <p:ph type="dt" idx="10"/>
          </p:nvPr>
        </p:nvSpPr>
        <p:spPr/>
        <p:txBody>
          <a:bodyPr/>
          <a:lstStyle/>
          <a:p>
            <a:r>
              <a:rPr lang="en-GB" smtClean="0"/>
              <a:t>19-22/10/2014 Meeting</a:t>
            </a:r>
            <a:endParaRPr lang="en-GB"/>
          </a:p>
        </p:txBody>
      </p:sp>
      <p:sp>
        <p:nvSpPr>
          <p:cNvPr id="5" name="Segnaposto numero diapositiva 4"/>
          <p:cNvSpPr>
            <a:spLocks noGrp="1"/>
          </p:cNvSpPr>
          <p:nvPr>
            <p:ph type="sldNum" sz="quarter" idx="11"/>
          </p:nvPr>
        </p:nvSpPr>
        <p:spPr/>
        <p:txBody>
          <a:bodyPr/>
          <a:lstStyle/>
          <a:p>
            <a:fld id="{4F4249A0-58D7-466A-BB8E-08397F149112}" type="slidenum">
              <a:rPr lang="en-GB" smtClean="0"/>
              <a:pPr/>
              <a:t>12</a:t>
            </a:fld>
            <a:endParaRPr lang="en-GB"/>
          </a:p>
        </p:txBody>
      </p:sp>
    </p:spTree>
    <p:extLst>
      <p:ext uri="{BB962C8B-B14F-4D97-AF65-F5344CB8AC3E}">
        <p14:creationId xmlns:p14="http://schemas.microsoft.com/office/powerpoint/2010/main" val="2711885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t>17. A </a:t>
            </a:r>
            <a:r>
              <a:rPr lang="en-US" dirty="0" err="1" smtClean="0"/>
              <a:t>buncher</a:t>
            </a:r>
            <a:r>
              <a:rPr lang="en-US" dirty="0" smtClean="0"/>
              <a:t>, providing a parabolic potential, has the task to further accelerate and compress in time the positron dump coming from the accumulator. The bunched positron beam is then implanted inside a porous silicon target. In this way, some positrons capture an electron from the material and generate </a:t>
            </a:r>
            <a:r>
              <a:rPr lang="en-US" dirty="0" err="1" smtClean="0"/>
              <a:t>Positronium</a:t>
            </a:r>
            <a:r>
              <a:rPr lang="en-US" dirty="0" smtClean="0"/>
              <a:t> at around 20000K. Atoms exit the target through</a:t>
            </a:r>
            <a:r>
              <a:rPr lang="en-US" baseline="0" dirty="0" smtClean="0"/>
              <a:t> </a:t>
            </a:r>
            <a:r>
              <a:rPr lang="en-US" dirty="0" smtClean="0"/>
              <a:t>the pores </a:t>
            </a:r>
          </a:p>
          <a:p>
            <a:r>
              <a:rPr lang="en-US" dirty="0" smtClean="0"/>
              <a:t>and, bouncing on their walls, cool down. As a result, we have outside the target a Ps cloud with a thermalized percentage. </a:t>
            </a:r>
          </a:p>
          <a:p>
            <a:r>
              <a:rPr lang="en-US" dirty="0" smtClean="0"/>
              <a:t>This percentage depends on how</a:t>
            </a:r>
            <a:r>
              <a:rPr lang="en-US" baseline="0" dirty="0" smtClean="0"/>
              <a:t> </a:t>
            </a:r>
            <a:r>
              <a:rPr lang="en-US" dirty="0" smtClean="0"/>
              <a:t>deep was the implantation of positrons, and therefore on their implantation energy.</a:t>
            </a:r>
            <a:endParaRPr lang="en-GB" dirty="0"/>
          </a:p>
        </p:txBody>
      </p:sp>
      <p:sp>
        <p:nvSpPr>
          <p:cNvPr id="4" name="Segnaposto data 3"/>
          <p:cNvSpPr>
            <a:spLocks noGrp="1"/>
          </p:cNvSpPr>
          <p:nvPr>
            <p:ph type="dt" idx="10"/>
          </p:nvPr>
        </p:nvSpPr>
        <p:spPr/>
        <p:txBody>
          <a:bodyPr/>
          <a:lstStyle/>
          <a:p>
            <a:r>
              <a:rPr lang="en-GB" smtClean="0"/>
              <a:t>19-22/10/2014 Meeting</a:t>
            </a:r>
            <a:endParaRPr lang="en-GB"/>
          </a:p>
        </p:txBody>
      </p:sp>
      <p:sp>
        <p:nvSpPr>
          <p:cNvPr id="5" name="Segnaposto numero diapositiva 4"/>
          <p:cNvSpPr>
            <a:spLocks noGrp="1"/>
          </p:cNvSpPr>
          <p:nvPr>
            <p:ph type="sldNum" sz="quarter" idx="11"/>
          </p:nvPr>
        </p:nvSpPr>
        <p:spPr/>
        <p:txBody>
          <a:bodyPr/>
          <a:lstStyle/>
          <a:p>
            <a:fld id="{4F4249A0-58D7-466A-BB8E-08397F149112}" type="slidenum">
              <a:rPr lang="en-GB" smtClean="0"/>
              <a:pPr/>
              <a:t>13</a:t>
            </a:fld>
            <a:endParaRPr lang="en-GB"/>
          </a:p>
        </p:txBody>
      </p:sp>
    </p:spTree>
    <p:extLst>
      <p:ext uri="{BB962C8B-B14F-4D97-AF65-F5344CB8AC3E}">
        <p14:creationId xmlns:p14="http://schemas.microsoft.com/office/powerpoint/2010/main" val="414406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data 3"/>
          <p:cNvSpPr>
            <a:spLocks noGrp="1"/>
          </p:cNvSpPr>
          <p:nvPr>
            <p:ph type="dt" idx="10"/>
          </p:nvPr>
        </p:nvSpPr>
        <p:spPr/>
        <p:txBody>
          <a:bodyPr/>
          <a:lstStyle/>
          <a:p>
            <a:r>
              <a:rPr lang="en-GB" smtClean="0"/>
              <a:t>19-22/10/2014 Meeting</a:t>
            </a:r>
            <a:endParaRPr lang="en-GB"/>
          </a:p>
        </p:txBody>
      </p:sp>
      <p:sp>
        <p:nvSpPr>
          <p:cNvPr id="5" name="Segnaposto numero diapositiva 4"/>
          <p:cNvSpPr>
            <a:spLocks noGrp="1"/>
          </p:cNvSpPr>
          <p:nvPr>
            <p:ph type="sldNum" sz="quarter" idx="11"/>
          </p:nvPr>
        </p:nvSpPr>
        <p:spPr/>
        <p:txBody>
          <a:bodyPr/>
          <a:lstStyle/>
          <a:p>
            <a:fld id="{4F4249A0-58D7-466A-BB8E-08397F149112}" type="slidenum">
              <a:rPr lang="en-GB" smtClean="0"/>
              <a:pPr/>
              <a:t>14</a:t>
            </a:fld>
            <a:endParaRPr lang="en-GB"/>
          </a:p>
        </p:txBody>
      </p:sp>
    </p:spTree>
    <p:extLst>
      <p:ext uri="{BB962C8B-B14F-4D97-AF65-F5344CB8AC3E}">
        <p14:creationId xmlns:p14="http://schemas.microsoft.com/office/powerpoint/2010/main" val="2735448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C77121E3-BBC5-49A5-A83A-22AE8C68EC6D}" type="datetimeFigureOut">
              <a:rPr lang="it-IT" smtClean="0"/>
              <a:pPr/>
              <a:t>13/10/2015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A85EC77-D5C2-4C6E-B0B8-3C7C7217BEDD}"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77121E3-BBC5-49A5-A83A-22AE8C68EC6D}" type="datetimeFigureOut">
              <a:rPr lang="it-IT" smtClean="0"/>
              <a:pPr/>
              <a:t>13/10/2015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A85EC77-D5C2-4C6E-B0B8-3C7C7217BEDD}"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77121E3-BBC5-49A5-A83A-22AE8C68EC6D}" type="datetimeFigureOut">
              <a:rPr lang="it-IT" smtClean="0"/>
              <a:pPr/>
              <a:t>13/10/2015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A85EC77-D5C2-4C6E-B0B8-3C7C7217BEDD}"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77121E3-BBC5-49A5-A83A-22AE8C68EC6D}" type="datetimeFigureOut">
              <a:rPr lang="it-IT" smtClean="0"/>
              <a:pPr/>
              <a:t>13/10/2015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A85EC77-D5C2-4C6E-B0B8-3C7C7217BEDD}"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C77121E3-BBC5-49A5-A83A-22AE8C68EC6D}" type="datetimeFigureOut">
              <a:rPr lang="it-IT" smtClean="0"/>
              <a:pPr/>
              <a:t>13/10/2015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A85EC77-D5C2-4C6E-B0B8-3C7C7217BEDD}"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C77121E3-BBC5-49A5-A83A-22AE8C68EC6D}" type="datetimeFigureOut">
              <a:rPr lang="it-IT" smtClean="0"/>
              <a:pPr/>
              <a:t>13/10/2015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A85EC77-D5C2-4C6E-B0B8-3C7C7217BEDD}"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C77121E3-BBC5-49A5-A83A-22AE8C68EC6D}" type="datetimeFigureOut">
              <a:rPr lang="it-IT" smtClean="0"/>
              <a:pPr/>
              <a:t>13/10/2015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A85EC77-D5C2-4C6E-B0B8-3C7C7217BEDD}"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C77121E3-BBC5-49A5-A83A-22AE8C68EC6D}" type="datetimeFigureOut">
              <a:rPr lang="it-IT" smtClean="0"/>
              <a:pPr/>
              <a:t>13/10/2015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A85EC77-D5C2-4C6E-B0B8-3C7C7217BEDD}"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C77121E3-BBC5-49A5-A83A-22AE8C68EC6D}" type="datetimeFigureOut">
              <a:rPr lang="it-IT" smtClean="0"/>
              <a:pPr/>
              <a:t>13/10/2015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A85EC77-D5C2-4C6E-B0B8-3C7C7217BEDD}"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C77121E3-BBC5-49A5-A83A-22AE8C68EC6D}" type="datetimeFigureOut">
              <a:rPr lang="it-IT" smtClean="0"/>
              <a:pPr/>
              <a:t>13/10/2015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A85EC77-D5C2-4C6E-B0B8-3C7C7217BEDD}"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C77121E3-BBC5-49A5-A83A-22AE8C68EC6D}" type="datetimeFigureOut">
              <a:rPr lang="it-IT" smtClean="0"/>
              <a:pPr/>
              <a:t>13/10/2015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A85EC77-D5C2-4C6E-B0B8-3C7C7217BEDD}"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7121E3-BBC5-49A5-A83A-22AE8C68EC6D}" type="datetimeFigureOut">
              <a:rPr lang="it-IT" smtClean="0"/>
              <a:pPr/>
              <a:t>13/10/2015</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85EC77-D5C2-4C6E-B0B8-3C7C7217BEDD}"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1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image" Target="../media/image27.png"/><Relationship Id="rId3" Type="http://schemas.openxmlformats.org/officeDocument/2006/relationships/image" Target="../media/image4.png"/><Relationship Id="rId21" Type="http://schemas.openxmlformats.org/officeDocument/2006/relationships/image" Target="../media/image22.png"/><Relationship Id="rId34" Type="http://schemas.openxmlformats.org/officeDocument/2006/relationships/image" Target="../media/image35.jpe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6.png"/><Relationship Id="rId33" Type="http://schemas.openxmlformats.org/officeDocument/2006/relationships/image" Target="../media/image34.png"/><Relationship Id="rId2" Type="http://schemas.openxmlformats.org/officeDocument/2006/relationships/notesSlide" Target="../notesSlides/notesSlide3.xml"/><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png"/><Relationship Id="rId32" Type="http://schemas.openxmlformats.org/officeDocument/2006/relationships/image" Target="../media/image33.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png"/><Relationship Id="rId10" Type="http://schemas.openxmlformats.org/officeDocument/2006/relationships/image" Target="../media/image11.png"/><Relationship Id="rId19" Type="http://schemas.openxmlformats.org/officeDocument/2006/relationships/image" Target="../media/image20.png"/><Relationship Id="rId31" Type="http://schemas.openxmlformats.org/officeDocument/2006/relationships/image" Target="../media/image32.jpe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png"/><Relationship Id="rId30" Type="http://schemas.openxmlformats.org/officeDocument/2006/relationships/image" Target="../media/image31.jpeg"/><Relationship Id="rId35" Type="http://schemas.openxmlformats.org/officeDocument/2006/relationships/image" Target="../media/image36.png"/><Relationship Id="rId8"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39.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8.w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en-US" dirty="0" smtClean="0"/>
              <a:t>Testing antimatter gravity: the Aegis experiment at </a:t>
            </a:r>
            <a:r>
              <a:rPr lang="en-US" dirty="0" err="1" smtClean="0"/>
              <a:t>Cern</a:t>
            </a:r>
            <a:endParaRPr lang="en-US" dirty="0"/>
          </a:p>
        </p:txBody>
      </p:sp>
      <p:sp>
        <p:nvSpPr>
          <p:cNvPr id="3" name="Sottotitolo 2"/>
          <p:cNvSpPr>
            <a:spLocks noGrp="1"/>
          </p:cNvSpPr>
          <p:nvPr>
            <p:ph type="subTitle" idx="1"/>
          </p:nvPr>
        </p:nvSpPr>
        <p:spPr/>
        <p:txBody>
          <a:bodyPr>
            <a:normAutofit fontScale="92500" lnSpcReduction="10000"/>
          </a:bodyPr>
          <a:lstStyle/>
          <a:p>
            <a:r>
              <a:rPr lang="it-IT" sz="2200" dirty="0" err="1" smtClean="0"/>
              <a:t>Phd</a:t>
            </a:r>
            <a:r>
              <a:rPr lang="it-IT" sz="2200" dirty="0" smtClean="0"/>
              <a:t> </a:t>
            </a:r>
            <a:r>
              <a:rPr lang="it-IT" sz="2200" dirty="0" err="1" smtClean="0"/>
              <a:t>Student</a:t>
            </a:r>
            <a:r>
              <a:rPr lang="it-IT" sz="2200" dirty="0" smtClean="0"/>
              <a:t>:   </a:t>
            </a:r>
            <a:r>
              <a:rPr lang="it-IT" sz="2200" b="1" i="1" dirty="0" smtClean="0"/>
              <a:t>Michele Sacerdoti</a:t>
            </a:r>
          </a:p>
          <a:p>
            <a:endParaRPr lang="it-IT" sz="1800" i="1" dirty="0" smtClean="0"/>
          </a:p>
          <a:p>
            <a:r>
              <a:rPr lang="it-IT" sz="2000" dirty="0" err="1" smtClean="0"/>
              <a:t>Phd</a:t>
            </a:r>
            <a:r>
              <a:rPr lang="it-IT" sz="2000" dirty="0" smtClean="0"/>
              <a:t> Workshop: 12-13/10/2015</a:t>
            </a:r>
          </a:p>
          <a:p>
            <a:endParaRPr lang="it-IT" sz="2000" dirty="0" smtClean="0"/>
          </a:p>
          <a:p>
            <a:r>
              <a:rPr lang="it-IT" sz="2000" dirty="0" err="1" smtClean="0"/>
              <a:t>Supervisors</a:t>
            </a:r>
            <a:r>
              <a:rPr lang="it-IT" sz="2000" dirty="0" smtClean="0"/>
              <a:t>: </a:t>
            </a:r>
            <a:r>
              <a:rPr lang="it-IT" sz="2200" i="1" dirty="0" smtClean="0"/>
              <a:t>Fabrizio Castelli, Marco Giammarchi</a:t>
            </a:r>
            <a:endParaRPr lang="it-IT" sz="2200"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ttangolo 28"/>
          <p:cNvSpPr/>
          <p:nvPr/>
        </p:nvSpPr>
        <p:spPr>
          <a:xfrm>
            <a:off x="663574" y="224431"/>
            <a:ext cx="7793455" cy="707886"/>
          </a:xfrm>
          <a:prstGeom prst="rect">
            <a:avLst/>
          </a:prstGeom>
        </p:spPr>
        <p:txBody>
          <a:bodyPr wrap="square">
            <a:spAutoFit/>
          </a:bodyPr>
          <a:lstStyle/>
          <a:p>
            <a:pPr algn="ctr"/>
            <a:r>
              <a:rPr lang="it-IT" sz="4000" b="1" dirty="0" err="1" smtClean="0">
                <a:solidFill>
                  <a:schemeClr val="accent1">
                    <a:lumMod val="50000"/>
                  </a:schemeClr>
                </a:solidFill>
                <a:latin typeface="Comic Sans MS" panose="030F0702030302020204" pitchFamily="66" charset="0"/>
              </a:rPr>
              <a:t>Positronium</a:t>
            </a:r>
            <a:r>
              <a:rPr lang="it-IT" sz="4000" b="1" dirty="0" smtClean="0">
                <a:solidFill>
                  <a:schemeClr val="accent1">
                    <a:lumMod val="50000"/>
                  </a:schemeClr>
                </a:solidFill>
                <a:latin typeface="Comic Sans MS" panose="030F0702030302020204" pitchFamily="66" charset="0"/>
              </a:rPr>
              <a:t> </a:t>
            </a:r>
            <a:r>
              <a:rPr lang="it-IT" sz="4000" b="1" dirty="0" err="1" smtClean="0">
                <a:solidFill>
                  <a:schemeClr val="accent1">
                    <a:lumMod val="50000"/>
                  </a:schemeClr>
                </a:solidFill>
                <a:latin typeface="Comic Sans MS" panose="030F0702030302020204" pitchFamily="66" charset="0"/>
              </a:rPr>
              <a:t>atom</a:t>
            </a:r>
            <a:endParaRPr lang="it-IT" sz="4000" b="1" dirty="0">
              <a:solidFill>
                <a:schemeClr val="accent1">
                  <a:lumMod val="50000"/>
                </a:schemeClr>
              </a:solidFill>
              <a:latin typeface="Comic Sans MS" panose="030F0702030302020204" pitchFamily="66" charset="0"/>
            </a:endParaRPr>
          </a:p>
        </p:txBody>
      </p:sp>
      <p:sp>
        <p:nvSpPr>
          <p:cNvPr id="97" name="CasellaDiTesto 96"/>
          <p:cNvSpPr txBox="1"/>
          <p:nvPr/>
        </p:nvSpPr>
        <p:spPr>
          <a:xfrm>
            <a:off x="4580822" y="3522982"/>
            <a:ext cx="2321857" cy="1600438"/>
          </a:xfrm>
          <a:prstGeom prst="rect">
            <a:avLst/>
          </a:prstGeom>
          <a:solidFill>
            <a:schemeClr val="accent1">
              <a:lumMod val="20000"/>
              <a:lumOff val="80000"/>
              <a:alpha val="37000"/>
            </a:schemeClr>
          </a:solidFill>
        </p:spPr>
        <p:txBody>
          <a:bodyPr wrap="square" rtlCol="0">
            <a:spAutoFit/>
          </a:bodyPr>
          <a:lstStyle/>
          <a:p>
            <a:pPr algn="ctr"/>
            <a:r>
              <a:rPr lang="it-IT" sz="2400" b="1" u="sng" dirty="0" smtClean="0">
                <a:solidFill>
                  <a:srgbClr val="C00000"/>
                </a:solidFill>
                <a:latin typeface="Comic Sans MS" panose="030F0702030302020204" pitchFamily="66" charset="0"/>
              </a:rPr>
              <a:t>orto-Ps</a:t>
            </a:r>
          </a:p>
          <a:p>
            <a:pPr algn="ctr"/>
            <a:r>
              <a:rPr lang="it-IT" sz="1600" b="1" u="sng" dirty="0" err="1" smtClean="0">
                <a:latin typeface="Comic Sans MS" panose="030F0702030302020204" pitchFamily="66" charset="0"/>
              </a:rPr>
              <a:t>Triplet</a:t>
            </a:r>
            <a:r>
              <a:rPr lang="it-IT" sz="2000" b="1" u="sng" dirty="0" smtClean="0">
                <a:latin typeface="Comic Sans MS" panose="030F0702030302020204" pitchFamily="66" charset="0"/>
              </a:rPr>
              <a:t> </a:t>
            </a:r>
            <a:r>
              <a:rPr lang="it-IT" sz="1600" b="1" u="sng" dirty="0" smtClean="0">
                <a:latin typeface="Comic Sans MS" panose="030F0702030302020204" pitchFamily="66" charset="0"/>
              </a:rPr>
              <a:t>state</a:t>
            </a:r>
            <a:endParaRPr lang="it-IT" dirty="0">
              <a:latin typeface="Comic Sans MS" panose="030F0702030302020204" pitchFamily="66" charset="0"/>
            </a:endParaRPr>
          </a:p>
          <a:p>
            <a:pPr algn="ctr"/>
            <a:r>
              <a:rPr lang="it-IT" dirty="0" err="1" smtClean="0">
                <a:latin typeface="Comic Sans MS" panose="030F0702030302020204" pitchFamily="66" charset="0"/>
              </a:rPr>
              <a:t>Mean</a:t>
            </a:r>
            <a:r>
              <a:rPr lang="it-IT" dirty="0" smtClean="0">
                <a:latin typeface="Comic Sans MS" panose="030F0702030302020204" pitchFamily="66" charset="0"/>
              </a:rPr>
              <a:t> </a:t>
            </a:r>
            <a:r>
              <a:rPr lang="it-IT" dirty="0" err="1" smtClean="0">
                <a:latin typeface="Comic Sans MS" panose="030F0702030302020204" pitchFamily="66" charset="0"/>
              </a:rPr>
              <a:t>lifetime</a:t>
            </a:r>
            <a:r>
              <a:rPr lang="it-IT" dirty="0" smtClean="0">
                <a:latin typeface="Comic Sans MS" panose="030F0702030302020204" pitchFamily="66" charset="0"/>
              </a:rPr>
              <a:t> </a:t>
            </a:r>
            <a:r>
              <a:rPr lang="it-IT" b="1" dirty="0" smtClean="0">
                <a:solidFill>
                  <a:srgbClr val="A32DA6"/>
                </a:solidFill>
                <a:latin typeface="Comic Sans MS" panose="030F0702030302020204" pitchFamily="66" charset="0"/>
              </a:rPr>
              <a:t>142ns</a:t>
            </a:r>
          </a:p>
          <a:p>
            <a:pPr algn="ctr"/>
            <a:r>
              <a:rPr lang="it-IT" dirty="0" smtClean="0">
                <a:latin typeface="Comic Sans MS" panose="030F0702030302020204" pitchFamily="66" charset="0"/>
              </a:rPr>
              <a:t>3</a:t>
            </a:r>
            <a:r>
              <a:rPr lang="it-IT" dirty="0" smtClean="0">
                <a:latin typeface="Symbol" panose="05050102010706020507" pitchFamily="18" charset="2"/>
              </a:rPr>
              <a:t>g</a:t>
            </a:r>
            <a:r>
              <a:rPr lang="it-IT" dirty="0" smtClean="0">
                <a:latin typeface="Comic Sans MS" panose="030F0702030302020204" pitchFamily="66" charset="0"/>
              </a:rPr>
              <a:t> </a:t>
            </a:r>
            <a:r>
              <a:rPr lang="it-IT" dirty="0" err="1" smtClean="0">
                <a:latin typeface="Comic Sans MS" panose="030F0702030302020204" pitchFamily="66" charset="0"/>
              </a:rPr>
              <a:t>annihilation</a:t>
            </a:r>
            <a:endParaRPr lang="en-GB" dirty="0">
              <a:latin typeface="Symbol" panose="05050102010706020507" pitchFamily="18" charset="2"/>
            </a:endParaRPr>
          </a:p>
        </p:txBody>
      </p:sp>
      <p:sp>
        <p:nvSpPr>
          <p:cNvPr id="120" name="Figura a mano libera 119"/>
          <p:cNvSpPr/>
          <p:nvPr/>
        </p:nvSpPr>
        <p:spPr>
          <a:xfrm rot="8175742">
            <a:off x="2816530" y="3641395"/>
            <a:ext cx="1299411" cy="264694"/>
          </a:xfrm>
          <a:custGeom>
            <a:avLst/>
            <a:gdLst>
              <a:gd name="connsiteX0" fmla="*/ 0 w 1299411"/>
              <a:gd name="connsiteY0" fmla="*/ 252663 h 264694"/>
              <a:gd name="connsiteX1" fmla="*/ 48126 w 1299411"/>
              <a:gd name="connsiteY1" fmla="*/ 192505 h 264694"/>
              <a:gd name="connsiteX2" fmla="*/ 96253 w 1299411"/>
              <a:gd name="connsiteY2" fmla="*/ 0 h 264694"/>
              <a:gd name="connsiteX3" fmla="*/ 120316 w 1299411"/>
              <a:gd name="connsiteY3" fmla="*/ 36094 h 264694"/>
              <a:gd name="connsiteX4" fmla="*/ 156411 w 1299411"/>
              <a:gd name="connsiteY4" fmla="*/ 156410 h 264694"/>
              <a:gd name="connsiteX5" fmla="*/ 168442 w 1299411"/>
              <a:gd name="connsiteY5" fmla="*/ 192505 h 264694"/>
              <a:gd name="connsiteX6" fmla="*/ 180474 w 1299411"/>
              <a:gd name="connsiteY6" fmla="*/ 252663 h 264694"/>
              <a:gd name="connsiteX7" fmla="*/ 216569 w 1299411"/>
              <a:gd name="connsiteY7" fmla="*/ 264694 h 264694"/>
              <a:gd name="connsiteX8" fmla="*/ 252663 w 1299411"/>
              <a:gd name="connsiteY8" fmla="*/ 216568 h 264694"/>
              <a:gd name="connsiteX9" fmla="*/ 276726 w 1299411"/>
              <a:gd name="connsiteY9" fmla="*/ 144379 h 264694"/>
              <a:gd name="connsiteX10" fmla="*/ 288758 w 1299411"/>
              <a:gd name="connsiteY10" fmla="*/ 108284 h 264694"/>
              <a:gd name="connsiteX11" fmla="*/ 312821 w 1299411"/>
              <a:gd name="connsiteY11" fmla="*/ 24063 h 264694"/>
              <a:gd name="connsiteX12" fmla="*/ 348916 w 1299411"/>
              <a:gd name="connsiteY12" fmla="*/ 12031 h 264694"/>
              <a:gd name="connsiteX13" fmla="*/ 360947 w 1299411"/>
              <a:gd name="connsiteY13" fmla="*/ 72189 h 264694"/>
              <a:gd name="connsiteX14" fmla="*/ 372979 w 1299411"/>
              <a:gd name="connsiteY14" fmla="*/ 204537 h 264694"/>
              <a:gd name="connsiteX15" fmla="*/ 433137 w 1299411"/>
              <a:gd name="connsiteY15" fmla="*/ 264694 h 264694"/>
              <a:gd name="connsiteX16" fmla="*/ 481263 w 1299411"/>
              <a:gd name="connsiteY16" fmla="*/ 108284 h 264694"/>
              <a:gd name="connsiteX17" fmla="*/ 529390 w 1299411"/>
              <a:gd name="connsiteY17" fmla="*/ 0 h 264694"/>
              <a:gd name="connsiteX18" fmla="*/ 553453 w 1299411"/>
              <a:gd name="connsiteY18" fmla="*/ 36094 h 264694"/>
              <a:gd name="connsiteX19" fmla="*/ 577516 w 1299411"/>
              <a:gd name="connsiteY19" fmla="*/ 108284 h 264694"/>
              <a:gd name="connsiteX20" fmla="*/ 625642 w 1299411"/>
              <a:gd name="connsiteY20" fmla="*/ 264694 h 264694"/>
              <a:gd name="connsiteX21" fmla="*/ 685800 w 1299411"/>
              <a:gd name="connsiteY21" fmla="*/ 252663 h 264694"/>
              <a:gd name="connsiteX22" fmla="*/ 697832 w 1299411"/>
              <a:gd name="connsiteY22" fmla="*/ 24063 h 264694"/>
              <a:gd name="connsiteX23" fmla="*/ 757990 w 1299411"/>
              <a:gd name="connsiteY23" fmla="*/ 36094 h 264694"/>
              <a:gd name="connsiteX24" fmla="*/ 782053 w 1299411"/>
              <a:gd name="connsiteY24" fmla="*/ 144379 h 264694"/>
              <a:gd name="connsiteX25" fmla="*/ 806116 w 1299411"/>
              <a:gd name="connsiteY25" fmla="*/ 216568 h 264694"/>
              <a:gd name="connsiteX26" fmla="*/ 818147 w 1299411"/>
              <a:gd name="connsiteY26" fmla="*/ 252663 h 264694"/>
              <a:gd name="connsiteX27" fmla="*/ 854242 w 1299411"/>
              <a:gd name="connsiteY27" fmla="*/ 264694 h 264694"/>
              <a:gd name="connsiteX28" fmla="*/ 878305 w 1299411"/>
              <a:gd name="connsiteY28" fmla="*/ 228600 h 264694"/>
              <a:gd name="connsiteX29" fmla="*/ 890337 w 1299411"/>
              <a:gd name="connsiteY29" fmla="*/ 60158 h 264694"/>
              <a:gd name="connsiteX30" fmla="*/ 962526 w 1299411"/>
              <a:gd name="connsiteY30" fmla="*/ 12031 h 264694"/>
              <a:gd name="connsiteX31" fmla="*/ 1010653 w 1299411"/>
              <a:gd name="connsiteY31" fmla="*/ 132347 h 264694"/>
              <a:gd name="connsiteX32" fmla="*/ 1022684 w 1299411"/>
              <a:gd name="connsiteY32" fmla="*/ 216568 h 264694"/>
              <a:gd name="connsiteX33" fmla="*/ 1034716 w 1299411"/>
              <a:gd name="connsiteY33" fmla="*/ 252663 h 264694"/>
              <a:gd name="connsiteX34" fmla="*/ 1070811 w 1299411"/>
              <a:gd name="connsiteY34" fmla="*/ 264694 h 264694"/>
              <a:gd name="connsiteX35" fmla="*/ 1106905 w 1299411"/>
              <a:gd name="connsiteY35" fmla="*/ 240631 h 264694"/>
              <a:gd name="connsiteX36" fmla="*/ 1118937 w 1299411"/>
              <a:gd name="connsiteY36" fmla="*/ 60158 h 264694"/>
              <a:gd name="connsiteX37" fmla="*/ 1130969 w 1299411"/>
              <a:gd name="connsiteY37" fmla="*/ 24063 h 264694"/>
              <a:gd name="connsiteX38" fmla="*/ 1167063 w 1299411"/>
              <a:gd name="connsiteY38" fmla="*/ 36094 h 264694"/>
              <a:gd name="connsiteX39" fmla="*/ 1215190 w 1299411"/>
              <a:gd name="connsiteY39" fmla="*/ 144379 h 264694"/>
              <a:gd name="connsiteX40" fmla="*/ 1239253 w 1299411"/>
              <a:gd name="connsiteY40" fmla="*/ 228600 h 264694"/>
              <a:gd name="connsiteX41" fmla="*/ 1251284 w 1299411"/>
              <a:gd name="connsiteY41" fmla="*/ 264694 h 264694"/>
              <a:gd name="connsiteX42" fmla="*/ 1299411 w 1299411"/>
              <a:gd name="connsiteY42" fmla="*/ 252663 h 264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299411" h="264694">
                <a:moveTo>
                  <a:pt x="0" y="252663"/>
                </a:moveTo>
                <a:cubicBezTo>
                  <a:pt x="16042" y="232610"/>
                  <a:pt x="41253" y="217248"/>
                  <a:pt x="48126" y="192505"/>
                </a:cubicBezTo>
                <a:cubicBezTo>
                  <a:pt x="109679" y="-29085"/>
                  <a:pt x="7493" y="88757"/>
                  <a:pt x="96253" y="0"/>
                </a:cubicBezTo>
                <a:cubicBezTo>
                  <a:pt x="104274" y="12031"/>
                  <a:pt x="114443" y="22880"/>
                  <a:pt x="120316" y="36094"/>
                </a:cubicBezTo>
                <a:cubicBezTo>
                  <a:pt x="143185" y="87550"/>
                  <a:pt x="142414" y="107420"/>
                  <a:pt x="156411" y="156410"/>
                </a:cubicBezTo>
                <a:cubicBezTo>
                  <a:pt x="159895" y="168604"/>
                  <a:pt x="165366" y="180201"/>
                  <a:pt x="168442" y="192505"/>
                </a:cubicBezTo>
                <a:cubicBezTo>
                  <a:pt x="173402" y="212344"/>
                  <a:pt x="169130" y="235648"/>
                  <a:pt x="180474" y="252663"/>
                </a:cubicBezTo>
                <a:cubicBezTo>
                  <a:pt x="187509" y="263215"/>
                  <a:pt x="204537" y="260684"/>
                  <a:pt x="216569" y="264694"/>
                </a:cubicBezTo>
                <a:cubicBezTo>
                  <a:pt x="228600" y="248652"/>
                  <a:pt x="243695" y="234503"/>
                  <a:pt x="252663" y="216568"/>
                </a:cubicBezTo>
                <a:cubicBezTo>
                  <a:pt x="264006" y="193881"/>
                  <a:pt x="268705" y="168442"/>
                  <a:pt x="276726" y="144379"/>
                </a:cubicBezTo>
                <a:cubicBezTo>
                  <a:pt x="280737" y="132347"/>
                  <a:pt x="285682" y="120588"/>
                  <a:pt x="288758" y="108284"/>
                </a:cubicBezTo>
                <a:cubicBezTo>
                  <a:pt x="288861" y="107870"/>
                  <a:pt x="307069" y="29815"/>
                  <a:pt x="312821" y="24063"/>
                </a:cubicBezTo>
                <a:cubicBezTo>
                  <a:pt x="321789" y="15095"/>
                  <a:pt x="336884" y="16042"/>
                  <a:pt x="348916" y="12031"/>
                </a:cubicBezTo>
                <a:cubicBezTo>
                  <a:pt x="352926" y="32084"/>
                  <a:pt x="358411" y="51897"/>
                  <a:pt x="360947" y="72189"/>
                </a:cubicBezTo>
                <a:cubicBezTo>
                  <a:pt x="366441" y="116145"/>
                  <a:pt x="363697" y="161222"/>
                  <a:pt x="372979" y="204537"/>
                </a:cubicBezTo>
                <a:cubicBezTo>
                  <a:pt x="379663" y="235729"/>
                  <a:pt x="410411" y="249544"/>
                  <a:pt x="433137" y="264694"/>
                </a:cubicBezTo>
                <a:cubicBezTo>
                  <a:pt x="518686" y="236179"/>
                  <a:pt x="454324" y="269920"/>
                  <a:pt x="481263" y="108284"/>
                </a:cubicBezTo>
                <a:cubicBezTo>
                  <a:pt x="490809" y="51009"/>
                  <a:pt x="502138" y="40875"/>
                  <a:pt x="529390" y="0"/>
                </a:cubicBezTo>
                <a:cubicBezTo>
                  <a:pt x="537411" y="12031"/>
                  <a:pt x="547580" y="22880"/>
                  <a:pt x="553453" y="36094"/>
                </a:cubicBezTo>
                <a:cubicBezTo>
                  <a:pt x="563755" y="59273"/>
                  <a:pt x="577516" y="108284"/>
                  <a:pt x="577516" y="108284"/>
                </a:cubicBezTo>
                <a:cubicBezTo>
                  <a:pt x="581937" y="161339"/>
                  <a:pt x="546007" y="264694"/>
                  <a:pt x="625642" y="264694"/>
                </a:cubicBezTo>
                <a:cubicBezTo>
                  <a:pt x="646092" y="264694"/>
                  <a:pt x="665747" y="256673"/>
                  <a:pt x="685800" y="252663"/>
                </a:cubicBezTo>
                <a:cubicBezTo>
                  <a:pt x="689811" y="176463"/>
                  <a:pt x="682867" y="98887"/>
                  <a:pt x="697832" y="24063"/>
                </a:cubicBezTo>
                <a:cubicBezTo>
                  <a:pt x="708244" y="-27998"/>
                  <a:pt x="757555" y="35659"/>
                  <a:pt x="757990" y="36094"/>
                </a:cubicBezTo>
                <a:cubicBezTo>
                  <a:pt x="792415" y="139375"/>
                  <a:pt x="739698" y="-25038"/>
                  <a:pt x="782053" y="144379"/>
                </a:cubicBezTo>
                <a:cubicBezTo>
                  <a:pt x="788205" y="168986"/>
                  <a:pt x="798095" y="192505"/>
                  <a:pt x="806116" y="216568"/>
                </a:cubicBezTo>
                <a:cubicBezTo>
                  <a:pt x="810126" y="228600"/>
                  <a:pt x="806115" y="248653"/>
                  <a:pt x="818147" y="252663"/>
                </a:cubicBezTo>
                <a:lnTo>
                  <a:pt x="854242" y="264694"/>
                </a:lnTo>
                <a:cubicBezTo>
                  <a:pt x="862263" y="252663"/>
                  <a:pt x="875792" y="242840"/>
                  <a:pt x="878305" y="228600"/>
                </a:cubicBezTo>
                <a:cubicBezTo>
                  <a:pt x="888088" y="173166"/>
                  <a:pt x="869935" y="112621"/>
                  <a:pt x="890337" y="60158"/>
                </a:cubicBezTo>
                <a:cubicBezTo>
                  <a:pt x="900819" y="33204"/>
                  <a:pt x="962526" y="12031"/>
                  <a:pt x="962526" y="12031"/>
                </a:cubicBezTo>
                <a:cubicBezTo>
                  <a:pt x="1005377" y="54880"/>
                  <a:pt x="997246" y="38496"/>
                  <a:pt x="1010653" y="132347"/>
                </a:cubicBezTo>
                <a:cubicBezTo>
                  <a:pt x="1014663" y="160421"/>
                  <a:pt x="1017122" y="188760"/>
                  <a:pt x="1022684" y="216568"/>
                </a:cubicBezTo>
                <a:cubicBezTo>
                  <a:pt x="1025171" y="229004"/>
                  <a:pt x="1025748" y="243695"/>
                  <a:pt x="1034716" y="252663"/>
                </a:cubicBezTo>
                <a:cubicBezTo>
                  <a:pt x="1043684" y="261631"/>
                  <a:pt x="1058779" y="260684"/>
                  <a:pt x="1070811" y="264694"/>
                </a:cubicBezTo>
                <a:cubicBezTo>
                  <a:pt x="1082842" y="256673"/>
                  <a:pt x="1103593" y="254707"/>
                  <a:pt x="1106905" y="240631"/>
                </a:cubicBezTo>
                <a:cubicBezTo>
                  <a:pt x="1120714" y="181942"/>
                  <a:pt x="1112279" y="120080"/>
                  <a:pt x="1118937" y="60158"/>
                </a:cubicBezTo>
                <a:cubicBezTo>
                  <a:pt x="1120338" y="47553"/>
                  <a:pt x="1126958" y="36095"/>
                  <a:pt x="1130969" y="24063"/>
                </a:cubicBezTo>
                <a:cubicBezTo>
                  <a:pt x="1143000" y="28073"/>
                  <a:pt x="1157160" y="28172"/>
                  <a:pt x="1167063" y="36094"/>
                </a:cubicBezTo>
                <a:cubicBezTo>
                  <a:pt x="1193062" y="56893"/>
                  <a:pt x="1207838" y="122323"/>
                  <a:pt x="1215190" y="144379"/>
                </a:cubicBezTo>
                <a:cubicBezTo>
                  <a:pt x="1244029" y="230897"/>
                  <a:pt x="1209047" y="122877"/>
                  <a:pt x="1239253" y="228600"/>
                </a:cubicBezTo>
                <a:cubicBezTo>
                  <a:pt x="1242737" y="240794"/>
                  <a:pt x="1247274" y="252663"/>
                  <a:pt x="1251284" y="264694"/>
                </a:cubicBezTo>
                <a:lnTo>
                  <a:pt x="1299411" y="252663"/>
                </a:lnTo>
              </a:path>
            </a:pathLst>
          </a:custGeom>
          <a:noFill/>
          <a:ln>
            <a:headEnd type="stealth"/>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Figura a mano libera 120"/>
          <p:cNvSpPr/>
          <p:nvPr/>
        </p:nvSpPr>
        <p:spPr>
          <a:xfrm rot="18946308">
            <a:off x="1800800" y="4564365"/>
            <a:ext cx="1299411" cy="264694"/>
          </a:xfrm>
          <a:custGeom>
            <a:avLst/>
            <a:gdLst>
              <a:gd name="connsiteX0" fmla="*/ 0 w 1299411"/>
              <a:gd name="connsiteY0" fmla="*/ 252663 h 264694"/>
              <a:gd name="connsiteX1" fmla="*/ 48126 w 1299411"/>
              <a:gd name="connsiteY1" fmla="*/ 192505 h 264694"/>
              <a:gd name="connsiteX2" fmla="*/ 96253 w 1299411"/>
              <a:gd name="connsiteY2" fmla="*/ 0 h 264694"/>
              <a:gd name="connsiteX3" fmla="*/ 120316 w 1299411"/>
              <a:gd name="connsiteY3" fmla="*/ 36094 h 264694"/>
              <a:gd name="connsiteX4" fmla="*/ 156411 w 1299411"/>
              <a:gd name="connsiteY4" fmla="*/ 156410 h 264694"/>
              <a:gd name="connsiteX5" fmla="*/ 168442 w 1299411"/>
              <a:gd name="connsiteY5" fmla="*/ 192505 h 264694"/>
              <a:gd name="connsiteX6" fmla="*/ 180474 w 1299411"/>
              <a:gd name="connsiteY6" fmla="*/ 252663 h 264694"/>
              <a:gd name="connsiteX7" fmla="*/ 216569 w 1299411"/>
              <a:gd name="connsiteY7" fmla="*/ 264694 h 264694"/>
              <a:gd name="connsiteX8" fmla="*/ 252663 w 1299411"/>
              <a:gd name="connsiteY8" fmla="*/ 216568 h 264694"/>
              <a:gd name="connsiteX9" fmla="*/ 276726 w 1299411"/>
              <a:gd name="connsiteY9" fmla="*/ 144379 h 264694"/>
              <a:gd name="connsiteX10" fmla="*/ 288758 w 1299411"/>
              <a:gd name="connsiteY10" fmla="*/ 108284 h 264694"/>
              <a:gd name="connsiteX11" fmla="*/ 312821 w 1299411"/>
              <a:gd name="connsiteY11" fmla="*/ 24063 h 264694"/>
              <a:gd name="connsiteX12" fmla="*/ 348916 w 1299411"/>
              <a:gd name="connsiteY12" fmla="*/ 12031 h 264694"/>
              <a:gd name="connsiteX13" fmla="*/ 360947 w 1299411"/>
              <a:gd name="connsiteY13" fmla="*/ 72189 h 264694"/>
              <a:gd name="connsiteX14" fmla="*/ 372979 w 1299411"/>
              <a:gd name="connsiteY14" fmla="*/ 204537 h 264694"/>
              <a:gd name="connsiteX15" fmla="*/ 433137 w 1299411"/>
              <a:gd name="connsiteY15" fmla="*/ 264694 h 264694"/>
              <a:gd name="connsiteX16" fmla="*/ 481263 w 1299411"/>
              <a:gd name="connsiteY16" fmla="*/ 108284 h 264694"/>
              <a:gd name="connsiteX17" fmla="*/ 529390 w 1299411"/>
              <a:gd name="connsiteY17" fmla="*/ 0 h 264694"/>
              <a:gd name="connsiteX18" fmla="*/ 553453 w 1299411"/>
              <a:gd name="connsiteY18" fmla="*/ 36094 h 264694"/>
              <a:gd name="connsiteX19" fmla="*/ 577516 w 1299411"/>
              <a:gd name="connsiteY19" fmla="*/ 108284 h 264694"/>
              <a:gd name="connsiteX20" fmla="*/ 625642 w 1299411"/>
              <a:gd name="connsiteY20" fmla="*/ 264694 h 264694"/>
              <a:gd name="connsiteX21" fmla="*/ 685800 w 1299411"/>
              <a:gd name="connsiteY21" fmla="*/ 252663 h 264694"/>
              <a:gd name="connsiteX22" fmla="*/ 697832 w 1299411"/>
              <a:gd name="connsiteY22" fmla="*/ 24063 h 264694"/>
              <a:gd name="connsiteX23" fmla="*/ 757990 w 1299411"/>
              <a:gd name="connsiteY23" fmla="*/ 36094 h 264694"/>
              <a:gd name="connsiteX24" fmla="*/ 782053 w 1299411"/>
              <a:gd name="connsiteY24" fmla="*/ 144379 h 264694"/>
              <a:gd name="connsiteX25" fmla="*/ 806116 w 1299411"/>
              <a:gd name="connsiteY25" fmla="*/ 216568 h 264694"/>
              <a:gd name="connsiteX26" fmla="*/ 818147 w 1299411"/>
              <a:gd name="connsiteY26" fmla="*/ 252663 h 264694"/>
              <a:gd name="connsiteX27" fmla="*/ 854242 w 1299411"/>
              <a:gd name="connsiteY27" fmla="*/ 264694 h 264694"/>
              <a:gd name="connsiteX28" fmla="*/ 878305 w 1299411"/>
              <a:gd name="connsiteY28" fmla="*/ 228600 h 264694"/>
              <a:gd name="connsiteX29" fmla="*/ 890337 w 1299411"/>
              <a:gd name="connsiteY29" fmla="*/ 60158 h 264694"/>
              <a:gd name="connsiteX30" fmla="*/ 962526 w 1299411"/>
              <a:gd name="connsiteY30" fmla="*/ 12031 h 264694"/>
              <a:gd name="connsiteX31" fmla="*/ 1010653 w 1299411"/>
              <a:gd name="connsiteY31" fmla="*/ 132347 h 264694"/>
              <a:gd name="connsiteX32" fmla="*/ 1022684 w 1299411"/>
              <a:gd name="connsiteY32" fmla="*/ 216568 h 264694"/>
              <a:gd name="connsiteX33" fmla="*/ 1034716 w 1299411"/>
              <a:gd name="connsiteY33" fmla="*/ 252663 h 264694"/>
              <a:gd name="connsiteX34" fmla="*/ 1070811 w 1299411"/>
              <a:gd name="connsiteY34" fmla="*/ 264694 h 264694"/>
              <a:gd name="connsiteX35" fmla="*/ 1106905 w 1299411"/>
              <a:gd name="connsiteY35" fmla="*/ 240631 h 264694"/>
              <a:gd name="connsiteX36" fmla="*/ 1118937 w 1299411"/>
              <a:gd name="connsiteY36" fmla="*/ 60158 h 264694"/>
              <a:gd name="connsiteX37" fmla="*/ 1130969 w 1299411"/>
              <a:gd name="connsiteY37" fmla="*/ 24063 h 264694"/>
              <a:gd name="connsiteX38" fmla="*/ 1167063 w 1299411"/>
              <a:gd name="connsiteY38" fmla="*/ 36094 h 264694"/>
              <a:gd name="connsiteX39" fmla="*/ 1215190 w 1299411"/>
              <a:gd name="connsiteY39" fmla="*/ 144379 h 264694"/>
              <a:gd name="connsiteX40" fmla="*/ 1239253 w 1299411"/>
              <a:gd name="connsiteY40" fmla="*/ 228600 h 264694"/>
              <a:gd name="connsiteX41" fmla="*/ 1251284 w 1299411"/>
              <a:gd name="connsiteY41" fmla="*/ 264694 h 264694"/>
              <a:gd name="connsiteX42" fmla="*/ 1299411 w 1299411"/>
              <a:gd name="connsiteY42" fmla="*/ 252663 h 264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299411" h="264694">
                <a:moveTo>
                  <a:pt x="0" y="252663"/>
                </a:moveTo>
                <a:cubicBezTo>
                  <a:pt x="16042" y="232610"/>
                  <a:pt x="41253" y="217248"/>
                  <a:pt x="48126" y="192505"/>
                </a:cubicBezTo>
                <a:cubicBezTo>
                  <a:pt x="109679" y="-29085"/>
                  <a:pt x="7493" y="88757"/>
                  <a:pt x="96253" y="0"/>
                </a:cubicBezTo>
                <a:cubicBezTo>
                  <a:pt x="104274" y="12031"/>
                  <a:pt x="114443" y="22880"/>
                  <a:pt x="120316" y="36094"/>
                </a:cubicBezTo>
                <a:cubicBezTo>
                  <a:pt x="143185" y="87550"/>
                  <a:pt x="142414" y="107420"/>
                  <a:pt x="156411" y="156410"/>
                </a:cubicBezTo>
                <a:cubicBezTo>
                  <a:pt x="159895" y="168604"/>
                  <a:pt x="165366" y="180201"/>
                  <a:pt x="168442" y="192505"/>
                </a:cubicBezTo>
                <a:cubicBezTo>
                  <a:pt x="173402" y="212344"/>
                  <a:pt x="169130" y="235648"/>
                  <a:pt x="180474" y="252663"/>
                </a:cubicBezTo>
                <a:cubicBezTo>
                  <a:pt x="187509" y="263215"/>
                  <a:pt x="204537" y="260684"/>
                  <a:pt x="216569" y="264694"/>
                </a:cubicBezTo>
                <a:cubicBezTo>
                  <a:pt x="228600" y="248652"/>
                  <a:pt x="243695" y="234503"/>
                  <a:pt x="252663" y="216568"/>
                </a:cubicBezTo>
                <a:cubicBezTo>
                  <a:pt x="264006" y="193881"/>
                  <a:pt x="268705" y="168442"/>
                  <a:pt x="276726" y="144379"/>
                </a:cubicBezTo>
                <a:cubicBezTo>
                  <a:pt x="280737" y="132347"/>
                  <a:pt x="285682" y="120588"/>
                  <a:pt x="288758" y="108284"/>
                </a:cubicBezTo>
                <a:cubicBezTo>
                  <a:pt x="288861" y="107870"/>
                  <a:pt x="307069" y="29815"/>
                  <a:pt x="312821" y="24063"/>
                </a:cubicBezTo>
                <a:cubicBezTo>
                  <a:pt x="321789" y="15095"/>
                  <a:pt x="336884" y="16042"/>
                  <a:pt x="348916" y="12031"/>
                </a:cubicBezTo>
                <a:cubicBezTo>
                  <a:pt x="352926" y="32084"/>
                  <a:pt x="358411" y="51897"/>
                  <a:pt x="360947" y="72189"/>
                </a:cubicBezTo>
                <a:cubicBezTo>
                  <a:pt x="366441" y="116145"/>
                  <a:pt x="363697" y="161222"/>
                  <a:pt x="372979" y="204537"/>
                </a:cubicBezTo>
                <a:cubicBezTo>
                  <a:pt x="379663" y="235729"/>
                  <a:pt x="410411" y="249544"/>
                  <a:pt x="433137" y="264694"/>
                </a:cubicBezTo>
                <a:cubicBezTo>
                  <a:pt x="518686" y="236179"/>
                  <a:pt x="454324" y="269920"/>
                  <a:pt x="481263" y="108284"/>
                </a:cubicBezTo>
                <a:cubicBezTo>
                  <a:pt x="490809" y="51009"/>
                  <a:pt x="502138" y="40875"/>
                  <a:pt x="529390" y="0"/>
                </a:cubicBezTo>
                <a:cubicBezTo>
                  <a:pt x="537411" y="12031"/>
                  <a:pt x="547580" y="22880"/>
                  <a:pt x="553453" y="36094"/>
                </a:cubicBezTo>
                <a:cubicBezTo>
                  <a:pt x="563755" y="59273"/>
                  <a:pt x="577516" y="108284"/>
                  <a:pt x="577516" y="108284"/>
                </a:cubicBezTo>
                <a:cubicBezTo>
                  <a:pt x="581937" y="161339"/>
                  <a:pt x="546007" y="264694"/>
                  <a:pt x="625642" y="264694"/>
                </a:cubicBezTo>
                <a:cubicBezTo>
                  <a:pt x="646092" y="264694"/>
                  <a:pt x="665747" y="256673"/>
                  <a:pt x="685800" y="252663"/>
                </a:cubicBezTo>
                <a:cubicBezTo>
                  <a:pt x="689811" y="176463"/>
                  <a:pt x="682867" y="98887"/>
                  <a:pt x="697832" y="24063"/>
                </a:cubicBezTo>
                <a:cubicBezTo>
                  <a:pt x="708244" y="-27998"/>
                  <a:pt x="757555" y="35659"/>
                  <a:pt x="757990" y="36094"/>
                </a:cubicBezTo>
                <a:cubicBezTo>
                  <a:pt x="792415" y="139375"/>
                  <a:pt x="739698" y="-25038"/>
                  <a:pt x="782053" y="144379"/>
                </a:cubicBezTo>
                <a:cubicBezTo>
                  <a:pt x="788205" y="168986"/>
                  <a:pt x="798095" y="192505"/>
                  <a:pt x="806116" y="216568"/>
                </a:cubicBezTo>
                <a:cubicBezTo>
                  <a:pt x="810126" y="228600"/>
                  <a:pt x="806115" y="248653"/>
                  <a:pt x="818147" y="252663"/>
                </a:cubicBezTo>
                <a:lnTo>
                  <a:pt x="854242" y="264694"/>
                </a:lnTo>
                <a:cubicBezTo>
                  <a:pt x="862263" y="252663"/>
                  <a:pt x="875792" y="242840"/>
                  <a:pt x="878305" y="228600"/>
                </a:cubicBezTo>
                <a:cubicBezTo>
                  <a:pt x="888088" y="173166"/>
                  <a:pt x="869935" y="112621"/>
                  <a:pt x="890337" y="60158"/>
                </a:cubicBezTo>
                <a:cubicBezTo>
                  <a:pt x="900819" y="33204"/>
                  <a:pt x="962526" y="12031"/>
                  <a:pt x="962526" y="12031"/>
                </a:cubicBezTo>
                <a:cubicBezTo>
                  <a:pt x="1005377" y="54880"/>
                  <a:pt x="997246" y="38496"/>
                  <a:pt x="1010653" y="132347"/>
                </a:cubicBezTo>
                <a:cubicBezTo>
                  <a:pt x="1014663" y="160421"/>
                  <a:pt x="1017122" y="188760"/>
                  <a:pt x="1022684" y="216568"/>
                </a:cubicBezTo>
                <a:cubicBezTo>
                  <a:pt x="1025171" y="229004"/>
                  <a:pt x="1025748" y="243695"/>
                  <a:pt x="1034716" y="252663"/>
                </a:cubicBezTo>
                <a:cubicBezTo>
                  <a:pt x="1043684" y="261631"/>
                  <a:pt x="1058779" y="260684"/>
                  <a:pt x="1070811" y="264694"/>
                </a:cubicBezTo>
                <a:cubicBezTo>
                  <a:pt x="1082842" y="256673"/>
                  <a:pt x="1103593" y="254707"/>
                  <a:pt x="1106905" y="240631"/>
                </a:cubicBezTo>
                <a:cubicBezTo>
                  <a:pt x="1120714" y="181942"/>
                  <a:pt x="1112279" y="120080"/>
                  <a:pt x="1118937" y="60158"/>
                </a:cubicBezTo>
                <a:cubicBezTo>
                  <a:pt x="1120338" y="47553"/>
                  <a:pt x="1126958" y="36095"/>
                  <a:pt x="1130969" y="24063"/>
                </a:cubicBezTo>
                <a:cubicBezTo>
                  <a:pt x="1143000" y="28073"/>
                  <a:pt x="1157160" y="28172"/>
                  <a:pt x="1167063" y="36094"/>
                </a:cubicBezTo>
                <a:cubicBezTo>
                  <a:pt x="1193062" y="56893"/>
                  <a:pt x="1207838" y="122323"/>
                  <a:pt x="1215190" y="144379"/>
                </a:cubicBezTo>
                <a:cubicBezTo>
                  <a:pt x="1244029" y="230897"/>
                  <a:pt x="1209047" y="122877"/>
                  <a:pt x="1239253" y="228600"/>
                </a:cubicBezTo>
                <a:cubicBezTo>
                  <a:pt x="1242737" y="240794"/>
                  <a:pt x="1247274" y="252663"/>
                  <a:pt x="1251284" y="264694"/>
                </a:cubicBezTo>
                <a:lnTo>
                  <a:pt x="1299411" y="252663"/>
                </a:lnTo>
              </a:path>
            </a:pathLst>
          </a:custGeom>
          <a:noFill/>
          <a:ln>
            <a:head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CasellaDiTesto 122"/>
          <p:cNvSpPr txBox="1"/>
          <p:nvPr/>
        </p:nvSpPr>
        <p:spPr>
          <a:xfrm>
            <a:off x="3514075" y="3599927"/>
            <a:ext cx="396811" cy="584775"/>
          </a:xfrm>
          <a:prstGeom prst="rect">
            <a:avLst/>
          </a:prstGeom>
          <a:noFill/>
        </p:spPr>
        <p:txBody>
          <a:bodyPr wrap="square" rtlCol="0">
            <a:spAutoFit/>
          </a:bodyPr>
          <a:lstStyle/>
          <a:p>
            <a:r>
              <a:rPr lang="it-IT" sz="3200" dirty="0" smtClean="0">
                <a:latin typeface="Symbol" panose="05050102010706020507" pitchFamily="18" charset="2"/>
              </a:rPr>
              <a:t>g</a:t>
            </a:r>
            <a:endParaRPr lang="en-GB" sz="4000" dirty="0">
              <a:latin typeface="Symbol" panose="05050102010706020507" pitchFamily="18" charset="2"/>
            </a:endParaRPr>
          </a:p>
        </p:txBody>
      </p:sp>
      <p:sp>
        <p:nvSpPr>
          <p:cNvPr id="124" name="CasellaDiTesto 123"/>
          <p:cNvSpPr txBox="1"/>
          <p:nvPr/>
        </p:nvSpPr>
        <p:spPr>
          <a:xfrm>
            <a:off x="2458717" y="4487828"/>
            <a:ext cx="396811" cy="584775"/>
          </a:xfrm>
          <a:prstGeom prst="rect">
            <a:avLst/>
          </a:prstGeom>
          <a:noFill/>
        </p:spPr>
        <p:txBody>
          <a:bodyPr wrap="square" rtlCol="0">
            <a:spAutoFit/>
          </a:bodyPr>
          <a:lstStyle/>
          <a:p>
            <a:r>
              <a:rPr lang="it-IT" sz="3200" dirty="0" smtClean="0">
                <a:latin typeface="Symbol" panose="05050102010706020507" pitchFamily="18" charset="2"/>
              </a:rPr>
              <a:t>g</a:t>
            </a:r>
            <a:endParaRPr lang="en-GB" sz="4000" dirty="0">
              <a:latin typeface="Symbol" panose="05050102010706020507" pitchFamily="18" charset="2"/>
            </a:endParaRPr>
          </a:p>
        </p:txBody>
      </p:sp>
      <p:sp>
        <p:nvSpPr>
          <p:cNvPr id="134" name="Figura a mano libera 133"/>
          <p:cNvSpPr/>
          <p:nvPr/>
        </p:nvSpPr>
        <p:spPr>
          <a:xfrm rot="2855853">
            <a:off x="6620841" y="3563396"/>
            <a:ext cx="1299411" cy="264694"/>
          </a:xfrm>
          <a:custGeom>
            <a:avLst/>
            <a:gdLst>
              <a:gd name="connsiteX0" fmla="*/ 0 w 1299411"/>
              <a:gd name="connsiteY0" fmla="*/ 252663 h 264694"/>
              <a:gd name="connsiteX1" fmla="*/ 48126 w 1299411"/>
              <a:gd name="connsiteY1" fmla="*/ 192505 h 264694"/>
              <a:gd name="connsiteX2" fmla="*/ 96253 w 1299411"/>
              <a:gd name="connsiteY2" fmla="*/ 0 h 264694"/>
              <a:gd name="connsiteX3" fmla="*/ 120316 w 1299411"/>
              <a:gd name="connsiteY3" fmla="*/ 36094 h 264694"/>
              <a:gd name="connsiteX4" fmla="*/ 156411 w 1299411"/>
              <a:gd name="connsiteY4" fmla="*/ 156410 h 264694"/>
              <a:gd name="connsiteX5" fmla="*/ 168442 w 1299411"/>
              <a:gd name="connsiteY5" fmla="*/ 192505 h 264694"/>
              <a:gd name="connsiteX6" fmla="*/ 180474 w 1299411"/>
              <a:gd name="connsiteY6" fmla="*/ 252663 h 264694"/>
              <a:gd name="connsiteX7" fmla="*/ 216569 w 1299411"/>
              <a:gd name="connsiteY7" fmla="*/ 264694 h 264694"/>
              <a:gd name="connsiteX8" fmla="*/ 252663 w 1299411"/>
              <a:gd name="connsiteY8" fmla="*/ 216568 h 264694"/>
              <a:gd name="connsiteX9" fmla="*/ 276726 w 1299411"/>
              <a:gd name="connsiteY9" fmla="*/ 144379 h 264694"/>
              <a:gd name="connsiteX10" fmla="*/ 288758 w 1299411"/>
              <a:gd name="connsiteY10" fmla="*/ 108284 h 264694"/>
              <a:gd name="connsiteX11" fmla="*/ 312821 w 1299411"/>
              <a:gd name="connsiteY11" fmla="*/ 24063 h 264694"/>
              <a:gd name="connsiteX12" fmla="*/ 348916 w 1299411"/>
              <a:gd name="connsiteY12" fmla="*/ 12031 h 264694"/>
              <a:gd name="connsiteX13" fmla="*/ 360947 w 1299411"/>
              <a:gd name="connsiteY13" fmla="*/ 72189 h 264694"/>
              <a:gd name="connsiteX14" fmla="*/ 372979 w 1299411"/>
              <a:gd name="connsiteY14" fmla="*/ 204537 h 264694"/>
              <a:gd name="connsiteX15" fmla="*/ 433137 w 1299411"/>
              <a:gd name="connsiteY15" fmla="*/ 264694 h 264694"/>
              <a:gd name="connsiteX16" fmla="*/ 481263 w 1299411"/>
              <a:gd name="connsiteY16" fmla="*/ 108284 h 264694"/>
              <a:gd name="connsiteX17" fmla="*/ 529390 w 1299411"/>
              <a:gd name="connsiteY17" fmla="*/ 0 h 264694"/>
              <a:gd name="connsiteX18" fmla="*/ 553453 w 1299411"/>
              <a:gd name="connsiteY18" fmla="*/ 36094 h 264694"/>
              <a:gd name="connsiteX19" fmla="*/ 577516 w 1299411"/>
              <a:gd name="connsiteY19" fmla="*/ 108284 h 264694"/>
              <a:gd name="connsiteX20" fmla="*/ 625642 w 1299411"/>
              <a:gd name="connsiteY20" fmla="*/ 264694 h 264694"/>
              <a:gd name="connsiteX21" fmla="*/ 685800 w 1299411"/>
              <a:gd name="connsiteY21" fmla="*/ 252663 h 264694"/>
              <a:gd name="connsiteX22" fmla="*/ 697832 w 1299411"/>
              <a:gd name="connsiteY22" fmla="*/ 24063 h 264694"/>
              <a:gd name="connsiteX23" fmla="*/ 757990 w 1299411"/>
              <a:gd name="connsiteY23" fmla="*/ 36094 h 264694"/>
              <a:gd name="connsiteX24" fmla="*/ 782053 w 1299411"/>
              <a:gd name="connsiteY24" fmla="*/ 144379 h 264694"/>
              <a:gd name="connsiteX25" fmla="*/ 806116 w 1299411"/>
              <a:gd name="connsiteY25" fmla="*/ 216568 h 264694"/>
              <a:gd name="connsiteX26" fmla="*/ 818147 w 1299411"/>
              <a:gd name="connsiteY26" fmla="*/ 252663 h 264694"/>
              <a:gd name="connsiteX27" fmla="*/ 854242 w 1299411"/>
              <a:gd name="connsiteY27" fmla="*/ 264694 h 264694"/>
              <a:gd name="connsiteX28" fmla="*/ 878305 w 1299411"/>
              <a:gd name="connsiteY28" fmla="*/ 228600 h 264694"/>
              <a:gd name="connsiteX29" fmla="*/ 890337 w 1299411"/>
              <a:gd name="connsiteY29" fmla="*/ 60158 h 264694"/>
              <a:gd name="connsiteX30" fmla="*/ 962526 w 1299411"/>
              <a:gd name="connsiteY30" fmla="*/ 12031 h 264694"/>
              <a:gd name="connsiteX31" fmla="*/ 1010653 w 1299411"/>
              <a:gd name="connsiteY31" fmla="*/ 132347 h 264694"/>
              <a:gd name="connsiteX32" fmla="*/ 1022684 w 1299411"/>
              <a:gd name="connsiteY32" fmla="*/ 216568 h 264694"/>
              <a:gd name="connsiteX33" fmla="*/ 1034716 w 1299411"/>
              <a:gd name="connsiteY33" fmla="*/ 252663 h 264694"/>
              <a:gd name="connsiteX34" fmla="*/ 1070811 w 1299411"/>
              <a:gd name="connsiteY34" fmla="*/ 264694 h 264694"/>
              <a:gd name="connsiteX35" fmla="*/ 1106905 w 1299411"/>
              <a:gd name="connsiteY35" fmla="*/ 240631 h 264694"/>
              <a:gd name="connsiteX36" fmla="*/ 1118937 w 1299411"/>
              <a:gd name="connsiteY36" fmla="*/ 60158 h 264694"/>
              <a:gd name="connsiteX37" fmla="*/ 1130969 w 1299411"/>
              <a:gd name="connsiteY37" fmla="*/ 24063 h 264694"/>
              <a:gd name="connsiteX38" fmla="*/ 1167063 w 1299411"/>
              <a:gd name="connsiteY38" fmla="*/ 36094 h 264694"/>
              <a:gd name="connsiteX39" fmla="*/ 1215190 w 1299411"/>
              <a:gd name="connsiteY39" fmla="*/ 144379 h 264694"/>
              <a:gd name="connsiteX40" fmla="*/ 1239253 w 1299411"/>
              <a:gd name="connsiteY40" fmla="*/ 228600 h 264694"/>
              <a:gd name="connsiteX41" fmla="*/ 1251284 w 1299411"/>
              <a:gd name="connsiteY41" fmla="*/ 264694 h 264694"/>
              <a:gd name="connsiteX42" fmla="*/ 1299411 w 1299411"/>
              <a:gd name="connsiteY42" fmla="*/ 252663 h 264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299411" h="264694">
                <a:moveTo>
                  <a:pt x="0" y="252663"/>
                </a:moveTo>
                <a:cubicBezTo>
                  <a:pt x="16042" y="232610"/>
                  <a:pt x="41253" y="217248"/>
                  <a:pt x="48126" y="192505"/>
                </a:cubicBezTo>
                <a:cubicBezTo>
                  <a:pt x="109679" y="-29085"/>
                  <a:pt x="7493" y="88757"/>
                  <a:pt x="96253" y="0"/>
                </a:cubicBezTo>
                <a:cubicBezTo>
                  <a:pt x="104274" y="12031"/>
                  <a:pt x="114443" y="22880"/>
                  <a:pt x="120316" y="36094"/>
                </a:cubicBezTo>
                <a:cubicBezTo>
                  <a:pt x="143185" y="87550"/>
                  <a:pt x="142414" y="107420"/>
                  <a:pt x="156411" y="156410"/>
                </a:cubicBezTo>
                <a:cubicBezTo>
                  <a:pt x="159895" y="168604"/>
                  <a:pt x="165366" y="180201"/>
                  <a:pt x="168442" y="192505"/>
                </a:cubicBezTo>
                <a:cubicBezTo>
                  <a:pt x="173402" y="212344"/>
                  <a:pt x="169130" y="235648"/>
                  <a:pt x="180474" y="252663"/>
                </a:cubicBezTo>
                <a:cubicBezTo>
                  <a:pt x="187509" y="263215"/>
                  <a:pt x="204537" y="260684"/>
                  <a:pt x="216569" y="264694"/>
                </a:cubicBezTo>
                <a:cubicBezTo>
                  <a:pt x="228600" y="248652"/>
                  <a:pt x="243695" y="234503"/>
                  <a:pt x="252663" y="216568"/>
                </a:cubicBezTo>
                <a:cubicBezTo>
                  <a:pt x="264006" y="193881"/>
                  <a:pt x="268705" y="168442"/>
                  <a:pt x="276726" y="144379"/>
                </a:cubicBezTo>
                <a:cubicBezTo>
                  <a:pt x="280737" y="132347"/>
                  <a:pt x="285682" y="120588"/>
                  <a:pt x="288758" y="108284"/>
                </a:cubicBezTo>
                <a:cubicBezTo>
                  <a:pt x="288861" y="107870"/>
                  <a:pt x="307069" y="29815"/>
                  <a:pt x="312821" y="24063"/>
                </a:cubicBezTo>
                <a:cubicBezTo>
                  <a:pt x="321789" y="15095"/>
                  <a:pt x="336884" y="16042"/>
                  <a:pt x="348916" y="12031"/>
                </a:cubicBezTo>
                <a:cubicBezTo>
                  <a:pt x="352926" y="32084"/>
                  <a:pt x="358411" y="51897"/>
                  <a:pt x="360947" y="72189"/>
                </a:cubicBezTo>
                <a:cubicBezTo>
                  <a:pt x="366441" y="116145"/>
                  <a:pt x="363697" y="161222"/>
                  <a:pt x="372979" y="204537"/>
                </a:cubicBezTo>
                <a:cubicBezTo>
                  <a:pt x="379663" y="235729"/>
                  <a:pt x="410411" y="249544"/>
                  <a:pt x="433137" y="264694"/>
                </a:cubicBezTo>
                <a:cubicBezTo>
                  <a:pt x="518686" y="236179"/>
                  <a:pt x="454324" y="269920"/>
                  <a:pt x="481263" y="108284"/>
                </a:cubicBezTo>
                <a:cubicBezTo>
                  <a:pt x="490809" y="51009"/>
                  <a:pt x="502138" y="40875"/>
                  <a:pt x="529390" y="0"/>
                </a:cubicBezTo>
                <a:cubicBezTo>
                  <a:pt x="537411" y="12031"/>
                  <a:pt x="547580" y="22880"/>
                  <a:pt x="553453" y="36094"/>
                </a:cubicBezTo>
                <a:cubicBezTo>
                  <a:pt x="563755" y="59273"/>
                  <a:pt x="577516" y="108284"/>
                  <a:pt x="577516" y="108284"/>
                </a:cubicBezTo>
                <a:cubicBezTo>
                  <a:pt x="581937" y="161339"/>
                  <a:pt x="546007" y="264694"/>
                  <a:pt x="625642" y="264694"/>
                </a:cubicBezTo>
                <a:cubicBezTo>
                  <a:pt x="646092" y="264694"/>
                  <a:pt x="665747" y="256673"/>
                  <a:pt x="685800" y="252663"/>
                </a:cubicBezTo>
                <a:cubicBezTo>
                  <a:pt x="689811" y="176463"/>
                  <a:pt x="682867" y="98887"/>
                  <a:pt x="697832" y="24063"/>
                </a:cubicBezTo>
                <a:cubicBezTo>
                  <a:pt x="708244" y="-27998"/>
                  <a:pt x="757555" y="35659"/>
                  <a:pt x="757990" y="36094"/>
                </a:cubicBezTo>
                <a:cubicBezTo>
                  <a:pt x="792415" y="139375"/>
                  <a:pt x="739698" y="-25038"/>
                  <a:pt x="782053" y="144379"/>
                </a:cubicBezTo>
                <a:cubicBezTo>
                  <a:pt x="788205" y="168986"/>
                  <a:pt x="798095" y="192505"/>
                  <a:pt x="806116" y="216568"/>
                </a:cubicBezTo>
                <a:cubicBezTo>
                  <a:pt x="810126" y="228600"/>
                  <a:pt x="806115" y="248653"/>
                  <a:pt x="818147" y="252663"/>
                </a:cubicBezTo>
                <a:lnTo>
                  <a:pt x="854242" y="264694"/>
                </a:lnTo>
                <a:cubicBezTo>
                  <a:pt x="862263" y="252663"/>
                  <a:pt x="875792" y="242840"/>
                  <a:pt x="878305" y="228600"/>
                </a:cubicBezTo>
                <a:cubicBezTo>
                  <a:pt x="888088" y="173166"/>
                  <a:pt x="869935" y="112621"/>
                  <a:pt x="890337" y="60158"/>
                </a:cubicBezTo>
                <a:cubicBezTo>
                  <a:pt x="900819" y="33204"/>
                  <a:pt x="962526" y="12031"/>
                  <a:pt x="962526" y="12031"/>
                </a:cubicBezTo>
                <a:cubicBezTo>
                  <a:pt x="1005377" y="54880"/>
                  <a:pt x="997246" y="38496"/>
                  <a:pt x="1010653" y="132347"/>
                </a:cubicBezTo>
                <a:cubicBezTo>
                  <a:pt x="1014663" y="160421"/>
                  <a:pt x="1017122" y="188760"/>
                  <a:pt x="1022684" y="216568"/>
                </a:cubicBezTo>
                <a:cubicBezTo>
                  <a:pt x="1025171" y="229004"/>
                  <a:pt x="1025748" y="243695"/>
                  <a:pt x="1034716" y="252663"/>
                </a:cubicBezTo>
                <a:cubicBezTo>
                  <a:pt x="1043684" y="261631"/>
                  <a:pt x="1058779" y="260684"/>
                  <a:pt x="1070811" y="264694"/>
                </a:cubicBezTo>
                <a:cubicBezTo>
                  <a:pt x="1082842" y="256673"/>
                  <a:pt x="1103593" y="254707"/>
                  <a:pt x="1106905" y="240631"/>
                </a:cubicBezTo>
                <a:cubicBezTo>
                  <a:pt x="1120714" y="181942"/>
                  <a:pt x="1112279" y="120080"/>
                  <a:pt x="1118937" y="60158"/>
                </a:cubicBezTo>
                <a:cubicBezTo>
                  <a:pt x="1120338" y="47553"/>
                  <a:pt x="1126958" y="36095"/>
                  <a:pt x="1130969" y="24063"/>
                </a:cubicBezTo>
                <a:cubicBezTo>
                  <a:pt x="1143000" y="28073"/>
                  <a:pt x="1157160" y="28172"/>
                  <a:pt x="1167063" y="36094"/>
                </a:cubicBezTo>
                <a:cubicBezTo>
                  <a:pt x="1193062" y="56893"/>
                  <a:pt x="1207838" y="122323"/>
                  <a:pt x="1215190" y="144379"/>
                </a:cubicBezTo>
                <a:cubicBezTo>
                  <a:pt x="1244029" y="230897"/>
                  <a:pt x="1209047" y="122877"/>
                  <a:pt x="1239253" y="228600"/>
                </a:cubicBezTo>
                <a:cubicBezTo>
                  <a:pt x="1242737" y="240794"/>
                  <a:pt x="1247274" y="252663"/>
                  <a:pt x="1251284" y="264694"/>
                </a:cubicBezTo>
                <a:lnTo>
                  <a:pt x="1299411" y="252663"/>
                </a:lnTo>
              </a:path>
            </a:pathLst>
          </a:custGeom>
          <a:noFill/>
          <a:ln>
            <a:headEnd type="stealth"/>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Figura a mano libera 134"/>
          <p:cNvSpPr/>
          <p:nvPr/>
        </p:nvSpPr>
        <p:spPr>
          <a:xfrm rot="18221676">
            <a:off x="6589146" y="4775247"/>
            <a:ext cx="1299411" cy="264694"/>
          </a:xfrm>
          <a:custGeom>
            <a:avLst/>
            <a:gdLst>
              <a:gd name="connsiteX0" fmla="*/ 0 w 1299411"/>
              <a:gd name="connsiteY0" fmla="*/ 252663 h 264694"/>
              <a:gd name="connsiteX1" fmla="*/ 48126 w 1299411"/>
              <a:gd name="connsiteY1" fmla="*/ 192505 h 264694"/>
              <a:gd name="connsiteX2" fmla="*/ 96253 w 1299411"/>
              <a:gd name="connsiteY2" fmla="*/ 0 h 264694"/>
              <a:gd name="connsiteX3" fmla="*/ 120316 w 1299411"/>
              <a:gd name="connsiteY3" fmla="*/ 36094 h 264694"/>
              <a:gd name="connsiteX4" fmla="*/ 156411 w 1299411"/>
              <a:gd name="connsiteY4" fmla="*/ 156410 h 264694"/>
              <a:gd name="connsiteX5" fmla="*/ 168442 w 1299411"/>
              <a:gd name="connsiteY5" fmla="*/ 192505 h 264694"/>
              <a:gd name="connsiteX6" fmla="*/ 180474 w 1299411"/>
              <a:gd name="connsiteY6" fmla="*/ 252663 h 264694"/>
              <a:gd name="connsiteX7" fmla="*/ 216569 w 1299411"/>
              <a:gd name="connsiteY7" fmla="*/ 264694 h 264694"/>
              <a:gd name="connsiteX8" fmla="*/ 252663 w 1299411"/>
              <a:gd name="connsiteY8" fmla="*/ 216568 h 264694"/>
              <a:gd name="connsiteX9" fmla="*/ 276726 w 1299411"/>
              <a:gd name="connsiteY9" fmla="*/ 144379 h 264694"/>
              <a:gd name="connsiteX10" fmla="*/ 288758 w 1299411"/>
              <a:gd name="connsiteY10" fmla="*/ 108284 h 264694"/>
              <a:gd name="connsiteX11" fmla="*/ 312821 w 1299411"/>
              <a:gd name="connsiteY11" fmla="*/ 24063 h 264694"/>
              <a:gd name="connsiteX12" fmla="*/ 348916 w 1299411"/>
              <a:gd name="connsiteY12" fmla="*/ 12031 h 264694"/>
              <a:gd name="connsiteX13" fmla="*/ 360947 w 1299411"/>
              <a:gd name="connsiteY13" fmla="*/ 72189 h 264694"/>
              <a:gd name="connsiteX14" fmla="*/ 372979 w 1299411"/>
              <a:gd name="connsiteY14" fmla="*/ 204537 h 264694"/>
              <a:gd name="connsiteX15" fmla="*/ 433137 w 1299411"/>
              <a:gd name="connsiteY15" fmla="*/ 264694 h 264694"/>
              <a:gd name="connsiteX16" fmla="*/ 481263 w 1299411"/>
              <a:gd name="connsiteY16" fmla="*/ 108284 h 264694"/>
              <a:gd name="connsiteX17" fmla="*/ 529390 w 1299411"/>
              <a:gd name="connsiteY17" fmla="*/ 0 h 264694"/>
              <a:gd name="connsiteX18" fmla="*/ 553453 w 1299411"/>
              <a:gd name="connsiteY18" fmla="*/ 36094 h 264694"/>
              <a:gd name="connsiteX19" fmla="*/ 577516 w 1299411"/>
              <a:gd name="connsiteY19" fmla="*/ 108284 h 264694"/>
              <a:gd name="connsiteX20" fmla="*/ 625642 w 1299411"/>
              <a:gd name="connsiteY20" fmla="*/ 264694 h 264694"/>
              <a:gd name="connsiteX21" fmla="*/ 685800 w 1299411"/>
              <a:gd name="connsiteY21" fmla="*/ 252663 h 264694"/>
              <a:gd name="connsiteX22" fmla="*/ 697832 w 1299411"/>
              <a:gd name="connsiteY22" fmla="*/ 24063 h 264694"/>
              <a:gd name="connsiteX23" fmla="*/ 757990 w 1299411"/>
              <a:gd name="connsiteY23" fmla="*/ 36094 h 264694"/>
              <a:gd name="connsiteX24" fmla="*/ 782053 w 1299411"/>
              <a:gd name="connsiteY24" fmla="*/ 144379 h 264694"/>
              <a:gd name="connsiteX25" fmla="*/ 806116 w 1299411"/>
              <a:gd name="connsiteY25" fmla="*/ 216568 h 264694"/>
              <a:gd name="connsiteX26" fmla="*/ 818147 w 1299411"/>
              <a:gd name="connsiteY26" fmla="*/ 252663 h 264694"/>
              <a:gd name="connsiteX27" fmla="*/ 854242 w 1299411"/>
              <a:gd name="connsiteY27" fmla="*/ 264694 h 264694"/>
              <a:gd name="connsiteX28" fmla="*/ 878305 w 1299411"/>
              <a:gd name="connsiteY28" fmla="*/ 228600 h 264694"/>
              <a:gd name="connsiteX29" fmla="*/ 890337 w 1299411"/>
              <a:gd name="connsiteY29" fmla="*/ 60158 h 264694"/>
              <a:gd name="connsiteX30" fmla="*/ 962526 w 1299411"/>
              <a:gd name="connsiteY30" fmla="*/ 12031 h 264694"/>
              <a:gd name="connsiteX31" fmla="*/ 1010653 w 1299411"/>
              <a:gd name="connsiteY31" fmla="*/ 132347 h 264694"/>
              <a:gd name="connsiteX32" fmla="*/ 1022684 w 1299411"/>
              <a:gd name="connsiteY32" fmla="*/ 216568 h 264694"/>
              <a:gd name="connsiteX33" fmla="*/ 1034716 w 1299411"/>
              <a:gd name="connsiteY33" fmla="*/ 252663 h 264694"/>
              <a:gd name="connsiteX34" fmla="*/ 1070811 w 1299411"/>
              <a:gd name="connsiteY34" fmla="*/ 264694 h 264694"/>
              <a:gd name="connsiteX35" fmla="*/ 1106905 w 1299411"/>
              <a:gd name="connsiteY35" fmla="*/ 240631 h 264694"/>
              <a:gd name="connsiteX36" fmla="*/ 1118937 w 1299411"/>
              <a:gd name="connsiteY36" fmla="*/ 60158 h 264694"/>
              <a:gd name="connsiteX37" fmla="*/ 1130969 w 1299411"/>
              <a:gd name="connsiteY37" fmla="*/ 24063 h 264694"/>
              <a:gd name="connsiteX38" fmla="*/ 1167063 w 1299411"/>
              <a:gd name="connsiteY38" fmla="*/ 36094 h 264694"/>
              <a:gd name="connsiteX39" fmla="*/ 1215190 w 1299411"/>
              <a:gd name="connsiteY39" fmla="*/ 144379 h 264694"/>
              <a:gd name="connsiteX40" fmla="*/ 1239253 w 1299411"/>
              <a:gd name="connsiteY40" fmla="*/ 228600 h 264694"/>
              <a:gd name="connsiteX41" fmla="*/ 1251284 w 1299411"/>
              <a:gd name="connsiteY41" fmla="*/ 264694 h 264694"/>
              <a:gd name="connsiteX42" fmla="*/ 1299411 w 1299411"/>
              <a:gd name="connsiteY42" fmla="*/ 252663 h 264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299411" h="264694">
                <a:moveTo>
                  <a:pt x="0" y="252663"/>
                </a:moveTo>
                <a:cubicBezTo>
                  <a:pt x="16042" y="232610"/>
                  <a:pt x="41253" y="217248"/>
                  <a:pt x="48126" y="192505"/>
                </a:cubicBezTo>
                <a:cubicBezTo>
                  <a:pt x="109679" y="-29085"/>
                  <a:pt x="7493" y="88757"/>
                  <a:pt x="96253" y="0"/>
                </a:cubicBezTo>
                <a:cubicBezTo>
                  <a:pt x="104274" y="12031"/>
                  <a:pt x="114443" y="22880"/>
                  <a:pt x="120316" y="36094"/>
                </a:cubicBezTo>
                <a:cubicBezTo>
                  <a:pt x="143185" y="87550"/>
                  <a:pt x="142414" y="107420"/>
                  <a:pt x="156411" y="156410"/>
                </a:cubicBezTo>
                <a:cubicBezTo>
                  <a:pt x="159895" y="168604"/>
                  <a:pt x="165366" y="180201"/>
                  <a:pt x="168442" y="192505"/>
                </a:cubicBezTo>
                <a:cubicBezTo>
                  <a:pt x="173402" y="212344"/>
                  <a:pt x="169130" y="235648"/>
                  <a:pt x="180474" y="252663"/>
                </a:cubicBezTo>
                <a:cubicBezTo>
                  <a:pt x="187509" y="263215"/>
                  <a:pt x="204537" y="260684"/>
                  <a:pt x="216569" y="264694"/>
                </a:cubicBezTo>
                <a:cubicBezTo>
                  <a:pt x="228600" y="248652"/>
                  <a:pt x="243695" y="234503"/>
                  <a:pt x="252663" y="216568"/>
                </a:cubicBezTo>
                <a:cubicBezTo>
                  <a:pt x="264006" y="193881"/>
                  <a:pt x="268705" y="168442"/>
                  <a:pt x="276726" y="144379"/>
                </a:cubicBezTo>
                <a:cubicBezTo>
                  <a:pt x="280737" y="132347"/>
                  <a:pt x="285682" y="120588"/>
                  <a:pt x="288758" y="108284"/>
                </a:cubicBezTo>
                <a:cubicBezTo>
                  <a:pt x="288861" y="107870"/>
                  <a:pt x="307069" y="29815"/>
                  <a:pt x="312821" y="24063"/>
                </a:cubicBezTo>
                <a:cubicBezTo>
                  <a:pt x="321789" y="15095"/>
                  <a:pt x="336884" y="16042"/>
                  <a:pt x="348916" y="12031"/>
                </a:cubicBezTo>
                <a:cubicBezTo>
                  <a:pt x="352926" y="32084"/>
                  <a:pt x="358411" y="51897"/>
                  <a:pt x="360947" y="72189"/>
                </a:cubicBezTo>
                <a:cubicBezTo>
                  <a:pt x="366441" y="116145"/>
                  <a:pt x="363697" y="161222"/>
                  <a:pt x="372979" y="204537"/>
                </a:cubicBezTo>
                <a:cubicBezTo>
                  <a:pt x="379663" y="235729"/>
                  <a:pt x="410411" y="249544"/>
                  <a:pt x="433137" y="264694"/>
                </a:cubicBezTo>
                <a:cubicBezTo>
                  <a:pt x="518686" y="236179"/>
                  <a:pt x="454324" y="269920"/>
                  <a:pt x="481263" y="108284"/>
                </a:cubicBezTo>
                <a:cubicBezTo>
                  <a:pt x="490809" y="51009"/>
                  <a:pt x="502138" y="40875"/>
                  <a:pt x="529390" y="0"/>
                </a:cubicBezTo>
                <a:cubicBezTo>
                  <a:pt x="537411" y="12031"/>
                  <a:pt x="547580" y="22880"/>
                  <a:pt x="553453" y="36094"/>
                </a:cubicBezTo>
                <a:cubicBezTo>
                  <a:pt x="563755" y="59273"/>
                  <a:pt x="577516" y="108284"/>
                  <a:pt x="577516" y="108284"/>
                </a:cubicBezTo>
                <a:cubicBezTo>
                  <a:pt x="581937" y="161339"/>
                  <a:pt x="546007" y="264694"/>
                  <a:pt x="625642" y="264694"/>
                </a:cubicBezTo>
                <a:cubicBezTo>
                  <a:pt x="646092" y="264694"/>
                  <a:pt x="665747" y="256673"/>
                  <a:pt x="685800" y="252663"/>
                </a:cubicBezTo>
                <a:cubicBezTo>
                  <a:pt x="689811" y="176463"/>
                  <a:pt x="682867" y="98887"/>
                  <a:pt x="697832" y="24063"/>
                </a:cubicBezTo>
                <a:cubicBezTo>
                  <a:pt x="708244" y="-27998"/>
                  <a:pt x="757555" y="35659"/>
                  <a:pt x="757990" y="36094"/>
                </a:cubicBezTo>
                <a:cubicBezTo>
                  <a:pt x="792415" y="139375"/>
                  <a:pt x="739698" y="-25038"/>
                  <a:pt x="782053" y="144379"/>
                </a:cubicBezTo>
                <a:cubicBezTo>
                  <a:pt x="788205" y="168986"/>
                  <a:pt x="798095" y="192505"/>
                  <a:pt x="806116" y="216568"/>
                </a:cubicBezTo>
                <a:cubicBezTo>
                  <a:pt x="810126" y="228600"/>
                  <a:pt x="806115" y="248653"/>
                  <a:pt x="818147" y="252663"/>
                </a:cubicBezTo>
                <a:lnTo>
                  <a:pt x="854242" y="264694"/>
                </a:lnTo>
                <a:cubicBezTo>
                  <a:pt x="862263" y="252663"/>
                  <a:pt x="875792" y="242840"/>
                  <a:pt x="878305" y="228600"/>
                </a:cubicBezTo>
                <a:cubicBezTo>
                  <a:pt x="888088" y="173166"/>
                  <a:pt x="869935" y="112621"/>
                  <a:pt x="890337" y="60158"/>
                </a:cubicBezTo>
                <a:cubicBezTo>
                  <a:pt x="900819" y="33204"/>
                  <a:pt x="962526" y="12031"/>
                  <a:pt x="962526" y="12031"/>
                </a:cubicBezTo>
                <a:cubicBezTo>
                  <a:pt x="1005377" y="54880"/>
                  <a:pt x="997246" y="38496"/>
                  <a:pt x="1010653" y="132347"/>
                </a:cubicBezTo>
                <a:cubicBezTo>
                  <a:pt x="1014663" y="160421"/>
                  <a:pt x="1017122" y="188760"/>
                  <a:pt x="1022684" y="216568"/>
                </a:cubicBezTo>
                <a:cubicBezTo>
                  <a:pt x="1025171" y="229004"/>
                  <a:pt x="1025748" y="243695"/>
                  <a:pt x="1034716" y="252663"/>
                </a:cubicBezTo>
                <a:cubicBezTo>
                  <a:pt x="1043684" y="261631"/>
                  <a:pt x="1058779" y="260684"/>
                  <a:pt x="1070811" y="264694"/>
                </a:cubicBezTo>
                <a:cubicBezTo>
                  <a:pt x="1082842" y="256673"/>
                  <a:pt x="1103593" y="254707"/>
                  <a:pt x="1106905" y="240631"/>
                </a:cubicBezTo>
                <a:cubicBezTo>
                  <a:pt x="1120714" y="181942"/>
                  <a:pt x="1112279" y="120080"/>
                  <a:pt x="1118937" y="60158"/>
                </a:cubicBezTo>
                <a:cubicBezTo>
                  <a:pt x="1120338" y="47553"/>
                  <a:pt x="1126958" y="36095"/>
                  <a:pt x="1130969" y="24063"/>
                </a:cubicBezTo>
                <a:cubicBezTo>
                  <a:pt x="1143000" y="28073"/>
                  <a:pt x="1157160" y="28172"/>
                  <a:pt x="1167063" y="36094"/>
                </a:cubicBezTo>
                <a:cubicBezTo>
                  <a:pt x="1193062" y="56893"/>
                  <a:pt x="1207838" y="122323"/>
                  <a:pt x="1215190" y="144379"/>
                </a:cubicBezTo>
                <a:cubicBezTo>
                  <a:pt x="1244029" y="230897"/>
                  <a:pt x="1209047" y="122877"/>
                  <a:pt x="1239253" y="228600"/>
                </a:cubicBezTo>
                <a:cubicBezTo>
                  <a:pt x="1242737" y="240794"/>
                  <a:pt x="1247274" y="252663"/>
                  <a:pt x="1251284" y="264694"/>
                </a:cubicBezTo>
                <a:lnTo>
                  <a:pt x="1299411" y="252663"/>
                </a:lnTo>
              </a:path>
            </a:pathLst>
          </a:custGeom>
          <a:noFill/>
          <a:ln>
            <a:head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CasellaDiTesto 136"/>
          <p:cNvSpPr txBox="1"/>
          <p:nvPr/>
        </p:nvSpPr>
        <p:spPr>
          <a:xfrm>
            <a:off x="7353517" y="3175785"/>
            <a:ext cx="396811" cy="584775"/>
          </a:xfrm>
          <a:prstGeom prst="rect">
            <a:avLst/>
          </a:prstGeom>
          <a:noFill/>
        </p:spPr>
        <p:txBody>
          <a:bodyPr wrap="square" rtlCol="0">
            <a:spAutoFit/>
          </a:bodyPr>
          <a:lstStyle/>
          <a:p>
            <a:r>
              <a:rPr lang="it-IT" sz="3200" dirty="0" smtClean="0">
                <a:latin typeface="Symbol" panose="05050102010706020507" pitchFamily="18" charset="2"/>
              </a:rPr>
              <a:t>g</a:t>
            </a:r>
            <a:endParaRPr lang="en-GB" sz="4000" dirty="0">
              <a:latin typeface="Symbol" panose="05050102010706020507" pitchFamily="18" charset="2"/>
            </a:endParaRPr>
          </a:p>
        </p:txBody>
      </p:sp>
      <p:sp>
        <p:nvSpPr>
          <p:cNvPr id="138" name="CasellaDiTesto 137"/>
          <p:cNvSpPr txBox="1"/>
          <p:nvPr/>
        </p:nvSpPr>
        <p:spPr>
          <a:xfrm>
            <a:off x="6840184" y="4446953"/>
            <a:ext cx="396811" cy="584775"/>
          </a:xfrm>
          <a:prstGeom prst="rect">
            <a:avLst/>
          </a:prstGeom>
          <a:noFill/>
        </p:spPr>
        <p:txBody>
          <a:bodyPr wrap="square" rtlCol="0">
            <a:spAutoFit/>
          </a:bodyPr>
          <a:lstStyle/>
          <a:p>
            <a:r>
              <a:rPr lang="it-IT" sz="3200" dirty="0" smtClean="0">
                <a:latin typeface="Symbol" panose="05050102010706020507" pitchFamily="18" charset="2"/>
              </a:rPr>
              <a:t>g</a:t>
            </a:r>
            <a:endParaRPr lang="en-GB" sz="4000" dirty="0">
              <a:latin typeface="Symbol" panose="05050102010706020507" pitchFamily="18" charset="2"/>
            </a:endParaRPr>
          </a:p>
        </p:txBody>
      </p:sp>
      <p:sp>
        <p:nvSpPr>
          <p:cNvPr id="140" name="Figura a mano libera 139"/>
          <p:cNvSpPr/>
          <p:nvPr/>
        </p:nvSpPr>
        <p:spPr>
          <a:xfrm rot="10581086">
            <a:off x="7724375" y="4053808"/>
            <a:ext cx="1299411" cy="264694"/>
          </a:xfrm>
          <a:custGeom>
            <a:avLst/>
            <a:gdLst>
              <a:gd name="connsiteX0" fmla="*/ 0 w 1299411"/>
              <a:gd name="connsiteY0" fmla="*/ 252663 h 264694"/>
              <a:gd name="connsiteX1" fmla="*/ 48126 w 1299411"/>
              <a:gd name="connsiteY1" fmla="*/ 192505 h 264694"/>
              <a:gd name="connsiteX2" fmla="*/ 96253 w 1299411"/>
              <a:gd name="connsiteY2" fmla="*/ 0 h 264694"/>
              <a:gd name="connsiteX3" fmla="*/ 120316 w 1299411"/>
              <a:gd name="connsiteY3" fmla="*/ 36094 h 264694"/>
              <a:gd name="connsiteX4" fmla="*/ 156411 w 1299411"/>
              <a:gd name="connsiteY4" fmla="*/ 156410 h 264694"/>
              <a:gd name="connsiteX5" fmla="*/ 168442 w 1299411"/>
              <a:gd name="connsiteY5" fmla="*/ 192505 h 264694"/>
              <a:gd name="connsiteX6" fmla="*/ 180474 w 1299411"/>
              <a:gd name="connsiteY6" fmla="*/ 252663 h 264694"/>
              <a:gd name="connsiteX7" fmla="*/ 216569 w 1299411"/>
              <a:gd name="connsiteY7" fmla="*/ 264694 h 264694"/>
              <a:gd name="connsiteX8" fmla="*/ 252663 w 1299411"/>
              <a:gd name="connsiteY8" fmla="*/ 216568 h 264694"/>
              <a:gd name="connsiteX9" fmla="*/ 276726 w 1299411"/>
              <a:gd name="connsiteY9" fmla="*/ 144379 h 264694"/>
              <a:gd name="connsiteX10" fmla="*/ 288758 w 1299411"/>
              <a:gd name="connsiteY10" fmla="*/ 108284 h 264694"/>
              <a:gd name="connsiteX11" fmla="*/ 312821 w 1299411"/>
              <a:gd name="connsiteY11" fmla="*/ 24063 h 264694"/>
              <a:gd name="connsiteX12" fmla="*/ 348916 w 1299411"/>
              <a:gd name="connsiteY12" fmla="*/ 12031 h 264694"/>
              <a:gd name="connsiteX13" fmla="*/ 360947 w 1299411"/>
              <a:gd name="connsiteY13" fmla="*/ 72189 h 264694"/>
              <a:gd name="connsiteX14" fmla="*/ 372979 w 1299411"/>
              <a:gd name="connsiteY14" fmla="*/ 204537 h 264694"/>
              <a:gd name="connsiteX15" fmla="*/ 433137 w 1299411"/>
              <a:gd name="connsiteY15" fmla="*/ 264694 h 264694"/>
              <a:gd name="connsiteX16" fmla="*/ 481263 w 1299411"/>
              <a:gd name="connsiteY16" fmla="*/ 108284 h 264694"/>
              <a:gd name="connsiteX17" fmla="*/ 529390 w 1299411"/>
              <a:gd name="connsiteY17" fmla="*/ 0 h 264694"/>
              <a:gd name="connsiteX18" fmla="*/ 553453 w 1299411"/>
              <a:gd name="connsiteY18" fmla="*/ 36094 h 264694"/>
              <a:gd name="connsiteX19" fmla="*/ 577516 w 1299411"/>
              <a:gd name="connsiteY19" fmla="*/ 108284 h 264694"/>
              <a:gd name="connsiteX20" fmla="*/ 625642 w 1299411"/>
              <a:gd name="connsiteY20" fmla="*/ 264694 h 264694"/>
              <a:gd name="connsiteX21" fmla="*/ 685800 w 1299411"/>
              <a:gd name="connsiteY21" fmla="*/ 252663 h 264694"/>
              <a:gd name="connsiteX22" fmla="*/ 697832 w 1299411"/>
              <a:gd name="connsiteY22" fmla="*/ 24063 h 264694"/>
              <a:gd name="connsiteX23" fmla="*/ 757990 w 1299411"/>
              <a:gd name="connsiteY23" fmla="*/ 36094 h 264694"/>
              <a:gd name="connsiteX24" fmla="*/ 782053 w 1299411"/>
              <a:gd name="connsiteY24" fmla="*/ 144379 h 264694"/>
              <a:gd name="connsiteX25" fmla="*/ 806116 w 1299411"/>
              <a:gd name="connsiteY25" fmla="*/ 216568 h 264694"/>
              <a:gd name="connsiteX26" fmla="*/ 818147 w 1299411"/>
              <a:gd name="connsiteY26" fmla="*/ 252663 h 264694"/>
              <a:gd name="connsiteX27" fmla="*/ 854242 w 1299411"/>
              <a:gd name="connsiteY27" fmla="*/ 264694 h 264694"/>
              <a:gd name="connsiteX28" fmla="*/ 878305 w 1299411"/>
              <a:gd name="connsiteY28" fmla="*/ 228600 h 264694"/>
              <a:gd name="connsiteX29" fmla="*/ 890337 w 1299411"/>
              <a:gd name="connsiteY29" fmla="*/ 60158 h 264694"/>
              <a:gd name="connsiteX30" fmla="*/ 962526 w 1299411"/>
              <a:gd name="connsiteY30" fmla="*/ 12031 h 264694"/>
              <a:gd name="connsiteX31" fmla="*/ 1010653 w 1299411"/>
              <a:gd name="connsiteY31" fmla="*/ 132347 h 264694"/>
              <a:gd name="connsiteX32" fmla="*/ 1022684 w 1299411"/>
              <a:gd name="connsiteY32" fmla="*/ 216568 h 264694"/>
              <a:gd name="connsiteX33" fmla="*/ 1034716 w 1299411"/>
              <a:gd name="connsiteY33" fmla="*/ 252663 h 264694"/>
              <a:gd name="connsiteX34" fmla="*/ 1070811 w 1299411"/>
              <a:gd name="connsiteY34" fmla="*/ 264694 h 264694"/>
              <a:gd name="connsiteX35" fmla="*/ 1106905 w 1299411"/>
              <a:gd name="connsiteY35" fmla="*/ 240631 h 264694"/>
              <a:gd name="connsiteX36" fmla="*/ 1118937 w 1299411"/>
              <a:gd name="connsiteY36" fmla="*/ 60158 h 264694"/>
              <a:gd name="connsiteX37" fmla="*/ 1130969 w 1299411"/>
              <a:gd name="connsiteY37" fmla="*/ 24063 h 264694"/>
              <a:gd name="connsiteX38" fmla="*/ 1167063 w 1299411"/>
              <a:gd name="connsiteY38" fmla="*/ 36094 h 264694"/>
              <a:gd name="connsiteX39" fmla="*/ 1215190 w 1299411"/>
              <a:gd name="connsiteY39" fmla="*/ 144379 h 264694"/>
              <a:gd name="connsiteX40" fmla="*/ 1239253 w 1299411"/>
              <a:gd name="connsiteY40" fmla="*/ 228600 h 264694"/>
              <a:gd name="connsiteX41" fmla="*/ 1251284 w 1299411"/>
              <a:gd name="connsiteY41" fmla="*/ 264694 h 264694"/>
              <a:gd name="connsiteX42" fmla="*/ 1299411 w 1299411"/>
              <a:gd name="connsiteY42" fmla="*/ 252663 h 264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299411" h="264694">
                <a:moveTo>
                  <a:pt x="0" y="252663"/>
                </a:moveTo>
                <a:cubicBezTo>
                  <a:pt x="16042" y="232610"/>
                  <a:pt x="41253" y="217248"/>
                  <a:pt x="48126" y="192505"/>
                </a:cubicBezTo>
                <a:cubicBezTo>
                  <a:pt x="109679" y="-29085"/>
                  <a:pt x="7493" y="88757"/>
                  <a:pt x="96253" y="0"/>
                </a:cubicBezTo>
                <a:cubicBezTo>
                  <a:pt x="104274" y="12031"/>
                  <a:pt x="114443" y="22880"/>
                  <a:pt x="120316" y="36094"/>
                </a:cubicBezTo>
                <a:cubicBezTo>
                  <a:pt x="143185" y="87550"/>
                  <a:pt x="142414" y="107420"/>
                  <a:pt x="156411" y="156410"/>
                </a:cubicBezTo>
                <a:cubicBezTo>
                  <a:pt x="159895" y="168604"/>
                  <a:pt x="165366" y="180201"/>
                  <a:pt x="168442" y="192505"/>
                </a:cubicBezTo>
                <a:cubicBezTo>
                  <a:pt x="173402" y="212344"/>
                  <a:pt x="169130" y="235648"/>
                  <a:pt x="180474" y="252663"/>
                </a:cubicBezTo>
                <a:cubicBezTo>
                  <a:pt x="187509" y="263215"/>
                  <a:pt x="204537" y="260684"/>
                  <a:pt x="216569" y="264694"/>
                </a:cubicBezTo>
                <a:cubicBezTo>
                  <a:pt x="228600" y="248652"/>
                  <a:pt x="243695" y="234503"/>
                  <a:pt x="252663" y="216568"/>
                </a:cubicBezTo>
                <a:cubicBezTo>
                  <a:pt x="264006" y="193881"/>
                  <a:pt x="268705" y="168442"/>
                  <a:pt x="276726" y="144379"/>
                </a:cubicBezTo>
                <a:cubicBezTo>
                  <a:pt x="280737" y="132347"/>
                  <a:pt x="285682" y="120588"/>
                  <a:pt x="288758" y="108284"/>
                </a:cubicBezTo>
                <a:cubicBezTo>
                  <a:pt x="288861" y="107870"/>
                  <a:pt x="307069" y="29815"/>
                  <a:pt x="312821" y="24063"/>
                </a:cubicBezTo>
                <a:cubicBezTo>
                  <a:pt x="321789" y="15095"/>
                  <a:pt x="336884" y="16042"/>
                  <a:pt x="348916" y="12031"/>
                </a:cubicBezTo>
                <a:cubicBezTo>
                  <a:pt x="352926" y="32084"/>
                  <a:pt x="358411" y="51897"/>
                  <a:pt x="360947" y="72189"/>
                </a:cubicBezTo>
                <a:cubicBezTo>
                  <a:pt x="366441" y="116145"/>
                  <a:pt x="363697" y="161222"/>
                  <a:pt x="372979" y="204537"/>
                </a:cubicBezTo>
                <a:cubicBezTo>
                  <a:pt x="379663" y="235729"/>
                  <a:pt x="410411" y="249544"/>
                  <a:pt x="433137" y="264694"/>
                </a:cubicBezTo>
                <a:cubicBezTo>
                  <a:pt x="518686" y="236179"/>
                  <a:pt x="454324" y="269920"/>
                  <a:pt x="481263" y="108284"/>
                </a:cubicBezTo>
                <a:cubicBezTo>
                  <a:pt x="490809" y="51009"/>
                  <a:pt x="502138" y="40875"/>
                  <a:pt x="529390" y="0"/>
                </a:cubicBezTo>
                <a:cubicBezTo>
                  <a:pt x="537411" y="12031"/>
                  <a:pt x="547580" y="22880"/>
                  <a:pt x="553453" y="36094"/>
                </a:cubicBezTo>
                <a:cubicBezTo>
                  <a:pt x="563755" y="59273"/>
                  <a:pt x="577516" y="108284"/>
                  <a:pt x="577516" y="108284"/>
                </a:cubicBezTo>
                <a:cubicBezTo>
                  <a:pt x="581937" y="161339"/>
                  <a:pt x="546007" y="264694"/>
                  <a:pt x="625642" y="264694"/>
                </a:cubicBezTo>
                <a:cubicBezTo>
                  <a:pt x="646092" y="264694"/>
                  <a:pt x="665747" y="256673"/>
                  <a:pt x="685800" y="252663"/>
                </a:cubicBezTo>
                <a:cubicBezTo>
                  <a:pt x="689811" y="176463"/>
                  <a:pt x="682867" y="98887"/>
                  <a:pt x="697832" y="24063"/>
                </a:cubicBezTo>
                <a:cubicBezTo>
                  <a:pt x="708244" y="-27998"/>
                  <a:pt x="757555" y="35659"/>
                  <a:pt x="757990" y="36094"/>
                </a:cubicBezTo>
                <a:cubicBezTo>
                  <a:pt x="792415" y="139375"/>
                  <a:pt x="739698" y="-25038"/>
                  <a:pt x="782053" y="144379"/>
                </a:cubicBezTo>
                <a:cubicBezTo>
                  <a:pt x="788205" y="168986"/>
                  <a:pt x="798095" y="192505"/>
                  <a:pt x="806116" y="216568"/>
                </a:cubicBezTo>
                <a:cubicBezTo>
                  <a:pt x="810126" y="228600"/>
                  <a:pt x="806115" y="248653"/>
                  <a:pt x="818147" y="252663"/>
                </a:cubicBezTo>
                <a:lnTo>
                  <a:pt x="854242" y="264694"/>
                </a:lnTo>
                <a:cubicBezTo>
                  <a:pt x="862263" y="252663"/>
                  <a:pt x="875792" y="242840"/>
                  <a:pt x="878305" y="228600"/>
                </a:cubicBezTo>
                <a:cubicBezTo>
                  <a:pt x="888088" y="173166"/>
                  <a:pt x="869935" y="112621"/>
                  <a:pt x="890337" y="60158"/>
                </a:cubicBezTo>
                <a:cubicBezTo>
                  <a:pt x="900819" y="33204"/>
                  <a:pt x="962526" y="12031"/>
                  <a:pt x="962526" y="12031"/>
                </a:cubicBezTo>
                <a:cubicBezTo>
                  <a:pt x="1005377" y="54880"/>
                  <a:pt x="997246" y="38496"/>
                  <a:pt x="1010653" y="132347"/>
                </a:cubicBezTo>
                <a:cubicBezTo>
                  <a:pt x="1014663" y="160421"/>
                  <a:pt x="1017122" y="188760"/>
                  <a:pt x="1022684" y="216568"/>
                </a:cubicBezTo>
                <a:cubicBezTo>
                  <a:pt x="1025171" y="229004"/>
                  <a:pt x="1025748" y="243695"/>
                  <a:pt x="1034716" y="252663"/>
                </a:cubicBezTo>
                <a:cubicBezTo>
                  <a:pt x="1043684" y="261631"/>
                  <a:pt x="1058779" y="260684"/>
                  <a:pt x="1070811" y="264694"/>
                </a:cubicBezTo>
                <a:cubicBezTo>
                  <a:pt x="1082842" y="256673"/>
                  <a:pt x="1103593" y="254707"/>
                  <a:pt x="1106905" y="240631"/>
                </a:cubicBezTo>
                <a:cubicBezTo>
                  <a:pt x="1120714" y="181942"/>
                  <a:pt x="1112279" y="120080"/>
                  <a:pt x="1118937" y="60158"/>
                </a:cubicBezTo>
                <a:cubicBezTo>
                  <a:pt x="1120338" y="47553"/>
                  <a:pt x="1126958" y="36095"/>
                  <a:pt x="1130969" y="24063"/>
                </a:cubicBezTo>
                <a:cubicBezTo>
                  <a:pt x="1143000" y="28073"/>
                  <a:pt x="1157160" y="28172"/>
                  <a:pt x="1167063" y="36094"/>
                </a:cubicBezTo>
                <a:cubicBezTo>
                  <a:pt x="1193062" y="56893"/>
                  <a:pt x="1207838" y="122323"/>
                  <a:pt x="1215190" y="144379"/>
                </a:cubicBezTo>
                <a:cubicBezTo>
                  <a:pt x="1244029" y="230897"/>
                  <a:pt x="1209047" y="122877"/>
                  <a:pt x="1239253" y="228600"/>
                </a:cubicBezTo>
                <a:cubicBezTo>
                  <a:pt x="1242737" y="240794"/>
                  <a:pt x="1247274" y="252663"/>
                  <a:pt x="1251284" y="264694"/>
                </a:cubicBezTo>
                <a:lnTo>
                  <a:pt x="1299411" y="252663"/>
                </a:lnTo>
              </a:path>
            </a:pathLst>
          </a:custGeom>
          <a:noFill/>
          <a:ln>
            <a:head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CasellaDiTesto 140"/>
          <p:cNvSpPr txBox="1"/>
          <p:nvPr/>
        </p:nvSpPr>
        <p:spPr>
          <a:xfrm>
            <a:off x="8217995" y="4143343"/>
            <a:ext cx="396811" cy="584775"/>
          </a:xfrm>
          <a:prstGeom prst="rect">
            <a:avLst/>
          </a:prstGeom>
          <a:noFill/>
        </p:spPr>
        <p:txBody>
          <a:bodyPr wrap="square" rtlCol="0">
            <a:spAutoFit/>
          </a:bodyPr>
          <a:lstStyle/>
          <a:p>
            <a:r>
              <a:rPr lang="it-IT" sz="3200" dirty="0" smtClean="0">
                <a:latin typeface="Symbol" panose="05050102010706020507" pitchFamily="18" charset="2"/>
              </a:rPr>
              <a:t>g</a:t>
            </a:r>
            <a:endParaRPr lang="en-GB" sz="4000" dirty="0">
              <a:latin typeface="Symbol" panose="05050102010706020507" pitchFamily="18" charset="2"/>
            </a:endParaRPr>
          </a:p>
        </p:txBody>
      </p:sp>
      <p:cxnSp>
        <p:nvCxnSpPr>
          <p:cNvPr id="143" name="Connettore 1 142"/>
          <p:cNvCxnSpPr/>
          <p:nvPr/>
        </p:nvCxnSpPr>
        <p:spPr>
          <a:xfrm>
            <a:off x="4524756" y="2978335"/>
            <a:ext cx="12423" cy="323618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67" name="CasellaDiTesto 166"/>
          <p:cNvSpPr txBox="1"/>
          <p:nvPr/>
        </p:nvSpPr>
        <p:spPr>
          <a:xfrm>
            <a:off x="-36690" y="3522982"/>
            <a:ext cx="2198479" cy="1538883"/>
          </a:xfrm>
          <a:prstGeom prst="rect">
            <a:avLst/>
          </a:prstGeom>
          <a:solidFill>
            <a:schemeClr val="accent1">
              <a:lumMod val="20000"/>
              <a:lumOff val="80000"/>
              <a:alpha val="37000"/>
            </a:schemeClr>
          </a:solidFill>
        </p:spPr>
        <p:txBody>
          <a:bodyPr wrap="square" rtlCol="0">
            <a:spAutoFit/>
          </a:bodyPr>
          <a:lstStyle/>
          <a:p>
            <a:pPr algn="ctr"/>
            <a:r>
              <a:rPr lang="it-IT" sz="2400" b="1" u="sng" dirty="0" smtClean="0">
                <a:solidFill>
                  <a:srgbClr val="C00000"/>
                </a:solidFill>
                <a:latin typeface="Comic Sans MS" panose="030F0702030302020204" pitchFamily="66" charset="0"/>
              </a:rPr>
              <a:t>para-Ps</a:t>
            </a:r>
          </a:p>
          <a:p>
            <a:pPr algn="ctr"/>
            <a:r>
              <a:rPr lang="it-IT" sz="1600" b="1" u="sng" dirty="0" err="1" smtClean="0">
                <a:latin typeface="Comic Sans MS" panose="030F0702030302020204" pitchFamily="66" charset="0"/>
              </a:rPr>
              <a:t>Singlet</a:t>
            </a:r>
            <a:r>
              <a:rPr lang="it-IT" sz="1600" b="1" u="sng" dirty="0" smtClean="0">
                <a:latin typeface="Comic Sans MS" panose="030F0702030302020204" pitchFamily="66" charset="0"/>
              </a:rPr>
              <a:t> state</a:t>
            </a:r>
            <a:endParaRPr lang="it-IT" dirty="0">
              <a:latin typeface="Comic Sans MS" panose="030F0702030302020204" pitchFamily="66" charset="0"/>
            </a:endParaRPr>
          </a:p>
          <a:p>
            <a:pPr algn="ctr"/>
            <a:r>
              <a:rPr lang="it-IT" dirty="0" err="1" smtClean="0">
                <a:latin typeface="Comic Sans MS" panose="030F0702030302020204" pitchFamily="66" charset="0"/>
              </a:rPr>
              <a:t>Mean</a:t>
            </a:r>
            <a:r>
              <a:rPr lang="it-IT" dirty="0" smtClean="0">
                <a:latin typeface="Comic Sans MS" panose="030F0702030302020204" pitchFamily="66" charset="0"/>
              </a:rPr>
              <a:t> </a:t>
            </a:r>
            <a:r>
              <a:rPr lang="it-IT" dirty="0" err="1" smtClean="0">
                <a:latin typeface="Comic Sans MS" panose="030F0702030302020204" pitchFamily="66" charset="0"/>
              </a:rPr>
              <a:t>lifetime</a:t>
            </a:r>
            <a:r>
              <a:rPr lang="it-IT" dirty="0" smtClean="0">
                <a:latin typeface="Comic Sans MS" panose="030F0702030302020204" pitchFamily="66" charset="0"/>
              </a:rPr>
              <a:t> </a:t>
            </a:r>
            <a:r>
              <a:rPr lang="it-IT" b="1" dirty="0" smtClean="0">
                <a:solidFill>
                  <a:srgbClr val="A32DA6"/>
                </a:solidFill>
                <a:latin typeface="Comic Sans MS" panose="030F0702030302020204" pitchFamily="66" charset="0"/>
              </a:rPr>
              <a:t>0,125ns</a:t>
            </a:r>
          </a:p>
          <a:p>
            <a:pPr algn="ctr"/>
            <a:r>
              <a:rPr lang="it-IT" dirty="0" smtClean="0">
                <a:latin typeface="Comic Sans MS" panose="030F0702030302020204" pitchFamily="66" charset="0"/>
              </a:rPr>
              <a:t>2</a:t>
            </a:r>
            <a:r>
              <a:rPr lang="it-IT" dirty="0" smtClean="0">
                <a:latin typeface="Symbol" panose="05050102010706020507" pitchFamily="18" charset="2"/>
              </a:rPr>
              <a:t>g</a:t>
            </a:r>
            <a:r>
              <a:rPr lang="it-IT" dirty="0" smtClean="0">
                <a:latin typeface="Comic Sans MS" panose="030F0702030302020204" pitchFamily="66" charset="0"/>
              </a:rPr>
              <a:t> </a:t>
            </a:r>
            <a:r>
              <a:rPr lang="it-IT" dirty="0" err="1" smtClean="0">
                <a:latin typeface="Comic Sans MS" panose="030F0702030302020204" pitchFamily="66" charset="0"/>
              </a:rPr>
              <a:t>annihilation</a:t>
            </a:r>
            <a:endParaRPr lang="en-GB" dirty="0">
              <a:latin typeface="Symbol" panose="05050102010706020507" pitchFamily="18" charset="2"/>
            </a:endParaRPr>
          </a:p>
        </p:txBody>
      </p:sp>
      <p:sp>
        <p:nvSpPr>
          <p:cNvPr id="170" name="CasellaDiTesto 169"/>
          <p:cNvSpPr txBox="1"/>
          <p:nvPr/>
        </p:nvSpPr>
        <p:spPr>
          <a:xfrm>
            <a:off x="628651" y="5459805"/>
            <a:ext cx="2786126" cy="584775"/>
          </a:xfrm>
          <a:prstGeom prst="rect">
            <a:avLst/>
          </a:prstGeom>
          <a:noFill/>
        </p:spPr>
        <p:txBody>
          <a:bodyPr wrap="square" rtlCol="0">
            <a:spAutoFit/>
          </a:bodyPr>
          <a:lstStyle/>
          <a:p>
            <a:r>
              <a:rPr lang="it-IT" sz="3200" u="sng" dirty="0" smtClean="0">
                <a:latin typeface="Symbol" panose="05050102010706020507" pitchFamily="18" charset="2"/>
              </a:rPr>
              <a:t>g</a:t>
            </a:r>
            <a:r>
              <a:rPr lang="it-IT" sz="3200" u="sng" dirty="0" smtClean="0">
                <a:latin typeface="Comic Sans MS" panose="030F0702030302020204" pitchFamily="66" charset="0"/>
              </a:rPr>
              <a:t> </a:t>
            </a:r>
            <a:r>
              <a:rPr lang="it-IT" sz="2000" u="sng" dirty="0" err="1" smtClean="0">
                <a:latin typeface="Comic Sans MS" panose="030F0702030302020204" pitchFamily="66" charset="0"/>
              </a:rPr>
              <a:t>Energies</a:t>
            </a:r>
            <a:r>
              <a:rPr lang="it-IT" sz="2000" u="sng" dirty="0" smtClean="0">
                <a:latin typeface="Comic Sans MS" panose="030F0702030302020204" pitchFamily="66" charset="0"/>
              </a:rPr>
              <a:t> = 511keV</a:t>
            </a:r>
            <a:endParaRPr lang="en-GB" sz="4000" u="sng" dirty="0">
              <a:latin typeface="Symbol" panose="05050102010706020507" pitchFamily="18" charset="2"/>
            </a:endParaRPr>
          </a:p>
        </p:txBody>
      </p:sp>
      <p:sp>
        <p:nvSpPr>
          <p:cNvPr id="171" name="CasellaDiTesto 170"/>
          <p:cNvSpPr txBox="1"/>
          <p:nvPr/>
        </p:nvSpPr>
        <p:spPr>
          <a:xfrm>
            <a:off x="5491944" y="5433390"/>
            <a:ext cx="2677498" cy="584775"/>
          </a:xfrm>
          <a:prstGeom prst="rect">
            <a:avLst/>
          </a:prstGeom>
          <a:noFill/>
        </p:spPr>
        <p:txBody>
          <a:bodyPr wrap="square" rtlCol="0">
            <a:spAutoFit/>
          </a:bodyPr>
          <a:lstStyle/>
          <a:p>
            <a:r>
              <a:rPr lang="it-IT" sz="3200" u="sng" dirty="0" smtClean="0">
                <a:latin typeface="Symbol" panose="05050102010706020507" pitchFamily="18" charset="2"/>
              </a:rPr>
              <a:t>g</a:t>
            </a:r>
            <a:r>
              <a:rPr lang="it-IT" sz="3200" u="sng" dirty="0" smtClean="0">
                <a:latin typeface="Comic Sans MS" panose="030F0702030302020204" pitchFamily="66" charset="0"/>
              </a:rPr>
              <a:t> </a:t>
            </a:r>
            <a:r>
              <a:rPr lang="it-IT" sz="2000" u="sng" dirty="0" err="1" smtClean="0">
                <a:latin typeface="Comic Sans MS" panose="030F0702030302020204" pitchFamily="66" charset="0"/>
              </a:rPr>
              <a:t>Energies</a:t>
            </a:r>
            <a:r>
              <a:rPr lang="it-IT" sz="2000" u="sng" dirty="0" smtClean="0">
                <a:latin typeface="Comic Sans MS" panose="030F0702030302020204" pitchFamily="66" charset="0"/>
              </a:rPr>
              <a:t> &lt; 511keV</a:t>
            </a:r>
            <a:endParaRPr lang="en-GB" sz="4000" u="sng" dirty="0">
              <a:latin typeface="Symbol" panose="05050102010706020507" pitchFamily="18" charset="2"/>
            </a:endParaRPr>
          </a:p>
        </p:txBody>
      </p:sp>
      <p:pic>
        <p:nvPicPr>
          <p:cNvPr id="179" name="Immagine 178"/>
          <p:cNvPicPr>
            <a:picLocks noChangeAspect="1"/>
          </p:cNvPicPr>
          <p:nvPr/>
        </p:nvPicPr>
        <p:blipFill>
          <a:blip r:embed="rId3" cstate="print"/>
          <a:stretch>
            <a:fillRect/>
          </a:stretch>
        </p:blipFill>
        <p:spPr>
          <a:xfrm>
            <a:off x="2646463" y="3932292"/>
            <a:ext cx="645241" cy="677503"/>
          </a:xfrm>
          <a:prstGeom prst="rect">
            <a:avLst/>
          </a:prstGeom>
        </p:spPr>
      </p:pic>
      <p:pic>
        <p:nvPicPr>
          <p:cNvPr id="180" name="Immagine 179"/>
          <p:cNvPicPr>
            <a:picLocks noChangeAspect="1"/>
          </p:cNvPicPr>
          <p:nvPr/>
        </p:nvPicPr>
        <p:blipFill>
          <a:blip r:embed="rId3" cstate="print"/>
          <a:stretch>
            <a:fillRect/>
          </a:stretch>
        </p:blipFill>
        <p:spPr>
          <a:xfrm>
            <a:off x="7300361" y="3938734"/>
            <a:ext cx="645241" cy="677503"/>
          </a:xfrm>
          <a:prstGeom prst="rect">
            <a:avLst/>
          </a:prstGeom>
        </p:spPr>
      </p:pic>
      <p:pic>
        <p:nvPicPr>
          <p:cNvPr id="193" name="Immagine 192"/>
          <p:cNvPicPr>
            <a:picLocks noChangeAspect="1"/>
          </p:cNvPicPr>
          <p:nvPr/>
        </p:nvPicPr>
        <p:blipFill rotWithShape="1">
          <a:blip r:embed="rId4" cstate="print"/>
          <a:srcRect b="5983"/>
          <a:stretch/>
        </p:blipFill>
        <p:spPr>
          <a:xfrm>
            <a:off x="959730" y="1434175"/>
            <a:ext cx="2561996" cy="1469445"/>
          </a:xfrm>
          <a:prstGeom prst="rect">
            <a:avLst/>
          </a:prstGeom>
        </p:spPr>
      </p:pic>
      <mc:AlternateContent xmlns:mc="http://schemas.openxmlformats.org/markup-compatibility/2006" xmlns:a14="http://schemas.microsoft.com/office/drawing/2010/main">
        <mc:Choice Requires="a14">
          <p:sp>
            <p:nvSpPr>
              <p:cNvPr id="204" name="CasellaDiTesto 203"/>
              <p:cNvSpPr txBox="1"/>
              <p:nvPr/>
            </p:nvSpPr>
            <p:spPr>
              <a:xfrm>
                <a:off x="5544558" y="1597500"/>
                <a:ext cx="2047740" cy="93820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sz="3200" b="0" i="1" smtClean="0">
                              <a:solidFill>
                                <a:schemeClr val="tx1"/>
                              </a:solidFill>
                              <a:latin typeface="Cambria Math"/>
                            </a:rPr>
                          </m:ctrlPr>
                        </m:sSubPr>
                        <m:e>
                          <m:r>
                            <a:rPr lang="it-IT" sz="3200" b="0" i="1" smtClean="0">
                              <a:solidFill>
                                <a:schemeClr val="tx1"/>
                              </a:solidFill>
                              <a:latin typeface="Cambria Math" panose="02040503050406030204" pitchFamily="18" charset="0"/>
                            </a:rPr>
                            <m:t>𝐸</m:t>
                          </m:r>
                        </m:e>
                        <m:sub>
                          <m:r>
                            <a:rPr lang="it-IT" sz="3200" b="0" i="1" smtClean="0">
                              <a:solidFill>
                                <a:schemeClr val="tx1"/>
                              </a:solidFill>
                              <a:latin typeface="Cambria Math" panose="02040503050406030204" pitchFamily="18" charset="0"/>
                            </a:rPr>
                            <m:t>𝑃</m:t>
                          </m:r>
                          <m:sSub>
                            <m:sSubPr>
                              <m:ctrlPr>
                                <a:rPr lang="it-IT" sz="3200" b="0" i="1" smtClean="0">
                                  <a:solidFill>
                                    <a:schemeClr val="tx1"/>
                                  </a:solidFill>
                                  <a:latin typeface="Cambria Math"/>
                                </a:rPr>
                              </m:ctrlPr>
                            </m:sSubPr>
                            <m:e>
                              <m:r>
                                <a:rPr lang="it-IT" sz="3200" b="0" i="1" smtClean="0">
                                  <a:solidFill>
                                    <a:schemeClr val="tx1"/>
                                  </a:solidFill>
                                  <a:latin typeface="Cambria Math" panose="02040503050406030204" pitchFamily="18" charset="0"/>
                                </a:rPr>
                                <m:t>𝑠</m:t>
                              </m:r>
                            </m:e>
                            <m:sub>
                              <m:r>
                                <a:rPr lang="it-IT" sz="3200" b="0" i="1" smtClean="0">
                                  <a:solidFill>
                                    <a:schemeClr val="tx1"/>
                                  </a:solidFill>
                                  <a:latin typeface="Cambria Math" panose="02040503050406030204" pitchFamily="18" charset="0"/>
                                </a:rPr>
                                <m:t>𝑛</m:t>
                              </m:r>
                            </m:sub>
                          </m:sSub>
                        </m:sub>
                      </m:sSub>
                      <m:r>
                        <a:rPr lang="it-IT" sz="3200" b="0" i="1" smtClean="0">
                          <a:solidFill>
                            <a:schemeClr val="tx1"/>
                          </a:solidFill>
                          <a:latin typeface="Cambria Math" panose="02040503050406030204" pitchFamily="18" charset="0"/>
                        </a:rPr>
                        <m:t>=</m:t>
                      </m:r>
                      <m:f>
                        <m:fPr>
                          <m:ctrlPr>
                            <a:rPr lang="it-IT" sz="3200" b="0" i="1" smtClean="0">
                              <a:solidFill>
                                <a:schemeClr val="tx1"/>
                              </a:solidFill>
                              <a:latin typeface="Cambria Math"/>
                            </a:rPr>
                          </m:ctrlPr>
                        </m:fPr>
                        <m:num>
                          <m:sSub>
                            <m:sSubPr>
                              <m:ctrlPr>
                                <a:rPr lang="it-IT" sz="3200" b="0" i="1" smtClean="0">
                                  <a:solidFill>
                                    <a:schemeClr val="tx1"/>
                                  </a:solidFill>
                                  <a:latin typeface="Cambria Math"/>
                                </a:rPr>
                              </m:ctrlPr>
                            </m:sSubPr>
                            <m:e>
                              <m:r>
                                <a:rPr lang="it-IT" sz="3200" b="0" i="1" smtClean="0">
                                  <a:solidFill>
                                    <a:schemeClr val="tx1"/>
                                  </a:solidFill>
                                  <a:latin typeface="Cambria Math" panose="02040503050406030204" pitchFamily="18" charset="0"/>
                                </a:rPr>
                                <m:t>𝐸</m:t>
                              </m:r>
                            </m:e>
                            <m:sub>
                              <m:sSub>
                                <m:sSubPr>
                                  <m:ctrlPr>
                                    <a:rPr lang="it-IT" sz="3200" b="0" i="1" smtClean="0">
                                      <a:solidFill>
                                        <a:schemeClr val="tx1"/>
                                      </a:solidFill>
                                      <a:latin typeface="Cambria Math"/>
                                    </a:rPr>
                                  </m:ctrlPr>
                                </m:sSubPr>
                                <m:e>
                                  <m:r>
                                    <a:rPr lang="it-IT" sz="3200" b="0" i="1" smtClean="0">
                                      <a:solidFill>
                                        <a:schemeClr val="tx1"/>
                                      </a:solidFill>
                                      <a:latin typeface="Cambria Math" panose="02040503050406030204" pitchFamily="18" charset="0"/>
                                    </a:rPr>
                                    <m:t>𝐻</m:t>
                                  </m:r>
                                </m:e>
                                <m:sub>
                                  <m:r>
                                    <a:rPr lang="it-IT" sz="3200" b="0" i="1" smtClean="0">
                                      <a:solidFill>
                                        <a:schemeClr val="tx1"/>
                                      </a:solidFill>
                                      <a:latin typeface="Cambria Math" panose="02040503050406030204" pitchFamily="18" charset="0"/>
                                    </a:rPr>
                                    <m:t>𝑛</m:t>
                                  </m:r>
                                </m:sub>
                              </m:sSub>
                            </m:sub>
                          </m:sSub>
                        </m:num>
                        <m:den>
                          <m:r>
                            <a:rPr lang="it-IT" sz="3200" b="0" i="1" smtClean="0">
                              <a:solidFill>
                                <a:schemeClr val="tx1"/>
                              </a:solidFill>
                              <a:latin typeface="Cambria Math" panose="02040503050406030204" pitchFamily="18" charset="0"/>
                            </a:rPr>
                            <m:t>2</m:t>
                          </m:r>
                        </m:den>
                      </m:f>
                    </m:oMath>
                  </m:oMathPara>
                </a14:m>
                <a:endParaRPr lang="en-GB" sz="3200" dirty="0">
                  <a:solidFill>
                    <a:schemeClr val="tx1"/>
                  </a:solidFill>
                </a:endParaRPr>
              </a:p>
            </p:txBody>
          </p:sp>
        </mc:Choice>
        <mc:Fallback xmlns="">
          <p:sp>
            <p:nvSpPr>
              <p:cNvPr id="204" name="CasellaDiTesto 203"/>
              <p:cNvSpPr txBox="1">
                <a:spLocks noRot="1" noChangeAspect="1" noMove="1" noResize="1" noEditPoints="1" noAdjustHandles="1" noChangeArrowheads="1" noChangeShapeType="1" noTextEdit="1"/>
              </p:cNvSpPr>
              <p:nvPr/>
            </p:nvSpPr>
            <p:spPr>
              <a:xfrm>
                <a:off x="5544558" y="1597500"/>
                <a:ext cx="2047740" cy="938206"/>
              </a:xfrm>
              <a:prstGeom prst="rect">
                <a:avLst/>
              </a:prstGeom>
              <a:blipFill rotWithShape="0">
                <a:blip r:embed="rId5" cstate="print"/>
                <a:stretch>
                  <a:fillRect/>
                </a:stretch>
              </a:blipFill>
            </p:spPr>
            <p:txBody>
              <a:bodyPr/>
              <a:lstStyle/>
              <a:p>
                <a:r>
                  <a:rPr lang="en-GB">
                    <a:noFill/>
                  </a:rPr>
                  <a:t> </a:t>
                </a:r>
              </a:p>
            </p:txBody>
          </p:sp>
        </mc:Fallback>
      </mc:AlternateContent>
      <p:sp>
        <p:nvSpPr>
          <p:cNvPr id="205" name="CasellaDiTesto 204"/>
          <p:cNvSpPr txBox="1"/>
          <p:nvPr/>
        </p:nvSpPr>
        <p:spPr>
          <a:xfrm>
            <a:off x="5095626" y="1074280"/>
            <a:ext cx="3419724" cy="523220"/>
          </a:xfrm>
          <a:prstGeom prst="rect">
            <a:avLst/>
          </a:prstGeom>
          <a:noFill/>
        </p:spPr>
        <p:txBody>
          <a:bodyPr wrap="square" rtlCol="0">
            <a:spAutoFit/>
          </a:bodyPr>
          <a:lstStyle/>
          <a:p>
            <a:r>
              <a:rPr lang="it-IT" sz="2800" b="1" dirty="0" smtClean="0">
                <a:solidFill>
                  <a:schemeClr val="accent1">
                    <a:lumMod val="75000"/>
                  </a:schemeClr>
                </a:solidFill>
                <a:latin typeface="Comic Sans MS" panose="030F0702030302020204" pitchFamily="66" charset="0"/>
              </a:rPr>
              <a:t>Ps n-</a:t>
            </a:r>
            <a:r>
              <a:rPr lang="it-IT" sz="2800" b="1" dirty="0" err="1" smtClean="0">
                <a:solidFill>
                  <a:schemeClr val="accent1">
                    <a:lumMod val="75000"/>
                  </a:schemeClr>
                </a:solidFill>
                <a:latin typeface="Comic Sans MS" panose="030F0702030302020204" pitchFamily="66" charset="0"/>
              </a:rPr>
              <a:t>level</a:t>
            </a:r>
            <a:r>
              <a:rPr lang="it-IT" sz="2800" b="1" dirty="0" smtClean="0">
                <a:solidFill>
                  <a:schemeClr val="accent1">
                    <a:lumMod val="75000"/>
                  </a:schemeClr>
                </a:solidFill>
                <a:latin typeface="Comic Sans MS" panose="030F0702030302020204" pitchFamily="66" charset="0"/>
              </a:rPr>
              <a:t> </a:t>
            </a:r>
            <a:r>
              <a:rPr lang="it-IT" sz="2800" b="1" dirty="0" err="1" smtClean="0">
                <a:solidFill>
                  <a:schemeClr val="accent1">
                    <a:lumMod val="75000"/>
                  </a:schemeClr>
                </a:solidFill>
                <a:latin typeface="Comic Sans MS" panose="030F0702030302020204" pitchFamily="66" charset="0"/>
              </a:rPr>
              <a:t>energy</a:t>
            </a:r>
            <a:endParaRPr lang="en-GB" sz="2800" b="1" dirty="0">
              <a:solidFill>
                <a:schemeClr val="accent1">
                  <a:lumMod val="75000"/>
                </a:schemeClr>
              </a:solidFill>
              <a:latin typeface="Comic Sans MS" panose="030F0702030302020204" pitchFamily="66" charset="0"/>
            </a:endParaRPr>
          </a:p>
        </p:txBody>
      </p:sp>
      <p:sp>
        <p:nvSpPr>
          <p:cNvPr id="207" name="Rettangolo 206"/>
          <p:cNvSpPr/>
          <p:nvPr/>
        </p:nvSpPr>
        <p:spPr>
          <a:xfrm>
            <a:off x="0" y="2978335"/>
            <a:ext cx="9144000" cy="3236185"/>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ttangolo 1"/>
          <p:cNvSpPr/>
          <p:nvPr/>
        </p:nvSpPr>
        <p:spPr>
          <a:xfrm>
            <a:off x="940533" y="984418"/>
            <a:ext cx="2600392" cy="400110"/>
          </a:xfrm>
          <a:prstGeom prst="rect">
            <a:avLst/>
          </a:prstGeom>
        </p:spPr>
        <p:txBody>
          <a:bodyPr wrap="none">
            <a:spAutoFit/>
          </a:bodyPr>
          <a:lstStyle/>
          <a:p>
            <a:pPr algn="ctr"/>
            <a:r>
              <a:rPr lang="it-IT" sz="2000" u="sng" dirty="0" err="1" smtClean="0">
                <a:latin typeface="Comic Sans MS" panose="030F0702030302020204" pitchFamily="66" charset="0"/>
              </a:rPr>
              <a:t>Purely</a:t>
            </a:r>
            <a:r>
              <a:rPr lang="it-IT" sz="2000" u="sng" dirty="0" smtClean="0">
                <a:latin typeface="Comic Sans MS" panose="030F0702030302020204" pitchFamily="66" charset="0"/>
              </a:rPr>
              <a:t> </a:t>
            </a:r>
            <a:r>
              <a:rPr lang="it-IT" sz="2000" u="sng" dirty="0" err="1" smtClean="0">
                <a:latin typeface="Comic Sans MS" panose="030F0702030302020204" pitchFamily="66" charset="0"/>
              </a:rPr>
              <a:t>leptonic</a:t>
            </a:r>
            <a:r>
              <a:rPr lang="it-IT" sz="2000" u="sng" dirty="0" smtClean="0">
                <a:latin typeface="Comic Sans MS" panose="030F0702030302020204" pitchFamily="66" charset="0"/>
              </a:rPr>
              <a:t> </a:t>
            </a:r>
            <a:r>
              <a:rPr lang="it-IT" sz="2000" u="sng" dirty="0" err="1" smtClean="0">
                <a:latin typeface="Comic Sans MS" panose="030F0702030302020204" pitchFamily="66" charset="0"/>
              </a:rPr>
              <a:t>atom</a:t>
            </a:r>
            <a:endParaRPr lang="it-IT" sz="2000" dirty="0">
              <a:latin typeface="Comic Sans MS" panose="030F0702030302020204" pitchFamily="66" charset="0"/>
            </a:endParaRPr>
          </a:p>
        </p:txBody>
      </p:sp>
    </p:spTree>
    <p:extLst>
      <p:ext uri="{BB962C8B-B14F-4D97-AF65-F5344CB8AC3E}">
        <p14:creationId xmlns:p14="http://schemas.microsoft.com/office/powerpoint/2010/main" val="2107445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9"/>
                                        </p:tgtEl>
                                        <p:attrNameLst>
                                          <p:attrName>style.visibility</p:attrName>
                                        </p:attrNameLst>
                                      </p:cBhvr>
                                      <p:to>
                                        <p:strVal val="visible"/>
                                      </p:to>
                                    </p:set>
                                    <p:anim calcmode="lin" valueType="num">
                                      <p:cBhvr>
                                        <p:cTn id="7" dur="500" fill="hold"/>
                                        <p:tgtEl>
                                          <p:spTgt spid="179"/>
                                        </p:tgtEl>
                                        <p:attrNameLst>
                                          <p:attrName>ppt_w</p:attrName>
                                        </p:attrNameLst>
                                      </p:cBhvr>
                                      <p:tavLst>
                                        <p:tav tm="0">
                                          <p:val>
                                            <p:fltVal val="0"/>
                                          </p:val>
                                        </p:tav>
                                        <p:tav tm="100000">
                                          <p:val>
                                            <p:strVal val="#ppt_w"/>
                                          </p:val>
                                        </p:tav>
                                      </p:tavLst>
                                    </p:anim>
                                    <p:anim calcmode="lin" valueType="num">
                                      <p:cBhvr>
                                        <p:cTn id="8" dur="500" fill="hold"/>
                                        <p:tgtEl>
                                          <p:spTgt spid="179"/>
                                        </p:tgtEl>
                                        <p:attrNameLst>
                                          <p:attrName>ppt_h</p:attrName>
                                        </p:attrNameLst>
                                      </p:cBhvr>
                                      <p:tavLst>
                                        <p:tav tm="0">
                                          <p:val>
                                            <p:fltVal val="0"/>
                                          </p:val>
                                        </p:tav>
                                        <p:tav tm="100000">
                                          <p:val>
                                            <p:strVal val="#ppt_h"/>
                                          </p:val>
                                        </p:tav>
                                      </p:tavLst>
                                    </p:anim>
                                    <p:animEffect transition="in" filter="fade">
                                      <p:cBhvr>
                                        <p:cTn id="9" dur="500"/>
                                        <p:tgtEl>
                                          <p:spTgt spid="179"/>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20"/>
                                        </p:tgtEl>
                                        <p:attrNameLst>
                                          <p:attrName>style.visibility</p:attrName>
                                        </p:attrNameLst>
                                      </p:cBhvr>
                                      <p:to>
                                        <p:strVal val="visible"/>
                                      </p:to>
                                    </p:set>
                                    <p:animEffect transition="in" filter="wipe(left)">
                                      <p:cBhvr>
                                        <p:cTn id="13" dur="1000"/>
                                        <p:tgtEl>
                                          <p:spTgt spid="120"/>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121"/>
                                        </p:tgtEl>
                                        <p:attrNameLst>
                                          <p:attrName>style.visibility</p:attrName>
                                        </p:attrNameLst>
                                      </p:cBhvr>
                                      <p:to>
                                        <p:strVal val="visible"/>
                                      </p:to>
                                    </p:set>
                                    <p:animEffect transition="in" filter="wipe(right)">
                                      <p:cBhvr>
                                        <p:cTn id="16" dur="1000"/>
                                        <p:tgtEl>
                                          <p:spTgt spid="121"/>
                                        </p:tgtEl>
                                      </p:cBhvr>
                                    </p:animEffect>
                                  </p:childTnLst>
                                </p:cTn>
                              </p:par>
                              <p:par>
                                <p:cTn id="17" presetID="1" presetClass="entr" presetSubtype="0" fill="hold" nodeType="withEffect">
                                  <p:stCondLst>
                                    <p:cond delay="0"/>
                                  </p:stCondLst>
                                  <p:childTnLst>
                                    <p:set>
                                      <p:cBhvr>
                                        <p:cTn id="18" dur="1" fill="hold">
                                          <p:stCondLst>
                                            <p:cond delay="0"/>
                                          </p:stCondLst>
                                        </p:cTn>
                                        <p:tgtEl>
                                          <p:spTgt spid="167">
                                            <p:txEl>
                                              <p:pRg st="3" end="3"/>
                                            </p:txEl>
                                          </p:spTgt>
                                        </p:tgtEl>
                                        <p:attrNameLst>
                                          <p:attrName>style.visibility</p:attrName>
                                        </p:attrNameLst>
                                      </p:cBhvr>
                                      <p:to>
                                        <p:strVal val="visible"/>
                                      </p:to>
                                    </p:set>
                                  </p:childTnLst>
                                </p:cTn>
                              </p:par>
                            </p:childTnLst>
                          </p:cTn>
                        </p:par>
                        <p:par>
                          <p:cTn id="19" fill="hold">
                            <p:stCondLst>
                              <p:cond delay="1500"/>
                            </p:stCondLst>
                            <p:childTnLst>
                              <p:par>
                                <p:cTn id="20" presetID="1" presetClass="entr" presetSubtype="0" fill="hold" grpId="0" nodeType="afterEffect">
                                  <p:stCondLst>
                                    <p:cond delay="0"/>
                                  </p:stCondLst>
                                  <p:childTnLst>
                                    <p:set>
                                      <p:cBhvr>
                                        <p:cTn id="21" dur="1" fill="hold">
                                          <p:stCondLst>
                                            <p:cond delay="0"/>
                                          </p:stCondLst>
                                        </p:cTn>
                                        <p:tgtEl>
                                          <p:spTgt spid="123"/>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24"/>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7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180"/>
                                        </p:tgtEl>
                                        <p:attrNameLst>
                                          <p:attrName>style.visibility</p:attrName>
                                        </p:attrNameLst>
                                      </p:cBhvr>
                                      <p:to>
                                        <p:strVal val="visible"/>
                                      </p:to>
                                    </p:set>
                                    <p:anim calcmode="lin" valueType="num">
                                      <p:cBhvr>
                                        <p:cTn id="30" dur="500" fill="hold"/>
                                        <p:tgtEl>
                                          <p:spTgt spid="180"/>
                                        </p:tgtEl>
                                        <p:attrNameLst>
                                          <p:attrName>ppt_w</p:attrName>
                                        </p:attrNameLst>
                                      </p:cBhvr>
                                      <p:tavLst>
                                        <p:tav tm="0">
                                          <p:val>
                                            <p:fltVal val="0"/>
                                          </p:val>
                                        </p:tav>
                                        <p:tav tm="100000">
                                          <p:val>
                                            <p:strVal val="#ppt_w"/>
                                          </p:val>
                                        </p:tav>
                                      </p:tavLst>
                                    </p:anim>
                                    <p:anim calcmode="lin" valueType="num">
                                      <p:cBhvr>
                                        <p:cTn id="31" dur="500" fill="hold"/>
                                        <p:tgtEl>
                                          <p:spTgt spid="180"/>
                                        </p:tgtEl>
                                        <p:attrNameLst>
                                          <p:attrName>ppt_h</p:attrName>
                                        </p:attrNameLst>
                                      </p:cBhvr>
                                      <p:tavLst>
                                        <p:tav tm="0">
                                          <p:val>
                                            <p:fltVal val="0"/>
                                          </p:val>
                                        </p:tav>
                                        <p:tav tm="100000">
                                          <p:val>
                                            <p:strVal val="#ppt_h"/>
                                          </p:val>
                                        </p:tav>
                                      </p:tavLst>
                                    </p:anim>
                                    <p:animEffect transition="in" filter="fade">
                                      <p:cBhvr>
                                        <p:cTn id="32" dur="500"/>
                                        <p:tgtEl>
                                          <p:spTgt spid="180"/>
                                        </p:tgtEl>
                                      </p:cBhvr>
                                    </p:animEffect>
                                  </p:childTnLst>
                                </p:cTn>
                              </p:par>
                            </p:childTnLst>
                          </p:cTn>
                        </p:par>
                        <p:par>
                          <p:cTn id="33" fill="hold">
                            <p:stCondLst>
                              <p:cond delay="500"/>
                            </p:stCondLst>
                            <p:childTnLst>
                              <p:par>
                                <p:cTn id="34" presetID="22" presetClass="entr" presetSubtype="4" fill="hold" grpId="0" nodeType="afterEffect">
                                  <p:stCondLst>
                                    <p:cond delay="0"/>
                                  </p:stCondLst>
                                  <p:childTnLst>
                                    <p:set>
                                      <p:cBhvr>
                                        <p:cTn id="35" dur="1" fill="hold">
                                          <p:stCondLst>
                                            <p:cond delay="0"/>
                                          </p:stCondLst>
                                        </p:cTn>
                                        <p:tgtEl>
                                          <p:spTgt spid="134"/>
                                        </p:tgtEl>
                                        <p:attrNameLst>
                                          <p:attrName>style.visibility</p:attrName>
                                        </p:attrNameLst>
                                      </p:cBhvr>
                                      <p:to>
                                        <p:strVal val="visible"/>
                                      </p:to>
                                    </p:set>
                                    <p:animEffect transition="in" filter="wipe(down)">
                                      <p:cBhvr>
                                        <p:cTn id="36" dur="500"/>
                                        <p:tgtEl>
                                          <p:spTgt spid="134"/>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135"/>
                                        </p:tgtEl>
                                        <p:attrNameLst>
                                          <p:attrName>style.visibility</p:attrName>
                                        </p:attrNameLst>
                                      </p:cBhvr>
                                      <p:to>
                                        <p:strVal val="visible"/>
                                      </p:to>
                                    </p:set>
                                    <p:animEffect transition="in" filter="wipe(right)">
                                      <p:cBhvr>
                                        <p:cTn id="39" dur="500"/>
                                        <p:tgtEl>
                                          <p:spTgt spid="135"/>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40"/>
                                        </p:tgtEl>
                                        <p:attrNameLst>
                                          <p:attrName>style.visibility</p:attrName>
                                        </p:attrNameLst>
                                      </p:cBhvr>
                                      <p:to>
                                        <p:strVal val="visible"/>
                                      </p:to>
                                    </p:set>
                                    <p:animEffect transition="in" filter="wipe(left)">
                                      <p:cBhvr>
                                        <p:cTn id="42" dur="500"/>
                                        <p:tgtEl>
                                          <p:spTgt spid="140"/>
                                        </p:tgtEl>
                                      </p:cBhvr>
                                    </p:animEffect>
                                  </p:childTnLst>
                                </p:cTn>
                              </p:par>
                              <p:par>
                                <p:cTn id="43" presetID="1" presetClass="entr" presetSubtype="0" fill="hold" nodeType="withEffect">
                                  <p:stCondLst>
                                    <p:cond delay="0"/>
                                  </p:stCondLst>
                                  <p:childTnLst>
                                    <p:set>
                                      <p:cBhvr>
                                        <p:cTn id="44" dur="1" fill="hold">
                                          <p:stCondLst>
                                            <p:cond delay="0"/>
                                          </p:stCondLst>
                                        </p:cTn>
                                        <p:tgtEl>
                                          <p:spTgt spid="97">
                                            <p:txEl>
                                              <p:pRg st="3" end="3"/>
                                            </p:txEl>
                                          </p:spTgt>
                                        </p:tgtEl>
                                        <p:attrNameLst>
                                          <p:attrName>style.visibility</p:attrName>
                                        </p:attrNameLst>
                                      </p:cBhvr>
                                      <p:to>
                                        <p:strVal val="visible"/>
                                      </p:to>
                                    </p:set>
                                  </p:childTnLst>
                                </p:cTn>
                              </p:par>
                            </p:childTnLst>
                          </p:cTn>
                        </p:par>
                        <p:par>
                          <p:cTn id="45" fill="hold">
                            <p:stCondLst>
                              <p:cond delay="1000"/>
                            </p:stCondLst>
                            <p:childTnLst>
                              <p:par>
                                <p:cTn id="46" presetID="1" presetClass="entr" presetSubtype="0" fill="hold" grpId="0" nodeType="afterEffect">
                                  <p:stCondLst>
                                    <p:cond delay="0"/>
                                  </p:stCondLst>
                                  <p:childTnLst>
                                    <p:set>
                                      <p:cBhvr>
                                        <p:cTn id="47" dur="1" fill="hold">
                                          <p:stCondLst>
                                            <p:cond delay="0"/>
                                          </p:stCondLst>
                                        </p:cTn>
                                        <p:tgtEl>
                                          <p:spTgt spid="141"/>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137"/>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138"/>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121" grpId="0" animBg="1"/>
      <p:bldP spid="123" grpId="0"/>
      <p:bldP spid="124" grpId="0"/>
      <p:bldP spid="134" grpId="0" animBg="1"/>
      <p:bldP spid="135" grpId="0" animBg="1"/>
      <p:bldP spid="137" grpId="0"/>
      <p:bldP spid="138" grpId="0"/>
      <p:bldP spid="140" grpId="0" animBg="1"/>
      <p:bldP spid="141" grpId="0"/>
      <p:bldP spid="170" grpId="0"/>
      <p:bldP spid="17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sz="4000" b="1" dirty="0" smtClean="0">
                <a:solidFill>
                  <a:schemeClr val="accent1">
                    <a:lumMod val="50000"/>
                  </a:schemeClr>
                </a:solidFill>
                <a:latin typeface="Comic Sans MS" panose="030F0702030302020204" pitchFamily="66" charset="0"/>
                <a:ea typeface="+mn-ea"/>
                <a:cs typeface="+mn-cs"/>
              </a:rPr>
              <a:t>The experimental apparatus</a:t>
            </a:r>
            <a:endParaRPr lang="it-IT" sz="4000" b="1" dirty="0">
              <a:solidFill>
                <a:schemeClr val="accent1">
                  <a:lumMod val="50000"/>
                </a:schemeClr>
              </a:solidFill>
              <a:latin typeface="Comic Sans MS" panose="030F0702030302020204" pitchFamily="66" charset="0"/>
              <a:ea typeface="+mn-ea"/>
              <a:cs typeface="+mn-cs"/>
            </a:endParaRPr>
          </a:p>
        </p:txBody>
      </p:sp>
      <p:grpSp>
        <p:nvGrpSpPr>
          <p:cNvPr id="3" name="Group 35"/>
          <p:cNvGrpSpPr/>
          <p:nvPr/>
        </p:nvGrpSpPr>
        <p:grpSpPr>
          <a:xfrm>
            <a:off x="1019412" y="1768199"/>
            <a:ext cx="8040483" cy="3600400"/>
            <a:chOff x="-3027421" y="1456421"/>
            <a:chExt cx="15824573" cy="6302967"/>
          </a:xfrm>
        </p:grpSpPr>
        <p:pic>
          <p:nvPicPr>
            <p:cNvPr id="7"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tretch/>
          </p:blipFill>
          <p:spPr>
            <a:xfrm>
              <a:off x="27806" y="1933304"/>
              <a:ext cx="12769346" cy="4875657"/>
            </a:xfrm>
            <a:prstGeom prst="rect">
              <a:avLst/>
            </a:prstGeom>
          </p:spPr>
        </p:pic>
        <p:cxnSp>
          <p:nvCxnSpPr>
            <p:cNvPr id="8" name="Straight Arrow Connector 7"/>
            <p:cNvCxnSpPr>
              <a:stCxn id="9" idx="2"/>
            </p:cNvCxnSpPr>
            <p:nvPr/>
          </p:nvCxnSpPr>
          <p:spPr>
            <a:xfrm flipH="1">
              <a:off x="1680209" y="1913045"/>
              <a:ext cx="2526662" cy="1820527"/>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9" name="Rectangle 8"/>
            <p:cNvSpPr/>
            <p:nvPr/>
          </p:nvSpPr>
          <p:spPr>
            <a:xfrm>
              <a:off x="3143973" y="1456421"/>
              <a:ext cx="2125797" cy="456624"/>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it-IT" sz="1000" dirty="0" smtClean="0"/>
                <a:t>Transfer line</a:t>
              </a:r>
              <a:endParaRPr lang="it-IT" sz="1000" dirty="0"/>
            </a:p>
          </p:txBody>
        </p:sp>
        <p:sp>
          <p:nvSpPr>
            <p:cNvPr id="29" name="Rectangle 28"/>
            <p:cNvSpPr/>
            <p:nvPr/>
          </p:nvSpPr>
          <p:spPr>
            <a:xfrm>
              <a:off x="5370604" y="1456421"/>
              <a:ext cx="2080885" cy="456624"/>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it-IT" sz="1050" dirty="0" smtClean="0"/>
                <a:t>4.46 T magnet</a:t>
              </a:r>
            </a:p>
          </p:txBody>
        </p:sp>
        <p:cxnSp>
          <p:nvCxnSpPr>
            <p:cNvPr id="37" name="Straight Arrow Connector 36"/>
            <p:cNvCxnSpPr>
              <a:stCxn id="29" idx="2"/>
            </p:cNvCxnSpPr>
            <p:nvPr/>
          </p:nvCxnSpPr>
          <p:spPr>
            <a:xfrm flipH="1">
              <a:off x="5806829" y="1913045"/>
              <a:ext cx="604218" cy="2069432"/>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39" name="Rectangle 38"/>
            <p:cNvSpPr/>
            <p:nvPr/>
          </p:nvSpPr>
          <p:spPr>
            <a:xfrm>
              <a:off x="9216389" y="1456421"/>
              <a:ext cx="2080885" cy="456623"/>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it-IT" sz="1050" dirty="0" smtClean="0"/>
                <a:t>1 T magnet</a:t>
              </a:r>
            </a:p>
          </p:txBody>
        </p:sp>
        <p:cxnSp>
          <p:nvCxnSpPr>
            <p:cNvPr id="41" name="Straight Arrow Connector 40"/>
            <p:cNvCxnSpPr>
              <a:stCxn id="39" idx="2"/>
            </p:cNvCxnSpPr>
            <p:nvPr/>
          </p:nvCxnSpPr>
          <p:spPr>
            <a:xfrm flipH="1">
              <a:off x="9723221" y="1913044"/>
              <a:ext cx="533611" cy="2280267"/>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45" name="Straight Arrow Connector 44"/>
            <p:cNvCxnSpPr>
              <a:stCxn id="11" idx="0"/>
            </p:cNvCxnSpPr>
            <p:nvPr/>
          </p:nvCxnSpPr>
          <p:spPr>
            <a:xfrm flipV="1">
              <a:off x="1152567" y="4902877"/>
              <a:ext cx="157245" cy="2112753"/>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48" name="Straight Arrow Connector 47"/>
            <p:cNvCxnSpPr>
              <a:stCxn id="13" idx="0"/>
            </p:cNvCxnSpPr>
            <p:nvPr/>
          </p:nvCxnSpPr>
          <p:spPr>
            <a:xfrm flipV="1">
              <a:off x="3143973" y="5004244"/>
              <a:ext cx="395900" cy="2011386"/>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11" name="Rectangle 10"/>
            <p:cNvSpPr/>
            <p:nvPr/>
          </p:nvSpPr>
          <p:spPr>
            <a:xfrm>
              <a:off x="482423" y="7015630"/>
              <a:ext cx="1340287" cy="74375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it-IT" sz="1050" dirty="0" smtClean="0"/>
                <a:t>AD beam line</a:t>
              </a:r>
              <a:endParaRPr lang="it-IT" sz="1000" dirty="0"/>
            </a:p>
          </p:txBody>
        </p:sp>
        <p:sp>
          <p:nvSpPr>
            <p:cNvPr id="13" name="Rectangle 12"/>
            <p:cNvSpPr/>
            <p:nvPr/>
          </p:nvSpPr>
          <p:spPr>
            <a:xfrm>
              <a:off x="2323475" y="7015629"/>
              <a:ext cx="1640996" cy="743759"/>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it-IT" sz="1050" dirty="0" smtClean="0"/>
                <a:t>Degraders</a:t>
              </a:r>
              <a:endParaRPr lang="it-IT" sz="1000" dirty="0"/>
            </a:p>
          </p:txBody>
        </p:sp>
        <p:cxnSp>
          <p:nvCxnSpPr>
            <p:cNvPr id="54" name="Straight Arrow Connector 53"/>
            <p:cNvCxnSpPr>
              <a:stCxn id="55" idx="0"/>
            </p:cNvCxnSpPr>
            <p:nvPr/>
          </p:nvCxnSpPr>
          <p:spPr>
            <a:xfrm flipV="1">
              <a:off x="6162780" y="5011715"/>
              <a:ext cx="155150" cy="2011386"/>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55" name="Rectangle 54"/>
            <p:cNvSpPr/>
            <p:nvPr/>
          </p:nvSpPr>
          <p:spPr>
            <a:xfrm>
              <a:off x="5101532" y="7023101"/>
              <a:ext cx="2122493" cy="736287"/>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it-IT" sz="1050" dirty="0" smtClean="0"/>
                <a:t>4.46 T catching traps</a:t>
              </a:r>
              <a:endParaRPr lang="it-IT" sz="1000" dirty="0"/>
            </a:p>
          </p:txBody>
        </p:sp>
        <p:cxnSp>
          <p:nvCxnSpPr>
            <p:cNvPr id="58" name="Straight Arrow Connector 57"/>
            <p:cNvCxnSpPr>
              <a:stCxn id="59" idx="0"/>
            </p:cNvCxnSpPr>
            <p:nvPr/>
          </p:nvCxnSpPr>
          <p:spPr>
            <a:xfrm flipH="1" flipV="1">
              <a:off x="9216394" y="5004247"/>
              <a:ext cx="559889" cy="2018854"/>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59" name="Rectangle 58"/>
            <p:cNvSpPr/>
            <p:nvPr/>
          </p:nvSpPr>
          <p:spPr>
            <a:xfrm>
              <a:off x="8643823" y="7023101"/>
              <a:ext cx="2264919" cy="736287"/>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it-IT" sz="1050" dirty="0" smtClean="0"/>
                <a:t>1 T manipulation traps</a:t>
              </a:r>
              <a:endParaRPr lang="it-IT" sz="1000" dirty="0"/>
            </a:p>
          </p:txBody>
        </p:sp>
        <p:sp>
          <p:nvSpPr>
            <p:cNvPr id="76" name="Rectangle 75"/>
            <p:cNvSpPr/>
            <p:nvPr/>
          </p:nvSpPr>
          <p:spPr>
            <a:xfrm>
              <a:off x="-3027421" y="7008743"/>
              <a:ext cx="2125797" cy="750644"/>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it-IT" sz="1000" dirty="0" smtClean="0"/>
                <a:t>Positron system</a:t>
              </a:r>
              <a:endParaRPr lang="it-IT" sz="1000" dirty="0"/>
            </a:p>
          </p:txBody>
        </p:sp>
        <p:cxnSp>
          <p:nvCxnSpPr>
            <p:cNvPr id="79" name="Straight Arrow Connector 78"/>
            <p:cNvCxnSpPr>
              <a:stCxn id="76" idx="0"/>
            </p:cNvCxnSpPr>
            <p:nvPr/>
          </p:nvCxnSpPr>
          <p:spPr>
            <a:xfrm flipH="1" flipV="1">
              <a:off x="-2271201" y="3053179"/>
              <a:ext cx="306679" cy="3955563"/>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grpSp>
      <p:sp>
        <p:nvSpPr>
          <p:cNvPr id="67" name="Rectangle 66"/>
          <p:cNvSpPr/>
          <p:nvPr/>
        </p:nvSpPr>
        <p:spPr>
          <a:xfrm>
            <a:off x="1559472" y="2237858"/>
            <a:ext cx="76200" cy="144016"/>
          </a:xfrm>
          <a:prstGeom prst="rect">
            <a:avLst/>
          </a:prstGeom>
          <a:solidFill>
            <a:schemeClr val="bg1">
              <a:lumMod val="85000"/>
            </a:schemeClr>
          </a:solidFill>
          <a:ln w="12700">
            <a:solidFill>
              <a:schemeClr val="tx1">
                <a:lumMod val="50000"/>
                <a:lumOff val="50000"/>
              </a:schemeClr>
            </a:solidFill>
          </a:ln>
          <a:effectLst>
            <a:outerShdw blurRad="76200" dist="12700" dir="2700000" sy="-23000" kx="-800400" algn="bl" rotWithShape="0">
              <a:prstClr val="black">
                <a:alpha val="20000"/>
              </a:prstClr>
            </a:outerShdw>
          </a:effectLst>
          <a:scene3d>
            <a:camera prst="orthographicFront"/>
            <a:lightRig rig="threePt" dir="t"/>
          </a:scene3d>
          <a:sp3d>
            <a:bevelT w="635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1635672" y="2068396"/>
            <a:ext cx="936104" cy="462574"/>
          </a:xfrm>
          <a:prstGeom prst="rect">
            <a:avLst/>
          </a:prstGeom>
          <a:gradFill>
            <a:gsLst>
              <a:gs pos="0">
                <a:schemeClr val="tx2">
                  <a:lumMod val="75000"/>
                </a:schemeClr>
              </a:gs>
              <a:gs pos="50000">
                <a:schemeClr val="accent1">
                  <a:tint val="44500"/>
                  <a:satMod val="160000"/>
                </a:schemeClr>
              </a:gs>
              <a:gs pos="100000">
                <a:schemeClr val="tx2">
                  <a:lumMod val="75000"/>
                </a:schemeClr>
              </a:gs>
            </a:gsLst>
            <a:lin ang="5400000" scaled="0"/>
          </a:gradFill>
          <a:ln w="19050">
            <a:solidFill>
              <a:schemeClr val="tx1"/>
            </a:solidFill>
          </a:ln>
          <a:effectLst>
            <a:outerShdw blurRad="76200" dir="18900000" sy="23000" kx="-1200000" algn="bl" rotWithShape="0">
              <a:prstClr val="black">
                <a:alpha val="20000"/>
              </a:prstClr>
            </a:outerShdw>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Accumulator</a:t>
            </a:r>
            <a:endParaRPr lang="en-US" sz="1600" dirty="0">
              <a:solidFill>
                <a:schemeClr val="tx1"/>
              </a:solidFill>
            </a:endParaRPr>
          </a:p>
        </p:txBody>
      </p:sp>
      <p:sp>
        <p:nvSpPr>
          <p:cNvPr id="69" name="Rectangle 68"/>
          <p:cNvSpPr/>
          <p:nvPr/>
        </p:nvSpPr>
        <p:spPr>
          <a:xfrm>
            <a:off x="767384" y="2147848"/>
            <a:ext cx="792088" cy="324036"/>
          </a:xfrm>
          <a:prstGeom prst="rect">
            <a:avLst/>
          </a:prstGeom>
          <a:gradFill>
            <a:gsLst>
              <a:gs pos="0">
                <a:schemeClr val="accent2">
                  <a:lumMod val="75000"/>
                </a:schemeClr>
              </a:gs>
              <a:gs pos="50000">
                <a:schemeClr val="accent2">
                  <a:lumMod val="20000"/>
                  <a:lumOff val="80000"/>
                </a:schemeClr>
              </a:gs>
              <a:gs pos="100000">
                <a:schemeClr val="accent2">
                  <a:lumMod val="75000"/>
                </a:schemeClr>
              </a:gs>
            </a:gsLst>
            <a:lin ang="5400000" scaled="0"/>
          </a:gradFill>
          <a:ln w="19050">
            <a:solidFill>
              <a:schemeClr val="tx1"/>
            </a:solidFill>
          </a:ln>
          <a:effectLst>
            <a:outerShdw blurRad="76200" dir="18900000" sy="23000" kx="-1200000" algn="bl" rotWithShape="0">
              <a:prstClr val="black">
                <a:alpha val="20000"/>
              </a:prstClr>
            </a:outerShdw>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Trap</a:t>
            </a:r>
            <a:endParaRPr lang="en-US" sz="1200" dirty="0">
              <a:solidFill>
                <a:schemeClr val="tx1"/>
              </a:solidFill>
            </a:endParaRPr>
          </a:p>
        </p:txBody>
      </p:sp>
      <p:sp>
        <p:nvSpPr>
          <p:cNvPr id="71" name="Rectangle 70"/>
          <p:cNvSpPr/>
          <p:nvPr/>
        </p:nvSpPr>
        <p:spPr>
          <a:xfrm>
            <a:off x="267520" y="1985830"/>
            <a:ext cx="423664" cy="648072"/>
          </a:xfrm>
          <a:prstGeom prst="rect">
            <a:avLst/>
          </a:prstGeom>
          <a:gradFill>
            <a:gsLst>
              <a:gs pos="0">
                <a:schemeClr val="tx1">
                  <a:lumMod val="75000"/>
                  <a:lumOff val="25000"/>
                </a:schemeClr>
              </a:gs>
              <a:gs pos="50000">
                <a:schemeClr val="bg1">
                  <a:lumMod val="85000"/>
                </a:schemeClr>
              </a:gs>
              <a:gs pos="100000">
                <a:schemeClr val="tx1">
                  <a:lumMod val="75000"/>
                  <a:lumOff val="25000"/>
                </a:schemeClr>
              </a:gs>
            </a:gsLst>
            <a:lin ang="5400000" scaled="0"/>
          </a:gradFill>
          <a:ln w="19050">
            <a:solidFill>
              <a:schemeClr val="tx1"/>
            </a:solidFill>
          </a:ln>
          <a:effectLst>
            <a:outerShdw blurRad="76200" dir="18900000" sy="23000" kx="-1200000" algn="bl" rotWithShape="0">
              <a:prstClr val="black">
                <a:alpha val="20000"/>
              </a:prstClr>
            </a:outerShdw>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aseline="30000" dirty="0" smtClean="0">
                <a:solidFill>
                  <a:schemeClr val="tx1"/>
                </a:solidFill>
              </a:rPr>
              <a:t>22</a:t>
            </a:r>
            <a:r>
              <a:rPr lang="en-US" sz="1000" dirty="0" smtClean="0">
                <a:solidFill>
                  <a:schemeClr val="tx1"/>
                </a:solidFill>
              </a:rPr>
              <a:t>Na</a:t>
            </a:r>
            <a:endParaRPr lang="en-US" sz="1400" dirty="0">
              <a:solidFill>
                <a:schemeClr val="tx1"/>
              </a:solidFill>
            </a:endParaRPr>
          </a:p>
        </p:txBody>
      </p:sp>
      <p:sp>
        <p:nvSpPr>
          <p:cNvPr id="72" name="Rectangle 71"/>
          <p:cNvSpPr/>
          <p:nvPr/>
        </p:nvSpPr>
        <p:spPr>
          <a:xfrm>
            <a:off x="691184" y="2242674"/>
            <a:ext cx="76200" cy="144016"/>
          </a:xfrm>
          <a:prstGeom prst="rect">
            <a:avLst/>
          </a:prstGeom>
          <a:solidFill>
            <a:schemeClr val="bg1">
              <a:lumMod val="85000"/>
            </a:schemeClr>
          </a:solidFill>
          <a:ln w="12700">
            <a:solidFill>
              <a:schemeClr val="tx1">
                <a:lumMod val="50000"/>
                <a:lumOff val="50000"/>
              </a:schemeClr>
            </a:solidFill>
          </a:ln>
          <a:effectLst>
            <a:outerShdw blurRad="76200" dist="12700" dir="2700000" sy="-23000" kx="-800400" algn="bl" rotWithShape="0">
              <a:prstClr val="black">
                <a:alpha val="20000"/>
              </a:prstClr>
            </a:outerShdw>
          </a:effectLst>
          <a:scene3d>
            <a:camera prst="orthographicFront"/>
            <a:lightRig rig="threePt" dir="t"/>
          </a:scene3d>
          <a:sp3d>
            <a:bevelT w="635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3702341"/>
            <a:ext cx="2571776" cy="45719"/>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it-IT"/>
          </a:p>
        </p:txBody>
      </p:sp>
      <p:sp>
        <p:nvSpPr>
          <p:cNvPr id="95" name="Rectangle 94"/>
          <p:cNvSpPr/>
          <p:nvPr/>
        </p:nvSpPr>
        <p:spPr>
          <a:xfrm>
            <a:off x="2898800" y="2138230"/>
            <a:ext cx="1025128" cy="324036"/>
          </a:xfrm>
          <a:prstGeom prst="rect">
            <a:avLst/>
          </a:prstGeom>
          <a:gradFill>
            <a:gsLst>
              <a:gs pos="0">
                <a:schemeClr val="tx1">
                  <a:lumMod val="75000"/>
                  <a:lumOff val="25000"/>
                </a:schemeClr>
              </a:gs>
              <a:gs pos="50000">
                <a:schemeClr val="bg1">
                  <a:lumMod val="85000"/>
                </a:schemeClr>
              </a:gs>
              <a:gs pos="100000">
                <a:schemeClr val="tx1">
                  <a:lumMod val="75000"/>
                  <a:lumOff val="25000"/>
                </a:schemeClr>
              </a:gs>
            </a:gsLst>
            <a:lin ang="5400000" scaled="0"/>
          </a:gradFill>
          <a:ln w="19050">
            <a:solidFill>
              <a:schemeClr val="tx1"/>
            </a:solidFill>
          </a:ln>
          <a:effectLst>
            <a:outerShdw blurRad="76200" dir="18900000" sy="23000" kx="-1200000" algn="bl" rotWithShape="0">
              <a:prstClr val="black">
                <a:alpha val="20000"/>
              </a:prstClr>
            </a:outerShdw>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Ps chamber</a:t>
            </a:r>
            <a:endParaRPr lang="en-US" sz="1400" dirty="0">
              <a:solidFill>
                <a:schemeClr val="tx1"/>
              </a:solidFill>
            </a:endParaRPr>
          </a:p>
        </p:txBody>
      </p:sp>
    </p:spTree>
    <p:extLst>
      <p:ext uri="{BB962C8B-B14F-4D97-AF65-F5344CB8AC3E}">
        <p14:creationId xmlns:p14="http://schemas.microsoft.com/office/powerpoint/2010/main" val="48251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68"/>
                                        </p:tgtEl>
                                      </p:cBhvr>
                                    </p:animEffect>
                                    <p:set>
                                      <p:cBhvr>
                                        <p:cTn id="7" dur="1" fill="hold">
                                          <p:stCondLst>
                                            <p:cond delay="499"/>
                                          </p:stCondLst>
                                        </p:cTn>
                                        <p:tgtEl>
                                          <p:spTgt spid="6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7"/>
                                        </p:tgtEl>
                                      </p:cBhvr>
                                    </p:animEffect>
                                    <p:set>
                                      <p:cBhvr>
                                        <p:cTn id="10" dur="1" fill="hold">
                                          <p:stCondLst>
                                            <p:cond delay="499"/>
                                          </p:stCondLst>
                                        </p:cTn>
                                        <p:tgtEl>
                                          <p:spTgt spid="67"/>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69"/>
                                        </p:tgtEl>
                                      </p:cBhvr>
                                    </p:animEffect>
                                    <p:set>
                                      <p:cBhvr>
                                        <p:cTn id="13" dur="1" fill="hold">
                                          <p:stCondLst>
                                            <p:cond delay="499"/>
                                          </p:stCondLst>
                                        </p:cTn>
                                        <p:tgtEl>
                                          <p:spTgt spid="69"/>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71"/>
                                        </p:tgtEl>
                                      </p:cBhvr>
                                    </p:animEffect>
                                    <p:set>
                                      <p:cBhvr>
                                        <p:cTn id="16" dur="1" fill="hold">
                                          <p:stCondLst>
                                            <p:cond delay="499"/>
                                          </p:stCondLst>
                                        </p:cTn>
                                        <p:tgtEl>
                                          <p:spTgt spid="71"/>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72"/>
                                        </p:tgtEl>
                                      </p:cBhvr>
                                    </p:animEffect>
                                    <p:set>
                                      <p:cBhvr>
                                        <p:cTn id="19" dur="1" fill="hold">
                                          <p:stCondLst>
                                            <p:cond delay="499"/>
                                          </p:stCondLst>
                                        </p:cTn>
                                        <p:tgtEl>
                                          <p:spTgt spid="72"/>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95"/>
                                        </p:tgtEl>
                                      </p:cBhvr>
                                    </p:animEffect>
                                    <p:set>
                                      <p:cBhvr>
                                        <p:cTn id="22" dur="1" fill="hold">
                                          <p:stCondLst>
                                            <p:cond delay="499"/>
                                          </p:stCondLst>
                                        </p:cTn>
                                        <p:tgtEl>
                                          <p:spTgt spid="9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69" grpId="0" animBg="1"/>
      <p:bldP spid="71" grpId="0" animBg="1"/>
      <p:bldP spid="72" grpId="0" animBg="1"/>
      <p:bldP spid="9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rotWithShape="1">
          <a:blip r:embed="rId3" cstate="print"/>
          <a:srcRect l="3550" t="17681" r="54823" b="13733"/>
          <a:stretch/>
        </p:blipFill>
        <p:spPr>
          <a:xfrm>
            <a:off x="0" y="908720"/>
            <a:ext cx="8220628" cy="5241592"/>
          </a:xfrm>
          <a:prstGeom prst="rect">
            <a:avLst/>
          </a:prstGeom>
        </p:spPr>
      </p:pic>
      <p:pic>
        <p:nvPicPr>
          <p:cNvPr id="11" name="Immagine 10"/>
          <p:cNvPicPr>
            <a:picLocks noChangeAspect="1"/>
          </p:cNvPicPr>
          <p:nvPr/>
        </p:nvPicPr>
        <p:blipFill rotWithShape="1">
          <a:blip r:embed="rId4" cstate="print">
            <a:extLst>
              <a:ext uri="{28A0092B-C50C-407E-A947-70E740481C1C}">
                <a14:useLocalDpi xmlns:a14="http://schemas.microsoft.com/office/drawing/2010/main" val="0"/>
              </a:ext>
            </a:extLst>
          </a:blip>
          <a:srcRect l="21822" t="2432" b="15694"/>
          <a:stretch/>
        </p:blipFill>
        <p:spPr>
          <a:xfrm>
            <a:off x="6115051" y="2263176"/>
            <a:ext cx="2999124" cy="4186296"/>
          </a:xfrm>
          <a:prstGeom prst="rect">
            <a:avLst/>
          </a:prstGeom>
          <a:solidFill>
            <a:schemeClr val="bg1"/>
          </a:solidFill>
        </p:spPr>
      </p:pic>
      <p:sp>
        <p:nvSpPr>
          <p:cNvPr id="41" name="CasellaDiTesto 40"/>
          <p:cNvSpPr txBox="1"/>
          <p:nvPr/>
        </p:nvSpPr>
        <p:spPr>
          <a:xfrm>
            <a:off x="217170" y="4732020"/>
            <a:ext cx="777240" cy="646331"/>
          </a:xfrm>
          <a:prstGeom prst="rect">
            <a:avLst/>
          </a:prstGeom>
          <a:noFill/>
        </p:spPr>
        <p:txBody>
          <a:bodyPr wrap="square" rtlCol="0">
            <a:spAutoFit/>
          </a:bodyPr>
          <a:lstStyle/>
          <a:p>
            <a:r>
              <a:rPr lang="it-IT" b="1" dirty="0">
                <a:latin typeface="Comic Sans MS" panose="030F0702030302020204" pitchFamily="66" charset="0"/>
              </a:rPr>
              <a:t>e+ </a:t>
            </a:r>
            <a:r>
              <a:rPr lang="it-IT" b="1" dirty="0" err="1" smtClean="0">
                <a:latin typeface="Comic Sans MS" panose="030F0702030302020204" pitchFamily="66" charset="0"/>
              </a:rPr>
              <a:t>beam</a:t>
            </a:r>
            <a:endParaRPr lang="en-GB" b="1" dirty="0">
              <a:latin typeface="Comic Sans MS" panose="030F0702030302020204" pitchFamily="66" charset="0"/>
            </a:endParaRPr>
          </a:p>
        </p:txBody>
      </p:sp>
      <p:cxnSp>
        <p:nvCxnSpPr>
          <p:cNvPr id="42" name="Connettore 2 41"/>
          <p:cNvCxnSpPr/>
          <p:nvPr/>
        </p:nvCxnSpPr>
        <p:spPr>
          <a:xfrm flipV="1">
            <a:off x="383785" y="5203410"/>
            <a:ext cx="827795" cy="385251"/>
          </a:xfrm>
          <a:prstGeom prst="straightConnector1">
            <a:avLst/>
          </a:prstGeom>
          <a:ln w="76200">
            <a:solidFill>
              <a:srgbClr val="0000CC"/>
            </a:solidFill>
            <a:tailEnd type="triangle"/>
          </a:ln>
        </p:spPr>
        <p:style>
          <a:lnRef idx="1">
            <a:schemeClr val="accent1"/>
          </a:lnRef>
          <a:fillRef idx="0">
            <a:schemeClr val="accent1"/>
          </a:fillRef>
          <a:effectRef idx="0">
            <a:schemeClr val="accent1"/>
          </a:effectRef>
          <a:fontRef idx="minor">
            <a:schemeClr val="tx1"/>
          </a:fontRef>
        </p:style>
      </p:cxnSp>
      <p:sp>
        <p:nvSpPr>
          <p:cNvPr id="43" name="CasellaDiTesto 42"/>
          <p:cNvSpPr txBox="1"/>
          <p:nvPr/>
        </p:nvSpPr>
        <p:spPr>
          <a:xfrm>
            <a:off x="0" y="1412776"/>
            <a:ext cx="1896880" cy="1477328"/>
          </a:xfrm>
          <a:prstGeom prst="rect">
            <a:avLst/>
          </a:prstGeom>
          <a:noFill/>
        </p:spPr>
        <p:txBody>
          <a:bodyPr wrap="square" rtlCol="0">
            <a:spAutoFit/>
          </a:bodyPr>
          <a:lstStyle/>
          <a:p>
            <a:r>
              <a:rPr lang="it-IT" b="1" dirty="0" err="1" smtClean="0">
                <a:latin typeface="Comic Sans MS" panose="030F0702030302020204" pitchFamily="66" charset="0"/>
              </a:rPr>
              <a:t>Antiprotons</a:t>
            </a:r>
            <a:r>
              <a:rPr lang="it-IT" b="1" dirty="0" smtClean="0">
                <a:latin typeface="Comic Sans MS" panose="030F0702030302020204" pitchFamily="66" charset="0"/>
              </a:rPr>
              <a:t> </a:t>
            </a:r>
            <a:r>
              <a:rPr lang="it-IT" b="1" dirty="0" err="1" smtClean="0">
                <a:latin typeface="Comic Sans MS" panose="030F0702030302020204" pitchFamily="66" charset="0"/>
              </a:rPr>
              <a:t>accumulated</a:t>
            </a:r>
            <a:r>
              <a:rPr lang="it-IT" b="1" dirty="0" smtClean="0">
                <a:latin typeface="Comic Sans MS" panose="030F0702030302020204" pitchFamily="66" charset="0"/>
              </a:rPr>
              <a:t> </a:t>
            </a:r>
            <a:r>
              <a:rPr lang="it-IT" b="1" dirty="0" err="1" smtClean="0">
                <a:latin typeface="Comic Sans MS" panose="030F0702030302020204" pitchFamily="66" charset="0"/>
              </a:rPr>
              <a:t>from</a:t>
            </a:r>
            <a:r>
              <a:rPr lang="it-IT" b="1" dirty="0" smtClean="0">
                <a:latin typeface="Comic Sans MS" panose="030F0702030302020204" pitchFamily="66" charset="0"/>
              </a:rPr>
              <a:t> CERN AD</a:t>
            </a:r>
          </a:p>
          <a:p>
            <a:r>
              <a:rPr lang="it-IT" b="1" dirty="0" smtClean="0">
                <a:latin typeface="Comic Sans MS" panose="030F0702030302020204" pitchFamily="66" charset="0"/>
              </a:rPr>
              <a:t>(</a:t>
            </a:r>
            <a:r>
              <a:rPr lang="it-IT" b="1" dirty="0" err="1" smtClean="0">
                <a:latin typeface="Comic Sans MS" panose="030F0702030302020204" pitchFamily="66" charset="0"/>
              </a:rPr>
              <a:t>Antiproton</a:t>
            </a:r>
            <a:r>
              <a:rPr lang="it-IT" b="1" dirty="0" smtClean="0">
                <a:latin typeface="Comic Sans MS" panose="030F0702030302020204" pitchFamily="66" charset="0"/>
              </a:rPr>
              <a:t> </a:t>
            </a:r>
            <a:r>
              <a:rPr lang="it-IT" b="1" dirty="0" err="1" smtClean="0">
                <a:latin typeface="Comic Sans MS" panose="030F0702030302020204" pitchFamily="66" charset="0"/>
              </a:rPr>
              <a:t>Decelerator</a:t>
            </a:r>
            <a:r>
              <a:rPr lang="it-IT" b="1" dirty="0">
                <a:latin typeface="Comic Sans MS" panose="030F0702030302020204" pitchFamily="66" charset="0"/>
              </a:rPr>
              <a:t>)</a:t>
            </a:r>
            <a:endParaRPr lang="en-GB" b="1" dirty="0">
              <a:latin typeface="Comic Sans MS" panose="030F0702030302020204" pitchFamily="66" charset="0"/>
            </a:endParaRPr>
          </a:p>
        </p:txBody>
      </p:sp>
      <p:cxnSp>
        <p:nvCxnSpPr>
          <p:cNvPr id="44" name="Connettore 2 43"/>
          <p:cNvCxnSpPr/>
          <p:nvPr/>
        </p:nvCxnSpPr>
        <p:spPr>
          <a:xfrm>
            <a:off x="5580112" y="1268760"/>
            <a:ext cx="504056" cy="0"/>
          </a:xfrm>
          <a:prstGeom prst="straightConnector1">
            <a:avLst/>
          </a:prstGeom>
          <a:ln w="38100">
            <a:solidFill>
              <a:srgbClr val="0083E6"/>
            </a:solidFill>
            <a:tailEnd type="triangle"/>
          </a:ln>
        </p:spPr>
        <p:style>
          <a:lnRef idx="1">
            <a:schemeClr val="accent1"/>
          </a:lnRef>
          <a:fillRef idx="0">
            <a:schemeClr val="accent1"/>
          </a:fillRef>
          <a:effectRef idx="0">
            <a:schemeClr val="accent1"/>
          </a:effectRef>
          <a:fontRef idx="minor">
            <a:schemeClr val="tx1"/>
          </a:fontRef>
        </p:style>
      </p:cxnSp>
      <p:sp>
        <p:nvSpPr>
          <p:cNvPr id="49" name="Rettangolo 48"/>
          <p:cNvSpPr/>
          <p:nvPr/>
        </p:nvSpPr>
        <p:spPr>
          <a:xfrm>
            <a:off x="71405" y="3624139"/>
            <a:ext cx="402674" cy="369332"/>
          </a:xfrm>
          <a:prstGeom prst="rect">
            <a:avLst/>
          </a:prstGeom>
          <a:solidFill>
            <a:schemeClr val="bg1"/>
          </a:solidFill>
        </p:spPr>
        <p:txBody>
          <a:bodyPr wrap="square">
            <a:spAutoFit/>
          </a:bodyPr>
          <a:lstStyle/>
          <a:p>
            <a:r>
              <a:rPr lang="it-IT" b="1" dirty="0" smtClean="0">
                <a:latin typeface="Comic Sans MS" panose="030F0702030302020204" pitchFamily="66" charset="0"/>
              </a:rPr>
              <a:t>p</a:t>
            </a:r>
            <a:r>
              <a:rPr lang="it-IT" b="1" baseline="30000" dirty="0" smtClean="0">
                <a:latin typeface="Comic Sans MS" panose="030F0702030302020204" pitchFamily="66" charset="0"/>
              </a:rPr>
              <a:t>-</a:t>
            </a:r>
            <a:endParaRPr lang="en-GB" baseline="30000" dirty="0"/>
          </a:p>
        </p:txBody>
      </p:sp>
      <p:cxnSp>
        <p:nvCxnSpPr>
          <p:cNvPr id="50" name="Connettore 2 49"/>
          <p:cNvCxnSpPr/>
          <p:nvPr/>
        </p:nvCxnSpPr>
        <p:spPr>
          <a:xfrm flipH="1">
            <a:off x="8142335" y="2607405"/>
            <a:ext cx="298680" cy="519647"/>
          </a:xfrm>
          <a:prstGeom prst="straightConnector1">
            <a:avLst/>
          </a:prstGeom>
          <a:ln w="76200">
            <a:solidFill>
              <a:srgbClr val="C00000"/>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4" name="Connettore 2 53"/>
          <p:cNvCxnSpPr/>
          <p:nvPr/>
        </p:nvCxnSpPr>
        <p:spPr>
          <a:xfrm flipH="1">
            <a:off x="7921620" y="2084292"/>
            <a:ext cx="441431" cy="662910"/>
          </a:xfrm>
          <a:prstGeom prst="straightConnector1">
            <a:avLst/>
          </a:prstGeom>
          <a:ln w="76200">
            <a:solidFill>
              <a:srgbClr val="0000CC"/>
            </a:solidFill>
            <a:tailEnd type="triangle" w="sm" len="sm"/>
          </a:ln>
        </p:spPr>
        <p:style>
          <a:lnRef idx="1">
            <a:schemeClr val="accent1"/>
          </a:lnRef>
          <a:fillRef idx="0">
            <a:schemeClr val="accent1"/>
          </a:fillRef>
          <a:effectRef idx="0">
            <a:schemeClr val="accent1"/>
          </a:effectRef>
          <a:fontRef idx="minor">
            <a:schemeClr val="tx1"/>
          </a:fontRef>
        </p:style>
      </p:cxnSp>
      <p:sp>
        <p:nvSpPr>
          <p:cNvPr id="57" name="Rettangolo 56"/>
          <p:cNvSpPr/>
          <p:nvPr/>
        </p:nvSpPr>
        <p:spPr>
          <a:xfrm>
            <a:off x="8450925" y="2320766"/>
            <a:ext cx="402674" cy="369332"/>
          </a:xfrm>
          <a:prstGeom prst="rect">
            <a:avLst/>
          </a:prstGeom>
          <a:solidFill>
            <a:schemeClr val="bg1"/>
          </a:solidFill>
          <a:ln w="57150">
            <a:solidFill>
              <a:srgbClr val="C00000"/>
            </a:solidFill>
          </a:ln>
        </p:spPr>
        <p:txBody>
          <a:bodyPr wrap="none">
            <a:spAutoFit/>
          </a:bodyPr>
          <a:lstStyle/>
          <a:p>
            <a:r>
              <a:rPr lang="it-IT" b="1" dirty="0" smtClean="0">
                <a:latin typeface="Comic Sans MS" panose="030F0702030302020204" pitchFamily="66" charset="0"/>
              </a:rPr>
              <a:t>p</a:t>
            </a:r>
            <a:r>
              <a:rPr lang="it-IT" b="1" baseline="30000" dirty="0" smtClean="0">
                <a:latin typeface="Comic Sans MS" panose="030F0702030302020204" pitchFamily="66" charset="0"/>
              </a:rPr>
              <a:t>-</a:t>
            </a:r>
            <a:endParaRPr lang="en-GB" baseline="30000" dirty="0"/>
          </a:p>
        </p:txBody>
      </p:sp>
      <p:sp>
        <p:nvSpPr>
          <p:cNvPr id="58" name="Rettangolo 57"/>
          <p:cNvSpPr/>
          <p:nvPr/>
        </p:nvSpPr>
        <p:spPr>
          <a:xfrm>
            <a:off x="8325843" y="1767869"/>
            <a:ext cx="455574" cy="369332"/>
          </a:xfrm>
          <a:prstGeom prst="rect">
            <a:avLst/>
          </a:prstGeom>
          <a:solidFill>
            <a:schemeClr val="bg1"/>
          </a:solidFill>
          <a:ln w="57150">
            <a:solidFill>
              <a:srgbClr val="0000CC"/>
            </a:solidFill>
          </a:ln>
        </p:spPr>
        <p:txBody>
          <a:bodyPr wrap="none">
            <a:spAutoFit/>
          </a:bodyPr>
          <a:lstStyle/>
          <a:p>
            <a:r>
              <a:rPr lang="it-IT" b="1" dirty="0">
                <a:latin typeface="Comic Sans MS" panose="030F0702030302020204" pitchFamily="66" charset="0"/>
              </a:rPr>
              <a:t>e</a:t>
            </a:r>
            <a:r>
              <a:rPr lang="it-IT" b="1" dirty="0" smtClean="0">
                <a:latin typeface="Comic Sans MS" panose="030F0702030302020204" pitchFamily="66" charset="0"/>
              </a:rPr>
              <a:t>+</a:t>
            </a:r>
            <a:endParaRPr lang="en-GB" baseline="30000" dirty="0"/>
          </a:p>
        </p:txBody>
      </p:sp>
      <p:cxnSp>
        <p:nvCxnSpPr>
          <p:cNvPr id="62" name="Connettore 2 61"/>
          <p:cNvCxnSpPr/>
          <p:nvPr/>
        </p:nvCxnSpPr>
        <p:spPr>
          <a:xfrm flipV="1">
            <a:off x="212901" y="3819407"/>
            <a:ext cx="827795" cy="385251"/>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7" name="CasellaDiTesto 16"/>
          <p:cNvSpPr txBox="1"/>
          <p:nvPr/>
        </p:nvSpPr>
        <p:spPr>
          <a:xfrm>
            <a:off x="1835696" y="1052736"/>
            <a:ext cx="3627916" cy="369332"/>
          </a:xfrm>
          <a:prstGeom prst="rect">
            <a:avLst/>
          </a:prstGeom>
          <a:noFill/>
        </p:spPr>
        <p:txBody>
          <a:bodyPr wrap="none" rtlCol="0">
            <a:spAutoFit/>
          </a:bodyPr>
          <a:lstStyle/>
          <a:p>
            <a:r>
              <a:rPr lang="it-IT" b="1" dirty="0" err="1" smtClean="0">
                <a:latin typeface="Comic Sans MS" panose="030F0702030302020204" pitchFamily="66" charset="0"/>
              </a:rPr>
              <a:t>Classical</a:t>
            </a:r>
            <a:r>
              <a:rPr lang="it-IT" b="1" dirty="0" smtClean="0">
                <a:latin typeface="Comic Sans MS" panose="030F0702030302020204" pitchFamily="66" charset="0"/>
              </a:rPr>
              <a:t> Moiré </a:t>
            </a:r>
            <a:r>
              <a:rPr lang="it-IT" b="1" dirty="0">
                <a:latin typeface="Comic Sans MS" panose="030F0702030302020204" pitchFamily="66" charset="0"/>
              </a:rPr>
              <a:t>deflectometer</a:t>
            </a:r>
          </a:p>
        </p:txBody>
      </p:sp>
      <p:cxnSp>
        <p:nvCxnSpPr>
          <p:cNvPr id="18" name="Connettore 2 17"/>
          <p:cNvCxnSpPr/>
          <p:nvPr/>
        </p:nvCxnSpPr>
        <p:spPr>
          <a:xfrm flipH="1">
            <a:off x="251521" y="2996952"/>
            <a:ext cx="288031" cy="648072"/>
          </a:xfrm>
          <a:prstGeom prst="straightConnector1">
            <a:avLst/>
          </a:prstGeom>
          <a:ln w="38100">
            <a:solidFill>
              <a:srgbClr val="0083E6"/>
            </a:solidFill>
            <a:tailEnd type="triangle"/>
          </a:ln>
        </p:spPr>
        <p:style>
          <a:lnRef idx="1">
            <a:schemeClr val="accent1"/>
          </a:lnRef>
          <a:fillRef idx="0">
            <a:schemeClr val="accent1"/>
          </a:fillRef>
          <a:effectRef idx="0">
            <a:schemeClr val="accent1"/>
          </a:effectRef>
          <a:fontRef idx="minor">
            <a:schemeClr val="tx1"/>
          </a:fontRef>
        </p:style>
      </p:cxnSp>
      <p:sp>
        <p:nvSpPr>
          <p:cNvPr id="24" name="CasellaDiTesto 23"/>
          <p:cNvSpPr txBox="1"/>
          <p:nvPr/>
        </p:nvSpPr>
        <p:spPr>
          <a:xfrm>
            <a:off x="827584" y="5805264"/>
            <a:ext cx="3621504" cy="369332"/>
          </a:xfrm>
          <a:prstGeom prst="rect">
            <a:avLst/>
          </a:prstGeom>
          <a:noFill/>
        </p:spPr>
        <p:txBody>
          <a:bodyPr wrap="none" rtlCol="0">
            <a:spAutoFit/>
          </a:bodyPr>
          <a:lstStyle/>
          <a:p>
            <a:r>
              <a:rPr lang="it-IT" b="1" dirty="0" err="1" smtClean="0">
                <a:latin typeface="Comic Sans MS" panose="030F0702030302020204" pitchFamily="66" charset="0"/>
              </a:rPr>
              <a:t>accumulated</a:t>
            </a:r>
            <a:r>
              <a:rPr lang="it-IT" b="1" dirty="0" smtClean="0">
                <a:latin typeface="Comic Sans MS" panose="030F0702030302020204" pitchFamily="66" charset="0"/>
              </a:rPr>
              <a:t> </a:t>
            </a:r>
            <a:r>
              <a:rPr lang="it-IT" b="1" dirty="0" err="1" smtClean="0">
                <a:latin typeface="Comic Sans MS" panose="030F0702030302020204" pitchFamily="66" charset="0"/>
              </a:rPr>
              <a:t>from</a:t>
            </a:r>
            <a:r>
              <a:rPr lang="it-IT" b="1" dirty="0" smtClean="0">
                <a:latin typeface="Comic Sans MS" panose="030F0702030302020204" pitchFamily="66" charset="0"/>
              </a:rPr>
              <a:t> </a:t>
            </a:r>
            <a:r>
              <a:rPr lang="it-IT" b="1" dirty="0">
                <a:latin typeface="Comic Sans MS" panose="030F0702030302020204" pitchFamily="66" charset="0"/>
              </a:rPr>
              <a:t>Na</a:t>
            </a:r>
            <a:r>
              <a:rPr lang="it-IT" b="1" baseline="30000" dirty="0">
                <a:latin typeface="Comic Sans MS" panose="030F0702030302020204" pitchFamily="66" charset="0"/>
              </a:rPr>
              <a:t>22</a:t>
            </a:r>
            <a:r>
              <a:rPr lang="it-IT" b="1" dirty="0">
                <a:latin typeface="Comic Sans MS" panose="030F0702030302020204" pitchFamily="66" charset="0"/>
              </a:rPr>
              <a:t> source</a:t>
            </a:r>
          </a:p>
        </p:txBody>
      </p:sp>
      <p:sp>
        <p:nvSpPr>
          <p:cNvPr id="20" name="Titolo 19"/>
          <p:cNvSpPr>
            <a:spLocks noGrp="1"/>
          </p:cNvSpPr>
          <p:nvPr>
            <p:ph type="title"/>
          </p:nvPr>
        </p:nvSpPr>
        <p:spPr>
          <a:xfrm>
            <a:off x="467544" y="0"/>
            <a:ext cx="8229600" cy="1143000"/>
          </a:xfrm>
        </p:spPr>
        <p:txBody>
          <a:bodyPr>
            <a:normAutofit/>
          </a:bodyPr>
          <a:lstStyle/>
          <a:p>
            <a:r>
              <a:rPr lang="it-IT" sz="4000" b="1" dirty="0" err="1" smtClean="0">
                <a:solidFill>
                  <a:schemeClr val="accent1">
                    <a:lumMod val="50000"/>
                  </a:schemeClr>
                </a:solidFill>
                <a:latin typeface="Comic Sans MS" panose="030F0702030302020204" pitchFamily="66" charset="0"/>
                <a:ea typeface="+mn-ea"/>
                <a:cs typeface="+mn-cs"/>
              </a:rPr>
              <a:t>Detail</a:t>
            </a:r>
            <a:r>
              <a:rPr lang="it-IT" sz="4000" b="1" dirty="0" smtClean="0">
                <a:solidFill>
                  <a:schemeClr val="accent1">
                    <a:lumMod val="50000"/>
                  </a:schemeClr>
                </a:solidFill>
                <a:latin typeface="Comic Sans MS" panose="030F0702030302020204" pitchFamily="66" charset="0"/>
                <a:ea typeface="+mn-ea"/>
                <a:cs typeface="+mn-cs"/>
              </a:rPr>
              <a:t> of the </a:t>
            </a:r>
            <a:r>
              <a:rPr lang="it-IT" sz="4000" b="1" dirty="0" err="1" smtClean="0">
                <a:solidFill>
                  <a:schemeClr val="accent1">
                    <a:lumMod val="50000"/>
                  </a:schemeClr>
                </a:solidFill>
                <a:latin typeface="Comic Sans MS" panose="030F0702030302020204" pitchFamily="66" charset="0"/>
                <a:ea typeface="+mn-ea"/>
                <a:cs typeface="+mn-cs"/>
              </a:rPr>
              <a:t>apparatus</a:t>
            </a:r>
            <a:endParaRPr lang="it-IT" sz="4000" b="1" dirty="0">
              <a:solidFill>
                <a:schemeClr val="accent1">
                  <a:lumMod val="50000"/>
                </a:schemeClr>
              </a:solidFill>
              <a:latin typeface="Comic Sans MS" panose="030F0702030302020204" pitchFamily="66" charset="0"/>
              <a:ea typeface="+mn-ea"/>
              <a:cs typeface="+mn-cs"/>
            </a:endParaRPr>
          </a:p>
        </p:txBody>
      </p:sp>
      <p:cxnSp>
        <p:nvCxnSpPr>
          <p:cNvPr id="19" name="Connettore 2 18"/>
          <p:cNvCxnSpPr/>
          <p:nvPr/>
        </p:nvCxnSpPr>
        <p:spPr>
          <a:xfrm flipH="1" flipV="1">
            <a:off x="4572000" y="3501008"/>
            <a:ext cx="1152128" cy="144016"/>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ttore 2 22"/>
          <p:cNvCxnSpPr/>
          <p:nvPr/>
        </p:nvCxnSpPr>
        <p:spPr>
          <a:xfrm flipH="1">
            <a:off x="4572000" y="3356992"/>
            <a:ext cx="1080120" cy="0"/>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7" name="CasellaDiTesto 26"/>
          <p:cNvSpPr txBox="1"/>
          <p:nvPr/>
        </p:nvSpPr>
        <p:spPr>
          <a:xfrm>
            <a:off x="4499992" y="4509120"/>
            <a:ext cx="1285929" cy="1477328"/>
          </a:xfrm>
          <a:prstGeom prst="rect">
            <a:avLst/>
          </a:prstGeom>
          <a:noFill/>
        </p:spPr>
        <p:txBody>
          <a:bodyPr wrap="none" rtlCol="0">
            <a:spAutoFit/>
          </a:bodyPr>
          <a:lstStyle/>
          <a:p>
            <a:r>
              <a:rPr lang="it-IT" b="1" dirty="0" smtClean="0">
                <a:latin typeface="Comic Sans MS" panose="030F0702030302020204" pitchFamily="66" charset="0"/>
              </a:rPr>
              <a:t>2 laser</a:t>
            </a:r>
          </a:p>
          <a:p>
            <a:r>
              <a:rPr lang="it-IT" b="1" dirty="0" err="1" smtClean="0">
                <a:latin typeface="Comic Sans MS" panose="030F0702030302020204" pitchFamily="66" charset="0"/>
              </a:rPr>
              <a:t>beams</a:t>
            </a:r>
            <a:endParaRPr lang="it-IT" b="1" dirty="0" smtClean="0">
              <a:latin typeface="Comic Sans MS" panose="030F0702030302020204" pitchFamily="66" charset="0"/>
            </a:endParaRPr>
          </a:p>
          <a:p>
            <a:r>
              <a:rPr lang="it-IT" b="1" dirty="0" err="1" smtClean="0">
                <a:latin typeface="Comic Sans MS" panose="030F0702030302020204" pitchFamily="66" charset="0"/>
              </a:rPr>
              <a:t>for</a:t>
            </a:r>
            <a:r>
              <a:rPr lang="it-IT" b="1" dirty="0" smtClean="0">
                <a:latin typeface="Comic Sans MS" panose="030F0702030302020204" pitchFamily="66" charset="0"/>
              </a:rPr>
              <a:t> </a:t>
            </a:r>
            <a:r>
              <a:rPr lang="it-IT" b="1" dirty="0" err="1" smtClean="0">
                <a:latin typeface="Comic Sans MS" panose="030F0702030302020204" pitchFamily="66" charset="0"/>
              </a:rPr>
              <a:t>Ps</a:t>
            </a:r>
            <a:endParaRPr lang="it-IT" b="1" dirty="0" smtClean="0">
              <a:latin typeface="Comic Sans MS" panose="030F0702030302020204" pitchFamily="66" charset="0"/>
            </a:endParaRPr>
          </a:p>
          <a:p>
            <a:r>
              <a:rPr lang="it-IT" b="1" dirty="0" err="1" smtClean="0">
                <a:latin typeface="Comic Sans MS" panose="030F0702030302020204" pitchFamily="66" charset="0"/>
              </a:rPr>
              <a:t>excitation</a:t>
            </a:r>
            <a:endParaRPr lang="it-IT" b="1" dirty="0" smtClean="0">
              <a:latin typeface="Comic Sans MS" panose="030F0702030302020204" pitchFamily="66" charset="0"/>
            </a:endParaRPr>
          </a:p>
          <a:p>
            <a:endParaRPr lang="it-IT" b="1" dirty="0" smtClean="0">
              <a:latin typeface="Comic Sans MS" panose="030F0702030302020204" pitchFamily="66" charset="0"/>
            </a:endParaRPr>
          </a:p>
        </p:txBody>
      </p:sp>
    </p:spTree>
    <p:extLst>
      <p:ext uri="{BB962C8B-B14F-4D97-AF65-F5344CB8AC3E}">
        <p14:creationId xmlns:p14="http://schemas.microsoft.com/office/powerpoint/2010/main" val="2668143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par>
                                <p:cTn id="8" presetID="22" presetClass="entr" presetSubtype="8"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par>
                          <p:cTn id="15" fill="hold">
                            <p:stCondLst>
                              <p:cond delay="500"/>
                            </p:stCondLst>
                            <p:childTnLst>
                              <p:par>
                                <p:cTn id="16" presetID="22" presetClass="entr" presetSubtype="2" fill="hold" nodeType="afterEffect">
                                  <p:stCondLst>
                                    <p:cond delay="0"/>
                                  </p:stCondLst>
                                  <p:childTnLst>
                                    <p:set>
                                      <p:cBhvr>
                                        <p:cTn id="17" dur="1" fill="hold">
                                          <p:stCondLst>
                                            <p:cond delay="0"/>
                                          </p:stCondLst>
                                        </p:cTn>
                                        <p:tgtEl>
                                          <p:spTgt spid="54"/>
                                        </p:tgtEl>
                                        <p:attrNameLst>
                                          <p:attrName>style.visibility</p:attrName>
                                        </p:attrNameLst>
                                      </p:cBhvr>
                                      <p:to>
                                        <p:strVal val="visible"/>
                                      </p:to>
                                    </p:set>
                                    <p:animEffect transition="in" filter="wipe(right)">
                                      <p:cBhvr>
                                        <p:cTn id="18" dur="500"/>
                                        <p:tgtEl>
                                          <p:spTgt spid="54"/>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par>
                                <p:cTn id="21" presetID="22" presetClass="entr" presetSubtype="2" fill="hold" nodeType="with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wipe(right)">
                                      <p:cBhvr>
                                        <p:cTn id="23" dur="500"/>
                                        <p:tgtEl>
                                          <p:spTgt spid="50"/>
                                        </p:tgtEl>
                                      </p:cBhvr>
                                    </p:animEffect>
                                  </p:childTnLst>
                                </p:cTn>
                              </p:par>
                              <p:par>
                                <p:cTn id="24" presetID="1" presetClass="entr" presetSubtype="0"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additive="base">
                                        <p:cTn id="34" dur="500" fill="hold"/>
                                        <p:tgtEl>
                                          <p:spTgt spid="24"/>
                                        </p:tgtEl>
                                        <p:attrNameLst>
                                          <p:attrName>ppt_x</p:attrName>
                                        </p:attrNameLst>
                                      </p:cBhvr>
                                      <p:tavLst>
                                        <p:tav tm="0">
                                          <p:val>
                                            <p:strVal val="#ppt_x"/>
                                          </p:val>
                                        </p:tav>
                                        <p:tav tm="100000">
                                          <p:val>
                                            <p:strVal val="#ppt_x"/>
                                          </p:val>
                                        </p:tav>
                                      </p:tavLst>
                                    </p:anim>
                                    <p:anim calcmode="lin" valueType="num">
                                      <p:cBhvr additive="base">
                                        <p:cTn id="35"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2" presetClass="entr" presetSubtype="4"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slide(fromBottom)">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4" fill="hold" nodeType="click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slide(fromBottom)">
                                      <p:cBhvr>
                                        <p:cTn id="45" dur="500"/>
                                        <p:tgtEl>
                                          <p:spTgt spid="4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wipe(left)">
                                      <p:cBhvr>
                                        <p:cTn id="50" dur="500"/>
                                        <p:tgtEl>
                                          <p:spTgt spid="19"/>
                                        </p:tgtEl>
                                      </p:cBhvr>
                                    </p:animEffect>
                                  </p:childTnLst>
                                </p:cTn>
                              </p:par>
                            </p:childTnLst>
                          </p:cTn>
                        </p:par>
                        <p:par>
                          <p:cTn id="51" fill="hold">
                            <p:stCondLst>
                              <p:cond delay="500"/>
                            </p:stCondLst>
                            <p:childTnLst>
                              <p:par>
                                <p:cTn id="52" presetID="22" presetClass="entr" presetSubtype="8" fill="hold"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wipe(left)">
                                      <p:cBhvr>
                                        <p:cTn id="54" dur="500"/>
                                        <p:tgtEl>
                                          <p:spTgt spid="23"/>
                                        </p:tgtEl>
                                      </p:cBhvr>
                                    </p:animEffect>
                                  </p:childTnLst>
                                </p:cTn>
                              </p:par>
                            </p:childTnLst>
                          </p:cTn>
                        </p:par>
                        <p:par>
                          <p:cTn id="55" fill="hold">
                            <p:stCondLst>
                              <p:cond delay="1000"/>
                            </p:stCondLst>
                            <p:childTnLst>
                              <p:par>
                                <p:cTn id="56" presetID="12" presetClass="entr" presetSubtype="4" fill="hold" grpId="0" nodeType="after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slide(fromBottom)">
                                      <p:cBhvr>
                                        <p:cTn id="5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3" grpId="0"/>
      <p:bldP spid="49" grpId="0" animBg="1"/>
      <p:bldP spid="57" grpId="0" animBg="1"/>
      <p:bldP spid="58" grpId="0" animBg="1"/>
      <p:bldP spid="17" grpId="0"/>
      <p:bldP spid="24"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Nuvola 324"/>
          <p:cNvSpPr/>
          <p:nvPr/>
        </p:nvSpPr>
        <p:spPr>
          <a:xfrm>
            <a:off x="4355432" y="2284973"/>
            <a:ext cx="4366537" cy="3535428"/>
          </a:xfrm>
          <a:prstGeom prst="cloud">
            <a:avLst/>
          </a:prstGeom>
          <a:gradFill flip="none" rotWithShape="1">
            <a:gsLst>
              <a:gs pos="0">
                <a:schemeClr val="accent1">
                  <a:lumMod val="75000"/>
                </a:schemeClr>
              </a:gs>
              <a:gs pos="51000">
                <a:schemeClr val="accent1"/>
              </a:gs>
              <a:gs pos="72000">
                <a:schemeClr val="accent1">
                  <a:lumMod val="45000"/>
                  <a:lumOff val="55000"/>
                </a:schemeClr>
              </a:gs>
              <a:gs pos="100000">
                <a:schemeClr val="accent1">
                  <a:lumMod val="30000"/>
                  <a:lumOff val="70000"/>
                </a:schemeClr>
              </a:gs>
            </a:gsLst>
            <a:path path="circle">
              <a:fillToRect l="50000" t="50000" r="50000" b="50000"/>
            </a:path>
            <a:tileRect/>
          </a:gradFill>
          <a:ln w="63500">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8"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15403" y="2454668"/>
            <a:ext cx="1042931" cy="1626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8334" y="2454668"/>
            <a:ext cx="1046072" cy="1626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b="35938"/>
          <a:stretch>
            <a:fillRect/>
          </a:stretch>
        </p:blipFill>
        <p:spPr bwMode="auto">
          <a:xfrm>
            <a:off x="6415403" y="4081502"/>
            <a:ext cx="1042931" cy="104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b="35938"/>
          <a:stretch>
            <a:fillRect/>
          </a:stretch>
        </p:blipFill>
        <p:spPr bwMode="auto">
          <a:xfrm>
            <a:off x="6423256" y="4040083"/>
            <a:ext cx="2096857" cy="1679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 name="Rectangle 12"/>
          <p:cNvSpPr>
            <a:spLocks noChangeArrowheads="1"/>
          </p:cNvSpPr>
          <p:nvPr/>
        </p:nvSpPr>
        <p:spPr bwMode="auto">
          <a:xfrm>
            <a:off x="6415403" y="2461571"/>
            <a:ext cx="2098428" cy="326977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6" name="Group 15"/>
          <p:cNvGrpSpPr>
            <a:grpSpLocks/>
          </p:cNvGrpSpPr>
          <p:nvPr/>
        </p:nvGrpSpPr>
        <p:grpSpPr bwMode="auto">
          <a:xfrm>
            <a:off x="6415403" y="3204807"/>
            <a:ext cx="1415182" cy="342855"/>
            <a:chOff x="2848" y="7401"/>
            <a:chExt cx="1347" cy="732"/>
          </a:xfrm>
        </p:grpSpPr>
        <p:sp>
          <p:nvSpPr>
            <p:cNvPr id="241" name="Freeform 16"/>
            <p:cNvSpPr>
              <a:spLocks/>
            </p:cNvSpPr>
            <p:nvPr/>
          </p:nvSpPr>
          <p:spPr bwMode="auto">
            <a:xfrm>
              <a:off x="2848" y="7401"/>
              <a:ext cx="1347" cy="732"/>
            </a:xfrm>
            <a:custGeom>
              <a:avLst/>
              <a:gdLst>
                <a:gd name="T0" fmla="*/ 21 w 1347"/>
                <a:gd name="T1" fmla="*/ 67 h 732"/>
                <a:gd name="T2" fmla="*/ 123 w 1347"/>
                <a:gd name="T3" fmla="*/ 115 h 732"/>
                <a:gd name="T4" fmla="*/ 232 w 1347"/>
                <a:gd name="T5" fmla="*/ 157 h 732"/>
                <a:gd name="T6" fmla="*/ 270 w 1347"/>
                <a:gd name="T7" fmla="*/ 161 h 732"/>
                <a:gd name="T8" fmla="*/ 312 w 1347"/>
                <a:gd name="T9" fmla="*/ 134 h 732"/>
                <a:gd name="T10" fmla="*/ 347 w 1347"/>
                <a:gd name="T11" fmla="*/ 88 h 732"/>
                <a:gd name="T12" fmla="*/ 376 w 1347"/>
                <a:gd name="T13" fmla="*/ 74 h 732"/>
                <a:gd name="T14" fmla="*/ 412 w 1347"/>
                <a:gd name="T15" fmla="*/ 88 h 732"/>
                <a:gd name="T16" fmla="*/ 473 w 1347"/>
                <a:gd name="T17" fmla="*/ 138 h 732"/>
                <a:gd name="T18" fmla="*/ 533 w 1347"/>
                <a:gd name="T19" fmla="*/ 161 h 732"/>
                <a:gd name="T20" fmla="*/ 575 w 1347"/>
                <a:gd name="T21" fmla="*/ 153 h 732"/>
                <a:gd name="T22" fmla="*/ 680 w 1347"/>
                <a:gd name="T23" fmla="*/ 95 h 732"/>
                <a:gd name="T24" fmla="*/ 782 w 1347"/>
                <a:gd name="T25" fmla="*/ 25 h 732"/>
                <a:gd name="T26" fmla="*/ 830 w 1347"/>
                <a:gd name="T27" fmla="*/ 5 h 732"/>
                <a:gd name="T28" fmla="*/ 874 w 1347"/>
                <a:gd name="T29" fmla="*/ 0 h 732"/>
                <a:gd name="T30" fmla="*/ 918 w 1347"/>
                <a:gd name="T31" fmla="*/ 9 h 732"/>
                <a:gd name="T32" fmla="*/ 998 w 1347"/>
                <a:gd name="T33" fmla="*/ 11 h 732"/>
                <a:gd name="T34" fmla="*/ 1104 w 1347"/>
                <a:gd name="T35" fmla="*/ 11 h 732"/>
                <a:gd name="T36" fmla="*/ 1198 w 1347"/>
                <a:gd name="T37" fmla="*/ 38 h 732"/>
                <a:gd name="T38" fmla="*/ 1276 w 1347"/>
                <a:gd name="T39" fmla="*/ 113 h 732"/>
                <a:gd name="T40" fmla="*/ 1332 w 1347"/>
                <a:gd name="T41" fmla="*/ 218 h 732"/>
                <a:gd name="T42" fmla="*/ 1347 w 1347"/>
                <a:gd name="T43" fmla="*/ 295 h 732"/>
                <a:gd name="T44" fmla="*/ 1315 w 1347"/>
                <a:gd name="T45" fmla="*/ 375 h 732"/>
                <a:gd name="T46" fmla="*/ 1248 w 1347"/>
                <a:gd name="T47" fmla="*/ 458 h 732"/>
                <a:gd name="T48" fmla="*/ 1215 w 1347"/>
                <a:gd name="T49" fmla="*/ 481 h 732"/>
                <a:gd name="T50" fmla="*/ 1192 w 1347"/>
                <a:gd name="T51" fmla="*/ 479 h 732"/>
                <a:gd name="T52" fmla="*/ 1163 w 1347"/>
                <a:gd name="T53" fmla="*/ 446 h 732"/>
                <a:gd name="T54" fmla="*/ 1117 w 1347"/>
                <a:gd name="T55" fmla="*/ 368 h 732"/>
                <a:gd name="T56" fmla="*/ 1085 w 1347"/>
                <a:gd name="T57" fmla="*/ 345 h 732"/>
                <a:gd name="T58" fmla="*/ 1044 w 1347"/>
                <a:gd name="T59" fmla="*/ 339 h 732"/>
                <a:gd name="T60" fmla="*/ 924 w 1347"/>
                <a:gd name="T61" fmla="*/ 360 h 732"/>
                <a:gd name="T62" fmla="*/ 836 w 1347"/>
                <a:gd name="T63" fmla="*/ 394 h 732"/>
                <a:gd name="T64" fmla="*/ 809 w 1347"/>
                <a:gd name="T65" fmla="*/ 414 h 732"/>
                <a:gd name="T66" fmla="*/ 816 w 1347"/>
                <a:gd name="T67" fmla="*/ 435 h 732"/>
                <a:gd name="T68" fmla="*/ 849 w 1347"/>
                <a:gd name="T69" fmla="*/ 458 h 732"/>
                <a:gd name="T70" fmla="*/ 918 w 1347"/>
                <a:gd name="T71" fmla="*/ 502 h 732"/>
                <a:gd name="T72" fmla="*/ 943 w 1347"/>
                <a:gd name="T73" fmla="*/ 529 h 732"/>
                <a:gd name="T74" fmla="*/ 939 w 1347"/>
                <a:gd name="T75" fmla="*/ 559 h 732"/>
                <a:gd name="T76" fmla="*/ 910 w 1347"/>
                <a:gd name="T77" fmla="*/ 590 h 732"/>
                <a:gd name="T78" fmla="*/ 807 w 1347"/>
                <a:gd name="T79" fmla="*/ 657 h 732"/>
                <a:gd name="T80" fmla="*/ 680 w 1347"/>
                <a:gd name="T81" fmla="*/ 705 h 732"/>
                <a:gd name="T82" fmla="*/ 575 w 1347"/>
                <a:gd name="T83" fmla="*/ 722 h 732"/>
                <a:gd name="T84" fmla="*/ 389 w 1347"/>
                <a:gd name="T85" fmla="*/ 732 h 732"/>
                <a:gd name="T86" fmla="*/ 307 w 1347"/>
                <a:gd name="T87" fmla="*/ 724 h 732"/>
                <a:gd name="T88" fmla="*/ 251 w 1347"/>
                <a:gd name="T89" fmla="*/ 705 h 732"/>
                <a:gd name="T90" fmla="*/ 226 w 1347"/>
                <a:gd name="T91" fmla="*/ 667 h 732"/>
                <a:gd name="T92" fmla="*/ 226 w 1347"/>
                <a:gd name="T93" fmla="*/ 611 h 732"/>
                <a:gd name="T94" fmla="*/ 249 w 1347"/>
                <a:gd name="T95" fmla="*/ 494 h 732"/>
                <a:gd name="T96" fmla="*/ 247 w 1347"/>
                <a:gd name="T97" fmla="*/ 454 h 732"/>
                <a:gd name="T98" fmla="*/ 222 w 1347"/>
                <a:gd name="T99" fmla="*/ 444 h 732"/>
                <a:gd name="T100" fmla="*/ 161 w 1347"/>
                <a:gd name="T101" fmla="*/ 463 h 732"/>
                <a:gd name="T102" fmla="*/ 57 w 1347"/>
                <a:gd name="T103" fmla="*/ 519 h 732"/>
                <a:gd name="T104" fmla="*/ 4 w 1347"/>
                <a:gd name="T105" fmla="*/ 548 h 73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47"/>
                <a:gd name="T160" fmla="*/ 0 h 732"/>
                <a:gd name="T161" fmla="*/ 1347 w 1347"/>
                <a:gd name="T162" fmla="*/ 732 h 73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47" h="732">
                  <a:moveTo>
                    <a:pt x="0" y="59"/>
                  </a:moveTo>
                  <a:lnTo>
                    <a:pt x="11" y="63"/>
                  </a:lnTo>
                  <a:lnTo>
                    <a:pt x="21" y="67"/>
                  </a:lnTo>
                  <a:lnTo>
                    <a:pt x="50" y="82"/>
                  </a:lnTo>
                  <a:lnTo>
                    <a:pt x="86" y="99"/>
                  </a:lnTo>
                  <a:lnTo>
                    <a:pt x="123" y="115"/>
                  </a:lnTo>
                  <a:lnTo>
                    <a:pt x="161" y="132"/>
                  </a:lnTo>
                  <a:lnTo>
                    <a:pt x="199" y="147"/>
                  </a:lnTo>
                  <a:lnTo>
                    <a:pt x="232" y="157"/>
                  </a:lnTo>
                  <a:lnTo>
                    <a:pt x="247" y="159"/>
                  </a:lnTo>
                  <a:lnTo>
                    <a:pt x="259" y="161"/>
                  </a:lnTo>
                  <a:lnTo>
                    <a:pt x="270" y="161"/>
                  </a:lnTo>
                  <a:lnTo>
                    <a:pt x="280" y="159"/>
                  </a:lnTo>
                  <a:lnTo>
                    <a:pt x="297" y="149"/>
                  </a:lnTo>
                  <a:lnTo>
                    <a:pt x="312" y="134"/>
                  </a:lnTo>
                  <a:lnTo>
                    <a:pt x="324" y="118"/>
                  </a:lnTo>
                  <a:lnTo>
                    <a:pt x="335" y="103"/>
                  </a:lnTo>
                  <a:lnTo>
                    <a:pt x="347" y="88"/>
                  </a:lnTo>
                  <a:lnTo>
                    <a:pt x="360" y="78"/>
                  </a:lnTo>
                  <a:lnTo>
                    <a:pt x="368" y="76"/>
                  </a:lnTo>
                  <a:lnTo>
                    <a:pt x="376" y="74"/>
                  </a:lnTo>
                  <a:lnTo>
                    <a:pt x="385" y="76"/>
                  </a:lnTo>
                  <a:lnTo>
                    <a:pt x="393" y="78"/>
                  </a:lnTo>
                  <a:lnTo>
                    <a:pt x="412" y="88"/>
                  </a:lnTo>
                  <a:lnTo>
                    <a:pt x="431" y="105"/>
                  </a:lnTo>
                  <a:lnTo>
                    <a:pt x="452" y="122"/>
                  </a:lnTo>
                  <a:lnTo>
                    <a:pt x="473" y="138"/>
                  </a:lnTo>
                  <a:lnTo>
                    <a:pt x="496" y="153"/>
                  </a:lnTo>
                  <a:lnTo>
                    <a:pt x="519" y="161"/>
                  </a:lnTo>
                  <a:lnTo>
                    <a:pt x="533" y="161"/>
                  </a:lnTo>
                  <a:lnTo>
                    <a:pt x="546" y="161"/>
                  </a:lnTo>
                  <a:lnTo>
                    <a:pt x="560" y="159"/>
                  </a:lnTo>
                  <a:lnTo>
                    <a:pt x="575" y="153"/>
                  </a:lnTo>
                  <a:lnTo>
                    <a:pt x="609" y="138"/>
                  </a:lnTo>
                  <a:lnTo>
                    <a:pt x="644" y="118"/>
                  </a:lnTo>
                  <a:lnTo>
                    <a:pt x="680" y="95"/>
                  </a:lnTo>
                  <a:lnTo>
                    <a:pt x="717" y="69"/>
                  </a:lnTo>
                  <a:lnTo>
                    <a:pt x="751" y="46"/>
                  </a:lnTo>
                  <a:lnTo>
                    <a:pt x="782" y="25"/>
                  </a:lnTo>
                  <a:lnTo>
                    <a:pt x="797" y="19"/>
                  </a:lnTo>
                  <a:lnTo>
                    <a:pt x="809" y="13"/>
                  </a:lnTo>
                  <a:lnTo>
                    <a:pt x="830" y="5"/>
                  </a:lnTo>
                  <a:lnTo>
                    <a:pt x="847" y="2"/>
                  </a:lnTo>
                  <a:lnTo>
                    <a:pt x="862" y="0"/>
                  </a:lnTo>
                  <a:lnTo>
                    <a:pt x="874" y="0"/>
                  </a:lnTo>
                  <a:lnTo>
                    <a:pt x="887" y="2"/>
                  </a:lnTo>
                  <a:lnTo>
                    <a:pt x="901" y="7"/>
                  </a:lnTo>
                  <a:lnTo>
                    <a:pt x="918" y="9"/>
                  </a:lnTo>
                  <a:lnTo>
                    <a:pt x="939" y="11"/>
                  </a:lnTo>
                  <a:lnTo>
                    <a:pt x="966" y="11"/>
                  </a:lnTo>
                  <a:lnTo>
                    <a:pt x="998" y="11"/>
                  </a:lnTo>
                  <a:lnTo>
                    <a:pt x="1031" y="9"/>
                  </a:lnTo>
                  <a:lnTo>
                    <a:pt x="1069" y="9"/>
                  </a:lnTo>
                  <a:lnTo>
                    <a:pt x="1104" y="11"/>
                  </a:lnTo>
                  <a:lnTo>
                    <a:pt x="1140" y="15"/>
                  </a:lnTo>
                  <a:lnTo>
                    <a:pt x="1171" y="23"/>
                  </a:lnTo>
                  <a:lnTo>
                    <a:pt x="1198" y="38"/>
                  </a:lnTo>
                  <a:lnTo>
                    <a:pt x="1225" y="59"/>
                  </a:lnTo>
                  <a:lnTo>
                    <a:pt x="1251" y="84"/>
                  </a:lnTo>
                  <a:lnTo>
                    <a:pt x="1276" y="113"/>
                  </a:lnTo>
                  <a:lnTo>
                    <a:pt x="1299" y="147"/>
                  </a:lnTo>
                  <a:lnTo>
                    <a:pt x="1317" y="182"/>
                  </a:lnTo>
                  <a:lnTo>
                    <a:pt x="1332" y="218"/>
                  </a:lnTo>
                  <a:lnTo>
                    <a:pt x="1343" y="251"/>
                  </a:lnTo>
                  <a:lnTo>
                    <a:pt x="1347" y="281"/>
                  </a:lnTo>
                  <a:lnTo>
                    <a:pt x="1347" y="295"/>
                  </a:lnTo>
                  <a:lnTo>
                    <a:pt x="1343" y="310"/>
                  </a:lnTo>
                  <a:lnTo>
                    <a:pt x="1332" y="341"/>
                  </a:lnTo>
                  <a:lnTo>
                    <a:pt x="1315" y="375"/>
                  </a:lnTo>
                  <a:lnTo>
                    <a:pt x="1294" y="406"/>
                  </a:lnTo>
                  <a:lnTo>
                    <a:pt x="1271" y="433"/>
                  </a:lnTo>
                  <a:lnTo>
                    <a:pt x="1248" y="458"/>
                  </a:lnTo>
                  <a:lnTo>
                    <a:pt x="1236" y="467"/>
                  </a:lnTo>
                  <a:lnTo>
                    <a:pt x="1225" y="475"/>
                  </a:lnTo>
                  <a:lnTo>
                    <a:pt x="1215" y="481"/>
                  </a:lnTo>
                  <a:lnTo>
                    <a:pt x="1207" y="483"/>
                  </a:lnTo>
                  <a:lnTo>
                    <a:pt x="1198" y="483"/>
                  </a:lnTo>
                  <a:lnTo>
                    <a:pt x="1192" y="479"/>
                  </a:lnTo>
                  <a:lnTo>
                    <a:pt x="1184" y="475"/>
                  </a:lnTo>
                  <a:lnTo>
                    <a:pt x="1177" y="467"/>
                  </a:lnTo>
                  <a:lnTo>
                    <a:pt x="1163" y="446"/>
                  </a:lnTo>
                  <a:lnTo>
                    <a:pt x="1148" y="419"/>
                  </a:lnTo>
                  <a:lnTo>
                    <a:pt x="1133" y="394"/>
                  </a:lnTo>
                  <a:lnTo>
                    <a:pt x="1117" y="368"/>
                  </a:lnTo>
                  <a:lnTo>
                    <a:pt x="1106" y="360"/>
                  </a:lnTo>
                  <a:lnTo>
                    <a:pt x="1096" y="352"/>
                  </a:lnTo>
                  <a:lnTo>
                    <a:pt x="1085" y="345"/>
                  </a:lnTo>
                  <a:lnTo>
                    <a:pt x="1073" y="341"/>
                  </a:lnTo>
                  <a:lnTo>
                    <a:pt x="1058" y="339"/>
                  </a:lnTo>
                  <a:lnTo>
                    <a:pt x="1044" y="339"/>
                  </a:lnTo>
                  <a:lnTo>
                    <a:pt x="1006" y="343"/>
                  </a:lnTo>
                  <a:lnTo>
                    <a:pt x="966" y="350"/>
                  </a:lnTo>
                  <a:lnTo>
                    <a:pt x="924" y="360"/>
                  </a:lnTo>
                  <a:lnTo>
                    <a:pt x="885" y="373"/>
                  </a:lnTo>
                  <a:lnTo>
                    <a:pt x="849" y="387"/>
                  </a:lnTo>
                  <a:lnTo>
                    <a:pt x="836" y="394"/>
                  </a:lnTo>
                  <a:lnTo>
                    <a:pt x="824" y="400"/>
                  </a:lnTo>
                  <a:lnTo>
                    <a:pt x="816" y="408"/>
                  </a:lnTo>
                  <a:lnTo>
                    <a:pt x="809" y="414"/>
                  </a:lnTo>
                  <a:lnTo>
                    <a:pt x="807" y="421"/>
                  </a:lnTo>
                  <a:lnTo>
                    <a:pt x="809" y="427"/>
                  </a:lnTo>
                  <a:lnTo>
                    <a:pt x="816" y="435"/>
                  </a:lnTo>
                  <a:lnTo>
                    <a:pt x="824" y="444"/>
                  </a:lnTo>
                  <a:lnTo>
                    <a:pt x="836" y="450"/>
                  </a:lnTo>
                  <a:lnTo>
                    <a:pt x="849" y="458"/>
                  </a:lnTo>
                  <a:lnTo>
                    <a:pt x="876" y="475"/>
                  </a:lnTo>
                  <a:lnTo>
                    <a:pt x="905" y="494"/>
                  </a:lnTo>
                  <a:lnTo>
                    <a:pt x="918" y="502"/>
                  </a:lnTo>
                  <a:lnTo>
                    <a:pt x="928" y="513"/>
                  </a:lnTo>
                  <a:lnTo>
                    <a:pt x="937" y="521"/>
                  </a:lnTo>
                  <a:lnTo>
                    <a:pt x="943" y="529"/>
                  </a:lnTo>
                  <a:lnTo>
                    <a:pt x="945" y="540"/>
                  </a:lnTo>
                  <a:lnTo>
                    <a:pt x="943" y="548"/>
                  </a:lnTo>
                  <a:lnTo>
                    <a:pt x="939" y="559"/>
                  </a:lnTo>
                  <a:lnTo>
                    <a:pt x="931" y="567"/>
                  </a:lnTo>
                  <a:lnTo>
                    <a:pt x="920" y="578"/>
                  </a:lnTo>
                  <a:lnTo>
                    <a:pt x="910" y="590"/>
                  </a:lnTo>
                  <a:lnTo>
                    <a:pt x="880" y="611"/>
                  </a:lnTo>
                  <a:lnTo>
                    <a:pt x="847" y="634"/>
                  </a:lnTo>
                  <a:lnTo>
                    <a:pt x="807" y="657"/>
                  </a:lnTo>
                  <a:lnTo>
                    <a:pt x="767" y="676"/>
                  </a:lnTo>
                  <a:lnTo>
                    <a:pt x="724" y="693"/>
                  </a:lnTo>
                  <a:lnTo>
                    <a:pt x="680" y="705"/>
                  </a:lnTo>
                  <a:lnTo>
                    <a:pt x="657" y="709"/>
                  </a:lnTo>
                  <a:lnTo>
                    <a:pt x="632" y="716"/>
                  </a:lnTo>
                  <a:lnTo>
                    <a:pt x="575" y="722"/>
                  </a:lnTo>
                  <a:lnTo>
                    <a:pt x="512" y="728"/>
                  </a:lnTo>
                  <a:lnTo>
                    <a:pt x="450" y="732"/>
                  </a:lnTo>
                  <a:lnTo>
                    <a:pt x="389" y="732"/>
                  </a:lnTo>
                  <a:lnTo>
                    <a:pt x="360" y="730"/>
                  </a:lnTo>
                  <a:lnTo>
                    <a:pt x="333" y="728"/>
                  </a:lnTo>
                  <a:lnTo>
                    <a:pt x="307" y="724"/>
                  </a:lnTo>
                  <a:lnTo>
                    <a:pt x="287" y="720"/>
                  </a:lnTo>
                  <a:lnTo>
                    <a:pt x="266" y="714"/>
                  </a:lnTo>
                  <a:lnTo>
                    <a:pt x="251" y="705"/>
                  </a:lnTo>
                  <a:lnTo>
                    <a:pt x="238" y="695"/>
                  </a:lnTo>
                  <a:lnTo>
                    <a:pt x="232" y="682"/>
                  </a:lnTo>
                  <a:lnTo>
                    <a:pt x="226" y="667"/>
                  </a:lnTo>
                  <a:lnTo>
                    <a:pt x="224" y="651"/>
                  </a:lnTo>
                  <a:lnTo>
                    <a:pt x="224" y="632"/>
                  </a:lnTo>
                  <a:lnTo>
                    <a:pt x="226" y="611"/>
                  </a:lnTo>
                  <a:lnTo>
                    <a:pt x="234" y="571"/>
                  </a:lnTo>
                  <a:lnTo>
                    <a:pt x="243" y="529"/>
                  </a:lnTo>
                  <a:lnTo>
                    <a:pt x="249" y="494"/>
                  </a:lnTo>
                  <a:lnTo>
                    <a:pt x="251" y="477"/>
                  </a:lnTo>
                  <a:lnTo>
                    <a:pt x="251" y="465"/>
                  </a:lnTo>
                  <a:lnTo>
                    <a:pt x="247" y="454"/>
                  </a:lnTo>
                  <a:lnTo>
                    <a:pt x="241" y="448"/>
                  </a:lnTo>
                  <a:lnTo>
                    <a:pt x="232" y="444"/>
                  </a:lnTo>
                  <a:lnTo>
                    <a:pt x="222" y="444"/>
                  </a:lnTo>
                  <a:lnTo>
                    <a:pt x="209" y="446"/>
                  </a:lnTo>
                  <a:lnTo>
                    <a:pt x="195" y="450"/>
                  </a:lnTo>
                  <a:lnTo>
                    <a:pt x="161" y="463"/>
                  </a:lnTo>
                  <a:lnTo>
                    <a:pt x="126" y="479"/>
                  </a:lnTo>
                  <a:lnTo>
                    <a:pt x="90" y="500"/>
                  </a:lnTo>
                  <a:lnTo>
                    <a:pt x="57" y="519"/>
                  </a:lnTo>
                  <a:lnTo>
                    <a:pt x="27" y="538"/>
                  </a:lnTo>
                  <a:lnTo>
                    <a:pt x="15" y="544"/>
                  </a:lnTo>
                  <a:lnTo>
                    <a:pt x="4" y="548"/>
                  </a:lnTo>
                  <a:lnTo>
                    <a:pt x="0"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2" name="Freeform 17"/>
            <p:cNvSpPr>
              <a:spLocks/>
            </p:cNvSpPr>
            <p:nvPr/>
          </p:nvSpPr>
          <p:spPr bwMode="auto">
            <a:xfrm>
              <a:off x="2848" y="7401"/>
              <a:ext cx="1347" cy="732"/>
            </a:xfrm>
            <a:custGeom>
              <a:avLst/>
              <a:gdLst>
                <a:gd name="T0" fmla="*/ 21 w 1347"/>
                <a:gd name="T1" fmla="*/ 67 h 732"/>
                <a:gd name="T2" fmla="*/ 123 w 1347"/>
                <a:gd name="T3" fmla="*/ 115 h 732"/>
                <a:gd name="T4" fmla="*/ 232 w 1347"/>
                <a:gd name="T5" fmla="*/ 157 h 732"/>
                <a:gd name="T6" fmla="*/ 270 w 1347"/>
                <a:gd name="T7" fmla="*/ 161 h 732"/>
                <a:gd name="T8" fmla="*/ 312 w 1347"/>
                <a:gd name="T9" fmla="*/ 134 h 732"/>
                <a:gd name="T10" fmla="*/ 347 w 1347"/>
                <a:gd name="T11" fmla="*/ 88 h 732"/>
                <a:gd name="T12" fmla="*/ 376 w 1347"/>
                <a:gd name="T13" fmla="*/ 74 h 732"/>
                <a:gd name="T14" fmla="*/ 412 w 1347"/>
                <a:gd name="T15" fmla="*/ 88 h 732"/>
                <a:gd name="T16" fmla="*/ 473 w 1347"/>
                <a:gd name="T17" fmla="*/ 138 h 732"/>
                <a:gd name="T18" fmla="*/ 533 w 1347"/>
                <a:gd name="T19" fmla="*/ 161 h 732"/>
                <a:gd name="T20" fmla="*/ 575 w 1347"/>
                <a:gd name="T21" fmla="*/ 153 h 732"/>
                <a:gd name="T22" fmla="*/ 680 w 1347"/>
                <a:gd name="T23" fmla="*/ 95 h 732"/>
                <a:gd name="T24" fmla="*/ 782 w 1347"/>
                <a:gd name="T25" fmla="*/ 25 h 732"/>
                <a:gd name="T26" fmla="*/ 830 w 1347"/>
                <a:gd name="T27" fmla="*/ 5 h 732"/>
                <a:gd name="T28" fmla="*/ 874 w 1347"/>
                <a:gd name="T29" fmla="*/ 0 h 732"/>
                <a:gd name="T30" fmla="*/ 918 w 1347"/>
                <a:gd name="T31" fmla="*/ 9 h 732"/>
                <a:gd name="T32" fmla="*/ 998 w 1347"/>
                <a:gd name="T33" fmla="*/ 11 h 732"/>
                <a:gd name="T34" fmla="*/ 1104 w 1347"/>
                <a:gd name="T35" fmla="*/ 11 h 732"/>
                <a:gd name="T36" fmla="*/ 1198 w 1347"/>
                <a:gd name="T37" fmla="*/ 38 h 732"/>
                <a:gd name="T38" fmla="*/ 1276 w 1347"/>
                <a:gd name="T39" fmla="*/ 113 h 732"/>
                <a:gd name="T40" fmla="*/ 1332 w 1347"/>
                <a:gd name="T41" fmla="*/ 218 h 732"/>
                <a:gd name="T42" fmla="*/ 1347 w 1347"/>
                <a:gd name="T43" fmla="*/ 295 h 732"/>
                <a:gd name="T44" fmla="*/ 1315 w 1347"/>
                <a:gd name="T45" fmla="*/ 375 h 732"/>
                <a:gd name="T46" fmla="*/ 1248 w 1347"/>
                <a:gd name="T47" fmla="*/ 458 h 732"/>
                <a:gd name="T48" fmla="*/ 1215 w 1347"/>
                <a:gd name="T49" fmla="*/ 481 h 732"/>
                <a:gd name="T50" fmla="*/ 1192 w 1347"/>
                <a:gd name="T51" fmla="*/ 479 h 732"/>
                <a:gd name="T52" fmla="*/ 1163 w 1347"/>
                <a:gd name="T53" fmla="*/ 446 h 732"/>
                <a:gd name="T54" fmla="*/ 1117 w 1347"/>
                <a:gd name="T55" fmla="*/ 368 h 732"/>
                <a:gd name="T56" fmla="*/ 1085 w 1347"/>
                <a:gd name="T57" fmla="*/ 345 h 732"/>
                <a:gd name="T58" fmla="*/ 1044 w 1347"/>
                <a:gd name="T59" fmla="*/ 339 h 732"/>
                <a:gd name="T60" fmla="*/ 924 w 1347"/>
                <a:gd name="T61" fmla="*/ 360 h 732"/>
                <a:gd name="T62" fmla="*/ 836 w 1347"/>
                <a:gd name="T63" fmla="*/ 394 h 732"/>
                <a:gd name="T64" fmla="*/ 809 w 1347"/>
                <a:gd name="T65" fmla="*/ 414 h 732"/>
                <a:gd name="T66" fmla="*/ 816 w 1347"/>
                <a:gd name="T67" fmla="*/ 435 h 732"/>
                <a:gd name="T68" fmla="*/ 849 w 1347"/>
                <a:gd name="T69" fmla="*/ 458 h 732"/>
                <a:gd name="T70" fmla="*/ 918 w 1347"/>
                <a:gd name="T71" fmla="*/ 502 h 732"/>
                <a:gd name="T72" fmla="*/ 943 w 1347"/>
                <a:gd name="T73" fmla="*/ 529 h 732"/>
                <a:gd name="T74" fmla="*/ 939 w 1347"/>
                <a:gd name="T75" fmla="*/ 559 h 732"/>
                <a:gd name="T76" fmla="*/ 910 w 1347"/>
                <a:gd name="T77" fmla="*/ 590 h 732"/>
                <a:gd name="T78" fmla="*/ 807 w 1347"/>
                <a:gd name="T79" fmla="*/ 657 h 732"/>
                <a:gd name="T80" fmla="*/ 680 w 1347"/>
                <a:gd name="T81" fmla="*/ 705 h 732"/>
                <a:gd name="T82" fmla="*/ 575 w 1347"/>
                <a:gd name="T83" fmla="*/ 722 h 732"/>
                <a:gd name="T84" fmla="*/ 389 w 1347"/>
                <a:gd name="T85" fmla="*/ 732 h 732"/>
                <a:gd name="T86" fmla="*/ 307 w 1347"/>
                <a:gd name="T87" fmla="*/ 724 h 732"/>
                <a:gd name="T88" fmla="*/ 251 w 1347"/>
                <a:gd name="T89" fmla="*/ 705 h 732"/>
                <a:gd name="T90" fmla="*/ 226 w 1347"/>
                <a:gd name="T91" fmla="*/ 667 h 732"/>
                <a:gd name="T92" fmla="*/ 226 w 1347"/>
                <a:gd name="T93" fmla="*/ 611 h 732"/>
                <a:gd name="T94" fmla="*/ 249 w 1347"/>
                <a:gd name="T95" fmla="*/ 494 h 732"/>
                <a:gd name="T96" fmla="*/ 247 w 1347"/>
                <a:gd name="T97" fmla="*/ 454 h 732"/>
                <a:gd name="T98" fmla="*/ 222 w 1347"/>
                <a:gd name="T99" fmla="*/ 444 h 732"/>
                <a:gd name="T100" fmla="*/ 161 w 1347"/>
                <a:gd name="T101" fmla="*/ 463 h 732"/>
                <a:gd name="T102" fmla="*/ 57 w 1347"/>
                <a:gd name="T103" fmla="*/ 519 h 732"/>
                <a:gd name="T104" fmla="*/ 4 w 1347"/>
                <a:gd name="T105" fmla="*/ 548 h 73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47"/>
                <a:gd name="T160" fmla="*/ 0 h 732"/>
                <a:gd name="T161" fmla="*/ 1347 w 1347"/>
                <a:gd name="T162" fmla="*/ 732 h 73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47" h="732">
                  <a:moveTo>
                    <a:pt x="0" y="59"/>
                  </a:moveTo>
                  <a:lnTo>
                    <a:pt x="11" y="63"/>
                  </a:lnTo>
                  <a:lnTo>
                    <a:pt x="21" y="67"/>
                  </a:lnTo>
                  <a:lnTo>
                    <a:pt x="50" y="82"/>
                  </a:lnTo>
                  <a:lnTo>
                    <a:pt x="86" y="99"/>
                  </a:lnTo>
                  <a:lnTo>
                    <a:pt x="123" y="115"/>
                  </a:lnTo>
                  <a:lnTo>
                    <a:pt x="161" y="132"/>
                  </a:lnTo>
                  <a:lnTo>
                    <a:pt x="199" y="147"/>
                  </a:lnTo>
                  <a:lnTo>
                    <a:pt x="232" y="157"/>
                  </a:lnTo>
                  <a:lnTo>
                    <a:pt x="247" y="159"/>
                  </a:lnTo>
                  <a:lnTo>
                    <a:pt x="259" y="161"/>
                  </a:lnTo>
                  <a:lnTo>
                    <a:pt x="270" y="161"/>
                  </a:lnTo>
                  <a:lnTo>
                    <a:pt x="280" y="159"/>
                  </a:lnTo>
                  <a:lnTo>
                    <a:pt x="297" y="149"/>
                  </a:lnTo>
                  <a:lnTo>
                    <a:pt x="312" y="134"/>
                  </a:lnTo>
                  <a:lnTo>
                    <a:pt x="324" y="118"/>
                  </a:lnTo>
                  <a:lnTo>
                    <a:pt x="335" y="103"/>
                  </a:lnTo>
                  <a:lnTo>
                    <a:pt x="347" y="88"/>
                  </a:lnTo>
                  <a:lnTo>
                    <a:pt x="360" y="78"/>
                  </a:lnTo>
                  <a:lnTo>
                    <a:pt x="368" y="76"/>
                  </a:lnTo>
                  <a:lnTo>
                    <a:pt x="376" y="74"/>
                  </a:lnTo>
                  <a:lnTo>
                    <a:pt x="385" y="76"/>
                  </a:lnTo>
                  <a:lnTo>
                    <a:pt x="393" y="78"/>
                  </a:lnTo>
                  <a:lnTo>
                    <a:pt x="412" y="88"/>
                  </a:lnTo>
                  <a:lnTo>
                    <a:pt x="431" y="105"/>
                  </a:lnTo>
                  <a:lnTo>
                    <a:pt x="452" y="122"/>
                  </a:lnTo>
                  <a:lnTo>
                    <a:pt x="473" y="138"/>
                  </a:lnTo>
                  <a:lnTo>
                    <a:pt x="496" y="153"/>
                  </a:lnTo>
                  <a:lnTo>
                    <a:pt x="519" y="161"/>
                  </a:lnTo>
                  <a:lnTo>
                    <a:pt x="533" y="161"/>
                  </a:lnTo>
                  <a:lnTo>
                    <a:pt x="546" y="161"/>
                  </a:lnTo>
                  <a:lnTo>
                    <a:pt x="560" y="159"/>
                  </a:lnTo>
                  <a:lnTo>
                    <a:pt x="575" y="153"/>
                  </a:lnTo>
                  <a:lnTo>
                    <a:pt x="609" y="138"/>
                  </a:lnTo>
                  <a:lnTo>
                    <a:pt x="644" y="118"/>
                  </a:lnTo>
                  <a:lnTo>
                    <a:pt x="680" y="95"/>
                  </a:lnTo>
                  <a:lnTo>
                    <a:pt x="717" y="69"/>
                  </a:lnTo>
                  <a:lnTo>
                    <a:pt x="751" y="46"/>
                  </a:lnTo>
                  <a:lnTo>
                    <a:pt x="782" y="25"/>
                  </a:lnTo>
                  <a:lnTo>
                    <a:pt x="797" y="19"/>
                  </a:lnTo>
                  <a:lnTo>
                    <a:pt x="809" y="13"/>
                  </a:lnTo>
                  <a:lnTo>
                    <a:pt x="830" y="5"/>
                  </a:lnTo>
                  <a:lnTo>
                    <a:pt x="847" y="2"/>
                  </a:lnTo>
                  <a:lnTo>
                    <a:pt x="862" y="0"/>
                  </a:lnTo>
                  <a:lnTo>
                    <a:pt x="874" y="0"/>
                  </a:lnTo>
                  <a:lnTo>
                    <a:pt x="887" y="2"/>
                  </a:lnTo>
                  <a:lnTo>
                    <a:pt x="901" y="7"/>
                  </a:lnTo>
                  <a:lnTo>
                    <a:pt x="918" y="9"/>
                  </a:lnTo>
                  <a:lnTo>
                    <a:pt x="939" y="11"/>
                  </a:lnTo>
                  <a:lnTo>
                    <a:pt x="966" y="11"/>
                  </a:lnTo>
                  <a:lnTo>
                    <a:pt x="998" y="11"/>
                  </a:lnTo>
                  <a:lnTo>
                    <a:pt x="1031" y="9"/>
                  </a:lnTo>
                  <a:lnTo>
                    <a:pt x="1069" y="9"/>
                  </a:lnTo>
                  <a:lnTo>
                    <a:pt x="1104" y="11"/>
                  </a:lnTo>
                  <a:lnTo>
                    <a:pt x="1140" y="15"/>
                  </a:lnTo>
                  <a:lnTo>
                    <a:pt x="1171" y="23"/>
                  </a:lnTo>
                  <a:lnTo>
                    <a:pt x="1198" y="38"/>
                  </a:lnTo>
                  <a:lnTo>
                    <a:pt x="1225" y="59"/>
                  </a:lnTo>
                  <a:lnTo>
                    <a:pt x="1251" y="84"/>
                  </a:lnTo>
                  <a:lnTo>
                    <a:pt x="1276" y="113"/>
                  </a:lnTo>
                  <a:lnTo>
                    <a:pt x="1299" y="147"/>
                  </a:lnTo>
                  <a:lnTo>
                    <a:pt x="1317" y="182"/>
                  </a:lnTo>
                  <a:lnTo>
                    <a:pt x="1332" y="218"/>
                  </a:lnTo>
                  <a:lnTo>
                    <a:pt x="1343" y="251"/>
                  </a:lnTo>
                  <a:lnTo>
                    <a:pt x="1347" y="281"/>
                  </a:lnTo>
                  <a:lnTo>
                    <a:pt x="1347" y="295"/>
                  </a:lnTo>
                  <a:lnTo>
                    <a:pt x="1343" y="310"/>
                  </a:lnTo>
                  <a:lnTo>
                    <a:pt x="1332" y="341"/>
                  </a:lnTo>
                  <a:lnTo>
                    <a:pt x="1315" y="375"/>
                  </a:lnTo>
                  <a:lnTo>
                    <a:pt x="1294" y="406"/>
                  </a:lnTo>
                  <a:lnTo>
                    <a:pt x="1271" y="433"/>
                  </a:lnTo>
                  <a:lnTo>
                    <a:pt x="1248" y="458"/>
                  </a:lnTo>
                  <a:lnTo>
                    <a:pt x="1236" y="467"/>
                  </a:lnTo>
                  <a:lnTo>
                    <a:pt x="1225" y="475"/>
                  </a:lnTo>
                  <a:lnTo>
                    <a:pt x="1215" y="481"/>
                  </a:lnTo>
                  <a:lnTo>
                    <a:pt x="1207" y="483"/>
                  </a:lnTo>
                  <a:lnTo>
                    <a:pt x="1198" y="483"/>
                  </a:lnTo>
                  <a:lnTo>
                    <a:pt x="1192" y="479"/>
                  </a:lnTo>
                  <a:lnTo>
                    <a:pt x="1184" y="475"/>
                  </a:lnTo>
                  <a:lnTo>
                    <a:pt x="1177" y="467"/>
                  </a:lnTo>
                  <a:lnTo>
                    <a:pt x="1163" y="446"/>
                  </a:lnTo>
                  <a:lnTo>
                    <a:pt x="1148" y="419"/>
                  </a:lnTo>
                  <a:lnTo>
                    <a:pt x="1133" y="394"/>
                  </a:lnTo>
                  <a:lnTo>
                    <a:pt x="1117" y="368"/>
                  </a:lnTo>
                  <a:lnTo>
                    <a:pt x="1106" y="360"/>
                  </a:lnTo>
                  <a:lnTo>
                    <a:pt x="1096" y="352"/>
                  </a:lnTo>
                  <a:lnTo>
                    <a:pt x="1085" y="345"/>
                  </a:lnTo>
                  <a:lnTo>
                    <a:pt x="1073" y="341"/>
                  </a:lnTo>
                  <a:lnTo>
                    <a:pt x="1058" y="339"/>
                  </a:lnTo>
                  <a:lnTo>
                    <a:pt x="1044" y="339"/>
                  </a:lnTo>
                  <a:lnTo>
                    <a:pt x="1006" y="343"/>
                  </a:lnTo>
                  <a:lnTo>
                    <a:pt x="966" y="350"/>
                  </a:lnTo>
                  <a:lnTo>
                    <a:pt x="924" y="360"/>
                  </a:lnTo>
                  <a:lnTo>
                    <a:pt x="885" y="373"/>
                  </a:lnTo>
                  <a:lnTo>
                    <a:pt x="849" y="387"/>
                  </a:lnTo>
                  <a:lnTo>
                    <a:pt x="836" y="394"/>
                  </a:lnTo>
                  <a:lnTo>
                    <a:pt x="824" y="400"/>
                  </a:lnTo>
                  <a:lnTo>
                    <a:pt x="816" y="408"/>
                  </a:lnTo>
                  <a:lnTo>
                    <a:pt x="809" y="414"/>
                  </a:lnTo>
                  <a:lnTo>
                    <a:pt x="807" y="421"/>
                  </a:lnTo>
                  <a:lnTo>
                    <a:pt x="809" y="427"/>
                  </a:lnTo>
                  <a:lnTo>
                    <a:pt x="816" y="435"/>
                  </a:lnTo>
                  <a:lnTo>
                    <a:pt x="824" y="444"/>
                  </a:lnTo>
                  <a:lnTo>
                    <a:pt x="836" y="450"/>
                  </a:lnTo>
                  <a:lnTo>
                    <a:pt x="849" y="458"/>
                  </a:lnTo>
                  <a:lnTo>
                    <a:pt x="876" y="475"/>
                  </a:lnTo>
                  <a:lnTo>
                    <a:pt x="905" y="494"/>
                  </a:lnTo>
                  <a:lnTo>
                    <a:pt x="918" y="502"/>
                  </a:lnTo>
                  <a:lnTo>
                    <a:pt x="928" y="513"/>
                  </a:lnTo>
                  <a:lnTo>
                    <a:pt x="937" y="521"/>
                  </a:lnTo>
                  <a:lnTo>
                    <a:pt x="943" y="529"/>
                  </a:lnTo>
                  <a:lnTo>
                    <a:pt x="945" y="540"/>
                  </a:lnTo>
                  <a:lnTo>
                    <a:pt x="943" y="548"/>
                  </a:lnTo>
                  <a:lnTo>
                    <a:pt x="939" y="559"/>
                  </a:lnTo>
                  <a:lnTo>
                    <a:pt x="931" y="567"/>
                  </a:lnTo>
                  <a:lnTo>
                    <a:pt x="920" y="578"/>
                  </a:lnTo>
                  <a:lnTo>
                    <a:pt x="910" y="590"/>
                  </a:lnTo>
                  <a:lnTo>
                    <a:pt x="880" y="611"/>
                  </a:lnTo>
                  <a:lnTo>
                    <a:pt x="847" y="634"/>
                  </a:lnTo>
                  <a:lnTo>
                    <a:pt x="807" y="657"/>
                  </a:lnTo>
                  <a:lnTo>
                    <a:pt x="767" y="676"/>
                  </a:lnTo>
                  <a:lnTo>
                    <a:pt x="724" y="693"/>
                  </a:lnTo>
                  <a:lnTo>
                    <a:pt x="680" y="705"/>
                  </a:lnTo>
                  <a:lnTo>
                    <a:pt x="657" y="709"/>
                  </a:lnTo>
                  <a:lnTo>
                    <a:pt x="632" y="716"/>
                  </a:lnTo>
                  <a:lnTo>
                    <a:pt x="575" y="722"/>
                  </a:lnTo>
                  <a:lnTo>
                    <a:pt x="512" y="728"/>
                  </a:lnTo>
                  <a:lnTo>
                    <a:pt x="450" y="732"/>
                  </a:lnTo>
                  <a:lnTo>
                    <a:pt x="389" y="732"/>
                  </a:lnTo>
                  <a:lnTo>
                    <a:pt x="360" y="730"/>
                  </a:lnTo>
                  <a:lnTo>
                    <a:pt x="333" y="728"/>
                  </a:lnTo>
                  <a:lnTo>
                    <a:pt x="307" y="724"/>
                  </a:lnTo>
                  <a:lnTo>
                    <a:pt x="287" y="720"/>
                  </a:lnTo>
                  <a:lnTo>
                    <a:pt x="266" y="714"/>
                  </a:lnTo>
                  <a:lnTo>
                    <a:pt x="251" y="705"/>
                  </a:lnTo>
                  <a:lnTo>
                    <a:pt x="238" y="695"/>
                  </a:lnTo>
                  <a:lnTo>
                    <a:pt x="232" y="682"/>
                  </a:lnTo>
                  <a:lnTo>
                    <a:pt x="226" y="667"/>
                  </a:lnTo>
                  <a:lnTo>
                    <a:pt x="224" y="651"/>
                  </a:lnTo>
                  <a:lnTo>
                    <a:pt x="224" y="632"/>
                  </a:lnTo>
                  <a:lnTo>
                    <a:pt x="226" y="611"/>
                  </a:lnTo>
                  <a:lnTo>
                    <a:pt x="234" y="571"/>
                  </a:lnTo>
                  <a:lnTo>
                    <a:pt x="243" y="529"/>
                  </a:lnTo>
                  <a:lnTo>
                    <a:pt x="249" y="494"/>
                  </a:lnTo>
                  <a:lnTo>
                    <a:pt x="251" y="477"/>
                  </a:lnTo>
                  <a:lnTo>
                    <a:pt x="251" y="465"/>
                  </a:lnTo>
                  <a:lnTo>
                    <a:pt x="247" y="454"/>
                  </a:lnTo>
                  <a:lnTo>
                    <a:pt x="241" y="448"/>
                  </a:lnTo>
                  <a:lnTo>
                    <a:pt x="232" y="444"/>
                  </a:lnTo>
                  <a:lnTo>
                    <a:pt x="222" y="444"/>
                  </a:lnTo>
                  <a:lnTo>
                    <a:pt x="209" y="446"/>
                  </a:lnTo>
                  <a:lnTo>
                    <a:pt x="195" y="450"/>
                  </a:lnTo>
                  <a:lnTo>
                    <a:pt x="161" y="463"/>
                  </a:lnTo>
                  <a:lnTo>
                    <a:pt x="126" y="479"/>
                  </a:lnTo>
                  <a:lnTo>
                    <a:pt x="90" y="500"/>
                  </a:lnTo>
                  <a:lnTo>
                    <a:pt x="57" y="519"/>
                  </a:lnTo>
                  <a:lnTo>
                    <a:pt x="27" y="538"/>
                  </a:lnTo>
                  <a:lnTo>
                    <a:pt x="15" y="544"/>
                  </a:lnTo>
                  <a:lnTo>
                    <a:pt x="4" y="548"/>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222" name="Line 18"/>
          <p:cNvSpPr>
            <a:spLocks noChangeShapeType="1"/>
          </p:cNvSpPr>
          <p:nvPr/>
        </p:nvSpPr>
        <p:spPr bwMode="auto">
          <a:xfrm flipH="1" flipV="1">
            <a:off x="6985559" y="3273838"/>
            <a:ext cx="138220" cy="250813"/>
          </a:xfrm>
          <a:prstGeom prst="line">
            <a:avLst/>
          </a:prstGeom>
          <a:noFill/>
          <a:ln w="952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237" name="Freeform 25"/>
          <p:cNvSpPr>
            <a:spLocks/>
          </p:cNvSpPr>
          <p:nvPr/>
        </p:nvSpPr>
        <p:spPr bwMode="auto">
          <a:xfrm>
            <a:off x="7338962" y="3149582"/>
            <a:ext cx="67539" cy="23010"/>
          </a:xfrm>
          <a:custGeom>
            <a:avLst/>
            <a:gdLst>
              <a:gd name="T0" fmla="*/ 0 w 66"/>
              <a:gd name="T1" fmla="*/ 61 h 61"/>
              <a:gd name="T2" fmla="*/ 66 w 66"/>
              <a:gd name="T3" fmla="*/ 40 h 61"/>
              <a:gd name="T4" fmla="*/ 10 w 66"/>
              <a:gd name="T5" fmla="*/ 0 h 61"/>
              <a:gd name="T6" fmla="*/ 0 w 66"/>
              <a:gd name="T7" fmla="*/ 61 h 61"/>
              <a:gd name="T8" fmla="*/ 0 60000 65536"/>
              <a:gd name="T9" fmla="*/ 0 60000 65536"/>
              <a:gd name="T10" fmla="*/ 0 60000 65536"/>
              <a:gd name="T11" fmla="*/ 0 60000 65536"/>
              <a:gd name="T12" fmla="*/ 0 w 66"/>
              <a:gd name="T13" fmla="*/ 0 h 61"/>
              <a:gd name="T14" fmla="*/ 66 w 66"/>
              <a:gd name="T15" fmla="*/ 61 h 61"/>
            </a:gdLst>
            <a:ahLst/>
            <a:cxnLst>
              <a:cxn ang="T8">
                <a:pos x="T0" y="T1"/>
              </a:cxn>
              <a:cxn ang="T9">
                <a:pos x="T2" y="T3"/>
              </a:cxn>
              <a:cxn ang="T10">
                <a:pos x="T4" y="T5"/>
              </a:cxn>
              <a:cxn ang="T11">
                <a:pos x="T6" y="T7"/>
              </a:cxn>
            </a:cxnLst>
            <a:rect l="T12" t="T13" r="T14" b="T15"/>
            <a:pathLst>
              <a:path w="66" h="61">
                <a:moveTo>
                  <a:pt x="0" y="61"/>
                </a:moveTo>
                <a:lnTo>
                  <a:pt x="66" y="40"/>
                </a:lnTo>
                <a:lnTo>
                  <a:pt x="10" y="0"/>
                </a:lnTo>
                <a:lnTo>
                  <a:pt x="0"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5" name="Line 26"/>
          <p:cNvSpPr>
            <a:spLocks noChangeShapeType="1"/>
          </p:cNvSpPr>
          <p:nvPr/>
        </p:nvSpPr>
        <p:spPr bwMode="auto">
          <a:xfrm flipV="1">
            <a:off x="6701267" y="3292246"/>
            <a:ext cx="284293" cy="253114"/>
          </a:xfrm>
          <a:prstGeom prst="line">
            <a:avLst/>
          </a:prstGeom>
          <a:noFill/>
          <a:ln w="952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226" name="Line 27"/>
          <p:cNvSpPr>
            <a:spLocks noChangeShapeType="1"/>
          </p:cNvSpPr>
          <p:nvPr/>
        </p:nvSpPr>
        <p:spPr bwMode="auto">
          <a:xfrm flipH="1">
            <a:off x="7265140" y="3230118"/>
            <a:ext cx="424083" cy="167976"/>
          </a:xfrm>
          <a:prstGeom prst="line">
            <a:avLst/>
          </a:prstGeom>
          <a:noFill/>
          <a:ln w="952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227" name="Line 28"/>
          <p:cNvSpPr>
            <a:spLocks noChangeShapeType="1"/>
          </p:cNvSpPr>
          <p:nvPr/>
        </p:nvSpPr>
        <p:spPr bwMode="auto">
          <a:xfrm flipV="1">
            <a:off x="7265140" y="3209409"/>
            <a:ext cx="141361" cy="188685"/>
          </a:xfrm>
          <a:prstGeom prst="line">
            <a:avLst/>
          </a:prstGeom>
          <a:noFill/>
          <a:ln w="952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228" name="Line 29"/>
          <p:cNvSpPr>
            <a:spLocks noChangeShapeType="1"/>
          </p:cNvSpPr>
          <p:nvPr/>
        </p:nvSpPr>
        <p:spPr bwMode="auto">
          <a:xfrm flipV="1">
            <a:off x="6707549" y="3218613"/>
            <a:ext cx="686387" cy="319844"/>
          </a:xfrm>
          <a:prstGeom prst="line">
            <a:avLst/>
          </a:prstGeom>
          <a:noFill/>
          <a:ln w="952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229" name="Line 30"/>
          <p:cNvSpPr>
            <a:spLocks noChangeShapeType="1"/>
          </p:cNvSpPr>
          <p:nvPr/>
        </p:nvSpPr>
        <p:spPr bwMode="auto">
          <a:xfrm flipV="1">
            <a:off x="7406502" y="3103561"/>
            <a:ext cx="142932" cy="6442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30" name="Line 31"/>
          <p:cNvSpPr>
            <a:spLocks noChangeShapeType="1"/>
          </p:cNvSpPr>
          <p:nvPr/>
        </p:nvSpPr>
        <p:spPr bwMode="auto">
          <a:xfrm>
            <a:off x="7549433" y="3103561"/>
            <a:ext cx="1571" cy="6442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31" name="Line 32"/>
          <p:cNvSpPr>
            <a:spLocks noChangeShapeType="1"/>
          </p:cNvSpPr>
          <p:nvPr/>
        </p:nvSpPr>
        <p:spPr bwMode="auto">
          <a:xfrm>
            <a:off x="7549433" y="3167990"/>
            <a:ext cx="281152"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32" name="Line 33"/>
          <p:cNvSpPr>
            <a:spLocks noChangeShapeType="1"/>
          </p:cNvSpPr>
          <p:nvPr/>
        </p:nvSpPr>
        <p:spPr bwMode="auto">
          <a:xfrm flipH="1">
            <a:off x="7689224" y="3167990"/>
            <a:ext cx="141361" cy="243910"/>
          </a:xfrm>
          <a:prstGeom prst="line">
            <a:avLst/>
          </a:prstGeom>
          <a:noFill/>
          <a:ln w="952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233" name="Line 34"/>
          <p:cNvSpPr>
            <a:spLocks noChangeShapeType="1"/>
          </p:cNvSpPr>
          <p:nvPr/>
        </p:nvSpPr>
        <p:spPr bwMode="auto">
          <a:xfrm flipV="1">
            <a:off x="7689224" y="3230118"/>
            <a:ext cx="1571" cy="188685"/>
          </a:xfrm>
          <a:prstGeom prst="line">
            <a:avLst/>
          </a:prstGeom>
          <a:noFill/>
          <a:ln w="952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234" name="Line 35"/>
          <p:cNvSpPr>
            <a:spLocks noChangeShapeType="1"/>
          </p:cNvSpPr>
          <p:nvPr/>
        </p:nvSpPr>
        <p:spPr bwMode="auto">
          <a:xfrm flipH="1" flipV="1">
            <a:off x="6707549" y="3289945"/>
            <a:ext cx="416230" cy="255415"/>
          </a:xfrm>
          <a:prstGeom prst="line">
            <a:avLst/>
          </a:prstGeom>
          <a:noFill/>
          <a:ln w="952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235" name="Line 36"/>
          <p:cNvSpPr>
            <a:spLocks noChangeShapeType="1"/>
          </p:cNvSpPr>
          <p:nvPr/>
        </p:nvSpPr>
        <p:spPr bwMode="auto">
          <a:xfrm flipH="1">
            <a:off x="6137393" y="3283042"/>
            <a:ext cx="587434" cy="71332"/>
          </a:xfrm>
          <a:prstGeom prst="line">
            <a:avLst/>
          </a:prstGeom>
          <a:noFill/>
          <a:ln w="9525">
            <a:solidFill>
              <a:srgbClr val="3366FF"/>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48" name="Rectangle 40"/>
          <p:cNvSpPr>
            <a:spLocks noChangeArrowheads="1"/>
          </p:cNvSpPr>
          <p:nvPr/>
        </p:nvSpPr>
        <p:spPr bwMode="auto">
          <a:xfrm>
            <a:off x="4945253" y="2564747"/>
            <a:ext cx="1366485" cy="393223"/>
          </a:xfrm>
          <a:prstGeom prst="rect">
            <a:avLst/>
          </a:prstGeom>
          <a:solidFill>
            <a:schemeClr val="accent1">
              <a:lumMod val="20000"/>
              <a:lumOff val="80000"/>
              <a:alpha val="38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en-US" sz="1200" b="1" dirty="0" err="1" smtClean="0">
                <a:solidFill>
                  <a:srgbClr val="FF0000"/>
                </a:solidFill>
                <a:latin typeface="Comic Sans MS" panose="030F0702030302020204" pitchFamily="66" charset="0"/>
              </a:rPr>
              <a:t>Positron</a:t>
            </a:r>
            <a:r>
              <a:rPr lang="it-IT" altLang="en-US" sz="1200" b="1" dirty="0">
                <a:solidFill>
                  <a:srgbClr val="FF0000"/>
                </a:solidFill>
                <a:latin typeface="Comic Sans MS" panose="030F0702030302020204" pitchFamily="66" charset="0"/>
              </a:rPr>
              <a:t> </a:t>
            </a:r>
            <a:r>
              <a:rPr lang="it-IT" altLang="en-US" sz="1200" b="1" dirty="0" err="1" smtClean="0">
                <a:solidFill>
                  <a:srgbClr val="FF0000"/>
                </a:solidFill>
                <a:latin typeface="Comic Sans MS" panose="030F0702030302020204" pitchFamily="66" charset="0"/>
              </a:rPr>
              <a:t>pulse</a:t>
            </a:r>
            <a:r>
              <a:rPr lang="it-IT" altLang="en-US" sz="1200" b="1" dirty="0" smtClean="0">
                <a:solidFill>
                  <a:srgbClr val="FF0000"/>
                </a:solidFill>
                <a:latin typeface="Comic Sans MS" panose="030F0702030302020204" pitchFamily="66" charset="0"/>
              </a:rPr>
              <a:t>:</a:t>
            </a:r>
          </a:p>
          <a:p>
            <a:r>
              <a:rPr lang="it-IT" altLang="en-US" sz="1200" b="1" dirty="0" smtClean="0">
                <a:solidFill>
                  <a:srgbClr val="FF0000"/>
                </a:solidFill>
                <a:latin typeface="Comic Sans MS" panose="030F0702030302020204" pitchFamily="66" charset="0"/>
              </a:rPr>
              <a:t>4,2kV</a:t>
            </a:r>
            <a:endParaRPr lang="it-IT" altLang="en-US" sz="1200" dirty="0">
              <a:solidFill>
                <a:srgbClr val="FF0000"/>
              </a:solidFill>
              <a:latin typeface="Comic Sans MS" panose="030F0702030302020204" pitchFamily="66" charset="0"/>
            </a:endParaRPr>
          </a:p>
        </p:txBody>
      </p:sp>
      <p:grpSp>
        <p:nvGrpSpPr>
          <p:cNvPr id="10" name="Group 42"/>
          <p:cNvGrpSpPr>
            <a:grpSpLocks/>
          </p:cNvGrpSpPr>
          <p:nvPr/>
        </p:nvGrpSpPr>
        <p:grpSpPr bwMode="auto">
          <a:xfrm>
            <a:off x="6427968" y="3867506"/>
            <a:ext cx="1415182" cy="342855"/>
            <a:chOff x="2848" y="7401"/>
            <a:chExt cx="1347" cy="732"/>
          </a:xfrm>
        </p:grpSpPr>
        <p:sp>
          <p:nvSpPr>
            <p:cNvPr id="219" name="Freeform 43"/>
            <p:cNvSpPr>
              <a:spLocks/>
            </p:cNvSpPr>
            <p:nvPr/>
          </p:nvSpPr>
          <p:spPr bwMode="auto">
            <a:xfrm>
              <a:off x="2848" y="7401"/>
              <a:ext cx="1347" cy="732"/>
            </a:xfrm>
            <a:custGeom>
              <a:avLst/>
              <a:gdLst>
                <a:gd name="T0" fmla="*/ 21 w 1347"/>
                <a:gd name="T1" fmla="*/ 67 h 732"/>
                <a:gd name="T2" fmla="*/ 123 w 1347"/>
                <a:gd name="T3" fmla="*/ 115 h 732"/>
                <a:gd name="T4" fmla="*/ 232 w 1347"/>
                <a:gd name="T5" fmla="*/ 157 h 732"/>
                <a:gd name="T6" fmla="*/ 270 w 1347"/>
                <a:gd name="T7" fmla="*/ 161 h 732"/>
                <a:gd name="T8" fmla="*/ 312 w 1347"/>
                <a:gd name="T9" fmla="*/ 134 h 732"/>
                <a:gd name="T10" fmla="*/ 347 w 1347"/>
                <a:gd name="T11" fmla="*/ 88 h 732"/>
                <a:gd name="T12" fmla="*/ 376 w 1347"/>
                <a:gd name="T13" fmla="*/ 74 h 732"/>
                <a:gd name="T14" fmla="*/ 412 w 1347"/>
                <a:gd name="T15" fmla="*/ 88 h 732"/>
                <a:gd name="T16" fmla="*/ 473 w 1347"/>
                <a:gd name="T17" fmla="*/ 138 h 732"/>
                <a:gd name="T18" fmla="*/ 533 w 1347"/>
                <a:gd name="T19" fmla="*/ 161 h 732"/>
                <a:gd name="T20" fmla="*/ 575 w 1347"/>
                <a:gd name="T21" fmla="*/ 153 h 732"/>
                <a:gd name="T22" fmla="*/ 680 w 1347"/>
                <a:gd name="T23" fmla="*/ 95 h 732"/>
                <a:gd name="T24" fmla="*/ 782 w 1347"/>
                <a:gd name="T25" fmla="*/ 25 h 732"/>
                <a:gd name="T26" fmla="*/ 830 w 1347"/>
                <a:gd name="T27" fmla="*/ 5 h 732"/>
                <a:gd name="T28" fmla="*/ 874 w 1347"/>
                <a:gd name="T29" fmla="*/ 0 h 732"/>
                <a:gd name="T30" fmla="*/ 918 w 1347"/>
                <a:gd name="T31" fmla="*/ 9 h 732"/>
                <a:gd name="T32" fmla="*/ 998 w 1347"/>
                <a:gd name="T33" fmla="*/ 11 h 732"/>
                <a:gd name="T34" fmla="*/ 1104 w 1347"/>
                <a:gd name="T35" fmla="*/ 11 h 732"/>
                <a:gd name="T36" fmla="*/ 1198 w 1347"/>
                <a:gd name="T37" fmla="*/ 38 h 732"/>
                <a:gd name="T38" fmla="*/ 1276 w 1347"/>
                <a:gd name="T39" fmla="*/ 113 h 732"/>
                <a:gd name="T40" fmla="*/ 1332 w 1347"/>
                <a:gd name="T41" fmla="*/ 218 h 732"/>
                <a:gd name="T42" fmla="*/ 1347 w 1347"/>
                <a:gd name="T43" fmla="*/ 295 h 732"/>
                <a:gd name="T44" fmla="*/ 1315 w 1347"/>
                <a:gd name="T45" fmla="*/ 375 h 732"/>
                <a:gd name="T46" fmla="*/ 1248 w 1347"/>
                <a:gd name="T47" fmla="*/ 458 h 732"/>
                <a:gd name="T48" fmla="*/ 1215 w 1347"/>
                <a:gd name="T49" fmla="*/ 481 h 732"/>
                <a:gd name="T50" fmla="*/ 1192 w 1347"/>
                <a:gd name="T51" fmla="*/ 479 h 732"/>
                <a:gd name="T52" fmla="*/ 1163 w 1347"/>
                <a:gd name="T53" fmla="*/ 446 h 732"/>
                <a:gd name="T54" fmla="*/ 1117 w 1347"/>
                <a:gd name="T55" fmla="*/ 368 h 732"/>
                <a:gd name="T56" fmla="*/ 1085 w 1347"/>
                <a:gd name="T57" fmla="*/ 345 h 732"/>
                <a:gd name="T58" fmla="*/ 1044 w 1347"/>
                <a:gd name="T59" fmla="*/ 339 h 732"/>
                <a:gd name="T60" fmla="*/ 924 w 1347"/>
                <a:gd name="T61" fmla="*/ 360 h 732"/>
                <a:gd name="T62" fmla="*/ 836 w 1347"/>
                <a:gd name="T63" fmla="*/ 394 h 732"/>
                <a:gd name="T64" fmla="*/ 809 w 1347"/>
                <a:gd name="T65" fmla="*/ 414 h 732"/>
                <a:gd name="T66" fmla="*/ 816 w 1347"/>
                <a:gd name="T67" fmla="*/ 435 h 732"/>
                <a:gd name="T68" fmla="*/ 849 w 1347"/>
                <a:gd name="T69" fmla="*/ 458 h 732"/>
                <a:gd name="T70" fmla="*/ 918 w 1347"/>
                <a:gd name="T71" fmla="*/ 502 h 732"/>
                <a:gd name="T72" fmla="*/ 943 w 1347"/>
                <a:gd name="T73" fmla="*/ 529 h 732"/>
                <a:gd name="T74" fmla="*/ 939 w 1347"/>
                <a:gd name="T75" fmla="*/ 559 h 732"/>
                <a:gd name="T76" fmla="*/ 910 w 1347"/>
                <a:gd name="T77" fmla="*/ 590 h 732"/>
                <a:gd name="T78" fmla="*/ 807 w 1347"/>
                <a:gd name="T79" fmla="*/ 657 h 732"/>
                <a:gd name="T80" fmla="*/ 680 w 1347"/>
                <a:gd name="T81" fmla="*/ 705 h 732"/>
                <a:gd name="T82" fmla="*/ 575 w 1347"/>
                <a:gd name="T83" fmla="*/ 722 h 732"/>
                <a:gd name="T84" fmla="*/ 389 w 1347"/>
                <a:gd name="T85" fmla="*/ 732 h 732"/>
                <a:gd name="T86" fmla="*/ 307 w 1347"/>
                <a:gd name="T87" fmla="*/ 724 h 732"/>
                <a:gd name="T88" fmla="*/ 251 w 1347"/>
                <a:gd name="T89" fmla="*/ 705 h 732"/>
                <a:gd name="T90" fmla="*/ 226 w 1347"/>
                <a:gd name="T91" fmla="*/ 667 h 732"/>
                <a:gd name="T92" fmla="*/ 226 w 1347"/>
                <a:gd name="T93" fmla="*/ 611 h 732"/>
                <a:gd name="T94" fmla="*/ 249 w 1347"/>
                <a:gd name="T95" fmla="*/ 494 h 732"/>
                <a:gd name="T96" fmla="*/ 247 w 1347"/>
                <a:gd name="T97" fmla="*/ 454 h 732"/>
                <a:gd name="T98" fmla="*/ 222 w 1347"/>
                <a:gd name="T99" fmla="*/ 444 h 732"/>
                <a:gd name="T100" fmla="*/ 161 w 1347"/>
                <a:gd name="T101" fmla="*/ 463 h 732"/>
                <a:gd name="T102" fmla="*/ 57 w 1347"/>
                <a:gd name="T103" fmla="*/ 519 h 732"/>
                <a:gd name="T104" fmla="*/ 4 w 1347"/>
                <a:gd name="T105" fmla="*/ 548 h 73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47"/>
                <a:gd name="T160" fmla="*/ 0 h 732"/>
                <a:gd name="T161" fmla="*/ 1347 w 1347"/>
                <a:gd name="T162" fmla="*/ 732 h 73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47" h="732">
                  <a:moveTo>
                    <a:pt x="0" y="59"/>
                  </a:moveTo>
                  <a:lnTo>
                    <a:pt x="11" y="63"/>
                  </a:lnTo>
                  <a:lnTo>
                    <a:pt x="21" y="67"/>
                  </a:lnTo>
                  <a:lnTo>
                    <a:pt x="50" y="82"/>
                  </a:lnTo>
                  <a:lnTo>
                    <a:pt x="86" y="99"/>
                  </a:lnTo>
                  <a:lnTo>
                    <a:pt x="123" y="115"/>
                  </a:lnTo>
                  <a:lnTo>
                    <a:pt x="161" y="132"/>
                  </a:lnTo>
                  <a:lnTo>
                    <a:pt x="199" y="147"/>
                  </a:lnTo>
                  <a:lnTo>
                    <a:pt x="232" y="157"/>
                  </a:lnTo>
                  <a:lnTo>
                    <a:pt x="247" y="159"/>
                  </a:lnTo>
                  <a:lnTo>
                    <a:pt x="259" y="161"/>
                  </a:lnTo>
                  <a:lnTo>
                    <a:pt x="270" y="161"/>
                  </a:lnTo>
                  <a:lnTo>
                    <a:pt x="280" y="159"/>
                  </a:lnTo>
                  <a:lnTo>
                    <a:pt x="297" y="149"/>
                  </a:lnTo>
                  <a:lnTo>
                    <a:pt x="312" y="134"/>
                  </a:lnTo>
                  <a:lnTo>
                    <a:pt x="324" y="118"/>
                  </a:lnTo>
                  <a:lnTo>
                    <a:pt x="335" y="103"/>
                  </a:lnTo>
                  <a:lnTo>
                    <a:pt x="347" y="88"/>
                  </a:lnTo>
                  <a:lnTo>
                    <a:pt x="360" y="78"/>
                  </a:lnTo>
                  <a:lnTo>
                    <a:pt x="368" y="76"/>
                  </a:lnTo>
                  <a:lnTo>
                    <a:pt x="376" y="74"/>
                  </a:lnTo>
                  <a:lnTo>
                    <a:pt x="385" y="76"/>
                  </a:lnTo>
                  <a:lnTo>
                    <a:pt x="393" y="78"/>
                  </a:lnTo>
                  <a:lnTo>
                    <a:pt x="412" y="88"/>
                  </a:lnTo>
                  <a:lnTo>
                    <a:pt x="431" y="105"/>
                  </a:lnTo>
                  <a:lnTo>
                    <a:pt x="452" y="122"/>
                  </a:lnTo>
                  <a:lnTo>
                    <a:pt x="473" y="138"/>
                  </a:lnTo>
                  <a:lnTo>
                    <a:pt x="496" y="153"/>
                  </a:lnTo>
                  <a:lnTo>
                    <a:pt x="519" y="161"/>
                  </a:lnTo>
                  <a:lnTo>
                    <a:pt x="533" y="161"/>
                  </a:lnTo>
                  <a:lnTo>
                    <a:pt x="546" y="161"/>
                  </a:lnTo>
                  <a:lnTo>
                    <a:pt x="560" y="159"/>
                  </a:lnTo>
                  <a:lnTo>
                    <a:pt x="575" y="153"/>
                  </a:lnTo>
                  <a:lnTo>
                    <a:pt x="609" y="138"/>
                  </a:lnTo>
                  <a:lnTo>
                    <a:pt x="644" y="118"/>
                  </a:lnTo>
                  <a:lnTo>
                    <a:pt x="680" y="95"/>
                  </a:lnTo>
                  <a:lnTo>
                    <a:pt x="717" y="69"/>
                  </a:lnTo>
                  <a:lnTo>
                    <a:pt x="751" y="46"/>
                  </a:lnTo>
                  <a:lnTo>
                    <a:pt x="782" y="25"/>
                  </a:lnTo>
                  <a:lnTo>
                    <a:pt x="797" y="19"/>
                  </a:lnTo>
                  <a:lnTo>
                    <a:pt x="809" y="13"/>
                  </a:lnTo>
                  <a:lnTo>
                    <a:pt x="830" y="5"/>
                  </a:lnTo>
                  <a:lnTo>
                    <a:pt x="847" y="2"/>
                  </a:lnTo>
                  <a:lnTo>
                    <a:pt x="862" y="0"/>
                  </a:lnTo>
                  <a:lnTo>
                    <a:pt x="874" y="0"/>
                  </a:lnTo>
                  <a:lnTo>
                    <a:pt x="887" y="2"/>
                  </a:lnTo>
                  <a:lnTo>
                    <a:pt x="901" y="7"/>
                  </a:lnTo>
                  <a:lnTo>
                    <a:pt x="918" y="9"/>
                  </a:lnTo>
                  <a:lnTo>
                    <a:pt x="939" y="11"/>
                  </a:lnTo>
                  <a:lnTo>
                    <a:pt x="966" y="11"/>
                  </a:lnTo>
                  <a:lnTo>
                    <a:pt x="998" y="11"/>
                  </a:lnTo>
                  <a:lnTo>
                    <a:pt x="1031" y="9"/>
                  </a:lnTo>
                  <a:lnTo>
                    <a:pt x="1069" y="9"/>
                  </a:lnTo>
                  <a:lnTo>
                    <a:pt x="1104" y="11"/>
                  </a:lnTo>
                  <a:lnTo>
                    <a:pt x="1140" y="15"/>
                  </a:lnTo>
                  <a:lnTo>
                    <a:pt x="1171" y="23"/>
                  </a:lnTo>
                  <a:lnTo>
                    <a:pt x="1198" y="38"/>
                  </a:lnTo>
                  <a:lnTo>
                    <a:pt x="1225" y="59"/>
                  </a:lnTo>
                  <a:lnTo>
                    <a:pt x="1251" y="84"/>
                  </a:lnTo>
                  <a:lnTo>
                    <a:pt x="1276" y="113"/>
                  </a:lnTo>
                  <a:lnTo>
                    <a:pt x="1299" y="147"/>
                  </a:lnTo>
                  <a:lnTo>
                    <a:pt x="1317" y="182"/>
                  </a:lnTo>
                  <a:lnTo>
                    <a:pt x="1332" y="218"/>
                  </a:lnTo>
                  <a:lnTo>
                    <a:pt x="1343" y="251"/>
                  </a:lnTo>
                  <a:lnTo>
                    <a:pt x="1347" y="281"/>
                  </a:lnTo>
                  <a:lnTo>
                    <a:pt x="1347" y="295"/>
                  </a:lnTo>
                  <a:lnTo>
                    <a:pt x="1343" y="310"/>
                  </a:lnTo>
                  <a:lnTo>
                    <a:pt x="1332" y="341"/>
                  </a:lnTo>
                  <a:lnTo>
                    <a:pt x="1315" y="375"/>
                  </a:lnTo>
                  <a:lnTo>
                    <a:pt x="1294" y="406"/>
                  </a:lnTo>
                  <a:lnTo>
                    <a:pt x="1271" y="433"/>
                  </a:lnTo>
                  <a:lnTo>
                    <a:pt x="1248" y="458"/>
                  </a:lnTo>
                  <a:lnTo>
                    <a:pt x="1236" y="467"/>
                  </a:lnTo>
                  <a:lnTo>
                    <a:pt x="1225" y="475"/>
                  </a:lnTo>
                  <a:lnTo>
                    <a:pt x="1215" y="481"/>
                  </a:lnTo>
                  <a:lnTo>
                    <a:pt x="1207" y="483"/>
                  </a:lnTo>
                  <a:lnTo>
                    <a:pt x="1198" y="483"/>
                  </a:lnTo>
                  <a:lnTo>
                    <a:pt x="1192" y="479"/>
                  </a:lnTo>
                  <a:lnTo>
                    <a:pt x="1184" y="475"/>
                  </a:lnTo>
                  <a:lnTo>
                    <a:pt x="1177" y="467"/>
                  </a:lnTo>
                  <a:lnTo>
                    <a:pt x="1163" y="446"/>
                  </a:lnTo>
                  <a:lnTo>
                    <a:pt x="1148" y="419"/>
                  </a:lnTo>
                  <a:lnTo>
                    <a:pt x="1133" y="394"/>
                  </a:lnTo>
                  <a:lnTo>
                    <a:pt x="1117" y="368"/>
                  </a:lnTo>
                  <a:lnTo>
                    <a:pt x="1106" y="360"/>
                  </a:lnTo>
                  <a:lnTo>
                    <a:pt x="1096" y="352"/>
                  </a:lnTo>
                  <a:lnTo>
                    <a:pt x="1085" y="345"/>
                  </a:lnTo>
                  <a:lnTo>
                    <a:pt x="1073" y="341"/>
                  </a:lnTo>
                  <a:lnTo>
                    <a:pt x="1058" y="339"/>
                  </a:lnTo>
                  <a:lnTo>
                    <a:pt x="1044" y="339"/>
                  </a:lnTo>
                  <a:lnTo>
                    <a:pt x="1006" y="343"/>
                  </a:lnTo>
                  <a:lnTo>
                    <a:pt x="966" y="350"/>
                  </a:lnTo>
                  <a:lnTo>
                    <a:pt x="924" y="360"/>
                  </a:lnTo>
                  <a:lnTo>
                    <a:pt x="885" y="373"/>
                  </a:lnTo>
                  <a:lnTo>
                    <a:pt x="849" y="387"/>
                  </a:lnTo>
                  <a:lnTo>
                    <a:pt x="836" y="394"/>
                  </a:lnTo>
                  <a:lnTo>
                    <a:pt x="824" y="400"/>
                  </a:lnTo>
                  <a:lnTo>
                    <a:pt x="816" y="408"/>
                  </a:lnTo>
                  <a:lnTo>
                    <a:pt x="809" y="414"/>
                  </a:lnTo>
                  <a:lnTo>
                    <a:pt x="807" y="421"/>
                  </a:lnTo>
                  <a:lnTo>
                    <a:pt x="809" y="427"/>
                  </a:lnTo>
                  <a:lnTo>
                    <a:pt x="816" y="435"/>
                  </a:lnTo>
                  <a:lnTo>
                    <a:pt x="824" y="444"/>
                  </a:lnTo>
                  <a:lnTo>
                    <a:pt x="836" y="450"/>
                  </a:lnTo>
                  <a:lnTo>
                    <a:pt x="849" y="458"/>
                  </a:lnTo>
                  <a:lnTo>
                    <a:pt x="876" y="475"/>
                  </a:lnTo>
                  <a:lnTo>
                    <a:pt x="905" y="494"/>
                  </a:lnTo>
                  <a:lnTo>
                    <a:pt x="918" y="502"/>
                  </a:lnTo>
                  <a:lnTo>
                    <a:pt x="928" y="513"/>
                  </a:lnTo>
                  <a:lnTo>
                    <a:pt x="937" y="521"/>
                  </a:lnTo>
                  <a:lnTo>
                    <a:pt x="943" y="529"/>
                  </a:lnTo>
                  <a:lnTo>
                    <a:pt x="945" y="540"/>
                  </a:lnTo>
                  <a:lnTo>
                    <a:pt x="943" y="548"/>
                  </a:lnTo>
                  <a:lnTo>
                    <a:pt x="939" y="559"/>
                  </a:lnTo>
                  <a:lnTo>
                    <a:pt x="931" y="567"/>
                  </a:lnTo>
                  <a:lnTo>
                    <a:pt x="920" y="578"/>
                  </a:lnTo>
                  <a:lnTo>
                    <a:pt x="910" y="590"/>
                  </a:lnTo>
                  <a:lnTo>
                    <a:pt x="880" y="611"/>
                  </a:lnTo>
                  <a:lnTo>
                    <a:pt x="847" y="634"/>
                  </a:lnTo>
                  <a:lnTo>
                    <a:pt x="807" y="657"/>
                  </a:lnTo>
                  <a:lnTo>
                    <a:pt x="767" y="676"/>
                  </a:lnTo>
                  <a:lnTo>
                    <a:pt x="724" y="693"/>
                  </a:lnTo>
                  <a:lnTo>
                    <a:pt x="680" y="705"/>
                  </a:lnTo>
                  <a:lnTo>
                    <a:pt x="657" y="709"/>
                  </a:lnTo>
                  <a:lnTo>
                    <a:pt x="632" y="716"/>
                  </a:lnTo>
                  <a:lnTo>
                    <a:pt x="575" y="722"/>
                  </a:lnTo>
                  <a:lnTo>
                    <a:pt x="512" y="728"/>
                  </a:lnTo>
                  <a:lnTo>
                    <a:pt x="450" y="732"/>
                  </a:lnTo>
                  <a:lnTo>
                    <a:pt x="389" y="732"/>
                  </a:lnTo>
                  <a:lnTo>
                    <a:pt x="360" y="730"/>
                  </a:lnTo>
                  <a:lnTo>
                    <a:pt x="333" y="728"/>
                  </a:lnTo>
                  <a:lnTo>
                    <a:pt x="307" y="724"/>
                  </a:lnTo>
                  <a:lnTo>
                    <a:pt x="287" y="720"/>
                  </a:lnTo>
                  <a:lnTo>
                    <a:pt x="266" y="714"/>
                  </a:lnTo>
                  <a:lnTo>
                    <a:pt x="251" y="705"/>
                  </a:lnTo>
                  <a:lnTo>
                    <a:pt x="238" y="695"/>
                  </a:lnTo>
                  <a:lnTo>
                    <a:pt x="232" y="682"/>
                  </a:lnTo>
                  <a:lnTo>
                    <a:pt x="226" y="667"/>
                  </a:lnTo>
                  <a:lnTo>
                    <a:pt x="224" y="651"/>
                  </a:lnTo>
                  <a:lnTo>
                    <a:pt x="224" y="632"/>
                  </a:lnTo>
                  <a:lnTo>
                    <a:pt x="226" y="611"/>
                  </a:lnTo>
                  <a:lnTo>
                    <a:pt x="234" y="571"/>
                  </a:lnTo>
                  <a:lnTo>
                    <a:pt x="243" y="529"/>
                  </a:lnTo>
                  <a:lnTo>
                    <a:pt x="249" y="494"/>
                  </a:lnTo>
                  <a:lnTo>
                    <a:pt x="251" y="477"/>
                  </a:lnTo>
                  <a:lnTo>
                    <a:pt x="251" y="465"/>
                  </a:lnTo>
                  <a:lnTo>
                    <a:pt x="247" y="454"/>
                  </a:lnTo>
                  <a:lnTo>
                    <a:pt x="241" y="448"/>
                  </a:lnTo>
                  <a:lnTo>
                    <a:pt x="232" y="444"/>
                  </a:lnTo>
                  <a:lnTo>
                    <a:pt x="222" y="444"/>
                  </a:lnTo>
                  <a:lnTo>
                    <a:pt x="209" y="446"/>
                  </a:lnTo>
                  <a:lnTo>
                    <a:pt x="195" y="450"/>
                  </a:lnTo>
                  <a:lnTo>
                    <a:pt x="161" y="463"/>
                  </a:lnTo>
                  <a:lnTo>
                    <a:pt x="126" y="479"/>
                  </a:lnTo>
                  <a:lnTo>
                    <a:pt x="90" y="500"/>
                  </a:lnTo>
                  <a:lnTo>
                    <a:pt x="57" y="519"/>
                  </a:lnTo>
                  <a:lnTo>
                    <a:pt x="27" y="538"/>
                  </a:lnTo>
                  <a:lnTo>
                    <a:pt x="15" y="544"/>
                  </a:lnTo>
                  <a:lnTo>
                    <a:pt x="4" y="548"/>
                  </a:lnTo>
                  <a:lnTo>
                    <a:pt x="0"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0" name="Freeform 44"/>
            <p:cNvSpPr>
              <a:spLocks/>
            </p:cNvSpPr>
            <p:nvPr/>
          </p:nvSpPr>
          <p:spPr bwMode="auto">
            <a:xfrm>
              <a:off x="2848" y="7401"/>
              <a:ext cx="1347" cy="732"/>
            </a:xfrm>
            <a:custGeom>
              <a:avLst/>
              <a:gdLst>
                <a:gd name="T0" fmla="*/ 21 w 1347"/>
                <a:gd name="T1" fmla="*/ 67 h 732"/>
                <a:gd name="T2" fmla="*/ 123 w 1347"/>
                <a:gd name="T3" fmla="*/ 115 h 732"/>
                <a:gd name="T4" fmla="*/ 232 w 1347"/>
                <a:gd name="T5" fmla="*/ 157 h 732"/>
                <a:gd name="T6" fmla="*/ 270 w 1347"/>
                <a:gd name="T7" fmla="*/ 161 h 732"/>
                <a:gd name="T8" fmla="*/ 312 w 1347"/>
                <a:gd name="T9" fmla="*/ 134 h 732"/>
                <a:gd name="T10" fmla="*/ 347 w 1347"/>
                <a:gd name="T11" fmla="*/ 88 h 732"/>
                <a:gd name="T12" fmla="*/ 376 w 1347"/>
                <a:gd name="T13" fmla="*/ 74 h 732"/>
                <a:gd name="T14" fmla="*/ 412 w 1347"/>
                <a:gd name="T15" fmla="*/ 88 h 732"/>
                <a:gd name="T16" fmla="*/ 473 w 1347"/>
                <a:gd name="T17" fmla="*/ 138 h 732"/>
                <a:gd name="T18" fmla="*/ 533 w 1347"/>
                <a:gd name="T19" fmla="*/ 161 h 732"/>
                <a:gd name="T20" fmla="*/ 575 w 1347"/>
                <a:gd name="T21" fmla="*/ 153 h 732"/>
                <a:gd name="T22" fmla="*/ 680 w 1347"/>
                <a:gd name="T23" fmla="*/ 95 h 732"/>
                <a:gd name="T24" fmla="*/ 782 w 1347"/>
                <a:gd name="T25" fmla="*/ 25 h 732"/>
                <a:gd name="T26" fmla="*/ 830 w 1347"/>
                <a:gd name="T27" fmla="*/ 5 h 732"/>
                <a:gd name="T28" fmla="*/ 874 w 1347"/>
                <a:gd name="T29" fmla="*/ 0 h 732"/>
                <a:gd name="T30" fmla="*/ 918 w 1347"/>
                <a:gd name="T31" fmla="*/ 9 h 732"/>
                <a:gd name="T32" fmla="*/ 998 w 1347"/>
                <a:gd name="T33" fmla="*/ 11 h 732"/>
                <a:gd name="T34" fmla="*/ 1104 w 1347"/>
                <a:gd name="T35" fmla="*/ 11 h 732"/>
                <a:gd name="T36" fmla="*/ 1198 w 1347"/>
                <a:gd name="T37" fmla="*/ 38 h 732"/>
                <a:gd name="T38" fmla="*/ 1276 w 1347"/>
                <a:gd name="T39" fmla="*/ 113 h 732"/>
                <a:gd name="T40" fmla="*/ 1332 w 1347"/>
                <a:gd name="T41" fmla="*/ 218 h 732"/>
                <a:gd name="T42" fmla="*/ 1347 w 1347"/>
                <a:gd name="T43" fmla="*/ 295 h 732"/>
                <a:gd name="T44" fmla="*/ 1315 w 1347"/>
                <a:gd name="T45" fmla="*/ 375 h 732"/>
                <a:gd name="T46" fmla="*/ 1248 w 1347"/>
                <a:gd name="T47" fmla="*/ 458 h 732"/>
                <a:gd name="T48" fmla="*/ 1215 w 1347"/>
                <a:gd name="T49" fmla="*/ 481 h 732"/>
                <a:gd name="T50" fmla="*/ 1192 w 1347"/>
                <a:gd name="T51" fmla="*/ 479 h 732"/>
                <a:gd name="T52" fmla="*/ 1163 w 1347"/>
                <a:gd name="T53" fmla="*/ 446 h 732"/>
                <a:gd name="T54" fmla="*/ 1117 w 1347"/>
                <a:gd name="T55" fmla="*/ 368 h 732"/>
                <a:gd name="T56" fmla="*/ 1085 w 1347"/>
                <a:gd name="T57" fmla="*/ 345 h 732"/>
                <a:gd name="T58" fmla="*/ 1044 w 1347"/>
                <a:gd name="T59" fmla="*/ 339 h 732"/>
                <a:gd name="T60" fmla="*/ 924 w 1347"/>
                <a:gd name="T61" fmla="*/ 360 h 732"/>
                <a:gd name="T62" fmla="*/ 836 w 1347"/>
                <a:gd name="T63" fmla="*/ 394 h 732"/>
                <a:gd name="T64" fmla="*/ 809 w 1347"/>
                <a:gd name="T65" fmla="*/ 414 h 732"/>
                <a:gd name="T66" fmla="*/ 816 w 1347"/>
                <a:gd name="T67" fmla="*/ 435 h 732"/>
                <a:gd name="T68" fmla="*/ 849 w 1347"/>
                <a:gd name="T69" fmla="*/ 458 h 732"/>
                <a:gd name="T70" fmla="*/ 918 w 1347"/>
                <a:gd name="T71" fmla="*/ 502 h 732"/>
                <a:gd name="T72" fmla="*/ 943 w 1347"/>
                <a:gd name="T73" fmla="*/ 529 h 732"/>
                <a:gd name="T74" fmla="*/ 939 w 1347"/>
                <a:gd name="T75" fmla="*/ 559 h 732"/>
                <a:gd name="T76" fmla="*/ 910 w 1347"/>
                <a:gd name="T77" fmla="*/ 590 h 732"/>
                <a:gd name="T78" fmla="*/ 807 w 1347"/>
                <a:gd name="T79" fmla="*/ 657 h 732"/>
                <a:gd name="T80" fmla="*/ 680 w 1347"/>
                <a:gd name="T81" fmla="*/ 705 h 732"/>
                <a:gd name="T82" fmla="*/ 575 w 1347"/>
                <a:gd name="T83" fmla="*/ 722 h 732"/>
                <a:gd name="T84" fmla="*/ 389 w 1347"/>
                <a:gd name="T85" fmla="*/ 732 h 732"/>
                <a:gd name="T86" fmla="*/ 307 w 1347"/>
                <a:gd name="T87" fmla="*/ 724 h 732"/>
                <a:gd name="T88" fmla="*/ 251 w 1347"/>
                <a:gd name="T89" fmla="*/ 705 h 732"/>
                <a:gd name="T90" fmla="*/ 226 w 1347"/>
                <a:gd name="T91" fmla="*/ 667 h 732"/>
                <a:gd name="T92" fmla="*/ 226 w 1347"/>
                <a:gd name="T93" fmla="*/ 611 h 732"/>
                <a:gd name="T94" fmla="*/ 249 w 1347"/>
                <a:gd name="T95" fmla="*/ 494 h 732"/>
                <a:gd name="T96" fmla="*/ 247 w 1347"/>
                <a:gd name="T97" fmla="*/ 454 h 732"/>
                <a:gd name="T98" fmla="*/ 222 w 1347"/>
                <a:gd name="T99" fmla="*/ 444 h 732"/>
                <a:gd name="T100" fmla="*/ 161 w 1347"/>
                <a:gd name="T101" fmla="*/ 463 h 732"/>
                <a:gd name="T102" fmla="*/ 57 w 1347"/>
                <a:gd name="T103" fmla="*/ 519 h 732"/>
                <a:gd name="T104" fmla="*/ 4 w 1347"/>
                <a:gd name="T105" fmla="*/ 548 h 73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47"/>
                <a:gd name="T160" fmla="*/ 0 h 732"/>
                <a:gd name="T161" fmla="*/ 1347 w 1347"/>
                <a:gd name="T162" fmla="*/ 732 h 73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47" h="732">
                  <a:moveTo>
                    <a:pt x="0" y="59"/>
                  </a:moveTo>
                  <a:lnTo>
                    <a:pt x="11" y="63"/>
                  </a:lnTo>
                  <a:lnTo>
                    <a:pt x="21" y="67"/>
                  </a:lnTo>
                  <a:lnTo>
                    <a:pt x="50" y="82"/>
                  </a:lnTo>
                  <a:lnTo>
                    <a:pt x="86" y="99"/>
                  </a:lnTo>
                  <a:lnTo>
                    <a:pt x="123" y="115"/>
                  </a:lnTo>
                  <a:lnTo>
                    <a:pt x="161" y="132"/>
                  </a:lnTo>
                  <a:lnTo>
                    <a:pt x="199" y="147"/>
                  </a:lnTo>
                  <a:lnTo>
                    <a:pt x="232" y="157"/>
                  </a:lnTo>
                  <a:lnTo>
                    <a:pt x="247" y="159"/>
                  </a:lnTo>
                  <a:lnTo>
                    <a:pt x="259" y="161"/>
                  </a:lnTo>
                  <a:lnTo>
                    <a:pt x="270" y="161"/>
                  </a:lnTo>
                  <a:lnTo>
                    <a:pt x="280" y="159"/>
                  </a:lnTo>
                  <a:lnTo>
                    <a:pt x="297" y="149"/>
                  </a:lnTo>
                  <a:lnTo>
                    <a:pt x="312" y="134"/>
                  </a:lnTo>
                  <a:lnTo>
                    <a:pt x="324" y="118"/>
                  </a:lnTo>
                  <a:lnTo>
                    <a:pt x="335" y="103"/>
                  </a:lnTo>
                  <a:lnTo>
                    <a:pt x="347" y="88"/>
                  </a:lnTo>
                  <a:lnTo>
                    <a:pt x="360" y="78"/>
                  </a:lnTo>
                  <a:lnTo>
                    <a:pt x="368" y="76"/>
                  </a:lnTo>
                  <a:lnTo>
                    <a:pt x="376" y="74"/>
                  </a:lnTo>
                  <a:lnTo>
                    <a:pt x="385" y="76"/>
                  </a:lnTo>
                  <a:lnTo>
                    <a:pt x="393" y="78"/>
                  </a:lnTo>
                  <a:lnTo>
                    <a:pt x="412" y="88"/>
                  </a:lnTo>
                  <a:lnTo>
                    <a:pt x="431" y="105"/>
                  </a:lnTo>
                  <a:lnTo>
                    <a:pt x="452" y="122"/>
                  </a:lnTo>
                  <a:lnTo>
                    <a:pt x="473" y="138"/>
                  </a:lnTo>
                  <a:lnTo>
                    <a:pt x="496" y="153"/>
                  </a:lnTo>
                  <a:lnTo>
                    <a:pt x="519" y="161"/>
                  </a:lnTo>
                  <a:lnTo>
                    <a:pt x="533" y="161"/>
                  </a:lnTo>
                  <a:lnTo>
                    <a:pt x="546" y="161"/>
                  </a:lnTo>
                  <a:lnTo>
                    <a:pt x="560" y="159"/>
                  </a:lnTo>
                  <a:lnTo>
                    <a:pt x="575" y="153"/>
                  </a:lnTo>
                  <a:lnTo>
                    <a:pt x="609" y="138"/>
                  </a:lnTo>
                  <a:lnTo>
                    <a:pt x="644" y="118"/>
                  </a:lnTo>
                  <a:lnTo>
                    <a:pt x="680" y="95"/>
                  </a:lnTo>
                  <a:lnTo>
                    <a:pt x="717" y="69"/>
                  </a:lnTo>
                  <a:lnTo>
                    <a:pt x="751" y="46"/>
                  </a:lnTo>
                  <a:lnTo>
                    <a:pt x="782" y="25"/>
                  </a:lnTo>
                  <a:lnTo>
                    <a:pt x="797" y="19"/>
                  </a:lnTo>
                  <a:lnTo>
                    <a:pt x="809" y="13"/>
                  </a:lnTo>
                  <a:lnTo>
                    <a:pt x="830" y="5"/>
                  </a:lnTo>
                  <a:lnTo>
                    <a:pt x="847" y="2"/>
                  </a:lnTo>
                  <a:lnTo>
                    <a:pt x="862" y="0"/>
                  </a:lnTo>
                  <a:lnTo>
                    <a:pt x="874" y="0"/>
                  </a:lnTo>
                  <a:lnTo>
                    <a:pt x="887" y="2"/>
                  </a:lnTo>
                  <a:lnTo>
                    <a:pt x="901" y="7"/>
                  </a:lnTo>
                  <a:lnTo>
                    <a:pt x="918" y="9"/>
                  </a:lnTo>
                  <a:lnTo>
                    <a:pt x="939" y="11"/>
                  </a:lnTo>
                  <a:lnTo>
                    <a:pt x="966" y="11"/>
                  </a:lnTo>
                  <a:lnTo>
                    <a:pt x="998" y="11"/>
                  </a:lnTo>
                  <a:lnTo>
                    <a:pt x="1031" y="9"/>
                  </a:lnTo>
                  <a:lnTo>
                    <a:pt x="1069" y="9"/>
                  </a:lnTo>
                  <a:lnTo>
                    <a:pt x="1104" y="11"/>
                  </a:lnTo>
                  <a:lnTo>
                    <a:pt x="1140" y="15"/>
                  </a:lnTo>
                  <a:lnTo>
                    <a:pt x="1171" y="23"/>
                  </a:lnTo>
                  <a:lnTo>
                    <a:pt x="1198" y="38"/>
                  </a:lnTo>
                  <a:lnTo>
                    <a:pt x="1225" y="59"/>
                  </a:lnTo>
                  <a:lnTo>
                    <a:pt x="1251" y="84"/>
                  </a:lnTo>
                  <a:lnTo>
                    <a:pt x="1276" y="113"/>
                  </a:lnTo>
                  <a:lnTo>
                    <a:pt x="1299" y="147"/>
                  </a:lnTo>
                  <a:lnTo>
                    <a:pt x="1317" y="182"/>
                  </a:lnTo>
                  <a:lnTo>
                    <a:pt x="1332" y="218"/>
                  </a:lnTo>
                  <a:lnTo>
                    <a:pt x="1343" y="251"/>
                  </a:lnTo>
                  <a:lnTo>
                    <a:pt x="1347" y="281"/>
                  </a:lnTo>
                  <a:lnTo>
                    <a:pt x="1347" y="295"/>
                  </a:lnTo>
                  <a:lnTo>
                    <a:pt x="1343" y="310"/>
                  </a:lnTo>
                  <a:lnTo>
                    <a:pt x="1332" y="341"/>
                  </a:lnTo>
                  <a:lnTo>
                    <a:pt x="1315" y="375"/>
                  </a:lnTo>
                  <a:lnTo>
                    <a:pt x="1294" y="406"/>
                  </a:lnTo>
                  <a:lnTo>
                    <a:pt x="1271" y="433"/>
                  </a:lnTo>
                  <a:lnTo>
                    <a:pt x="1248" y="458"/>
                  </a:lnTo>
                  <a:lnTo>
                    <a:pt x="1236" y="467"/>
                  </a:lnTo>
                  <a:lnTo>
                    <a:pt x="1225" y="475"/>
                  </a:lnTo>
                  <a:lnTo>
                    <a:pt x="1215" y="481"/>
                  </a:lnTo>
                  <a:lnTo>
                    <a:pt x="1207" y="483"/>
                  </a:lnTo>
                  <a:lnTo>
                    <a:pt x="1198" y="483"/>
                  </a:lnTo>
                  <a:lnTo>
                    <a:pt x="1192" y="479"/>
                  </a:lnTo>
                  <a:lnTo>
                    <a:pt x="1184" y="475"/>
                  </a:lnTo>
                  <a:lnTo>
                    <a:pt x="1177" y="467"/>
                  </a:lnTo>
                  <a:lnTo>
                    <a:pt x="1163" y="446"/>
                  </a:lnTo>
                  <a:lnTo>
                    <a:pt x="1148" y="419"/>
                  </a:lnTo>
                  <a:lnTo>
                    <a:pt x="1133" y="394"/>
                  </a:lnTo>
                  <a:lnTo>
                    <a:pt x="1117" y="368"/>
                  </a:lnTo>
                  <a:lnTo>
                    <a:pt x="1106" y="360"/>
                  </a:lnTo>
                  <a:lnTo>
                    <a:pt x="1096" y="352"/>
                  </a:lnTo>
                  <a:lnTo>
                    <a:pt x="1085" y="345"/>
                  </a:lnTo>
                  <a:lnTo>
                    <a:pt x="1073" y="341"/>
                  </a:lnTo>
                  <a:lnTo>
                    <a:pt x="1058" y="339"/>
                  </a:lnTo>
                  <a:lnTo>
                    <a:pt x="1044" y="339"/>
                  </a:lnTo>
                  <a:lnTo>
                    <a:pt x="1006" y="343"/>
                  </a:lnTo>
                  <a:lnTo>
                    <a:pt x="966" y="350"/>
                  </a:lnTo>
                  <a:lnTo>
                    <a:pt x="924" y="360"/>
                  </a:lnTo>
                  <a:lnTo>
                    <a:pt x="885" y="373"/>
                  </a:lnTo>
                  <a:lnTo>
                    <a:pt x="849" y="387"/>
                  </a:lnTo>
                  <a:lnTo>
                    <a:pt x="836" y="394"/>
                  </a:lnTo>
                  <a:lnTo>
                    <a:pt x="824" y="400"/>
                  </a:lnTo>
                  <a:lnTo>
                    <a:pt x="816" y="408"/>
                  </a:lnTo>
                  <a:lnTo>
                    <a:pt x="809" y="414"/>
                  </a:lnTo>
                  <a:lnTo>
                    <a:pt x="807" y="421"/>
                  </a:lnTo>
                  <a:lnTo>
                    <a:pt x="809" y="427"/>
                  </a:lnTo>
                  <a:lnTo>
                    <a:pt x="816" y="435"/>
                  </a:lnTo>
                  <a:lnTo>
                    <a:pt x="824" y="444"/>
                  </a:lnTo>
                  <a:lnTo>
                    <a:pt x="836" y="450"/>
                  </a:lnTo>
                  <a:lnTo>
                    <a:pt x="849" y="458"/>
                  </a:lnTo>
                  <a:lnTo>
                    <a:pt x="876" y="475"/>
                  </a:lnTo>
                  <a:lnTo>
                    <a:pt x="905" y="494"/>
                  </a:lnTo>
                  <a:lnTo>
                    <a:pt x="918" y="502"/>
                  </a:lnTo>
                  <a:lnTo>
                    <a:pt x="928" y="513"/>
                  </a:lnTo>
                  <a:lnTo>
                    <a:pt x="937" y="521"/>
                  </a:lnTo>
                  <a:lnTo>
                    <a:pt x="943" y="529"/>
                  </a:lnTo>
                  <a:lnTo>
                    <a:pt x="945" y="540"/>
                  </a:lnTo>
                  <a:lnTo>
                    <a:pt x="943" y="548"/>
                  </a:lnTo>
                  <a:lnTo>
                    <a:pt x="939" y="559"/>
                  </a:lnTo>
                  <a:lnTo>
                    <a:pt x="931" y="567"/>
                  </a:lnTo>
                  <a:lnTo>
                    <a:pt x="920" y="578"/>
                  </a:lnTo>
                  <a:lnTo>
                    <a:pt x="910" y="590"/>
                  </a:lnTo>
                  <a:lnTo>
                    <a:pt x="880" y="611"/>
                  </a:lnTo>
                  <a:lnTo>
                    <a:pt x="847" y="634"/>
                  </a:lnTo>
                  <a:lnTo>
                    <a:pt x="807" y="657"/>
                  </a:lnTo>
                  <a:lnTo>
                    <a:pt x="767" y="676"/>
                  </a:lnTo>
                  <a:lnTo>
                    <a:pt x="724" y="693"/>
                  </a:lnTo>
                  <a:lnTo>
                    <a:pt x="680" y="705"/>
                  </a:lnTo>
                  <a:lnTo>
                    <a:pt x="657" y="709"/>
                  </a:lnTo>
                  <a:lnTo>
                    <a:pt x="632" y="716"/>
                  </a:lnTo>
                  <a:lnTo>
                    <a:pt x="575" y="722"/>
                  </a:lnTo>
                  <a:lnTo>
                    <a:pt x="512" y="728"/>
                  </a:lnTo>
                  <a:lnTo>
                    <a:pt x="450" y="732"/>
                  </a:lnTo>
                  <a:lnTo>
                    <a:pt x="389" y="732"/>
                  </a:lnTo>
                  <a:lnTo>
                    <a:pt x="360" y="730"/>
                  </a:lnTo>
                  <a:lnTo>
                    <a:pt x="333" y="728"/>
                  </a:lnTo>
                  <a:lnTo>
                    <a:pt x="307" y="724"/>
                  </a:lnTo>
                  <a:lnTo>
                    <a:pt x="287" y="720"/>
                  </a:lnTo>
                  <a:lnTo>
                    <a:pt x="266" y="714"/>
                  </a:lnTo>
                  <a:lnTo>
                    <a:pt x="251" y="705"/>
                  </a:lnTo>
                  <a:lnTo>
                    <a:pt x="238" y="695"/>
                  </a:lnTo>
                  <a:lnTo>
                    <a:pt x="232" y="682"/>
                  </a:lnTo>
                  <a:lnTo>
                    <a:pt x="226" y="667"/>
                  </a:lnTo>
                  <a:lnTo>
                    <a:pt x="224" y="651"/>
                  </a:lnTo>
                  <a:lnTo>
                    <a:pt x="224" y="632"/>
                  </a:lnTo>
                  <a:lnTo>
                    <a:pt x="226" y="611"/>
                  </a:lnTo>
                  <a:lnTo>
                    <a:pt x="234" y="571"/>
                  </a:lnTo>
                  <a:lnTo>
                    <a:pt x="243" y="529"/>
                  </a:lnTo>
                  <a:lnTo>
                    <a:pt x="249" y="494"/>
                  </a:lnTo>
                  <a:lnTo>
                    <a:pt x="251" y="477"/>
                  </a:lnTo>
                  <a:lnTo>
                    <a:pt x="251" y="465"/>
                  </a:lnTo>
                  <a:lnTo>
                    <a:pt x="247" y="454"/>
                  </a:lnTo>
                  <a:lnTo>
                    <a:pt x="241" y="448"/>
                  </a:lnTo>
                  <a:lnTo>
                    <a:pt x="232" y="444"/>
                  </a:lnTo>
                  <a:lnTo>
                    <a:pt x="222" y="444"/>
                  </a:lnTo>
                  <a:lnTo>
                    <a:pt x="209" y="446"/>
                  </a:lnTo>
                  <a:lnTo>
                    <a:pt x="195" y="450"/>
                  </a:lnTo>
                  <a:lnTo>
                    <a:pt x="161" y="463"/>
                  </a:lnTo>
                  <a:lnTo>
                    <a:pt x="126" y="479"/>
                  </a:lnTo>
                  <a:lnTo>
                    <a:pt x="90" y="500"/>
                  </a:lnTo>
                  <a:lnTo>
                    <a:pt x="57" y="519"/>
                  </a:lnTo>
                  <a:lnTo>
                    <a:pt x="27" y="538"/>
                  </a:lnTo>
                  <a:lnTo>
                    <a:pt x="15" y="544"/>
                  </a:lnTo>
                  <a:lnTo>
                    <a:pt x="4" y="548"/>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215" name="Freeform 52"/>
          <p:cNvSpPr>
            <a:spLocks/>
          </p:cNvSpPr>
          <p:nvPr/>
        </p:nvSpPr>
        <p:spPr bwMode="auto">
          <a:xfrm>
            <a:off x="7351527" y="3812281"/>
            <a:ext cx="67539" cy="23010"/>
          </a:xfrm>
          <a:custGeom>
            <a:avLst/>
            <a:gdLst>
              <a:gd name="T0" fmla="*/ 0 w 66"/>
              <a:gd name="T1" fmla="*/ 61 h 61"/>
              <a:gd name="T2" fmla="*/ 66 w 66"/>
              <a:gd name="T3" fmla="*/ 40 h 61"/>
              <a:gd name="T4" fmla="*/ 10 w 66"/>
              <a:gd name="T5" fmla="*/ 0 h 61"/>
              <a:gd name="T6" fmla="*/ 0 w 66"/>
              <a:gd name="T7" fmla="*/ 61 h 61"/>
              <a:gd name="T8" fmla="*/ 0 60000 65536"/>
              <a:gd name="T9" fmla="*/ 0 60000 65536"/>
              <a:gd name="T10" fmla="*/ 0 60000 65536"/>
              <a:gd name="T11" fmla="*/ 0 60000 65536"/>
              <a:gd name="T12" fmla="*/ 0 w 66"/>
              <a:gd name="T13" fmla="*/ 0 h 61"/>
              <a:gd name="T14" fmla="*/ 66 w 66"/>
              <a:gd name="T15" fmla="*/ 61 h 61"/>
            </a:gdLst>
            <a:ahLst/>
            <a:cxnLst>
              <a:cxn ang="T8">
                <a:pos x="T0" y="T1"/>
              </a:cxn>
              <a:cxn ang="T9">
                <a:pos x="T2" y="T3"/>
              </a:cxn>
              <a:cxn ang="T10">
                <a:pos x="T4" y="T5"/>
              </a:cxn>
              <a:cxn ang="T11">
                <a:pos x="T6" y="T7"/>
              </a:cxn>
            </a:cxnLst>
            <a:rect l="T12" t="T13" r="T14" b="T15"/>
            <a:pathLst>
              <a:path w="66" h="61">
                <a:moveTo>
                  <a:pt x="0" y="61"/>
                </a:moveTo>
                <a:lnTo>
                  <a:pt x="66" y="40"/>
                </a:lnTo>
                <a:lnTo>
                  <a:pt x="10" y="0"/>
                </a:lnTo>
                <a:lnTo>
                  <a:pt x="0"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7" name="Line 57"/>
          <p:cNvSpPr>
            <a:spLocks noChangeShapeType="1"/>
          </p:cNvSpPr>
          <p:nvPr/>
        </p:nvSpPr>
        <p:spPr bwMode="auto">
          <a:xfrm flipV="1">
            <a:off x="7419067" y="3766260"/>
            <a:ext cx="142932" cy="6442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8" name="Line 58"/>
          <p:cNvSpPr>
            <a:spLocks noChangeShapeType="1"/>
          </p:cNvSpPr>
          <p:nvPr/>
        </p:nvSpPr>
        <p:spPr bwMode="auto">
          <a:xfrm>
            <a:off x="7561998" y="3766260"/>
            <a:ext cx="1571" cy="6442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9" name="Line 59"/>
          <p:cNvSpPr>
            <a:spLocks noChangeShapeType="1"/>
          </p:cNvSpPr>
          <p:nvPr/>
        </p:nvSpPr>
        <p:spPr bwMode="auto">
          <a:xfrm>
            <a:off x="7561998" y="3830689"/>
            <a:ext cx="281152"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11" name="Group 65"/>
          <p:cNvGrpSpPr>
            <a:grpSpLocks/>
          </p:cNvGrpSpPr>
          <p:nvPr/>
        </p:nvGrpSpPr>
        <p:grpSpPr bwMode="auto">
          <a:xfrm>
            <a:off x="6427968" y="5027229"/>
            <a:ext cx="1415182" cy="342855"/>
            <a:chOff x="2848" y="7401"/>
            <a:chExt cx="1347" cy="732"/>
          </a:xfrm>
        </p:grpSpPr>
        <p:sp>
          <p:nvSpPr>
            <p:cNvPr id="197" name="Freeform 66"/>
            <p:cNvSpPr>
              <a:spLocks/>
            </p:cNvSpPr>
            <p:nvPr/>
          </p:nvSpPr>
          <p:spPr bwMode="auto">
            <a:xfrm>
              <a:off x="2848" y="7401"/>
              <a:ext cx="1347" cy="732"/>
            </a:xfrm>
            <a:custGeom>
              <a:avLst/>
              <a:gdLst>
                <a:gd name="T0" fmla="*/ 21 w 1347"/>
                <a:gd name="T1" fmla="*/ 67 h 732"/>
                <a:gd name="T2" fmla="*/ 123 w 1347"/>
                <a:gd name="T3" fmla="*/ 115 h 732"/>
                <a:gd name="T4" fmla="*/ 232 w 1347"/>
                <a:gd name="T5" fmla="*/ 157 h 732"/>
                <a:gd name="T6" fmla="*/ 270 w 1347"/>
                <a:gd name="T7" fmla="*/ 161 h 732"/>
                <a:gd name="T8" fmla="*/ 312 w 1347"/>
                <a:gd name="T9" fmla="*/ 134 h 732"/>
                <a:gd name="T10" fmla="*/ 347 w 1347"/>
                <a:gd name="T11" fmla="*/ 88 h 732"/>
                <a:gd name="T12" fmla="*/ 376 w 1347"/>
                <a:gd name="T13" fmla="*/ 74 h 732"/>
                <a:gd name="T14" fmla="*/ 412 w 1347"/>
                <a:gd name="T15" fmla="*/ 88 h 732"/>
                <a:gd name="T16" fmla="*/ 473 w 1347"/>
                <a:gd name="T17" fmla="*/ 138 h 732"/>
                <a:gd name="T18" fmla="*/ 533 w 1347"/>
                <a:gd name="T19" fmla="*/ 161 h 732"/>
                <a:gd name="T20" fmla="*/ 575 w 1347"/>
                <a:gd name="T21" fmla="*/ 153 h 732"/>
                <a:gd name="T22" fmla="*/ 680 w 1347"/>
                <a:gd name="T23" fmla="*/ 95 h 732"/>
                <a:gd name="T24" fmla="*/ 782 w 1347"/>
                <a:gd name="T25" fmla="*/ 25 h 732"/>
                <a:gd name="T26" fmla="*/ 830 w 1347"/>
                <a:gd name="T27" fmla="*/ 5 h 732"/>
                <a:gd name="T28" fmla="*/ 874 w 1347"/>
                <a:gd name="T29" fmla="*/ 0 h 732"/>
                <a:gd name="T30" fmla="*/ 918 w 1347"/>
                <a:gd name="T31" fmla="*/ 9 h 732"/>
                <a:gd name="T32" fmla="*/ 998 w 1347"/>
                <a:gd name="T33" fmla="*/ 11 h 732"/>
                <a:gd name="T34" fmla="*/ 1104 w 1347"/>
                <a:gd name="T35" fmla="*/ 11 h 732"/>
                <a:gd name="T36" fmla="*/ 1198 w 1347"/>
                <a:gd name="T37" fmla="*/ 38 h 732"/>
                <a:gd name="T38" fmla="*/ 1276 w 1347"/>
                <a:gd name="T39" fmla="*/ 113 h 732"/>
                <a:gd name="T40" fmla="*/ 1332 w 1347"/>
                <a:gd name="T41" fmla="*/ 218 h 732"/>
                <a:gd name="T42" fmla="*/ 1347 w 1347"/>
                <a:gd name="T43" fmla="*/ 295 h 732"/>
                <a:gd name="T44" fmla="*/ 1315 w 1347"/>
                <a:gd name="T45" fmla="*/ 375 h 732"/>
                <a:gd name="T46" fmla="*/ 1248 w 1347"/>
                <a:gd name="T47" fmla="*/ 458 h 732"/>
                <a:gd name="T48" fmla="*/ 1215 w 1347"/>
                <a:gd name="T49" fmla="*/ 481 h 732"/>
                <a:gd name="T50" fmla="*/ 1192 w 1347"/>
                <a:gd name="T51" fmla="*/ 479 h 732"/>
                <a:gd name="T52" fmla="*/ 1163 w 1347"/>
                <a:gd name="T53" fmla="*/ 446 h 732"/>
                <a:gd name="T54" fmla="*/ 1117 w 1347"/>
                <a:gd name="T55" fmla="*/ 368 h 732"/>
                <a:gd name="T56" fmla="*/ 1085 w 1347"/>
                <a:gd name="T57" fmla="*/ 345 h 732"/>
                <a:gd name="T58" fmla="*/ 1044 w 1347"/>
                <a:gd name="T59" fmla="*/ 339 h 732"/>
                <a:gd name="T60" fmla="*/ 924 w 1347"/>
                <a:gd name="T61" fmla="*/ 360 h 732"/>
                <a:gd name="T62" fmla="*/ 836 w 1347"/>
                <a:gd name="T63" fmla="*/ 394 h 732"/>
                <a:gd name="T64" fmla="*/ 809 w 1347"/>
                <a:gd name="T65" fmla="*/ 414 h 732"/>
                <a:gd name="T66" fmla="*/ 816 w 1347"/>
                <a:gd name="T67" fmla="*/ 435 h 732"/>
                <a:gd name="T68" fmla="*/ 849 w 1347"/>
                <a:gd name="T69" fmla="*/ 458 h 732"/>
                <a:gd name="T70" fmla="*/ 918 w 1347"/>
                <a:gd name="T71" fmla="*/ 502 h 732"/>
                <a:gd name="T72" fmla="*/ 943 w 1347"/>
                <a:gd name="T73" fmla="*/ 529 h 732"/>
                <a:gd name="T74" fmla="*/ 939 w 1347"/>
                <a:gd name="T75" fmla="*/ 559 h 732"/>
                <a:gd name="T76" fmla="*/ 910 w 1347"/>
                <a:gd name="T77" fmla="*/ 590 h 732"/>
                <a:gd name="T78" fmla="*/ 807 w 1347"/>
                <a:gd name="T79" fmla="*/ 657 h 732"/>
                <a:gd name="T80" fmla="*/ 680 w 1347"/>
                <a:gd name="T81" fmla="*/ 705 h 732"/>
                <a:gd name="T82" fmla="*/ 575 w 1347"/>
                <a:gd name="T83" fmla="*/ 722 h 732"/>
                <a:gd name="T84" fmla="*/ 389 w 1347"/>
                <a:gd name="T85" fmla="*/ 732 h 732"/>
                <a:gd name="T86" fmla="*/ 307 w 1347"/>
                <a:gd name="T87" fmla="*/ 724 h 732"/>
                <a:gd name="T88" fmla="*/ 251 w 1347"/>
                <a:gd name="T89" fmla="*/ 705 h 732"/>
                <a:gd name="T90" fmla="*/ 226 w 1347"/>
                <a:gd name="T91" fmla="*/ 667 h 732"/>
                <a:gd name="T92" fmla="*/ 226 w 1347"/>
                <a:gd name="T93" fmla="*/ 611 h 732"/>
                <a:gd name="T94" fmla="*/ 249 w 1347"/>
                <a:gd name="T95" fmla="*/ 494 h 732"/>
                <a:gd name="T96" fmla="*/ 247 w 1347"/>
                <a:gd name="T97" fmla="*/ 454 h 732"/>
                <a:gd name="T98" fmla="*/ 222 w 1347"/>
                <a:gd name="T99" fmla="*/ 444 h 732"/>
                <a:gd name="T100" fmla="*/ 161 w 1347"/>
                <a:gd name="T101" fmla="*/ 463 h 732"/>
                <a:gd name="T102" fmla="*/ 57 w 1347"/>
                <a:gd name="T103" fmla="*/ 519 h 732"/>
                <a:gd name="T104" fmla="*/ 4 w 1347"/>
                <a:gd name="T105" fmla="*/ 548 h 73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47"/>
                <a:gd name="T160" fmla="*/ 0 h 732"/>
                <a:gd name="T161" fmla="*/ 1347 w 1347"/>
                <a:gd name="T162" fmla="*/ 732 h 73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47" h="732">
                  <a:moveTo>
                    <a:pt x="0" y="59"/>
                  </a:moveTo>
                  <a:lnTo>
                    <a:pt x="11" y="63"/>
                  </a:lnTo>
                  <a:lnTo>
                    <a:pt x="21" y="67"/>
                  </a:lnTo>
                  <a:lnTo>
                    <a:pt x="50" y="82"/>
                  </a:lnTo>
                  <a:lnTo>
                    <a:pt x="86" y="99"/>
                  </a:lnTo>
                  <a:lnTo>
                    <a:pt x="123" y="115"/>
                  </a:lnTo>
                  <a:lnTo>
                    <a:pt x="161" y="132"/>
                  </a:lnTo>
                  <a:lnTo>
                    <a:pt x="199" y="147"/>
                  </a:lnTo>
                  <a:lnTo>
                    <a:pt x="232" y="157"/>
                  </a:lnTo>
                  <a:lnTo>
                    <a:pt x="247" y="159"/>
                  </a:lnTo>
                  <a:lnTo>
                    <a:pt x="259" y="161"/>
                  </a:lnTo>
                  <a:lnTo>
                    <a:pt x="270" y="161"/>
                  </a:lnTo>
                  <a:lnTo>
                    <a:pt x="280" y="159"/>
                  </a:lnTo>
                  <a:lnTo>
                    <a:pt x="297" y="149"/>
                  </a:lnTo>
                  <a:lnTo>
                    <a:pt x="312" y="134"/>
                  </a:lnTo>
                  <a:lnTo>
                    <a:pt x="324" y="118"/>
                  </a:lnTo>
                  <a:lnTo>
                    <a:pt x="335" y="103"/>
                  </a:lnTo>
                  <a:lnTo>
                    <a:pt x="347" y="88"/>
                  </a:lnTo>
                  <a:lnTo>
                    <a:pt x="360" y="78"/>
                  </a:lnTo>
                  <a:lnTo>
                    <a:pt x="368" y="76"/>
                  </a:lnTo>
                  <a:lnTo>
                    <a:pt x="376" y="74"/>
                  </a:lnTo>
                  <a:lnTo>
                    <a:pt x="385" y="76"/>
                  </a:lnTo>
                  <a:lnTo>
                    <a:pt x="393" y="78"/>
                  </a:lnTo>
                  <a:lnTo>
                    <a:pt x="412" y="88"/>
                  </a:lnTo>
                  <a:lnTo>
                    <a:pt x="431" y="105"/>
                  </a:lnTo>
                  <a:lnTo>
                    <a:pt x="452" y="122"/>
                  </a:lnTo>
                  <a:lnTo>
                    <a:pt x="473" y="138"/>
                  </a:lnTo>
                  <a:lnTo>
                    <a:pt x="496" y="153"/>
                  </a:lnTo>
                  <a:lnTo>
                    <a:pt x="519" y="161"/>
                  </a:lnTo>
                  <a:lnTo>
                    <a:pt x="533" y="161"/>
                  </a:lnTo>
                  <a:lnTo>
                    <a:pt x="546" y="161"/>
                  </a:lnTo>
                  <a:lnTo>
                    <a:pt x="560" y="159"/>
                  </a:lnTo>
                  <a:lnTo>
                    <a:pt x="575" y="153"/>
                  </a:lnTo>
                  <a:lnTo>
                    <a:pt x="609" y="138"/>
                  </a:lnTo>
                  <a:lnTo>
                    <a:pt x="644" y="118"/>
                  </a:lnTo>
                  <a:lnTo>
                    <a:pt x="680" y="95"/>
                  </a:lnTo>
                  <a:lnTo>
                    <a:pt x="717" y="69"/>
                  </a:lnTo>
                  <a:lnTo>
                    <a:pt x="751" y="46"/>
                  </a:lnTo>
                  <a:lnTo>
                    <a:pt x="782" y="25"/>
                  </a:lnTo>
                  <a:lnTo>
                    <a:pt x="797" y="19"/>
                  </a:lnTo>
                  <a:lnTo>
                    <a:pt x="809" y="13"/>
                  </a:lnTo>
                  <a:lnTo>
                    <a:pt x="830" y="5"/>
                  </a:lnTo>
                  <a:lnTo>
                    <a:pt x="847" y="2"/>
                  </a:lnTo>
                  <a:lnTo>
                    <a:pt x="862" y="0"/>
                  </a:lnTo>
                  <a:lnTo>
                    <a:pt x="874" y="0"/>
                  </a:lnTo>
                  <a:lnTo>
                    <a:pt x="887" y="2"/>
                  </a:lnTo>
                  <a:lnTo>
                    <a:pt x="901" y="7"/>
                  </a:lnTo>
                  <a:lnTo>
                    <a:pt x="918" y="9"/>
                  </a:lnTo>
                  <a:lnTo>
                    <a:pt x="939" y="11"/>
                  </a:lnTo>
                  <a:lnTo>
                    <a:pt x="966" y="11"/>
                  </a:lnTo>
                  <a:lnTo>
                    <a:pt x="998" y="11"/>
                  </a:lnTo>
                  <a:lnTo>
                    <a:pt x="1031" y="9"/>
                  </a:lnTo>
                  <a:lnTo>
                    <a:pt x="1069" y="9"/>
                  </a:lnTo>
                  <a:lnTo>
                    <a:pt x="1104" y="11"/>
                  </a:lnTo>
                  <a:lnTo>
                    <a:pt x="1140" y="15"/>
                  </a:lnTo>
                  <a:lnTo>
                    <a:pt x="1171" y="23"/>
                  </a:lnTo>
                  <a:lnTo>
                    <a:pt x="1198" y="38"/>
                  </a:lnTo>
                  <a:lnTo>
                    <a:pt x="1225" y="59"/>
                  </a:lnTo>
                  <a:lnTo>
                    <a:pt x="1251" y="84"/>
                  </a:lnTo>
                  <a:lnTo>
                    <a:pt x="1276" y="113"/>
                  </a:lnTo>
                  <a:lnTo>
                    <a:pt x="1299" y="147"/>
                  </a:lnTo>
                  <a:lnTo>
                    <a:pt x="1317" y="182"/>
                  </a:lnTo>
                  <a:lnTo>
                    <a:pt x="1332" y="218"/>
                  </a:lnTo>
                  <a:lnTo>
                    <a:pt x="1343" y="251"/>
                  </a:lnTo>
                  <a:lnTo>
                    <a:pt x="1347" y="281"/>
                  </a:lnTo>
                  <a:lnTo>
                    <a:pt x="1347" y="295"/>
                  </a:lnTo>
                  <a:lnTo>
                    <a:pt x="1343" y="310"/>
                  </a:lnTo>
                  <a:lnTo>
                    <a:pt x="1332" y="341"/>
                  </a:lnTo>
                  <a:lnTo>
                    <a:pt x="1315" y="375"/>
                  </a:lnTo>
                  <a:lnTo>
                    <a:pt x="1294" y="406"/>
                  </a:lnTo>
                  <a:lnTo>
                    <a:pt x="1271" y="433"/>
                  </a:lnTo>
                  <a:lnTo>
                    <a:pt x="1248" y="458"/>
                  </a:lnTo>
                  <a:lnTo>
                    <a:pt x="1236" y="467"/>
                  </a:lnTo>
                  <a:lnTo>
                    <a:pt x="1225" y="475"/>
                  </a:lnTo>
                  <a:lnTo>
                    <a:pt x="1215" y="481"/>
                  </a:lnTo>
                  <a:lnTo>
                    <a:pt x="1207" y="483"/>
                  </a:lnTo>
                  <a:lnTo>
                    <a:pt x="1198" y="483"/>
                  </a:lnTo>
                  <a:lnTo>
                    <a:pt x="1192" y="479"/>
                  </a:lnTo>
                  <a:lnTo>
                    <a:pt x="1184" y="475"/>
                  </a:lnTo>
                  <a:lnTo>
                    <a:pt x="1177" y="467"/>
                  </a:lnTo>
                  <a:lnTo>
                    <a:pt x="1163" y="446"/>
                  </a:lnTo>
                  <a:lnTo>
                    <a:pt x="1148" y="419"/>
                  </a:lnTo>
                  <a:lnTo>
                    <a:pt x="1133" y="394"/>
                  </a:lnTo>
                  <a:lnTo>
                    <a:pt x="1117" y="368"/>
                  </a:lnTo>
                  <a:lnTo>
                    <a:pt x="1106" y="360"/>
                  </a:lnTo>
                  <a:lnTo>
                    <a:pt x="1096" y="352"/>
                  </a:lnTo>
                  <a:lnTo>
                    <a:pt x="1085" y="345"/>
                  </a:lnTo>
                  <a:lnTo>
                    <a:pt x="1073" y="341"/>
                  </a:lnTo>
                  <a:lnTo>
                    <a:pt x="1058" y="339"/>
                  </a:lnTo>
                  <a:lnTo>
                    <a:pt x="1044" y="339"/>
                  </a:lnTo>
                  <a:lnTo>
                    <a:pt x="1006" y="343"/>
                  </a:lnTo>
                  <a:lnTo>
                    <a:pt x="966" y="350"/>
                  </a:lnTo>
                  <a:lnTo>
                    <a:pt x="924" y="360"/>
                  </a:lnTo>
                  <a:lnTo>
                    <a:pt x="885" y="373"/>
                  </a:lnTo>
                  <a:lnTo>
                    <a:pt x="849" y="387"/>
                  </a:lnTo>
                  <a:lnTo>
                    <a:pt x="836" y="394"/>
                  </a:lnTo>
                  <a:lnTo>
                    <a:pt x="824" y="400"/>
                  </a:lnTo>
                  <a:lnTo>
                    <a:pt x="816" y="408"/>
                  </a:lnTo>
                  <a:lnTo>
                    <a:pt x="809" y="414"/>
                  </a:lnTo>
                  <a:lnTo>
                    <a:pt x="807" y="421"/>
                  </a:lnTo>
                  <a:lnTo>
                    <a:pt x="809" y="427"/>
                  </a:lnTo>
                  <a:lnTo>
                    <a:pt x="816" y="435"/>
                  </a:lnTo>
                  <a:lnTo>
                    <a:pt x="824" y="444"/>
                  </a:lnTo>
                  <a:lnTo>
                    <a:pt x="836" y="450"/>
                  </a:lnTo>
                  <a:lnTo>
                    <a:pt x="849" y="458"/>
                  </a:lnTo>
                  <a:lnTo>
                    <a:pt x="876" y="475"/>
                  </a:lnTo>
                  <a:lnTo>
                    <a:pt x="905" y="494"/>
                  </a:lnTo>
                  <a:lnTo>
                    <a:pt x="918" y="502"/>
                  </a:lnTo>
                  <a:lnTo>
                    <a:pt x="928" y="513"/>
                  </a:lnTo>
                  <a:lnTo>
                    <a:pt x="937" y="521"/>
                  </a:lnTo>
                  <a:lnTo>
                    <a:pt x="943" y="529"/>
                  </a:lnTo>
                  <a:lnTo>
                    <a:pt x="945" y="540"/>
                  </a:lnTo>
                  <a:lnTo>
                    <a:pt x="943" y="548"/>
                  </a:lnTo>
                  <a:lnTo>
                    <a:pt x="939" y="559"/>
                  </a:lnTo>
                  <a:lnTo>
                    <a:pt x="931" y="567"/>
                  </a:lnTo>
                  <a:lnTo>
                    <a:pt x="920" y="578"/>
                  </a:lnTo>
                  <a:lnTo>
                    <a:pt x="910" y="590"/>
                  </a:lnTo>
                  <a:lnTo>
                    <a:pt x="880" y="611"/>
                  </a:lnTo>
                  <a:lnTo>
                    <a:pt x="847" y="634"/>
                  </a:lnTo>
                  <a:lnTo>
                    <a:pt x="807" y="657"/>
                  </a:lnTo>
                  <a:lnTo>
                    <a:pt x="767" y="676"/>
                  </a:lnTo>
                  <a:lnTo>
                    <a:pt x="724" y="693"/>
                  </a:lnTo>
                  <a:lnTo>
                    <a:pt x="680" y="705"/>
                  </a:lnTo>
                  <a:lnTo>
                    <a:pt x="657" y="709"/>
                  </a:lnTo>
                  <a:lnTo>
                    <a:pt x="632" y="716"/>
                  </a:lnTo>
                  <a:lnTo>
                    <a:pt x="575" y="722"/>
                  </a:lnTo>
                  <a:lnTo>
                    <a:pt x="512" y="728"/>
                  </a:lnTo>
                  <a:lnTo>
                    <a:pt x="450" y="732"/>
                  </a:lnTo>
                  <a:lnTo>
                    <a:pt x="389" y="732"/>
                  </a:lnTo>
                  <a:lnTo>
                    <a:pt x="360" y="730"/>
                  </a:lnTo>
                  <a:lnTo>
                    <a:pt x="333" y="728"/>
                  </a:lnTo>
                  <a:lnTo>
                    <a:pt x="307" y="724"/>
                  </a:lnTo>
                  <a:lnTo>
                    <a:pt x="287" y="720"/>
                  </a:lnTo>
                  <a:lnTo>
                    <a:pt x="266" y="714"/>
                  </a:lnTo>
                  <a:lnTo>
                    <a:pt x="251" y="705"/>
                  </a:lnTo>
                  <a:lnTo>
                    <a:pt x="238" y="695"/>
                  </a:lnTo>
                  <a:lnTo>
                    <a:pt x="232" y="682"/>
                  </a:lnTo>
                  <a:lnTo>
                    <a:pt x="226" y="667"/>
                  </a:lnTo>
                  <a:lnTo>
                    <a:pt x="224" y="651"/>
                  </a:lnTo>
                  <a:lnTo>
                    <a:pt x="224" y="632"/>
                  </a:lnTo>
                  <a:lnTo>
                    <a:pt x="226" y="611"/>
                  </a:lnTo>
                  <a:lnTo>
                    <a:pt x="234" y="571"/>
                  </a:lnTo>
                  <a:lnTo>
                    <a:pt x="243" y="529"/>
                  </a:lnTo>
                  <a:lnTo>
                    <a:pt x="249" y="494"/>
                  </a:lnTo>
                  <a:lnTo>
                    <a:pt x="251" y="477"/>
                  </a:lnTo>
                  <a:lnTo>
                    <a:pt x="251" y="465"/>
                  </a:lnTo>
                  <a:lnTo>
                    <a:pt x="247" y="454"/>
                  </a:lnTo>
                  <a:lnTo>
                    <a:pt x="241" y="448"/>
                  </a:lnTo>
                  <a:lnTo>
                    <a:pt x="232" y="444"/>
                  </a:lnTo>
                  <a:lnTo>
                    <a:pt x="222" y="444"/>
                  </a:lnTo>
                  <a:lnTo>
                    <a:pt x="209" y="446"/>
                  </a:lnTo>
                  <a:lnTo>
                    <a:pt x="195" y="450"/>
                  </a:lnTo>
                  <a:lnTo>
                    <a:pt x="161" y="463"/>
                  </a:lnTo>
                  <a:lnTo>
                    <a:pt x="126" y="479"/>
                  </a:lnTo>
                  <a:lnTo>
                    <a:pt x="90" y="500"/>
                  </a:lnTo>
                  <a:lnTo>
                    <a:pt x="57" y="519"/>
                  </a:lnTo>
                  <a:lnTo>
                    <a:pt x="27" y="538"/>
                  </a:lnTo>
                  <a:lnTo>
                    <a:pt x="15" y="544"/>
                  </a:lnTo>
                  <a:lnTo>
                    <a:pt x="4" y="548"/>
                  </a:lnTo>
                  <a:lnTo>
                    <a:pt x="0"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8" name="Freeform 67"/>
            <p:cNvSpPr>
              <a:spLocks/>
            </p:cNvSpPr>
            <p:nvPr/>
          </p:nvSpPr>
          <p:spPr bwMode="auto">
            <a:xfrm>
              <a:off x="2848" y="7401"/>
              <a:ext cx="1347" cy="732"/>
            </a:xfrm>
            <a:custGeom>
              <a:avLst/>
              <a:gdLst>
                <a:gd name="T0" fmla="*/ 21 w 1347"/>
                <a:gd name="T1" fmla="*/ 67 h 732"/>
                <a:gd name="T2" fmla="*/ 123 w 1347"/>
                <a:gd name="T3" fmla="*/ 115 h 732"/>
                <a:gd name="T4" fmla="*/ 232 w 1347"/>
                <a:gd name="T5" fmla="*/ 157 h 732"/>
                <a:gd name="T6" fmla="*/ 270 w 1347"/>
                <a:gd name="T7" fmla="*/ 161 h 732"/>
                <a:gd name="T8" fmla="*/ 312 w 1347"/>
                <a:gd name="T9" fmla="*/ 134 h 732"/>
                <a:gd name="T10" fmla="*/ 347 w 1347"/>
                <a:gd name="T11" fmla="*/ 88 h 732"/>
                <a:gd name="T12" fmla="*/ 376 w 1347"/>
                <a:gd name="T13" fmla="*/ 74 h 732"/>
                <a:gd name="T14" fmla="*/ 412 w 1347"/>
                <a:gd name="T15" fmla="*/ 88 h 732"/>
                <a:gd name="T16" fmla="*/ 473 w 1347"/>
                <a:gd name="T17" fmla="*/ 138 h 732"/>
                <a:gd name="T18" fmla="*/ 533 w 1347"/>
                <a:gd name="T19" fmla="*/ 161 h 732"/>
                <a:gd name="T20" fmla="*/ 575 w 1347"/>
                <a:gd name="T21" fmla="*/ 153 h 732"/>
                <a:gd name="T22" fmla="*/ 680 w 1347"/>
                <a:gd name="T23" fmla="*/ 95 h 732"/>
                <a:gd name="T24" fmla="*/ 782 w 1347"/>
                <a:gd name="T25" fmla="*/ 25 h 732"/>
                <a:gd name="T26" fmla="*/ 830 w 1347"/>
                <a:gd name="T27" fmla="*/ 5 h 732"/>
                <a:gd name="T28" fmla="*/ 874 w 1347"/>
                <a:gd name="T29" fmla="*/ 0 h 732"/>
                <a:gd name="T30" fmla="*/ 918 w 1347"/>
                <a:gd name="T31" fmla="*/ 9 h 732"/>
                <a:gd name="T32" fmla="*/ 998 w 1347"/>
                <a:gd name="T33" fmla="*/ 11 h 732"/>
                <a:gd name="T34" fmla="*/ 1104 w 1347"/>
                <a:gd name="T35" fmla="*/ 11 h 732"/>
                <a:gd name="T36" fmla="*/ 1198 w 1347"/>
                <a:gd name="T37" fmla="*/ 38 h 732"/>
                <a:gd name="T38" fmla="*/ 1276 w 1347"/>
                <a:gd name="T39" fmla="*/ 113 h 732"/>
                <a:gd name="T40" fmla="*/ 1332 w 1347"/>
                <a:gd name="T41" fmla="*/ 218 h 732"/>
                <a:gd name="T42" fmla="*/ 1347 w 1347"/>
                <a:gd name="T43" fmla="*/ 295 h 732"/>
                <a:gd name="T44" fmla="*/ 1315 w 1347"/>
                <a:gd name="T45" fmla="*/ 375 h 732"/>
                <a:gd name="T46" fmla="*/ 1248 w 1347"/>
                <a:gd name="T47" fmla="*/ 458 h 732"/>
                <a:gd name="T48" fmla="*/ 1215 w 1347"/>
                <a:gd name="T49" fmla="*/ 481 h 732"/>
                <a:gd name="T50" fmla="*/ 1192 w 1347"/>
                <a:gd name="T51" fmla="*/ 479 h 732"/>
                <a:gd name="T52" fmla="*/ 1163 w 1347"/>
                <a:gd name="T53" fmla="*/ 446 h 732"/>
                <a:gd name="T54" fmla="*/ 1117 w 1347"/>
                <a:gd name="T55" fmla="*/ 368 h 732"/>
                <a:gd name="T56" fmla="*/ 1085 w 1347"/>
                <a:gd name="T57" fmla="*/ 345 h 732"/>
                <a:gd name="T58" fmla="*/ 1044 w 1347"/>
                <a:gd name="T59" fmla="*/ 339 h 732"/>
                <a:gd name="T60" fmla="*/ 924 w 1347"/>
                <a:gd name="T61" fmla="*/ 360 h 732"/>
                <a:gd name="T62" fmla="*/ 836 w 1347"/>
                <a:gd name="T63" fmla="*/ 394 h 732"/>
                <a:gd name="T64" fmla="*/ 809 w 1347"/>
                <a:gd name="T65" fmla="*/ 414 h 732"/>
                <a:gd name="T66" fmla="*/ 816 w 1347"/>
                <a:gd name="T67" fmla="*/ 435 h 732"/>
                <a:gd name="T68" fmla="*/ 849 w 1347"/>
                <a:gd name="T69" fmla="*/ 458 h 732"/>
                <a:gd name="T70" fmla="*/ 918 w 1347"/>
                <a:gd name="T71" fmla="*/ 502 h 732"/>
                <a:gd name="T72" fmla="*/ 943 w 1347"/>
                <a:gd name="T73" fmla="*/ 529 h 732"/>
                <a:gd name="T74" fmla="*/ 939 w 1347"/>
                <a:gd name="T75" fmla="*/ 559 h 732"/>
                <a:gd name="T76" fmla="*/ 910 w 1347"/>
                <a:gd name="T77" fmla="*/ 590 h 732"/>
                <a:gd name="T78" fmla="*/ 807 w 1347"/>
                <a:gd name="T79" fmla="*/ 657 h 732"/>
                <a:gd name="T80" fmla="*/ 680 w 1347"/>
                <a:gd name="T81" fmla="*/ 705 h 732"/>
                <a:gd name="T82" fmla="*/ 575 w 1347"/>
                <a:gd name="T83" fmla="*/ 722 h 732"/>
                <a:gd name="T84" fmla="*/ 389 w 1347"/>
                <a:gd name="T85" fmla="*/ 732 h 732"/>
                <a:gd name="T86" fmla="*/ 307 w 1347"/>
                <a:gd name="T87" fmla="*/ 724 h 732"/>
                <a:gd name="T88" fmla="*/ 251 w 1347"/>
                <a:gd name="T89" fmla="*/ 705 h 732"/>
                <a:gd name="T90" fmla="*/ 226 w 1347"/>
                <a:gd name="T91" fmla="*/ 667 h 732"/>
                <a:gd name="T92" fmla="*/ 226 w 1347"/>
                <a:gd name="T93" fmla="*/ 611 h 732"/>
                <a:gd name="T94" fmla="*/ 249 w 1347"/>
                <a:gd name="T95" fmla="*/ 494 h 732"/>
                <a:gd name="T96" fmla="*/ 247 w 1347"/>
                <a:gd name="T97" fmla="*/ 454 h 732"/>
                <a:gd name="T98" fmla="*/ 222 w 1347"/>
                <a:gd name="T99" fmla="*/ 444 h 732"/>
                <a:gd name="T100" fmla="*/ 161 w 1347"/>
                <a:gd name="T101" fmla="*/ 463 h 732"/>
                <a:gd name="T102" fmla="*/ 57 w 1347"/>
                <a:gd name="T103" fmla="*/ 519 h 732"/>
                <a:gd name="T104" fmla="*/ 4 w 1347"/>
                <a:gd name="T105" fmla="*/ 548 h 73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47"/>
                <a:gd name="T160" fmla="*/ 0 h 732"/>
                <a:gd name="T161" fmla="*/ 1347 w 1347"/>
                <a:gd name="T162" fmla="*/ 732 h 73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47" h="732">
                  <a:moveTo>
                    <a:pt x="0" y="59"/>
                  </a:moveTo>
                  <a:lnTo>
                    <a:pt x="11" y="63"/>
                  </a:lnTo>
                  <a:lnTo>
                    <a:pt x="21" y="67"/>
                  </a:lnTo>
                  <a:lnTo>
                    <a:pt x="50" y="82"/>
                  </a:lnTo>
                  <a:lnTo>
                    <a:pt x="86" y="99"/>
                  </a:lnTo>
                  <a:lnTo>
                    <a:pt x="123" y="115"/>
                  </a:lnTo>
                  <a:lnTo>
                    <a:pt x="161" y="132"/>
                  </a:lnTo>
                  <a:lnTo>
                    <a:pt x="199" y="147"/>
                  </a:lnTo>
                  <a:lnTo>
                    <a:pt x="232" y="157"/>
                  </a:lnTo>
                  <a:lnTo>
                    <a:pt x="247" y="159"/>
                  </a:lnTo>
                  <a:lnTo>
                    <a:pt x="259" y="161"/>
                  </a:lnTo>
                  <a:lnTo>
                    <a:pt x="270" y="161"/>
                  </a:lnTo>
                  <a:lnTo>
                    <a:pt x="280" y="159"/>
                  </a:lnTo>
                  <a:lnTo>
                    <a:pt x="297" y="149"/>
                  </a:lnTo>
                  <a:lnTo>
                    <a:pt x="312" y="134"/>
                  </a:lnTo>
                  <a:lnTo>
                    <a:pt x="324" y="118"/>
                  </a:lnTo>
                  <a:lnTo>
                    <a:pt x="335" y="103"/>
                  </a:lnTo>
                  <a:lnTo>
                    <a:pt x="347" y="88"/>
                  </a:lnTo>
                  <a:lnTo>
                    <a:pt x="360" y="78"/>
                  </a:lnTo>
                  <a:lnTo>
                    <a:pt x="368" y="76"/>
                  </a:lnTo>
                  <a:lnTo>
                    <a:pt x="376" y="74"/>
                  </a:lnTo>
                  <a:lnTo>
                    <a:pt x="385" y="76"/>
                  </a:lnTo>
                  <a:lnTo>
                    <a:pt x="393" y="78"/>
                  </a:lnTo>
                  <a:lnTo>
                    <a:pt x="412" y="88"/>
                  </a:lnTo>
                  <a:lnTo>
                    <a:pt x="431" y="105"/>
                  </a:lnTo>
                  <a:lnTo>
                    <a:pt x="452" y="122"/>
                  </a:lnTo>
                  <a:lnTo>
                    <a:pt x="473" y="138"/>
                  </a:lnTo>
                  <a:lnTo>
                    <a:pt x="496" y="153"/>
                  </a:lnTo>
                  <a:lnTo>
                    <a:pt x="519" y="161"/>
                  </a:lnTo>
                  <a:lnTo>
                    <a:pt x="533" y="161"/>
                  </a:lnTo>
                  <a:lnTo>
                    <a:pt x="546" y="161"/>
                  </a:lnTo>
                  <a:lnTo>
                    <a:pt x="560" y="159"/>
                  </a:lnTo>
                  <a:lnTo>
                    <a:pt x="575" y="153"/>
                  </a:lnTo>
                  <a:lnTo>
                    <a:pt x="609" y="138"/>
                  </a:lnTo>
                  <a:lnTo>
                    <a:pt x="644" y="118"/>
                  </a:lnTo>
                  <a:lnTo>
                    <a:pt x="680" y="95"/>
                  </a:lnTo>
                  <a:lnTo>
                    <a:pt x="717" y="69"/>
                  </a:lnTo>
                  <a:lnTo>
                    <a:pt x="751" y="46"/>
                  </a:lnTo>
                  <a:lnTo>
                    <a:pt x="782" y="25"/>
                  </a:lnTo>
                  <a:lnTo>
                    <a:pt x="797" y="19"/>
                  </a:lnTo>
                  <a:lnTo>
                    <a:pt x="809" y="13"/>
                  </a:lnTo>
                  <a:lnTo>
                    <a:pt x="830" y="5"/>
                  </a:lnTo>
                  <a:lnTo>
                    <a:pt x="847" y="2"/>
                  </a:lnTo>
                  <a:lnTo>
                    <a:pt x="862" y="0"/>
                  </a:lnTo>
                  <a:lnTo>
                    <a:pt x="874" y="0"/>
                  </a:lnTo>
                  <a:lnTo>
                    <a:pt x="887" y="2"/>
                  </a:lnTo>
                  <a:lnTo>
                    <a:pt x="901" y="7"/>
                  </a:lnTo>
                  <a:lnTo>
                    <a:pt x="918" y="9"/>
                  </a:lnTo>
                  <a:lnTo>
                    <a:pt x="939" y="11"/>
                  </a:lnTo>
                  <a:lnTo>
                    <a:pt x="966" y="11"/>
                  </a:lnTo>
                  <a:lnTo>
                    <a:pt x="998" y="11"/>
                  </a:lnTo>
                  <a:lnTo>
                    <a:pt x="1031" y="9"/>
                  </a:lnTo>
                  <a:lnTo>
                    <a:pt x="1069" y="9"/>
                  </a:lnTo>
                  <a:lnTo>
                    <a:pt x="1104" y="11"/>
                  </a:lnTo>
                  <a:lnTo>
                    <a:pt x="1140" y="15"/>
                  </a:lnTo>
                  <a:lnTo>
                    <a:pt x="1171" y="23"/>
                  </a:lnTo>
                  <a:lnTo>
                    <a:pt x="1198" y="38"/>
                  </a:lnTo>
                  <a:lnTo>
                    <a:pt x="1225" y="59"/>
                  </a:lnTo>
                  <a:lnTo>
                    <a:pt x="1251" y="84"/>
                  </a:lnTo>
                  <a:lnTo>
                    <a:pt x="1276" y="113"/>
                  </a:lnTo>
                  <a:lnTo>
                    <a:pt x="1299" y="147"/>
                  </a:lnTo>
                  <a:lnTo>
                    <a:pt x="1317" y="182"/>
                  </a:lnTo>
                  <a:lnTo>
                    <a:pt x="1332" y="218"/>
                  </a:lnTo>
                  <a:lnTo>
                    <a:pt x="1343" y="251"/>
                  </a:lnTo>
                  <a:lnTo>
                    <a:pt x="1347" y="281"/>
                  </a:lnTo>
                  <a:lnTo>
                    <a:pt x="1347" y="295"/>
                  </a:lnTo>
                  <a:lnTo>
                    <a:pt x="1343" y="310"/>
                  </a:lnTo>
                  <a:lnTo>
                    <a:pt x="1332" y="341"/>
                  </a:lnTo>
                  <a:lnTo>
                    <a:pt x="1315" y="375"/>
                  </a:lnTo>
                  <a:lnTo>
                    <a:pt x="1294" y="406"/>
                  </a:lnTo>
                  <a:lnTo>
                    <a:pt x="1271" y="433"/>
                  </a:lnTo>
                  <a:lnTo>
                    <a:pt x="1248" y="458"/>
                  </a:lnTo>
                  <a:lnTo>
                    <a:pt x="1236" y="467"/>
                  </a:lnTo>
                  <a:lnTo>
                    <a:pt x="1225" y="475"/>
                  </a:lnTo>
                  <a:lnTo>
                    <a:pt x="1215" y="481"/>
                  </a:lnTo>
                  <a:lnTo>
                    <a:pt x="1207" y="483"/>
                  </a:lnTo>
                  <a:lnTo>
                    <a:pt x="1198" y="483"/>
                  </a:lnTo>
                  <a:lnTo>
                    <a:pt x="1192" y="479"/>
                  </a:lnTo>
                  <a:lnTo>
                    <a:pt x="1184" y="475"/>
                  </a:lnTo>
                  <a:lnTo>
                    <a:pt x="1177" y="467"/>
                  </a:lnTo>
                  <a:lnTo>
                    <a:pt x="1163" y="446"/>
                  </a:lnTo>
                  <a:lnTo>
                    <a:pt x="1148" y="419"/>
                  </a:lnTo>
                  <a:lnTo>
                    <a:pt x="1133" y="394"/>
                  </a:lnTo>
                  <a:lnTo>
                    <a:pt x="1117" y="368"/>
                  </a:lnTo>
                  <a:lnTo>
                    <a:pt x="1106" y="360"/>
                  </a:lnTo>
                  <a:lnTo>
                    <a:pt x="1096" y="352"/>
                  </a:lnTo>
                  <a:lnTo>
                    <a:pt x="1085" y="345"/>
                  </a:lnTo>
                  <a:lnTo>
                    <a:pt x="1073" y="341"/>
                  </a:lnTo>
                  <a:lnTo>
                    <a:pt x="1058" y="339"/>
                  </a:lnTo>
                  <a:lnTo>
                    <a:pt x="1044" y="339"/>
                  </a:lnTo>
                  <a:lnTo>
                    <a:pt x="1006" y="343"/>
                  </a:lnTo>
                  <a:lnTo>
                    <a:pt x="966" y="350"/>
                  </a:lnTo>
                  <a:lnTo>
                    <a:pt x="924" y="360"/>
                  </a:lnTo>
                  <a:lnTo>
                    <a:pt x="885" y="373"/>
                  </a:lnTo>
                  <a:lnTo>
                    <a:pt x="849" y="387"/>
                  </a:lnTo>
                  <a:lnTo>
                    <a:pt x="836" y="394"/>
                  </a:lnTo>
                  <a:lnTo>
                    <a:pt x="824" y="400"/>
                  </a:lnTo>
                  <a:lnTo>
                    <a:pt x="816" y="408"/>
                  </a:lnTo>
                  <a:lnTo>
                    <a:pt x="809" y="414"/>
                  </a:lnTo>
                  <a:lnTo>
                    <a:pt x="807" y="421"/>
                  </a:lnTo>
                  <a:lnTo>
                    <a:pt x="809" y="427"/>
                  </a:lnTo>
                  <a:lnTo>
                    <a:pt x="816" y="435"/>
                  </a:lnTo>
                  <a:lnTo>
                    <a:pt x="824" y="444"/>
                  </a:lnTo>
                  <a:lnTo>
                    <a:pt x="836" y="450"/>
                  </a:lnTo>
                  <a:lnTo>
                    <a:pt x="849" y="458"/>
                  </a:lnTo>
                  <a:lnTo>
                    <a:pt x="876" y="475"/>
                  </a:lnTo>
                  <a:lnTo>
                    <a:pt x="905" y="494"/>
                  </a:lnTo>
                  <a:lnTo>
                    <a:pt x="918" y="502"/>
                  </a:lnTo>
                  <a:lnTo>
                    <a:pt x="928" y="513"/>
                  </a:lnTo>
                  <a:lnTo>
                    <a:pt x="937" y="521"/>
                  </a:lnTo>
                  <a:lnTo>
                    <a:pt x="943" y="529"/>
                  </a:lnTo>
                  <a:lnTo>
                    <a:pt x="945" y="540"/>
                  </a:lnTo>
                  <a:lnTo>
                    <a:pt x="943" y="548"/>
                  </a:lnTo>
                  <a:lnTo>
                    <a:pt x="939" y="559"/>
                  </a:lnTo>
                  <a:lnTo>
                    <a:pt x="931" y="567"/>
                  </a:lnTo>
                  <a:lnTo>
                    <a:pt x="920" y="578"/>
                  </a:lnTo>
                  <a:lnTo>
                    <a:pt x="910" y="590"/>
                  </a:lnTo>
                  <a:lnTo>
                    <a:pt x="880" y="611"/>
                  </a:lnTo>
                  <a:lnTo>
                    <a:pt x="847" y="634"/>
                  </a:lnTo>
                  <a:lnTo>
                    <a:pt x="807" y="657"/>
                  </a:lnTo>
                  <a:lnTo>
                    <a:pt x="767" y="676"/>
                  </a:lnTo>
                  <a:lnTo>
                    <a:pt x="724" y="693"/>
                  </a:lnTo>
                  <a:lnTo>
                    <a:pt x="680" y="705"/>
                  </a:lnTo>
                  <a:lnTo>
                    <a:pt x="657" y="709"/>
                  </a:lnTo>
                  <a:lnTo>
                    <a:pt x="632" y="716"/>
                  </a:lnTo>
                  <a:lnTo>
                    <a:pt x="575" y="722"/>
                  </a:lnTo>
                  <a:lnTo>
                    <a:pt x="512" y="728"/>
                  </a:lnTo>
                  <a:lnTo>
                    <a:pt x="450" y="732"/>
                  </a:lnTo>
                  <a:lnTo>
                    <a:pt x="389" y="732"/>
                  </a:lnTo>
                  <a:lnTo>
                    <a:pt x="360" y="730"/>
                  </a:lnTo>
                  <a:lnTo>
                    <a:pt x="333" y="728"/>
                  </a:lnTo>
                  <a:lnTo>
                    <a:pt x="307" y="724"/>
                  </a:lnTo>
                  <a:lnTo>
                    <a:pt x="287" y="720"/>
                  </a:lnTo>
                  <a:lnTo>
                    <a:pt x="266" y="714"/>
                  </a:lnTo>
                  <a:lnTo>
                    <a:pt x="251" y="705"/>
                  </a:lnTo>
                  <a:lnTo>
                    <a:pt x="238" y="695"/>
                  </a:lnTo>
                  <a:lnTo>
                    <a:pt x="232" y="682"/>
                  </a:lnTo>
                  <a:lnTo>
                    <a:pt x="226" y="667"/>
                  </a:lnTo>
                  <a:lnTo>
                    <a:pt x="224" y="651"/>
                  </a:lnTo>
                  <a:lnTo>
                    <a:pt x="224" y="632"/>
                  </a:lnTo>
                  <a:lnTo>
                    <a:pt x="226" y="611"/>
                  </a:lnTo>
                  <a:lnTo>
                    <a:pt x="234" y="571"/>
                  </a:lnTo>
                  <a:lnTo>
                    <a:pt x="243" y="529"/>
                  </a:lnTo>
                  <a:lnTo>
                    <a:pt x="249" y="494"/>
                  </a:lnTo>
                  <a:lnTo>
                    <a:pt x="251" y="477"/>
                  </a:lnTo>
                  <a:lnTo>
                    <a:pt x="251" y="465"/>
                  </a:lnTo>
                  <a:lnTo>
                    <a:pt x="247" y="454"/>
                  </a:lnTo>
                  <a:lnTo>
                    <a:pt x="241" y="448"/>
                  </a:lnTo>
                  <a:lnTo>
                    <a:pt x="232" y="444"/>
                  </a:lnTo>
                  <a:lnTo>
                    <a:pt x="222" y="444"/>
                  </a:lnTo>
                  <a:lnTo>
                    <a:pt x="209" y="446"/>
                  </a:lnTo>
                  <a:lnTo>
                    <a:pt x="195" y="450"/>
                  </a:lnTo>
                  <a:lnTo>
                    <a:pt x="161" y="463"/>
                  </a:lnTo>
                  <a:lnTo>
                    <a:pt x="126" y="479"/>
                  </a:lnTo>
                  <a:lnTo>
                    <a:pt x="90" y="500"/>
                  </a:lnTo>
                  <a:lnTo>
                    <a:pt x="57" y="519"/>
                  </a:lnTo>
                  <a:lnTo>
                    <a:pt x="27" y="538"/>
                  </a:lnTo>
                  <a:lnTo>
                    <a:pt x="15" y="544"/>
                  </a:lnTo>
                  <a:lnTo>
                    <a:pt x="4" y="548"/>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193" name="Freeform 75"/>
          <p:cNvSpPr>
            <a:spLocks/>
          </p:cNvSpPr>
          <p:nvPr/>
        </p:nvSpPr>
        <p:spPr bwMode="auto">
          <a:xfrm>
            <a:off x="7351527" y="4972004"/>
            <a:ext cx="67539" cy="23010"/>
          </a:xfrm>
          <a:custGeom>
            <a:avLst/>
            <a:gdLst>
              <a:gd name="T0" fmla="*/ 0 w 66"/>
              <a:gd name="T1" fmla="*/ 61 h 61"/>
              <a:gd name="T2" fmla="*/ 66 w 66"/>
              <a:gd name="T3" fmla="*/ 40 h 61"/>
              <a:gd name="T4" fmla="*/ 10 w 66"/>
              <a:gd name="T5" fmla="*/ 0 h 61"/>
              <a:gd name="T6" fmla="*/ 0 w 66"/>
              <a:gd name="T7" fmla="*/ 61 h 61"/>
              <a:gd name="T8" fmla="*/ 0 60000 65536"/>
              <a:gd name="T9" fmla="*/ 0 60000 65536"/>
              <a:gd name="T10" fmla="*/ 0 60000 65536"/>
              <a:gd name="T11" fmla="*/ 0 60000 65536"/>
              <a:gd name="T12" fmla="*/ 0 w 66"/>
              <a:gd name="T13" fmla="*/ 0 h 61"/>
              <a:gd name="T14" fmla="*/ 66 w 66"/>
              <a:gd name="T15" fmla="*/ 61 h 61"/>
            </a:gdLst>
            <a:ahLst/>
            <a:cxnLst>
              <a:cxn ang="T8">
                <a:pos x="T0" y="T1"/>
              </a:cxn>
              <a:cxn ang="T9">
                <a:pos x="T2" y="T3"/>
              </a:cxn>
              <a:cxn ang="T10">
                <a:pos x="T4" y="T5"/>
              </a:cxn>
              <a:cxn ang="T11">
                <a:pos x="T6" y="T7"/>
              </a:cxn>
            </a:cxnLst>
            <a:rect l="T12" t="T13" r="T14" b="T15"/>
            <a:pathLst>
              <a:path w="66" h="61">
                <a:moveTo>
                  <a:pt x="0" y="61"/>
                </a:moveTo>
                <a:lnTo>
                  <a:pt x="66" y="40"/>
                </a:lnTo>
                <a:lnTo>
                  <a:pt x="10" y="0"/>
                </a:lnTo>
                <a:lnTo>
                  <a:pt x="0"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5" name="Line 80"/>
          <p:cNvSpPr>
            <a:spLocks noChangeShapeType="1"/>
          </p:cNvSpPr>
          <p:nvPr/>
        </p:nvSpPr>
        <p:spPr bwMode="auto">
          <a:xfrm flipV="1">
            <a:off x="7419067" y="4925983"/>
            <a:ext cx="142932" cy="6442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6" name="Line 81"/>
          <p:cNvSpPr>
            <a:spLocks noChangeShapeType="1"/>
          </p:cNvSpPr>
          <p:nvPr/>
        </p:nvSpPr>
        <p:spPr bwMode="auto">
          <a:xfrm>
            <a:off x="7561998" y="4925983"/>
            <a:ext cx="1571" cy="6442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7" name="Line 82"/>
          <p:cNvSpPr>
            <a:spLocks noChangeShapeType="1"/>
          </p:cNvSpPr>
          <p:nvPr/>
        </p:nvSpPr>
        <p:spPr bwMode="auto">
          <a:xfrm>
            <a:off x="7561998" y="4990412"/>
            <a:ext cx="281152"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12" name="Group 88"/>
          <p:cNvGrpSpPr>
            <a:grpSpLocks/>
          </p:cNvGrpSpPr>
          <p:nvPr/>
        </p:nvGrpSpPr>
        <p:grpSpPr bwMode="auto">
          <a:xfrm>
            <a:off x="6427968" y="4493388"/>
            <a:ext cx="1415182" cy="342855"/>
            <a:chOff x="2848" y="7401"/>
            <a:chExt cx="1347" cy="732"/>
          </a:xfrm>
        </p:grpSpPr>
        <p:sp>
          <p:nvSpPr>
            <p:cNvPr id="175" name="Freeform 89"/>
            <p:cNvSpPr>
              <a:spLocks/>
            </p:cNvSpPr>
            <p:nvPr/>
          </p:nvSpPr>
          <p:spPr bwMode="auto">
            <a:xfrm>
              <a:off x="2848" y="7401"/>
              <a:ext cx="1347" cy="732"/>
            </a:xfrm>
            <a:custGeom>
              <a:avLst/>
              <a:gdLst>
                <a:gd name="T0" fmla="*/ 21 w 1347"/>
                <a:gd name="T1" fmla="*/ 67 h 732"/>
                <a:gd name="T2" fmla="*/ 123 w 1347"/>
                <a:gd name="T3" fmla="*/ 115 h 732"/>
                <a:gd name="T4" fmla="*/ 232 w 1347"/>
                <a:gd name="T5" fmla="*/ 157 h 732"/>
                <a:gd name="T6" fmla="*/ 270 w 1347"/>
                <a:gd name="T7" fmla="*/ 161 h 732"/>
                <a:gd name="T8" fmla="*/ 312 w 1347"/>
                <a:gd name="T9" fmla="*/ 134 h 732"/>
                <a:gd name="T10" fmla="*/ 347 w 1347"/>
                <a:gd name="T11" fmla="*/ 88 h 732"/>
                <a:gd name="T12" fmla="*/ 376 w 1347"/>
                <a:gd name="T13" fmla="*/ 74 h 732"/>
                <a:gd name="T14" fmla="*/ 412 w 1347"/>
                <a:gd name="T15" fmla="*/ 88 h 732"/>
                <a:gd name="T16" fmla="*/ 473 w 1347"/>
                <a:gd name="T17" fmla="*/ 138 h 732"/>
                <a:gd name="T18" fmla="*/ 533 w 1347"/>
                <a:gd name="T19" fmla="*/ 161 h 732"/>
                <a:gd name="T20" fmla="*/ 575 w 1347"/>
                <a:gd name="T21" fmla="*/ 153 h 732"/>
                <a:gd name="T22" fmla="*/ 680 w 1347"/>
                <a:gd name="T23" fmla="*/ 95 h 732"/>
                <a:gd name="T24" fmla="*/ 782 w 1347"/>
                <a:gd name="T25" fmla="*/ 25 h 732"/>
                <a:gd name="T26" fmla="*/ 830 w 1347"/>
                <a:gd name="T27" fmla="*/ 5 h 732"/>
                <a:gd name="T28" fmla="*/ 874 w 1347"/>
                <a:gd name="T29" fmla="*/ 0 h 732"/>
                <a:gd name="T30" fmla="*/ 918 w 1347"/>
                <a:gd name="T31" fmla="*/ 9 h 732"/>
                <a:gd name="T32" fmla="*/ 998 w 1347"/>
                <a:gd name="T33" fmla="*/ 11 h 732"/>
                <a:gd name="T34" fmla="*/ 1104 w 1347"/>
                <a:gd name="T35" fmla="*/ 11 h 732"/>
                <a:gd name="T36" fmla="*/ 1198 w 1347"/>
                <a:gd name="T37" fmla="*/ 38 h 732"/>
                <a:gd name="T38" fmla="*/ 1276 w 1347"/>
                <a:gd name="T39" fmla="*/ 113 h 732"/>
                <a:gd name="T40" fmla="*/ 1332 w 1347"/>
                <a:gd name="T41" fmla="*/ 218 h 732"/>
                <a:gd name="T42" fmla="*/ 1347 w 1347"/>
                <a:gd name="T43" fmla="*/ 295 h 732"/>
                <a:gd name="T44" fmla="*/ 1315 w 1347"/>
                <a:gd name="T45" fmla="*/ 375 h 732"/>
                <a:gd name="T46" fmla="*/ 1248 w 1347"/>
                <a:gd name="T47" fmla="*/ 458 h 732"/>
                <a:gd name="T48" fmla="*/ 1215 w 1347"/>
                <a:gd name="T49" fmla="*/ 481 h 732"/>
                <a:gd name="T50" fmla="*/ 1192 w 1347"/>
                <a:gd name="T51" fmla="*/ 479 h 732"/>
                <a:gd name="T52" fmla="*/ 1163 w 1347"/>
                <a:gd name="T53" fmla="*/ 446 h 732"/>
                <a:gd name="T54" fmla="*/ 1117 w 1347"/>
                <a:gd name="T55" fmla="*/ 368 h 732"/>
                <a:gd name="T56" fmla="*/ 1085 w 1347"/>
                <a:gd name="T57" fmla="*/ 345 h 732"/>
                <a:gd name="T58" fmla="*/ 1044 w 1347"/>
                <a:gd name="T59" fmla="*/ 339 h 732"/>
                <a:gd name="T60" fmla="*/ 924 w 1347"/>
                <a:gd name="T61" fmla="*/ 360 h 732"/>
                <a:gd name="T62" fmla="*/ 836 w 1347"/>
                <a:gd name="T63" fmla="*/ 394 h 732"/>
                <a:gd name="T64" fmla="*/ 809 w 1347"/>
                <a:gd name="T65" fmla="*/ 414 h 732"/>
                <a:gd name="T66" fmla="*/ 816 w 1347"/>
                <a:gd name="T67" fmla="*/ 435 h 732"/>
                <a:gd name="T68" fmla="*/ 849 w 1347"/>
                <a:gd name="T69" fmla="*/ 458 h 732"/>
                <a:gd name="T70" fmla="*/ 918 w 1347"/>
                <a:gd name="T71" fmla="*/ 502 h 732"/>
                <a:gd name="T72" fmla="*/ 943 w 1347"/>
                <a:gd name="T73" fmla="*/ 529 h 732"/>
                <a:gd name="T74" fmla="*/ 939 w 1347"/>
                <a:gd name="T75" fmla="*/ 559 h 732"/>
                <a:gd name="T76" fmla="*/ 910 w 1347"/>
                <a:gd name="T77" fmla="*/ 590 h 732"/>
                <a:gd name="T78" fmla="*/ 807 w 1347"/>
                <a:gd name="T79" fmla="*/ 657 h 732"/>
                <a:gd name="T80" fmla="*/ 680 w 1347"/>
                <a:gd name="T81" fmla="*/ 705 h 732"/>
                <a:gd name="T82" fmla="*/ 575 w 1347"/>
                <a:gd name="T83" fmla="*/ 722 h 732"/>
                <a:gd name="T84" fmla="*/ 389 w 1347"/>
                <a:gd name="T85" fmla="*/ 732 h 732"/>
                <a:gd name="T86" fmla="*/ 307 w 1347"/>
                <a:gd name="T87" fmla="*/ 724 h 732"/>
                <a:gd name="T88" fmla="*/ 251 w 1347"/>
                <a:gd name="T89" fmla="*/ 705 h 732"/>
                <a:gd name="T90" fmla="*/ 226 w 1347"/>
                <a:gd name="T91" fmla="*/ 667 h 732"/>
                <a:gd name="T92" fmla="*/ 226 w 1347"/>
                <a:gd name="T93" fmla="*/ 611 h 732"/>
                <a:gd name="T94" fmla="*/ 249 w 1347"/>
                <a:gd name="T95" fmla="*/ 494 h 732"/>
                <a:gd name="T96" fmla="*/ 247 w 1347"/>
                <a:gd name="T97" fmla="*/ 454 h 732"/>
                <a:gd name="T98" fmla="*/ 222 w 1347"/>
                <a:gd name="T99" fmla="*/ 444 h 732"/>
                <a:gd name="T100" fmla="*/ 161 w 1347"/>
                <a:gd name="T101" fmla="*/ 463 h 732"/>
                <a:gd name="T102" fmla="*/ 57 w 1347"/>
                <a:gd name="T103" fmla="*/ 519 h 732"/>
                <a:gd name="T104" fmla="*/ 4 w 1347"/>
                <a:gd name="T105" fmla="*/ 548 h 73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47"/>
                <a:gd name="T160" fmla="*/ 0 h 732"/>
                <a:gd name="T161" fmla="*/ 1347 w 1347"/>
                <a:gd name="T162" fmla="*/ 732 h 73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47" h="732">
                  <a:moveTo>
                    <a:pt x="0" y="59"/>
                  </a:moveTo>
                  <a:lnTo>
                    <a:pt x="11" y="63"/>
                  </a:lnTo>
                  <a:lnTo>
                    <a:pt x="21" y="67"/>
                  </a:lnTo>
                  <a:lnTo>
                    <a:pt x="50" y="82"/>
                  </a:lnTo>
                  <a:lnTo>
                    <a:pt x="86" y="99"/>
                  </a:lnTo>
                  <a:lnTo>
                    <a:pt x="123" y="115"/>
                  </a:lnTo>
                  <a:lnTo>
                    <a:pt x="161" y="132"/>
                  </a:lnTo>
                  <a:lnTo>
                    <a:pt x="199" y="147"/>
                  </a:lnTo>
                  <a:lnTo>
                    <a:pt x="232" y="157"/>
                  </a:lnTo>
                  <a:lnTo>
                    <a:pt x="247" y="159"/>
                  </a:lnTo>
                  <a:lnTo>
                    <a:pt x="259" y="161"/>
                  </a:lnTo>
                  <a:lnTo>
                    <a:pt x="270" y="161"/>
                  </a:lnTo>
                  <a:lnTo>
                    <a:pt x="280" y="159"/>
                  </a:lnTo>
                  <a:lnTo>
                    <a:pt x="297" y="149"/>
                  </a:lnTo>
                  <a:lnTo>
                    <a:pt x="312" y="134"/>
                  </a:lnTo>
                  <a:lnTo>
                    <a:pt x="324" y="118"/>
                  </a:lnTo>
                  <a:lnTo>
                    <a:pt x="335" y="103"/>
                  </a:lnTo>
                  <a:lnTo>
                    <a:pt x="347" y="88"/>
                  </a:lnTo>
                  <a:lnTo>
                    <a:pt x="360" y="78"/>
                  </a:lnTo>
                  <a:lnTo>
                    <a:pt x="368" y="76"/>
                  </a:lnTo>
                  <a:lnTo>
                    <a:pt x="376" y="74"/>
                  </a:lnTo>
                  <a:lnTo>
                    <a:pt x="385" y="76"/>
                  </a:lnTo>
                  <a:lnTo>
                    <a:pt x="393" y="78"/>
                  </a:lnTo>
                  <a:lnTo>
                    <a:pt x="412" y="88"/>
                  </a:lnTo>
                  <a:lnTo>
                    <a:pt x="431" y="105"/>
                  </a:lnTo>
                  <a:lnTo>
                    <a:pt x="452" y="122"/>
                  </a:lnTo>
                  <a:lnTo>
                    <a:pt x="473" y="138"/>
                  </a:lnTo>
                  <a:lnTo>
                    <a:pt x="496" y="153"/>
                  </a:lnTo>
                  <a:lnTo>
                    <a:pt x="519" y="161"/>
                  </a:lnTo>
                  <a:lnTo>
                    <a:pt x="533" y="161"/>
                  </a:lnTo>
                  <a:lnTo>
                    <a:pt x="546" y="161"/>
                  </a:lnTo>
                  <a:lnTo>
                    <a:pt x="560" y="159"/>
                  </a:lnTo>
                  <a:lnTo>
                    <a:pt x="575" y="153"/>
                  </a:lnTo>
                  <a:lnTo>
                    <a:pt x="609" y="138"/>
                  </a:lnTo>
                  <a:lnTo>
                    <a:pt x="644" y="118"/>
                  </a:lnTo>
                  <a:lnTo>
                    <a:pt x="680" y="95"/>
                  </a:lnTo>
                  <a:lnTo>
                    <a:pt x="717" y="69"/>
                  </a:lnTo>
                  <a:lnTo>
                    <a:pt x="751" y="46"/>
                  </a:lnTo>
                  <a:lnTo>
                    <a:pt x="782" y="25"/>
                  </a:lnTo>
                  <a:lnTo>
                    <a:pt x="797" y="19"/>
                  </a:lnTo>
                  <a:lnTo>
                    <a:pt x="809" y="13"/>
                  </a:lnTo>
                  <a:lnTo>
                    <a:pt x="830" y="5"/>
                  </a:lnTo>
                  <a:lnTo>
                    <a:pt x="847" y="2"/>
                  </a:lnTo>
                  <a:lnTo>
                    <a:pt x="862" y="0"/>
                  </a:lnTo>
                  <a:lnTo>
                    <a:pt x="874" y="0"/>
                  </a:lnTo>
                  <a:lnTo>
                    <a:pt x="887" y="2"/>
                  </a:lnTo>
                  <a:lnTo>
                    <a:pt x="901" y="7"/>
                  </a:lnTo>
                  <a:lnTo>
                    <a:pt x="918" y="9"/>
                  </a:lnTo>
                  <a:lnTo>
                    <a:pt x="939" y="11"/>
                  </a:lnTo>
                  <a:lnTo>
                    <a:pt x="966" y="11"/>
                  </a:lnTo>
                  <a:lnTo>
                    <a:pt x="998" y="11"/>
                  </a:lnTo>
                  <a:lnTo>
                    <a:pt x="1031" y="9"/>
                  </a:lnTo>
                  <a:lnTo>
                    <a:pt x="1069" y="9"/>
                  </a:lnTo>
                  <a:lnTo>
                    <a:pt x="1104" y="11"/>
                  </a:lnTo>
                  <a:lnTo>
                    <a:pt x="1140" y="15"/>
                  </a:lnTo>
                  <a:lnTo>
                    <a:pt x="1171" y="23"/>
                  </a:lnTo>
                  <a:lnTo>
                    <a:pt x="1198" y="38"/>
                  </a:lnTo>
                  <a:lnTo>
                    <a:pt x="1225" y="59"/>
                  </a:lnTo>
                  <a:lnTo>
                    <a:pt x="1251" y="84"/>
                  </a:lnTo>
                  <a:lnTo>
                    <a:pt x="1276" y="113"/>
                  </a:lnTo>
                  <a:lnTo>
                    <a:pt x="1299" y="147"/>
                  </a:lnTo>
                  <a:lnTo>
                    <a:pt x="1317" y="182"/>
                  </a:lnTo>
                  <a:lnTo>
                    <a:pt x="1332" y="218"/>
                  </a:lnTo>
                  <a:lnTo>
                    <a:pt x="1343" y="251"/>
                  </a:lnTo>
                  <a:lnTo>
                    <a:pt x="1347" y="281"/>
                  </a:lnTo>
                  <a:lnTo>
                    <a:pt x="1347" y="295"/>
                  </a:lnTo>
                  <a:lnTo>
                    <a:pt x="1343" y="310"/>
                  </a:lnTo>
                  <a:lnTo>
                    <a:pt x="1332" y="341"/>
                  </a:lnTo>
                  <a:lnTo>
                    <a:pt x="1315" y="375"/>
                  </a:lnTo>
                  <a:lnTo>
                    <a:pt x="1294" y="406"/>
                  </a:lnTo>
                  <a:lnTo>
                    <a:pt x="1271" y="433"/>
                  </a:lnTo>
                  <a:lnTo>
                    <a:pt x="1248" y="458"/>
                  </a:lnTo>
                  <a:lnTo>
                    <a:pt x="1236" y="467"/>
                  </a:lnTo>
                  <a:lnTo>
                    <a:pt x="1225" y="475"/>
                  </a:lnTo>
                  <a:lnTo>
                    <a:pt x="1215" y="481"/>
                  </a:lnTo>
                  <a:lnTo>
                    <a:pt x="1207" y="483"/>
                  </a:lnTo>
                  <a:lnTo>
                    <a:pt x="1198" y="483"/>
                  </a:lnTo>
                  <a:lnTo>
                    <a:pt x="1192" y="479"/>
                  </a:lnTo>
                  <a:lnTo>
                    <a:pt x="1184" y="475"/>
                  </a:lnTo>
                  <a:lnTo>
                    <a:pt x="1177" y="467"/>
                  </a:lnTo>
                  <a:lnTo>
                    <a:pt x="1163" y="446"/>
                  </a:lnTo>
                  <a:lnTo>
                    <a:pt x="1148" y="419"/>
                  </a:lnTo>
                  <a:lnTo>
                    <a:pt x="1133" y="394"/>
                  </a:lnTo>
                  <a:lnTo>
                    <a:pt x="1117" y="368"/>
                  </a:lnTo>
                  <a:lnTo>
                    <a:pt x="1106" y="360"/>
                  </a:lnTo>
                  <a:lnTo>
                    <a:pt x="1096" y="352"/>
                  </a:lnTo>
                  <a:lnTo>
                    <a:pt x="1085" y="345"/>
                  </a:lnTo>
                  <a:lnTo>
                    <a:pt x="1073" y="341"/>
                  </a:lnTo>
                  <a:lnTo>
                    <a:pt x="1058" y="339"/>
                  </a:lnTo>
                  <a:lnTo>
                    <a:pt x="1044" y="339"/>
                  </a:lnTo>
                  <a:lnTo>
                    <a:pt x="1006" y="343"/>
                  </a:lnTo>
                  <a:lnTo>
                    <a:pt x="966" y="350"/>
                  </a:lnTo>
                  <a:lnTo>
                    <a:pt x="924" y="360"/>
                  </a:lnTo>
                  <a:lnTo>
                    <a:pt x="885" y="373"/>
                  </a:lnTo>
                  <a:lnTo>
                    <a:pt x="849" y="387"/>
                  </a:lnTo>
                  <a:lnTo>
                    <a:pt x="836" y="394"/>
                  </a:lnTo>
                  <a:lnTo>
                    <a:pt x="824" y="400"/>
                  </a:lnTo>
                  <a:lnTo>
                    <a:pt x="816" y="408"/>
                  </a:lnTo>
                  <a:lnTo>
                    <a:pt x="809" y="414"/>
                  </a:lnTo>
                  <a:lnTo>
                    <a:pt x="807" y="421"/>
                  </a:lnTo>
                  <a:lnTo>
                    <a:pt x="809" y="427"/>
                  </a:lnTo>
                  <a:lnTo>
                    <a:pt x="816" y="435"/>
                  </a:lnTo>
                  <a:lnTo>
                    <a:pt x="824" y="444"/>
                  </a:lnTo>
                  <a:lnTo>
                    <a:pt x="836" y="450"/>
                  </a:lnTo>
                  <a:lnTo>
                    <a:pt x="849" y="458"/>
                  </a:lnTo>
                  <a:lnTo>
                    <a:pt x="876" y="475"/>
                  </a:lnTo>
                  <a:lnTo>
                    <a:pt x="905" y="494"/>
                  </a:lnTo>
                  <a:lnTo>
                    <a:pt x="918" y="502"/>
                  </a:lnTo>
                  <a:lnTo>
                    <a:pt x="928" y="513"/>
                  </a:lnTo>
                  <a:lnTo>
                    <a:pt x="937" y="521"/>
                  </a:lnTo>
                  <a:lnTo>
                    <a:pt x="943" y="529"/>
                  </a:lnTo>
                  <a:lnTo>
                    <a:pt x="945" y="540"/>
                  </a:lnTo>
                  <a:lnTo>
                    <a:pt x="943" y="548"/>
                  </a:lnTo>
                  <a:lnTo>
                    <a:pt x="939" y="559"/>
                  </a:lnTo>
                  <a:lnTo>
                    <a:pt x="931" y="567"/>
                  </a:lnTo>
                  <a:lnTo>
                    <a:pt x="920" y="578"/>
                  </a:lnTo>
                  <a:lnTo>
                    <a:pt x="910" y="590"/>
                  </a:lnTo>
                  <a:lnTo>
                    <a:pt x="880" y="611"/>
                  </a:lnTo>
                  <a:lnTo>
                    <a:pt x="847" y="634"/>
                  </a:lnTo>
                  <a:lnTo>
                    <a:pt x="807" y="657"/>
                  </a:lnTo>
                  <a:lnTo>
                    <a:pt x="767" y="676"/>
                  </a:lnTo>
                  <a:lnTo>
                    <a:pt x="724" y="693"/>
                  </a:lnTo>
                  <a:lnTo>
                    <a:pt x="680" y="705"/>
                  </a:lnTo>
                  <a:lnTo>
                    <a:pt x="657" y="709"/>
                  </a:lnTo>
                  <a:lnTo>
                    <a:pt x="632" y="716"/>
                  </a:lnTo>
                  <a:lnTo>
                    <a:pt x="575" y="722"/>
                  </a:lnTo>
                  <a:lnTo>
                    <a:pt x="512" y="728"/>
                  </a:lnTo>
                  <a:lnTo>
                    <a:pt x="450" y="732"/>
                  </a:lnTo>
                  <a:lnTo>
                    <a:pt x="389" y="732"/>
                  </a:lnTo>
                  <a:lnTo>
                    <a:pt x="360" y="730"/>
                  </a:lnTo>
                  <a:lnTo>
                    <a:pt x="333" y="728"/>
                  </a:lnTo>
                  <a:lnTo>
                    <a:pt x="307" y="724"/>
                  </a:lnTo>
                  <a:lnTo>
                    <a:pt x="287" y="720"/>
                  </a:lnTo>
                  <a:lnTo>
                    <a:pt x="266" y="714"/>
                  </a:lnTo>
                  <a:lnTo>
                    <a:pt x="251" y="705"/>
                  </a:lnTo>
                  <a:lnTo>
                    <a:pt x="238" y="695"/>
                  </a:lnTo>
                  <a:lnTo>
                    <a:pt x="232" y="682"/>
                  </a:lnTo>
                  <a:lnTo>
                    <a:pt x="226" y="667"/>
                  </a:lnTo>
                  <a:lnTo>
                    <a:pt x="224" y="651"/>
                  </a:lnTo>
                  <a:lnTo>
                    <a:pt x="224" y="632"/>
                  </a:lnTo>
                  <a:lnTo>
                    <a:pt x="226" y="611"/>
                  </a:lnTo>
                  <a:lnTo>
                    <a:pt x="234" y="571"/>
                  </a:lnTo>
                  <a:lnTo>
                    <a:pt x="243" y="529"/>
                  </a:lnTo>
                  <a:lnTo>
                    <a:pt x="249" y="494"/>
                  </a:lnTo>
                  <a:lnTo>
                    <a:pt x="251" y="477"/>
                  </a:lnTo>
                  <a:lnTo>
                    <a:pt x="251" y="465"/>
                  </a:lnTo>
                  <a:lnTo>
                    <a:pt x="247" y="454"/>
                  </a:lnTo>
                  <a:lnTo>
                    <a:pt x="241" y="448"/>
                  </a:lnTo>
                  <a:lnTo>
                    <a:pt x="232" y="444"/>
                  </a:lnTo>
                  <a:lnTo>
                    <a:pt x="222" y="444"/>
                  </a:lnTo>
                  <a:lnTo>
                    <a:pt x="209" y="446"/>
                  </a:lnTo>
                  <a:lnTo>
                    <a:pt x="195" y="450"/>
                  </a:lnTo>
                  <a:lnTo>
                    <a:pt x="161" y="463"/>
                  </a:lnTo>
                  <a:lnTo>
                    <a:pt x="126" y="479"/>
                  </a:lnTo>
                  <a:lnTo>
                    <a:pt x="90" y="500"/>
                  </a:lnTo>
                  <a:lnTo>
                    <a:pt x="57" y="519"/>
                  </a:lnTo>
                  <a:lnTo>
                    <a:pt x="27" y="538"/>
                  </a:lnTo>
                  <a:lnTo>
                    <a:pt x="15" y="544"/>
                  </a:lnTo>
                  <a:lnTo>
                    <a:pt x="4" y="548"/>
                  </a:lnTo>
                  <a:lnTo>
                    <a:pt x="0"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6" name="Freeform 90"/>
            <p:cNvSpPr>
              <a:spLocks/>
            </p:cNvSpPr>
            <p:nvPr/>
          </p:nvSpPr>
          <p:spPr bwMode="auto">
            <a:xfrm>
              <a:off x="2848" y="7401"/>
              <a:ext cx="1347" cy="732"/>
            </a:xfrm>
            <a:custGeom>
              <a:avLst/>
              <a:gdLst>
                <a:gd name="T0" fmla="*/ 21 w 1347"/>
                <a:gd name="T1" fmla="*/ 67 h 732"/>
                <a:gd name="T2" fmla="*/ 123 w 1347"/>
                <a:gd name="T3" fmla="*/ 115 h 732"/>
                <a:gd name="T4" fmla="*/ 232 w 1347"/>
                <a:gd name="T5" fmla="*/ 157 h 732"/>
                <a:gd name="T6" fmla="*/ 270 w 1347"/>
                <a:gd name="T7" fmla="*/ 161 h 732"/>
                <a:gd name="T8" fmla="*/ 312 w 1347"/>
                <a:gd name="T9" fmla="*/ 134 h 732"/>
                <a:gd name="T10" fmla="*/ 347 w 1347"/>
                <a:gd name="T11" fmla="*/ 88 h 732"/>
                <a:gd name="T12" fmla="*/ 376 w 1347"/>
                <a:gd name="T13" fmla="*/ 74 h 732"/>
                <a:gd name="T14" fmla="*/ 412 w 1347"/>
                <a:gd name="T15" fmla="*/ 88 h 732"/>
                <a:gd name="T16" fmla="*/ 473 w 1347"/>
                <a:gd name="T17" fmla="*/ 138 h 732"/>
                <a:gd name="T18" fmla="*/ 533 w 1347"/>
                <a:gd name="T19" fmla="*/ 161 h 732"/>
                <a:gd name="T20" fmla="*/ 575 w 1347"/>
                <a:gd name="T21" fmla="*/ 153 h 732"/>
                <a:gd name="T22" fmla="*/ 680 w 1347"/>
                <a:gd name="T23" fmla="*/ 95 h 732"/>
                <a:gd name="T24" fmla="*/ 782 w 1347"/>
                <a:gd name="T25" fmla="*/ 25 h 732"/>
                <a:gd name="T26" fmla="*/ 830 w 1347"/>
                <a:gd name="T27" fmla="*/ 5 h 732"/>
                <a:gd name="T28" fmla="*/ 874 w 1347"/>
                <a:gd name="T29" fmla="*/ 0 h 732"/>
                <a:gd name="T30" fmla="*/ 918 w 1347"/>
                <a:gd name="T31" fmla="*/ 9 h 732"/>
                <a:gd name="T32" fmla="*/ 998 w 1347"/>
                <a:gd name="T33" fmla="*/ 11 h 732"/>
                <a:gd name="T34" fmla="*/ 1104 w 1347"/>
                <a:gd name="T35" fmla="*/ 11 h 732"/>
                <a:gd name="T36" fmla="*/ 1198 w 1347"/>
                <a:gd name="T37" fmla="*/ 38 h 732"/>
                <a:gd name="T38" fmla="*/ 1276 w 1347"/>
                <a:gd name="T39" fmla="*/ 113 h 732"/>
                <a:gd name="T40" fmla="*/ 1332 w 1347"/>
                <a:gd name="T41" fmla="*/ 218 h 732"/>
                <a:gd name="T42" fmla="*/ 1347 w 1347"/>
                <a:gd name="T43" fmla="*/ 295 h 732"/>
                <a:gd name="T44" fmla="*/ 1315 w 1347"/>
                <a:gd name="T45" fmla="*/ 375 h 732"/>
                <a:gd name="T46" fmla="*/ 1248 w 1347"/>
                <a:gd name="T47" fmla="*/ 458 h 732"/>
                <a:gd name="T48" fmla="*/ 1215 w 1347"/>
                <a:gd name="T49" fmla="*/ 481 h 732"/>
                <a:gd name="T50" fmla="*/ 1192 w 1347"/>
                <a:gd name="T51" fmla="*/ 479 h 732"/>
                <a:gd name="T52" fmla="*/ 1163 w 1347"/>
                <a:gd name="T53" fmla="*/ 446 h 732"/>
                <a:gd name="T54" fmla="*/ 1117 w 1347"/>
                <a:gd name="T55" fmla="*/ 368 h 732"/>
                <a:gd name="T56" fmla="*/ 1085 w 1347"/>
                <a:gd name="T57" fmla="*/ 345 h 732"/>
                <a:gd name="T58" fmla="*/ 1044 w 1347"/>
                <a:gd name="T59" fmla="*/ 339 h 732"/>
                <a:gd name="T60" fmla="*/ 924 w 1347"/>
                <a:gd name="T61" fmla="*/ 360 h 732"/>
                <a:gd name="T62" fmla="*/ 836 w 1347"/>
                <a:gd name="T63" fmla="*/ 394 h 732"/>
                <a:gd name="T64" fmla="*/ 809 w 1347"/>
                <a:gd name="T65" fmla="*/ 414 h 732"/>
                <a:gd name="T66" fmla="*/ 816 w 1347"/>
                <a:gd name="T67" fmla="*/ 435 h 732"/>
                <a:gd name="T68" fmla="*/ 849 w 1347"/>
                <a:gd name="T69" fmla="*/ 458 h 732"/>
                <a:gd name="T70" fmla="*/ 918 w 1347"/>
                <a:gd name="T71" fmla="*/ 502 h 732"/>
                <a:gd name="T72" fmla="*/ 943 w 1347"/>
                <a:gd name="T73" fmla="*/ 529 h 732"/>
                <a:gd name="T74" fmla="*/ 939 w 1347"/>
                <a:gd name="T75" fmla="*/ 559 h 732"/>
                <a:gd name="T76" fmla="*/ 910 w 1347"/>
                <a:gd name="T77" fmla="*/ 590 h 732"/>
                <a:gd name="T78" fmla="*/ 807 w 1347"/>
                <a:gd name="T79" fmla="*/ 657 h 732"/>
                <a:gd name="T80" fmla="*/ 680 w 1347"/>
                <a:gd name="T81" fmla="*/ 705 h 732"/>
                <a:gd name="T82" fmla="*/ 575 w 1347"/>
                <a:gd name="T83" fmla="*/ 722 h 732"/>
                <a:gd name="T84" fmla="*/ 389 w 1347"/>
                <a:gd name="T85" fmla="*/ 732 h 732"/>
                <a:gd name="T86" fmla="*/ 307 w 1347"/>
                <a:gd name="T87" fmla="*/ 724 h 732"/>
                <a:gd name="T88" fmla="*/ 251 w 1347"/>
                <a:gd name="T89" fmla="*/ 705 h 732"/>
                <a:gd name="T90" fmla="*/ 226 w 1347"/>
                <a:gd name="T91" fmla="*/ 667 h 732"/>
                <a:gd name="T92" fmla="*/ 226 w 1347"/>
                <a:gd name="T93" fmla="*/ 611 h 732"/>
                <a:gd name="T94" fmla="*/ 249 w 1347"/>
                <a:gd name="T95" fmla="*/ 494 h 732"/>
                <a:gd name="T96" fmla="*/ 247 w 1347"/>
                <a:gd name="T97" fmla="*/ 454 h 732"/>
                <a:gd name="T98" fmla="*/ 222 w 1347"/>
                <a:gd name="T99" fmla="*/ 444 h 732"/>
                <a:gd name="T100" fmla="*/ 161 w 1347"/>
                <a:gd name="T101" fmla="*/ 463 h 732"/>
                <a:gd name="T102" fmla="*/ 57 w 1347"/>
                <a:gd name="T103" fmla="*/ 519 h 732"/>
                <a:gd name="T104" fmla="*/ 4 w 1347"/>
                <a:gd name="T105" fmla="*/ 548 h 73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47"/>
                <a:gd name="T160" fmla="*/ 0 h 732"/>
                <a:gd name="T161" fmla="*/ 1347 w 1347"/>
                <a:gd name="T162" fmla="*/ 732 h 73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47" h="732">
                  <a:moveTo>
                    <a:pt x="0" y="59"/>
                  </a:moveTo>
                  <a:lnTo>
                    <a:pt x="11" y="63"/>
                  </a:lnTo>
                  <a:lnTo>
                    <a:pt x="21" y="67"/>
                  </a:lnTo>
                  <a:lnTo>
                    <a:pt x="50" y="82"/>
                  </a:lnTo>
                  <a:lnTo>
                    <a:pt x="86" y="99"/>
                  </a:lnTo>
                  <a:lnTo>
                    <a:pt x="123" y="115"/>
                  </a:lnTo>
                  <a:lnTo>
                    <a:pt x="161" y="132"/>
                  </a:lnTo>
                  <a:lnTo>
                    <a:pt x="199" y="147"/>
                  </a:lnTo>
                  <a:lnTo>
                    <a:pt x="232" y="157"/>
                  </a:lnTo>
                  <a:lnTo>
                    <a:pt x="247" y="159"/>
                  </a:lnTo>
                  <a:lnTo>
                    <a:pt x="259" y="161"/>
                  </a:lnTo>
                  <a:lnTo>
                    <a:pt x="270" y="161"/>
                  </a:lnTo>
                  <a:lnTo>
                    <a:pt x="280" y="159"/>
                  </a:lnTo>
                  <a:lnTo>
                    <a:pt x="297" y="149"/>
                  </a:lnTo>
                  <a:lnTo>
                    <a:pt x="312" y="134"/>
                  </a:lnTo>
                  <a:lnTo>
                    <a:pt x="324" y="118"/>
                  </a:lnTo>
                  <a:lnTo>
                    <a:pt x="335" y="103"/>
                  </a:lnTo>
                  <a:lnTo>
                    <a:pt x="347" y="88"/>
                  </a:lnTo>
                  <a:lnTo>
                    <a:pt x="360" y="78"/>
                  </a:lnTo>
                  <a:lnTo>
                    <a:pt x="368" y="76"/>
                  </a:lnTo>
                  <a:lnTo>
                    <a:pt x="376" y="74"/>
                  </a:lnTo>
                  <a:lnTo>
                    <a:pt x="385" y="76"/>
                  </a:lnTo>
                  <a:lnTo>
                    <a:pt x="393" y="78"/>
                  </a:lnTo>
                  <a:lnTo>
                    <a:pt x="412" y="88"/>
                  </a:lnTo>
                  <a:lnTo>
                    <a:pt x="431" y="105"/>
                  </a:lnTo>
                  <a:lnTo>
                    <a:pt x="452" y="122"/>
                  </a:lnTo>
                  <a:lnTo>
                    <a:pt x="473" y="138"/>
                  </a:lnTo>
                  <a:lnTo>
                    <a:pt x="496" y="153"/>
                  </a:lnTo>
                  <a:lnTo>
                    <a:pt x="519" y="161"/>
                  </a:lnTo>
                  <a:lnTo>
                    <a:pt x="533" y="161"/>
                  </a:lnTo>
                  <a:lnTo>
                    <a:pt x="546" y="161"/>
                  </a:lnTo>
                  <a:lnTo>
                    <a:pt x="560" y="159"/>
                  </a:lnTo>
                  <a:lnTo>
                    <a:pt x="575" y="153"/>
                  </a:lnTo>
                  <a:lnTo>
                    <a:pt x="609" y="138"/>
                  </a:lnTo>
                  <a:lnTo>
                    <a:pt x="644" y="118"/>
                  </a:lnTo>
                  <a:lnTo>
                    <a:pt x="680" y="95"/>
                  </a:lnTo>
                  <a:lnTo>
                    <a:pt x="717" y="69"/>
                  </a:lnTo>
                  <a:lnTo>
                    <a:pt x="751" y="46"/>
                  </a:lnTo>
                  <a:lnTo>
                    <a:pt x="782" y="25"/>
                  </a:lnTo>
                  <a:lnTo>
                    <a:pt x="797" y="19"/>
                  </a:lnTo>
                  <a:lnTo>
                    <a:pt x="809" y="13"/>
                  </a:lnTo>
                  <a:lnTo>
                    <a:pt x="830" y="5"/>
                  </a:lnTo>
                  <a:lnTo>
                    <a:pt x="847" y="2"/>
                  </a:lnTo>
                  <a:lnTo>
                    <a:pt x="862" y="0"/>
                  </a:lnTo>
                  <a:lnTo>
                    <a:pt x="874" y="0"/>
                  </a:lnTo>
                  <a:lnTo>
                    <a:pt x="887" y="2"/>
                  </a:lnTo>
                  <a:lnTo>
                    <a:pt x="901" y="7"/>
                  </a:lnTo>
                  <a:lnTo>
                    <a:pt x="918" y="9"/>
                  </a:lnTo>
                  <a:lnTo>
                    <a:pt x="939" y="11"/>
                  </a:lnTo>
                  <a:lnTo>
                    <a:pt x="966" y="11"/>
                  </a:lnTo>
                  <a:lnTo>
                    <a:pt x="998" y="11"/>
                  </a:lnTo>
                  <a:lnTo>
                    <a:pt x="1031" y="9"/>
                  </a:lnTo>
                  <a:lnTo>
                    <a:pt x="1069" y="9"/>
                  </a:lnTo>
                  <a:lnTo>
                    <a:pt x="1104" y="11"/>
                  </a:lnTo>
                  <a:lnTo>
                    <a:pt x="1140" y="15"/>
                  </a:lnTo>
                  <a:lnTo>
                    <a:pt x="1171" y="23"/>
                  </a:lnTo>
                  <a:lnTo>
                    <a:pt x="1198" y="38"/>
                  </a:lnTo>
                  <a:lnTo>
                    <a:pt x="1225" y="59"/>
                  </a:lnTo>
                  <a:lnTo>
                    <a:pt x="1251" y="84"/>
                  </a:lnTo>
                  <a:lnTo>
                    <a:pt x="1276" y="113"/>
                  </a:lnTo>
                  <a:lnTo>
                    <a:pt x="1299" y="147"/>
                  </a:lnTo>
                  <a:lnTo>
                    <a:pt x="1317" y="182"/>
                  </a:lnTo>
                  <a:lnTo>
                    <a:pt x="1332" y="218"/>
                  </a:lnTo>
                  <a:lnTo>
                    <a:pt x="1343" y="251"/>
                  </a:lnTo>
                  <a:lnTo>
                    <a:pt x="1347" y="281"/>
                  </a:lnTo>
                  <a:lnTo>
                    <a:pt x="1347" y="295"/>
                  </a:lnTo>
                  <a:lnTo>
                    <a:pt x="1343" y="310"/>
                  </a:lnTo>
                  <a:lnTo>
                    <a:pt x="1332" y="341"/>
                  </a:lnTo>
                  <a:lnTo>
                    <a:pt x="1315" y="375"/>
                  </a:lnTo>
                  <a:lnTo>
                    <a:pt x="1294" y="406"/>
                  </a:lnTo>
                  <a:lnTo>
                    <a:pt x="1271" y="433"/>
                  </a:lnTo>
                  <a:lnTo>
                    <a:pt x="1248" y="458"/>
                  </a:lnTo>
                  <a:lnTo>
                    <a:pt x="1236" y="467"/>
                  </a:lnTo>
                  <a:lnTo>
                    <a:pt x="1225" y="475"/>
                  </a:lnTo>
                  <a:lnTo>
                    <a:pt x="1215" y="481"/>
                  </a:lnTo>
                  <a:lnTo>
                    <a:pt x="1207" y="483"/>
                  </a:lnTo>
                  <a:lnTo>
                    <a:pt x="1198" y="483"/>
                  </a:lnTo>
                  <a:lnTo>
                    <a:pt x="1192" y="479"/>
                  </a:lnTo>
                  <a:lnTo>
                    <a:pt x="1184" y="475"/>
                  </a:lnTo>
                  <a:lnTo>
                    <a:pt x="1177" y="467"/>
                  </a:lnTo>
                  <a:lnTo>
                    <a:pt x="1163" y="446"/>
                  </a:lnTo>
                  <a:lnTo>
                    <a:pt x="1148" y="419"/>
                  </a:lnTo>
                  <a:lnTo>
                    <a:pt x="1133" y="394"/>
                  </a:lnTo>
                  <a:lnTo>
                    <a:pt x="1117" y="368"/>
                  </a:lnTo>
                  <a:lnTo>
                    <a:pt x="1106" y="360"/>
                  </a:lnTo>
                  <a:lnTo>
                    <a:pt x="1096" y="352"/>
                  </a:lnTo>
                  <a:lnTo>
                    <a:pt x="1085" y="345"/>
                  </a:lnTo>
                  <a:lnTo>
                    <a:pt x="1073" y="341"/>
                  </a:lnTo>
                  <a:lnTo>
                    <a:pt x="1058" y="339"/>
                  </a:lnTo>
                  <a:lnTo>
                    <a:pt x="1044" y="339"/>
                  </a:lnTo>
                  <a:lnTo>
                    <a:pt x="1006" y="343"/>
                  </a:lnTo>
                  <a:lnTo>
                    <a:pt x="966" y="350"/>
                  </a:lnTo>
                  <a:lnTo>
                    <a:pt x="924" y="360"/>
                  </a:lnTo>
                  <a:lnTo>
                    <a:pt x="885" y="373"/>
                  </a:lnTo>
                  <a:lnTo>
                    <a:pt x="849" y="387"/>
                  </a:lnTo>
                  <a:lnTo>
                    <a:pt x="836" y="394"/>
                  </a:lnTo>
                  <a:lnTo>
                    <a:pt x="824" y="400"/>
                  </a:lnTo>
                  <a:lnTo>
                    <a:pt x="816" y="408"/>
                  </a:lnTo>
                  <a:lnTo>
                    <a:pt x="809" y="414"/>
                  </a:lnTo>
                  <a:lnTo>
                    <a:pt x="807" y="421"/>
                  </a:lnTo>
                  <a:lnTo>
                    <a:pt x="809" y="427"/>
                  </a:lnTo>
                  <a:lnTo>
                    <a:pt x="816" y="435"/>
                  </a:lnTo>
                  <a:lnTo>
                    <a:pt x="824" y="444"/>
                  </a:lnTo>
                  <a:lnTo>
                    <a:pt x="836" y="450"/>
                  </a:lnTo>
                  <a:lnTo>
                    <a:pt x="849" y="458"/>
                  </a:lnTo>
                  <a:lnTo>
                    <a:pt x="876" y="475"/>
                  </a:lnTo>
                  <a:lnTo>
                    <a:pt x="905" y="494"/>
                  </a:lnTo>
                  <a:lnTo>
                    <a:pt x="918" y="502"/>
                  </a:lnTo>
                  <a:lnTo>
                    <a:pt x="928" y="513"/>
                  </a:lnTo>
                  <a:lnTo>
                    <a:pt x="937" y="521"/>
                  </a:lnTo>
                  <a:lnTo>
                    <a:pt x="943" y="529"/>
                  </a:lnTo>
                  <a:lnTo>
                    <a:pt x="945" y="540"/>
                  </a:lnTo>
                  <a:lnTo>
                    <a:pt x="943" y="548"/>
                  </a:lnTo>
                  <a:lnTo>
                    <a:pt x="939" y="559"/>
                  </a:lnTo>
                  <a:lnTo>
                    <a:pt x="931" y="567"/>
                  </a:lnTo>
                  <a:lnTo>
                    <a:pt x="920" y="578"/>
                  </a:lnTo>
                  <a:lnTo>
                    <a:pt x="910" y="590"/>
                  </a:lnTo>
                  <a:lnTo>
                    <a:pt x="880" y="611"/>
                  </a:lnTo>
                  <a:lnTo>
                    <a:pt x="847" y="634"/>
                  </a:lnTo>
                  <a:lnTo>
                    <a:pt x="807" y="657"/>
                  </a:lnTo>
                  <a:lnTo>
                    <a:pt x="767" y="676"/>
                  </a:lnTo>
                  <a:lnTo>
                    <a:pt x="724" y="693"/>
                  </a:lnTo>
                  <a:lnTo>
                    <a:pt x="680" y="705"/>
                  </a:lnTo>
                  <a:lnTo>
                    <a:pt x="657" y="709"/>
                  </a:lnTo>
                  <a:lnTo>
                    <a:pt x="632" y="716"/>
                  </a:lnTo>
                  <a:lnTo>
                    <a:pt x="575" y="722"/>
                  </a:lnTo>
                  <a:lnTo>
                    <a:pt x="512" y="728"/>
                  </a:lnTo>
                  <a:lnTo>
                    <a:pt x="450" y="732"/>
                  </a:lnTo>
                  <a:lnTo>
                    <a:pt x="389" y="732"/>
                  </a:lnTo>
                  <a:lnTo>
                    <a:pt x="360" y="730"/>
                  </a:lnTo>
                  <a:lnTo>
                    <a:pt x="333" y="728"/>
                  </a:lnTo>
                  <a:lnTo>
                    <a:pt x="307" y="724"/>
                  </a:lnTo>
                  <a:lnTo>
                    <a:pt x="287" y="720"/>
                  </a:lnTo>
                  <a:lnTo>
                    <a:pt x="266" y="714"/>
                  </a:lnTo>
                  <a:lnTo>
                    <a:pt x="251" y="705"/>
                  </a:lnTo>
                  <a:lnTo>
                    <a:pt x="238" y="695"/>
                  </a:lnTo>
                  <a:lnTo>
                    <a:pt x="232" y="682"/>
                  </a:lnTo>
                  <a:lnTo>
                    <a:pt x="226" y="667"/>
                  </a:lnTo>
                  <a:lnTo>
                    <a:pt x="224" y="651"/>
                  </a:lnTo>
                  <a:lnTo>
                    <a:pt x="224" y="632"/>
                  </a:lnTo>
                  <a:lnTo>
                    <a:pt x="226" y="611"/>
                  </a:lnTo>
                  <a:lnTo>
                    <a:pt x="234" y="571"/>
                  </a:lnTo>
                  <a:lnTo>
                    <a:pt x="243" y="529"/>
                  </a:lnTo>
                  <a:lnTo>
                    <a:pt x="249" y="494"/>
                  </a:lnTo>
                  <a:lnTo>
                    <a:pt x="251" y="477"/>
                  </a:lnTo>
                  <a:lnTo>
                    <a:pt x="251" y="465"/>
                  </a:lnTo>
                  <a:lnTo>
                    <a:pt x="247" y="454"/>
                  </a:lnTo>
                  <a:lnTo>
                    <a:pt x="241" y="448"/>
                  </a:lnTo>
                  <a:lnTo>
                    <a:pt x="232" y="444"/>
                  </a:lnTo>
                  <a:lnTo>
                    <a:pt x="222" y="444"/>
                  </a:lnTo>
                  <a:lnTo>
                    <a:pt x="209" y="446"/>
                  </a:lnTo>
                  <a:lnTo>
                    <a:pt x="195" y="450"/>
                  </a:lnTo>
                  <a:lnTo>
                    <a:pt x="161" y="463"/>
                  </a:lnTo>
                  <a:lnTo>
                    <a:pt x="126" y="479"/>
                  </a:lnTo>
                  <a:lnTo>
                    <a:pt x="90" y="500"/>
                  </a:lnTo>
                  <a:lnTo>
                    <a:pt x="57" y="519"/>
                  </a:lnTo>
                  <a:lnTo>
                    <a:pt x="27" y="538"/>
                  </a:lnTo>
                  <a:lnTo>
                    <a:pt x="15" y="544"/>
                  </a:lnTo>
                  <a:lnTo>
                    <a:pt x="4" y="548"/>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171" name="Freeform 98"/>
          <p:cNvSpPr>
            <a:spLocks/>
          </p:cNvSpPr>
          <p:nvPr/>
        </p:nvSpPr>
        <p:spPr bwMode="auto">
          <a:xfrm>
            <a:off x="7351527" y="4438163"/>
            <a:ext cx="67539" cy="23010"/>
          </a:xfrm>
          <a:custGeom>
            <a:avLst/>
            <a:gdLst>
              <a:gd name="T0" fmla="*/ 0 w 66"/>
              <a:gd name="T1" fmla="*/ 61 h 61"/>
              <a:gd name="T2" fmla="*/ 66 w 66"/>
              <a:gd name="T3" fmla="*/ 40 h 61"/>
              <a:gd name="T4" fmla="*/ 10 w 66"/>
              <a:gd name="T5" fmla="*/ 0 h 61"/>
              <a:gd name="T6" fmla="*/ 0 w 66"/>
              <a:gd name="T7" fmla="*/ 61 h 61"/>
              <a:gd name="T8" fmla="*/ 0 60000 65536"/>
              <a:gd name="T9" fmla="*/ 0 60000 65536"/>
              <a:gd name="T10" fmla="*/ 0 60000 65536"/>
              <a:gd name="T11" fmla="*/ 0 60000 65536"/>
              <a:gd name="T12" fmla="*/ 0 w 66"/>
              <a:gd name="T13" fmla="*/ 0 h 61"/>
              <a:gd name="T14" fmla="*/ 66 w 66"/>
              <a:gd name="T15" fmla="*/ 61 h 61"/>
            </a:gdLst>
            <a:ahLst/>
            <a:cxnLst>
              <a:cxn ang="T8">
                <a:pos x="T0" y="T1"/>
              </a:cxn>
              <a:cxn ang="T9">
                <a:pos x="T2" y="T3"/>
              </a:cxn>
              <a:cxn ang="T10">
                <a:pos x="T4" y="T5"/>
              </a:cxn>
              <a:cxn ang="T11">
                <a:pos x="T6" y="T7"/>
              </a:cxn>
            </a:cxnLst>
            <a:rect l="T12" t="T13" r="T14" b="T15"/>
            <a:pathLst>
              <a:path w="66" h="61">
                <a:moveTo>
                  <a:pt x="0" y="61"/>
                </a:moveTo>
                <a:lnTo>
                  <a:pt x="66" y="40"/>
                </a:lnTo>
                <a:lnTo>
                  <a:pt x="10" y="0"/>
                </a:lnTo>
                <a:lnTo>
                  <a:pt x="0"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3" name="Line 103"/>
          <p:cNvSpPr>
            <a:spLocks noChangeShapeType="1"/>
          </p:cNvSpPr>
          <p:nvPr/>
        </p:nvSpPr>
        <p:spPr bwMode="auto">
          <a:xfrm flipV="1">
            <a:off x="7419067" y="4392142"/>
            <a:ext cx="142932" cy="6442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4" name="Line 104"/>
          <p:cNvSpPr>
            <a:spLocks noChangeShapeType="1"/>
          </p:cNvSpPr>
          <p:nvPr/>
        </p:nvSpPr>
        <p:spPr bwMode="auto">
          <a:xfrm>
            <a:off x="7561998" y="4392142"/>
            <a:ext cx="1571" cy="6442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5" name="Line 105"/>
          <p:cNvSpPr>
            <a:spLocks noChangeShapeType="1"/>
          </p:cNvSpPr>
          <p:nvPr/>
        </p:nvSpPr>
        <p:spPr bwMode="auto">
          <a:xfrm>
            <a:off x="7561998" y="4456571"/>
            <a:ext cx="281152"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 name="Rettangolo 28"/>
          <p:cNvSpPr/>
          <p:nvPr/>
        </p:nvSpPr>
        <p:spPr>
          <a:xfrm>
            <a:off x="539552" y="332656"/>
            <a:ext cx="7793455" cy="646331"/>
          </a:xfrm>
          <a:prstGeom prst="rect">
            <a:avLst/>
          </a:prstGeom>
        </p:spPr>
        <p:txBody>
          <a:bodyPr wrap="square">
            <a:spAutoFit/>
          </a:bodyPr>
          <a:lstStyle/>
          <a:p>
            <a:pPr algn="ctr"/>
            <a:r>
              <a:rPr lang="it-IT" sz="3600" b="1" dirty="0" smtClean="0">
                <a:solidFill>
                  <a:schemeClr val="accent1">
                    <a:lumMod val="50000"/>
                  </a:schemeClr>
                </a:solidFill>
                <a:latin typeface="Comic Sans MS" panose="030F0702030302020204" pitchFamily="66" charset="0"/>
              </a:rPr>
              <a:t>The </a:t>
            </a:r>
            <a:r>
              <a:rPr lang="it-IT" sz="3600" b="1" dirty="0" err="1" smtClean="0">
                <a:solidFill>
                  <a:schemeClr val="accent1">
                    <a:lumMod val="50000"/>
                  </a:schemeClr>
                </a:solidFill>
                <a:latin typeface="Comic Sans MS" panose="030F0702030302020204" pitchFamily="66" charset="0"/>
              </a:rPr>
              <a:t>Positronium</a:t>
            </a:r>
            <a:r>
              <a:rPr lang="it-IT" sz="3600" b="1" dirty="0" smtClean="0">
                <a:solidFill>
                  <a:schemeClr val="accent1">
                    <a:lumMod val="50000"/>
                  </a:schemeClr>
                </a:solidFill>
                <a:latin typeface="Comic Sans MS" panose="030F0702030302020204" pitchFamily="66" charset="0"/>
              </a:rPr>
              <a:t> production</a:t>
            </a:r>
            <a:endParaRPr lang="it-IT" sz="3600" b="1" dirty="0">
              <a:solidFill>
                <a:schemeClr val="accent1">
                  <a:lumMod val="50000"/>
                </a:schemeClr>
              </a:solidFill>
              <a:latin typeface="Comic Sans MS" panose="030F0702030302020204" pitchFamily="66" charset="0"/>
            </a:endParaRPr>
          </a:p>
        </p:txBody>
      </p:sp>
      <p:sp>
        <p:nvSpPr>
          <p:cNvPr id="2" name="CasellaDiTesto 1"/>
          <p:cNvSpPr txBox="1"/>
          <p:nvPr/>
        </p:nvSpPr>
        <p:spPr>
          <a:xfrm>
            <a:off x="1244674" y="3403509"/>
            <a:ext cx="3609474" cy="1200329"/>
          </a:xfrm>
          <a:prstGeom prst="rect">
            <a:avLst/>
          </a:prstGeom>
          <a:noFill/>
        </p:spPr>
        <p:txBody>
          <a:bodyPr wrap="square" rtlCol="0">
            <a:spAutoFit/>
          </a:bodyPr>
          <a:lstStyle/>
          <a:p>
            <a:r>
              <a:rPr lang="it-IT" dirty="0" smtClean="0">
                <a:solidFill>
                  <a:srgbClr val="FF0000"/>
                </a:solidFill>
                <a:latin typeface="Comic Sans MS" panose="030F0702030302020204" pitchFamily="66" charset="0"/>
              </a:rPr>
              <a:t>A </a:t>
            </a:r>
            <a:r>
              <a:rPr lang="it-IT" dirty="0" err="1" smtClean="0">
                <a:solidFill>
                  <a:srgbClr val="FF0000"/>
                </a:solidFill>
                <a:latin typeface="Comic Sans MS" panose="030F0702030302020204" pitchFamily="66" charset="0"/>
              </a:rPr>
              <a:t>bunched</a:t>
            </a:r>
            <a:r>
              <a:rPr lang="it-IT" dirty="0" smtClean="0">
                <a:solidFill>
                  <a:srgbClr val="FF0000"/>
                </a:solidFill>
                <a:latin typeface="Comic Sans MS" panose="030F0702030302020204" pitchFamily="66" charset="0"/>
              </a:rPr>
              <a:t> </a:t>
            </a:r>
            <a:r>
              <a:rPr lang="it-IT" dirty="0" err="1" smtClean="0">
                <a:solidFill>
                  <a:srgbClr val="FF0000"/>
                </a:solidFill>
                <a:latin typeface="Comic Sans MS" panose="030F0702030302020204" pitchFamily="66" charset="0"/>
              </a:rPr>
              <a:t>positron</a:t>
            </a:r>
            <a:r>
              <a:rPr lang="it-IT" dirty="0" smtClean="0">
                <a:solidFill>
                  <a:srgbClr val="FF0000"/>
                </a:solidFill>
                <a:latin typeface="Comic Sans MS" panose="030F0702030302020204" pitchFamily="66" charset="0"/>
              </a:rPr>
              <a:t> </a:t>
            </a:r>
            <a:r>
              <a:rPr lang="it-IT" dirty="0" err="1" smtClean="0">
                <a:solidFill>
                  <a:srgbClr val="FF0000"/>
                </a:solidFill>
                <a:latin typeface="Comic Sans MS" panose="030F0702030302020204" pitchFamily="66" charset="0"/>
              </a:rPr>
              <a:t>beam</a:t>
            </a:r>
            <a:r>
              <a:rPr lang="it-IT" dirty="0" smtClean="0">
                <a:solidFill>
                  <a:srgbClr val="FF0000"/>
                </a:solidFill>
                <a:latin typeface="Comic Sans MS" panose="030F0702030302020204" pitchFamily="66" charset="0"/>
              </a:rPr>
              <a:t> </a:t>
            </a:r>
            <a:r>
              <a:rPr lang="it-IT" dirty="0" err="1" smtClean="0">
                <a:solidFill>
                  <a:srgbClr val="FF0000"/>
                </a:solidFill>
                <a:latin typeface="Comic Sans MS" panose="030F0702030302020204" pitchFamily="66" charset="0"/>
              </a:rPr>
              <a:t>is</a:t>
            </a:r>
            <a:r>
              <a:rPr lang="it-IT" dirty="0" smtClean="0">
                <a:solidFill>
                  <a:srgbClr val="FF0000"/>
                </a:solidFill>
                <a:latin typeface="Comic Sans MS" panose="030F0702030302020204" pitchFamily="66" charset="0"/>
              </a:rPr>
              <a:t> </a:t>
            </a:r>
            <a:r>
              <a:rPr lang="it-IT" dirty="0" err="1" smtClean="0">
                <a:solidFill>
                  <a:srgbClr val="FF0000"/>
                </a:solidFill>
                <a:latin typeface="Comic Sans MS" panose="030F0702030302020204" pitchFamily="66" charset="0"/>
              </a:rPr>
              <a:t>sent</a:t>
            </a:r>
            <a:r>
              <a:rPr lang="it-IT" dirty="0" smtClean="0">
                <a:solidFill>
                  <a:srgbClr val="FF0000"/>
                </a:solidFill>
                <a:latin typeface="Comic Sans MS" panose="030F0702030302020204" pitchFamily="66" charset="0"/>
              </a:rPr>
              <a:t> </a:t>
            </a:r>
            <a:r>
              <a:rPr lang="it-IT" dirty="0" err="1" smtClean="0">
                <a:solidFill>
                  <a:srgbClr val="FF0000"/>
                </a:solidFill>
                <a:latin typeface="Comic Sans MS" panose="030F0702030302020204" pitchFamily="66" charset="0"/>
              </a:rPr>
              <a:t>toward</a:t>
            </a:r>
            <a:r>
              <a:rPr lang="it-IT" dirty="0" smtClean="0">
                <a:solidFill>
                  <a:srgbClr val="FF0000"/>
                </a:solidFill>
                <a:latin typeface="Comic Sans MS" panose="030F0702030302020204" pitchFamily="66" charset="0"/>
              </a:rPr>
              <a:t> a </a:t>
            </a:r>
            <a:r>
              <a:rPr lang="it-IT" dirty="0" err="1" smtClean="0">
                <a:solidFill>
                  <a:srgbClr val="FF0000"/>
                </a:solidFill>
                <a:latin typeface="Comic Sans MS" panose="030F0702030302020204" pitchFamily="66" charset="0"/>
              </a:rPr>
              <a:t>porous</a:t>
            </a:r>
            <a:r>
              <a:rPr lang="it-IT" dirty="0" smtClean="0">
                <a:solidFill>
                  <a:srgbClr val="FF0000"/>
                </a:solidFill>
                <a:latin typeface="Comic Sans MS" panose="030F0702030302020204" pitchFamily="66" charset="0"/>
              </a:rPr>
              <a:t> «target» </a:t>
            </a:r>
            <a:r>
              <a:rPr lang="it-IT" dirty="0" err="1" smtClean="0">
                <a:solidFill>
                  <a:srgbClr val="FF0000"/>
                </a:solidFill>
                <a:latin typeface="Comic Sans MS" panose="030F0702030302020204" pitchFamily="66" charset="0"/>
              </a:rPr>
              <a:t>able</a:t>
            </a:r>
            <a:r>
              <a:rPr lang="it-IT" dirty="0" smtClean="0">
                <a:solidFill>
                  <a:srgbClr val="FF0000"/>
                </a:solidFill>
                <a:latin typeface="Comic Sans MS" panose="030F0702030302020204" pitchFamily="66" charset="0"/>
              </a:rPr>
              <a:t> to </a:t>
            </a:r>
            <a:r>
              <a:rPr lang="it-IT" dirty="0" err="1" smtClean="0">
                <a:solidFill>
                  <a:srgbClr val="FF0000"/>
                </a:solidFill>
                <a:latin typeface="Comic Sans MS" panose="030F0702030302020204" pitchFamily="66" charset="0"/>
              </a:rPr>
              <a:t>convert</a:t>
            </a:r>
            <a:r>
              <a:rPr lang="it-IT" dirty="0" smtClean="0">
                <a:solidFill>
                  <a:srgbClr val="FF0000"/>
                </a:solidFill>
                <a:latin typeface="Comic Sans MS" panose="030F0702030302020204" pitchFamily="66" charset="0"/>
              </a:rPr>
              <a:t> </a:t>
            </a:r>
            <a:r>
              <a:rPr lang="it-IT" dirty="0" err="1" smtClean="0">
                <a:solidFill>
                  <a:srgbClr val="FF0000"/>
                </a:solidFill>
                <a:latin typeface="Comic Sans MS" panose="030F0702030302020204" pitchFamily="66" charset="0"/>
              </a:rPr>
              <a:t>positrons</a:t>
            </a:r>
            <a:r>
              <a:rPr lang="it-IT" dirty="0" smtClean="0">
                <a:solidFill>
                  <a:srgbClr val="FF0000"/>
                </a:solidFill>
                <a:latin typeface="Comic Sans MS" panose="030F0702030302020204" pitchFamily="66" charset="0"/>
              </a:rPr>
              <a:t> </a:t>
            </a:r>
            <a:r>
              <a:rPr lang="it-IT" dirty="0" err="1" smtClean="0">
                <a:solidFill>
                  <a:srgbClr val="FF0000"/>
                </a:solidFill>
                <a:latin typeface="Comic Sans MS" panose="030F0702030302020204" pitchFamily="66" charset="0"/>
              </a:rPr>
              <a:t>into</a:t>
            </a:r>
            <a:r>
              <a:rPr lang="it-IT" dirty="0" smtClean="0">
                <a:solidFill>
                  <a:srgbClr val="FF0000"/>
                </a:solidFill>
                <a:latin typeface="Comic Sans MS" panose="030F0702030302020204" pitchFamily="66" charset="0"/>
              </a:rPr>
              <a:t> </a:t>
            </a:r>
            <a:r>
              <a:rPr lang="it-IT" dirty="0" err="1" smtClean="0">
                <a:solidFill>
                  <a:srgbClr val="FF0000"/>
                </a:solidFill>
                <a:latin typeface="Comic Sans MS" panose="030F0702030302020204" pitchFamily="66" charset="0"/>
              </a:rPr>
              <a:t>Positronium</a:t>
            </a:r>
            <a:r>
              <a:rPr lang="it-IT" dirty="0" smtClean="0">
                <a:latin typeface="Comic Sans MS" panose="030F0702030302020204" pitchFamily="66" charset="0"/>
              </a:rPr>
              <a:t>. </a:t>
            </a:r>
            <a:endParaRPr lang="en-GB" dirty="0">
              <a:latin typeface="Comic Sans MS" panose="030F0702030302020204" pitchFamily="66" charset="0"/>
            </a:endParaRPr>
          </a:p>
        </p:txBody>
      </p:sp>
      <p:sp>
        <p:nvSpPr>
          <p:cNvPr id="249" name="Rettangolo 248"/>
          <p:cNvSpPr/>
          <p:nvPr/>
        </p:nvSpPr>
        <p:spPr>
          <a:xfrm>
            <a:off x="6324833" y="1892049"/>
            <a:ext cx="2271391" cy="646331"/>
          </a:xfrm>
          <a:prstGeom prst="rect">
            <a:avLst/>
          </a:prstGeom>
        </p:spPr>
        <p:txBody>
          <a:bodyPr wrap="square">
            <a:spAutoFit/>
          </a:bodyPr>
          <a:lstStyle/>
          <a:p>
            <a:pPr algn="ctr"/>
            <a:r>
              <a:rPr lang="it-IT" dirty="0" err="1" smtClean="0">
                <a:latin typeface="Comic Sans MS" panose="030F0702030302020204" pitchFamily="66" charset="0"/>
              </a:rPr>
              <a:t>Porous</a:t>
            </a:r>
            <a:r>
              <a:rPr lang="it-IT" dirty="0" smtClean="0">
                <a:latin typeface="Comic Sans MS" panose="030F0702030302020204" pitchFamily="66" charset="0"/>
              </a:rPr>
              <a:t> </a:t>
            </a:r>
            <a:r>
              <a:rPr lang="it-IT" dirty="0" err="1" smtClean="0">
                <a:latin typeface="Comic Sans MS" panose="030F0702030302020204" pitchFamily="66" charset="0"/>
              </a:rPr>
              <a:t>Silicon</a:t>
            </a:r>
            <a:r>
              <a:rPr lang="it-IT" dirty="0" smtClean="0">
                <a:latin typeface="Comic Sans MS" panose="030F0702030302020204" pitchFamily="66" charset="0"/>
              </a:rPr>
              <a:t> target</a:t>
            </a:r>
            <a:endParaRPr lang="en-GB" dirty="0"/>
          </a:p>
        </p:txBody>
      </p:sp>
      <p:sp>
        <p:nvSpPr>
          <p:cNvPr id="255" name="Rectangle 40"/>
          <p:cNvSpPr>
            <a:spLocks noChangeArrowheads="1"/>
          </p:cNvSpPr>
          <p:nvPr/>
        </p:nvSpPr>
        <p:spPr bwMode="auto">
          <a:xfrm>
            <a:off x="4945253" y="5550175"/>
            <a:ext cx="1383686" cy="406730"/>
          </a:xfrm>
          <a:prstGeom prst="rect">
            <a:avLst/>
          </a:prstGeom>
          <a:solidFill>
            <a:schemeClr val="accent1">
              <a:lumMod val="20000"/>
              <a:lumOff val="80000"/>
              <a:alpha val="38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it-IT" altLang="en-US" sz="1200" b="1" dirty="0" err="1">
                <a:solidFill>
                  <a:srgbClr val="0070C0"/>
                </a:solidFill>
                <a:latin typeface="Comic Sans MS" panose="030F0702030302020204" pitchFamily="66" charset="0"/>
              </a:rPr>
              <a:t>c</a:t>
            </a:r>
            <a:r>
              <a:rPr lang="it-IT" altLang="en-US" sz="1200" b="1" dirty="0" err="1" smtClean="0">
                <a:solidFill>
                  <a:srgbClr val="0070C0"/>
                </a:solidFill>
                <a:latin typeface="Comic Sans MS" panose="030F0702030302020204" pitchFamily="66" charset="0"/>
              </a:rPr>
              <a:t>ooled</a:t>
            </a:r>
            <a:r>
              <a:rPr lang="it-IT" altLang="en-US" sz="1200" b="1" dirty="0" smtClean="0">
                <a:solidFill>
                  <a:srgbClr val="0070C0"/>
                </a:solidFill>
                <a:latin typeface="Comic Sans MS" panose="030F0702030302020204" pitchFamily="66" charset="0"/>
              </a:rPr>
              <a:t> </a:t>
            </a:r>
            <a:r>
              <a:rPr lang="it-IT" altLang="en-US" sz="1200" b="1" dirty="0" err="1" smtClean="0">
                <a:solidFill>
                  <a:srgbClr val="0070C0"/>
                </a:solidFill>
                <a:latin typeface="Comic Sans MS" panose="030F0702030302020204" pitchFamily="66" charset="0"/>
              </a:rPr>
              <a:t>Positronium</a:t>
            </a:r>
            <a:r>
              <a:rPr lang="it-IT" altLang="en-US" sz="1200" b="1" dirty="0" smtClean="0">
                <a:solidFill>
                  <a:srgbClr val="0070C0"/>
                </a:solidFill>
                <a:latin typeface="Comic Sans MS" panose="030F0702030302020204" pitchFamily="66" charset="0"/>
              </a:rPr>
              <a:t> </a:t>
            </a:r>
            <a:r>
              <a:rPr lang="it-IT" altLang="en-US" sz="1200" b="1" dirty="0" err="1" smtClean="0">
                <a:solidFill>
                  <a:srgbClr val="0070C0"/>
                </a:solidFill>
                <a:latin typeface="Comic Sans MS" panose="030F0702030302020204" pitchFamily="66" charset="0"/>
              </a:rPr>
              <a:t>cloud</a:t>
            </a:r>
            <a:endParaRPr lang="it-IT" altLang="en-US" sz="1200" dirty="0">
              <a:solidFill>
                <a:srgbClr val="0070C0"/>
              </a:solidFill>
              <a:latin typeface="Comic Sans MS" panose="030F0702030302020204" pitchFamily="66" charset="0"/>
            </a:endParaRPr>
          </a:p>
        </p:txBody>
      </p:sp>
      <p:cxnSp>
        <p:nvCxnSpPr>
          <p:cNvPr id="256" name="Connettore 2 255"/>
          <p:cNvCxnSpPr/>
          <p:nvPr/>
        </p:nvCxnSpPr>
        <p:spPr>
          <a:xfrm>
            <a:off x="4967320" y="3023882"/>
            <a:ext cx="2400558" cy="13614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7" name="Connettore 2 256"/>
          <p:cNvCxnSpPr/>
          <p:nvPr/>
        </p:nvCxnSpPr>
        <p:spPr>
          <a:xfrm>
            <a:off x="4964966" y="3682600"/>
            <a:ext cx="2400558" cy="13614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8" name="Connettore 2 257"/>
          <p:cNvCxnSpPr/>
          <p:nvPr/>
        </p:nvCxnSpPr>
        <p:spPr>
          <a:xfrm>
            <a:off x="4995509" y="4291392"/>
            <a:ext cx="2400558" cy="13614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9" name="Connettore 2 258"/>
          <p:cNvCxnSpPr/>
          <p:nvPr/>
        </p:nvCxnSpPr>
        <p:spPr>
          <a:xfrm>
            <a:off x="4977394" y="4840182"/>
            <a:ext cx="2400558" cy="13614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3" name="Line 18"/>
          <p:cNvSpPr>
            <a:spLocks noChangeShapeType="1"/>
          </p:cNvSpPr>
          <p:nvPr/>
        </p:nvSpPr>
        <p:spPr bwMode="auto">
          <a:xfrm flipH="1" flipV="1">
            <a:off x="6983987" y="3957578"/>
            <a:ext cx="138220" cy="250813"/>
          </a:xfrm>
          <a:prstGeom prst="line">
            <a:avLst/>
          </a:prstGeom>
          <a:noFill/>
          <a:ln w="952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278" name="Line 26"/>
          <p:cNvSpPr>
            <a:spLocks noChangeShapeType="1"/>
          </p:cNvSpPr>
          <p:nvPr/>
        </p:nvSpPr>
        <p:spPr bwMode="auto">
          <a:xfrm flipV="1">
            <a:off x="6699695" y="3975986"/>
            <a:ext cx="284293" cy="253114"/>
          </a:xfrm>
          <a:prstGeom prst="line">
            <a:avLst/>
          </a:prstGeom>
          <a:noFill/>
          <a:ln w="952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279" name="Line 27"/>
          <p:cNvSpPr>
            <a:spLocks noChangeShapeType="1"/>
          </p:cNvSpPr>
          <p:nvPr/>
        </p:nvSpPr>
        <p:spPr bwMode="auto">
          <a:xfrm flipH="1">
            <a:off x="7263568" y="3913858"/>
            <a:ext cx="424083" cy="167976"/>
          </a:xfrm>
          <a:prstGeom prst="line">
            <a:avLst/>
          </a:prstGeom>
          <a:noFill/>
          <a:ln w="952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280" name="Line 28"/>
          <p:cNvSpPr>
            <a:spLocks noChangeShapeType="1"/>
          </p:cNvSpPr>
          <p:nvPr/>
        </p:nvSpPr>
        <p:spPr bwMode="auto">
          <a:xfrm flipV="1">
            <a:off x="7263568" y="3893149"/>
            <a:ext cx="141361" cy="188685"/>
          </a:xfrm>
          <a:prstGeom prst="line">
            <a:avLst/>
          </a:prstGeom>
          <a:noFill/>
          <a:ln w="952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281" name="Line 29"/>
          <p:cNvSpPr>
            <a:spLocks noChangeShapeType="1"/>
          </p:cNvSpPr>
          <p:nvPr/>
        </p:nvSpPr>
        <p:spPr bwMode="auto">
          <a:xfrm flipV="1">
            <a:off x="6705977" y="3902353"/>
            <a:ext cx="686387" cy="319844"/>
          </a:xfrm>
          <a:prstGeom prst="line">
            <a:avLst/>
          </a:prstGeom>
          <a:noFill/>
          <a:ln w="952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282" name="Line 33"/>
          <p:cNvSpPr>
            <a:spLocks noChangeShapeType="1"/>
          </p:cNvSpPr>
          <p:nvPr/>
        </p:nvSpPr>
        <p:spPr bwMode="auto">
          <a:xfrm flipH="1">
            <a:off x="7687652" y="3851730"/>
            <a:ext cx="141361" cy="243910"/>
          </a:xfrm>
          <a:prstGeom prst="line">
            <a:avLst/>
          </a:prstGeom>
          <a:noFill/>
          <a:ln w="952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283" name="Line 34"/>
          <p:cNvSpPr>
            <a:spLocks noChangeShapeType="1"/>
          </p:cNvSpPr>
          <p:nvPr/>
        </p:nvSpPr>
        <p:spPr bwMode="auto">
          <a:xfrm flipV="1">
            <a:off x="7687652" y="3913858"/>
            <a:ext cx="1571" cy="188685"/>
          </a:xfrm>
          <a:prstGeom prst="line">
            <a:avLst/>
          </a:prstGeom>
          <a:noFill/>
          <a:ln w="952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284" name="Line 35"/>
          <p:cNvSpPr>
            <a:spLocks noChangeShapeType="1"/>
          </p:cNvSpPr>
          <p:nvPr/>
        </p:nvSpPr>
        <p:spPr bwMode="auto">
          <a:xfrm flipH="1" flipV="1">
            <a:off x="6705977" y="3973685"/>
            <a:ext cx="416230" cy="255415"/>
          </a:xfrm>
          <a:prstGeom prst="line">
            <a:avLst/>
          </a:prstGeom>
          <a:noFill/>
          <a:ln w="952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285" name="Line 36"/>
          <p:cNvSpPr>
            <a:spLocks noChangeShapeType="1"/>
          </p:cNvSpPr>
          <p:nvPr/>
        </p:nvSpPr>
        <p:spPr bwMode="auto">
          <a:xfrm flipH="1">
            <a:off x="6135821" y="3966782"/>
            <a:ext cx="587434" cy="71332"/>
          </a:xfrm>
          <a:prstGeom prst="line">
            <a:avLst/>
          </a:prstGeom>
          <a:noFill/>
          <a:ln w="9525">
            <a:solidFill>
              <a:srgbClr val="3366FF"/>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99" name="Line 18"/>
          <p:cNvSpPr>
            <a:spLocks noChangeShapeType="1"/>
          </p:cNvSpPr>
          <p:nvPr/>
        </p:nvSpPr>
        <p:spPr bwMode="auto">
          <a:xfrm flipH="1" flipV="1">
            <a:off x="6982415" y="4554837"/>
            <a:ext cx="138220" cy="250813"/>
          </a:xfrm>
          <a:prstGeom prst="line">
            <a:avLst/>
          </a:prstGeom>
          <a:noFill/>
          <a:ln w="952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304" name="Line 26"/>
          <p:cNvSpPr>
            <a:spLocks noChangeShapeType="1"/>
          </p:cNvSpPr>
          <p:nvPr/>
        </p:nvSpPr>
        <p:spPr bwMode="auto">
          <a:xfrm flipV="1">
            <a:off x="6698123" y="4573245"/>
            <a:ext cx="284293" cy="253114"/>
          </a:xfrm>
          <a:prstGeom prst="line">
            <a:avLst/>
          </a:prstGeom>
          <a:noFill/>
          <a:ln w="952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305" name="Line 27"/>
          <p:cNvSpPr>
            <a:spLocks noChangeShapeType="1"/>
          </p:cNvSpPr>
          <p:nvPr/>
        </p:nvSpPr>
        <p:spPr bwMode="auto">
          <a:xfrm flipH="1">
            <a:off x="7261996" y="4511117"/>
            <a:ext cx="424083" cy="167976"/>
          </a:xfrm>
          <a:prstGeom prst="line">
            <a:avLst/>
          </a:prstGeom>
          <a:noFill/>
          <a:ln w="952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306" name="Line 28"/>
          <p:cNvSpPr>
            <a:spLocks noChangeShapeType="1"/>
          </p:cNvSpPr>
          <p:nvPr/>
        </p:nvSpPr>
        <p:spPr bwMode="auto">
          <a:xfrm flipV="1">
            <a:off x="7261996" y="4490408"/>
            <a:ext cx="141361" cy="188685"/>
          </a:xfrm>
          <a:prstGeom prst="line">
            <a:avLst/>
          </a:prstGeom>
          <a:noFill/>
          <a:ln w="952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307" name="Line 29"/>
          <p:cNvSpPr>
            <a:spLocks noChangeShapeType="1"/>
          </p:cNvSpPr>
          <p:nvPr/>
        </p:nvSpPr>
        <p:spPr bwMode="auto">
          <a:xfrm flipV="1">
            <a:off x="6704405" y="4499612"/>
            <a:ext cx="686387" cy="319844"/>
          </a:xfrm>
          <a:prstGeom prst="line">
            <a:avLst/>
          </a:prstGeom>
          <a:noFill/>
          <a:ln w="952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308" name="Line 33"/>
          <p:cNvSpPr>
            <a:spLocks noChangeShapeType="1"/>
          </p:cNvSpPr>
          <p:nvPr/>
        </p:nvSpPr>
        <p:spPr bwMode="auto">
          <a:xfrm flipH="1">
            <a:off x="7686080" y="4448989"/>
            <a:ext cx="141361" cy="243910"/>
          </a:xfrm>
          <a:prstGeom prst="line">
            <a:avLst/>
          </a:prstGeom>
          <a:noFill/>
          <a:ln w="952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309" name="Line 34"/>
          <p:cNvSpPr>
            <a:spLocks noChangeShapeType="1"/>
          </p:cNvSpPr>
          <p:nvPr/>
        </p:nvSpPr>
        <p:spPr bwMode="auto">
          <a:xfrm flipV="1">
            <a:off x="7686080" y="4511117"/>
            <a:ext cx="1571" cy="188685"/>
          </a:xfrm>
          <a:prstGeom prst="line">
            <a:avLst/>
          </a:prstGeom>
          <a:noFill/>
          <a:ln w="952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310" name="Line 35"/>
          <p:cNvSpPr>
            <a:spLocks noChangeShapeType="1"/>
          </p:cNvSpPr>
          <p:nvPr/>
        </p:nvSpPr>
        <p:spPr bwMode="auto">
          <a:xfrm flipH="1" flipV="1">
            <a:off x="6704405" y="4570944"/>
            <a:ext cx="416230" cy="255415"/>
          </a:xfrm>
          <a:prstGeom prst="line">
            <a:avLst/>
          </a:prstGeom>
          <a:noFill/>
          <a:ln w="952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311" name="Line 36"/>
          <p:cNvSpPr>
            <a:spLocks noChangeShapeType="1"/>
          </p:cNvSpPr>
          <p:nvPr/>
        </p:nvSpPr>
        <p:spPr bwMode="auto">
          <a:xfrm flipH="1">
            <a:off x="6134249" y="4564041"/>
            <a:ext cx="587434" cy="71332"/>
          </a:xfrm>
          <a:prstGeom prst="line">
            <a:avLst/>
          </a:prstGeom>
          <a:noFill/>
          <a:ln w="9525">
            <a:solidFill>
              <a:srgbClr val="3366FF"/>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12" name="Line 18"/>
          <p:cNvSpPr>
            <a:spLocks noChangeShapeType="1"/>
          </p:cNvSpPr>
          <p:nvPr/>
        </p:nvSpPr>
        <p:spPr bwMode="auto">
          <a:xfrm flipH="1" flipV="1">
            <a:off x="6980843" y="5096616"/>
            <a:ext cx="138220" cy="250813"/>
          </a:xfrm>
          <a:prstGeom prst="line">
            <a:avLst/>
          </a:prstGeom>
          <a:noFill/>
          <a:ln w="952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317" name="Line 26"/>
          <p:cNvSpPr>
            <a:spLocks noChangeShapeType="1"/>
          </p:cNvSpPr>
          <p:nvPr/>
        </p:nvSpPr>
        <p:spPr bwMode="auto">
          <a:xfrm flipV="1">
            <a:off x="6696551" y="5115024"/>
            <a:ext cx="284293" cy="253114"/>
          </a:xfrm>
          <a:prstGeom prst="line">
            <a:avLst/>
          </a:prstGeom>
          <a:noFill/>
          <a:ln w="952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318" name="Line 27"/>
          <p:cNvSpPr>
            <a:spLocks noChangeShapeType="1"/>
          </p:cNvSpPr>
          <p:nvPr/>
        </p:nvSpPr>
        <p:spPr bwMode="auto">
          <a:xfrm flipH="1">
            <a:off x="7260424" y="5052896"/>
            <a:ext cx="424083" cy="167976"/>
          </a:xfrm>
          <a:prstGeom prst="line">
            <a:avLst/>
          </a:prstGeom>
          <a:noFill/>
          <a:ln w="952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319" name="Line 28"/>
          <p:cNvSpPr>
            <a:spLocks noChangeShapeType="1"/>
          </p:cNvSpPr>
          <p:nvPr/>
        </p:nvSpPr>
        <p:spPr bwMode="auto">
          <a:xfrm flipV="1">
            <a:off x="7260424" y="5032187"/>
            <a:ext cx="141361" cy="188685"/>
          </a:xfrm>
          <a:prstGeom prst="line">
            <a:avLst/>
          </a:prstGeom>
          <a:noFill/>
          <a:ln w="952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320" name="Line 29"/>
          <p:cNvSpPr>
            <a:spLocks noChangeShapeType="1"/>
          </p:cNvSpPr>
          <p:nvPr/>
        </p:nvSpPr>
        <p:spPr bwMode="auto">
          <a:xfrm flipV="1">
            <a:off x="6702833" y="5041391"/>
            <a:ext cx="686387" cy="319844"/>
          </a:xfrm>
          <a:prstGeom prst="line">
            <a:avLst/>
          </a:prstGeom>
          <a:noFill/>
          <a:ln w="952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321" name="Line 33"/>
          <p:cNvSpPr>
            <a:spLocks noChangeShapeType="1"/>
          </p:cNvSpPr>
          <p:nvPr/>
        </p:nvSpPr>
        <p:spPr bwMode="auto">
          <a:xfrm flipH="1">
            <a:off x="7684508" y="4990768"/>
            <a:ext cx="141361" cy="243910"/>
          </a:xfrm>
          <a:prstGeom prst="line">
            <a:avLst/>
          </a:prstGeom>
          <a:noFill/>
          <a:ln w="952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322" name="Line 34"/>
          <p:cNvSpPr>
            <a:spLocks noChangeShapeType="1"/>
          </p:cNvSpPr>
          <p:nvPr/>
        </p:nvSpPr>
        <p:spPr bwMode="auto">
          <a:xfrm flipV="1">
            <a:off x="7684508" y="5052896"/>
            <a:ext cx="1571" cy="188685"/>
          </a:xfrm>
          <a:prstGeom prst="line">
            <a:avLst/>
          </a:prstGeom>
          <a:noFill/>
          <a:ln w="952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323" name="Line 35"/>
          <p:cNvSpPr>
            <a:spLocks noChangeShapeType="1"/>
          </p:cNvSpPr>
          <p:nvPr/>
        </p:nvSpPr>
        <p:spPr bwMode="auto">
          <a:xfrm flipH="1" flipV="1">
            <a:off x="6702833" y="5112723"/>
            <a:ext cx="416230" cy="255415"/>
          </a:xfrm>
          <a:prstGeom prst="line">
            <a:avLst/>
          </a:prstGeom>
          <a:noFill/>
          <a:ln w="952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324" name="Line 36"/>
          <p:cNvSpPr>
            <a:spLocks noChangeShapeType="1"/>
          </p:cNvSpPr>
          <p:nvPr/>
        </p:nvSpPr>
        <p:spPr bwMode="auto">
          <a:xfrm flipH="1">
            <a:off x="6132677" y="5105820"/>
            <a:ext cx="587434" cy="71332"/>
          </a:xfrm>
          <a:prstGeom prst="line">
            <a:avLst/>
          </a:prstGeom>
          <a:noFill/>
          <a:ln w="9525">
            <a:solidFill>
              <a:srgbClr val="3366FF"/>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27" name="CasellaDiTesto 326"/>
          <p:cNvSpPr txBox="1"/>
          <p:nvPr/>
        </p:nvSpPr>
        <p:spPr>
          <a:xfrm>
            <a:off x="6202169" y="1226462"/>
            <a:ext cx="2719658" cy="646331"/>
          </a:xfrm>
          <a:prstGeom prst="rect">
            <a:avLst/>
          </a:prstGeom>
          <a:noFill/>
        </p:spPr>
        <p:txBody>
          <a:bodyPr wrap="square" rtlCol="0">
            <a:spAutoFit/>
          </a:bodyPr>
          <a:lstStyle/>
          <a:p>
            <a:r>
              <a:rPr lang="it-IT" dirty="0" err="1" smtClean="0">
                <a:latin typeface="Comic Sans MS" panose="030F0702030302020204" pitchFamily="66" charset="0"/>
              </a:rPr>
              <a:t>Positronium</a:t>
            </a:r>
            <a:r>
              <a:rPr lang="it-IT" dirty="0" smtClean="0">
                <a:latin typeface="Comic Sans MS" panose="030F0702030302020204" pitchFamily="66" charset="0"/>
              </a:rPr>
              <a:t> </a:t>
            </a:r>
            <a:r>
              <a:rPr lang="it-IT" dirty="0" err="1" smtClean="0">
                <a:latin typeface="Comic Sans MS" panose="030F0702030302020204" pitchFamily="66" charset="0"/>
              </a:rPr>
              <a:t>is</a:t>
            </a:r>
            <a:r>
              <a:rPr lang="it-IT" dirty="0" smtClean="0">
                <a:latin typeface="Comic Sans MS" panose="030F0702030302020204" pitchFamily="66" charset="0"/>
              </a:rPr>
              <a:t> </a:t>
            </a:r>
            <a:r>
              <a:rPr lang="it-IT" dirty="0" err="1" smtClean="0">
                <a:latin typeface="Comic Sans MS" panose="030F0702030302020204" pitchFamily="66" charset="0"/>
              </a:rPr>
              <a:t>created</a:t>
            </a:r>
            <a:r>
              <a:rPr lang="it-IT" dirty="0" smtClean="0">
                <a:latin typeface="Comic Sans MS" panose="030F0702030302020204" pitchFamily="66" charset="0"/>
              </a:rPr>
              <a:t> in the </a:t>
            </a:r>
            <a:r>
              <a:rPr lang="it-IT" dirty="0" err="1" smtClean="0">
                <a:latin typeface="Comic Sans MS" panose="030F0702030302020204" pitchFamily="66" charset="0"/>
              </a:rPr>
              <a:t>material</a:t>
            </a:r>
            <a:r>
              <a:rPr lang="it-IT" dirty="0" smtClean="0">
                <a:latin typeface="Comic Sans MS" panose="030F0702030302020204" pitchFamily="66" charset="0"/>
              </a:rPr>
              <a:t> bulk</a:t>
            </a:r>
            <a:endParaRPr lang="en-GB" dirty="0">
              <a:latin typeface="Comic Sans MS" panose="030F0702030302020204" pitchFamily="66" charset="0"/>
            </a:endParaRPr>
          </a:p>
        </p:txBody>
      </p:sp>
      <p:sp>
        <p:nvSpPr>
          <p:cNvPr id="328" name="Arco 327"/>
          <p:cNvSpPr/>
          <p:nvPr/>
        </p:nvSpPr>
        <p:spPr>
          <a:xfrm>
            <a:off x="7294638" y="1860606"/>
            <a:ext cx="1385684" cy="1429339"/>
          </a:xfrm>
          <a:prstGeom prst="arc">
            <a:avLst>
              <a:gd name="adj1" fmla="val 17177669"/>
              <a:gd name="adj2" fmla="val 4498162"/>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6" name="CasellaDiTesto 85"/>
          <p:cNvSpPr txBox="1"/>
          <p:nvPr/>
        </p:nvSpPr>
        <p:spPr>
          <a:xfrm>
            <a:off x="375570" y="4759207"/>
            <a:ext cx="3609474" cy="923330"/>
          </a:xfrm>
          <a:prstGeom prst="rect">
            <a:avLst/>
          </a:prstGeom>
          <a:noFill/>
        </p:spPr>
        <p:txBody>
          <a:bodyPr wrap="square" rtlCol="0">
            <a:spAutoFit/>
          </a:bodyPr>
          <a:lstStyle/>
          <a:p>
            <a:r>
              <a:rPr lang="it-IT" dirty="0" smtClean="0">
                <a:solidFill>
                  <a:srgbClr val="0070C0"/>
                </a:solidFill>
                <a:latin typeface="Comic Sans MS" panose="030F0702030302020204" pitchFamily="66" charset="0"/>
              </a:rPr>
              <a:t>A </a:t>
            </a:r>
            <a:r>
              <a:rPr lang="it-IT" dirty="0" err="1" smtClean="0">
                <a:solidFill>
                  <a:srgbClr val="0070C0"/>
                </a:solidFill>
                <a:latin typeface="Comic Sans MS" panose="030F0702030302020204" pitchFamily="66" charset="0"/>
              </a:rPr>
              <a:t>fraction</a:t>
            </a:r>
            <a:r>
              <a:rPr lang="it-IT" dirty="0" smtClean="0">
                <a:solidFill>
                  <a:srgbClr val="0070C0"/>
                </a:solidFill>
                <a:latin typeface="Comic Sans MS" panose="030F0702030302020204" pitchFamily="66" charset="0"/>
              </a:rPr>
              <a:t> of the Ps </a:t>
            </a:r>
            <a:r>
              <a:rPr lang="it-IT" dirty="0" err="1" smtClean="0">
                <a:solidFill>
                  <a:srgbClr val="0070C0"/>
                </a:solidFill>
                <a:latin typeface="Comic Sans MS" panose="030F0702030302020204" pitchFamily="66" charset="0"/>
              </a:rPr>
              <a:t>exiting</a:t>
            </a:r>
            <a:r>
              <a:rPr lang="it-IT" dirty="0" smtClean="0">
                <a:solidFill>
                  <a:srgbClr val="0070C0"/>
                </a:solidFill>
                <a:latin typeface="Comic Sans MS" panose="030F0702030302020204" pitchFamily="66" charset="0"/>
              </a:rPr>
              <a:t> the target </a:t>
            </a:r>
            <a:r>
              <a:rPr lang="it-IT" dirty="0" err="1" smtClean="0">
                <a:solidFill>
                  <a:srgbClr val="0070C0"/>
                </a:solidFill>
                <a:latin typeface="Comic Sans MS" panose="030F0702030302020204" pitchFamily="66" charset="0"/>
              </a:rPr>
              <a:t>is</a:t>
            </a:r>
            <a:r>
              <a:rPr lang="it-IT" dirty="0" smtClean="0">
                <a:solidFill>
                  <a:srgbClr val="0070C0"/>
                </a:solidFill>
                <a:latin typeface="Comic Sans MS" panose="030F0702030302020204" pitchFamily="66" charset="0"/>
              </a:rPr>
              <a:t> </a:t>
            </a:r>
            <a:r>
              <a:rPr lang="it-IT" dirty="0" err="1" smtClean="0">
                <a:solidFill>
                  <a:srgbClr val="0070C0"/>
                </a:solidFill>
                <a:latin typeface="Comic Sans MS" panose="030F0702030302020204" pitchFamily="66" charset="0"/>
              </a:rPr>
              <a:t>thermalized</a:t>
            </a:r>
            <a:r>
              <a:rPr lang="it-IT" dirty="0" smtClean="0">
                <a:solidFill>
                  <a:srgbClr val="0070C0"/>
                </a:solidFill>
                <a:latin typeface="Comic Sans MS" panose="030F0702030302020204" pitchFamily="66" charset="0"/>
              </a:rPr>
              <a:t> </a:t>
            </a:r>
            <a:r>
              <a:rPr lang="it-IT" dirty="0" err="1" smtClean="0">
                <a:solidFill>
                  <a:srgbClr val="0070C0"/>
                </a:solidFill>
                <a:latin typeface="Comic Sans MS" panose="030F0702030302020204" pitchFamily="66" charset="0"/>
              </a:rPr>
              <a:t>into</a:t>
            </a:r>
            <a:r>
              <a:rPr lang="it-IT" dirty="0" smtClean="0">
                <a:solidFill>
                  <a:srgbClr val="0070C0"/>
                </a:solidFill>
                <a:latin typeface="Comic Sans MS" panose="030F0702030302020204" pitchFamily="66" charset="0"/>
              </a:rPr>
              <a:t> the target </a:t>
            </a:r>
            <a:r>
              <a:rPr lang="it-IT" dirty="0" err="1" smtClean="0">
                <a:solidFill>
                  <a:srgbClr val="0070C0"/>
                </a:solidFill>
                <a:latin typeface="Comic Sans MS" panose="030F0702030302020204" pitchFamily="66" charset="0"/>
              </a:rPr>
              <a:t>pores</a:t>
            </a:r>
            <a:endParaRPr lang="en-GB" dirty="0">
              <a:solidFill>
                <a:srgbClr val="0070C0"/>
              </a:solidFill>
              <a:latin typeface="Comic Sans MS" panose="030F0702030302020204" pitchFamily="66" charset="0"/>
            </a:endParaRPr>
          </a:p>
        </p:txBody>
      </p:sp>
      <p:sp>
        <p:nvSpPr>
          <p:cNvPr id="87" name="Arco 86"/>
          <p:cNvSpPr/>
          <p:nvPr/>
        </p:nvSpPr>
        <p:spPr>
          <a:xfrm rot="15199167" flipH="1">
            <a:off x="4170502" y="4241892"/>
            <a:ext cx="403584" cy="2025045"/>
          </a:xfrm>
          <a:prstGeom prst="arc">
            <a:avLst>
              <a:gd name="adj1" fmla="val 16161126"/>
              <a:gd name="adj2" fmla="val 4498162"/>
            </a:avLst>
          </a:prstGeom>
          <a:ln w="31750">
            <a:solidFill>
              <a:srgbClr val="0070C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 name="Parentesi quadra chiusa 2"/>
          <p:cNvSpPr/>
          <p:nvPr/>
        </p:nvSpPr>
        <p:spPr>
          <a:xfrm>
            <a:off x="7901660" y="3812280"/>
            <a:ext cx="112694" cy="416819"/>
          </a:xfrm>
          <a:prstGeom prst="righ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 name="CasellaDiTesto 4"/>
          <p:cNvSpPr txBox="1"/>
          <p:nvPr/>
        </p:nvSpPr>
        <p:spPr>
          <a:xfrm>
            <a:off x="8087783" y="3571992"/>
            <a:ext cx="983639" cy="830997"/>
          </a:xfrm>
          <a:prstGeom prst="rect">
            <a:avLst/>
          </a:prstGeom>
          <a:solidFill>
            <a:schemeClr val="bg1"/>
          </a:solidFill>
          <a:ln>
            <a:solidFill>
              <a:schemeClr val="tx1"/>
            </a:solidFill>
          </a:ln>
        </p:spPr>
        <p:txBody>
          <a:bodyPr wrap="square" rtlCol="0">
            <a:spAutoFit/>
          </a:bodyPr>
          <a:lstStyle/>
          <a:p>
            <a:r>
              <a:rPr lang="it-IT" sz="1400" dirty="0" err="1" smtClean="0">
                <a:latin typeface="Comic Sans MS" panose="030F0702030302020204" pitchFamily="66" charset="0"/>
              </a:rPr>
              <a:t>Pores</a:t>
            </a:r>
            <a:r>
              <a:rPr lang="it-IT" sz="1400" dirty="0" smtClean="0">
                <a:latin typeface="Comic Sans MS" panose="030F0702030302020204" pitchFamily="66" charset="0"/>
              </a:rPr>
              <a:t> </a:t>
            </a:r>
            <a:r>
              <a:rPr lang="it-IT" sz="1400" dirty="0" err="1" smtClean="0">
                <a:latin typeface="Comic Sans MS" panose="030F0702030302020204" pitchFamily="66" charset="0"/>
              </a:rPr>
              <a:t>diameter</a:t>
            </a:r>
            <a:endParaRPr lang="en-GB" sz="1400" dirty="0" smtClean="0">
              <a:latin typeface="Comic Sans MS" panose="030F0702030302020204" pitchFamily="66" charset="0"/>
            </a:endParaRPr>
          </a:p>
          <a:p>
            <a:r>
              <a:rPr lang="en-GB" sz="2000" dirty="0" smtClean="0"/>
              <a:t>~</a:t>
            </a:r>
            <a:r>
              <a:rPr lang="en-GB" sz="2000" dirty="0" smtClean="0">
                <a:latin typeface="Comic Sans MS" panose="030F0702030302020204" pitchFamily="66" charset="0"/>
              </a:rPr>
              <a:t>10nm</a:t>
            </a:r>
            <a:endParaRPr lang="en-GB" sz="2000" dirty="0">
              <a:latin typeface="Comic Sans MS" panose="030F0702030302020204" pitchFamily="66" charset="0"/>
            </a:endParaRPr>
          </a:p>
        </p:txBody>
      </p:sp>
      <p:pic>
        <p:nvPicPr>
          <p:cNvPr id="9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0708" y="1107241"/>
            <a:ext cx="3132089" cy="2139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 name="Text Box 13"/>
          <p:cNvSpPr txBox="1">
            <a:spLocks noChangeArrowheads="1"/>
          </p:cNvSpPr>
          <p:nvPr/>
        </p:nvSpPr>
        <p:spPr bwMode="auto">
          <a:xfrm>
            <a:off x="28194" y="1313600"/>
            <a:ext cx="15167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it-IT" altLang="en-US" sz="1400" dirty="0">
                <a:latin typeface="Comic Sans MS" panose="030F0702030302020204" pitchFamily="66" charset="0"/>
              </a:rPr>
              <a:t>e+/Ps </a:t>
            </a:r>
            <a:r>
              <a:rPr lang="it-IT" altLang="en-US" sz="1400" dirty="0" err="1">
                <a:latin typeface="Comic Sans MS" panose="030F0702030302020204" pitchFamily="66" charset="0"/>
              </a:rPr>
              <a:t>converter</a:t>
            </a:r>
            <a:endParaRPr lang="it-IT" altLang="en-US" sz="1400" dirty="0">
              <a:latin typeface="Comic Sans MS" panose="030F0702030302020204" pitchFamily="66" charset="0"/>
            </a:endParaRPr>
          </a:p>
        </p:txBody>
      </p:sp>
      <p:sp>
        <p:nvSpPr>
          <p:cNvPr id="92" name="Text Box 13"/>
          <p:cNvSpPr txBox="1">
            <a:spLocks noChangeArrowheads="1"/>
          </p:cNvSpPr>
          <p:nvPr/>
        </p:nvSpPr>
        <p:spPr bwMode="auto">
          <a:xfrm>
            <a:off x="28671" y="1671858"/>
            <a:ext cx="16642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it-IT" altLang="en-US" sz="1400" dirty="0" err="1">
                <a:latin typeface="Comic Sans MS" panose="030F0702030302020204" pitchFamily="66" charset="0"/>
              </a:rPr>
              <a:t>Nanochanneled</a:t>
            </a:r>
            <a:r>
              <a:rPr lang="it-IT" altLang="en-US" sz="1400" dirty="0">
                <a:latin typeface="Comic Sans MS" panose="030F0702030302020204" pitchFamily="66" charset="0"/>
              </a:rPr>
              <a:t> </a:t>
            </a:r>
            <a:r>
              <a:rPr lang="it-IT" altLang="en-US" sz="1400" dirty="0" smtClean="0">
                <a:latin typeface="Comic Sans MS" panose="030F0702030302020204" pitchFamily="66" charset="0"/>
              </a:rPr>
              <a:t>Si</a:t>
            </a:r>
          </a:p>
          <a:p>
            <a:pPr algn="ctr" eaLnBrk="1" hangingPunct="1"/>
            <a:r>
              <a:rPr lang="it-IT" altLang="en-US" sz="1400" dirty="0" err="1" smtClean="0">
                <a:latin typeface="Comic Sans MS" panose="030F0702030302020204" pitchFamily="66" charset="0"/>
              </a:rPr>
              <a:t>Frontal</a:t>
            </a:r>
            <a:r>
              <a:rPr lang="it-IT" altLang="en-US" sz="1400" dirty="0" smtClean="0">
                <a:latin typeface="Comic Sans MS" panose="030F0702030302020204" pitchFamily="66" charset="0"/>
              </a:rPr>
              <a:t> </a:t>
            </a:r>
            <a:r>
              <a:rPr lang="it-IT" altLang="en-US" sz="1400" dirty="0" err="1" smtClean="0">
                <a:latin typeface="Comic Sans MS" panose="030F0702030302020204" pitchFamily="66" charset="0"/>
              </a:rPr>
              <a:t>view</a:t>
            </a:r>
            <a:endParaRPr lang="it-IT" altLang="en-US" sz="1400" dirty="0">
              <a:latin typeface="Comic Sans MS" panose="030F0702030302020204" pitchFamily="66" charset="0"/>
            </a:endParaRPr>
          </a:p>
        </p:txBody>
      </p:sp>
      <p:grpSp>
        <p:nvGrpSpPr>
          <p:cNvPr id="13" name="Gruppo 5"/>
          <p:cNvGrpSpPr/>
          <p:nvPr/>
        </p:nvGrpSpPr>
        <p:grpSpPr>
          <a:xfrm flipH="1">
            <a:off x="231797" y="2601153"/>
            <a:ext cx="1112638" cy="1976437"/>
            <a:chOff x="7525293" y="496888"/>
            <a:chExt cx="1436145" cy="1976437"/>
          </a:xfrm>
        </p:grpSpPr>
        <p:sp>
          <p:nvSpPr>
            <p:cNvPr id="93" name="Freeform 59"/>
            <p:cNvSpPr>
              <a:spLocks/>
            </p:cNvSpPr>
            <p:nvPr/>
          </p:nvSpPr>
          <p:spPr bwMode="auto">
            <a:xfrm>
              <a:off x="7988300" y="496888"/>
              <a:ext cx="973138" cy="903287"/>
            </a:xfrm>
            <a:custGeom>
              <a:avLst/>
              <a:gdLst>
                <a:gd name="T0" fmla="*/ 0 w 531"/>
                <a:gd name="T1" fmla="*/ 2147483646 h 569"/>
                <a:gd name="T2" fmla="*/ 2147483646 w 531"/>
                <a:gd name="T3" fmla="*/ 2147483646 h 569"/>
                <a:gd name="T4" fmla="*/ 2147483646 w 531"/>
                <a:gd name="T5" fmla="*/ 2147483646 h 569"/>
                <a:gd name="T6" fmla="*/ 2147483646 w 531"/>
                <a:gd name="T7" fmla="*/ 2147483646 h 569"/>
                <a:gd name="T8" fmla="*/ 2147483646 w 531"/>
                <a:gd name="T9" fmla="*/ 2147483646 h 569"/>
                <a:gd name="T10" fmla="*/ 2147483646 w 531"/>
                <a:gd name="T11" fmla="*/ 2147483646 h 569"/>
                <a:gd name="T12" fmla="*/ 2147483646 w 531"/>
                <a:gd name="T13" fmla="*/ 2147483646 h 569"/>
                <a:gd name="T14" fmla="*/ 2147483646 w 531"/>
                <a:gd name="T15" fmla="*/ 2147483646 h 569"/>
                <a:gd name="T16" fmla="*/ 2147483646 w 531"/>
                <a:gd name="T17" fmla="*/ 2147483646 h 569"/>
                <a:gd name="T18" fmla="*/ 2147483646 w 531"/>
                <a:gd name="T19" fmla="*/ 0 h 5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1"/>
                <a:gd name="T31" fmla="*/ 0 h 569"/>
                <a:gd name="T32" fmla="*/ 531 w 531"/>
                <a:gd name="T33" fmla="*/ 569 h 5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1" h="569">
                  <a:moveTo>
                    <a:pt x="0" y="569"/>
                  </a:moveTo>
                  <a:lnTo>
                    <a:pt x="88" y="563"/>
                  </a:lnTo>
                  <a:lnTo>
                    <a:pt x="163" y="552"/>
                  </a:lnTo>
                  <a:lnTo>
                    <a:pt x="231" y="531"/>
                  </a:lnTo>
                  <a:lnTo>
                    <a:pt x="292" y="509"/>
                  </a:lnTo>
                  <a:lnTo>
                    <a:pt x="359" y="472"/>
                  </a:lnTo>
                  <a:lnTo>
                    <a:pt x="397" y="427"/>
                  </a:lnTo>
                  <a:lnTo>
                    <a:pt x="449" y="337"/>
                  </a:lnTo>
                  <a:lnTo>
                    <a:pt x="486" y="225"/>
                  </a:lnTo>
                  <a:lnTo>
                    <a:pt x="531"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94" name="Line 60"/>
            <p:cNvSpPr>
              <a:spLocks noChangeShapeType="1"/>
            </p:cNvSpPr>
            <p:nvPr/>
          </p:nvSpPr>
          <p:spPr bwMode="auto">
            <a:xfrm flipV="1">
              <a:off x="7977188" y="1444625"/>
              <a:ext cx="0" cy="101123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95" name="Line 61"/>
            <p:cNvSpPr>
              <a:spLocks noChangeShapeType="1"/>
            </p:cNvSpPr>
            <p:nvPr/>
          </p:nvSpPr>
          <p:spPr bwMode="auto">
            <a:xfrm flipV="1">
              <a:off x="8959850" y="549275"/>
              <a:ext cx="0" cy="19240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96" name="Text Box 13"/>
            <p:cNvSpPr txBox="1">
              <a:spLocks noChangeArrowheads="1"/>
            </p:cNvSpPr>
            <p:nvPr/>
          </p:nvSpPr>
          <p:spPr bwMode="auto">
            <a:xfrm>
              <a:off x="8007350" y="1703388"/>
              <a:ext cx="882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it-IT" altLang="en-US"/>
                <a:t>4.2 kV</a:t>
              </a:r>
            </a:p>
          </p:txBody>
        </p:sp>
        <p:sp>
          <p:nvSpPr>
            <p:cNvPr id="97" name="Line 63"/>
            <p:cNvSpPr>
              <a:spLocks noChangeShapeType="1"/>
            </p:cNvSpPr>
            <p:nvPr/>
          </p:nvSpPr>
          <p:spPr bwMode="auto">
            <a:xfrm flipH="1" flipV="1">
              <a:off x="7525293" y="890941"/>
              <a:ext cx="1306512" cy="1587"/>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98" name="Oval 204"/>
            <p:cNvSpPr>
              <a:spLocks noChangeArrowheads="1"/>
            </p:cNvSpPr>
            <p:nvPr/>
          </p:nvSpPr>
          <p:spPr bwMode="auto">
            <a:xfrm>
              <a:off x="7948613" y="755650"/>
              <a:ext cx="57150" cy="260350"/>
            </a:xfrm>
            <a:prstGeom prst="ellipse">
              <a:avLst/>
            </a:prstGeom>
            <a:solidFill>
              <a:schemeClr val="tx1"/>
            </a:solidFill>
            <a:ln w="9525" algn="ctr">
              <a:solidFill>
                <a:srgbClr val="000000"/>
              </a:solidFill>
              <a:round/>
              <a:headEnd/>
              <a:tailEnd/>
            </a:ln>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endParaRPr lang="en-GB" altLang="en-US"/>
            </a:p>
          </p:txBody>
        </p:sp>
      </p:grpSp>
      <p:sp>
        <p:nvSpPr>
          <p:cNvPr id="8" name="Rettangolo 7"/>
          <p:cNvSpPr/>
          <p:nvPr/>
        </p:nvSpPr>
        <p:spPr>
          <a:xfrm>
            <a:off x="822094" y="2490583"/>
            <a:ext cx="421910" cy="369332"/>
          </a:xfrm>
          <a:prstGeom prst="rect">
            <a:avLst/>
          </a:prstGeom>
        </p:spPr>
        <p:txBody>
          <a:bodyPr wrap="none">
            <a:spAutoFit/>
          </a:bodyPr>
          <a:lstStyle/>
          <a:p>
            <a:r>
              <a:rPr lang="it-IT" altLang="en-US" dirty="0">
                <a:latin typeface="Comic Sans MS" panose="030F0702030302020204" pitchFamily="66" charset="0"/>
              </a:rPr>
              <a:t>e+</a:t>
            </a:r>
            <a:endParaRPr lang="it-IT" dirty="0"/>
          </a:p>
        </p:txBody>
      </p:sp>
      <p:sp>
        <p:nvSpPr>
          <p:cNvPr id="100" name="Oval 204"/>
          <p:cNvSpPr>
            <a:spLocks noChangeArrowheads="1"/>
          </p:cNvSpPr>
          <p:nvPr/>
        </p:nvSpPr>
        <p:spPr bwMode="auto">
          <a:xfrm flipH="1">
            <a:off x="335020" y="2866618"/>
            <a:ext cx="293629" cy="260350"/>
          </a:xfrm>
          <a:prstGeom prst="ellipse">
            <a:avLst/>
          </a:prstGeom>
          <a:solidFill>
            <a:schemeClr val="tx1"/>
          </a:solidFill>
          <a:ln w="9525" algn="ctr">
            <a:solidFill>
              <a:srgbClr val="000000"/>
            </a:solidFill>
            <a:round/>
            <a:headEnd/>
            <a:tailEnd/>
          </a:ln>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endParaRPr lang="en-GB" altLang="en-US"/>
          </a:p>
        </p:txBody>
      </p:sp>
      <p:sp>
        <p:nvSpPr>
          <p:cNvPr id="101" name="Oval 204"/>
          <p:cNvSpPr>
            <a:spLocks noChangeArrowheads="1"/>
          </p:cNvSpPr>
          <p:nvPr/>
        </p:nvSpPr>
        <p:spPr bwMode="auto">
          <a:xfrm flipH="1">
            <a:off x="679661" y="2866618"/>
            <a:ext cx="206137" cy="260350"/>
          </a:xfrm>
          <a:prstGeom prst="ellipse">
            <a:avLst/>
          </a:prstGeom>
          <a:solidFill>
            <a:schemeClr val="tx1"/>
          </a:solidFill>
          <a:ln w="9525" algn="ctr">
            <a:solidFill>
              <a:srgbClr val="000000"/>
            </a:solidFill>
            <a:round/>
            <a:headEnd/>
            <a:tailEnd/>
          </a:ln>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endParaRPr lang="en-GB" altLang="en-US"/>
          </a:p>
        </p:txBody>
      </p:sp>
    </p:spTree>
    <p:extLst>
      <p:ext uri="{BB962C8B-B14F-4D97-AF65-F5344CB8AC3E}">
        <p14:creationId xmlns:p14="http://schemas.microsoft.com/office/powerpoint/2010/main" val="16265083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2"/>
                                        </p:tgtEl>
                                        <p:attrNameLst>
                                          <p:attrName>style.visibility</p:attrName>
                                        </p:attrNameLst>
                                      </p:cBhvr>
                                      <p:to>
                                        <p:strVal val="visible"/>
                                      </p:to>
                                    </p:set>
                                  </p:childTnLst>
                                </p:cTn>
                              </p:par>
                            </p:childTnLst>
                          </p:cTn>
                        </p:par>
                        <p:par>
                          <p:cTn id="11" fill="hold">
                            <p:stCondLst>
                              <p:cond delay="0"/>
                            </p:stCondLst>
                            <p:childTnLst>
                              <p:par>
                                <p:cTn id="12" presetID="22" presetClass="entr" presetSubtype="8" fill="hold" nodeType="afterEffect">
                                  <p:stCondLst>
                                    <p:cond delay="0"/>
                                  </p:stCondLst>
                                  <p:childTnLst>
                                    <p:set>
                                      <p:cBhvr>
                                        <p:cTn id="13" dur="1" fill="hold">
                                          <p:stCondLst>
                                            <p:cond delay="0"/>
                                          </p:stCondLst>
                                        </p:cTn>
                                        <p:tgtEl>
                                          <p:spTgt spid="256"/>
                                        </p:tgtEl>
                                        <p:attrNameLst>
                                          <p:attrName>style.visibility</p:attrName>
                                        </p:attrNameLst>
                                      </p:cBhvr>
                                      <p:to>
                                        <p:strVal val="visible"/>
                                      </p:to>
                                    </p:set>
                                    <p:animEffect transition="in" filter="wipe(left)">
                                      <p:cBhvr>
                                        <p:cTn id="14" dur="500"/>
                                        <p:tgtEl>
                                          <p:spTgt spid="256"/>
                                        </p:tgtEl>
                                      </p:cBhvr>
                                    </p:animEffect>
                                  </p:childTnLst>
                                </p:cTn>
                              </p:par>
                              <p:par>
                                <p:cTn id="15" presetID="22" presetClass="entr" presetSubtype="8" fill="hold" nodeType="withEffect">
                                  <p:stCondLst>
                                    <p:cond delay="0"/>
                                  </p:stCondLst>
                                  <p:childTnLst>
                                    <p:set>
                                      <p:cBhvr>
                                        <p:cTn id="16" dur="1" fill="hold">
                                          <p:stCondLst>
                                            <p:cond delay="0"/>
                                          </p:stCondLst>
                                        </p:cTn>
                                        <p:tgtEl>
                                          <p:spTgt spid="257"/>
                                        </p:tgtEl>
                                        <p:attrNameLst>
                                          <p:attrName>style.visibility</p:attrName>
                                        </p:attrNameLst>
                                      </p:cBhvr>
                                      <p:to>
                                        <p:strVal val="visible"/>
                                      </p:to>
                                    </p:set>
                                    <p:animEffect transition="in" filter="wipe(left)">
                                      <p:cBhvr>
                                        <p:cTn id="17" dur="500"/>
                                        <p:tgtEl>
                                          <p:spTgt spid="257"/>
                                        </p:tgtEl>
                                      </p:cBhvr>
                                    </p:animEffect>
                                  </p:childTnLst>
                                </p:cTn>
                              </p:par>
                              <p:par>
                                <p:cTn id="18" presetID="22" presetClass="entr" presetSubtype="8" fill="hold" nodeType="withEffect">
                                  <p:stCondLst>
                                    <p:cond delay="0"/>
                                  </p:stCondLst>
                                  <p:childTnLst>
                                    <p:set>
                                      <p:cBhvr>
                                        <p:cTn id="19" dur="1" fill="hold">
                                          <p:stCondLst>
                                            <p:cond delay="0"/>
                                          </p:stCondLst>
                                        </p:cTn>
                                        <p:tgtEl>
                                          <p:spTgt spid="258"/>
                                        </p:tgtEl>
                                        <p:attrNameLst>
                                          <p:attrName>style.visibility</p:attrName>
                                        </p:attrNameLst>
                                      </p:cBhvr>
                                      <p:to>
                                        <p:strVal val="visible"/>
                                      </p:to>
                                    </p:set>
                                    <p:animEffect transition="in" filter="wipe(left)">
                                      <p:cBhvr>
                                        <p:cTn id="20" dur="500"/>
                                        <p:tgtEl>
                                          <p:spTgt spid="258"/>
                                        </p:tgtEl>
                                      </p:cBhvr>
                                    </p:animEffect>
                                  </p:childTnLst>
                                </p:cTn>
                              </p:par>
                              <p:par>
                                <p:cTn id="21" presetID="22" presetClass="entr" presetSubtype="8" fill="hold" nodeType="withEffect">
                                  <p:stCondLst>
                                    <p:cond delay="0"/>
                                  </p:stCondLst>
                                  <p:childTnLst>
                                    <p:set>
                                      <p:cBhvr>
                                        <p:cTn id="22" dur="1" fill="hold">
                                          <p:stCondLst>
                                            <p:cond delay="0"/>
                                          </p:stCondLst>
                                        </p:cTn>
                                        <p:tgtEl>
                                          <p:spTgt spid="259"/>
                                        </p:tgtEl>
                                        <p:attrNameLst>
                                          <p:attrName>style.visibility</p:attrName>
                                        </p:attrNameLst>
                                      </p:cBhvr>
                                      <p:to>
                                        <p:strVal val="visible"/>
                                      </p:to>
                                    </p:set>
                                    <p:animEffect transition="in" filter="wipe(left)">
                                      <p:cBhvr>
                                        <p:cTn id="23" dur="500"/>
                                        <p:tgtEl>
                                          <p:spTgt spid="259"/>
                                        </p:tgtEl>
                                      </p:cBhvr>
                                    </p:animEffect>
                                  </p:childTnLst>
                                </p:cTn>
                              </p:par>
                              <p:par>
                                <p:cTn id="24" presetID="1" presetClass="entr" presetSubtype="0" fill="hold" grpId="0" nodeType="withEffect">
                                  <p:stCondLst>
                                    <p:cond delay="0"/>
                                  </p:stCondLst>
                                  <p:childTnLst>
                                    <p:set>
                                      <p:cBhvr>
                                        <p:cTn id="25" dur="1" fill="hold">
                                          <p:stCondLst>
                                            <p:cond delay="0"/>
                                          </p:stCondLst>
                                        </p:cTn>
                                        <p:tgtEl>
                                          <p:spTgt spid="14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327"/>
                                        </p:tgtEl>
                                        <p:attrNameLst>
                                          <p:attrName>style.visibility</p:attrName>
                                        </p:attrNameLst>
                                      </p:cBhvr>
                                      <p:to>
                                        <p:strVal val="visible"/>
                                      </p:to>
                                    </p:set>
                                    <p:animEffect transition="in" filter="wipe(up)">
                                      <p:cBhvr>
                                        <p:cTn id="30" dur="500"/>
                                        <p:tgtEl>
                                          <p:spTgt spid="327"/>
                                        </p:tgtEl>
                                      </p:cBhvr>
                                    </p:animEffect>
                                  </p:childTnLst>
                                </p:cTn>
                              </p:par>
                            </p:childTnLst>
                          </p:cTn>
                        </p:par>
                        <p:par>
                          <p:cTn id="31" fill="hold">
                            <p:stCondLst>
                              <p:cond delay="500"/>
                            </p:stCondLst>
                            <p:childTnLst>
                              <p:par>
                                <p:cTn id="32" presetID="22" presetClass="entr" presetSubtype="1" fill="hold" grpId="0" nodeType="afterEffect">
                                  <p:stCondLst>
                                    <p:cond delay="0"/>
                                  </p:stCondLst>
                                  <p:childTnLst>
                                    <p:set>
                                      <p:cBhvr>
                                        <p:cTn id="33" dur="1" fill="hold">
                                          <p:stCondLst>
                                            <p:cond delay="0"/>
                                          </p:stCondLst>
                                        </p:cTn>
                                        <p:tgtEl>
                                          <p:spTgt spid="328"/>
                                        </p:tgtEl>
                                        <p:attrNameLst>
                                          <p:attrName>style.visibility</p:attrName>
                                        </p:attrNameLst>
                                      </p:cBhvr>
                                      <p:to>
                                        <p:strVal val="visible"/>
                                      </p:to>
                                    </p:set>
                                    <p:animEffect transition="in" filter="wipe(up)">
                                      <p:cBhvr>
                                        <p:cTn id="34" dur="500"/>
                                        <p:tgtEl>
                                          <p:spTgt spid="32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232"/>
                                        </p:tgtEl>
                                        <p:attrNameLst>
                                          <p:attrName>style.visibility</p:attrName>
                                        </p:attrNameLst>
                                      </p:cBhvr>
                                      <p:to>
                                        <p:strVal val="visible"/>
                                      </p:to>
                                    </p:set>
                                    <p:animEffect transition="in" filter="wipe(right)">
                                      <p:cBhvr>
                                        <p:cTn id="39" dur="200"/>
                                        <p:tgtEl>
                                          <p:spTgt spid="232"/>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282"/>
                                        </p:tgtEl>
                                        <p:attrNameLst>
                                          <p:attrName>style.visibility</p:attrName>
                                        </p:attrNameLst>
                                      </p:cBhvr>
                                      <p:to>
                                        <p:strVal val="visible"/>
                                      </p:to>
                                    </p:set>
                                    <p:animEffect transition="in" filter="wipe(right)">
                                      <p:cBhvr>
                                        <p:cTn id="42" dur="200"/>
                                        <p:tgtEl>
                                          <p:spTgt spid="282"/>
                                        </p:tgtEl>
                                      </p:cBhvr>
                                    </p:animEffect>
                                  </p:childTnLst>
                                </p:cTn>
                              </p:par>
                              <p:par>
                                <p:cTn id="43" presetID="22" presetClass="entr" presetSubtype="2" fill="hold" grpId="0" nodeType="withEffect">
                                  <p:stCondLst>
                                    <p:cond delay="0"/>
                                  </p:stCondLst>
                                  <p:childTnLst>
                                    <p:set>
                                      <p:cBhvr>
                                        <p:cTn id="44" dur="1" fill="hold">
                                          <p:stCondLst>
                                            <p:cond delay="0"/>
                                          </p:stCondLst>
                                        </p:cTn>
                                        <p:tgtEl>
                                          <p:spTgt spid="308"/>
                                        </p:tgtEl>
                                        <p:attrNameLst>
                                          <p:attrName>style.visibility</p:attrName>
                                        </p:attrNameLst>
                                      </p:cBhvr>
                                      <p:to>
                                        <p:strVal val="visible"/>
                                      </p:to>
                                    </p:set>
                                    <p:animEffect transition="in" filter="wipe(right)">
                                      <p:cBhvr>
                                        <p:cTn id="45" dur="200"/>
                                        <p:tgtEl>
                                          <p:spTgt spid="308"/>
                                        </p:tgtEl>
                                      </p:cBhvr>
                                    </p:animEffect>
                                  </p:childTnLst>
                                </p:cTn>
                              </p:par>
                              <p:par>
                                <p:cTn id="46" presetID="22" presetClass="entr" presetSubtype="2" fill="hold" grpId="0" nodeType="withEffect">
                                  <p:stCondLst>
                                    <p:cond delay="0"/>
                                  </p:stCondLst>
                                  <p:childTnLst>
                                    <p:set>
                                      <p:cBhvr>
                                        <p:cTn id="47" dur="1" fill="hold">
                                          <p:stCondLst>
                                            <p:cond delay="0"/>
                                          </p:stCondLst>
                                        </p:cTn>
                                        <p:tgtEl>
                                          <p:spTgt spid="321"/>
                                        </p:tgtEl>
                                        <p:attrNameLst>
                                          <p:attrName>style.visibility</p:attrName>
                                        </p:attrNameLst>
                                      </p:cBhvr>
                                      <p:to>
                                        <p:strVal val="visible"/>
                                      </p:to>
                                    </p:set>
                                    <p:animEffect transition="in" filter="wipe(right)">
                                      <p:cBhvr>
                                        <p:cTn id="48" dur="200"/>
                                        <p:tgtEl>
                                          <p:spTgt spid="321"/>
                                        </p:tgtEl>
                                      </p:cBhvr>
                                    </p:animEffect>
                                  </p:childTnLst>
                                </p:cTn>
                              </p:par>
                            </p:childTnLst>
                          </p:cTn>
                        </p:par>
                        <p:par>
                          <p:cTn id="49" fill="hold">
                            <p:stCondLst>
                              <p:cond delay="200"/>
                            </p:stCondLst>
                            <p:childTnLst>
                              <p:par>
                                <p:cTn id="50" presetID="22" presetClass="entr" presetSubtype="2" fill="hold" grpId="0" nodeType="afterEffect">
                                  <p:stCondLst>
                                    <p:cond delay="0"/>
                                  </p:stCondLst>
                                  <p:childTnLst>
                                    <p:set>
                                      <p:cBhvr>
                                        <p:cTn id="51" dur="1" fill="hold">
                                          <p:stCondLst>
                                            <p:cond delay="0"/>
                                          </p:stCondLst>
                                        </p:cTn>
                                        <p:tgtEl>
                                          <p:spTgt spid="233"/>
                                        </p:tgtEl>
                                        <p:attrNameLst>
                                          <p:attrName>style.visibility</p:attrName>
                                        </p:attrNameLst>
                                      </p:cBhvr>
                                      <p:to>
                                        <p:strVal val="visible"/>
                                      </p:to>
                                    </p:set>
                                    <p:animEffect transition="in" filter="wipe(right)">
                                      <p:cBhvr>
                                        <p:cTn id="52" dur="200"/>
                                        <p:tgtEl>
                                          <p:spTgt spid="233"/>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3"/>
                                        </p:tgtEl>
                                        <p:attrNameLst>
                                          <p:attrName>style.visibility</p:attrName>
                                        </p:attrNameLst>
                                      </p:cBhvr>
                                      <p:to>
                                        <p:strVal val="visible"/>
                                      </p:to>
                                    </p:set>
                                    <p:animEffect transition="in" filter="wipe(right)">
                                      <p:cBhvr>
                                        <p:cTn id="55" dur="200"/>
                                        <p:tgtEl>
                                          <p:spTgt spid="283"/>
                                        </p:tgtEl>
                                      </p:cBhvr>
                                    </p:animEffect>
                                  </p:childTnLst>
                                </p:cTn>
                              </p:par>
                              <p:par>
                                <p:cTn id="56" presetID="22" presetClass="entr" presetSubtype="2" fill="hold" grpId="0" nodeType="withEffect">
                                  <p:stCondLst>
                                    <p:cond delay="0"/>
                                  </p:stCondLst>
                                  <p:childTnLst>
                                    <p:set>
                                      <p:cBhvr>
                                        <p:cTn id="57" dur="1" fill="hold">
                                          <p:stCondLst>
                                            <p:cond delay="0"/>
                                          </p:stCondLst>
                                        </p:cTn>
                                        <p:tgtEl>
                                          <p:spTgt spid="309"/>
                                        </p:tgtEl>
                                        <p:attrNameLst>
                                          <p:attrName>style.visibility</p:attrName>
                                        </p:attrNameLst>
                                      </p:cBhvr>
                                      <p:to>
                                        <p:strVal val="visible"/>
                                      </p:to>
                                    </p:set>
                                    <p:animEffect transition="in" filter="wipe(right)">
                                      <p:cBhvr>
                                        <p:cTn id="58" dur="200"/>
                                        <p:tgtEl>
                                          <p:spTgt spid="309"/>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322"/>
                                        </p:tgtEl>
                                        <p:attrNameLst>
                                          <p:attrName>style.visibility</p:attrName>
                                        </p:attrNameLst>
                                      </p:cBhvr>
                                      <p:to>
                                        <p:strVal val="visible"/>
                                      </p:to>
                                    </p:set>
                                    <p:animEffect transition="in" filter="wipe(right)">
                                      <p:cBhvr>
                                        <p:cTn id="61" dur="200"/>
                                        <p:tgtEl>
                                          <p:spTgt spid="322"/>
                                        </p:tgtEl>
                                      </p:cBhvr>
                                    </p:animEffect>
                                  </p:childTnLst>
                                </p:cTn>
                              </p:par>
                            </p:childTnLst>
                          </p:cTn>
                        </p:par>
                        <p:par>
                          <p:cTn id="62" fill="hold">
                            <p:stCondLst>
                              <p:cond delay="400"/>
                            </p:stCondLst>
                            <p:childTnLst>
                              <p:par>
                                <p:cTn id="63" presetID="22" presetClass="entr" presetSubtype="2" fill="hold" grpId="0" nodeType="afterEffect">
                                  <p:stCondLst>
                                    <p:cond delay="0"/>
                                  </p:stCondLst>
                                  <p:childTnLst>
                                    <p:set>
                                      <p:cBhvr>
                                        <p:cTn id="64" dur="1" fill="hold">
                                          <p:stCondLst>
                                            <p:cond delay="0"/>
                                          </p:stCondLst>
                                        </p:cTn>
                                        <p:tgtEl>
                                          <p:spTgt spid="226"/>
                                        </p:tgtEl>
                                        <p:attrNameLst>
                                          <p:attrName>style.visibility</p:attrName>
                                        </p:attrNameLst>
                                      </p:cBhvr>
                                      <p:to>
                                        <p:strVal val="visible"/>
                                      </p:to>
                                    </p:set>
                                    <p:animEffect transition="in" filter="wipe(right)">
                                      <p:cBhvr>
                                        <p:cTn id="65" dur="200"/>
                                        <p:tgtEl>
                                          <p:spTgt spid="226"/>
                                        </p:tgtEl>
                                      </p:cBhvr>
                                    </p:animEffect>
                                  </p:childTnLst>
                                </p:cTn>
                              </p:par>
                              <p:par>
                                <p:cTn id="66" presetID="22" presetClass="entr" presetSubtype="2" fill="hold" grpId="0" nodeType="withEffect">
                                  <p:stCondLst>
                                    <p:cond delay="0"/>
                                  </p:stCondLst>
                                  <p:childTnLst>
                                    <p:set>
                                      <p:cBhvr>
                                        <p:cTn id="67" dur="1" fill="hold">
                                          <p:stCondLst>
                                            <p:cond delay="0"/>
                                          </p:stCondLst>
                                        </p:cTn>
                                        <p:tgtEl>
                                          <p:spTgt spid="279"/>
                                        </p:tgtEl>
                                        <p:attrNameLst>
                                          <p:attrName>style.visibility</p:attrName>
                                        </p:attrNameLst>
                                      </p:cBhvr>
                                      <p:to>
                                        <p:strVal val="visible"/>
                                      </p:to>
                                    </p:set>
                                    <p:animEffect transition="in" filter="wipe(right)">
                                      <p:cBhvr>
                                        <p:cTn id="68" dur="200"/>
                                        <p:tgtEl>
                                          <p:spTgt spid="279"/>
                                        </p:tgtEl>
                                      </p:cBhvr>
                                    </p:animEffect>
                                  </p:childTnLst>
                                </p:cTn>
                              </p:par>
                              <p:par>
                                <p:cTn id="69" presetID="22" presetClass="entr" presetSubtype="2" fill="hold" grpId="0" nodeType="withEffect">
                                  <p:stCondLst>
                                    <p:cond delay="0"/>
                                  </p:stCondLst>
                                  <p:childTnLst>
                                    <p:set>
                                      <p:cBhvr>
                                        <p:cTn id="70" dur="1" fill="hold">
                                          <p:stCondLst>
                                            <p:cond delay="0"/>
                                          </p:stCondLst>
                                        </p:cTn>
                                        <p:tgtEl>
                                          <p:spTgt spid="305"/>
                                        </p:tgtEl>
                                        <p:attrNameLst>
                                          <p:attrName>style.visibility</p:attrName>
                                        </p:attrNameLst>
                                      </p:cBhvr>
                                      <p:to>
                                        <p:strVal val="visible"/>
                                      </p:to>
                                    </p:set>
                                    <p:animEffect transition="in" filter="wipe(right)">
                                      <p:cBhvr>
                                        <p:cTn id="71" dur="200"/>
                                        <p:tgtEl>
                                          <p:spTgt spid="305"/>
                                        </p:tgtEl>
                                      </p:cBhvr>
                                    </p:animEffect>
                                  </p:childTnLst>
                                </p:cTn>
                              </p:par>
                              <p:par>
                                <p:cTn id="72" presetID="22" presetClass="entr" presetSubtype="2" fill="hold" grpId="0" nodeType="withEffect">
                                  <p:stCondLst>
                                    <p:cond delay="0"/>
                                  </p:stCondLst>
                                  <p:childTnLst>
                                    <p:set>
                                      <p:cBhvr>
                                        <p:cTn id="73" dur="1" fill="hold">
                                          <p:stCondLst>
                                            <p:cond delay="0"/>
                                          </p:stCondLst>
                                        </p:cTn>
                                        <p:tgtEl>
                                          <p:spTgt spid="318"/>
                                        </p:tgtEl>
                                        <p:attrNameLst>
                                          <p:attrName>style.visibility</p:attrName>
                                        </p:attrNameLst>
                                      </p:cBhvr>
                                      <p:to>
                                        <p:strVal val="visible"/>
                                      </p:to>
                                    </p:set>
                                    <p:animEffect transition="in" filter="wipe(right)">
                                      <p:cBhvr>
                                        <p:cTn id="74" dur="200"/>
                                        <p:tgtEl>
                                          <p:spTgt spid="318"/>
                                        </p:tgtEl>
                                      </p:cBhvr>
                                    </p:animEffect>
                                  </p:childTnLst>
                                </p:cTn>
                              </p:par>
                            </p:childTnLst>
                          </p:cTn>
                        </p:par>
                        <p:par>
                          <p:cTn id="75" fill="hold">
                            <p:stCondLst>
                              <p:cond delay="600"/>
                            </p:stCondLst>
                            <p:childTnLst>
                              <p:par>
                                <p:cTn id="76" presetID="22" presetClass="entr" presetSubtype="8" fill="hold" grpId="0" nodeType="afterEffect">
                                  <p:stCondLst>
                                    <p:cond delay="0"/>
                                  </p:stCondLst>
                                  <p:childTnLst>
                                    <p:set>
                                      <p:cBhvr>
                                        <p:cTn id="77" dur="1" fill="hold">
                                          <p:stCondLst>
                                            <p:cond delay="0"/>
                                          </p:stCondLst>
                                        </p:cTn>
                                        <p:tgtEl>
                                          <p:spTgt spid="227"/>
                                        </p:tgtEl>
                                        <p:attrNameLst>
                                          <p:attrName>style.visibility</p:attrName>
                                        </p:attrNameLst>
                                      </p:cBhvr>
                                      <p:to>
                                        <p:strVal val="visible"/>
                                      </p:to>
                                    </p:set>
                                    <p:animEffect transition="in" filter="wipe(left)">
                                      <p:cBhvr>
                                        <p:cTn id="78" dur="200"/>
                                        <p:tgtEl>
                                          <p:spTgt spid="227"/>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80"/>
                                        </p:tgtEl>
                                        <p:attrNameLst>
                                          <p:attrName>style.visibility</p:attrName>
                                        </p:attrNameLst>
                                      </p:cBhvr>
                                      <p:to>
                                        <p:strVal val="visible"/>
                                      </p:to>
                                    </p:set>
                                    <p:animEffect transition="in" filter="wipe(left)">
                                      <p:cBhvr>
                                        <p:cTn id="81" dur="200"/>
                                        <p:tgtEl>
                                          <p:spTgt spid="280"/>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306"/>
                                        </p:tgtEl>
                                        <p:attrNameLst>
                                          <p:attrName>style.visibility</p:attrName>
                                        </p:attrNameLst>
                                      </p:cBhvr>
                                      <p:to>
                                        <p:strVal val="visible"/>
                                      </p:to>
                                    </p:set>
                                    <p:animEffect transition="in" filter="wipe(left)">
                                      <p:cBhvr>
                                        <p:cTn id="84" dur="200"/>
                                        <p:tgtEl>
                                          <p:spTgt spid="306"/>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319"/>
                                        </p:tgtEl>
                                        <p:attrNameLst>
                                          <p:attrName>style.visibility</p:attrName>
                                        </p:attrNameLst>
                                      </p:cBhvr>
                                      <p:to>
                                        <p:strVal val="visible"/>
                                      </p:to>
                                    </p:set>
                                    <p:animEffect transition="in" filter="wipe(left)">
                                      <p:cBhvr>
                                        <p:cTn id="87" dur="200"/>
                                        <p:tgtEl>
                                          <p:spTgt spid="319"/>
                                        </p:tgtEl>
                                      </p:cBhvr>
                                    </p:animEffect>
                                  </p:childTnLst>
                                </p:cTn>
                              </p:par>
                            </p:childTnLst>
                          </p:cTn>
                        </p:par>
                        <p:par>
                          <p:cTn id="88" fill="hold">
                            <p:stCondLst>
                              <p:cond delay="800"/>
                            </p:stCondLst>
                            <p:childTnLst>
                              <p:par>
                                <p:cTn id="89" presetID="22" presetClass="entr" presetSubtype="2" fill="hold" grpId="0" nodeType="afterEffect">
                                  <p:stCondLst>
                                    <p:cond delay="0"/>
                                  </p:stCondLst>
                                  <p:childTnLst>
                                    <p:set>
                                      <p:cBhvr>
                                        <p:cTn id="90" dur="1" fill="hold">
                                          <p:stCondLst>
                                            <p:cond delay="0"/>
                                          </p:stCondLst>
                                        </p:cTn>
                                        <p:tgtEl>
                                          <p:spTgt spid="228"/>
                                        </p:tgtEl>
                                        <p:attrNameLst>
                                          <p:attrName>style.visibility</p:attrName>
                                        </p:attrNameLst>
                                      </p:cBhvr>
                                      <p:to>
                                        <p:strVal val="visible"/>
                                      </p:to>
                                    </p:set>
                                    <p:animEffect transition="in" filter="wipe(right)">
                                      <p:cBhvr>
                                        <p:cTn id="91" dur="200"/>
                                        <p:tgtEl>
                                          <p:spTgt spid="228"/>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281"/>
                                        </p:tgtEl>
                                        <p:attrNameLst>
                                          <p:attrName>style.visibility</p:attrName>
                                        </p:attrNameLst>
                                      </p:cBhvr>
                                      <p:to>
                                        <p:strVal val="visible"/>
                                      </p:to>
                                    </p:set>
                                    <p:animEffect transition="in" filter="wipe(right)">
                                      <p:cBhvr>
                                        <p:cTn id="94" dur="200"/>
                                        <p:tgtEl>
                                          <p:spTgt spid="281"/>
                                        </p:tgtEl>
                                      </p:cBhvr>
                                    </p:animEffect>
                                  </p:childTnLst>
                                </p:cTn>
                              </p:par>
                              <p:par>
                                <p:cTn id="95" presetID="22" presetClass="entr" presetSubtype="2" fill="hold" grpId="0" nodeType="withEffect">
                                  <p:stCondLst>
                                    <p:cond delay="0"/>
                                  </p:stCondLst>
                                  <p:childTnLst>
                                    <p:set>
                                      <p:cBhvr>
                                        <p:cTn id="96" dur="1" fill="hold">
                                          <p:stCondLst>
                                            <p:cond delay="0"/>
                                          </p:stCondLst>
                                        </p:cTn>
                                        <p:tgtEl>
                                          <p:spTgt spid="307"/>
                                        </p:tgtEl>
                                        <p:attrNameLst>
                                          <p:attrName>style.visibility</p:attrName>
                                        </p:attrNameLst>
                                      </p:cBhvr>
                                      <p:to>
                                        <p:strVal val="visible"/>
                                      </p:to>
                                    </p:set>
                                    <p:animEffect transition="in" filter="wipe(right)">
                                      <p:cBhvr>
                                        <p:cTn id="97" dur="200"/>
                                        <p:tgtEl>
                                          <p:spTgt spid="307"/>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320"/>
                                        </p:tgtEl>
                                        <p:attrNameLst>
                                          <p:attrName>style.visibility</p:attrName>
                                        </p:attrNameLst>
                                      </p:cBhvr>
                                      <p:to>
                                        <p:strVal val="visible"/>
                                      </p:to>
                                    </p:set>
                                    <p:animEffect transition="in" filter="wipe(right)">
                                      <p:cBhvr>
                                        <p:cTn id="100" dur="200"/>
                                        <p:tgtEl>
                                          <p:spTgt spid="320"/>
                                        </p:tgtEl>
                                      </p:cBhvr>
                                    </p:animEffect>
                                  </p:childTnLst>
                                </p:cTn>
                              </p:par>
                            </p:childTnLst>
                          </p:cTn>
                        </p:par>
                        <p:par>
                          <p:cTn id="101" fill="hold">
                            <p:stCondLst>
                              <p:cond delay="1000"/>
                            </p:stCondLst>
                            <p:childTnLst>
                              <p:par>
                                <p:cTn id="102" presetID="22" presetClass="entr" presetSubtype="8" fill="hold" grpId="0" nodeType="afterEffect">
                                  <p:stCondLst>
                                    <p:cond delay="0"/>
                                  </p:stCondLst>
                                  <p:childTnLst>
                                    <p:set>
                                      <p:cBhvr>
                                        <p:cTn id="103" dur="1" fill="hold">
                                          <p:stCondLst>
                                            <p:cond delay="0"/>
                                          </p:stCondLst>
                                        </p:cTn>
                                        <p:tgtEl>
                                          <p:spTgt spid="225"/>
                                        </p:tgtEl>
                                        <p:attrNameLst>
                                          <p:attrName>style.visibility</p:attrName>
                                        </p:attrNameLst>
                                      </p:cBhvr>
                                      <p:to>
                                        <p:strVal val="visible"/>
                                      </p:to>
                                    </p:set>
                                    <p:animEffect transition="in" filter="wipe(left)">
                                      <p:cBhvr>
                                        <p:cTn id="104" dur="200"/>
                                        <p:tgtEl>
                                          <p:spTgt spid="225"/>
                                        </p:tgtEl>
                                      </p:cBhvr>
                                    </p:animEffect>
                                  </p:childTnLst>
                                </p:cTn>
                              </p:par>
                              <p:par>
                                <p:cTn id="105" presetID="22" presetClass="entr" presetSubtype="8" fill="hold" grpId="0" nodeType="withEffect">
                                  <p:stCondLst>
                                    <p:cond delay="0"/>
                                  </p:stCondLst>
                                  <p:childTnLst>
                                    <p:set>
                                      <p:cBhvr>
                                        <p:cTn id="106" dur="1" fill="hold">
                                          <p:stCondLst>
                                            <p:cond delay="0"/>
                                          </p:stCondLst>
                                        </p:cTn>
                                        <p:tgtEl>
                                          <p:spTgt spid="278"/>
                                        </p:tgtEl>
                                        <p:attrNameLst>
                                          <p:attrName>style.visibility</p:attrName>
                                        </p:attrNameLst>
                                      </p:cBhvr>
                                      <p:to>
                                        <p:strVal val="visible"/>
                                      </p:to>
                                    </p:set>
                                    <p:animEffect transition="in" filter="wipe(left)">
                                      <p:cBhvr>
                                        <p:cTn id="107" dur="200"/>
                                        <p:tgtEl>
                                          <p:spTgt spid="278"/>
                                        </p:tgtEl>
                                      </p:cBhvr>
                                    </p:animEffect>
                                  </p:childTnLst>
                                </p:cTn>
                              </p:par>
                              <p:par>
                                <p:cTn id="108" presetID="22" presetClass="entr" presetSubtype="8" fill="hold" grpId="0" nodeType="withEffect">
                                  <p:stCondLst>
                                    <p:cond delay="0"/>
                                  </p:stCondLst>
                                  <p:childTnLst>
                                    <p:set>
                                      <p:cBhvr>
                                        <p:cTn id="109" dur="1" fill="hold">
                                          <p:stCondLst>
                                            <p:cond delay="0"/>
                                          </p:stCondLst>
                                        </p:cTn>
                                        <p:tgtEl>
                                          <p:spTgt spid="304"/>
                                        </p:tgtEl>
                                        <p:attrNameLst>
                                          <p:attrName>style.visibility</p:attrName>
                                        </p:attrNameLst>
                                      </p:cBhvr>
                                      <p:to>
                                        <p:strVal val="visible"/>
                                      </p:to>
                                    </p:set>
                                    <p:animEffect transition="in" filter="wipe(left)">
                                      <p:cBhvr>
                                        <p:cTn id="110" dur="200"/>
                                        <p:tgtEl>
                                          <p:spTgt spid="304"/>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17"/>
                                        </p:tgtEl>
                                        <p:attrNameLst>
                                          <p:attrName>style.visibility</p:attrName>
                                        </p:attrNameLst>
                                      </p:cBhvr>
                                      <p:to>
                                        <p:strVal val="visible"/>
                                      </p:to>
                                    </p:set>
                                    <p:animEffect transition="in" filter="wipe(left)">
                                      <p:cBhvr>
                                        <p:cTn id="113" dur="200"/>
                                        <p:tgtEl>
                                          <p:spTgt spid="317"/>
                                        </p:tgtEl>
                                      </p:cBhvr>
                                    </p:animEffect>
                                  </p:childTnLst>
                                </p:cTn>
                              </p:par>
                            </p:childTnLst>
                          </p:cTn>
                        </p:par>
                        <p:par>
                          <p:cTn id="114" fill="hold">
                            <p:stCondLst>
                              <p:cond delay="1200"/>
                            </p:stCondLst>
                            <p:childTnLst>
                              <p:par>
                                <p:cTn id="115" presetID="22" presetClass="entr" presetSubtype="8" fill="hold" grpId="0" nodeType="afterEffect">
                                  <p:stCondLst>
                                    <p:cond delay="0"/>
                                  </p:stCondLst>
                                  <p:childTnLst>
                                    <p:set>
                                      <p:cBhvr>
                                        <p:cTn id="116" dur="1" fill="hold">
                                          <p:stCondLst>
                                            <p:cond delay="0"/>
                                          </p:stCondLst>
                                        </p:cTn>
                                        <p:tgtEl>
                                          <p:spTgt spid="222"/>
                                        </p:tgtEl>
                                        <p:attrNameLst>
                                          <p:attrName>style.visibility</p:attrName>
                                        </p:attrNameLst>
                                      </p:cBhvr>
                                      <p:to>
                                        <p:strVal val="visible"/>
                                      </p:to>
                                    </p:set>
                                    <p:animEffect transition="in" filter="wipe(left)">
                                      <p:cBhvr>
                                        <p:cTn id="117" dur="200"/>
                                        <p:tgtEl>
                                          <p:spTgt spid="222"/>
                                        </p:tgtEl>
                                      </p:cBhvr>
                                    </p:animEffect>
                                  </p:childTnLst>
                                </p:cTn>
                              </p:par>
                              <p:par>
                                <p:cTn id="118" presetID="22" presetClass="entr" presetSubtype="8" fill="hold" grpId="0" nodeType="withEffect">
                                  <p:stCondLst>
                                    <p:cond delay="0"/>
                                  </p:stCondLst>
                                  <p:childTnLst>
                                    <p:set>
                                      <p:cBhvr>
                                        <p:cTn id="119" dur="1" fill="hold">
                                          <p:stCondLst>
                                            <p:cond delay="0"/>
                                          </p:stCondLst>
                                        </p:cTn>
                                        <p:tgtEl>
                                          <p:spTgt spid="273"/>
                                        </p:tgtEl>
                                        <p:attrNameLst>
                                          <p:attrName>style.visibility</p:attrName>
                                        </p:attrNameLst>
                                      </p:cBhvr>
                                      <p:to>
                                        <p:strVal val="visible"/>
                                      </p:to>
                                    </p:set>
                                    <p:animEffect transition="in" filter="wipe(left)">
                                      <p:cBhvr>
                                        <p:cTn id="120" dur="200"/>
                                        <p:tgtEl>
                                          <p:spTgt spid="273"/>
                                        </p:tgtEl>
                                      </p:cBhvr>
                                    </p:animEffect>
                                  </p:childTnLst>
                                </p:cTn>
                              </p:par>
                              <p:par>
                                <p:cTn id="121" presetID="22" presetClass="entr" presetSubtype="8" fill="hold" grpId="0" nodeType="withEffect">
                                  <p:stCondLst>
                                    <p:cond delay="0"/>
                                  </p:stCondLst>
                                  <p:childTnLst>
                                    <p:set>
                                      <p:cBhvr>
                                        <p:cTn id="122" dur="1" fill="hold">
                                          <p:stCondLst>
                                            <p:cond delay="0"/>
                                          </p:stCondLst>
                                        </p:cTn>
                                        <p:tgtEl>
                                          <p:spTgt spid="299"/>
                                        </p:tgtEl>
                                        <p:attrNameLst>
                                          <p:attrName>style.visibility</p:attrName>
                                        </p:attrNameLst>
                                      </p:cBhvr>
                                      <p:to>
                                        <p:strVal val="visible"/>
                                      </p:to>
                                    </p:set>
                                    <p:animEffect transition="in" filter="wipe(left)">
                                      <p:cBhvr>
                                        <p:cTn id="123" dur="200"/>
                                        <p:tgtEl>
                                          <p:spTgt spid="299"/>
                                        </p:tgtEl>
                                      </p:cBhvr>
                                    </p:animEffect>
                                  </p:childTnLst>
                                </p:cTn>
                              </p:par>
                              <p:par>
                                <p:cTn id="124" presetID="22" presetClass="entr" presetSubtype="8" fill="hold" grpId="0" nodeType="withEffect">
                                  <p:stCondLst>
                                    <p:cond delay="0"/>
                                  </p:stCondLst>
                                  <p:childTnLst>
                                    <p:set>
                                      <p:cBhvr>
                                        <p:cTn id="125" dur="1" fill="hold">
                                          <p:stCondLst>
                                            <p:cond delay="0"/>
                                          </p:stCondLst>
                                        </p:cTn>
                                        <p:tgtEl>
                                          <p:spTgt spid="312"/>
                                        </p:tgtEl>
                                        <p:attrNameLst>
                                          <p:attrName>style.visibility</p:attrName>
                                        </p:attrNameLst>
                                      </p:cBhvr>
                                      <p:to>
                                        <p:strVal val="visible"/>
                                      </p:to>
                                    </p:set>
                                    <p:animEffect transition="in" filter="wipe(left)">
                                      <p:cBhvr>
                                        <p:cTn id="126" dur="200"/>
                                        <p:tgtEl>
                                          <p:spTgt spid="312"/>
                                        </p:tgtEl>
                                      </p:cBhvr>
                                    </p:animEffect>
                                  </p:childTnLst>
                                </p:cTn>
                              </p:par>
                            </p:childTnLst>
                          </p:cTn>
                        </p:par>
                        <p:par>
                          <p:cTn id="127" fill="hold">
                            <p:stCondLst>
                              <p:cond delay="1400"/>
                            </p:stCondLst>
                            <p:childTnLst>
                              <p:par>
                                <p:cTn id="128" presetID="22" presetClass="entr" presetSubtype="2" fill="hold" grpId="0" nodeType="afterEffect">
                                  <p:stCondLst>
                                    <p:cond delay="0"/>
                                  </p:stCondLst>
                                  <p:childTnLst>
                                    <p:set>
                                      <p:cBhvr>
                                        <p:cTn id="129" dur="1" fill="hold">
                                          <p:stCondLst>
                                            <p:cond delay="0"/>
                                          </p:stCondLst>
                                        </p:cTn>
                                        <p:tgtEl>
                                          <p:spTgt spid="234"/>
                                        </p:tgtEl>
                                        <p:attrNameLst>
                                          <p:attrName>style.visibility</p:attrName>
                                        </p:attrNameLst>
                                      </p:cBhvr>
                                      <p:to>
                                        <p:strVal val="visible"/>
                                      </p:to>
                                    </p:set>
                                    <p:animEffect transition="in" filter="wipe(right)">
                                      <p:cBhvr>
                                        <p:cTn id="130" dur="200"/>
                                        <p:tgtEl>
                                          <p:spTgt spid="234"/>
                                        </p:tgtEl>
                                      </p:cBhvr>
                                    </p:animEffect>
                                  </p:childTnLst>
                                </p:cTn>
                              </p:par>
                              <p:par>
                                <p:cTn id="131" presetID="22" presetClass="entr" presetSubtype="2" fill="hold" grpId="0" nodeType="withEffect">
                                  <p:stCondLst>
                                    <p:cond delay="0"/>
                                  </p:stCondLst>
                                  <p:childTnLst>
                                    <p:set>
                                      <p:cBhvr>
                                        <p:cTn id="132" dur="1" fill="hold">
                                          <p:stCondLst>
                                            <p:cond delay="0"/>
                                          </p:stCondLst>
                                        </p:cTn>
                                        <p:tgtEl>
                                          <p:spTgt spid="284"/>
                                        </p:tgtEl>
                                        <p:attrNameLst>
                                          <p:attrName>style.visibility</p:attrName>
                                        </p:attrNameLst>
                                      </p:cBhvr>
                                      <p:to>
                                        <p:strVal val="visible"/>
                                      </p:to>
                                    </p:set>
                                    <p:animEffect transition="in" filter="wipe(right)">
                                      <p:cBhvr>
                                        <p:cTn id="133" dur="200"/>
                                        <p:tgtEl>
                                          <p:spTgt spid="284"/>
                                        </p:tgtEl>
                                      </p:cBhvr>
                                    </p:animEffect>
                                  </p:childTnLst>
                                </p:cTn>
                              </p:par>
                              <p:par>
                                <p:cTn id="134" presetID="22" presetClass="entr" presetSubtype="2" fill="hold" grpId="0" nodeType="withEffect">
                                  <p:stCondLst>
                                    <p:cond delay="0"/>
                                  </p:stCondLst>
                                  <p:childTnLst>
                                    <p:set>
                                      <p:cBhvr>
                                        <p:cTn id="135" dur="1" fill="hold">
                                          <p:stCondLst>
                                            <p:cond delay="0"/>
                                          </p:stCondLst>
                                        </p:cTn>
                                        <p:tgtEl>
                                          <p:spTgt spid="310"/>
                                        </p:tgtEl>
                                        <p:attrNameLst>
                                          <p:attrName>style.visibility</p:attrName>
                                        </p:attrNameLst>
                                      </p:cBhvr>
                                      <p:to>
                                        <p:strVal val="visible"/>
                                      </p:to>
                                    </p:set>
                                    <p:animEffect transition="in" filter="wipe(right)">
                                      <p:cBhvr>
                                        <p:cTn id="136" dur="200"/>
                                        <p:tgtEl>
                                          <p:spTgt spid="310"/>
                                        </p:tgtEl>
                                      </p:cBhvr>
                                    </p:animEffect>
                                  </p:childTnLst>
                                </p:cTn>
                              </p:par>
                              <p:par>
                                <p:cTn id="137" presetID="22" presetClass="entr" presetSubtype="2" fill="hold" grpId="0" nodeType="withEffect">
                                  <p:stCondLst>
                                    <p:cond delay="0"/>
                                  </p:stCondLst>
                                  <p:childTnLst>
                                    <p:set>
                                      <p:cBhvr>
                                        <p:cTn id="138" dur="1" fill="hold">
                                          <p:stCondLst>
                                            <p:cond delay="0"/>
                                          </p:stCondLst>
                                        </p:cTn>
                                        <p:tgtEl>
                                          <p:spTgt spid="323"/>
                                        </p:tgtEl>
                                        <p:attrNameLst>
                                          <p:attrName>style.visibility</p:attrName>
                                        </p:attrNameLst>
                                      </p:cBhvr>
                                      <p:to>
                                        <p:strVal val="visible"/>
                                      </p:to>
                                    </p:set>
                                    <p:animEffect transition="in" filter="wipe(right)">
                                      <p:cBhvr>
                                        <p:cTn id="139" dur="200"/>
                                        <p:tgtEl>
                                          <p:spTgt spid="323"/>
                                        </p:tgtEl>
                                      </p:cBhvr>
                                    </p:animEffect>
                                  </p:childTnLst>
                                </p:cTn>
                              </p:par>
                            </p:childTnLst>
                          </p:cTn>
                        </p:par>
                        <p:par>
                          <p:cTn id="140" fill="hold">
                            <p:stCondLst>
                              <p:cond delay="1600"/>
                            </p:stCondLst>
                            <p:childTnLst>
                              <p:par>
                                <p:cTn id="141" presetID="22" presetClass="entr" presetSubtype="2" fill="hold" grpId="0" nodeType="afterEffect">
                                  <p:stCondLst>
                                    <p:cond delay="0"/>
                                  </p:stCondLst>
                                  <p:childTnLst>
                                    <p:set>
                                      <p:cBhvr>
                                        <p:cTn id="142" dur="1" fill="hold">
                                          <p:stCondLst>
                                            <p:cond delay="0"/>
                                          </p:stCondLst>
                                        </p:cTn>
                                        <p:tgtEl>
                                          <p:spTgt spid="235"/>
                                        </p:tgtEl>
                                        <p:attrNameLst>
                                          <p:attrName>style.visibility</p:attrName>
                                        </p:attrNameLst>
                                      </p:cBhvr>
                                      <p:to>
                                        <p:strVal val="visible"/>
                                      </p:to>
                                    </p:set>
                                    <p:animEffect transition="in" filter="wipe(right)">
                                      <p:cBhvr>
                                        <p:cTn id="143" dur="200"/>
                                        <p:tgtEl>
                                          <p:spTgt spid="235"/>
                                        </p:tgtEl>
                                      </p:cBhvr>
                                    </p:animEffect>
                                  </p:childTnLst>
                                </p:cTn>
                              </p:par>
                              <p:par>
                                <p:cTn id="144" presetID="22" presetClass="entr" presetSubtype="2" fill="hold" grpId="0" nodeType="withEffect">
                                  <p:stCondLst>
                                    <p:cond delay="0"/>
                                  </p:stCondLst>
                                  <p:childTnLst>
                                    <p:set>
                                      <p:cBhvr>
                                        <p:cTn id="145" dur="1" fill="hold">
                                          <p:stCondLst>
                                            <p:cond delay="0"/>
                                          </p:stCondLst>
                                        </p:cTn>
                                        <p:tgtEl>
                                          <p:spTgt spid="285"/>
                                        </p:tgtEl>
                                        <p:attrNameLst>
                                          <p:attrName>style.visibility</p:attrName>
                                        </p:attrNameLst>
                                      </p:cBhvr>
                                      <p:to>
                                        <p:strVal val="visible"/>
                                      </p:to>
                                    </p:set>
                                    <p:animEffect transition="in" filter="wipe(right)">
                                      <p:cBhvr>
                                        <p:cTn id="146" dur="200"/>
                                        <p:tgtEl>
                                          <p:spTgt spid="285"/>
                                        </p:tgtEl>
                                      </p:cBhvr>
                                    </p:animEffect>
                                  </p:childTnLst>
                                </p:cTn>
                              </p:par>
                              <p:par>
                                <p:cTn id="147" presetID="22" presetClass="entr" presetSubtype="2" fill="hold" grpId="0" nodeType="withEffect">
                                  <p:stCondLst>
                                    <p:cond delay="0"/>
                                  </p:stCondLst>
                                  <p:childTnLst>
                                    <p:set>
                                      <p:cBhvr>
                                        <p:cTn id="148" dur="1" fill="hold">
                                          <p:stCondLst>
                                            <p:cond delay="0"/>
                                          </p:stCondLst>
                                        </p:cTn>
                                        <p:tgtEl>
                                          <p:spTgt spid="311"/>
                                        </p:tgtEl>
                                        <p:attrNameLst>
                                          <p:attrName>style.visibility</p:attrName>
                                        </p:attrNameLst>
                                      </p:cBhvr>
                                      <p:to>
                                        <p:strVal val="visible"/>
                                      </p:to>
                                    </p:set>
                                    <p:animEffect transition="in" filter="wipe(right)">
                                      <p:cBhvr>
                                        <p:cTn id="149" dur="200"/>
                                        <p:tgtEl>
                                          <p:spTgt spid="311"/>
                                        </p:tgtEl>
                                      </p:cBhvr>
                                    </p:animEffect>
                                  </p:childTnLst>
                                </p:cTn>
                              </p:par>
                              <p:par>
                                <p:cTn id="150" presetID="22" presetClass="entr" presetSubtype="2" fill="hold" grpId="0" nodeType="withEffect">
                                  <p:stCondLst>
                                    <p:cond delay="0"/>
                                  </p:stCondLst>
                                  <p:childTnLst>
                                    <p:set>
                                      <p:cBhvr>
                                        <p:cTn id="151" dur="1" fill="hold">
                                          <p:stCondLst>
                                            <p:cond delay="0"/>
                                          </p:stCondLst>
                                        </p:cTn>
                                        <p:tgtEl>
                                          <p:spTgt spid="324"/>
                                        </p:tgtEl>
                                        <p:attrNameLst>
                                          <p:attrName>style.visibility</p:attrName>
                                        </p:attrNameLst>
                                      </p:cBhvr>
                                      <p:to>
                                        <p:strVal val="visible"/>
                                      </p:to>
                                    </p:set>
                                    <p:animEffect transition="in" filter="wipe(right)">
                                      <p:cBhvr>
                                        <p:cTn id="152" dur="200"/>
                                        <p:tgtEl>
                                          <p:spTgt spid="324"/>
                                        </p:tgtEl>
                                      </p:cBhvr>
                                    </p:animEffect>
                                  </p:childTnLst>
                                </p:cTn>
                              </p:par>
                            </p:childTnLst>
                          </p:cTn>
                        </p:par>
                      </p:childTnLst>
                    </p:cTn>
                  </p:par>
                  <p:par>
                    <p:cTn id="153" fill="hold">
                      <p:stCondLst>
                        <p:cond delay="indefinite"/>
                      </p:stCondLst>
                      <p:childTnLst>
                        <p:par>
                          <p:cTn id="154" fill="hold">
                            <p:stCondLst>
                              <p:cond delay="0"/>
                            </p:stCondLst>
                            <p:childTnLst>
                              <p:par>
                                <p:cTn id="155" presetID="55" presetClass="entr" presetSubtype="0" fill="hold" grpId="0" nodeType="clickEffect">
                                  <p:stCondLst>
                                    <p:cond delay="0"/>
                                  </p:stCondLst>
                                  <p:childTnLst>
                                    <p:set>
                                      <p:cBhvr>
                                        <p:cTn id="156" dur="1" fill="hold">
                                          <p:stCondLst>
                                            <p:cond delay="0"/>
                                          </p:stCondLst>
                                        </p:cTn>
                                        <p:tgtEl>
                                          <p:spTgt spid="325"/>
                                        </p:tgtEl>
                                        <p:attrNameLst>
                                          <p:attrName>style.visibility</p:attrName>
                                        </p:attrNameLst>
                                      </p:cBhvr>
                                      <p:to>
                                        <p:strVal val="visible"/>
                                      </p:to>
                                    </p:set>
                                    <p:anim calcmode="lin" valueType="num">
                                      <p:cBhvr>
                                        <p:cTn id="157" dur="1000" fill="hold"/>
                                        <p:tgtEl>
                                          <p:spTgt spid="325"/>
                                        </p:tgtEl>
                                        <p:attrNameLst>
                                          <p:attrName>ppt_w</p:attrName>
                                        </p:attrNameLst>
                                      </p:cBhvr>
                                      <p:tavLst>
                                        <p:tav tm="0">
                                          <p:val>
                                            <p:strVal val="#ppt_w*0.70"/>
                                          </p:val>
                                        </p:tav>
                                        <p:tav tm="100000">
                                          <p:val>
                                            <p:strVal val="#ppt_w"/>
                                          </p:val>
                                        </p:tav>
                                      </p:tavLst>
                                    </p:anim>
                                    <p:anim calcmode="lin" valueType="num">
                                      <p:cBhvr>
                                        <p:cTn id="158" dur="1000" fill="hold"/>
                                        <p:tgtEl>
                                          <p:spTgt spid="325"/>
                                        </p:tgtEl>
                                        <p:attrNameLst>
                                          <p:attrName>ppt_h</p:attrName>
                                        </p:attrNameLst>
                                      </p:cBhvr>
                                      <p:tavLst>
                                        <p:tav tm="0">
                                          <p:val>
                                            <p:strVal val="#ppt_h"/>
                                          </p:val>
                                        </p:tav>
                                        <p:tav tm="100000">
                                          <p:val>
                                            <p:strVal val="#ppt_h"/>
                                          </p:val>
                                        </p:tav>
                                      </p:tavLst>
                                    </p:anim>
                                    <p:animEffect transition="in" filter="fade">
                                      <p:cBhvr>
                                        <p:cTn id="159" dur="1000"/>
                                        <p:tgtEl>
                                          <p:spTgt spid="325"/>
                                        </p:tgtEl>
                                      </p:cBhvr>
                                    </p:animEffect>
                                  </p:childTnLst>
                                </p:cTn>
                              </p:par>
                              <p:par>
                                <p:cTn id="160" presetID="1" presetClass="entr" presetSubtype="0" fill="hold" grpId="0" nodeType="withEffect">
                                  <p:stCondLst>
                                    <p:cond delay="0"/>
                                  </p:stCondLst>
                                  <p:childTnLst>
                                    <p:set>
                                      <p:cBhvr>
                                        <p:cTn id="161" dur="1" fill="hold">
                                          <p:stCondLst>
                                            <p:cond delay="0"/>
                                          </p:stCondLst>
                                        </p:cTn>
                                        <p:tgtEl>
                                          <p:spTgt spid="255"/>
                                        </p:tgtEl>
                                        <p:attrNameLst>
                                          <p:attrName>style.visibility</p:attrName>
                                        </p:attrNameLst>
                                      </p:cBhvr>
                                      <p:to>
                                        <p:strVal val="visible"/>
                                      </p:to>
                                    </p:set>
                                  </p:childTnLst>
                                </p:cTn>
                              </p:par>
                            </p:childTnLst>
                          </p:cTn>
                        </p:par>
                        <p:par>
                          <p:cTn id="162" fill="hold">
                            <p:stCondLst>
                              <p:cond delay="1000"/>
                            </p:stCondLst>
                            <p:childTnLst>
                              <p:par>
                                <p:cTn id="163" presetID="22" presetClass="entr" presetSubtype="8" fill="hold" grpId="0" nodeType="afterEffect">
                                  <p:stCondLst>
                                    <p:cond delay="0"/>
                                  </p:stCondLst>
                                  <p:childTnLst>
                                    <p:set>
                                      <p:cBhvr>
                                        <p:cTn id="164" dur="1" fill="hold">
                                          <p:stCondLst>
                                            <p:cond delay="0"/>
                                          </p:stCondLst>
                                        </p:cTn>
                                        <p:tgtEl>
                                          <p:spTgt spid="86"/>
                                        </p:tgtEl>
                                        <p:attrNameLst>
                                          <p:attrName>style.visibility</p:attrName>
                                        </p:attrNameLst>
                                      </p:cBhvr>
                                      <p:to>
                                        <p:strVal val="visible"/>
                                      </p:to>
                                    </p:set>
                                    <p:animEffect transition="in" filter="wipe(left)">
                                      <p:cBhvr>
                                        <p:cTn id="165" dur="500"/>
                                        <p:tgtEl>
                                          <p:spTgt spid="86"/>
                                        </p:tgtEl>
                                      </p:cBhvr>
                                    </p:animEffect>
                                  </p:childTnLst>
                                </p:cTn>
                              </p:par>
                            </p:childTnLst>
                          </p:cTn>
                        </p:par>
                        <p:par>
                          <p:cTn id="166" fill="hold">
                            <p:stCondLst>
                              <p:cond delay="1500"/>
                            </p:stCondLst>
                            <p:childTnLst>
                              <p:par>
                                <p:cTn id="167" presetID="22" presetClass="entr" presetSubtype="8" fill="hold" grpId="0" nodeType="afterEffect">
                                  <p:stCondLst>
                                    <p:cond delay="0"/>
                                  </p:stCondLst>
                                  <p:childTnLst>
                                    <p:set>
                                      <p:cBhvr>
                                        <p:cTn id="168" dur="1" fill="hold">
                                          <p:stCondLst>
                                            <p:cond delay="0"/>
                                          </p:stCondLst>
                                        </p:cTn>
                                        <p:tgtEl>
                                          <p:spTgt spid="87"/>
                                        </p:tgtEl>
                                        <p:attrNameLst>
                                          <p:attrName>style.visibility</p:attrName>
                                        </p:attrNameLst>
                                      </p:cBhvr>
                                      <p:to>
                                        <p:strVal val="visible"/>
                                      </p:to>
                                    </p:set>
                                    <p:animEffect transition="in" filter="wipe(left)">
                                      <p:cBhvr>
                                        <p:cTn id="169"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 grpId="0" animBg="1"/>
      <p:bldP spid="222" grpId="0" animBg="1"/>
      <p:bldP spid="225" grpId="0" animBg="1"/>
      <p:bldP spid="226" grpId="0" animBg="1"/>
      <p:bldP spid="227" grpId="0" animBg="1"/>
      <p:bldP spid="228" grpId="0" animBg="1"/>
      <p:bldP spid="232" grpId="0" animBg="1"/>
      <p:bldP spid="233" grpId="0" animBg="1"/>
      <p:bldP spid="234" grpId="0" animBg="1"/>
      <p:bldP spid="235" grpId="0" animBg="1"/>
      <p:bldP spid="148" grpId="0" animBg="1"/>
      <p:bldP spid="255" grpId="0" animBg="1"/>
      <p:bldP spid="273" grpId="0" animBg="1"/>
      <p:bldP spid="278" grpId="0" animBg="1"/>
      <p:bldP spid="279" grpId="0" animBg="1"/>
      <p:bldP spid="280" grpId="0" animBg="1"/>
      <p:bldP spid="281" grpId="0" animBg="1"/>
      <p:bldP spid="282" grpId="0" animBg="1"/>
      <p:bldP spid="283" grpId="0" animBg="1"/>
      <p:bldP spid="284" grpId="0" animBg="1"/>
      <p:bldP spid="285" grpId="0" animBg="1"/>
      <p:bldP spid="299"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7" grpId="0" animBg="1"/>
      <p:bldP spid="318" grpId="0" animBg="1"/>
      <p:bldP spid="319" grpId="0" animBg="1"/>
      <p:bldP spid="320" grpId="0" animBg="1"/>
      <p:bldP spid="321" grpId="0" animBg="1"/>
      <p:bldP spid="322" grpId="0" animBg="1"/>
      <p:bldP spid="323" grpId="0" animBg="1"/>
      <p:bldP spid="324" grpId="0" animBg="1"/>
      <p:bldP spid="327" grpId="0"/>
      <p:bldP spid="328" grpId="0" animBg="1"/>
      <p:bldP spid="86" grpId="0"/>
      <p:bldP spid="87" grpId="0" animBg="1"/>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asellaDiTesto 22"/>
          <p:cNvSpPr txBox="1"/>
          <p:nvPr/>
        </p:nvSpPr>
        <p:spPr>
          <a:xfrm>
            <a:off x="5757402" y="4361253"/>
            <a:ext cx="609600" cy="351286"/>
          </a:xfrm>
          <a:prstGeom prst="rect">
            <a:avLst/>
          </a:prstGeom>
          <a:solidFill>
            <a:schemeClr val="bg1">
              <a:alpha val="30000"/>
            </a:schemeClr>
          </a:solidFill>
        </p:spPr>
        <p:txBody>
          <a:bodyPr wrap="square" rtlCol="0">
            <a:spAutoFit/>
          </a:bodyPr>
          <a:lstStyle/>
          <a:p>
            <a:r>
              <a:rPr lang="it-IT" b="1" dirty="0">
                <a:latin typeface="Comic Sans MS" panose="030F0702030302020204" pitchFamily="66" charset="0"/>
              </a:rPr>
              <a:t>n</a:t>
            </a:r>
            <a:r>
              <a:rPr lang="it-IT" b="1" dirty="0" smtClean="0">
                <a:latin typeface="Comic Sans MS" panose="030F0702030302020204" pitchFamily="66" charset="0"/>
              </a:rPr>
              <a:t>=1</a:t>
            </a:r>
            <a:endParaRPr lang="en-GB" b="1" dirty="0">
              <a:latin typeface="Comic Sans MS" panose="030F0702030302020204" pitchFamily="66" charset="0"/>
            </a:endParaRPr>
          </a:p>
        </p:txBody>
      </p:sp>
      <p:cxnSp>
        <p:nvCxnSpPr>
          <p:cNvPr id="6" name="Connettore 1 5"/>
          <p:cNvCxnSpPr/>
          <p:nvPr/>
        </p:nvCxnSpPr>
        <p:spPr>
          <a:xfrm>
            <a:off x="2064298" y="2226199"/>
            <a:ext cx="4304243" cy="1562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Connettore 1 14"/>
          <p:cNvCxnSpPr/>
          <p:nvPr/>
        </p:nvCxnSpPr>
        <p:spPr>
          <a:xfrm>
            <a:off x="2064298" y="2875160"/>
            <a:ext cx="4304243" cy="64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6" name="Connettore 1 15"/>
          <p:cNvCxnSpPr/>
          <p:nvPr/>
        </p:nvCxnSpPr>
        <p:spPr>
          <a:xfrm>
            <a:off x="2064298" y="4702151"/>
            <a:ext cx="4304243" cy="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nettore 2 17"/>
          <p:cNvCxnSpPr/>
          <p:nvPr/>
        </p:nvCxnSpPr>
        <p:spPr>
          <a:xfrm flipH="1">
            <a:off x="3982528" y="2892743"/>
            <a:ext cx="3705" cy="1788328"/>
          </a:xfrm>
          <a:prstGeom prst="straightConnector1">
            <a:avLst/>
          </a:prstGeom>
          <a:ln w="76200">
            <a:solidFill>
              <a:srgbClr val="7030A0"/>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9" name="Connettore 2 18"/>
          <p:cNvCxnSpPr/>
          <p:nvPr/>
        </p:nvCxnSpPr>
        <p:spPr>
          <a:xfrm>
            <a:off x="4437348" y="2266507"/>
            <a:ext cx="0" cy="575517"/>
          </a:xfrm>
          <a:prstGeom prst="straightConnector1">
            <a:avLst/>
          </a:prstGeom>
          <a:ln w="76200">
            <a:solidFill>
              <a:srgbClr val="FF0000"/>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2" name="Connettore 1 21"/>
          <p:cNvCxnSpPr/>
          <p:nvPr/>
        </p:nvCxnSpPr>
        <p:spPr>
          <a:xfrm>
            <a:off x="2051720" y="1916832"/>
            <a:ext cx="4304243" cy="2926"/>
          </a:xfrm>
          <a:prstGeom prst="line">
            <a:avLst/>
          </a:prstGeom>
          <a:ln w="508000" cmpd="sng">
            <a:gradFill flip="none" rotWithShape="1">
              <a:gsLst>
                <a:gs pos="0">
                  <a:srgbClr val="FD4141"/>
                </a:gs>
                <a:gs pos="36000">
                  <a:srgbClr val="FF8C89"/>
                </a:gs>
                <a:gs pos="66000">
                  <a:srgbClr val="FF9B93"/>
                </a:gs>
                <a:gs pos="100000">
                  <a:srgbClr val="FED6D6"/>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24" name="CasellaDiTesto 23"/>
          <p:cNvSpPr txBox="1"/>
          <p:nvPr/>
        </p:nvSpPr>
        <p:spPr>
          <a:xfrm>
            <a:off x="5758942" y="2904010"/>
            <a:ext cx="609600" cy="290929"/>
          </a:xfrm>
          <a:prstGeom prst="rect">
            <a:avLst/>
          </a:prstGeom>
          <a:solidFill>
            <a:schemeClr val="bg1">
              <a:alpha val="30000"/>
            </a:schemeClr>
          </a:solidFill>
        </p:spPr>
        <p:txBody>
          <a:bodyPr wrap="square" rtlCol="0">
            <a:spAutoFit/>
          </a:bodyPr>
          <a:lstStyle/>
          <a:p>
            <a:r>
              <a:rPr lang="it-IT" b="1" dirty="0" smtClean="0">
                <a:solidFill>
                  <a:srgbClr val="7030A0"/>
                </a:solidFill>
                <a:latin typeface="Comic Sans MS" panose="030F0702030302020204" pitchFamily="66" charset="0"/>
              </a:rPr>
              <a:t>n=3</a:t>
            </a:r>
            <a:endParaRPr lang="en-GB" b="1" dirty="0">
              <a:solidFill>
                <a:srgbClr val="7030A0"/>
              </a:solidFill>
              <a:latin typeface="Comic Sans MS" panose="030F0702030302020204" pitchFamily="66" charset="0"/>
            </a:endParaRPr>
          </a:p>
        </p:txBody>
      </p:sp>
      <p:sp>
        <p:nvSpPr>
          <p:cNvPr id="25" name="CasellaDiTesto 24"/>
          <p:cNvSpPr txBox="1"/>
          <p:nvPr/>
        </p:nvSpPr>
        <p:spPr>
          <a:xfrm>
            <a:off x="5092191" y="1664711"/>
            <a:ext cx="1276350" cy="290929"/>
          </a:xfrm>
          <a:prstGeom prst="rect">
            <a:avLst/>
          </a:prstGeom>
          <a:solidFill>
            <a:schemeClr val="bg1">
              <a:alpha val="30000"/>
            </a:schemeClr>
          </a:solidFill>
        </p:spPr>
        <p:txBody>
          <a:bodyPr wrap="square" rtlCol="0">
            <a:spAutoFit/>
          </a:bodyPr>
          <a:lstStyle/>
          <a:p>
            <a:r>
              <a:rPr lang="it-IT" b="1" dirty="0" smtClean="0">
                <a:latin typeface="Comic Sans MS" panose="030F0702030302020204" pitchFamily="66" charset="0"/>
              </a:rPr>
              <a:t>Continuum</a:t>
            </a:r>
            <a:endParaRPr lang="en-GB" b="1" dirty="0">
              <a:latin typeface="Comic Sans MS" panose="030F0702030302020204" pitchFamily="66" charset="0"/>
            </a:endParaRPr>
          </a:p>
        </p:txBody>
      </p:sp>
      <p:sp>
        <p:nvSpPr>
          <p:cNvPr id="26" name="CasellaDiTesto 25"/>
          <p:cNvSpPr txBox="1"/>
          <p:nvPr/>
        </p:nvSpPr>
        <p:spPr>
          <a:xfrm>
            <a:off x="5446204" y="2270671"/>
            <a:ext cx="922337" cy="290929"/>
          </a:xfrm>
          <a:prstGeom prst="rect">
            <a:avLst/>
          </a:prstGeom>
          <a:solidFill>
            <a:schemeClr val="bg1">
              <a:alpha val="30000"/>
            </a:schemeClr>
          </a:solidFill>
        </p:spPr>
        <p:txBody>
          <a:bodyPr wrap="square" rtlCol="0">
            <a:spAutoFit/>
          </a:bodyPr>
          <a:lstStyle/>
          <a:p>
            <a:r>
              <a:rPr lang="it-IT" b="1" dirty="0" smtClean="0">
                <a:solidFill>
                  <a:srgbClr val="FF0000"/>
                </a:solidFill>
                <a:latin typeface="Comic Sans MS" panose="030F0702030302020204" pitchFamily="66" charset="0"/>
              </a:rPr>
              <a:t>High n</a:t>
            </a:r>
            <a:endParaRPr lang="en-GB" b="1" dirty="0">
              <a:solidFill>
                <a:srgbClr val="FF0000"/>
              </a:solidFill>
              <a:latin typeface="Comic Sans MS" panose="030F0702030302020204" pitchFamily="66" charset="0"/>
            </a:endParaRPr>
          </a:p>
        </p:txBody>
      </p:sp>
      <p:sp>
        <p:nvSpPr>
          <p:cNvPr id="27" name="CasellaDiTesto 26"/>
          <p:cNvSpPr txBox="1"/>
          <p:nvPr/>
        </p:nvSpPr>
        <p:spPr>
          <a:xfrm>
            <a:off x="2845348" y="3542104"/>
            <a:ext cx="1028701" cy="509125"/>
          </a:xfrm>
          <a:prstGeom prst="rect">
            <a:avLst/>
          </a:prstGeom>
          <a:solidFill>
            <a:schemeClr val="bg1">
              <a:alpha val="30000"/>
            </a:schemeClr>
          </a:solidFill>
        </p:spPr>
        <p:txBody>
          <a:bodyPr wrap="square" rtlCol="0">
            <a:spAutoFit/>
          </a:bodyPr>
          <a:lstStyle/>
          <a:p>
            <a:r>
              <a:rPr lang="it-IT" b="1" dirty="0" smtClean="0">
                <a:solidFill>
                  <a:srgbClr val="7030A0"/>
                </a:solidFill>
                <a:latin typeface="Comic Sans MS" panose="030F0702030302020204" pitchFamily="66" charset="0"/>
              </a:rPr>
              <a:t>6,05eV</a:t>
            </a:r>
          </a:p>
          <a:p>
            <a:r>
              <a:rPr lang="it-IT" b="1" dirty="0" smtClean="0">
                <a:solidFill>
                  <a:srgbClr val="7030A0"/>
                </a:solidFill>
                <a:latin typeface="Comic Sans MS" panose="030F0702030302020204" pitchFamily="66" charset="0"/>
              </a:rPr>
              <a:t>205nm</a:t>
            </a:r>
            <a:endParaRPr lang="en-GB" b="1" dirty="0">
              <a:solidFill>
                <a:srgbClr val="7030A0"/>
              </a:solidFill>
              <a:latin typeface="Comic Sans MS" panose="030F0702030302020204" pitchFamily="66" charset="0"/>
            </a:endParaRPr>
          </a:p>
        </p:txBody>
      </p:sp>
      <p:sp>
        <p:nvSpPr>
          <p:cNvPr id="28" name="CasellaDiTesto 27"/>
          <p:cNvSpPr txBox="1"/>
          <p:nvPr/>
        </p:nvSpPr>
        <p:spPr>
          <a:xfrm>
            <a:off x="3092999" y="2299703"/>
            <a:ext cx="1200150" cy="646331"/>
          </a:xfrm>
          <a:prstGeom prst="rect">
            <a:avLst/>
          </a:prstGeom>
          <a:solidFill>
            <a:schemeClr val="bg1">
              <a:alpha val="30000"/>
            </a:schemeClr>
          </a:solidFill>
        </p:spPr>
        <p:txBody>
          <a:bodyPr wrap="square" rtlCol="0">
            <a:spAutoFit/>
          </a:bodyPr>
          <a:lstStyle/>
          <a:p>
            <a:r>
              <a:rPr lang="it-IT" b="1" dirty="0" smtClean="0">
                <a:solidFill>
                  <a:srgbClr val="FF0000"/>
                </a:solidFill>
                <a:latin typeface="Comic Sans MS" panose="030F0702030302020204" pitchFamily="66" charset="0"/>
              </a:rPr>
              <a:t>0,75eV</a:t>
            </a:r>
          </a:p>
          <a:p>
            <a:r>
              <a:rPr lang="it-IT" b="1" dirty="0" smtClean="0">
                <a:solidFill>
                  <a:srgbClr val="FF0000"/>
                </a:solidFill>
                <a:latin typeface="Comic Sans MS" panose="030F0702030302020204" pitchFamily="66" charset="0"/>
              </a:rPr>
              <a:t>~1680nm</a:t>
            </a:r>
            <a:endParaRPr lang="en-GB" b="1" dirty="0">
              <a:solidFill>
                <a:srgbClr val="FF0000"/>
              </a:solidFill>
              <a:latin typeface="Comic Sans MS" panose="030F0702030302020204" pitchFamily="66" charset="0"/>
            </a:endParaRPr>
          </a:p>
        </p:txBody>
      </p:sp>
      <p:sp>
        <p:nvSpPr>
          <p:cNvPr id="20" name="Titolo 19"/>
          <p:cNvSpPr>
            <a:spLocks noGrp="1"/>
          </p:cNvSpPr>
          <p:nvPr>
            <p:ph type="title"/>
          </p:nvPr>
        </p:nvSpPr>
        <p:spPr>
          <a:xfrm>
            <a:off x="251520" y="274638"/>
            <a:ext cx="8712968" cy="1143000"/>
          </a:xfrm>
        </p:spPr>
        <p:txBody>
          <a:bodyPr>
            <a:noAutofit/>
          </a:bodyPr>
          <a:lstStyle/>
          <a:p>
            <a:r>
              <a:rPr lang="en-US" sz="3600" b="1" dirty="0" smtClean="0">
                <a:solidFill>
                  <a:schemeClr val="accent1">
                    <a:lumMod val="50000"/>
                  </a:schemeClr>
                </a:solidFill>
                <a:latin typeface="Comic Sans MS" panose="030F0702030302020204" pitchFamily="66" charset="0"/>
                <a:ea typeface="+mn-ea"/>
                <a:cs typeface="+mn-cs"/>
              </a:rPr>
              <a:t>Strategy for </a:t>
            </a:r>
            <a:r>
              <a:rPr lang="en-US" sz="3600" b="1" dirty="0" err="1" smtClean="0">
                <a:solidFill>
                  <a:schemeClr val="accent1">
                    <a:lumMod val="50000"/>
                  </a:schemeClr>
                </a:solidFill>
                <a:latin typeface="Comic Sans MS" panose="030F0702030302020204" pitchFamily="66" charset="0"/>
                <a:ea typeface="+mn-ea"/>
                <a:cs typeface="+mn-cs"/>
              </a:rPr>
              <a:t>Rydberg</a:t>
            </a:r>
            <a:r>
              <a:rPr lang="en-US" sz="3600" b="1" dirty="0" smtClean="0">
                <a:solidFill>
                  <a:schemeClr val="accent1">
                    <a:lumMod val="50000"/>
                  </a:schemeClr>
                </a:solidFill>
                <a:latin typeface="Comic Sans MS" panose="030F0702030302020204" pitchFamily="66" charset="0"/>
                <a:ea typeface="+mn-ea"/>
                <a:cs typeface="+mn-cs"/>
              </a:rPr>
              <a:t> laser excitation</a:t>
            </a:r>
            <a:endParaRPr lang="en-US" sz="3600" b="1" dirty="0">
              <a:solidFill>
                <a:schemeClr val="accent1">
                  <a:lumMod val="50000"/>
                </a:schemeClr>
              </a:solidFill>
              <a:latin typeface="Comic Sans MS" panose="030F0702030302020204" pitchFamily="66" charset="0"/>
              <a:ea typeface="+mn-ea"/>
              <a:cs typeface="+mn-cs"/>
            </a:endParaRPr>
          </a:p>
        </p:txBody>
      </p:sp>
      <p:sp>
        <p:nvSpPr>
          <p:cNvPr id="21" name="CasellaDiTesto 20"/>
          <p:cNvSpPr txBox="1"/>
          <p:nvPr/>
        </p:nvSpPr>
        <p:spPr>
          <a:xfrm>
            <a:off x="3203848" y="5085184"/>
            <a:ext cx="2274725" cy="523220"/>
          </a:xfrm>
          <a:prstGeom prst="rect">
            <a:avLst/>
          </a:prstGeom>
          <a:noFill/>
        </p:spPr>
        <p:txBody>
          <a:bodyPr wrap="none" rtlCol="0">
            <a:spAutoFit/>
          </a:bodyPr>
          <a:lstStyle/>
          <a:p>
            <a:r>
              <a:rPr lang="it-IT" sz="2800" dirty="0" smtClean="0"/>
              <a:t>30% </a:t>
            </a:r>
            <a:r>
              <a:rPr lang="it-IT" sz="2800" dirty="0" err="1" smtClean="0"/>
              <a:t>efficiency</a:t>
            </a:r>
            <a:endParaRPr lang="it-IT" sz="2800" dirty="0"/>
          </a:p>
        </p:txBody>
      </p:sp>
      <p:sp>
        <p:nvSpPr>
          <p:cNvPr id="17" name="CasellaDiTesto 16"/>
          <p:cNvSpPr txBox="1"/>
          <p:nvPr/>
        </p:nvSpPr>
        <p:spPr>
          <a:xfrm>
            <a:off x="179512" y="5805264"/>
            <a:ext cx="8712968" cy="769441"/>
          </a:xfrm>
          <a:prstGeom prst="rect">
            <a:avLst/>
          </a:prstGeom>
          <a:noFill/>
        </p:spPr>
        <p:txBody>
          <a:bodyPr wrap="square" rtlCol="0">
            <a:spAutoFit/>
          </a:bodyPr>
          <a:lstStyle/>
          <a:p>
            <a:r>
              <a:rPr lang="it-IT" sz="2000" dirty="0" smtClean="0"/>
              <a:t>The laser </a:t>
            </a:r>
            <a:r>
              <a:rPr lang="it-IT" sz="2000" dirty="0" err="1" smtClean="0"/>
              <a:t>apparatus</a:t>
            </a:r>
            <a:r>
              <a:rPr lang="it-IT" sz="2000" dirty="0" smtClean="0"/>
              <a:t> </a:t>
            </a:r>
            <a:r>
              <a:rPr lang="it-IT" sz="2000" dirty="0" err="1" smtClean="0"/>
              <a:t>has</a:t>
            </a:r>
            <a:r>
              <a:rPr lang="it-IT" sz="2000" dirty="0" smtClean="0"/>
              <a:t> </a:t>
            </a:r>
            <a:r>
              <a:rPr lang="it-IT" sz="2000" dirty="0" err="1" smtClean="0"/>
              <a:t>been</a:t>
            </a:r>
            <a:r>
              <a:rPr lang="it-IT" sz="2000" dirty="0" smtClean="0"/>
              <a:t> </a:t>
            </a:r>
            <a:r>
              <a:rPr lang="it-IT" sz="2000" dirty="0" err="1" smtClean="0"/>
              <a:t>studied</a:t>
            </a:r>
            <a:r>
              <a:rPr lang="it-IT" sz="2000" dirty="0" smtClean="0"/>
              <a:t> and </a:t>
            </a:r>
            <a:r>
              <a:rPr lang="it-IT" sz="2000" dirty="0" err="1" smtClean="0"/>
              <a:t>prepared</a:t>
            </a:r>
            <a:r>
              <a:rPr lang="it-IT" sz="2000" dirty="0" smtClean="0"/>
              <a:t> </a:t>
            </a:r>
            <a:r>
              <a:rPr lang="it-IT" sz="2000" smtClean="0"/>
              <a:t>in Milan</a:t>
            </a:r>
            <a:endParaRPr lang="it-IT" sz="2000" dirty="0" smtClean="0"/>
          </a:p>
          <a:p>
            <a:r>
              <a:rPr lang="it-IT" sz="1200" dirty="0" smtClean="0"/>
              <a:t>Milan </a:t>
            </a:r>
            <a:r>
              <a:rPr lang="it-IT" sz="1200" dirty="0" err="1" smtClean="0"/>
              <a:t>Aegis</a:t>
            </a:r>
            <a:r>
              <a:rPr lang="it-IT" sz="1200" dirty="0" smtClean="0"/>
              <a:t> Group: “</a:t>
            </a:r>
            <a:r>
              <a:rPr lang="it-IT" sz="1200" i="1" dirty="0" err="1" smtClean="0"/>
              <a:t>Efficient</a:t>
            </a:r>
            <a:r>
              <a:rPr lang="it-IT" sz="1200" i="1" dirty="0" smtClean="0"/>
              <a:t> two-step </a:t>
            </a:r>
            <a:r>
              <a:rPr lang="it-IT" sz="1200" i="1" dirty="0" err="1" smtClean="0"/>
              <a:t>Positronium</a:t>
            </a:r>
            <a:r>
              <a:rPr lang="it-IT" sz="1200" i="1" dirty="0" smtClean="0"/>
              <a:t> laser </a:t>
            </a:r>
            <a:r>
              <a:rPr lang="it-IT" sz="1200" i="1" dirty="0" err="1" smtClean="0"/>
              <a:t>excitation</a:t>
            </a:r>
            <a:r>
              <a:rPr lang="it-IT" sz="1200" i="1" dirty="0" smtClean="0"/>
              <a:t> </a:t>
            </a:r>
            <a:r>
              <a:rPr lang="it-IT" sz="1200" i="1" dirty="0" err="1" smtClean="0"/>
              <a:t>to</a:t>
            </a:r>
            <a:r>
              <a:rPr lang="it-IT" sz="1200" i="1" dirty="0" smtClean="0"/>
              <a:t> </a:t>
            </a:r>
            <a:r>
              <a:rPr lang="it-IT" sz="1200" i="1" dirty="0" err="1" smtClean="0"/>
              <a:t>Rydberg</a:t>
            </a:r>
            <a:r>
              <a:rPr lang="it-IT" sz="1200" i="1" dirty="0" smtClean="0"/>
              <a:t> </a:t>
            </a:r>
            <a:r>
              <a:rPr lang="it-IT" sz="1200" i="1" dirty="0" err="1" smtClean="0"/>
              <a:t>levels</a:t>
            </a:r>
            <a:r>
              <a:rPr lang="it-IT" sz="1200" dirty="0" smtClean="0"/>
              <a:t>" in </a:t>
            </a:r>
            <a:r>
              <a:rPr lang="it-IT" sz="1200" dirty="0" err="1" smtClean="0"/>
              <a:t>Nuclear</a:t>
            </a:r>
            <a:r>
              <a:rPr lang="it-IT" sz="1200" dirty="0" smtClean="0"/>
              <a:t> </a:t>
            </a:r>
            <a:r>
              <a:rPr lang="it-IT" sz="1200" dirty="0" err="1" smtClean="0"/>
              <a:t>Instruments</a:t>
            </a:r>
            <a:r>
              <a:rPr lang="it-IT" sz="1200" dirty="0" smtClean="0"/>
              <a:t> and </a:t>
            </a:r>
            <a:r>
              <a:rPr lang="it-IT" sz="1200" dirty="0" err="1" smtClean="0"/>
              <a:t>Methods</a:t>
            </a:r>
            <a:r>
              <a:rPr lang="it-IT" sz="1200" dirty="0" smtClean="0"/>
              <a:t> in Physics </a:t>
            </a:r>
            <a:r>
              <a:rPr lang="it-IT" sz="1200" dirty="0" err="1" smtClean="0"/>
              <a:t>Research</a:t>
            </a:r>
            <a:r>
              <a:rPr lang="it-IT" sz="1200" dirty="0" smtClean="0"/>
              <a:t> </a:t>
            </a:r>
            <a:r>
              <a:rPr lang="it-IT" sz="1200" dirty="0" err="1" smtClean="0"/>
              <a:t>Section</a:t>
            </a:r>
            <a:r>
              <a:rPr lang="it-IT" sz="1200" dirty="0" smtClean="0"/>
              <a:t> B:  </a:t>
            </a:r>
            <a:r>
              <a:rPr lang="it-IT" sz="1200" dirty="0" err="1" smtClean="0"/>
              <a:t>Beam</a:t>
            </a:r>
            <a:r>
              <a:rPr lang="it-IT" sz="1200" dirty="0" smtClean="0"/>
              <a:t> </a:t>
            </a:r>
            <a:r>
              <a:rPr lang="it-IT" sz="1200" dirty="0" err="1" smtClean="0"/>
              <a:t>Interactions</a:t>
            </a:r>
            <a:r>
              <a:rPr lang="it-IT" sz="1200" dirty="0" smtClean="0"/>
              <a:t> </a:t>
            </a:r>
            <a:r>
              <a:rPr lang="it-IT" sz="1200" dirty="0" err="1" smtClean="0"/>
              <a:t>with</a:t>
            </a:r>
            <a:r>
              <a:rPr lang="it-IT" sz="1200" dirty="0" smtClean="0"/>
              <a:t> </a:t>
            </a:r>
            <a:r>
              <a:rPr lang="it-IT" sz="1200" dirty="0" err="1" smtClean="0"/>
              <a:t>Materials</a:t>
            </a:r>
            <a:r>
              <a:rPr lang="it-IT" sz="1200" dirty="0" smtClean="0"/>
              <a:t> and </a:t>
            </a:r>
            <a:r>
              <a:rPr lang="it-IT" sz="1200" dirty="0" err="1" smtClean="0"/>
              <a:t>Atoms</a:t>
            </a:r>
            <a:r>
              <a:rPr lang="it-IT" sz="1200" dirty="0" smtClean="0"/>
              <a:t> 269, 1527 (2011).</a:t>
            </a:r>
            <a:endParaRPr lang="it-IT" sz="1200" dirty="0"/>
          </a:p>
        </p:txBody>
      </p:sp>
    </p:spTree>
    <p:extLst>
      <p:ext uri="{BB962C8B-B14F-4D97-AF65-F5344CB8AC3E}">
        <p14:creationId xmlns:p14="http://schemas.microsoft.com/office/powerpoint/2010/main" val="29461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22" presetClass="entr" presetSubtype="4"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24"/>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down)">
                                      <p:cBhvr>
                                        <p:cTn id="20" dur="500"/>
                                        <p:tgtEl>
                                          <p:spTgt spid="19"/>
                                        </p:tgtEl>
                                      </p:cBhvr>
                                    </p:animEffect>
                                  </p:childTnLst>
                                </p:cTn>
                              </p:par>
                            </p:childTnLst>
                          </p:cTn>
                        </p:par>
                        <p:par>
                          <p:cTn id="21" fill="hold">
                            <p:stCondLst>
                              <p:cond delay="500"/>
                            </p:stCondLst>
                            <p:childTnLst>
                              <p:par>
                                <p:cTn id="22" presetID="1"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2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n-US" sz="3600" b="1" dirty="0" smtClean="0">
                <a:solidFill>
                  <a:schemeClr val="accent1">
                    <a:lumMod val="50000"/>
                  </a:schemeClr>
                </a:solidFill>
                <a:latin typeface="Comic Sans MS" panose="030F0702030302020204" pitchFamily="66" charset="0"/>
                <a:ea typeface="+mn-ea"/>
                <a:cs typeface="+mn-cs"/>
              </a:rPr>
              <a:t>Critical aspects</a:t>
            </a:r>
            <a:endParaRPr lang="en-US" sz="3600" b="1" dirty="0">
              <a:solidFill>
                <a:schemeClr val="accent1">
                  <a:lumMod val="50000"/>
                </a:schemeClr>
              </a:solidFill>
              <a:latin typeface="Comic Sans MS" panose="030F0702030302020204" pitchFamily="66" charset="0"/>
              <a:ea typeface="+mn-ea"/>
              <a:cs typeface="+mn-cs"/>
            </a:endParaRPr>
          </a:p>
        </p:txBody>
      </p:sp>
      <p:sp>
        <p:nvSpPr>
          <p:cNvPr id="3" name="Segnaposto contenuto 2"/>
          <p:cNvSpPr>
            <a:spLocks noGrp="1"/>
          </p:cNvSpPr>
          <p:nvPr>
            <p:ph idx="1"/>
          </p:nvPr>
        </p:nvSpPr>
        <p:spPr/>
        <p:txBody>
          <a:bodyPr>
            <a:normAutofit lnSpcReduction="10000"/>
          </a:bodyPr>
          <a:lstStyle/>
          <a:p>
            <a:r>
              <a:rPr lang="en-US" dirty="0" smtClean="0"/>
              <a:t>Density and temperature of antiprotons (10</a:t>
            </a:r>
            <a:r>
              <a:rPr lang="en-US" baseline="30000" dirty="0" smtClean="0"/>
              <a:t>5</a:t>
            </a:r>
            <a:r>
              <a:rPr lang="en-US" dirty="0" smtClean="0"/>
              <a:t> per bunch)</a:t>
            </a:r>
          </a:p>
          <a:p>
            <a:r>
              <a:rPr lang="en-US" dirty="0" smtClean="0"/>
              <a:t>Number, velocity and direction of Ps due to the limited solid angle (10</a:t>
            </a:r>
            <a:r>
              <a:rPr lang="en-US" baseline="30000" dirty="0" smtClean="0"/>
              <a:t>8</a:t>
            </a:r>
            <a:r>
              <a:rPr lang="en-US" dirty="0" smtClean="0"/>
              <a:t> per bunch)</a:t>
            </a:r>
          </a:p>
          <a:p>
            <a:r>
              <a:rPr lang="en-US" dirty="0" smtClean="0"/>
              <a:t>Excitation efficiency of Ps by the lasers (30%)</a:t>
            </a:r>
          </a:p>
          <a:p>
            <a:r>
              <a:rPr lang="en-US" dirty="0" smtClean="0"/>
              <a:t>Effect of the 1T magnetic field on the trajectory of Ps towards the antiprotons</a:t>
            </a:r>
          </a:p>
          <a:p>
            <a:r>
              <a:rPr lang="en-US" dirty="0" smtClean="0"/>
              <a:t>As a result very limited number of generated </a:t>
            </a:r>
            <a:r>
              <a:rPr lang="en-US" dirty="0" err="1" smtClean="0"/>
              <a:t>antihydrogen</a:t>
            </a:r>
            <a:r>
              <a:rPr lang="en-US" dirty="0" smtClean="0"/>
              <a:t> atoms</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n-US" sz="3600" b="1" dirty="0" err="1" smtClean="0">
                <a:solidFill>
                  <a:schemeClr val="accent1">
                    <a:lumMod val="50000"/>
                  </a:schemeClr>
                </a:solidFill>
                <a:latin typeface="Comic Sans MS" panose="030F0702030302020204" pitchFamily="66" charset="0"/>
                <a:ea typeface="+mn-ea"/>
                <a:cs typeface="+mn-cs"/>
              </a:rPr>
              <a:t>Montecarlo</a:t>
            </a:r>
            <a:r>
              <a:rPr lang="en-US" sz="3600" b="1" dirty="0" smtClean="0">
                <a:solidFill>
                  <a:schemeClr val="accent1">
                    <a:lumMod val="50000"/>
                  </a:schemeClr>
                </a:solidFill>
                <a:latin typeface="Comic Sans MS" panose="030F0702030302020204" pitchFamily="66" charset="0"/>
                <a:ea typeface="+mn-ea"/>
                <a:cs typeface="+mn-cs"/>
              </a:rPr>
              <a:t> Simulations</a:t>
            </a:r>
          </a:p>
        </p:txBody>
      </p:sp>
      <p:sp>
        <p:nvSpPr>
          <p:cNvPr id="3" name="Segnaposto contenuto 2"/>
          <p:cNvSpPr>
            <a:spLocks noGrp="1"/>
          </p:cNvSpPr>
          <p:nvPr>
            <p:ph idx="1"/>
          </p:nvPr>
        </p:nvSpPr>
        <p:spPr/>
        <p:txBody>
          <a:bodyPr>
            <a:normAutofit fontScale="85000" lnSpcReduction="10000"/>
          </a:bodyPr>
          <a:lstStyle/>
          <a:p>
            <a:r>
              <a:rPr lang="en-US" dirty="0" smtClean="0"/>
              <a:t>I am working on </a:t>
            </a:r>
            <a:r>
              <a:rPr lang="en-US" dirty="0" err="1" smtClean="0"/>
              <a:t>montecarlo</a:t>
            </a:r>
            <a:r>
              <a:rPr lang="en-US" dirty="0" smtClean="0"/>
              <a:t> simulations to increase the experiment efficiency</a:t>
            </a:r>
          </a:p>
          <a:p>
            <a:r>
              <a:rPr lang="en-US" dirty="0" smtClean="0"/>
              <a:t>Until now the number of </a:t>
            </a:r>
            <a:r>
              <a:rPr lang="en-US" dirty="0" err="1" smtClean="0"/>
              <a:t>antihydrogen</a:t>
            </a:r>
            <a:r>
              <a:rPr lang="en-US" dirty="0" smtClean="0"/>
              <a:t> atoms is too small and needs to be increased (3 atoms per 200 s)</a:t>
            </a:r>
          </a:p>
          <a:p>
            <a:r>
              <a:rPr lang="en-US" dirty="0" smtClean="0"/>
              <a:t>Reflectors and electric focusing of Ps through Stark effect have been simulated (12 and 4 atoms per 200 s)</a:t>
            </a:r>
          </a:p>
          <a:p>
            <a:r>
              <a:rPr lang="en-US" dirty="0" smtClean="0"/>
              <a:t>The best result is obtained using a transmission target aligned to the antiprotons trajectory with Ps normal emission instead of a reflection one (1105 atoms per 200 s)</a:t>
            </a:r>
          </a:p>
          <a:p>
            <a:r>
              <a:rPr lang="en-US" dirty="0" smtClean="0"/>
              <a:t>The preparation of such a target is under investigation</a:t>
            </a:r>
          </a:p>
          <a:p>
            <a:endParaRPr lang="it-IT"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b="1" dirty="0" err="1" smtClean="0">
                <a:solidFill>
                  <a:schemeClr val="accent1">
                    <a:lumMod val="50000"/>
                  </a:schemeClr>
                </a:solidFill>
                <a:latin typeface="Comic Sans MS" panose="030F0702030302020204" pitchFamily="66" charset="0"/>
                <a:ea typeface="+mn-ea"/>
                <a:cs typeface="+mn-cs"/>
              </a:rPr>
              <a:t>Results</a:t>
            </a:r>
            <a:r>
              <a:rPr lang="it-IT" sz="3600" b="1" dirty="0" smtClean="0">
                <a:solidFill>
                  <a:schemeClr val="accent1">
                    <a:lumMod val="50000"/>
                  </a:schemeClr>
                </a:solidFill>
                <a:latin typeface="Comic Sans MS" panose="030F0702030302020204" pitchFamily="66" charset="0"/>
                <a:ea typeface="+mn-ea"/>
                <a:cs typeface="+mn-cs"/>
              </a:rPr>
              <a:t> of Montecarlo </a:t>
            </a:r>
            <a:r>
              <a:rPr lang="it-IT" sz="3600" b="1" dirty="0" err="1" smtClean="0">
                <a:solidFill>
                  <a:schemeClr val="accent1">
                    <a:lumMod val="50000"/>
                  </a:schemeClr>
                </a:solidFill>
                <a:latin typeface="Comic Sans MS" panose="030F0702030302020204" pitchFamily="66" charset="0"/>
                <a:ea typeface="+mn-ea"/>
                <a:cs typeface="+mn-cs"/>
              </a:rPr>
              <a:t>Simulations</a:t>
            </a:r>
            <a:endParaRPr lang="it-IT" sz="3600" b="1" dirty="0" smtClean="0">
              <a:solidFill>
                <a:schemeClr val="accent1">
                  <a:lumMod val="50000"/>
                </a:schemeClr>
              </a:solidFill>
              <a:latin typeface="Comic Sans MS" panose="030F0702030302020204" pitchFamily="66" charset="0"/>
              <a:ea typeface="+mn-ea"/>
              <a:cs typeface="+mn-cs"/>
            </a:endParaRPr>
          </a:p>
        </p:txBody>
      </p:sp>
      <p:graphicFrame>
        <p:nvGraphicFramePr>
          <p:cNvPr id="4" name="Segnaposto contenuto 3"/>
          <p:cNvGraphicFramePr>
            <a:graphicFrameLocks noGrp="1"/>
          </p:cNvGraphicFramePr>
          <p:nvPr>
            <p:ph idx="1"/>
          </p:nvPr>
        </p:nvGraphicFramePr>
        <p:xfrm>
          <a:off x="467544" y="2204864"/>
          <a:ext cx="8229600" cy="2225040"/>
        </p:xfrm>
        <a:graphic>
          <a:graphicData uri="http://schemas.openxmlformats.org/drawingml/2006/table">
            <a:tbl>
              <a:tblPr firstRow="1" bandRow="1">
                <a:tableStyleId>{5C22544A-7EE6-4342-B048-85BDC9FD1C3A}</a:tableStyleId>
              </a:tblPr>
              <a:tblGrid>
                <a:gridCol w="4834880"/>
                <a:gridCol w="3394720"/>
              </a:tblGrid>
              <a:tr h="370840">
                <a:tc>
                  <a:txBody>
                    <a:bodyPr/>
                    <a:lstStyle/>
                    <a:p>
                      <a:r>
                        <a:rPr lang="it-IT" dirty="0" smtClean="0"/>
                        <a:t>Layout</a:t>
                      </a:r>
                      <a:endParaRPr lang="it-IT" dirty="0"/>
                    </a:p>
                  </a:txBody>
                  <a:tcPr/>
                </a:tc>
                <a:tc>
                  <a:txBody>
                    <a:bodyPr/>
                    <a:lstStyle/>
                    <a:p>
                      <a:pPr algn="ctr"/>
                      <a:r>
                        <a:rPr lang="it-IT" dirty="0" err="1" smtClean="0"/>
                        <a:t>Number</a:t>
                      </a:r>
                      <a:r>
                        <a:rPr lang="it-IT" baseline="0" dirty="0" smtClean="0"/>
                        <a:t> of </a:t>
                      </a:r>
                      <a:r>
                        <a:rPr lang="it-IT" baseline="0" dirty="0" err="1" smtClean="0"/>
                        <a:t>antih</a:t>
                      </a:r>
                      <a:r>
                        <a:rPr lang="it-IT" baseline="0" dirty="0" smtClean="0"/>
                        <a:t> </a:t>
                      </a:r>
                      <a:r>
                        <a:rPr lang="it-IT" baseline="0" dirty="0" err="1" smtClean="0"/>
                        <a:t>atoms</a:t>
                      </a:r>
                      <a:r>
                        <a:rPr lang="it-IT" baseline="0" dirty="0" smtClean="0"/>
                        <a:t> in 200 s</a:t>
                      </a:r>
                      <a:endParaRPr lang="it-IT" dirty="0"/>
                    </a:p>
                  </a:txBody>
                  <a:tcPr/>
                </a:tc>
              </a:tr>
              <a:tr h="370840">
                <a:tc>
                  <a:txBody>
                    <a:bodyPr/>
                    <a:lstStyle/>
                    <a:p>
                      <a:r>
                        <a:rPr lang="en-US" noProof="0" smtClean="0"/>
                        <a:t>Proposal</a:t>
                      </a:r>
                      <a:endParaRPr lang="en-US" noProof="0"/>
                    </a:p>
                  </a:txBody>
                  <a:tcPr/>
                </a:tc>
                <a:tc>
                  <a:txBody>
                    <a:bodyPr/>
                    <a:lstStyle/>
                    <a:p>
                      <a:pPr algn="ctr"/>
                      <a:r>
                        <a:rPr lang="it-IT" dirty="0" smtClean="0"/>
                        <a:t>3</a:t>
                      </a:r>
                      <a:endParaRPr lang="it-IT" dirty="0"/>
                    </a:p>
                  </a:txBody>
                  <a:tcPr/>
                </a:tc>
              </a:tr>
              <a:tr h="370840">
                <a:tc>
                  <a:txBody>
                    <a:bodyPr/>
                    <a:lstStyle/>
                    <a:p>
                      <a:r>
                        <a:rPr lang="en-US" noProof="0" dirty="0" smtClean="0"/>
                        <a:t>Ellipsoidal</a:t>
                      </a:r>
                      <a:r>
                        <a:rPr lang="en-US" baseline="0" noProof="0" dirty="0" smtClean="0"/>
                        <a:t> reflector</a:t>
                      </a:r>
                      <a:endParaRPr lang="en-US" noProof="0" dirty="0"/>
                    </a:p>
                  </a:txBody>
                  <a:tcPr/>
                </a:tc>
                <a:tc>
                  <a:txBody>
                    <a:bodyPr/>
                    <a:lstStyle/>
                    <a:p>
                      <a:pPr algn="ctr"/>
                      <a:r>
                        <a:rPr lang="it-IT" dirty="0" smtClean="0"/>
                        <a:t>12</a:t>
                      </a:r>
                      <a:endParaRPr lang="it-IT" dirty="0"/>
                    </a:p>
                  </a:txBody>
                  <a:tcPr/>
                </a:tc>
              </a:tr>
              <a:tr h="370840">
                <a:tc>
                  <a:txBody>
                    <a:bodyPr/>
                    <a:lstStyle/>
                    <a:p>
                      <a:r>
                        <a:rPr lang="en-US" noProof="0" smtClean="0"/>
                        <a:t>Focusing</a:t>
                      </a:r>
                      <a:r>
                        <a:rPr lang="en-US" baseline="0" noProof="0" smtClean="0"/>
                        <a:t>  through Stark effect</a:t>
                      </a:r>
                      <a:endParaRPr lang="en-US" noProof="0"/>
                    </a:p>
                  </a:txBody>
                  <a:tcPr/>
                </a:tc>
                <a:tc>
                  <a:txBody>
                    <a:bodyPr/>
                    <a:lstStyle/>
                    <a:p>
                      <a:pPr algn="ctr"/>
                      <a:r>
                        <a:rPr lang="it-IT" dirty="0" smtClean="0"/>
                        <a:t>4</a:t>
                      </a:r>
                      <a:endParaRPr lang="it-IT" dirty="0"/>
                    </a:p>
                  </a:txBody>
                  <a:tcPr/>
                </a:tc>
              </a:tr>
              <a:tr h="370840">
                <a:tc>
                  <a:txBody>
                    <a:bodyPr/>
                    <a:lstStyle/>
                    <a:p>
                      <a:r>
                        <a:rPr lang="en-US" noProof="0" dirty="0" smtClean="0"/>
                        <a:t>Transmission</a:t>
                      </a:r>
                      <a:r>
                        <a:rPr lang="en-US" baseline="0" noProof="0" dirty="0" smtClean="0"/>
                        <a:t> target off-axis  with normal emission</a:t>
                      </a:r>
                      <a:endParaRPr lang="en-US" noProof="0" dirty="0"/>
                    </a:p>
                  </a:txBody>
                  <a:tcPr/>
                </a:tc>
                <a:tc>
                  <a:txBody>
                    <a:bodyPr/>
                    <a:lstStyle/>
                    <a:p>
                      <a:pPr algn="ctr"/>
                      <a:r>
                        <a:rPr lang="it-IT" dirty="0" smtClean="0"/>
                        <a:t>112</a:t>
                      </a:r>
                      <a:endParaRPr lang="it-IT" dirty="0"/>
                    </a:p>
                  </a:txBody>
                  <a:tcPr/>
                </a:tc>
              </a:tr>
              <a:tr h="370840">
                <a:tc>
                  <a:txBody>
                    <a:bodyPr/>
                    <a:lstStyle/>
                    <a:p>
                      <a:r>
                        <a:rPr lang="en-US" noProof="0" dirty="0" smtClean="0"/>
                        <a:t>Transmission</a:t>
                      </a:r>
                      <a:r>
                        <a:rPr lang="en-US" baseline="0" noProof="0" dirty="0" smtClean="0"/>
                        <a:t> target on-axis  with normal emission</a:t>
                      </a:r>
                      <a:endParaRPr lang="en-US" noProof="0" dirty="0"/>
                    </a:p>
                  </a:txBody>
                  <a:tcPr/>
                </a:tc>
                <a:tc>
                  <a:txBody>
                    <a:bodyPr/>
                    <a:lstStyle/>
                    <a:p>
                      <a:pPr algn="ctr"/>
                      <a:r>
                        <a:rPr lang="it-IT" dirty="0" smtClean="0"/>
                        <a:t>1105</a:t>
                      </a:r>
                      <a:endParaRPr lang="it-IT" dirty="0"/>
                    </a:p>
                  </a:txBody>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olo 1"/>
          <p:cNvSpPr>
            <a:spLocks noGrp="1"/>
          </p:cNvSpPr>
          <p:nvPr>
            <p:ph type="title"/>
          </p:nvPr>
        </p:nvSpPr>
        <p:spPr>
          <a:xfrm>
            <a:off x="395536" y="404664"/>
            <a:ext cx="8229600" cy="1143000"/>
          </a:xfrm>
        </p:spPr>
        <p:txBody>
          <a:bodyPr>
            <a:normAutofit fontScale="90000"/>
          </a:bodyPr>
          <a:lstStyle/>
          <a:p>
            <a:r>
              <a:rPr lang="it-IT" sz="3200" dirty="0" smtClean="0"/>
              <a:t/>
            </a:r>
            <a:br>
              <a:rPr lang="it-IT" sz="3200" dirty="0" smtClean="0"/>
            </a:br>
            <a:r>
              <a:rPr lang="en-US" sz="4000" b="1" dirty="0" smtClean="0">
                <a:solidFill>
                  <a:schemeClr val="accent1">
                    <a:lumMod val="50000"/>
                  </a:schemeClr>
                </a:solidFill>
                <a:latin typeface="Comic Sans MS" panose="030F0702030302020204" pitchFamily="66" charset="0"/>
                <a:ea typeface="+mn-ea"/>
                <a:cs typeface="+mn-cs"/>
              </a:rPr>
              <a:t>Ps and anti-hydrogen generation</a:t>
            </a:r>
            <a:r>
              <a:rPr lang="it-IT" dirty="0" smtClean="0"/>
              <a:t/>
            </a:r>
            <a:br>
              <a:rPr lang="it-IT" dirty="0" smtClean="0"/>
            </a:br>
            <a:endParaRPr lang="it-IT" dirty="0" smtClean="0"/>
          </a:p>
        </p:txBody>
      </p:sp>
      <p:pic>
        <p:nvPicPr>
          <p:cNvPr id="8" name="Immagine 7" descr="aegisgenova.jpg"/>
          <p:cNvPicPr>
            <a:picLocks noChangeAspect="1"/>
          </p:cNvPicPr>
          <p:nvPr/>
        </p:nvPicPr>
        <p:blipFill>
          <a:blip r:embed="rId2" cstate="print"/>
          <a:stretch>
            <a:fillRect/>
          </a:stretch>
        </p:blipFill>
        <p:spPr>
          <a:xfrm>
            <a:off x="0" y="1916832"/>
            <a:ext cx="9144000" cy="3967771"/>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Segnaposto contenuto 3" descr="aegis30rifl.jpg"/>
          <p:cNvPicPr>
            <a:picLocks noGrp="1" noChangeAspect="1"/>
          </p:cNvPicPr>
          <p:nvPr>
            <p:ph idx="1"/>
          </p:nvPr>
        </p:nvPicPr>
        <p:blipFill>
          <a:blip r:embed="rId2" cstate="print"/>
          <a:srcRect/>
          <a:stretch>
            <a:fillRect/>
          </a:stretch>
        </p:blipFill>
        <p:spPr>
          <a:xfrm>
            <a:off x="468313" y="1700213"/>
            <a:ext cx="8229600" cy="3571875"/>
          </a:xfrm>
        </p:spPr>
      </p:pic>
      <p:sp>
        <p:nvSpPr>
          <p:cNvPr id="6" name="Arco 5"/>
          <p:cNvSpPr/>
          <p:nvPr/>
        </p:nvSpPr>
        <p:spPr>
          <a:xfrm>
            <a:off x="3605213" y="2560638"/>
            <a:ext cx="862012" cy="2236787"/>
          </a:xfrm>
          <a:prstGeom prst="arc">
            <a:avLst>
              <a:gd name="adj1" fmla="val 10828770"/>
              <a:gd name="adj2" fmla="val 21577779"/>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it-IT"/>
          </a:p>
        </p:txBody>
      </p:sp>
      <p:cxnSp>
        <p:nvCxnSpPr>
          <p:cNvPr id="8" name="Connettore 1 7"/>
          <p:cNvCxnSpPr/>
          <p:nvPr/>
        </p:nvCxnSpPr>
        <p:spPr>
          <a:xfrm>
            <a:off x="4044950" y="1700213"/>
            <a:ext cx="0" cy="3570287"/>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Connettore 1 11"/>
          <p:cNvCxnSpPr/>
          <p:nvPr/>
        </p:nvCxnSpPr>
        <p:spPr>
          <a:xfrm flipV="1">
            <a:off x="466725" y="3667125"/>
            <a:ext cx="8220075" cy="19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02" name="CasellaDiTesto 16"/>
          <p:cNvSpPr txBox="1">
            <a:spLocks noChangeArrowheads="1"/>
          </p:cNvSpPr>
          <p:nvPr/>
        </p:nvSpPr>
        <p:spPr bwMode="auto">
          <a:xfrm>
            <a:off x="5651500" y="2565400"/>
            <a:ext cx="1217613" cy="461963"/>
          </a:xfrm>
          <a:prstGeom prst="rect">
            <a:avLst/>
          </a:prstGeom>
          <a:noFill/>
          <a:ln w="9525">
            <a:noFill/>
            <a:miter lim="800000"/>
            <a:headEnd/>
            <a:tailEnd/>
          </a:ln>
        </p:spPr>
        <p:txBody>
          <a:bodyPr wrap="none">
            <a:spAutoFit/>
          </a:bodyPr>
          <a:lstStyle/>
          <a:p>
            <a:r>
              <a:rPr lang="it-IT" sz="800">
                <a:latin typeface="Times New Roman" pitchFamily="18" charset="0"/>
                <a:cs typeface="Times New Roman" pitchFamily="18" charset="0"/>
              </a:rPr>
              <a:t>ellipsoidal reflector</a:t>
            </a:r>
          </a:p>
          <a:p>
            <a:r>
              <a:rPr lang="it-IT" sz="800">
                <a:latin typeface="Times New Roman" pitchFamily="18" charset="0"/>
                <a:cs typeface="Times New Roman" pitchFamily="18" charset="0"/>
              </a:rPr>
              <a:t>focus in target center and</a:t>
            </a:r>
          </a:p>
          <a:p>
            <a:r>
              <a:rPr lang="it-IT" sz="800">
                <a:latin typeface="Times New Roman" pitchFamily="18" charset="0"/>
                <a:cs typeface="Times New Roman" pitchFamily="18" charset="0"/>
              </a:rPr>
              <a:t>antiproton cloud center</a:t>
            </a:r>
          </a:p>
        </p:txBody>
      </p:sp>
      <p:cxnSp>
        <p:nvCxnSpPr>
          <p:cNvPr id="19" name="Connettore 4 18"/>
          <p:cNvCxnSpPr/>
          <p:nvPr/>
        </p:nvCxnSpPr>
        <p:spPr>
          <a:xfrm rot="10800000" flipV="1">
            <a:off x="4427538" y="2924175"/>
            <a:ext cx="1152525" cy="288925"/>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04" name="CasellaDiTesto 20"/>
          <p:cNvSpPr txBox="1">
            <a:spLocks noChangeArrowheads="1"/>
          </p:cNvSpPr>
          <p:nvPr/>
        </p:nvSpPr>
        <p:spPr bwMode="auto">
          <a:xfrm>
            <a:off x="6011863" y="3933825"/>
            <a:ext cx="1414462" cy="338138"/>
          </a:xfrm>
          <a:prstGeom prst="rect">
            <a:avLst/>
          </a:prstGeom>
          <a:noFill/>
          <a:ln w="9525">
            <a:noFill/>
            <a:miter lim="800000"/>
            <a:headEnd/>
            <a:tailEnd/>
          </a:ln>
        </p:spPr>
        <p:txBody>
          <a:bodyPr wrap="none">
            <a:spAutoFit/>
          </a:bodyPr>
          <a:lstStyle/>
          <a:p>
            <a:r>
              <a:rPr lang="it-IT" sz="800">
                <a:latin typeface="Times New Roman" pitchFamily="18" charset="0"/>
                <a:cs typeface="Times New Roman" pitchFamily="18" charset="0"/>
              </a:rPr>
              <a:t>trap electrodes radius 0.85 cm</a:t>
            </a:r>
          </a:p>
          <a:p>
            <a:endParaRPr lang="it-IT" sz="800">
              <a:latin typeface="Times New Roman" pitchFamily="18" charset="0"/>
              <a:cs typeface="Times New Roman" pitchFamily="18" charset="0"/>
            </a:endParaRPr>
          </a:p>
        </p:txBody>
      </p:sp>
      <p:cxnSp>
        <p:nvCxnSpPr>
          <p:cNvPr id="29" name="Connettore 4 28"/>
          <p:cNvCxnSpPr/>
          <p:nvPr/>
        </p:nvCxnSpPr>
        <p:spPr>
          <a:xfrm rot="16200000" flipV="1">
            <a:off x="5652294" y="3788569"/>
            <a:ext cx="360362" cy="215900"/>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06" name="Titolo 1"/>
          <p:cNvSpPr>
            <a:spLocks noGrp="1"/>
          </p:cNvSpPr>
          <p:nvPr>
            <p:ph type="title"/>
          </p:nvPr>
        </p:nvSpPr>
        <p:spPr>
          <a:xfrm>
            <a:off x="467544" y="404664"/>
            <a:ext cx="8229600" cy="1143000"/>
          </a:xfrm>
        </p:spPr>
        <p:txBody>
          <a:bodyPr>
            <a:normAutofit fontScale="90000"/>
          </a:bodyPr>
          <a:lstStyle/>
          <a:p>
            <a:r>
              <a:rPr lang="it-IT" sz="3200" dirty="0" smtClean="0"/>
              <a:t/>
            </a:r>
            <a:br>
              <a:rPr lang="it-IT" sz="3200" dirty="0" smtClean="0"/>
            </a:br>
            <a:r>
              <a:rPr lang="en-US" sz="4000" b="1" dirty="0" smtClean="0">
                <a:solidFill>
                  <a:schemeClr val="accent1">
                    <a:lumMod val="50000"/>
                  </a:schemeClr>
                </a:solidFill>
                <a:latin typeface="Comic Sans MS" panose="030F0702030302020204" pitchFamily="66" charset="0"/>
                <a:ea typeface="+mn-ea"/>
                <a:cs typeface="+mn-cs"/>
              </a:rPr>
              <a:t>Ellipsoidal reflector </a:t>
            </a:r>
            <a:br>
              <a:rPr lang="en-US" sz="4000" b="1" dirty="0" smtClean="0">
                <a:solidFill>
                  <a:schemeClr val="accent1">
                    <a:lumMod val="50000"/>
                  </a:schemeClr>
                </a:solidFill>
                <a:latin typeface="Comic Sans MS" panose="030F0702030302020204" pitchFamily="66" charset="0"/>
                <a:ea typeface="+mn-ea"/>
                <a:cs typeface="+mn-cs"/>
              </a:rPr>
            </a:br>
            <a:endParaRPr lang="en-US" sz="4000" b="1" dirty="0" smtClean="0">
              <a:solidFill>
                <a:schemeClr val="accent1">
                  <a:lumMod val="50000"/>
                </a:schemeClr>
              </a:solidFill>
              <a:latin typeface="Comic Sans MS" panose="030F0702030302020204" pitchFamily="66" charset="0"/>
              <a:ea typeface="+mn-ea"/>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Index</a:t>
            </a:r>
            <a:endParaRPr lang="it-IT" dirty="0"/>
          </a:p>
        </p:txBody>
      </p:sp>
      <p:sp>
        <p:nvSpPr>
          <p:cNvPr id="3" name="Segnaposto contenuto 2"/>
          <p:cNvSpPr>
            <a:spLocks noGrp="1"/>
          </p:cNvSpPr>
          <p:nvPr>
            <p:ph idx="1"/>
          </p:nvPr>
        </p:nvSpPr>
        <p:spPr>
          <a:xfrm>
            <a:off x="467544" y="2332037"/>
            <a:ext cx="8229600" cy="4525963"/>
          </a:xfrm>
        </p:spPr>
        <p:txBody>
          <a:bodyPr/>
          <a:lstStyle/>
          <a:p>
            <a:r>
              <a:rPr lang="it-IT" dirty="0" err="1" smtClean="0"/>
              <a:t>Theoretical</a:t>
            </a:r>
            <a:r>
              <a:rPr lang="it-IT" dirty="0" smtClean="0"/>
              <a:t> </a:t>
            </a:r>
            <a:r>
              <a:rPr lang="it-IT" dirty="0" err="1" smtClean="0"/>
              <a:t>aspects</a:t>
            </a:r>
            <a:endParaRPr lang="it-IT" dirty="0" smtClean="0"/>
          </a:p>
          <a:p>
            <a:r>
              <a:rPr lang="it-IT" dirty="0" err="1" smtClean="0"/>
              <a:t>Aegis</a:t>
            </a:r>
            <a:r>
              <a:rPr lang="it-IT" dirty="0" smtClean="0"/>
              <a:t> </a:t>
            </a:r>
            <a:r>
              <a:rPr lang="it-IT" dirty="0" err="1" smtClean="0"/>
              <a:t>experiment</a:t>
            </a:r>
            <a:endParaRPr lang="it-IT" dirty="0" smtClean="0"/>
          </a:p>
          <a:p>
            <a:r>
              <a:rPr lang="it-IT" dirty="0" err="1" smtClean="0"/>
              <a:t>Critical</a:t>
            </a:r>
            <a:r>
              <a:rPr lang="it-IT" dirty="0" smtClean="0"/>
              <a:t> </a:t>
            </a:r>
            <a:r>
              <a:rPr lang="it-IT" dirty="0" err="1" smtClean="0"/>
              <a:t>aspects</a:t>
            </a:r>
            <a:endParaRPr lang="it-IT" dirty="0" smtClean="0"/>
          </a:p>
          <a:p>
            <a:r>
              <a:rPr lang="it-IT" dirty="0" smtClean="0"/>
              <a:t>Montecarlo </a:t>
            </a:r>
            <a:r>
              <a:rPr lang="it-IT" dirty="0" err="1" smtClean="0"/>
              <a:t>simulations</a:t>
            </a:r>
            <a:r>
              <a:rPr lang="it-IT" dirty="0" smtClean="0"/>
              <a:t> on </a:t>
            </a:r>
            <a:r>
              <a:rPr lang="it-IT" dirty="0" err="1" smtClean="0"/>
              <a:t>various</a:t>
            </a:r>
            <a:r>
              <a:rPr lang="it-IT" dirty="0" smtClean="0"/>
              <a:t> </a:t>
            </a:r>
            <a:r>
              <a:rPr lang="it-IT" dirty="0" err="1" smtClean="0"/>
              <a:t>alternatives</a:t>
            </a:r>
            <a:endParaRPr lang="it-IT"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n-US" sz="3600" b="1" dirty="0" smtClean="0">
                <a:solidFill>
                  <a:schemeClr val="accent1">
                    <a:lumMod val="50000"/>
                  </a:schemeClr>
                </a:solidFill>
                <a:latin typeface="Comic Sans MS" panose="030F0702030302020204" pitchFamily="66" charset="0"/>
                <a:ea typeface="+mn-ea"/>
                <a:cs typeface="+mn-cs"/>
              </a:rPr>
              <a:t>Focusing through Stark effect</a:t>
            </a:r>
          </a:p>
        </p:txBody>
      </p:sp>
      <p:pic>
        <p:nvPicPr>
          <p:cNvPr id="7" name="Segnaposto contenuto 6" descr="aegiselettrodi_1.jpg"/>
          <p:cNvPicPr>
            <a:picLocks noGrp="1" noChangeAspect="1"/>
          </p:cNvPicPr>
          <p:nvPr>
            <p:ph idx="1"/>
          </p:nvPr>
        </p:nvPicPr>
        <p:blipFill>
          <a:blip r:embed="rId2" cstate="print"/>
          <a:stretch>
            <a:fillRect/>
          </a:stretch>
        </p:blipFill>
        <p:spPr>
          <a:xfrm>
            <a:off x="457200" y="2045249"/>
            <a:ext cx="8229600" cy="3635864"/>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olo 1"/>
          <p:cNvSpPr>
            <a:spLocks noGrp="1"/>
          </p:cNvSpPr>
          <p:nvPr>
            <p:ph type="title"/>
          </p:nvPr>
        </p:nvSpPr>
        <p:spPr/>
        <p:txBody>
          <a:bodyPr>
            <a:normAutofit/>
          </a:bodyPr>
          <a:lstStyle/>
          <a:p>
            <a:r>
              <a:rPr lang="en-US" sz="3600" b="1" dirty="0" smtClean="0">
                <a:solidFill>
                  <a:schemeClr val="accent1">
                    <a:lumMod val="50000"/>
                  </a:schemeClr>
                </a:solidFill>
                <a:latin typeface="Comic Sans MS" panose="030F0702030302020204" pitchFamily="66" charset="0"/>
                <a:ea typeface="+mn-ea"/>
                <a:cs typeface="+mn-cs"/>
              </a:rPr>
              <a:t>Transmission target off-axis</a:t>
            </a:r>
          </a:p>
        </p:txBody>
      </p:sp>
      <p:pic>
        <p:nvPicPr>
          <p:cNvPr id="11267" name="Segnaposto contenuto 3" descr="aegistrasm30_2.jpg"/>
          <p:cNvPicPr>
            <a:picLocks noGrp="1" noChangeAspect="1"/>
          </p:cNvPicPr>
          <p:nvPr>
            <p:ph idx="1"/>
          </p:nvPr>
        </p:nvPicPr>
        <p:blipFill>
          <a:blip r:embed="rId2" cstate="print"/>
          <a:srcRect/>
          <a:stretch>
            <a:fillRect/>
          </a:stretch>
        </p:blipFill>
        <p:spPr>
          <a:xfrm>
            <a:off x="457200" y="2078038"/>
            <a:ext cx="8229600" cy="3570287"/>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n-US" sz="3600" b="1" dirty="0" smtClean="0">
                <a:solidFill>
                  <a:schemeClr val="accent1">
                    <a:lumMod val="50000"/>
                  </a:schemeClr>
                </a:solidFill>
                <a:latin typeface="Comic Sans MS" panose="030F0702030302020204" pitchFamily="66" charset="0"/>
                <a:ea typeface="+mn-ea"/>
                <a:cs typeface="+mn-cs"/>
              </a:rPr>
              <a:t>Transmission target on-axis</a:t>
            </a:r>
            <a:endParaRPr lang="it-IT" sz="3600" b="1" dirty="0">
              <a:solidFill>
                <a:schemeClr val="accent1">
                  <a:lumMod val="50000"/>
                </a:schemeClr>
              </a:solidFill>
              <a:latin typeface="Comic Sans MS" panose="030F0702030302020204" pitchFamily="66" charset="0"/>
              <a:ea typeface="+mn-ea"/>
              <a:cs typeface="+mn-cs"/>
            </a:endParaRPr>
          </a:p>
        </p:txBody>
      </p:sp>
      <p:pic>
        <p:nvPicPr>
          <p:cNvPr id="4" name="Segnaposto contenuto 3" descr="aegisvertical.jpg"/>
          <p:cNvPicPr>
            <a:picLocks noGrp="1" noChangeAspect="1"/>
          </p:cNvPicPr>
          <p:nvPr>
            <p:ph idx="1"/>
          </p:nvPr>
        </p:nvPicPr>
        <p:blipFill>
          <a:blip r:embed="rId2" cstate="print"/>
          <a:stretch>
            <a:fillRect/>
          </a:stretch>
        </p:blipFill>
        <p:spPr>
          <a:xfrm>
            <a:off x="457200" y="2077684"/>
            <a:ext cx="8229600" cy="3570994"/>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D32C9B6A-23F4-488E-90DC-B27627D4E531}" type="slidenum">
              <a:rPr lang="en-GB" smtClean="0">
                <a:latin typeface="Comic Sans MS" panose="030F0702030302020204" pitchFamily="66" charset="0"/>
              </a:rPr>
              <a:pPr/>
              <a:t>3</a:t>
            </a:fld>
            <a:endParaRPr lang="en-GB">
              <a:latin typeface="Comic Sans MS" panose="030F0702030302020204" pitchFamily="66" charset="0"/>
            </a:endParaRPr>
          </a:p>
        </p:txBody>
      </p:sp>
      <p:sp>
        <p:nvSpPr>
          <p:cNvPr id="3" name="Rettangolo 2"/>
          <p:cNvSpPr/>
          <p:nvPr/>
        </p:nvSpPr>
        <p:spPr>
          <a:xfrm>
            <a:off x="505838" y="1675954"/>
            <a:ext cx="3747325" cy="1631216"/>
          </a:xfrm>
          <a:prstGeom prst="rect">
            <a:avLst/>
          </a:prstGeom>
          <a:solidFill>
            <a:schemeClr val="tx1"/>
          </a:solidFill>
        </p:spPr>
        <p:txBody>
          <a:bodyPr wrap="square">
            <a:spAutoFit/>
          </a:bodyPr>
          <a:lstStyle/>
          <a:p>
            <a:pPr algn="ctr">
              <a:spcBef>
                <a:spcPct val="50000"/>
              </a:spcBef>
            </a:pPr>
            <a:r>
              <a:rPr lang="en-US" altLang="en-US" sz="2000" dirty="0">
                <a:solidFill>
                  <a:schemeClr val="bg1"/>
                </a:solidFill>
                <a:latin typeface="Comic Sans MS" panose="030F0702030302020204" pitchFamily="66" charset="0"/>
              </a:rPr>
              <a:t>All </a:t>
            </a:r>
            <a:r>
              <a:rPr lang="en-US" altLang="en-US" sz="2000" i="1" u="sng" dirty="0" smtClean="0">
                <a:solidFill>
                  <a:schemeClr val="bg1"/>
                </a:solidFill>
                <a:latin typeface="Comic Sans MS" panose="030F0702030302020204" pitchFamily="66" charset="0"/>
              </a:rPr>
              <a:t>matter</a:t>
            </a:r>
            <a:r>
              <a:rPr lang="en-US" altLang="en-US" sz="2000" dirty="0" smtClean="0">
                <a:solidFill>
                  <a:schemeClr val="bg1"/>
                </a:solidFill>
                <a:latin typeface="Comic Sans MS" panose="030F0702030302020204" pitchFamily="66" charset="0"/>
              </a:rPr>
              <a:t> bodies </a:t>
            </a:r>
            <a:r>
              <a:rPr lang="en-US" altLang="en-US" sz="2000" dirty="0">
                <a:solidFill>
                  <a:schemeClr val="bg1"/>
                </a:solidFill>
                <a:latin typeface="Comic Sans MS" panose="030F0702030302020204" pitchFamily="66" charset="0"/>
              </a:rPr>
              <a:t>at the same </a:t>
            </a:r>
            <a:r>
              <a:rPr lang="en-US" altLang="en-US" sz="2000" dirty="0" smtClean="0">
                <a:solidFill>
                  <a:schemeClr val="bg1"/>
                </a:solidFill>
                <a:latin typeface="Comic Sans MS" panose="030F0702030302020204" pitchFamily="66" charset="0"/>
              </a:rPr>
              <a:t>space-time </a:t>
            </a:r>
            <a:r>
              <a:rPr lang="en-US" altLang="en-US" sz="2000" dirty="0">
                <a:solidFill>
                  <a:schemeClr val="bg1"/>
                </a:solidFill>
                <a:latin typeface="Comic Sans MS" panose="030F0702030302020204" pitchFamily="66" charset="0"/>
              </a:rPr>
              <a:t>point in a given </a:t>
            </a:r>
            <a:r>
              <a:rPr lang="en-US" altLang="en-US" sz="2000" i="1" u="sng" dirty="0" smtClean="0">
                <a:solidFill>
                  <a:schemeClr val="bg1"/>
                </a:solidFill>
                <a:latin typeface="Comic Sans MS" panose="030F0702030302020204" pitchFamily="66" charset="0"/>
              </a:rPr>
              <a:t>matter</a:t>
            </a:r>
            <a:r>
              <a:rPr lang="en-US" altLang="en-US" sz="2000" dirty="0" smtClean="0">
                <a:solidFill>
                  <a:schemeClr val="bg1"/>
                </a:solidFill>
                <a:latin typeface="Comic Sans MS" panose="030F0702030302020204" pitchFamily="66" charset="0"/>
              </a:rPr>
              <a:t> gravitational </a:t>
            </a:r>
            <a:r>
              <a:rPr lang="en-US" altLang="en-US" sz="2000" dirty="0">
                <a:solidFill>
                  <a:schemeClr val="bg1"/>
                </a:solidFill>
                <a:latin typeface="Comic Sans MS" panose="030F0702030302020204" pitchFamily="66" charset="0"/>
              </a:rPr>
              <a:t>field will undergo the same </a:t>
            </a:r>
            <a:r>
              <a:rPr lang="en-US" altLang="en-US" sz="2000" dirty="0" smtClean="0">
                <a:solidFill>
                  <a:schemeClr val="bg1"/>
                </a:solidFill>
                <a:latin typeface="Comic Sans MS" panose="030F0702030302020204" pitchFamily="66" charset="0"/>
              </a:rPr>
              <a:t>acceleration</a:t>
            </a:r>
            <a:endParaRPr lang="en-US" altLang="en-US" sz="2000" dirty="0">
              <a:solidFill>
                <a:schemeClr val="bg1"/>
              </a:solidFill>
              <a:latin typeface="Comic Sans MS" panose="030F0702030302020204" pitchFamily="66" charset="0"/>
            </a:endParaRPr>
          </a:p>
        </p:txBody>
      </p:sp>
      <p:sp>
        <p:nvSpPr>
          <p:cNvPr id="8" name="Titolo 1"/>
          <p:cNvSpPr txBox="1">
            <a:spLocks/>
          </p:cNvSpPr>
          <p:nvPr/>
        </p:nvSpPr>
        <p:spPr>
          <a:xfrm>
            <a:off x="505838" y="396447"/>
            <a:ext cx="7974185" cy="1093892"/>
          </a:xfrm>
          <a:prstGeom prst="rect">
            <a:avLst/>
          </a:prstGeom>
          <a:gradFill flip="none" rotWithShape="1">
            <a:gsLst>
              <a:gs pos="0">
                <a:schemeClr val="accent3">
                  <a:lumMod val="5000"/>
                  <a:lumOff val="95000"/>
                  <a:alpha val="10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4500" b="1" dirty="0" smtClean="0">
                <a:solidFill>
                  <a:schemeClr val="accent1">
                    <a:lumMod val="50000"/>
                  </a:schemeClr>
                </a:solidFill>
                <a:latin typeface="Comic Sans MS" panose="030F0702030302020204" pitchFamily="66" charset="0"/>
              </a:rPr>
              <a:t>The </a:t>
            </a:r>
            <a:r>
              <a:rPr lang="it-IT" sz="4500" b="1" dirty="0" err="1" smtClean="0">
                <a:solidFill>
                  <a:schemeClr val="accent1">
                    <a:lumMod val="50000"/>
                  </a:schemeClr>
                </a:solidFill>
                <a:latin typeface="Comic Sans MS" panose="030F0702030302020204" pitchFamily="66" charset="0"/>
              </a:rPr>
              <a:t>weak</a:t>
            </a:r>
            <a:r>
              <a:rPr lang="it-IT" sz="4500" b="1" dirty="0" smtClean="0">
                <a:solidFill>
                  <a:schemeClr val="accent1">
                    <a:lumMod val="50000"/>
                  </a:schemeClr>
                </a:solidFill>
                <a:latin typeface="Comic Sans MS" panose="030F0702030302020204" pitchFamily="66" charset="0"/>
              </a:rPr>
              <a:t> </a:t>
            </a:r>
            <a:r>
              <a:rPr lang="it-IT" sz="4500" b="1" dirty="0" err="1" smtClean="0">
                <a:solidFill>
                  <a:schemeClr val="accent1">
                    <a:lumMod val="50000"/>
                  </a:schemeClr>
                </a:solidFill>
                <a:latin typeface="Comic Sans MS" panose="030F0702030302020204" pitchFamily="66" charset="0"/>
              </a:rPr>
              <a:t>equivalence</a:t>
            </a:r>
            <a:r>
              <a:rPr lang="it-IT" sz="4500" b="1" dirty="0" smtClean="0">
                <a:solidFill>
                  <a:schemeClr val="accent1">
                    <a:lumMod val="50000"/>
                  </a:schemeClr>
                </a:solidFill>
                <a:latin typeface="Comic Sans MS" panose="030F0702030302020204" pitchFamily="66" charset="0"/>
              </a:rPr>
              <a:t> </a:t>
            </a:r>
            <a:r>
              <a:rPr lang="it-IT" sz="4500" b="1" dirty="0" err="1" smtClean="0">
                <a:solidFill>
                  <a:schemeClr val="accent1">
                    <a:lumMod val="50000"/>
                  </a:schemeClr>
                </a:solidFill>
                <a:latin typeface="Comic Sans MS" panose="030F0702030302020204" pitchFamily="66" charset="0"/>
              </a:rPr>
              <a:t>principle</a:t>
            </a:r>
            <a:r>
              <a:rPr lang="it-IT" sz="4500" b="1" dirty="0" smtClean="0">
                <a:solidFill>
                  <a:schemeClr val="accent1">
                    <a:lumMod val="50000"/>
                  </a:schemeClr>
                </a:solidFill>
                <a:latin typeface="Comic Sans MS" panose="030F0702030302020204" pitchFamily="66" charset="0"/>
              </a:rPr>
              <a:t> (WEP)</a:t>
            </a:r>
            <a:endParaRPr lang="en-GB" sz="4500" b="1" dirty="0">
              <a:solidFill>
                <a:schemeClr val="accent1">
                  <a:lumMod val="50000"/>
                </a:schemeClr>
              </a:solidFill>
              <a:latin typeface="Comic Sans MS" panose="030F0702030302020204" pitchFamily="66" charset="0"/>
            </a:endParaRPr>
          </a:p>
        </p:txBody>
      </p:sp>
      <p:sp>
        <p:nvSpPr>
          <p:cNvPr id="12" name="Rettangolo 11"/>
          <p:cNvSpPr/>
          <p:nvPr/>
        </p:nvSpPr>
        <p:spPr>
          <a:xfrm>
            <a:off x="4934979" y="1675954"/>
            <a:ext cx="3895223" cy="1631216"/>
          </a:xfrm>
          <a:prstGeom prst="rect">
            <a:avLst/>
          </a:prstGeom>
          <a:solidFill>
            <a:schemeClr val="bg1"/>
          </a:solidFill>
        </p:spPr>
        <p:txBody>
          <a:bodyPr wrap="square">
            <a:spAutoFit/>
          </a:bodyPr>
          <a:lstStyle/>
          <a:p>
            <a:pPr algn="ctr">
              <a:spcBef>
                <a:spcPct val="50000"/>
              </a:spcBef>
            </a:pPr>
            <a:r>
              <a:rPr lang="en-US" altLang="en-US" sz="2000" dirty="0">
                <a:latin typeface="Comic Sans MS" panose="030F0702030302020204" pitchFamily="66" charset="0"/>
              </a:rPr>
              <a:t>All </a:t>
            </a:r>
            <a:r>
              <a:rPr lang="en-US" altLang="en-US" sz="2000" i="1" u="sng" dirty="0">
                <a:latin typeface="Comic Sans MS" panose="030F0702030302020204" pitchFamily="66" charset="0"/>
              </a:rPr>
              <a:t>antimatter</a:t>
            </a:r>
            <a:r>
              <a:rPr lang="en-US" altLang="en-US" sz="2000" dirty="0">
                <a:latin typeface="Comic Sans MS" panose="030F0702030302020204" pitchFamily="66" charset="0"/>
              </a:rPr>
              <a:t> bodies at the same </a:t>
            </a:r>
            <a:r>
              <a:rPr lang="en-US" altLang="en-US" sz="2000" dirty="0" smtClean="0">
                <a:latin typeface="Comic Sans MS" panose="030F0702030302020204" pitchFamily="66" charset="0"/>
              </a:rPr>
              <a:t>space-time </a:t>
            </a:r>
            <a:r>
              <a:rPr lang="en-US" altLang="en-US" sz="2000" dirty="0">
                <a:latin typeface="Comic Sans MS" panose="030F0702030302020204" pitchFamily="66" charset="0"/>
              </a:rPr>
              <a:t>point in a given </a:t>
            </a:r>
            <a:r>
              <a:rPr lang="en-US" altLang="en-US" sz="2000" i="1" u="sng" dirty="0" smtClean="0">
                <a:latin typeface="Comic Sans MS" panose="030F0702030302020204" pitchFamily="66" charset="0"/>
              </a:rPr>
              <a:t>antimatter</a:t>
            </a:r>
            <a:r>
              <a:rPr lang="en-US" altLang="en-US" sz="2000" dirty="0" smtClean="0">
                <a:latin typeface="Comic Sans MS" panose="030F0702030302020204" pitchFamily="66" charset="0"/>
              </a:rPr>
              <a:t> gravitational </a:t>
            </a:r>
            <a:r>
              <a:rPr lang="en-US" altLang="en-US" sz="2000" dirty="0">
                <a:latin typeface="Comic Sans MS" panose="030F0702030302020204" pitchFamily="66" charset="0"/>
              </a:rPr>
              <a:t>field will undergo the same </a:t>
            </a:r>
            <a:r>
              <a:rPr lang="en-US" altLang="en-US" sz="2000" dirty="0" smtClean="0">
                <a:latin typeface="Comic Sans MS" panose="030F0702030302020204" pitchFamily="66" charset="0"/>
              </a:rPr>
              <a:t>acceleration</a:t>
            </a:r>
            <a:endParaRPr lang="en-US" altLang="en-US" sz="2000" dirty="0">
              <a:latin typeface="Comic Sans MS" panose="030F0702030302020204" pitchFamily="66" charset="0"/>
            </a:endParaRPr>
          </a:p>
        </p:txBody>
      </p:sp>
      <p:pic>
        <p:nvPicPr>
          <p:cNvPr id="21" name="Immagine 20"/>
          <p:cNvPicPr>
            <a:picLocks noChangeAspect="1"/>
          </p:cNvPicPr>
          <p:nvPr/>
        </p:nvPicPr>
        <p:blipFill>
          <a:blip r:embed="rId3" cstate="print"/>
          <a:stretch>
            <a:fillRect/>
          </a:stretch>
        </p:blipFill>
        <p:spPr>
          <a:xfrm>
            <a:off x="809013" y="3712776"/>
            <a:ext cx="3084562" cy="2085803"/>
          </a:xfrm>
          <a:prstGeom prst="rect">
            <a:avLst/>
          </a:prstGeom>
        </p:spPr>
      </p:pic>
      <p:pic>
        <p:nvPicPr>
          <p:cNvPr id="22" name="Immagin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25094" y="3712776"/>
            <a:ext cx="3154929" cy="2085804"/>
          </a:xfrm>
          <a:prstGeom prst="rect">
            <a:avLst/>
          </a:prstGeom>
        </p:spPr>
      </p:pic>
      <p:cxnSp>
        <p:nvCxnSpPr>
          <p:cNvPr id="23" name="Connettore 2 22"/>
          <p:cNvCxnSpPr/>
          <p:nvPr/>
        </p:nvCxnSpPr>
        <p:spPr>
          <a:xfrm>
            <a:off x="3451123" y="5088194"/>
            <a:ext cx="0" cy="71038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4" name="Connettore 2 23"/>
          <p:cNvCxnSpPr/>
          <p:nvPr/>
        </p:nvCxnSpPr>
        <p:spPr>
          <a:xfrm>
            <a:off x="1376517" y="5088193"/>
            <a:ext cx="0" cy="71038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5" name="Connettore 2 24"/>
          <p:cNvCxnSpPr/>
          <p:nvPr/>
        </p:nvCxnSpPr>
        <p:spPr>
          <a:xfrm>
            <a:off x="5894438" y="5088193"/>
            <a:ext cx="0" cy="71038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ttore 2 25"/>
          <p:cNvCxnSpPr/>
          <p:nvPr/>
        </p:nvCxnSpPr>
        <p:spPr>
          <a:xfrm>
            <a:off x="7988709" y="5088193"/>
            <a:ext cx="0" cy="71038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Rettangolo 1"/>
          <p:cNvSpPr/>
          <p:nvPr/>
        </p:nvSpPr>
        <p:spPr>
          <a:xfrm>
            <a:off x="5328259" y="1275842"/>
            <a:ext cx="3187091" cy="400110"/>
          </a:xfrm>
          <a:prstGeom prst="rect">
            <a:avLst/>
          </a:prstGeom>
          <a:solidFill>
            <a:schemeClr val="bg1"/>
          </a:solidFill>
          <a:ln>
            <a:solidFill>
              <a:schemeClr val="tx1"/>
            </a:solidFill>
          </a:ln>
        </p:spPr>
        <p:txBody>
          <a:bodyPr wrap="none">
            <a:spAutoFit/>
          </a:bodyPr>
          <a:lstStyle/>
          <a:p>
            <a:r>
              <a:rPr lang="en-US" altLang="en-US" sz="2000" b="1" dirty="0" smtClean="0">
                <a:solidFill>
                  <a:srgbClr val="FF0000"/>
                </a:solidFill>
                <a:latin typeface="Comic Sans MS" panose="030F0702030302020204" pitchFamily="66" charset="0"/>
              </a:rPr>
              <a:t>CPT symmetric situation</a:t>
            </a:r>
            <a:endParaRPr lang="en-GB" sz="2000" b="1" dirty="0">
              <a:solidFill>
                <a:srgbClr val="FF0000"/>
              </a:solidFill>
            </a:endParaRPr>
          </a:p>
        </p:txBody>
      </p:sp>
    </p:spTree>
    <p:extLst>
      <p:ext uri="{BB962C8B-B14F-4D97-AF65-F5344CB8AC3E}">
        <p14:creationId xmlns:p14="http://schemas.microsoft.com/office/powerpoint/2010/main" val="1314032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p:cNvSpPr/>
          <p:nvPr/>
        </p:nvSpPr>
        <p:spPr>
          <a:xfrm>
            <a:off x="4934979" y="1675954"/>
            <a:ext cx="3895223" cy="1631216"/>
          </a:xfrm>
          <a:prstGeom prst="rect">
            <a:avLst/>
          </a:prstGeom>
          <a:solidFill>
            <a:schemeClr val="bg1"/>
          </a:solidFill>
        </p:spPr>
        <p:txBody>
          <a:bodyPr wrap="square">
            <a:spAutoFit/>
          </a:bodyPr>
          <a:lstStyle/>
          <a:p>
            <a:pPr algn="ctr">
              <a:spcBef>
                <a:spcPct val="50000"/>
              </a:spcBef>
            </a:pPr>
            <a:r>
              <a:rPr lang="en-US" altLang="en-US" sz="2000" dirty="0">
                <a:latin typeface="Comic Sans MS" panose="030F0702030302020204" pitchFamily="66" charset="0"/>
              </a:rPr>
              <a:t>All </a:t>
            </a:r>
            <a:r>
              <a:rPr lang="en-US" altLang="en-US" sz="2000" i="1" u="sng" dirty="0" smtClean="0">
                <a:latin typeface="Comic Sans MS" panose="030F0702030302020204" pitchFamily="66" charset="0"/>
              </a:rPr>
              <a:t>antimatter</a:t>
            </a:r>
            <a:r>
              <a:rPr lang="en-US" altLang="en-US" sz="2000" dirty="0" smtClean="0">
                <a:latin typeface="Comic Sans MS" panose="030F0702030302020204" pitchFamily="66" charset="0"/>
              </a:rPr>
              <a:t> bodies </a:t>
            </a:r>
            <a:r>
              <a:rPr lang="en-US" altLang="en-US" sz="2000" dirty="0">
                <a:latin typeface="Comic Sans MS" panose="030F0702030302020204" pitchFamily="66" charset="0"/>
              </a:rPr>
              <a:t>at the same </a:t>
            </a:r>
            <a:r>
              <a:rPr lang="en-US" altLang="en-US" sz="2000" dirty="0" smtClean="0">
                <a:latin typeface="Comic Sans MS" panose="030F0702030302020204" pitchFamily="66" charset="0"/>
              </a:rPr>
              <a:t>space-time </a:t>
            </a:r>
            <a:r>
              <a:rPr lang="en-US" altLang="en-US" sz="2000" dirty="0">
                <a:latin typeface="Comic Sans MS" panose="030F0702030302020204" pitchFamily="66" charset="0"/>
              </a:rPr>
              <a:t>point in a given </a:t>
            </a:r>
            <a:r>
              <a:rPr lang="en-US" altLang="en-US" sz="2000" i="1" u="sng" dirty="0" smtClean="0">
                <a:latin typeface="Comic Sans MS" panose="030F0702030302020204" pitchFamily="66" charset="0"/>
              </a:rPr>
              <a:t>antimatter</a:t>
            </a:r>
            <a:r>
              <a:rPr lang="en-US" altLang="en-US" sz="2000" dirty="0" smtClean="0">
                <a:latin typeface="Comic Sans MS" panose="030F0702030302020204" pitchFamily="66" charset="0"/>
              </a:rPr>
              <a:t> gravitational </a:t>
            </a:r>
            <a:r>
              <a:rPr lang="en-US" altLang="en-US" sz="2000" dirty="0">
                <a:latin typeface="Comic Sans MS" panose="030F0702030302020204" pitchFamily="66" charset="0"/>
              </a:rPr>
              <a:t>field will undergo the same </a:t>
            </a:r>
            <a:r>
              <a:rPr lang="en-US" altLang="en-US" sz="2000" dirty="0" smtClean="0">
                <a:latin typeface="Comic Sans MS" panose="030F0702030302020204" pitchFamily="66" charset="0"/>
              </a:rPr>
              <a:t>acceleration</a:t>
            </a:r>
            <a:endParaRPr lang="en-US" altLang="en-US" sz="2000" dirty="0">
              <a:latin typeface="Comic Sans MS" panose="030F0702030302020204" pitchFamily="66" charset="0"/>
            </a:endParaRPr>
          </a:p>
        </p:txBody>
      </p:sp>
      <p:pic>
        <p:nvPicPr>
          <p:cNvPr id="5" name="Immagine 4"/>
          <p:cNvPicPr>
            <a:picLocks noChangeAspect="1"/>
          </p:cNvPicPr>
          <p:nvPr/>
        </p:nvPicPr>
        <p:blipFill>
          <a:blip r:embed="rId3" cstate="print"/>
          <a:stretch>
            <a:fillRect/>
          </a:stretch>
        </p:blipFill>
        <p:spPr>
          <a:xfrm>
            <a:off x="809013" y="3712776"/>
            <a:ext cx="3084562" cy="2085803"/>
          </a:xfrm>
          <a:prstGeom prst="rect">
            <a:avLst/>
          </a:prstGeom>
        </p:spPr>
      </p:pic>
      <p:pic>
        <p:nvPicPr>
          <p:cNvPr id="14" name="Immagin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25094" y="3712776"/>
            <a:ext cx="3154929" cy="2085804"/>
          </a:xfrm>
          <a:prstGeom prst="rect">
            <a:avLst/>
          </a:prstGeom>
        </p:spPr>
      </p:pic>
      <p:sp>
        <p:nvSpPr>
          <p:cNvPr id="4" name="Segnaposto numero diapositiva 3"/>
          <p:cNvSpPr>
            <a:spLocks noGrp="1"/>
          </p:cNvSpPr>
          <p:nvPr>
            <p:ph type="sldNum" sz="quarter" idx="12"/>
          </p:nvPr>
        </p:nvSpPr>
        <p:spPr/>
        <p:txBody>
          <a:bodyPr/>
          <a:lstStyle/>
          <a:p>
            <a:fld id="{D32C9B6A-23F4-488E-90DC-B27627D4E531}" type="slidenum">
              <a:rPr lang="en-GB" smtClean="0">
                <a:latin typeface="Comic Sans MS" panose="030F0702030302020204" pitchFamily="66" charset="0"/>
              </a:rPr>
              <a:pPr/>
              <a:t>4</a:t>
            </a:fld>
            <a:endParaRPr lang="en-GB">
              <a:latin typeface="Comic Sans MS" panose="030F0702030302020204" pitchFamily="66" charset="0"/>
            </a:endParaRPr>
          </a:p>
        </p:txBody>
      </p:sp>
      <p:sp>
        <p:nvSpPr>
          <p:cNvPr id="3" name="Rettangolo 2"/>
          <p:cNvSpPr/>
          <p:nvPr/>
        </p:nvSpPr>
        <p:spPr>
          <a:xfrm>
            <a:off x="505838" y="1675954"/>
            <a:ext cx="3747325" cy="1631216"/>
          </a:xfrm>
          <a:prstGeom prst="rect">
            <a:avLst/>
          </a:prstGeom>
          <a:solidFill>
            <a:schemeClr val="tx1"/>
          </a:solidFill>
        </p:spPr>
        <p:txBody>
          <a:bodyPr wrap="square">
            <a:spAutoFit/>
          </a:bodyPr>
          <a:lstStyle/>
          <a:p>
            <a:pPr algn="ctr">
              <a:spcBef>
                <a:spcPct val="50000"/>
              </a:spcBef>
            </a:pPr>
            <a:r>
              <a:rPr lang="en-US" altLang="en-US" sz="2000" dirty="0">
                <a:solidFill>
                  <a:schemeClr val="bg1"/>
                </a:solidFill>
                <a:latin typeface="Comic Sans MS" panose="030F0702030302020204" pitchFamily="66" charset="0"/>
              </a:rPr>
              <a:t>All </a:t>
            </a:r>
            <a:r>
              <a:rPr lang="en-US" altLang="en-US" sz="2000" i="1" u="sng" dirty="0" smtClean="0">
                <a:solidFill>
                  <a:schemeClr val="bg1"/>
                </a:solidFill>
                <a:latin typeface="Comic Sans MS" panose="030F0702030302020204" pitchFamily="66" charset="0"/>
              </a:rPr>
              <a:t>matter</a:t>
            </a:r>
            <a:r>
              <a:rPr lang="en-US" altLang="en-US" sz="2000" dirty="0" smtClean="0">
                <a:solidFill>
                  <a:schemeClr val="bg1"/>
                </a:solidFill>
                <a:latin typeface="Comic Sans MS" panose="030F0702030302020204" pitchFamily="66" charset="0"/>
              </a:rPr>
              <a:t> bodies </a:t>
            </a:r>
            <a:r>
              <a:rPr lang="en-US" altLang="en-US" sz="2000" dirty="0">
                <a:solidFill>
                  <a:schemeClr val="bg1"/>
                </a:solidFill>
                <a:latin typeface="Comic Sans MS" panose="030F0702030302020204" pitchFamily="66" charset="0"/>
              </a:rPr>
              <a:t>at the same </a:t>
            </a:r>
            <a:r>
              <a:rPr lang="en-US" altLang="en-US" sz="2000" dirty="0" smtClean="0">
                <a:solidFill>
                  <a:schemeClr val="bg1"/>
                </a:solidFill>
                <a:latin typeface="Comic Sans MS" panose="030F0702030302020204" pitchFamily="66" charset="0"/>
              </a:rPr>
              <a:t>space-time </a:t>
            </a:r>
            <a:r>
              <a:rPr lang="en-US" altLang="en-US" sz="2000" dirty="0">
                <a:solidFill>
                  <a:schemeClr val="bg1"/>
                </a:solidFill>
                <a:latin typeface="Comic Sans MS" panose="030F0702030302020204" pitchFamily="66" charset="0"/>
              </a:rPr>
              <a:t>point in a given </a:t>
            </a:r>
            <a:r>
              <a:rPr lang="en-US" altLang="en-US" sz="2000" i="1" u="sng" dirty="0" smtClean="0">
                <a:solidFill>
                  <a:schemeClr val="bg1"/>
                </a:solidFill>
                <a:latin typeface="Comic Sans MS" panose="030F0702030302020204" pitchFamily="66" charset="0"/>
              </a:rPr>
              <a:t>matter</a:t>
            </a:r>
            <a:r>
              <a:rPr lang="en-US" altLang="en-US" sz="2000" dirty="0" smtClean="0">
                <a:solidFill>
                  <a:schemeClr val="bg1"/>
                </a:solidFill>
                <a:latin typeface="Comic Sans MS" panose="030F0702030302020204" pitchFamily="66" charset="0"/>
              </a:rPr>
              <a:t> gravitational </a:t>
            </a:r>
            <a:r>
              <a:rPr lang="en-US" altLang="en-US" sz="2000" dirty="0">
                <a:solidFill>
                  <a:schemeClr val="bg1"/>
                </a:solidFill>
                <a:latin typeface="Comic Sans MS" panose="030F0702030302020204" pitchFamily="66" charset="0"/>
              </a:rPr>
              <a:t>field will undergo the same </a:t>
            </a:r>
            <a:r>
              <a:rPr lang="en-US" altLang="en-US" sz="2000" dirty="0" smtClean="0">
                <a:solidFill>
                  <a:schemeClr val="bg1"/>
                </a:solidFill>
                <a:latin typeface="Comic Sans MS" panose="030F0702030302020204" pitchFamily="66" charset="0"/>
              </a:rPr>
              <a:t>acceleration</a:t>
            </a:r>
            <a:endParaRPr lang="en-US" altLang="en-US" sz="2000" dirty="0">
              <a:solidFill>
                <a:schemeClr val="bg1"/>
              </a:solidFill>
              <a:latin typeface="Comic Sans MS" panose="030F0702030302020204" pitchFamily="66" charset="0"/>
            </a:endParaRPr>
          </a:p>
        </p:txBody>
      </p:sp>
      <p:sp>
        <p:nvSpPr>
          <p:cNvPr id="8" name="Titolo 1"/>
          <p:cNvSpPr txBox="1">
            <a:spLocks/>
          </p:cNvSpPr>
          <p:nvPr/>
        </p:nvSpPr>
        <p:spPr>
          <a:xfrm>
            <a:off x="505838" y="396447"/>
            <a:ext cx="7974185" cy="1093892"/>
          </a:xfrm>
          <a:prstGeom prst="rect">
            <a:avLst/>
          </a:prstGeom>
          <a:gradFill flip="none" rotWithShape="1">
            <a:gsLst>
              <a:gs pos="0">
                <a:schemeClr val="accent3">
                  <a:lumMod val="5000"/>
                  <a:lumOff val="95000"/>
                  <a:alpha val="10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4500" b="1" dirty="0" smtClean="0">
                <a:solidFill>
                  <a:schemeClr val="accent1">
                    <a:lumMod val="50000"/>
                  </a:schemeClr>
                </a:solidFill>
                <a:latin typeface="Comic Sans MS" panose="030F0702030302020204" pitchFamily="66" charset="0"/>
              </a:rPr>
              <a:t>The </a:t>
            </a:r>
            <a:r>
              <a:rPr lang="it-IT" sz="4500" b="1" dirty="0" err="1" smtClean="0">
                <a:solidFill>
                  <a:schemeClr val="accent1">
                    <a:lumMod val="50000"/>
                  </a:schemeClr>
                </a:solidFill>
                <a:latin typeface="Comic Sans MS" panose="030F0702030302020204" pitchFamily="66" charset="0"/>
              </a:rPr>
              <a:t>weak</a:t>
            </a:r>
            <a:r>
              <a:rPr lang="it-IT" sz="4500" b="1" dirty="0" smtClean="0">
                <a:solidFill>
                  <a:schemeClr val="accent1">
                    <a:lumMod val="50000"/>
                  </a:schemeClr>
                </a:solidFill>
                <a:latin typeface="Comic Sans MS" panose="030F0702030302020204" pitchFamily="66" charset="0"/>
              </a:rPr>
              <a:t> </a:t>
            </a:r>
            <a:r>
              <a:rPr lang="it-IT" sz="4500" b="1" dirty="0" err="1" smtClean="0">
                <a:solidFill>
                  <a:schemeClr val="accent1">
                    <a:lumMod val="50000"/>
                  </a:schemeClr>
                </a:solidFill>
                <a:latin typeface="Comic Sans MS" panose="030F0702030302020204" pitchFamily="66" charset="0"/>
              </a:rPr>
              <a:t>equivalence</a:t>
            </a:r>
            <a:r>
              <a:rPr lang="it-IT" sz="4500" b="1" dirty="0" smtClean="0">
                <a:solidFill>
                  <a:schemeClr val="accent1">
                    <a:lumMod val="50000"/>
                  </a:schemeClr>
                </a:solidFill>
                <a:latin typeface="Comic Sans MS" panose="030F0702030302020204" pitchFamily="66" charset="0"/>
              </a:rPr>
              <a:t> </a:t>
            </a:r>
            <a:r>
              <a:rPr lang="it-IT" sz="4500" b="1" dirty="0" err="1" smtClean="0">
                <a:solidFill>
                  <a:schemeClr val="accent1">
                    <a:lumMod val="50000"/>
                  </a:schemeClr>
                </a:solidFill>
                <a:latin typeface="Comic Sans MS" panose="030F0702030302020204" pitchFamily="66" charset="0"/>
              </a:rPr>
              <a:t>principle</a:t>
            </a:r>
            <a:r>
              <a:rPr lang="it-IT" sz="4500" b="1" dirty="0" smtClean="0">
                <a:solidFill>
                  <a:schemeClr val="accent1">
                    <a:lumMod val="50000"/>
                  </a:schemeClr>
                </a:solidFill>
                <a:latin typeface="Comic Sans MS" panose="030F0702030302020204" pitchFamily="66" charset="0"/>
              </a:rPr>
              <a:t> (WEP)</a:t>
            </a:r>
            <a:endParaRPr lang="en-GB" sz="4500" b="1" dirty="0">
              <a:solidFill>
                <a:schemeClr val="accent1">
                  <a:lumMod val="50000"/>
                </a:schemeClr>
              </a:solidFill>
              <a:latin typeface="Comic Sans MS" panose="030F0702030302020204" pitchFamily="66" charset="0"/>
            </a:endParaRPr>
          </a:p>
        </p:txBody>
      </p:sp>
      <p:cxnSp>
        <p:nvCxnSpPr>
          <p:cNvPr id="16" name="Connettore 2 15"/>
          <p:cNvCxnSpPr/>
          <p:nvPr/>
        </p:nvCxnSpPr>
        <p:spPr>
          <a:xfrm>
            <a:off x="3451123" y="5088194"/>
            <a:ext cx="0" cy="71038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7" name="Connettore 2 16"/>
          <p:cNvCxnSpPr/>
          <p:nvPr/>
        </p:nvCxnSpPr>
        <p:spPr>
          <a:xfrm>
            <a:off x="1376517" y="5088193"/>
            <a:ext cx="0" cy="71038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8" name="Connettore 2 17"/>
          <p:cNvCxnSpPr/>
          <p:nvPr/>
        </p:nvCxnSpPr>
        <p:spPr>
          <a:xfrm>
            <a:off x="5894438" y="5088193"/>
            <a:ext cx="0" cy="71038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ttore 2 18"/>
          <p:cNvCxnSpPr/>
          <p:nvPr/>
        </p:nvCxnSpPr>
        <p:spPr>
          <a:xfrm>
            <a:off x="7988709" y="5088193"/>
            <a:ext cx="0" cy="71038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Rettangolo 14"/>
          <p:cNvSpPr/>
          <p:nvPr/>
        </p:nvSpPr>
        <p:spPr>
          <a:xfrm>
            <a:off x="2632428" y="1675954"/>
            <a:ext cx="3902757" cy="1631216"/>
          </a:xfrm>
          <a:prstGeom prst="rect">
            <a:avLst/>
          </a:prstGeom>
          <a:solidFill>
            <a:srgbClr val="00B0F0"/>
          </a:solidFill>
          <a:ln w="50800">
            <a:solidFill>
              <a:srgbClr val="FF0000"/>
            </a:solidFill>
          </a:ln>
        </p:spPr>
        <p:txBody>
          <a:bodyPr wrap="square">
            <a:spAutoFit/>
          </a:bodyPr>
          <a:lstStyle/>
          <a:p>
            <a:pPr algn="ctr">
              <a:spcBef>
                <a:spcPct val="50000"/>
              </a:spcBef>
            </a:pPr>
            <a:r>
              <a:rPr lang="en-US" altLang="en-US" sz="2000" dirty="0" smtClean="0">
                <a:latin typeface="Comic Sans MS" panose="030F0702030302020204" pitchFamily="66" charset="0"/>
              </a:rPr>
              <a:t>Will </a:t>
            </a:r>
            <a:r>
              <a:rPr lang="en-US" altLang="en-US" sz="2000" i="1" u="sng" dirty="0" smtClean="0">
                <a:latin typeface="Comic Sans MS" panose="030F0702030302020204" pitchFamily="66" charset="0"/>
              </a:rPr>
              <a:t>antimatter</a:t>
            </a:r>
            <a:r>
              <a:rPr lang="en-US" altLang="en-US" sz="2000" dirty="0" smtClean="0">
                <a:latin typeface="Comic Sans MS" panose="030F0702030302020204" pitchFamily="66" charset="0"/>
              </a:rPr>
              <a:t> bodies </a:t>
            </a:r>
            <a:r>
              <a:rPr lang="en-US" altLang="en-US" sz="2000" dirty="0">
                <a:latin typeface="Comic Sans MS" panose="030F0702030302020204" pitchFamily="66" charset="0"/>
              </a:rPr>
              <a:t>at the same </a:t>
            </a:r>
            <a:r>
              <a:rPr lang="en-US" altLang="en-US" sz="2000" dirty="0" smtClean="0">
                <a:latin typeface="Comic Sans MS" panose="030F0702030302020204" pitchFamily="66" charset="0"/>
              </a:rPr>
              <a:t>space-time </a:t>
            </a:r>
            <a:r>
              <a:rPr lang="en-US" altLang="en-US" sz="2000" dirty="0">
                <a:latin typeface="Comic Sans MS" panose="030F0702030302020204" pitchFamily="66" charset="0"/>
              </a:rPr>
              <a:t>point in a given </a:t>
            </a:r>
            <a:r>
              <a:rPr lang="en-US" altLang="en-US" sz="2000" i="1" u="sng" dirty="0" smtClean="0">
                <a:latin typeface="Comic Sans MS" panose="030F0702030302020204" pitchFamily="66" charset="0"/>
              </a:rPr>
              <a:t>matter</a:t>
            </a:r>
            <a:r>
              <a:rPr lang="en-US" altLang="en-US" sz="2000" dirty="0" smtClean="0">
                <a:latin typeface="Comic Sans MS" panose="030F0702030302020204" pitchFamily="66" charset="0"/>
              </a:rPr>
              <a:t> gravitational </a:t>
            </a:r>
            <a:r>
              <a:rPr lang="en-US" altLang="en-US" sz="2000" dirty="0">
                <a:latin typeface="Comic Sans MS" panose="030F0702030302020204" pitchFamily="66" charset="0"/>
              </a:rPr>
              <a:t>field </a:t>
            </a:r>
            <a:r>
              <a:rPr lang="en-US" altLang="en-US" sz="2000" dirty="0" smtClean="0">
                <a:latin typeface="Comic Sans MS" panose="030F0702030302020204" pitchFamily="66" charset="0"/>
              </a:rPr>
              <a:t>undergo </a:t>
            </a:r>
            <a:r>
              <a:rPr lang="en-US" altLang="en-US" sz="2000" dirty="0">
                <a:latin typeface="Comic Sans MS" panose="030F0702030302020204" pitchFamily="66" charset="0"/>
              </a:rPr>
              <a:t>the same </a:t>
            </a:r>
            <a:r>
              <a:rPr lang="en-US" altLang="en-US" sz="2000" dirty="0" smtClean="0">
                <a:latin typeface="Comic Sans MS" panose="030F0702030302020204" pitchFamily="66" charset="0"/>
              </a:rPr>
              <a:t>acceleration?</a:t>
            </a:r>
            <a:endParaRPr lang="en-US" altLang="en-US" sz="2000" dirty="0">
              <a:latin typeface="Comic Sans MS" panose="030F0702030302020204" pitchFamily="66" charset="0"/>
            </a:endParaRPr>
          </a:p>
        </p:txBody>
      </p:sp>
      <p:pic>
        <p:nvPicPr>
          <p:cNvPr id="20" name="Immagin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67204" y="3712776"/>
            <a:ext cx="3136066" cy="2085802"/>
          </a:xfrm>
          <a:prstGeom prst="rect">
            <a:avLst/>
          </a:prstGeom>
        </p:spPr>
      </p:pic>
      <p:cxnSp>
        <p:nvCxnSpPr>
          <p:cNvPr id="21" name="Connettore 2 20"/>
          <p:cNvCxnSpPr/>
          <p:nvPr/>
        </p:nvCxnSpPr>
        <p:spPr>
          <a:xfrm>
            <a:off x="3598606" y="5088193"/>
            <a:ext cx="0" cy="71038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ttore 2 21"/>
          <p:cNvCxnSpPr/>
          <p:nvPr/>
        </p:nvCxnSpPr>
        <p:spPr>
          <a:xfrm>
            <a:off x="5678129" y="5088193"/>
            <a:ext cx="0" cy="71038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4707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withEffect">
                                  <p:stCondLst>
                                    <p:cond delay="0"/>
                                  </p:stCondLst>
                                  <p:childTnLst>
                                    <p:animMotion origin="layout" path="M 0 0 L 0.25 0 E" pathEditMode="relative" ptsTypes="">
                                      <p:cBhvr>
                                        <p:cTn id="6" dur="2000" fill="hold"/>
                                        <p:tgtEl>
                                          <p:spTgt spid="3"/>
                                        </p:tgtEl>
                                        <p:attrNameLst>
                                          <p:attrName>ppt_x</p:attrName>
                                          <p:attrName>ppt_y</p:attrName>
                                        </p:attrNameLst>
                                      </p:cBhvr>
                                    </p:animMotion>
                                  </p:childTnLst>
                                </p:cTn>
                              </p:par>
                              <p:par>
                                <p:cTn id="7" presetID="35" presetClass="path" presetSubtype="0" accel="50000" decel="50000" fill="hold" grpId="0" nodeType="withEffect">
                                  <p:stCondLst>
                                    <p:cond delay="0"/>
                                  </p:stCondLst>
                                  <p:childTnLst>
                                    <p:animMotion origin="layout" path="M -4.16667E-6 -4.44444E-6 L -0.25 -4.44444E-6 " pathEditMode="relative" rAng="0" ptsTypes="AA">
                                      <p:cBhvr>
                                        <p:cTn id="8" dur="2000" fill="hold"/>
                                        <p:tgtEl>
                                          <p:spTgt spid="12"/>
                                        </p:tgtEl>
                                        <p:attrNameLst>
                                          <p:attrName>ppt_x</p:attrName>
                                          <p:attrName>ppt_y</p:attrName>
                                        </p:attrNameLst>
                                      </p:cBhvr>
                                      <p:rCtr x="-12500" y="0"/>
                                    </p:animMotion>
                                  </p:childTnLst>
                                </p:cTn>
                              </p:par>
                              <p:par>
                                <p:cTn id="9" presetID="63" presetClass="path" presetSubtype="0" accel="50000" decel="50000" fill="hold" nodeType="withEffect">
                                  <p:stCondLst>
                                    <p:cond delay="0"/>
                                  </p:stCondLst>
                                  <p:childTnLst>
                                    <p:animMotion origin="layout" path="M 1.94444E-6 1.48148E-6 L 0.25 1.48148E-6 " pathEditMode="relative" rAng="0" ptsTypes="AA">
                                      <p:cBhvr>
                                        <p:cTn id="10" dur="2000" fill="hold"/>
                                        <p:tgtEl>
                                          <p:spTgt spid="5"/>
                                        </p:tgtEl>
                                        <p:attrNameLst>
                                          <p:attrName>ppt_x</p:attrName>
                                          <p:attrName>ppt_y</p:attrName>
                                        </p:attrNameLst>
                                      </p:cBhvr>
                                      <p:rCtr x="12500" y="0"/>
                                    </p:animMotion>
                                  </p:childTnLst>
                                </p:cTn>
                              </p:par>
                              <p:par>
                                <p:cTn id="11" presetID="63" presetClass="path" presetSubtype="0" accel="50000" decel="50000" fill="hold" nodeType="withEffect">
                                  <p:stCondLst>
                                    <p:cond delay="0"/>
                                  </p:stCondLst>
                                  <p:childTnLst>
                                    <p:animMotion origin="layout" path="M -8.33333E-7 0 L 0.25 0 " pathEditMode="relative" rAng="0" ptsTypes="AA">
                                      <p:cBhvr>
                                        <p:cTn id="12" dur="2000" fill="hold"/>
                                        <p:tgtEl>
                                          <p:spTgt spid="17"/>
                                        </p:tgtEl>
                                        <p:attrNameLst>
                                          <p:attrName>ppt_x</p:attrName>
                                          <p:attrName>ppt_y</p:attrName>
                                        </p:attrNameLst>
                                      </p:cBhvr>
                                      <p:rCtr x="12500" y="0"/>
                                    </p:animMotion>
                                  </p:childTnLst>
                                </p:cTn>
                              </p:par>
                              <p:par>
                                <p:cTn id="13" presetID="63" presetClass="path" presetSubtype="0" accel="50000" decel="50000" fill="hold" nodeType="withEffect">
                                  <p:stCondLst>
                                    <p:cond delay="0"/>
                                  </p:stCondLst>
                                  <p:childTnLst>
                                    <p:animMotion origin="layout" path="M 0 0 L 0.25 0 E" pathEditMode="relative" ptsTypes="">
                                      <p:cBhvr>
                                        <p:cTn id="14" dur="2000" fill="hold"/>
                                        <p:tgtEl>
                                          <p:spTgt spid="16"/>
                                        </p:tgtEl>
                                        <p:attrNameLst>
                                          <p:attrName>ppt_x</p:attrName>
                                          <p:attrName>ppt_y</p:attrName>
                                        </p:attrNameLst>
                                      </p:cBhvr>
                                    </p:animMotion>
                                  </p:childTnLst>
                                </p:cTn>
                              </p:par>
                              <p:par>
                                <p:cTn id="15" presetID="35" presetClass="path" presetSubtype="0" accel="50000" decel="50000" fill="hold" nodeType="withEffect">
                                  <p:stCondLst>
                                    <p:cond delay="0"/>
                                  </p:stCondLst>
                                  <p:childTnLst>
                                    <p:animMotion origin="layout" path="M -1.11111E-6 1.48148E-6 L -0.25 1.48148E-6 " pathEditMode="relative" rAng="0" ptsTypes="AA">
                                      <p:cBhvr>
                                        <p:cTn id="16" dur="2000" fill="hold"/>
                                        <p:tgtEl>
                                          <p:spTgt spid="14"/>
                                        </p:tgtEl>
                                        <p:attrNameLst>
                                          <p:attrName>ppt_x</p:attrName>
                                          <p:attrName>ppt_y</p:attrName>
                                        </p:attrNameLst>
                                      </p:cBhvr>
                                      <p:rCtr x="-12500" y="0"/>
                                    </p:animMotion>
                                  </p:childTnLst>
                                </p:cTn>
                              </p:par>
                              <p:par>
                                <p:cTn id="17" presetID="35" presetClass="path" presetSubtype="0" accel="50000" decel="50000" fill="hold" nodeType="withEffect">
                                  <p:stCondLst>
                                    <p:cond delay="0"/>
                                  </p:stCondLst>
                                  <p:childTnLst>
                                    <p:animMotion origin="layout" path="M 1.94444E-6 0 L -0.25 0 " pathEditMode="relative" rAng="0" ptsTypes="AA">
                                      <p:cBhvr>
                                        <p:cTn id="18" dur="2000" fill="hold"/>
                                        <p:tgtEl>
                                          <p:spTgt spid="18"/>
                                        </p:tgtEl>
                                        <p:attrNameLst>
                                          <p:attrName>ppt_x</p:attrName>
                                          <p:attrName>ppt_y</p:attrName>
                                        </p:attrNameLst>
                                      </p:cBhvr>
                                      <p:rCtr x="-12500" y="0"/>
                                    </p:animMotion>
                                  </p:childTnLst>
                                </p:cTn>
                              </p:par>
                              <p:par>
                                <p:cTn id="19" presetID="35" presetClass="path" presetSubtype="0" accel="50000" decel="50000" fill="hold" nodeType="withEffect">
                                  <p:stCondLst>
                                    <p:cond delay="0"/>
                                  </p:stCondLst>
                                  <p:childTnLst>
                                    <p:animMotion origin="layout" path="M -1.11111E-6 0 L -0.25 0 " pathEditMode="relative" rAng="0" ptsTypes="AA">
                                      <p:cBhvr>
                                        <p:cTn id="20" dur="2000" fill="hold"/>
                                        <p:tgtEl>
                                          <p:spTgt spid="19"/>
                                        </p:tgtEl>
                                        <p:attrNameLst>
                                          <p:attrName>ppt_x</p:attrName>
                                          <p:attrName>ppt_y</p:attrName>
                                        </p:attrNameLst>
                                      </p:cBhvr>
                                      <p:rCtr x="-12500" y="0"/>
                                    </p:animMotion>
                                  </p:childTnLst>
                                </p:cTn>
                              </p:par>
                              <p:par>
                                <p:cTn id="21" presetID="10" presetClass="entr" presetSubtype="0" fill="hold" grpId="0" nodeType="withEffect">
                                  <p:stCondLst>
                                    <p:cond delay="70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400"/>
                                        <p:tgtEl>
                                          <p:spTgt spid="15"/>
                                        </p:tgtEl>
                                      </p:cBhvr>
                                    </p:animEffect>
                                  </p:childTnLst>
                                </p:cTn>
                              </p:par>
                              <p:par>
                                <p:cTn id="24" presetID="10" presetClass="entr" presetSubtype="0" fill="hold" nodeType="withEffect">
                                  <p:stCondLst>
                                    <p:cond delay="70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400"/>
                                        <p:tgtEl>
                                          <p:spTgt spid="20"/>
                                        </p:tgtEl>
                                      </p:cBhvr>
                                    </p:animEffect>
                                  </p:childTnLst>
                                </p:cTn>
                              </p:par>
                              <p:par>
                                <p:cTn id="27" presetID="10" presetClass="entr" presetSubtype="0" fill="hold" nodeType="withEffect">
                                  <p:stCondLst>
                                    <p:cond delay="70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1400"/>
                                        <p:tgtEl>
                                          <p:spTgt spid="21"/>
                                        </p:tgtEl>
                                      </p:cBhvr>
                                    </p:animEffect>
                                  </p:childTnLst>
                                </p:cTn>
                              </p:par>
                              <p:par>
                                <p:cTn id="30" presetID="10" presetClass="entr" presetSubtype="0" fill="hold" nodeType="withEffect">
                                  <p:stCondLst>
                                    <p:cond delay="70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4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err="1" smtClean="0"/>
              <a:t>Supergravity</a:t>
            </a:r>
            <a:r>
              <a:rPr lang="en-US" dirty="0" smtClean="0"/>
              <a:t> theories</a:t>
            </a:r>
            <a:endParaRPr lang="en-US" dirty="0"/>
          </a:p>
        </p:txBody>
      </p:sp>
      <p:sp>
        <p:nvSpPr>
          <p:cNvPr id="3" name="Segnaposto contenuto 2"/>
          <p:cNvSpPr>
            <a:spLocks noGrp="1"/>
          </p:cNvSpPr>
          <p:nvPr>
            <p:ph idx="1"/>
          </p:nvPr>
        </p:nvSpPr>
        <p:spPr/>
        <p:txBody>
          <a:bodyPr>
            <a:normAutofit fontScale="77500" lnSpcReduction="20000"/>
          </a:bodyPr>
          <a:lstStyle/>
          <a:p>
            <a:r>
              <a:rPr lang="en-US" dirty="0" smtClean="0"/>
              <a:t>As pointed out by </a:t>
            </a:r>
            <a:r>
              <a:rPr lang="en-US" dirty="0" err="1" smtClean="0"/>
              <a:t>Scherk</a:t>
            </a:r>
            <a:r>
              <a:rPr lang="en-US" dirty="0" smtClean="0"/>
              <a:t> in 1979 besides the graviton with spin 2 and zero mass the gravitational interaction could be mediated by a </a:t>
            </a:r>
            <a:r>
              <a:rPr lang="en-US" dirty="0" err="1" smtClean="0"/>
              <a:t>Kaluza</a:t>
            </a:r>
            <a:r>
              <a:rPr lang="en-US" dirty="0" smtClean="0"/>
              <a:t>-Klein vector particle with spin 1 and a scalar particle with spin 0 with non zero mass </a:t>
            </a:r>
          </a:p>
          <a:p>
            <a:r>
              <a:rPr lang="en-US" dirty="0" smtClean="0"/>
              <a:t>The </a:t>
            </a:r>
            <a:r>
              <a:rPr lang="en-US" dirty="0" err="1" smtClean="0"/>
              <a:t>graviscalar</a:t>
            </a:r>
            <a:r>
              <a:rPr lang="en-US" dirty="0" smtClean="0"/>
              <a:t> is attractive while the </a:t>
            </a:r>
            <a:r>
              <a:rPr lang="en-US" dirty="0" err="1" smtClean="0"/>
              <a:t>gravivector</a:t>
            </a:r>
            <a:r>
              <a:rPr lang="en-US" dirty="0" smtClean="0"/>
              <a:t> is repulsive.</a:t>
            </a:r>
          </a:p>
          <a:p>
            <a:r>
              <a:rPr lang="en-US" dirty="0" smtClean="0"/>
              <a:t>It could happen that antimatter experiences a greater acceleration towards earth than matter or a smaller one.</a:t>
            </a:r>
          </a:p>
          <a:p>
            <a:r>
              <a:rPr lang="en-US" dirty="0" smtClean="0"/>
              <a:t>The effect of the two particles could be cancelled in matter experiments and appear in matter-antimatter experiments.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87"/>
          <p:cNvGrpSpPr/>
          <p:nvPr/>
        </p:nvGrpSpPr>
        <p:grpSpPr>
          <a:xfrm>
            <a:off x="2355214" y="877299"/>
            <a:ext cx="2160000" cy="935996"/>
            <a:chOff x="2355214" y="877299"/>
            <a:chExt cx="2160000" cy="935996"/>
          </a:xfrm>
        </p:grpSpPr>
        <p:sp>
          <p:nvSpPr>
            <p:cNvPr id="12" name="Rounded Rectangle 11"/>
            <p:cNvSpPr/>
            <p:nvPr/>
          </p:nvSpPr>
          <p:spPr>
            <a:xfrm>
              <a:off x="2355214" y="877299"/>
              <a:ext cx="2160000" cy="935996"/>
            </a:xfrm>
            <a:prstGeom prst="round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1" name="Picture 1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0299" y="991194"/>
              <a:ext cx="721441" cy="721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 name="Rectangle 5"/>
            <p:cNvSpPr/>
            <p:nvPr/>
          </p:nvSpPr>
          <p:spPr>
            <a:xfrm>
              <a:off x="3528686" y="1197983"/>
              <a:ext cx="663663" cy="307777"/>
            </a:xfrm>
            <a:prstGeom prst="rect">
              <a:avLst/>
            </a:prstGeom>
          </p:spPr>
          <p:txBody>
            <a:bodyPr wrap="none">
              <a:spAutoFit/>
            </a:bodyPr>
            <a:lstStyle/>
            <a:p>
              <a:r>
                <a:rPr lang="en-US" sz="1400" dirty="0" smtClean="0">
                  <a:latin typeface="Helvetica Neue Light"/>
                  <a:cs typeface="Helvetica Neue Light"/>
                </a:rPr>
                <a:t>CERN</a:t>
              </a:r>
            </a:p>
          </p:txBody>
        </p:sp>
      </p:grpSp>
      <p:grpSp>
        <p:nvGrpSpPr>
          <p:cNvPr id="42" name="Gruppo 88"/>
          <p:cNvGrpSpPr/>
          <p:nvPr/>
        </p:nvGrpSpPr>
        <p:grpSpPr>
          <a:xfrm>
            <a:off x="4618772" y="877299"/>
            <a:ext cx="2160000" cy="935996"/>
            <a:chOff x="4618772" y="877299"/>
            <a:chExt cx="2160000" cy="935996"/>
          </a:xfrm>
        </p:grpSpPr>
        <p:sp>
          <p:nvSpPr>
            <p:cNvPr id="13" name="Rounded Rectangle 12"/>
            <p:cNvSpPr/>
            <p:nvPr/>
          </p:nvSpPr>
          <p:spPr>
            <a:xfrm>
              <a:off x="4618772" y="877299"/>
              <a:ext cx="2160000" cy="935996"/>
            </a:xfrm>
            <a:prstGeom prst="round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6520" y="991871"/>
              <a:ext cx="806299"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7" name="Rectangle 6"/>
            <p:cNvSpPr/>
            <p:nvPr/>
          </p:nvSpPr>
          <p:spPr>
            <a:xfrm>
              <a:off x="5513365" y="1121039"/>
              <a:ext cx="1261884" cy="461665"/>
            </a:xfrm>
            <a:prstGeom prst="rect">
              <a:avLst/>
            </a:prstGeom>
          </p:spPr>
          <p:txBody>
            <a:bodyPr wrap="none">
              <a:spAutoFit/>
            </a:bodyPr>
            <a:lstStyle/>
            <a:p>
              <a:pPr algn="ctr"/>
              <a:r>
                <a:rPr lang="en-US" sz="1200" dirty="0">
                  <a:latin typeface="Helvetica Neue Light"/>
                  <a:cs typeface="Helvetica Neue Light"/>
                </a:rPr>
                <a:t>Czech Technical </a:t>
              </a:r>
              <a:endParaRPr lang="en-US" sz="1200" dirty="0" smtClean="0">
                <a:latin typeface="Helvetica Neue Light"/>
                <a:cs typeface="Helvetica Neue Light"/>
              </a:endParaRPr>
            </a:p>
            <a:p>
              <a:pPr algn="ctr"/>
              <a:r>
                <a:rPr lang="en-US" sz="1200" dirty="0" smtClean="0">
                  <a:latin typeface="Helvetica Neue Light"/>
                  <a:cs typeface="Helvetica Neue Light"/>
                </a:rPr>
                <a:t>University</a:t>
              </a:r>
              <a:endParaRPr lang="en-US" sz="1200" dirty="0">
                <a:latin typeface="Helvetica Neue Light"/>
                <a:cs typeface="Helvetica Neue Light"/>
              </a:endParaRPr>
            </a:p>
          </p:txBody>
        </p:sp>
      </p:grpSp>
      <p:grpSp>
        <p:nvGrpSpPr>
          <p:cNvPr id="45" name="Gruppo 89"/>
          <p:cNvGrpSpPr/>
          <p:nvPr/>
        </p:nvGrpSpPr>
        <p:grpSpPr>
          <a:xfrm>
            <a:off x="6882330" y="877299"/>
            <a:ext cx="2160000" cy="935996"/>
            <a:chOff x="6882330" y="877299"/>
            <a:chExt cx="2160000" cy="935996"/>
          </a:xfrm>
        </p:grpSpPr>
        <p:sp>
          <p:nvSpPr>
            <p:cNvPr id="14" name="Rounded Rectangle 13"/>
            <p:cNvSpPr/>
            <p:nvPr/>
          </p:nvSpPr>
          <p:spPr>
            <a:xfrm>
              <a:off x="6882330" y="877299"/>
              <a:ext cx="2160000" cy="935996"/>
            </a:xfrm>
            <a:prstGeom prst="round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2" name="Picture 11"/>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4843" y="1239134"/>
              <a:ext cx="685354" cy="2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1" name="Rectangle 50"/>
            <p:cNvSpPr/>
            <p:nvPr/>
          </p:nvSpPr>
          <p:spPr>
            <a:xfrm>
              <a:off x="7888831" y="1213372"/>
              <a:ext cx="923011" cy="276999"/>
            </a:xfrm>
            <a:prstGeom prst="rect">
              <a:avLst/>
            </a:prstGeom>
          </p:spPr>
          <p:txBody>
            <a:bodyPr wrap="none">
              <a:spAutoFit/>
            </a:bodyPr>
            <a:lstStyle/>
            <a:p>
              <a:pPr algn="ctr"/>
              <a:r>
                <a:rPr lang="en-US" sz="1200" dirty="0" smtClean="0">
                  <a:latin typeface="Helvetica Neue Light"/>
                  <a:cs typeface="Helvetica Neue Light"/>
                </a:rPr>
                <a:t>ETH Zurich</a:t>
              </a:r>
            </a:p>
          </p:txBody>
        </p:sp>
      </p:grpSp>
      <p:grpSp>
        <p:nvGrpSpPr>
          <p:cNvPr id="69" name="Gruppo 84"/>
          <p:cNvGrpSpPr/>
          <p:nvPr/>
        </p:nvGrpSpPr>
        <p:grpSpPr>
          <a:xfrm>
            <a:off x="91656" y="1878520"/>
            <a:ext cx="2160000" cy="935996"/>
            <a:chOff x="91656" y="1878520"/>
            <a:chExt cx="2160000" cy="935996"/>
          </a:xfrm>
        </p:grpSpPr>
        <p:sp>
          <p:nvSpPr>
            <p:cNvPr id="15" name="Rounded Rectangle 14"/>
            <p:cNvSpPr/>
            <p:nvPr/>
          </p:nvSpPr>
          <p:spPr>
            <a:xfrm>
              <a:off x="91656" y="1878520"/>
              <a:ext cx="2160000" cy="935996"/>
            </a:xfrm>
            <a:prstGeom prst="round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4" name="Picture 33"/>
            <p:cNvPicPr>
              <a:picLocks noChangeAspect="1"/>
            </p:cNvPicPr>
            <p:nvPr/>
          </p:nvPicPr>
          <p:blipFill>
            <a:blip r:embed="rId6" cstate="print"/>
            <a:stretch>
              <a:fillRect/>
            </a:stretch>
          </p:blipFill>
          <p:spPr>
            <a:xfrm>
              <a:off x="245882" y="1970611"/>
              <a:ext cx="573564" cy="756348"/>
            </a:xfrm>
            <a:prstGeom prst="rect">
              <a:avLst/>
            </a:prstGeom>
          </p:spPr>
        </p:pic>
        <p:sp>
          <p:nvSpPr>
            <p:cNvPr id="52" name="Rectangle 51"/>
            <p:cNvSpPr/>
            <p:nvPr/>
          </p:nvSpPr>
          <p:spPr>
            <a:xfrm>
              <a:off x="1094736" y="2117953"/>
              <a:ext cx="1005403" cy="461665"/>
            </a:xfrm>
            <a:prstGeom prst="rect">
              <a:avLst/>
            </a:prstGeom>
          </p:spPr>
          <p:txBody>
            <a:bodyPr wrap="none">
              <a:spAutoFit/>
            </a:bodyPr>
            <a:lstStyle/>
            <a:p>
              <a:pPr algn="ctr"/>
              <a:r>
                <a:rPr lang="en-US" sz="1200" dirty="0" smtClean="0">
                  <a:latin typeface="Helvetica Neue Light"/>
                  <a:cs typeface="Helvetica Neue Light"/>
                </a:rPr>
                <a:t>University of</a:t>
              </a:r>
            </a:p>
            <a:p>
              <a:pPr algn="ctr"/>
              <a:r>
                <a:rPr lang="en-US" sz="1200" dirty="0" err="1" smtClean="0">
                  <a:latin typeface="Helvetica Neue Light"/>
                  <a:cs typeface="Helvetica Neue Light"/>
                </a:rPr>
                <a:t>Genova</a:t>
              </a:r>
              <a:endParaRPr lang="en-US" sz="1200" dirty="0" smtClean="0">
                <a:latin typeface="Helvetica Neue Light"/>
                <a:cs typeface="Helvetica Neue Light"/>
              </a:endParaRPr>
            </a:p>
          </p:txBody>
        </p:sp>
      </p:grpSp>
      <p:grpSp>
        <p:nvGrpSpPr>
          <p:cNvPr id="84" name="Gruppo 1"/>
          <p:cNvGrpSpPr/>
          <p:nvPr/>
        </p:nvGrpSpPr>
        <p:grpSpPr>
          <a:xfrm>
            <a:off x="4618772" y="1878520"/>
            <a:ext cx="2160000" cy="935996"/>
            <a:chOff x="4618772" y="1878520"/>
            <a:chExt cx="2160000" cy="935996"/>
          </a:xfrm>
        </p:grpSpPr>
        <p:sp>
          <p:nvSpPr>
            <p:cNvPr id="17" name="Rounded Rectangle 16"/>
            <p:cNvSpPr/>
            <p:nvPr/>
          </p:nvSpPr>
          <p:spPr>
            <a:xfrm>
              <a:off x="4618772" y="1878520"/>
              <a:ext cx="2160000" cy="935996"/>
            </a:xfrm>
            <a:prstGeom prst="round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7" cstate="print"/>
            <a:stretch>
              <a:fillRect/>
            </a:stretch>
          </p:blipFill>
          <p:spPr>
            <a:xfrm>
              <a:off x="4727316" y="1952786"/>
              <a:ext cx="788479" cy="791999"/>
            </a:xfrm>
            <a:prstGeom prst="rect">
              <a:avLst/>
            </a:prstGeom>
          </p:spPr>
        </p:pic>
        <p:sp>
          <p:nvSpPr>
            <p:cNvPr id="54" name="Rectangle 53"/>
            <p:cNvSpPr/>
            <p:nvPr/>
          </p:nvSpPr>
          <p:spPr>
            <a:xfrm>
              <a:off x="5592922" y="2117953"/>
              <a:ext cx="1005403" cy="461665"/>
            </a:xfrm>
            <a:prstGeom prst="rect">
              <a:avLst/>
            </a:prstGeom>
          </p:spPr>
          <p:txBody>
            <a:bodyPr wrap="none">
              <a:spAutoFit/>
            </a:bodyPr>
            <a:lstStyle/>
            <a:p>
              <a:pPr algn="ctr"/>
              <a:r>
                <a:rPr lang="en-US" sz="1200" dirty="0" smtClean="0">
                  <a:latin typeface="Helvetica Neue Light"/>
                  <a:cs typeface="Helvetica Neue Light"/>
                </a:rPr>
                <a:t>University of</a:t>
              </a:r>
            </a:p>
            <a:p>
              <a:pPr algn="ctr"/>
              <a:r>
                <a:rPr lang="en-US" sz="1200" dirty="0" err="1" smtClean="0">
                  <a:latin typeface="Helvetica Neue Light"/>
                  <a:cs typeface="Helvetica Neue Light"/>
                </a:rPr>
                <a:t>Padova</a:t>
              </a:r>
              <a:endParaRPr lang="en-US" sz="1200" dirty="0" smtClean="0">
                <a:latin typeface="Helvetica Neue Light"/>
                <a:cs typeface="Helvetica Neue Light"/>
              </a:endParaRPr>
            </a:p>
          </p:txBody>
        </p:sp>
      </p:grpSp>
      <p:grpSp>
        <p:nvGrpSpPr>
          <p:cNvPr id="85" name="Gruppo 90"/>
          <p:cNvGrpSpPr/>
          <p:nvPr/>
        </p:nvGrpSpPr>
        <p:grpSpPr>
          <a:xfrm>
            <a:off x="6882330" y="1878520"/>
            <a:ext cx="2160000" cy="935996"/>
            <a:chOff x="6882330" y="1878520"/>
            <a:chExt cx="2160000" cy="935996"/>
          </a:xfrm>
        </p:grpSpPr>
        <p:sp>
          <p:nvSpPr>
            <p:cNvPr id="18" name="Rounded Rectangle 17"/>
            <p:cNvSpPr/>
            <p:nvPr/>
          </p:nvSpPr>
          <p:spPr>
            <a:xfrm>
              <a:off x="6882330" y="1878520"/>
              <a:ext cx="2160000" cy="935996"/>
            </a:xfrm>
            <a:prstGeom prst="round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8" cstate="print"/>
            <a:stretch>
              <a:fillRect/>
            </a:stretch>
          </p:blipFill>
          <p:spPr>
            <a:xfrm>
              <a:off x="6955573" y="1952786"/>
              <a:ext cx="824400" cy="791999"/>
            </a:xfrm>
            <a:prstGeom prst="rect">
              <a:avLst/>
            </a:prstGeom>
          </p:spPr>
        </p:pic>
        <p:sp>
          <p:nvSpPr>
            <p:cNvPr id="55" name="Rectangle 54"/>
            <p:cNvSpPr/>
            <p:nvPr/>
          </p:nvSpPr>
          <p:spPr>
            <a:xfrm>
              <a:off x="7847635" y="2117953"/>
              <a:ext cx="1005403" cy="461665"/>
            </a:xfrm>
            <a:prstGeom prst="rect">
              <a:avLst/>
            </a:prstGeom>
          </p:spPr>
          <p:txBody>
            <a:bodyPr wrap="none">
              <a:spAutoFit/>
            </a:bodyPr>
            <a:lstStyle/>
            <a:p>
              <a:pPr algn="ctr"/>
              <a:r>
                <a:rPr lang="en-US" sz="1200" dirty="0" smtClean="0">
                  <a:latin typeface="Helvetica Neue Light"/>
                  <a:cs typeface="Helvetica Neue Light"/>
                </a:rPr>
                <a:t>University of</a:t>
              </a:r>
            </a:p>
            <a:p>
              <a:pPr algn="ctr"/>
              <a:r>
                <a:rPr lang="en-US" sz="1200" dirty="0" smtClean="0">
                  <a:latin typeface="Helvetica Neue Light"/>
                  <a:cs typeface="Helvetica Neue Light"/>
                </a:rPr>
                <a:t>Pavia</a:t>
              </a:r>
            </a:p>
          </p:txBody>
        </p:sp>
      </p:grpSp>
      <p:grpSp>
        <p:nvGrpSpPr>
          <p:cNvPr id="86" name="Gruppo 93"/>
          <p:cNvGrpSpPr/>
          <p:nvPr/>
        </p:nvGrpSpPr>
        <p:grpSpPr>
          <a:xfrm>
            <a:off x="6882330" y="2879742"/>
            <a:ext cx="2160000" cy="935996"/>
            <a:chOff x="6882330" y="2879742"/>
            <a:chExt cx="2160000" cy="935996"/>
          </a:xfrm>
        </p:grpSpPr>
        <p:sp>
          <p:nvSpPr>
            <p:cNvPr id="22" name="Rounded Rectangle 21"/>
            <p:cNvSpPr/>
            <p:nvPr/>
          </p:nvSpPr>
          <p:spPr>
            <a:xfrm>
              <a:off x="6882330" y="2879742"/>
              <a:ext cx="2160000" cy="935996"/>
            </a:xfrm>
            <a:prstGeom prst="round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9" cstate="print"/>
            <a:stretch>
              <a:fillRect/>
            </a:stretch>
          </p:blipFill>
          <p:spPr>
            <a:xfrm>
              <a:off x="7023419" y="2932419"/>
              <a:ext cx="648290" cy="791999"/>
            </a:xfrm>
            <a:prstGeom prst="rect">
              <a:avLst/>
            </a:prstGeom>
          </p:spPr>
        </p:pic>
        <p:sp>
          <p:nvSpPr>
            <p:cNvPr id="56" name="Rectangle 55"/>
            <p:cNvSpPr/>
            <p:nvPr/>
          </p:nvSpPr>
          <p:spPr>
            <a:xfrm>
              <a:off x="7670849" y="3114520"/>
              <a:ext cx="1358975" cy="461665"/>
            </a:xfrm>
            <a:prstGeom prst="rect">
              <a:avLst/>
            </a:prstGeom>
          </p:spPr>
          <p:txBody>
            <a:bodyPr wrap="none">
              <a:spAutoFit/>
            </a:bodyPr>
            <a:lstStyle/>
            <a:p>
              <a:pPr algn="ctr"/>
              <a:r>
                <a:rPr lang="en-US" sz="1200" dirty="0" smtClean="0">
                  <a:latin typeface="Helvetica Neue Light"/>
                  <a:cs typeface="Helvetica Neue Light"/>
                </a:rPr>
                <a:t>University College</a:t>
              </a:r>
            </a:p>
            <a:p>
              <a:pPr algn="ctr"/>
              <a:r>
                <a:rPr lang="en-US" sz="1200" dirty="0" smtClean="0">
                  <a:latin typeface="Helvetica Neue Light"/>
                  <a:cs typeface="Helvetica Neue Light"/>
                </a:rPr>
                <a:t>London</a:t>
              </a:r>
            </a:p>
          </p:txBody>
        </p:sp>
      </p:grpSp>
      <p:grpSp>
        <p:nvGrpSpPr>
          <p:cNvPr id="87" name="Gruppo 44"/>
          <p:cNvGrpSpPr/>
          <p:nvPr/>
        </p:nvGrpSpPr>
        <p:grpSpPr>
          <a:xfrm>
            <a:off x="4618772" y="2879742"/>
            <a:ext cx="2160000" cy="935996"/>
            <a:chOff x="4618772" y="2879742"/>
            <a:chExt cx="2160000" cy="935996"/>
          </a:xfrm>
        </p:grpSpPr>
        <p:sp>
          <p:nvSpPr>
            <p:cNvPr id="21" name="Rounded Rectangle 20"/>
            <p:cNvSpPr/>
            <p:nvPr/>
          </p:nvSpPr>
          <p:spPr>
            <a:xfrm>
              <a:off x="4618772" y="2879742"/>
              <a:ext cx="2160000" cy="935996"/>
            </a:xfrm>
            <a:prstGeom prst="round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6" name="Picture 35"/>
            <p:cNvPicPr>
              <a:picLocks noChangeAspect="1"/>
            </p:cNvPicPr>
            <p:nvPr/>
          </p:nvPicPr>
          <p:blipFill>
            <a:blip r:embed="rId10" cstate="print"/>
            <a:stretch>
              <a:fillRect/>
            </a:stretch>
          </p:blipFill>
          <p:spPr>
            <a:xfrm>
              <a:off x="4710425" y="2949353"/>
              <a:ext cx="791999" cy="791999"/>
            </a:xfrm>
            <a:prstGeom prst="rect">
              <a:avLst/>
            </a:prstGeom>
          </p:spPr>
        </p:pic>
        <p:sp>
          <p:nvSpPr>
            <p:cNvPr id="57" name="Rectangle 56"/>
            <p:cNvSpPr/>
            <p:nvPr/>
          </p:nvSpPr>
          <p:spPr>
            <a:xfrm>
              <a:off x="5554401" y="3114520"/>
              <a:ext cx="1065513" cy="461665"/>
            </a:xfrm>
            <a:prstGeom prst="rect">
              <a:avLst/>
            </a:prstGeom>
          </p:spPr>
          <p:txBody>
            <a:bodyPr wrap="none">
              <a:spAutoFit/>
            </a:bodyPr>
            <a:lstStyle/>
            <a:p>
              <a:pPr algn="ctr"/>
              <a:r>
                <a:rPr lang="en-US" sz="1200" dirty="0" err="1" smtClean="0">
                  <a:latin typeface="Helvetica Neue Light"/>
                  <a:cs typeface="Helvetica Neue Light"/>
                </a:rPr>
                <a:t>Politecnico</a:t>
              </a:r>
              <a:r>
                <a:rPr lang="en-US" sz="1200" dirty="0" smtClean="0">
                  <a:latin typeface="Helvetica Neue Light"/>
                  <a:cs typeface="Helvetica Neue Light"/>
                </a:rPr>
                <a:t> di</a:t>
              </a:r>
            </a:p>
            <a:p>
              <a:pPr algn="ctr"/>
              <a:r>
                <a:rPr lang="en-US" sz="1200" dirty="0" smtClean="0">
                  <a:latin typeface="Helvetica Neue Light"/>
                  <a:cs typeface="Helvetica Neue Light"/>
                </a:rPr>
                <a:t>Milano</a:t>
              </a:r>
            </a:p>
          </p:txBody>
        </p:sp>
      </p:grpSp>
      <p:grpSp>
        <p:nvGrpSpPr>
          <p:cNvPr id="88" name="Gruppo 92"/>
          <p:cNvGrpSpPr/>
          <p:nvPr/>
        </p:nvGrpSpPr>
        <p:grpSpPr>
          <a:xfrm>
            <a:off x="2355214" y="2879742"/>
            <a:ext cx="2182621" cy="935996"/>
            <a:chOff x="2355214" y="2879742"/>
            <a:chExt cx="2182621" cy="935996"/>
          </a:xfrm>
        </p:grpSpPr>
        <p:sp>
          <p:nvSpPr>
            <p:cNvPr id="20" name="Rounded Rectangle 19"/>
            <p:cNvSpPr/>
            <p:nvPr/>
          </p:nvSpPr>
          <p:spPr>
            <a:xfrm>
              <a:off x="2355214" y="2879742"/>
              <a:ext cx="2160000" cy="935996"/>
            </a:xfrm>
            <a:prstGeom prst="round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11" cstate="print"/>
            <a:stretch>
              <a:fillRect/>
            </a:stretch>
          </p:blipFill>
          <p:spPr>
            <a:xfrm>
              <a:off x="2390517" y="2949353"/>
              <a:ext cx="941215" cy="791999"/>
            </a:xfrm>
            <a:prstGeom prst="rect">
              <a:avLst/>
            </a:prstGeom>
          </p:spPr>
        </p:pic>
        <p:sp>
          <p:nvSpPr>
            <p:cNvPr id="58" name="Rectangle 57"/>
            <p:cNvSpPr/>
            <p:nvPr/>
          </p:nvSpPr>
          <p:spPr>
            <a:xfrm>
              <a:off x="3006647" y="3012387"/>
              <a:ext cx="1531188" cy="461665"/>
            </a:xfrm>
            <a:prstGeom prst="rect">
              <a:avLst/>
            </a:prstGeom>
          </p:spPr>
          <p:txBody>
            <a:bodyPr wrap="none">
              <a:spAutoFit/>
            </a:bodyPr>
            <a:lstStyle/>
            <a:p>
              <a:pPr algn="ctr"/>
              <a:r>
                <a:rPr lang="en-US" sz="1200" dirty="0" smtClean="0">
                  <a:latin typeface="Helvetica Neue Light"/>
                  <a:cs typeface="Helvetica Neue Light"/>
                </a:rPr>
                <a:t>Max-Planck Institute</a:t>
              </a:r>
            </a:p>
            <a:p>
              <a:pPr algn="ctr"/>
              <a:r>
                <a:rPr lang="en-US" sz="1200" dirty="0" err="1" smtClean="0">
                  <a:latin typeface="Helvetica Neue Light"/>
                  <a:cs typeface="Helvetica Neue Light"/>
                </a:rPr>
                <a:t>Heidelbert</a:t>
              </a:r>
              <a:endParaRPr lang="en-US" sz="1200" dirty="0" smtClean="0">
                <a:latin typeface="Helvetica Neue Light"/>
                <a:cs typeface="Helvetica Neue Light"/>
              </a:endParaRPr>
            </a:p>
          </p:txBody>
        </p:sp>
      </p:grpSp>
      <p:grpSp>
        <p:nvGrpSpPr>
          <p:cNvPr id="89" name="Gruppo 91"/>
          <p:cNvGrpSpPr/>
          <p:nvPr/>
        </p:nvGrpSpPr>
        <p:grpSpPr>
          <a:xfrm>
            <a:off x="91656" y="2879742"/>
            <a:ext cx="2160000" cy="935996"/>
            <a:chOff x="91656" y="2879742"/>
            <a:chExt cx="2160000" cy="935996"/>
          </a:xfrm>
        </p:grpSpPr>
        <p:sp>
          <p:nvSpPr>
            <p:cNvPr id="19" name="Rounded Rectangle 18"/>
            <p:cNvSpPr/>
            <p:nvPr/>
          </p:nvSpPr>
          <p:spPr>
            <a:xfrm>
              <a:off x="91656" y="2879742"/>
              <a:ext cx="2160000" cy="935996"/>
            </a:xfrm>
            <a:prstGeom prst="round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8" name="Picture 60"/>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45881" y="2985352"/>
              <a:ext cx="47961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9" name="Rectangle 58"/>
            <p:cNvSpPr/>
            <p:nvPr/>
          </p:nvSpPr>
          <p:spPr>
            <a:xfrm>
              <a:off x="780708" y="2929854"/>
              <a:ext cx="1441420" cy="830997"/>
            </a:xfrm>
            <a:prstGeom prst="rect">
              <a:avLst/>
            </a:prstGeom>
          </p:spPr>
          <p:txBody>
            <a:bodyPr wrap="none">
              <a:spAutoFit/>
            </a:bodyPr>
            <a:lstStyle/>
            <a:p>
              <a:pPr algn="ctr"/>
              <a:r>
                <a:rPr lang="en-US" sz="1200" dirty="0" smtClean="0">
                  <a:latin typeface="Helvetica Neue Light"/>
                  <a:cs typeface="Helvetica Neue Light"/>
                </a:rPr>
                <a:t>Institute of Nuclear</a:t>
              </a:r>
            </a:p>
            <a:p>
              <a:pPr algn="ctr"/>
              <a:r>
                <a:rPr lang="en-US" sz="1200" dirty="0" smtClean="0">
                  <a:latin typeface="Helvetica Neue Light"/>
                  <a:cs typeface="Helvetica Neue Light"/>
                </a:rPr>
                <a:t>Research of the </a:t>
              </a:r>
            </a:p>
            <a:p>
              <a:pPr algn="ctr"/>
              <a:r>
                <a:rPr lang="en-US" sz="1200" dirty="0" smtClean="0">
                  <a:latin typeface="Helvetica Neue Light"/>
                  <a:cs typeface="Helvetica Neue Light"/>
                </a:rPr>
                <a:t>Russian Academy </a:t>
              </a:r>
            </a:p>
            <a:p>
              <a:pPr algn="ctr"/>
              <a:r>
                <a:rPr lang="en-US" sz="1200" dirty="0" smtClean="0">
                  <a:latin typeface="Helvetica Neue Light"/>
                  <a:cs typeface="Helvetica Neue Light"/>
                </a:rPr>
                <a:t>of Science</a:t>
              </a:r>
            </a:p>
          </p:txBody>
        </p:sp>
      </p:grpSp>
      <p:grpSp>
        <p:nvGrpSpPr>
          <p:cNvPr id="90" name="Gruppo 97"/>
          <p:cNvGrpSpPr/>
          <p:nvPr/>
        </p:nvGrpSpPr>
        <p:grpSpPr>
          <a:xfrm>
            <a:off x="91656" y="3880963"/>
            <a:ext cx="2160000" cy="935996"/>
            <a:chOff x="91656" y="3880963"/>
            <a:chExt cx="2160000" cy="935996"/>
          </a:xfrm>
        </p:grpSpPr>
        <p:sp>
          <p:nvSpPr>
            <p:cNvPr id="23" name="Rounded Rectangle 22"/>
            <p:cNvSpPr/>
            <p:nvPr/>
          </p:nvSpPr>
          <p:spPr>
            <a:xfrm>
              <a:off x="91656" y="3880963"/>
              <a:ext cx="2160000" cy="935996"/>
            </a:xfrm>
            <a:prstGeom prst="round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13" cstate="print"/>
            <a:stretch>
              <a:fillRect/>
            </a:stretch>
          </p:blipFill>
          <p:spPr>
            <a:xfrm>
              <a:off x="107976" y="3948601"/>
              <a:ext cx="857999" cy="791999"/>
            </a:xfrm>
            <a:prstGeom prst="rect">
              <a:avLst/>
            </a:prstGeom>
          </p:spPr>
        </p:pic>
        <p:sp>
          <p:nvSpPr>
            <p:cNvPr id="60" name="Rectangle 59"/>
            <p:cNvSpPr/>
            <p:nvPr/>
          </p:nvSpPr>
          <p:spPr>
            <a:xfrm>
              <a:off x="1094736" y="4113768"/>
              <a:ext cx="1005403" cy="461665"/>
            </a:xfrm>
            <a:prstGeom prst="rect">
              <a:avLst/>
            </a:prstGeom>
          </p:spPr>
          <p:txBody>
            <a:bodyPr wrap="none">
              <a:spAutoFit/>
            </a:bodyPr>
            <a:lstStyle/>
            <a:p>
              <a:pPr algn="ctr"/>
              <a:r>
                <a:rPr lang="en-US" sz="1200" dirty="0" smtClean="0">
                  <a:latin typeface="Helvetica Neue Light"/>
                  <a:cs typeface="Helvetica Neue Light"/>
                </a:rPr>
                <a:t>University of</a:t>
              </a:r>
            </a:p>
            <a:p>
              <a:pPr algn="ctr"/>
              <a:r>
                <a:rPr lang="en-US" sz="1200" dirty="0" smtClean="0">
                  <a:latin typeface="Helvetica Neue Light"/>
                  <a:cs typeface="Helvetica Neue Light"/>
                </a:rPr>
                <a:t>Bergen</a:t>
              </a:r>
            </a:p>
          </p:txBody>
        </p:sp>
      </p:grpSp>
      <p:grpSp>
        <p:nvGrpSpPr>
          <p:cNvPr id="91" name="Gruppo 95"/>
          <p:cNvGrpSpPr/>
          <p:nvPr/>
        </p:nvGrpSpPr>
        <p:grpSpPr>
          <a:xfrm>
            <a:off x="4618772" y="3880963"/>
            <a:ext cx="2160000" cy="935996"/>
            <a:chOff x="4618772" y="3880963"/>
            <a:chExt cx="2160000" cy="935996"/>
          </a:xfrm>
        </p:grpSpPr>
        <p:sp>
          <p:nvSpPr>
            <p:cNvPr id="25" name="Rounded Rectangle 24"/>
            <p:cNvSpPr/>
            <p:nvPr/>
          </p:nvSpPr>
          <p:spPr>
            <a:xfrm>
              <a:off x="4618772" y="3880963"/>
              <a:ext cx="2160000" cy="935996"/>
            </a:xfrm>
            <a:prstGeom prst="round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3" name="Picture 42"/>
            <p:cNvPicPr>
              <a:picLocks noChangeAspect="1"/>
            </p:cNvPicPr>
            <p:nvPr/>
          </p:nvPicPr>
          <p:blipFill>
            <a:blip r:embed="rId14" cstate="print"/>
            <a:stretch>
              <a:fillRect/>
            </a:stretch>
          </p:blipFill>
          <p:spPr>
            <a:xfrm>
              <a:off x="4710425" y="3930601"/>
              <a:ext cx="831695" cy="827998"/>
            </a:xfrm>
            <a:prstGeom prst="rect">
              <a:avLst/>
            </a:prstGeom>
          </p:spPr>
        </p:pic>
        <p:sp>
          <p:nvSpPr>
            <p:cNvPr id="62" name="Rectangle 61"/>
            <p:cNvSpPr/>
            <p:nvPr/>
          </p:nvSpPr>
          <p:spPr>
            <a:xfrm>
              <a:off x="5658564" y="4113768"/>
              <a:ext cx="1005403" cy="461665"/>
            </a:xfrm>
            <a:prstGeom prst="rect">
              <a:avLst/>
            </a:prstGeom>
          </p:spPr>
          <p:txBody>
            <a:bodyPr wrap="none">
              <a:spAutoFit/>
            </a:bodyPr>
            <a:lstStyle/>
            <a:p>
              <a:pPr algn="ctr"/>
              <a:r>
                <a:rPr lang="en-US" sz="1200" dirty="0" smtClean="0">
                  <a:latin typeface="Helvetica Neue Light"/>
                  <a:cs typeface="Helvetica Neue Light"/>
                </a:rPr>
                <a:t>University of</a:t>
              </a:r>
            </a:p>
            <a:p>
              <a:pPr algn="ctr"/>
              <a:r>
                <a:rPr lang="en-US" sz="1200" dirty="0" smtClean="0">
                  <a:latin typeface="Helvetica Neue Light"/>
                  <a:cs typeface="Helvetica Neue Light"/>
                </a:rPr>
                <a:t>Brescia</a:t>
              </a:r>
            </a:p>
          </p:txBody>
        </p:sp>
      </p:grpSp>
      <p:grpSp>
        <p:nvGrpSpPr>
          <p:cNvPr id="92" name="Gruppo 94"/>
          <p:cNvGrpSpPr/>
          <p:nvPr/>
        </p:nvGrpSpPr>
        <p:grpSpPr>
          <a:xfrm>
            <a:off x="6882330" y="3880963"/>
            <a:ext cx="2160000" cy="935996"/>
            <a:chOff x="6882330" y="3880963"/>
            <a:chExt cx="2160000" cy="935996"/>
          </a:xfrm>
        </p:grpSpPr>
        <p:sp>
          <p:nvSpPr>
            <p:cNvPr id="26" name="Rounded Rectangle 25"/>
            <p:cNvSpPr/>
            <p:nvPr/>
          </p:nvSpPr>
          <p:spPr>
            <a:xfrm>
              <a:off x="6882330" y="3880963"/>
              <a:ext cx="2160000" cy="935996"/>
            </a:xfrm>
            <a:prstGeom prst="round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4" name="Picture 43"/>
            <p:cNvPicPr>
              <a:picLocks noChangeAspect="1"/>
            </p:cNvPicPr>
            <p:nvPr/>
          </p:nvPicPr>
          <p:blipFill>
            <a:blip r:embed="rId15" cstate="print"/>
            <a:stretch>
              <a:fillRect/>
            </a:stretch>
          </p:blipFill>
          <p:spPr>
            <a:xfrm>
              <a:off x="6968933" y="3948601"/>
              <a:ext cx="802654" cy="791999"/>
            </a:xfrm>
            <a:prstGeom prst="rect">
              <a:avLst/>
            </a:prstGeom>
          </p:spPr>
        </p:pic>
        <p:sp>
          <p:nvSpPr>
            <p:cNvPr id="63" name="Rectangle 62"/>
            <p:cNvSpPr/>
            <p:nvPr/>
          </p:nvSpPr>
          <p:spPr>
            <a:xfrm>
              <a:off x="7900217" y="4113768"/>
              <a:ext cx="900238" cy="461665"/>
            </a:xfrm>
            <a:prstGeom prst="rect">
              <a:avLst/>
            </a:prstGeom>
          </p:spPr>
          <p:txBody>
            <a:bodyPr wrap="none">
              <a:spAutoFit/>
            </a:bodyPr>
            <a:lstStyle/>
            <a:p>
              <a:pPr algn="ctr"/>
              <a:r>
                <a:rPr lang="en-US" sz="1200" dirty="0" smtClean="0">
                  <a:latin typeface="Helvetica Neue Light"/>
                  <a:cs typeface="Helvetica Neue Light"/>
                </a:rPr>
                <a:t>Heidelberg</a:t>
              </a:r>
            </a:p>
            <a:p>
              <a:pPr algn="ctr"/>
              <a:r>
                <a:rPr lang="en-US" sz="1200" dirty="0" smtClean="0">
                  <a:latin typeface="Helvetica Neue Light"/>
                  <a:cs typeface="Helvetica Neue Light"/>
                </a:rPr>
                <a:t>University</a:t>
              </a:r>
            </a:p>
          </p:txBody>
        </p:sp>
      </p:grpSp>
      <p:grpSp>
        <p:nvGrpSpPr>
          <p:cNvPr id="93" name="Gruppo 83"/>
          <p:cNvGrpSpPr/>
          <p:nvPr/>
        </p:nvGrpSpPr>
        <p:grpSpPr>
          <a:xfrm>
            <a:off x="6882330" y="4882184"/>
            <a:ext cx="2160000" cy="935996"/>
            <a:chOff x="6882330" y="4882184"/>
            <a:chExt cx="2160000" cy="935996"/>
          </a:xfrm>
        </p:grpSpPr>
        <p:sp>
          <p:nvSpPr>
            <p:cNvPr id="30" name="Rounded Rectangle 29"/>
            <p:cNvSpPr/>
            <p:nvPr/>
          </p:nvSpPr>
          <p:spPr>
            <a:xfrm>
              <a:off x="6882330" y="4882184"/>
              <a:ext cx="2160000" cy="935996"/>
            </a:xfrm>
            <a:prstGeom prst="round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8" name="Picture 47"/>
            <p:cNvPicPr>
              <a:picLocks noChangeAspect="1"/>
            </p:cNvPicPr>
            <p:nvPr/>
          </p:nvPicPr>
          <p:blipFill>
            <a:blip r:embed="rId16" cstate="print"/>
            <a:stretch>
              <a:fillRect/>
            </a:stretch>
          </p:blipFill>
          <p:spPr>
            <a:xfrm>
              <a:off x="6943533" y="4942664"/>
              <a:ext cx="788479" cy="791999"/>
            </a:xfrm>
            <a:prstGeom prst="rect">
              <a:avLst/>
            </a:prstGeom>
          </p:spPr>
        </p:pic>
        <p:sp>
          <p:nvSpPr>
            <p:cNvPr id="64" name="Rectangle 63"/>
            <p:cNvSpPr/>
            <p:nvPr/>
          </p:nvSpPr>
          <p:spPr>
            <a:xfrm>
              <a:off x="7847635" y="5107831"/>
              <a:ext cx="1005403" cy="461665"/>
            </a:xfrm>
            <a:prstGeom prst="rect">
              <a:avLst/>
            </a:prstGeom>
          </p:spPr>
          <p:txBody>
            <a:bodyPr wrap="none">
              <a:spAutoFit/>
            </a:bodyPr>
            <a:lstStyle/>
            <a:p>
              <a:pPr algn="ctr"/>
              <a:r>
                <a:rPr lang="en-US" sz="1200" dirty="0" smtClean="0">
                  <a:latin typeface="Helvetica Neue Light"/>
                  <a:cs typeface="Helvetica Neue Light"/>
                </a:rPr>
                <a:t>University of </a:t>
              </a:r>
            </a:p>
            <a:p>
              <a:pPr algn="ctr"/>
              <a:r>
                <a:rPr lang="en-US" sz="1200" dirty="0" smtClean="0">
                  <a:latin typeface="Helvetica Neue Light"/>
                  <a:cs typeface="Helvetica Neue Light"/>
                </a:rPr>
                <a:t>Trento</a:t>
              </a:r>
            </a:p>
          </p:txBody>
        </p:sp>
      </p:grpSp>
      <p:grpSp>
        <p:nvGrpSpPr>
          <p:cNvPr id="94" name="Gruppo 85"/>
          <p:cNvGrpSpPr/>
          <p:nvPr/>
        </p:nvGrpSpPr>
        <p:grpSpPr>
          <a:xfrm>
            <a:off x="4618772" y="4882184"/>
            <a:ext cx="2160000" cy="935996"/>
            <a:chOff x="4618772" y="4882184"/>
            <a:chExt cx="2160000" cy="935996"/>
          </a:xfrm>
        </p:grpSpPr>
        <p:sp>
          <p:nvSpPr>
            <p:cNvPr id="29" name="Rounded Rectangle 28"/>
            <p:cNvSpPr/>
            <p:nvPr/>
          </p:nvSpPr>
          <p:spPr>
            <a:xfrm>
              <a:off x="4618772" y="4882184"/>
              <a:ext cx="2160000" cy="935996"/>
            </a:xfrm>
            <a:prstGeom prst="round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7" name="Picture 46"/>
            <p:cNvPicPr>
              <a:picLocks noChangeAspect="1"/>
            </p:cNvPicPr>
            <p:nvPr/>
          </p:nvPicPr>
          <p:blipFill>
            <a:blip r:embed="rId17" cstate="print"/>
            <a:stretch>
              <a:fillRect/>
            </a:stretch>
          </p:blipFill>
          <p:spPr>
            <a:xfrm>
              <a:off x="4684982" y="4978663"/>
              <a:ext cx="1174091" cy="720000"/>
            </a:xfrm>
            <a:prstGeom prst="rect">
              <a:avLst/>
            </a:prstGeom>
          </p:spPr>
        </p:pic>
        <p:sp>
          <p:nvSpPr>
            <p:cNvPr id="65" name="Rectangle 64"/>
            <p:cNvSpPr/>
            <p:nvPr/>
          </p:nvSpPr>
          <p:spPr>
            <a:xfrm>
              <a:off x="5745766" y="5107831"/>
              <a:ext cx="1005403" cy="461665"/>
            </a:xfrm>
            <a:prstGeom prst="rect">
              <a:avLst/>
            </a:prstGeom>
          </p:spPr>
          <p:txBody>
            <a:bodyPr wrap="none">
              <a:spAutoFit/>
            </a:bodyPr>
            <a:lstStyle/>
            <a:p>
              <a:pPr algn="ctr"/>
              <a:r>
                <a:rPr lang="en-US" sz="1200" dirty="0" smtClean="0">
                  <a:latin typeface="Helvetica Neue Light"/>
                  <a:cs typeface="Helvetica Neue Light"/>
                </a:rPr>
                <a:t>University of</a:t>
              </a:r>
            </a:p>
            <a:p>
              <a:pPr algn="ctr"/>
              <a:r>
                <a:rPr lang="en-US" sz="1200" dirty="0" smtClean="0">
                  <a:latin typeface="Helvetica Neue Light"/>
                  <a:cs typeface="Helvetica Neue Light"/>
                </a:rPr>
                <a:t>Paris </a:t>
              </a:r>
              <a:r>
                <a:rPr lang="en-US" sz="1200" dirty="0" err="1" smtClean="0">
                  <a:latin typeface="Helvetica Neue Light"/>
                  <a:cs typeface="Helvetica Neue Light"/>
                </a:rPr>
                <a:t>Sud</a:t>
              </a:r>
              <a:endParaRPr lang="en-US" sz="1200" dirty="0" smtClean="0">
                <a:latin typeface="Helvetica Neue Light"/>
                <a:cs typeface="Helvetica Neue Light"/>
              </a:endParaRPr>
            </a:p>
          </p:txBody>
        </p:sp>
      </p:grpSp>
      <p:grpSp>
        <p:nvGrpSpPr>
          <p:cNvPr id="95" name="Gruppo 99"/>
          <p:cNvGrpSpPr/>
          <p:nvPr/>
        </p:nvGrpSpPr>
        <p:grpSpPr>
          <a:xfrm>
            <a:off x="2355214" y="4882184"/>
            <a:ext cx="2160000" cy="935996"/>
            <a:chOff x="2355214" y="4882184"/>
            <a:chExt cx="2160000" cy="935996"/>
          </a:xfrm>
        </p:grpSpPr>
        <p:sp>
          <p:nvSpPr>
            <p:cNvPr id="28" name="Rounded Rectangle 27"/>
            <p:cNvSpPr/>
            <p:nvPr/>
          </p:nvSpPr>
          <p:spPr>
            <a:xfrm>
              <a:off x="2355214" y="4882184"/>
              <a:ext cx="2160000" cy="935996"/>
            </a:xfrm>
            <a:prstGeom prst="round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6" name="Picture 36"/>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461030" y="4942664"/>
              <a:ext cx="791999" cy="791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6" name="Rectangle 65"/>
            <p:cNvSpPr/>
            <p:nvPr/>
          </p:nvSpPr>
          <p:spPr>
            <a:xfrm>
              <a:off x="3357816" y="5107831"/>
              <a:ext cx="1005403" cy="461665"/>
            </a:xfrm>
            <a:prstGeom prst="rect">
              <a:avLst/>
            </a:prstGeom>
          </p:spPr>
          <p:txBody>
            <a:bodyPr wrap="none">
              <a:spAutoFit/>
            </a:bodyPr>
            <a:lstStyle/>
            <a:p>
              <a:pPr algn="ctr"/>
              <a:r>
                <a:rPr lang="en-US" sz="1200" dirty="0" smtClean="0">
                  <a:latin typeface="Helvetica Neue Light"/>
                  <a:cs typeface="Helvetica Neue Light"/>
                </a:rPr>
                <a:t>University of </a:t>
              </a:r>
            </a:p>
            <a:p>
              <a:pPr algn="ctr"/>
              <a:r>
                <a:rPr lang="en-US" sz="1200" dirty="0" smtClean="0">
                  <a:latin typeface="Helvetica Neue Light"/>
                  <a:cs typeface="Helvetica Neue Light"/>
                </a:rPr>
                <a:t>Oslo</a:t>
              </a:r>
            </a:p>
          </p:txBody>
        </p:sp>
      </p:grpSp>
      <p:grpSp>
        <p:nvGrpSpPr>
          <p:cNvPr id="96" name="Gruppo 100"/>
          <p:cNvGrpSpPr/>
          <p:nvPr/>
        </p:nvGrpSpPr>
        <p:grpSpPr>
          <a:xfrm>
            <a:off x="91656" y="5884314"/>
            <a:ext cx="2162054" cy="935996"/>
            <a:chOff x="91656" y="5884314"/>
            <a:chExt cx="2162054" cy="935996"/>
          </a:xfrm>
        </p:grpSpPr>
        <p:sp>
          <p:nvSpPr>
            <p:cNvPr id="37" name="Rounded Rectangle 36"/>
            <p:cNvSpPr/>
            <p:nvPr/>
          </p:nvSpPr>
          <p:spPr>
            <a:xfrm>
              <a:off x="91656" y="5884314"/>
              <a:ext cx="2160000" cy="935996"/>
            </a:xfrm>
            <a:prstGeom prst="round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9" name="Picture 98"/>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20481" y="5992923"/>
              <a:ext cx="720093"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8" name="Rectangle 67"/>
            <p:cNvSpPr/>
            <p:nvPr/>
          </p:nvSpPr>
          <p:spPr>
            <a:xfrm>
              <a:off x="931826" y="5937890"/>
              <a:ext cx="1321884" cy="830997"/>
            </a:xfrm>
            <a:prstGeom prst="rect">
              <a:avLst/>
            </a:prstGeom>
          </p:spPr>
          <p:txBody>
            <a:bodyPr wrap="none">
              <a:spAutoFit/>
            </a:bodyPr>
            <a:lstStyle/>
            <a:p>
              <a:pPr algn="ctr"/>
              <a:r>
                <a:rPr lang="en-US" sz="1200" dirty="0" smtClean="0">
                  <a:latin typeface="Helvetica Neue Light"/>
                  <a:cs typeface="Helvetica Neue Light"/>
                </a:rPr>
                <a:t>INFN sections of:</a:t>
              </a:r>
            </a:p>
            <a:p>
              <a:pPr algn="ctr"/>
              <a:r>
                <a:rPr lang="en-US" sz="1200" dirty="0" err="1" smtClean="0">
                  <a:latin typeface="Helvetica Neue Light"/>
                  <a:cs typeface="Helvetica Neue Light"/>
                </a:rPr>
                <a:t>Genova</a:t>
              </a:r>
              <a:r>
                <a:rPr lang="en-US" sz="1200" dirty="0" smtClean="0">
                  <a:latin typeface="Helvetica Neue Light"/>
                  <a:cs typeface="Helvetica Neue Light"/>
                </a:rPr>
                <a:t>, Milano, </a:t>
              </a:r>
            </a:p>
            <a:p>
              <a:pPr algn="ctr"/>
              <a:r>
                <a:rPr lang="en-US" sz="1200" dirty="0" err="1" smtClean="0">
                  <a:latin typeface="Helvetica Neue Light"/>
                  <a:cs typeface="Helvetica Neue Light"/>
                </a:rPr>
                <a:t>Padova</a:t>
              </a:r>
              <a:r>
                <a:rPr lang="en-US" sz="1200" dirty="0" smtClean="0">
                  <a:latin typeface="Helvetica Neue Light"/>
                  <a:cs typeface="Helvetica Neue Light"/>
                </a:rPr>
                <a:t>, Pavia,</a:t>
              </a:r>
            </a:p>
            <a:p>
              <a:pPr algn="ctr"/>
              <a:r>
                <a:rPr lang="en-US" sz="1200" dirty="0" smtClean="0">
                  <a:latin typeface="Helvetica Neue Light"/>
                  <a:cs typeface="Helvetica Neue Light"/>
                </a:rPr>
                <a:t>Trento</a:t>
              </a:r>
            </a:p>
          </p:txBody>
        </p:sp>
      </p:grpSp>
      <p:grpSp>
        <p:nvGrpSpPr>
          <p:cNvPr id="97" name="Group 88"/>
          <p:cNvGrpSpPr>
            <a:grpSpLocks/>
          </p:cNvGrpSpPr>
          <p:nvPr/>
        </p:nvGrpSpPr>
        <p:grpSpPr bwMode="auto">
          <a:xfrm>
            <a:off x="4807674" y="218510"/>
            <a:ext cx="4123928" cy="492125"/>
            <a:chOff x="831" y="41"/>
            <a:chExt cx="2597" cy="310"/>
          </a:xfrm>
        </p:grpSpPr>
        <p:sp>
          <p:nvSpPr>
            <p:cNvPr id="70" name="Rectangle 89"/>
            <p:cNvSpPr>
              <a:spLocks/>
            </p:cNvSpPr>
            <p:nvPr/>
          </p:nvSpPr>
          <p:spPr bwMode="auto">
            <a:xfrm>
              <a:off x="831" y="41"/>
              <a:ext cx="2597"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pPr algn="r"/>
              <a:r>
                <a:rPr lang="en-US" sz="3200" dirty="0" err="1" smtClean="0">
                  <a:solidFill>
                    <a:srgbClr val="4D4B96"/>
                  </a:solidFill>
                  <a:latin typeface="Comic Sans MS" panose="030F0702030302020204" pitchFamily="66" charset="0"/>
                  <a:cs typeface="Helvetica Neue"/>
                </a:rPr>
                <a:t>A</a:t>
              </a:r>
              <a:r>
                <a:rPr lang="en-US" sz="3200" dirty="0" err="1" smtClean="0">
                  <a:solidFill>
                    <a:srgbClr val="3682BD"/>
                  </a:solidFill>
                  <a:latin typeface="Comic Sans MS" panose="030F0702030302020204" pitchFamily="66" charset="0"/>
                  <a:cs typeface="Helvetica Neue"/>
                </a:rPr>
                <a:t>E</a:t>
              </a:r>
              <a:r>
                <a:rPr lang="en-US" sz="3200" dirty="0" err="1" smtClean="0">
                  <a:solidFill>
                    <a:srgbClr val="86AF2F"/>
                  </a:solidFill>
                  <a:latin typeface="Comic Sans MS" panose="030F0702030302020204" pitchFamily="66" charset="0"/>
                  <a:cs typeface="Helvetica Neue"/>
                </a:rPr>
                <a:t>g</a:t>
              </a:r>
              <a:r>
                <a:rPr lang="en-US" sz="3200" dirty="0" err="1" smtClean="0">
                  <a:solidFill>
                    <a:srgbClr val="DFBC21"/>
                  </a:solidFill>
                  <a:latin typeface="Comic Sans MS" panose="030F0702030302020204" pitchFamily="66" charset="0"/>
                  <a:cs typeface="Helvetica Neue"/>
                </a:rPr>
                <a:t>I</a:t>
              </a:r>
              <a:r>
                <a:rPr lang="en-US" sz="3200" dirty="0" err="1" smtClean="0">
                  <a:solidFill>
                    <a:srgbClr val="B52420"/>
                  </a:solidFill>
                  <a:latin typeface="Comic Sans MS" panose="030F0702030302020204" pitchFamily="66" charset="0"/>
                  <a:cs typeface="Helvetica Neue"/>
                </a:rPr>
                <a:t>S</a:t>
              </a:r>
              <a:r>
                <a:rPr lang="en-US" sz="3200" dirty="0" smtClean="0">
                  <a:solidFill>
                    <a:srgbClr val="B52420"/>
                  </a:solidFill>
                  <a:latin typeface="Comic Sans MS" panose="030F0702030302020204" pitchFamily="66" charset="0"/>
                  <a:cs typeface="Helvetica Neue"/>
                </a:rPr>
                <a:t>   collaboration</a:t>
              </a:r>
              <a:endParaRPr lang="en-US" sz="3200" dirty="0">
                <a:solidFill>
                  <a:srgbClr val="B52420"/>
                </a:solidFill>
                <a:latin typeface="Comic Sans MS" panose="030F0702030302020204" pitchFamily="66" charset="0"/>
                <a:cs typeface="Helvetica Neue"/>
              </a:endParaRPr>
            </a:p>
          </p:txBody>
        </p:sp>
        <p:sp>
          <p:nvSpPr>
            <p:cNvPr id="71" name="Line 90"/>
            <p:cNvSpPr>
              <a:spLocks noChangeShapeType="1"/>
            </p:cNvSpPr>
            <p:nvPr/>
          </p:nvSpPr>
          <p:spPr bwMode="auto">
            <a:xfrm>
              <a:off x="1199" y="120"/>
              <a:ext cx="136" cy="0"/>
            </a:xfrm>
            <a:prstGeom prst="line">
              <a:avLst/>
            </a:prstGeom>
            <a:noFill/>
            <a:ln w="38100" cmpd="sng">
              <a:solidFill>
                <a:srgbClr val="8BB22E"/>
              </a:solidFill>
              <a:round/>
              <a:headEnd/>
              <a:tailEnd/>
            </a:ln>
            <a:extLst>
              <a:ext uri="{909E8E84-426E-40DD-AFC4-6F175D3DCCD1}">
                <a14:hiddenFill xmlns:a14="http://schemas.microsoft.com/office/drawing/2010/main">
                  <a:noFill/>
                </a14:hiddenFill>
              </a:ext>
            </a:extLst>
          </p:spPr>
          <p:txBody>
            <a:bodyPr/>
            <a:lstStyle/>
            <a:p>
              <a:endParaRPr lang="en-US" dirty="0">
                <a:ln w="19050" cmpd="sng">
                  <a:solidFill>
                    <a:schemeClr val="tx1"/>
                  </a:solidFill>
                </a:ln>
              </a:endParaRPr>
            </a:p>
          </p:txBody>
        </p:sp>
      </p:grpSp>
      <p:pic>
        <p:nvPicPr>
          <p:cNvPr id="9" name="Picture 8"/>
          <p:cNvPicPr>
            <a:picLocks/>
          </p:cNvPicPr>
          <p:nvPr/>
        </p:nvPicPr>
        <p:blipFill>
          <a:blip r:embed="rId20" cstate="print"/>
          <a:stretch>
            <a:fillRect/>
          </a:stretch>
        </p:blipFill>
        <p:spPr>
          <a:xfrm>
            <a:off x="121130" y="83596"/>
            <a:ext cx="1080000" cy="721544"/>
          </a:xfrm>
          <a:prstGeom prst="rect">
            <a:avLst/>
          </a:prstGeom>
        </p:spPr>
      </p:pic>
      <p:pic>
        <p:nvPicPr>
          <p:cNvPr id="10" name="Picture 9"/>
          <p:cNvPicPr>
            <a:picLocks noChangeAspect="1"/>
          </p:cNvPicPr>
          <p:nvPr/>
        </p:nvPicPr>
        <p:blipFill>
          <a:blip r:embed="rId21" cstate="print"/>
          <a:stretch>
            <a:fillRect/>
          </a:stretch>
        </p:blipFill>
        <p:spPr>
          <a:xfrm>
            <a:off x="1243933" y="72046"/>
            <a:ext cx="1081968" cy="720000"/>
          </a:xfrm>
          <a:prstGeom prst="rect">
            <a:avLst/>
          </a:prstGeom>
        </p:spPr>
      </p:pic>
      <p:pic>
        <p:nvPicPr>
          <p:cNvPr id="11" name="Picture 10"/>
          <p:cNvPicPr>
            <a:picLocks noChangeAspect="1"/>
          </p:cNvPicPr>
          <p:nvPr/>
        </p:nvPicPr>
        <p:blipFill>
          <a:blip r:embed="rId22" cstate="print"/>
          <a:stretch>
            <a:fillRect/>
          </a:stretch>
        </p:blipFill>
        <p:spPr>
          <a:xfrm>
            <a:off x="2368704" y="72046"/>
            <a:ext cx="1081967" cy="720000"/>
          </a:xfrm>
          <a:prstGeom prst="rect">
            <a:avLst/>
          </a:prstGeom>
        </p:spPr>
      </p:pic>
      <p:pic>
        <p:nvPicPr>
          <p:cNvPr id="72" name="Picture 71"/>
          <p:cNvPicPr>
            <a:picLocks/>
          </p:cNvPicPr>
          <p:nvPr/>
        </p:nvPicPr>
        <p:blipFill>
          <a:blip r:embed="rId23" cstate="print"/>
          <a:stretch>
            <a:fillRect/>
          </a:stretch>
        </p:blipFill>
        <p:spPr>
          <a:xfrm>
            <a:off x="3493473" y="72046"/>
            <a:ext cx="1080000" cy="720000"/>
          </a:xfrm>
          <a:prstGeom prst="rect">
            <a:avLst/>
          </a:prstGeom>
        </p:spPr>
      </p:pic>
      <p:pic>
        <p:nvPicPr>
          <p:cNvPr id="73" name="Picture 72"/>
          <p:cNvPicPr>
            <a:picLocks noChangeAspect="1"/>
          </p:cNvPicPr>
          <p:nvPr/>
        </p:nvPicPr>
        <p:blipFill>
          <a:blip r:embed="rId24" cstate="print"/>
          <a:stretch>
            <a:fillRect/>
          </a:stretch>
        </p:blipFill>
        <p:spPr>
          <a:xfrm>
            <a:off x="2316801" y="5992923"/>
            <a:ext cx="1155254" cy="720000"/>
          </a:xfrm>
          <a:prstGeom prst="rect">
            <a:avLst/>
          </a:prstGeom>
        </p:spPr>
      </p:pic>
      <p:pic>
        <p:nvPicPr>
          <p:cNvPr id="74" name="Picture 73"/>
          <p:cNvPicPr>
            <a:picLocks/>
          </p:cNvPicPr>
          <p:nvPr/>
        </p:nvPicPr>
        <p:blipFill>
          <a:blip r:embed="rId25" cstate="print"/>
          <a:stretch>
            <a:fillRect/>
          </a:stretch>
        </p:blipFill>
        <p:spPr>
          <a:xfrm>
            <a:off x="3516901" y="5992923"/>
            <a:ext cx="1080000" cy="720000"/>
          </a:xfrm>
          <a:prstGeom prst="rect">
            <a:avLst/>
          </a:prstGeom>
        </p:spPr>
      </p:pic>
      <p:pic>
        <p:nvPicPr>
          <p:cNvPr id="75" name="Picture 74"/>
          <p:cNvPicPr>
            <a:picLocks/>
          </p:cNvPicPr>
          <p:nvPr/>
        </p:nvPicPr>
        <p:blipFill>
          <a:blip r:embed="rId26" cstate="print"/>
          <a:stretch>
            <a:fillRect/>
          </a:stretch>
        </p:blipFill>
        <p:spPr>
          <a:xfrm>
            <a:off x="4641747" y="5992923"/>
            <a:ext cx="1080000" cy="720000"/>
          </a:xfrm>
          <a:prstGeom prst="rect">
            <a:avLst/>
          </a:prstGeom>
        </p:spPr>
      </p:pic>
      <p:pic>
        <p:nvPicPr>
          <p:cNvPr id="76" name="Picture 75"/>
          <p:cNvPicPr>
            <a:picLocks/>
          </p:cNvPicPr>
          <p:nvPr/>
        </p:nvPicPr>
        <p:blipFill>
          <a:blip r:embed="rId27" cstate="print"/>
          <a:stretch>
            <a:fillRect/>
          </a:stretch>
        </p:blipFill>
        <p:spPr>
          <a:xfrm>
            <a:off x="5766593" y="5979128"/>
            <a:ext cx="1080000" cy="720000"/>
          </a:xfrm>
          <a:prstGeom prst="rect">
            <a:avLst/>
          </a:prstGeom>
        </p:spPr>
      </p:pic>
      <p:pic>
        <p:nvPicPr>
          <p:cNvPr id="77" name="Picture 76"/>
          <p:cNvPicPr>
            <a:picLocks/>
          </p:cNvPicPr>
          <p:nvPr/>
        </p:nvPicPr>
        <p:blipFill>
          <a:blip r:embed="rId28" cstate="print"/>
          <a:stretch>
            <a:fillRect/>
          </a:stretch>
        </p:blipFill>
        <p:spPr>
          <a:xfrm>
            <a:off x="6891439" y="5979128"/>
            <a:ext cx="1080000" cy="720000"/>
          </a:xfrm>
          <a:prstGeom prst="rect">
            <a:avLst/>
          </a:prstGeom>
        </p:spPr>
      </p:pic>
      <p:pic>
        <p:nvPicPr>
          <p:cNvPr id="78" name="Picture 77"/>
          <p:cNvPicPr>
            <a:picLocks/>
          </p:cNvPicPr>
          <p:nvPr/>
        </p:nvPicPr>
        <p:blipFill>
          <a:blip r:embed="rId29" cstate="print"/>
          <a:stretch>
            <a:fillRect/>
          </a:stretch>
        </p:blipFill>
        <p:spPr>
          <a:xfrm>
            <a:off x="8016285" y="5979128"/>
            <a:ext cx="1083254" cy="720000"/>
          </a:xfrm>
          <a:prstGeom prst="rect">
            <a:avLst/>
          </a:prstGeom>
        </p:spPr>
      </p:pic>
      <p:grpSp>
        <p:nvGrpSpPr>
          <p:cNvPr id="98" name="Gruppo 86"/>
          <p:cNvGrpSpPr/>
          <p:nvPr/>
        </p:nvGrpSpPr>
        <p:grpSpPr>
          <a:xfrm>
            <a:off x="91656" y="877299"/>
            <a:ext cx="2160000" cy="966774"/>
            <a:chOff x="91656" y="877299"/>
            <a:chExt cx="2160000" cy="966774"/>
          </a:xfrm>
        </p:grpSpPr>
        <p:sp>
          <p:nvSpPr>
            <p:cNvPr id="4" name="Rounded Rectangle 3"/>
            <p:cNvSpPr/>
            <p:nvPr/>
          </p:nvSpPr>
          <p:spPr>
            <a:xfrm>
              <a:off x="91656" y="877299"/>
              <a:ext cx="2160000" cy="935996"/>
            </a:xfrm>
            <a:prstGeom prst="round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245882" y="1536296"/>
              <a:ext cx="1858275" cy="307777"/>
            </a:xfrm>
            <a:prstGeom prst="rect">
              <a:avLst/>
            </a:prstGeom>
          </p:spPr>
          <p:txBody>
            <a:bodyPr wrap="none">
              <a:spAutoFit/>
            </a:bodyPr>
            <a:lstStyle/>
            <a:p>
              <a:r>
                <a:rPr lang="en-US" sz="1400" dirty="0" smtClean="0">
                  <a:latin typeface="Helvetica Neue Light"/>
                  <a:cs typeface="Helvetica Neue Light"/>
                </a:rPr>
                <a:t>Stefan Meyer Institute</a:t>
              </a:r>
              <a:endParaRPr lang="en-US" sz="1400" dirty="0">
                <a:latin typeface="Helvetica Neue Light"/>
                <a:cs typeface="Helvetica Neue Light"/>
              </a:endParaRPr>
            </a:p>
          </p:txBody>
        </p:sp>
        <p:pic>
          <p:nvPicPr>
            <p:cNvPr id="79" name="Picture 78" descr="SMI-Logo.jpg"/>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1194171" y="963950"/>
              <a:ext cx="612347" cy="612000"/>
            </a:xfrm>
            <a:prstGeom prst="rect">
              <a:avLst/>
            </a:prstGeom>
          </p:spPr>
        </p:pic>
        <p:pic>
          <p:nvPicPr>
            <p:cNvPr id="80" name="Picture 79" descr="oeaw_logo_weiss_e.jpg"/>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476901" y="963955"/>
              <a:ext cx="639000" cy="611995"/>
            </a:xfrm>
            <a:prstGeom prst="rect">
              <a:avLst/>
            </a:prstGeom>
          </p:spPr>
        </p:pic>
      </p:grpSp>
      <p:grpSp>
        <p:nvGrpSpPr>
          <p:cNvPr id="99" name="Gruppo 96"/>
          <p:cNvGrpSpPr/>
          <p:nvPr/>
        </p:nvGrpSpPr>
        <p:grpSpPr>
          <a:xfrm>
            <a:off x="2355214" y="3880963"/>
            <a:ext cx="2160000" cy="935996"/>
            <a:chOff x="2355214" y="3880963"/>
            <a:chExt cx="2160000" cy="935996"/>
          </a:xfrm>
        </p:grpSpPr>
        <p:sp>
          <p:nvSpPr>
            <p:cNvPr id="24" name="Rounded Rectangle 23"/>
            <p:cNvSpPr/>
            <p:nvPr/>
          </p:nvSpPr>
          <p:spPr>
            <a:xfrm>
              <a:off x="2355214" y="3880963"/>
              <a:ext cx="2160000" cy="935996"/>
            </a:xfrm>
            <a:prstGeom prst="round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ectangle 60"/>
            <p:cNvSpPr/>
            <p:nvPr/>
          </p:nvSpPr>
          <p:spPr>
            <a:xfrm>
              <a:off x="3357816" y="4113768"/>
              <a:ext cx="1005403" cy="461665"/>
            </a:xfrm>
            <a:prstGeom prst="rect">
              <a:avLst/>
            </a:prstGeom>
          </p:spPr>
          <p:txBody>
            <a:bodyPr wrap="none">
              <a:spAutoFit/>
            </a:bodyPr>
            <a:lstStyle/>
            <a:p>
              <a:pPr algn="ctr"/>
              <a:r>
                <a:rPr lang="en-US" sz="1200" dirty="0" smtClean="0">
                  <a:latin typeface="Helvetica Neue Light"/>
                  <a:cs typeface="Helvetica Neue Light"/>
                </a:rPr>
                <a:t>University of</a:t>
              </a:r>
            </a:p>
            <a:p>
              <a:pPr algn="ctr"/>
              <a:r>
                <a:rPr lang="en-US" sz="1200" dirty="0" smtClean="0">
                  <a:latin typeface="Helvetica Neue Light"/>
                  <a:cs typeface="Helvetica Neue Light"/>
                </a:rPr>
                <a:t>Bern</a:t>
              </a:r>
            </a:p>
          </p:txBody>
        </p:sp>
        <p:pic>
          <p:nvPicPr>
            <p:cNvPr id="81" name="Picture 80" descr="Logo_AEC_rgb"/>
            <p:cNvPicPr>
              <a:picLocks noChangeAspect="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2494215" y="3897895"/>
              <a:ext cx="819520" cy="899999"/>
            </a:xfrm>
            <a:prstGeom prst="rect">
              <a:avLst/>
            </a:prstGeom>
            <a:noFill/>
            <a:ln>
              <a:noFill/>
            </a:ln>
          </p:spPr>
        </p:pic>
      </p:grpSp>
      <p:grpSp>
        <p:nvGrpSpPr>
          <p:cNvPr id="100" name="Gruppo 98"/>
          <p:cNvGrpSpPr/>
          <p:nvPr/>
        </p:nvGrpSpPr>
        <p:grpSpPr>
          <a:xfrm>
            <a:off x="91656" y="4882184"/>
            <a:ext cx="2160000" cy="935996"/>
            <a:chOff x="91656" y="4882184"/>
            <a:chExt cx="2160000" cy="935996"/>
          </a:xfrm>
        </p:grpSpPr>
        <p:sp>
          <p:nvSpPr>
            <p:cNvPr id="27" name="Rounded Rectangle 26"/>
            <p:cNvSpPr/>
            <p:nvPr/>
          </p:nvSpPr>
          <p:spPr>
            <a:xfrm>
              <a:off x="91656" y="4882184"/>
              <a:ext cx="2160000" cy="935996"/>
            </a:xfrm>
            <a:prstGeom prst="round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a:off x="234288" y="5524249"/>
              <a:ext cx="1857489" cy="276999"/>
            </a:xfrm>
            <a:prstGeom prst="rect">
              <a:avLst/>
            </a:prstGeom>
          </p:spPr>
          <p:txBody>
            <a:bodyPr wrap="square">
              <a:spAutoFit/>
            </a:bodyPr>
            <a:lstStyle/>
            <a:p>
              <a:pPr algn="ctr"/>
              <a:r>
                <a:rPr lang="en-US" sz="1200" dirty="0" smtClean="0">
                  <a:latin typeface="Helvetica Neue Light"/>
                  <a:cs typeface="Helvetica Neue Light"/>
                </a:rPr>
                <a:t>University of Lyon 1</a:t>
              </a:r>
            </a:p>
          </p:txBody>
        </p:sp>
        <p:pic>
          <p:nvPicPr>
            <p:cNvPr id="82" name="Picture 81" descr="logocnrs.png"/>
            <p:cNvPicPr>
              <a:picLocks noChangeAspect="1"/>
            </p:cNvPicPr>
            <p:nvPr/>
          </p:nvPicPr>
          <p:blipFill rotWithShape="1">
            <a:blip r:embed="rId33" cstate="print">
              <a:extLst>
                <a:ext uri="{28A0092B-C50C-407E-A947-70E740481C1C}">
                  <a14:useLocalDpi xmlns:a14="http://schemas.microsoft.com/office/drawing/2010/main" val="0"/>
                </a:ext>
              </a:extLst>
            </a:blip>
            <a:srcRect l="25453" t="17775" r="40537" b="41669"/>
            <a:stretch/>
          </p:blipFill>
          <p:spPr>
            <a:xfrm>
              <a:off x="245881" y="4963829"/>
              <a:ext cx="561497" cy="546807"/>
            </a:xfrm>
            <a:prstGeom prst="rect">
              <a:avLst/>
            </a:prstGeom>
          </p:spPr>
        </p:pic>
        <p:pic>
          <p:nvPicPr>
            <p:cNvPr id="83" name="Picture 82" descr="PIXEL aplati UCBL sign RVB 70mm 72dpi.jpg"/>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1243933" y="4903349"/>
              <a:ext cx="931826" cy="668279"/>
            </a:xfrm>
            <a:prstGeom prst="rect">
              <a:avLst/>
            </a:prstGeom>
          </p:spPr>
        </p:pic>
      </p:grpSp>
      <p:sp>
        <p:nvSpPr>
          <p:cNvPr id="8" name="Segnaposto numero diapositiva 7"/>
          <p:cNvSpPr>
            <a:spLocks noGrp="1"/>
          </p:cNvSpPr>
          <p:nvPr>
            <p:ph type="sldNum" sz="quarter" idx="12"/>
          </p:nvPr>
        </p:nvSpPr>
        <p:spPr/>
        <p:txBody>
          <a:bodyPr/>
          <a:lstStyle/>
          <a:p>
            <a:fld id="{D32C9B6A-23F4-488E-90DC-B27627D4E531}" type="slidenum">
              <a:rPr lang="en-GB" smtClean="0">
                <a:solidFill>
                  <a:prstClr val="black">
                    <a:tint val="75000"/>
                  </a:prstClr>
                </a:solidFill>
              </a:rPr>
              <a:pPr/>
              <a:t>6</a:t>
            </a:fld>
            <a:endParaRPr lang="en-GB">
              <a:solidFill>
                <a:prstClr val="black">
                  <a:tint val="75000"/>
                </a:prstClr>
              </a:solidFill>
            </a:endParaRPr>
          </a:p>
        </p:txBody>
      </p:sp>
      <p:grpSp>
        <p:nvGrpSpPr>
          <p:cNvPr id="101" name="Gruppo 41"/>
          <p:cNvGrpSpPr/>
          <p:nvPr/>
        </p:nvGrpSpPr>
        <p:grpSpPr>
          <a:xfrm>
            <a:off x="2355214" y="1878520"/>
            <a:ext cx="2160000" cy="935996"/>
            <a:chOff x="2355214" y="1878520"/>
            <a:chExt cx="2160000" cy="935996"/>
          </a:xfrm>
        </p:grpSpPr>
        <p:sp>
          <p:nvSpPr>
            <p:cNvPr id="16" name="Rounded Rectangle 15"/>
            <p:cNvSpPr/>
            <p:nvPr/>
          </p:nvSpPr>
          <p:spPr>
            <a:xfrm>
              <a:off x="2355214" y="1878520"/>
              <a:ext cx="2160000" cy="935996"/>
            </a:xfrm>
            <a:prstGeom prst="round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5" name="Picture 34"/>
            <p:cNvPicPr>
              <a:picLocks noChangeAspect="1"/>
            </p:cNvPicPr>
            <p:nvPr/>
          </p:nvPicPr>
          <p:blipFill>
            <a:blip r:embed="rId35" cstate="print"/>
            <a:stretch>
              <a:fillRect/>
            </a:stretch>
          </p:blipFill>
          <p:spPr>
            <a:xfrm>
              <a:off x="2446204" y="1952786"/>
              <a:ext cx="795536" cy="791999"/>
            </a:xfrm>
            <a:prstGeom prst="rect">
              <a:avLst/>
            </a:prstGeom>
          </p:spPr>
        </p:pic>
        <p:sp>
          <p:nvSpPr>
            <p:cNvPr id="53" name="Rectangle 52"/>
            <p:cNvSpPr/>
            <p:nvPr/>
          </p:nvSpPr>
          <p:spPr>
            <a:xfrm>
              <a:off x="3357816" y="2117953"/>
              <a:ext cx="1005403" cy="461665"/>
            </a:xfrm>
            <a:prstGeom prst="rect">
              <a:avLst/>
            </a:prstGeom>
          </p:spPr>
          <p:txBody>
            <a:bodyPr wrap="none">
              <a:spAutoFit/>
            </a:bodyPr>
            <a:lstStyle/>
            <a:p>
              <a:pPr algn="ctr"/>
              <a:r>
                <a:rPr lang="en-US" sz="1200" dirty="0" smtClean="0">
                  <a:latin typeface="Helvetica Neue Light"/>
                  <a:cs typeface="Helvetica Neue Light"/>
                </a:rPr>
                <a:t>University of</a:t>
              </a:r>
            </a:p>
            <a:p>
              <a:pPr algn="ctr"/>
              <a:r>
                <a:rPr lang="en-US" sz="1200" dirty="0" smtClean="0">
                  <a:latin typeface="Helvetica Neue Light"/>
                  <a:cs typeface="Helvetica Neue Light"/>
                </a:rPr>
                <a:t>Milano</a:t>
              </a:r>
            </a:p>
          </p:txBody>
        </p:sp>
      </p:grpSp>
    </p:spTree>
    <p:extLst>
      <p:ext uri="{BB962C8B-B14F-4D97-AF65-F5344CB8AC3E}">
        <p14:creationId xmlns:p14="http://schemas.microsoft.com/office/powerpoint/2010/main" val="294751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utoRev="1" fill="hold" nodeType="withEffect">
                                  <p:stCondLst>
                                    <p:cond delay="7000"/>
                                  </p:stCondLst>
                                  <p:childTnLst>
                                    <p:animScale>
                                      <p:cBhvr>
                                        <p:cTn id="6" dur="1750" fill="hold"/>
                                        <p:tgtEl>
                                          <p:spTgt spid="10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4000" b="1" dirty="0" smtClean="0">
                <a:solidFill>
                  <a:schemeClr val="accent1">
                    <a:lumMod val="50000"/>
                  </a:schemeClr>
                </a:solidFill>
                <a:latin typeface="Comic Sans MS" panose="030F0702030302020204" pitchFamily="66" charset="0"/>
                <a:ea typeface="+mn-ea"/>
                <a:cs typeface="+mn-cs"/>
              </a:rPr>
              <a:t>The goal of </a:t>
            </a:r>
            <a:r>
              <a:rPr lang="it-IT" sz="4000" b="1" dirty="0" err="1" smtClean="0">
                <a:solidFill>
                  <a:schemeClr val="accent1">
                    <a:lumMod val="50000"/>
                  </a:schemeClr>
                </a:solidFill>
                <a:latin typeface="Comic Sans MS" panose="030F0702030302020204" pitchFamily="66" charset="0"/>
                <a:ea typeface="+mn-ea"/>
                <a:cs typeface="+mn-cs"/>
              </a:rPr>
              <a:t>Aegis</a:t>
            </a:r>
            <a:endParaRPr lang="it-IT" sz="4000" b="1" dirty="0">
              <a:solidFill>
                <a:schemeClr val="accent1">
                  <a:lumMod val="50000"/>
                </a:schemeClr>
              </a:solidFill>
              <a:latin typeface="Comic Sans MS" panose="030F0702030302020204" pitchFamily="66" charset="0"/>
              <a:ea typeface="+mn-ea"/>
              <a:cs typeface="+mn-cs"/>
            </a:endParaRPr>
          </a:p>
        </p:txBody>
      </p:sp>
      <p:sp>
        <p:nvSpPr>
          <p:cNvPr id="3" name="Segnaposto contenuto 2"/>
          <p:cNvSpPr>
            <a:spLocks noGrp="1"/>
          </p:cNvSpPr>
          <p:nvPr>
            <p:ph idx="1"/>
          </p:nvPr>
        </p:nvSpPr>
        <p:spPr/>
        <p:txBody>
          <a:bodyPr>
            <a:normAutofit fontScale="92500" lnSpcReduction="20000"/>
          </a:bodyPr>
          <a:lstStyle/>
          <a:p>
            <a:r>
              <a:rPr lang="en-US" dirty="0" smtClean="0">
                <a:solidFill>
                  <a:srgbClr val="FF0000"/>
                </a:solidFill>
              </a:rPr>
              <a:t>Measure gravitational acceleration of </a:t>
            </a:r>
            <a:r>
              <a:rPr lang="en-US" dirty="0" err="1" smtClean="0">
                <a:solidFill>
                  <a:srgbClr val="FF0000"/>
                </a:solidFill>
              </a:rPr>
              <a:t>Antihydrogen</a:t>
            </a:r>
            <a:r>
              <a:rPr lang="en-US" dirty="0" smtClean="0">
                <a:solidFill>
                  <a:srgbClr val="FF0000"/>
                </a:solidFill>
              </a:rPr>
              <a:t> with a 1% precision with free fall  and a classical Moiré deflectometer </a:t>
            </a:r>
          </a:p>
          <a:p>
            <a:r>
              <a:rPr lang="en-US" dirty="0" err="1" smtClean="0"/>
              <a:t>Antihydrogen</a:t>
            </a:r>
            <a:r>
              <a:rPr lang="en-US" dirty="0" smtClean="0"/>
              <a:t> is neutral, so electric fields should not hide the gravitational acceleration</a:t>
            </a:r>
          </a:p>
          <a:p>
            <a:r>
              <a:rPr lang="en-US" dirty="0" smtClean="0">
                <a:solidFill>
                  <a:srgbClr val="00B050"/>
                </a:solidFill>
              </a:rPr>
              <a:t>We need to create one </a:t>
            </a:r>
            <a:r>
              <a:rPr lang="en-US" dirty="0" err="1" smtClean="0">
                <a:solidFill>
                  <a:srgbClr val="00B050"/>
                </a:solidFill>
              </a:rPr>
              <a:t>antihydrogen</a:t>
            </a:r>
            <a:r>
              <a:rPr lang="en-US" dirty="0" smtClean="0">
                <a:solidFill>
                  <a:srgbClr val="00B050"/>
                </a:solidFill>
              </a:rPr>
              <a:t> atom per second to be able to have the result in a reasonable amount of time, around 1 month</a:t>
            </a:r>
          </a:p>
          <a:p>
            <a:r>
              <a:rPr lang="en-US" dirty="0" smtClean="0">
                <a:solidFill>
                  <a:schemeClr val="accent5"/>
                </a:solidFill>
              </a:rPr>
              <a:t>The atom must be very cold so that its thermal vibration doesn’t hide the gravitational acceleration (100 </a:t>
            </a:r>
            <a:r>
              <a:rPr lang="en-US" dirty="0" err="1" smtClean="0">
                <a:solidFill>
                  <a:schemeClr val="accent5"/>
                </a:solidFill>
              </a:rPr>
              <a:t>mK</a:t>
            </a:r>
            <a:r>
              <a:rPr lang="en-US" dirty="0" smtClean="0">
                <a:solidFill>
                  <a:schemeClr val="accent5"/>
                </a:solidFill>
              </a:rPr>
              <a:t>)  </a:t>
            </a:r>
            <a:endParaRPr lang="en-US" dirty="0">
              <a:solidFill>
                <a:schemeClr val="accent5"/>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n-US" sz="3600" b="1" dirty="0" smtClean="0">
                <a:solidFill>
                  <a:schemeClr val="accent1">
                    <a:lumMod val="50000"/>
                  </a:schemeClr>
                </a:solidFill>
                <a:latin typeface="Comic Sans MS" panose="030F0702030302020204" pitchFamily="66" charset="0"/>
                <a:ea typeface="+mn-ea"/>
                <a:cs typeface="+mn-cs"/>
              </a:rPr>
              <a:t>Classical </a:t>
            </a:r>
            <a:r>
              <a:rPr lang="en-US" sz="3600" b="1" dirty="0" err="1" smtClean="0">
                <a:solidFill>
                  <a:schemeClr val="accent1">
                    <a:lumMod val="50000"/>
                  </a:schemeClr>
                </a:solidFill>
                <a:latin typeface="Comic Sans MS" panose="030F0702030302020204" pitchFamily="66" charset="0"/>
                <a:ea typeface="+mn-ea"/>
                <a:cs typeface="+mn-cs"/>
              </a:rPr>
              <a:t>Moirè</a:t>
            </a:r>
            <a:r>
              <a:rPr lang="en-US" sz="3600" b="1" dirty="0" smtClean="0">
                <a:solidFill>
                  <a:schemeClr val="accent1">
                    <a:lumMod val="50000"/>
                  </a:schemeClr>
                </a:solidFill>
                <a:latin typeface="Comic Sans MS" panose="030F0702030302020204" pitchFamily="66" charset="0"/>
                <a:ea typeface="+mn-ea"/>
                <a:cs typeface="+mn-cs"/>
              </a:rPr>
              <a:t> </a:t>
            </a:r>
            <a:r>
              <a:rPr lang="en-US" sz="3600" b="1" dirty="0" err="1" smtClean="0">
                <a:solidFill>
                  <a:schemeClr val="accent1">
                    <a:lumMod val="50000"/>
                  </a:schemeClr>
                </a:solidFill>
                <a:latin typeface="Comic Sans MS" panose="030F0702030302020204" pitchFamily="66" charset="0"/>
                <a:ea typeface="+mn-ea"/>
                <a:cs typeface="+mn-cs"/>
              </a:rPr>
              <a:t>deflectometer</a:t>
            </a:r>
            <a:endParaRPr lang="en-US" sz="3600" b="1" dirty="0">
              <a:solidFill>
                <a:schemeClr val="accent1">
                  <a:lumMod val="50000"/>
                </a:schemeClr>
              </a:solidFill>
              <a:latin typeface="Comic Sans MS" panose="030F0702030302020204" pitchFamily="66" charset="0"/>
              <a:ea typeface="+mn-ea"/>
              <a:cs typeface="+mn-cs"/>
            </a:endParaRPr>
          </a:p>
        </p:txBody>
      </p:sp>
      <p:pic>
        <p:nvPicPr>
          <p:cNvPr id="4" name="Segnaposto contenuto 3" descr="moiredeflectometer.jpg"/>
          <p:cNvPicPr>
            <a:picLocks noGrp="1" noChangeAspect="1"/>
          </p:cNvPicPr>
          <p:nvPr>
            <p:ph idx="1"/>
          </p:nvPr>
        </p:nvPicPr>
        <p:blipFill>
          <a:blip r:embed="rId2" cstate="print"/>
          <a:stretch>
            <a:fillRect/>
          </a:stretch>
        </p:blipFill>
        <p:spPr>
          <a:xfrm>
            <a:off x="842962" y="1782663"/>
            <a:ext cx="7458075" cy="4238625"/>
          </a:xfrm>
        </p:spPr>
      </p:pic>
      <p:sp>
        <p:nvSpPr>
          <p:cNvPr id="5" name="CasellaDiTesto 4"/>
          <p:cNvSpPr txBox="1"/>
          <p:nvPr/>
        </p:nvSpPr>
        <p:spPr>
          <a:xfrm>
            <a:off x="251520" y="6093296"/>
            <a:ext cx="7724935" cy="646331"/>
          </a:xfrm>
          <a:prstGeom prst="rect">
            <a:avLst/>
          </a:prstGeom>
          <a:noFill/>
        </p:spPr>
        <p:txBody>
          <a:bodyPr wrap="none" rtlCol="0">
            <a:spAutoFit/>
          </a:bodyPr>
          <a:lstStyle/>
          <a:p>
            <a:r>
              <a:rPr lang="it-IT" dirty="0" smtClean="0"/>
              <a:t>The </a:t>
            </a:r>
            <a:r>
              <a:rPr lang="it-IT" dirty="0" err="1" smtClean="0"/>
              <a:t>beam</a:t>
            </a:r>
            <a:r>
              <a:rPr lang="it-IT" dirty="0" smtClean="0"/>
              <a:t> </a:t>
            </a:r>
            <a:r>
              <a:rPr lang="it-IT" dirty="0" err="1" smtClean="0"/>
              <a:t>is</a:t>
            </a:r>
            <a:r>
              <a:rPr lang="it-IT" dirty="0" smtClean="0"/>
              <a:t> </a:t>
            </a:r>
            <a:r>
              <a:rPr lang="it-IT" dirty="0" err="1" smtClean="0"/>
              <a:t>created</a:t>
            </a:r>
            <a:r>
              <a:rPr lang="it-IT" dirty="0" smtClean="0"/>
              <a:t> </a:t>
            </a:r>
            <a:r>
              <a:rPr lang="it-IT" dirty="0" err="1" smtClean="0"/>
              <a:t>through</a:t>
            </a:r>
            <a:r>
              <a:rPr lang="it-IT" dirty="0" smtClean="0"/>
              <a:t> </a:t>
            </a:r>
            <a:r>
              <a:rPr lang="it-IT" dirty="0" err="1" smtClean="0"/>
              <a:t>Stark</a:t>
            </a:r>
            <a:r>
              <a:rPr lang="it-IT" dirty="0" smtClean="0"/>
              <a:t> </a:t>
            </a:r>
            <a:r>
              <a:rPr lang="it-IT" dirty="0" err="1" smtClean="0"/>
              <a:t>acceleration</a:t>
            </a:r>
            <a:r>
              <a:rPr lang="it-IT" dirty="0" smtClean="0"/>
              <a:t>  </a:t>
            </a:r>
            <a:r>
              <a:rPr lang="it-IT" dirty="0" err="1" smtClean="0"/>
              <a:t>with</a:t>
            </a:r>
            <a:r>
              <a:rPr lang="it-IT" dirty="0" smtClean="0"/>
              <a:t> a non </a:t>
            </a:r>
            <a:r>
              <a:rPr lang="it-IT" dirty="0" err="1" smtClean="0"/>
              <a:t>uniform</a:t>
            </a:r>
            <a:r>
              <a:rPr lang="it-IT" dirty="0" smtClean="0"/>
              <a:t> </a:t>
            </a:r>
            <a:r>
              <a:rPr lang="it-IT" dirty="0" err="1" smtClean="0"/>
              <a:t>electric</a:t>
            </a:r>
            <a:r>
              <a:rPr lang="it-IT" dirty="0" smtClean="0"/>
              <a:t> </a:t>
            </a:r>
            <a:r>
              <a:rPr lang="it-IT" dirty="0" err="1" smtClean="0"/>
              <a:t>field</a:t>
            </a:r>
            <a:r>
              <a:rPr lang="it-IT" dirty="0" smtClean="0"/>
              <a:t> </a:t>
            </a:r>
          </a:p>
          <a:p>
            <a:r>
              <a:rPr lang="it-IT" dirty="0" err="1" smtClean="0"/>
              <a:t>as</a:t>
            </a:r>
            <a:r>
              <a:rPr lang="it-IT" dirty="0" smtClean="0"/>
              <a:t> </a:t>
            </a:r>
            <a:r>
              <a:rPr lang="it-IT" dirty="0" err="1" smtClean="0"/>
              <a:t>antihydrogen</a:t>
            </a:r>
            <a:r>
              <a:rPr lang="it-IT" dirty="0" smtClean="0"/>
              <a:t> </a:t>
            </a:r>
            <a:r>
              <a:rPr lang="it-IT" dirty="0" err="1" smtClean="0"/>
              <a:t>is</a:t>
            </a:r>
            <a:r>
              <a:rPr lang="it-IT" dirty="0" smtClean="0"/>
              <a:t> </a:t>
            </a:r>
            <a:r>
              <a:rPr lang="it-IT" dirty="0" err="1" smtClean="0"/>
              <a:t>created</a:t>
            </a:r>
            <a:r>
              <a:rPr lang="it-IT" dirty="0" smtClean="0"/>
              <a:t> in a </a:t>
            </a:r>
            <a:r>
              <a:rPr lang="it-IT" dirty="0" err="1" smtClean="0"/>
              <a:t>Rydberg</a:t>
            </a:r>
            <a:r>
              <a:rPr lang="it-IT" dirty="0" smtClean="0"/>
              <a:t> </a:t>
            </a:r>
            <a:r>
              <a:rPr lang="it-IT" dirty="0" err="1" smtClean="0"/>
              <a:t>level</a:t>
            </a:r>
            <a:r>
              <a:rPr lang="it-IT" dirty="0" smtClean="0"/>
              <a:t> </a:t>
            </a:r>
            <a:r>
              <a:rPr lang="it-IT" dirty="0" err="1" smtClean="0"/>
              <a:t>with</a:t>
            </a:r>
            <a:r>
              <a:rPr lang="it-IT" dirty="0" smtClean="0"/>
              <a:t> </a:t>
            </a:r>
            <a:r>
              <a:rPr lang="it-IT" dirty="0" err="1" smtClean="0"/>
              <a:t>an</a:t>
            </a:r>
            <a:r>
              <a:rPr lang="it-IT" dirty="0" smtClean="0"/>
              <a:t> </a:t>
            </a:r>
            <a:r>
              <a:rPr lang="it-IT" dirty="0" err="1" smtClean="0"/>
              <a:t>electric</a:t>
            </a:r>
            <a:r>
              <a:rPr lang="it-IT" dirty="0" smtClean="0"/>
              <a:t> </a:t>
            </a:r>
            <a:r>
              <a:rPr lang="it-IT" dirty="0" err="1" smtClean="0"/>
              <a:t>dipole</a:t>
            </a:r>
            <a:r>
              <a:rPr lang="it-IT" dirty="0" smtClean="0"/>
              <a:t> (100m/s)</a:t>
            </a:r>
            <a:endParaRPr lang="it-IT" dirty="0"/>
          </a:p>
        </p:txBody>
      </p:sp>
      <p:cxnSp>
        <p:nvCxnSpPr>
          <p:cNvPr id="7" name="Connettore 2 6"/>
          <p:cNvCxnSpPr/>
          <p:nvPr/>
        </p:nvCxnSpPr>
        <p:spPr>
          <a:xfrm>
            <a:off x="1115616" y="2780928"/>
            <a:ext cx="4248472" cy="0"/>
          </a:xfrm>
          <a:prstGeom prst="straightConnector1">
            <a:avLst/>
          </a:prstGeom>
          <a:ln w="25400" cmpd="sng">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8" name="CasellaDiTesto 7"/>
          <p:cNvSpPr txBox="1"/>
          <p:nvPr/>
        </p:nvSpPr>
        <p:spPr>
          <a:xfrm>
            <a:off x="4427984" y="2348880"/>
            <a:ext cx="868507" cy="369332"/>
          </a:xfrm>
          <a:prstGeom prst="rect">
            <a:avLst/>
          </a:prstGeom>
          <a:noFill/>
        </p:spPr>
        <p:txBody>
          <a:bodyPr wrap="none" rtlCol="0">
            <a:spAutoFit/>
          </a:bodyPr>
          <a:lstStyle/>
          <a:p>
            <a:r>
              <a:rPr lang="it-IT" dirty="0" err="1" smtClean="0"/>
              <a:t>photon</a:t>
            </a:r>
            <a:endParaRPr lang="it-IT" dirty="0"/>
          </a:p>
        </p:txBody>
      </p:sp>
      <p:sp>
        <p:nvSpPr>
          <p:cNvPr id="9" name="CasellaDiTesto 8"/>
          <p:cNvSpPr txBox="1"/>
          <p:nvPr/>
        </p:nvSpPr>
        <p:spPr>
          <a:xfrm>
            <a:off x="3059832" y="2852936"/>
            <a:ext cx="782587" cy="369332"/>
          </a:xfrm>
          <a:prstGeom prst="rect">
            <a:avLst/>
          </a:prstGeom>
          <a:noFill/>
        </p:spPr>
        <p:txBody>
          <a:bodyPr wrap="none" rtlCol="0">
            <a:spAutoFit/>
          </a:bodyPr>
          <a:lstStyle/>
          <a:p>
            <a:r>
              <a:rPr lang="it-IT" dirty="0" smtClean="0"/>
              <a:t>70 </a:t>
            </a:r>
            <a:r>
              <a:rPr lang="el-GR" dirty="0" smtClean="0"/>
              <a:t>μ</a:t>
            </a:r>
            <a:r>
              <a:rPr lang="it-IT" dirty="0" smtClean="0"/>
              <a:t>m</a:t>
            </a:r>
            <a:endParaRPr lang="it-IT" dirty="0"/>
          </a:p>
        </p:txBody>
      </p:sp>
      <p:cxnSp>
        <p:nvCxnSpPr>
          <p:cNvPr id="11" name="Connettore 2 10"/>
          <p:cNvCxnSpPr/>
          <p:nvPr/>
        </p:nvCxnSpPr>
        <p:spPr>
          <a:xfrm>
            <a:off x="3995936" y="2852936"/>
            <a:ext cx="0" cy="36004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3" name="CasellaDiTesto 12"/>
          <p:cNvSpPr txBox="1"/>
          <p:nvPr/>
        </p:nvSpPr>
        <p:spPr>
          <a:xfrm>
            <a:off x="2915816" y="5661248"/>
            <a:ext cx="1368152" cy="369332"/>
          </a:xfrm>
          <a:prstGeom prst="rect">
            <a:avLst/>
          </a:prstGeom>
          <a:noFill/>
        </p:spPr>
        <p:txBody>
          <a:bodyPr wrap="square" rtlCol="0">
            <a:spAutoFit/>
          </a:bodyPr>
          <a:lstStyle/>
          <a:p>
            <a:r>
              <a:rPr lang="it-IT" dirty="0" smtClean="0"/>
              <a:t>L = 25 cm</a:t>
            </a:r>
            <a:endParaRPr lang="it-IT" dirty="0"/>
          </a:p>
        </p:txBody>
      </p:sp>
      <p:sp>
        <p:nvSpPr>
          <p:cNvPr id="14" name="CasellaDiTesto 13"/>
          <p:cNvSpPr txBox="1"/>
          <p:nvPr/>
        </p:nvSpPr>
        <p:spPr>
          <a:xfrm>
            <a:off x="4499992" y="2996952"/>
            <a:ext cx="782587" cy="369332"/>
          </a:xfrm>
          <a:prstGeom prst="rect">
            <a:avLst/>
          </a:prstGeom>
          <a:noFill/>
        </p:spPr>
        <p:txBody>
          <a:bodyPr wrap="none" rtlCol="0">
            <a:spAutoFit/>
          </a:bodyPr>
          <a:lstStyle/>
          <a:p>
            <a:r>
              <a:rPr lang="it-IT" dirty="0" smtClean="0"/>
              <a:t>30 </a:t>
            </a:r>
            <a:r>
              <a:rPr lang="el-GR" dirty="0" smtClean="0"/>
              <a:t>μ</a:t>
            </a:r>
            <a:r>
              <a:rPr lang="it-IT" dirty="0" smtClean="0"/>
              <a:t>m</a:t>
            </a:r>
            <a:endParaRPr lang="it-IT" dirty="0"/>
          </a:p>
        </p:txBody>
      </p:sp>
      <p:cxnSp>
        <p:nvCxnSpPr>
          <p:cNvPr id="15" name="Connettore 2 14"/>
          <p:cNvCxnSpPr/>
          <p:nvPr/>
        </p:nvCxnSpPr>
        <p:spPr>
          <a:xfrm>
            <a:off x="4283968" y="3140968"/>
            <a:ext cx="0" cy="14401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1" name="CasellaDiTesto 20"/>
          <p:cNvSpPr txBox="1"/>
          <p:nvPr/>
        </p:nvSpPr>
        <p:spPr>
          <a:xfrm>
            <a:off x="8013212" y="3647883"/>
            <a:ext cx="1088952" cy="646331"/>
          </a:xfrm>
          <a:prstGeom prst="rect">
            <a:avLst/>
          </a:prstGeom>
          <a:noFill/>
        </p:spPr>
        <p:txBody>
          <a:bodyPr wrap="none" rtlCol="0">
            <a:spAutoFit/>
          </a:bodyPr>
          <a:lstStyle/>
          <a:p>
            <a:r>
              <a:rPr lang="it-IT" dirty="0" smtClean="0"/>
              <a:t>1 </a:t>
            </a:r>
            <a:r>
              <a:rPr lang="el-GR" dirty="0" smtClean="0"/>
              <a:t>μ</a:t>
            </a:r>
            <a:r>
              <a:rPr lang="it-IT" dirty="0" smtClean="0"/>
              <a:t>m</a:t>
            </a:r>
          </a:p>
          <a:p>
            <a:r>
              <a:rPr lang="it-IT" dirty="0" err="1" smtClean="0"/>
              <a:t>precision</a:t>
            </a:r>
            <a:r>
              <a:rPr lang="it-IT" dirty="0" smtClean="0"/>
              <a:t> </a:t>
            </a:r>
            <a:endParaRPr lang="it-IT"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ttangolo 51"/>
          <p:cNvSpPr/>
          <p:nvPr/>
        </p:nvSpPr>
        <p:spPr>
          <a:xfrm>
            <a:off x="2051720" y="3645024"/>
            <a:ext cx="3876977" cy="3212976"/>
          </a:xfrm>
          <a:prstGeom prst="rect">
            <a:avLst/>
          </a:prstGeom>
          <a:solidFill>
            <a:schemeClr val="bg1"/>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Box 16"/>
          <p:cNvSpPr txBox="1">
            <a:spLocks noChangeArrowheads="1"/>
          </p:cNvSpPr>
          <p:nvPr/>
        </p:nvSpPr>
        <p:spPr bwMode="auto">
          <a:xfrm>
            <a:off x="2051720" y="1772816"/>
            <a:ext cx="4610678" cy="2139047"/>
          </a:xfrm>
          <a:prstGeom prst="rect">
            <a:avLst/>
          </a:prstGeom>
          <a:solidFill>
            <a:schemeClr val="accent1">
              <a:lumMod val="20000"/>
              <a:lumOff val="80000"/>
              <a:alpha val="24000"/>
            </a:schemeClr>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285750" indent="-285750" eaLnBrk="1" hangingPunct="1">
              <a:lnSpc>
                <a:spcPct val="150000"/>
              </a:lnSpc>
              <a:buFont typeface="Arial" panose="020B0604020202020204" pitchFamily="34" charset="0"/>
              <a:buChar char="•"/>
            </a:pPr>
            <a:r>
              <a:rPr kumimoji="1" lang="it-IT" altLang="en-US" sz="1400" dirty="0" err="1" smtClean="0">
                <a:latin typeface="Comic Sans MS" panose="030F0702030302020204" pitchFamily="66" charset="0"/>
                <a:ea typeface="ＭＳ Ｐゴシック" panose="020B0600070205080204" pitchFamily="34" charset="-128"/>
              </a:rPr>
              <a:t>Control</a:t>
            </a:r>
            <a:r>
              <a:rPr kumimoji="1" lang="it-IT" altLang="en-US" sz="1400" dirty="0" smtClean="0">
                <a:latin typeface="Comic Sans MS" panose="030F0702030302020204" pitchFamily="66" charset="0"/>
                <a:ea typeface="ＭＳ Ｐゴシック" panose="020B0600070205080204" pitchFamily="34" charset="-128"/>
              </a:rPr>
              <a:t> of the </a:t>
            </a:r>
            <a:r>
              <a:rPr kumimoji="1" lang="it-IT" altLang="en-US" sz="1400" dirty="0" err="1" smtClean="0">
                <a:latin typeface="Comic Sans MS" panose="030F0702030302020204" pitchFamily="66" charset="0"/>
                <a:ea typeface="ＭＳ Ｐゴシック" panose="020B0600070205080204" pitchFamily="34" charset="-128"/>
              </a:rPr>
              <a:t>antihydrogen</a:t>
            </a:r>
            <a:r>
              <a:rPr kumimoji="1" lang="it-IT" altLang="en-US" sz="1400" dirty="0" smtClean="0">
                <a:latin typeface="Comic Sans MS" panose="030F0702030302020204" pitchFamily="66" charset="0"/>
                <a:ea typeface="ＭＳ Ｐゴシック" panose="020B0600070205080204" pitchFamily="34" charset="-128"/>
              </a:rPr>
              <a:t> quantum state</a:t>
            </a:r>
          </a:p>
          <a:p>
            <a:pPr marL="285750" indent="-285750" eaLnBrk="1" hangingPunct="1">
              <a:lnSpc>
                <a:spcPct val="150000"/>
              </a:lnSpc>
              <a:buFont typeface="Arial" panose="020B0604020202020204" pitchFamily="34" charset="0"/>
              <a:buChar char="•"/>
            </a:pPr>
            <a:r>
              <a:rPr kumimoji="1" lang="it-IT" altLang="en-US" sz="1400" dirty="0" err="1" smtClean="0">
                <a:latin typeface="Comic Sans MS" panose="030F0702030302020204" pitchFamily="66" charset="0"/>
                <a:ea typeface="ＭＳ Ｐゴシック" panose="020B0600070205080204" pitchFamily="34" charset="-128"/>
              </a:rPr>
              <a:t>Cold</a:t>
            </a:r>
            <a:r>
              <a:rPr kumimoji="1" lang="it-IT" altLang="en-US" sz="1400" dirty="0" smtClean="0">
                <a:latin typeface="Comic Sans MS" panose="030F0702030302020204" pitchFamily="66" charset="0"/>
                <a:ea typeface="ＭＳ Ｐゴシック" panose="020B0600070205080204" pitchFamily="34" charset="-128"/>
              </a:rPr>
              <a:t> </a:t>
            </a:r>
            <a:r>
              <a:rPr kumimoji="1" lang="it-IT" altLang="en-US" sz="1400" dirty="0" err="1">
                <a:latin typeface="Comic Sans MS" panose="030F0702030302020204" pitchFamily="66" charset="0"/>
                <a:ea typeface="ＭＳ Ｐゴシック" panose="020B0600070205080204" pitchFamily="34" charset="-128"/>
              </a:rPr>
              <a:t>antihydrogen</a:t>
            </a:r>
            <a:r>
              <a:rPr kumimoji="1" lang="it-IT" altLang="en-US" sz="1400" dirty="0">
                <a:latin typeface="Comic Sans MS" panose="030F0702030302020204" pitchFamily="66" charset="0"/>
                <a:ea typeface="ＭＳ Ｐゴシック" panose="020B0600070205080204" pitchFamily="34" charset="-128"/>
              </a:rPr>
              <a:t> </a:t>
            </a:r>
            <a:r>
              <a:rPr kumimoji="1" lang="it-IT" altLang="en-US" sz="1400" dirty="0" err="1">
                <a:latin typeface="Comic Sans MS" panose="030F0702030302020204" pitchFamily="66" charset="0"/>
                <a:ea typeface="ＭＳ Ｐゴシック" panose="020B0600070205080204" pitchFamily="34" charset="-128"/>
              </a:rPr>
              <a:t>atoms</a:t>
            </a:r>
            <a:r>
              <a:rPr kumimoji="1" lang="it-IT" altLang="en-US" sz="1400" dirty="0">
                <a:latin typeface="Comic Sans MS" panose="030F0702030302020204" pitchFamily="66" charset="0"/>
                <a:ea typeface="ＭＳ Ｐゴシック" panose="020B0600070205080204" pitchFamily="34" charset="-128"/>
              </a:rPr>
              <a:t> (</a:t>
            </a:r>
            <a:r>
              <a:rPr kumimoji="1" lang="it-IT" altLang="en-US" sz="1400" dirty="0" err="1">
                <a:latin typeface="Comic Sans MS" panose="030F0702030302020204" pitchFamily="66" charset="0"/>
                <a:ea typeface="ＭＳ Ｐゴシック" panose="020B0600070205080204" pitchFamily="34" charset="-128"/>
              </a:rPr>
              <a:t>v</a:t>
            </a:r>
            <a:r>
              <a:rPr kumimoji="1" lang="it-IT" altLang="en-US" sz="1400" baseline="-25000" dirty="0" err="1">
                <a:latin typeface="Comic Sans MS" panose="030F0702030302020204" pitchFamily="66" charset="0"/>
                <a:ea typeface="ＭＳ Ｐゴシック" panose="020B0600070205080204" pitchFamily="34" charset="-128"/>
              </a:rPr>
              <a:t>antihydrogen</a:t>
            </a:r>
            <a:r>
              <a:rPr kumimoji="1" lang="it-IT" altLang="en-US" sz="1400" dirty="0">
                <a:latin typeface="Comic Sans MS" panose="030F0702030302020204" pitchFamily="66" charset="0"/>
                <a:ea typeface="ＭＳ Ｐゴシック" panose="020B0600070205080204" pitchFamily="34" charset="-128"/>
              </a:rPr>
              <a:t> </a:t>
            </a:r>
            <a:r>
              <a:rPr kumimoji="1" lang="en-US" altLang="en-US" sz="1400" dirty="0">
                <a:latin typeface="Comic Sans MS" panose="030F0702030302020204" pitchFamily="66" charset="0"/>
                <a:ea typeface="ＭＳ Ｐゴシック" panose="020B0600070205080204" pitchFamily="34" charset="-128"/>
                <a:cs typeface="Arial" panose="020B0604020202020204" pitchFamily="34" charset="0"/>
              </a:rPr>
              <a:t>~ </a:t>
            </a:r>
            <a:r>
              <a:rPr kumimoji="1" lang="en-US" altLang="en-US" sz="1400" dirty="0" err="1">
                <a:latin typeface="Comic Sans MS" panose="030F0702030302020204" pitchFamily="66" charset="0"/>
                <a:ea typeface="ＭＳ Ｐゴシック" panose="020B0600070205080204" pitchFamily="34" charset="-128"/>
                <a:cs typeface="Arial" panose="020B0604020202020204" pitchFamily="34" charset="0"/>
              </a:rPr>
              <a:t>v</a:t>
            </a:r>
            <a:r>
              <a:rPr kumimoji="1" lang="en-US" altLang="en-US" sz="1400" baseline="-25000" dirty="0" err="1">
                <a:latin typeface="Comic Sans MS" panose="030F0702030302020204" pitchFamily="66" charset="0"/>
                <a:ea typeface="ＭＳ Ｐゴシック" panose="020B0600070205080204" pitchFamily="34" charset="-128"/>
                <a:cs typeface="Arial" panose="020B0604020202020204" pitchFamily="34" charset="0"/>
              </a:rPr>
              <a:t>antiproton</a:t>
            </a:r>
            <a:r>
              <a:rPr kumimoji="1" lang="en-US" altLang="en-US" sz="1400" dirty="0">
                <a:latin typeface="Comic Sans MS" panose="030F0702030302020204" pitchFamily="66" charset="0"/>
                <a:ea typeface="ＭＳ Ｐゴシック" panose="020B0600070205080204" pitchFamily="34" charset="-128"/>
                <a:cs typeface="Arial" panose="020B0604020202020204" pitchFamily="34" charset="0"/>
              </a:rPr>
              <a:t>)</a:t>
            </a:r>
          </a:p>
          <a:p>
            <a:pPr marL="285750" indent="-285750" eaLnBrk="1" hangingPunct="1">
              <a:lnSpc>
                <a:spcPct val="150000"/>
              </a:lnSpc>
              <a:buFont typeface="Arial" panose="020B0604020202020204" pitchFamily="34" charset="0"/>
              <a:buChar char="•"/>
            </a:pPr>
            <a:r>
              <a:rPr kumimoji="1" lang="en-US" altLang="en-US" sz="1400" dirty="0" smtClean="0">
                <a:latin typeface="Comic Sans MS" panose="030F0702030302020204" pitchFamily="66" charset="0"/>
                <a:ea typeface="ＭＳ Ｐゴシック" panose="020B0600070205080204" pitchFamily="34" charset="-128"/>
              </a:rPr>
              <a:t>Cross section goes with n</a:t>
            </a:r>
            <a:r>
              <a:rPr kumimoji="1" lang="en-US" altLang="en-US" sz="1400" baseline="30000" dirty="0" smtClean="0">
                <a:latin typeface="Comic Sans MS" panose="030F0702030302020204" pitchFamily="66" charset="0"/>
                <a:ea typeface="ＭＳ Ｐゴシック" panose="020B0600070205080204" pitchFamily="34" charset="-128"/>
              </a:rPr>
              <a:t>4   </a:t>
            </a:r>
            <a:r>
              <a:rPr kumimoji="1" lang="en-US" altLang="en-US" sz="1400" dirty="0" smtClean="0">
                <a:latin typeface="Comic Sans MS" panose="030F0702030302020204" pitchFamily="66" charset="0"/>
                <a:ea typeface="ＭＳ Ｐゴシック" panose="020B0600070205080204" pitchFamily="34" charset="-128"/>
              </a:rPr>
              <a:t>of Ps and is maximum when the orbital  velocity of Ps is equal to its velocity</a:t>
            </a:r>
          </a:p>
          <a:p>
            <a:pPr marL="285750" indent="-285750" eaLnBrk="1" hangingPunct="1">
              <a:lnSpc>
                <a:spcPct val="150000"/>
              </a:lnSpc>
              <a:buFont typeface="Arial" panose="020B0604020202020204" pitchFamily="34" charset="0"/>
              <a:buChar char="•"/>
            </a:pPr>
            <a:endParaRPr kumimoji="1" lang="en-US" altLang="en-US" sz="1400" baseline="30000" dirty="0" smtClean="0">
              <a:latin typeface="Comic Sans MS" panose="030F0702030302020204" pitchFamily="66" charset="0"/>
              <a:ea typeface="ＭＳ Ｐゴシック" panose="020B0600070205080204" pitchFamily="34" charset="-128"/>
            </a:endParaRPr>
          </a:p>
          <a:p>
            <a:pPr marL="285750" indent="-285750" eaLnBrk="1" hangingPunct="1">
              <a:lnSpc>
                <a:spcPct val="150000"/>
              </a:lnSpc>
              <a:buFont typeface="Arial" panose="020B0604020202020204" pitchFamily="34" charset="0"/>
              <a:buChar char="•"/>
            </a:pPr>
            <a:endParaRPr kumimoji="1" lang="it-IT" altLang="en-US" sz="1400" baseline="30000" dirty="0">
              <a:latin typeface="Comic Sans MS" panose="030F0702030302020204" pitchFamily="66" charset="0"/>
              <a:ea typeface="ＭＳ Ｐゴシック" panose="020B0600070205080204" pitchFamily="34" charset="-128"/>
            </a:endParaRPr>
          </a:p>
        </p:txBody>
      </p:sp>
      <p:graphicFrame>
        <p:nvGraphicFramePr>
          <p:cNvPr id="18" name="Object 13"/>
          <p:cNvGraphicFramePr>
            <a:graphicFrameLocks noChangeAspect="1"/>
          </p:cNvGraphicFramePr>
          <p:nvPr>
            <p:extLst/>
          </p:nvPr>
        </p:nvGraphicFramePr>
        <p:xfrm>
          <a:off x="2411760" y="5949280"/>
          <a:ext cx="3070225" cy="742950"/>
        </p:xfrm>
        <a:graphic>
          <a:graphicData uri="http://schemas.openxmlformats.org/presentationml/2006/ole">
            <mc:AlternateContent xmlns:mc="http://schemas.openxmlformats.org/markup-compatibility/2006">
              <mc:Choice xmlns:v="urn:schemas-microsoft-com:vml" Requires="v">
                <p:oleObj spid="_x0000_s1028" name="Equazione" r:id="rId4" imgW="1168200" imgH="266400" progId="Equation.3">
                  <p:embed/>
                </p:oleObj>
              </mc:Choice>
              <mc:Fallback>
                <p:oleObj name="Equazione" r:id="rId4" imgW="1168200" imgH="2664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1760" y="5949280"/>
                        <a:ext cx="3070225" cy="742950"/>
                      </a:xfrm>
                      <a:prstGeom prst="rect">
                        <a:avLst/>
                      </a:prstGeom>
                      <a:solidFill>
                        <a:srgbClr val="FFFFFF"/>
                      </a:solidFill>
                      <a:ln w="9525">
                        <a:solidFill>
                          <a:srgbClr val="00B050"/>
                        </a:solidFill>
                        <a:miter lim="800000"/>
                        <a:headEnd/>
                        <a:tailEnd/>
                      </a:ln>
                    </p:spPr>
                  </p:pic>
                </p:oleObj>
              </mc:Fallback>
            </mc:AlternateContent>
          </a:graphicData>
        </a:graphic>
      </p:graphicFrame>
      <p:graphicFrame>
        <p:nvGraphicFramePr>
          <p:cNvPr id="58" name="Object 13"/>
          <p:cNvGraphicFramePr>
            <a:graphicFrameLocks noChangeAspect="1"/>
          </p:cNvGraphicFramePr>
          <p:nvPr>
            <p:extLst/>
          </p:nvPr>
        </p:nvGraphicFramePr>
        <p:xfrm>
          <a:off x="6503988" y="5013325"/>
          <a:ext cx="2316484" cy="509588"/>
        </p:xfrm>
        <a:graphic>
          <a:graphicData uri="http://schemas.openxmlformats.org/presentationml/2006/ole">
            <mc:AlternateContent xmlns:mc="http://schemas.openxmlformats.org/markup-compatibility/2006">
              <mc:Choice xmlns:v="urn:schemas-microsoft-com:vml" Requires="v">
                <p:oleObj spid="_x0000_s1029" name="Equazione" r:id="rId6" imgW="787320" imgH="203040" progId="Equation.3">
                  <p:embed/>
                </p:oleObj>
              </mc:Choice>
              <mc:Fallback>
                <p:oleObj name="Equazione" r:id="rId6" imgW="787320" imgH="20304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03988" y="5013325"/>
                        <a:ext cx="2316484" cy="509588"/>
                      </a:xfrm>
                      <a:prstGeom prst="rect">
                        <a:avLst/>
                      </a:prstGeom>
                      <a:solidFill>
                        <a:srgbClr val="FFFFFF"/>
                      </a:solidFill>
                      <a:ln w="57150">
                        <a:solidFill>
                          <a:srgbClr val="00B050"/>
                        </a:solidFill>
                        <a:miter lim="800000"/>
                        <a:headEnd/>
                        <a:tailEnd/>
                      </a:ln>
                    </p:spPr>
                  </p:pic>
                </p:oleObj>
              </mc:Fallback>
            </mc:AlternateContent>
          </a:graphicData>
        </a:graphic>
      </p:graphicFrame>
      <p:sp>
        <p:nvSpPr>
          <p:cNvPr id="59" name="Rettangolo 58"/>
          <p:cNvSpPr/>
          <p:nvPr/>
        </p:nvSpPr>
        <p:spPr>
          <a:xfrm>
            <a:off x="2195736" y="3861048"/>
            <a:ext cx="3568381" cy="1815882"/>
          </a:xfrm>
          <a:prstGeom prst="rect">
            <a:avLst/>
          </a:prstGeom>
        </p:spPr>
        <p:txBody>
          <a:bodyPr wrap="square">
            <a:spAutoFit/>
          </a:bodyPr>
          <a:lstStyle/>
          <a:p>
            <a:pPr>
              <a:spcBef>
                <a:spcPct val="20000"/>
              </a:spcBef>
            </a:pPr>
            <a:r>
              <a:rPr lang="it-IT" altLang="en-US" sz="2800" b="1" u="sng" dirty="0" err="1">
                <a:solidFill>
                  <a:srgbClr val="00B050"/>
                </a:solidFill>
                <a:latin typeface="Comic Sans MS" panose="030F0702030302020204" pitchFamily="66" charset="0"/>
              </a:rPr>
              <a:t>Charge</a:t>
            </a:r>
            <a:r>
              <a:rPr lang="it-IT" altLang="en-US" sz="2800" b="1" u="sng" dirty="0">
                <a:solidFill>
                  <a:srgbClr val="00B050"/>
                </a:solidFill>
                <a:latin typeface="Comic Sans MS" panose="030F0702030302020204" pitchFamily="66" charset="0"/>
              </a:rPr>
              <a:t> </a:t>
            </a:r>
            <a:r>
              <a:rPr lang="it-IT" altLang="en-US" sz="2800" b="1" u="sng" dirty="0" err="1">
                <a:solidFill>
                  <a:srgbClr val="00B050"/>
                </a:solidFill>
                <a:latin typeface="Comic Sans MS" panose="030F0702030302020204" pitchFamily="66" charset="0"/>
              </a:rPr>
              <a:t>exchange</a:t>
            </a:r>
            <a:r>
              <a:rPr lang="it-IT" altLang="en-US" sz="2800" b="1" u="sng" dirty="0">
                <a:solidFill>
                  <a:srgbClr val="00B050"/>
                </a:solidFill>
                <a:latin typeface="Comic Sans MS" panose="030F0702030302020204" pitchFamily="66" charset="0"/>
              </a:rPr>
              <a:t> </a:t>
            </a:r>
            <a:r>
              <a:rPr lang="it-IT" altLang="en-US" sz="2800" b="1" u="sng" dirty="0" err="1">
                <a:solidFill>
                  <a:srgbClr val="00B050"/>
                </a:solidFill>
                <a:latin typeface="Comic Sans MS" panose="030F0702030302020204" pitchFamily="66" charset="0"/>
              </a:rPr>
              <a:t>with</a:t>
            </a:r>
            <a:r>
              <a:rPr lang="it-IT" altLang="en-US" sz="2800" b="1" u="sng" dirty="0">
                <a:solidFill>
                  <a:srgbClr val="00B050"/>
                </a:solidFill>
                <a:latin typeface="Comic Sans MS" panose="030F0702030302020204" pitchFamily="66" charset="0"/>
              </a:rPr>
              <a:t> </a:t>
            </a:r>
            <a:r>
              <a:rPr lang="it-IT" altLang="en-US" sz="2800" b="1" u="sng" dirty="0" err="1" smtClean="0">
                <a:solidFill>
                  <a:srgbClr val="00B050"/>
                </a:solidFill>
                <a:latin typeface="Comic Sans MS" panose="030F0702030302020204" pitchFamily="66" charset="0"/>
              </a:rPr>
              <a:t>Positronium</a:t>
            </a:r>
            <a:r>
              <a:rPr lang="it-IT" altLang="en-US" sz="2800" b="1" u="sng" dirty="0" smtClean="0">
                <a:solidFill>
                  <a:srgbClr val="00B050"/>
                </a:solidFill>
                <a:latin typeface="Comic Sans MS" panose="030F0702030302020204" pitchFamily="66" charset="0"/>
              </a:rPr>
              <a:t> </a:t>
            </a:r>
            <a:r>
              <a:rPr lang="it-IT" altLang="en-US" sz="2800" b="1" u="sng" dirty="0" err="1" smtClean="0">
                <a:solidFill>
                  <a:srgbClr val="00B050"/>
                </a:solidFill>
                <a:latin typeface="Comic Sans MS" panose="030F0702030302020204" pitchFamily="66" charset="0"/>
              </a:rPr>
              <a:t>excited</a:t>
            </a:r>
            <a:r>
              <a:rPr lang="it-IT" altLang="en-US" sz="2800" b="1" u="sng" dirty="0" smtClean="0">
                <a:solidFill>
                  <a:srgbClr val="00B050"/>
                </a:solidFill>
                <a:latin typeface="Comic Sans MS" panose="030F0702030302020204" pitchFamily="66" charset="0"/>
              </a:rPr>
              <a:t> at </a:t>
            </a:r>
            <a:r>
              <a:rPr lang="it-IT" altLang="en-US" sz="2800" b="1" u="sng" dirty="0" err="1" smtClean="0">
                <a:solidFill>
                  <a:srgbClr val="00B050"/>
                </a:solidFill>
                <a:latin typeface="Comic Sans MS" panose="030F0702030302020204" pitchFamily="66" charset="0"/>
              </a:rPr>
              <a:t>Rydberg</a:t>
            </a:r>
            <a:r>
              <a:rPr lang="it-IT" altLang="en-US" sz="2800" b="1" u="sng" dirty="0" smtClean="0">
                <a:solidFill>
                  <a:srgbClr val="00B050"/>
                </a:solidFill>
                <a:latin typeface="Comic Sans MS" panose="030F0702030302020204" pitchFamily="66" charset="0"/>
              </a:rPr>
              <a:t> (high n) </a:t>
            </a:r>
            <a:r>
              <a:rPr lang="it-IT" altLang="en-US" sz="2800" b="1" u="sng" dirty="0" err="1" smtClean="0">
                <a:solidFill>
                  <a:srgbClr val="00B050"/>
                </a:solidFill>
                <a:latin typeface="Comic Sans MS" panose="030F0702030302020204" pitchFamily="66" charset="0"/>
              </a:rPr>
              <a:t>levels</a:t>
            </a:r>
            <a:endParaRPr lang="it-IT" altLang="en-US" sz="2800" b="1" u="sng" dirty="0">
              <a:solidFill>
                <a:srgbClr val="00B050"/>
              </a:solidFill>
              <a:latin typeface="Comic Sans MS" panose="030F0702030302020204" pitchFamily="66" charset="0"/>
            </a:endParaRPr>
          </a:p>
        </p:txBody>
      </p:sp>
      <p:sp>
        <p:nvSpPr>
          <p:cNvPr id="19" name="Titolo 18"/>
          <p:cNvSpPr>
            <a:spLocks noGrp="1"/>
          </p:cNvSpPr>
          <p:nvPr>
            <p:ph type="title"/>
          </p:nvPr>
        </p:nvSpPr>
        <p:spPr/>
        <p:txBody>
          <a:bodyPr>
            <a:noAutofit/>
          </a:bodyPr>
          <a:lstStyle/>
          <a:p>
            <a:r>
              <a:rPr lang="it-IT" sz="4000" b="1" dirty="0" err="1" smtClean="0">
                <a:solidFill>
                  <a:schemeClr val="accent1">
                    <a:lumMod val="50000"/>
                  </a:schemeClr>
                </a:solidFill>
                <a:latin typeface="Comic Sans MS" panose="030F0702030302020204" pitchFamily="66" charset="0"/>
                <a:ea typeface="+mn-ea"/>
                <a:cs typeface="+mn-cs"/>
              </a:rPr>
              <a:t>Aegis</a:t>
            </a:r>
            <a:r>
              <a:rPr lang="it-IT" sz="4000" b="1" dirty="0" smtClean="0">
                <a:solidFill>
                  <a:schemeClr val="accent1">
                    <a:lumMod val="50000"/>
                  </a:schemeClr>
                </a:solidFill>
                <a:latin typeface="Comic Sans MS" panose="030F0702030302020204" pitchFamily="66" charset="0"/>
                <a:ea typeface="+mn-ea"/>
                <a:cs typeface="+mn-cs"/>
              </a:rPr>
              <a:t> </a:t>
            </a:r>
            <a:r>
              <a:rPr lang="it-IT" sz="4000" b="1" dirty="0" err="1" smtClean="0">
                <a:solidFill>
                  <a:schemeClr val="accent1">
                    <a:lumMod val="50000"/>
                  </a:schemeClr>
                </a:solidFill>
                <a:latin typeface="Comic Sans MS" panose="030F0702030302020204" pitchFamily="66" charset="0"/>
                <a:ea typeface="+mn-ea"/>
                <a:cs typeface="+mn-cs"/>
              </a:rPr>
              <a:t>strategy</a:t>
            </a:r>
            <a:r>
              <a:rPr lang="it-IT" sz="4000" b="1" dirty="0" smtClean="0">
                <a:solidFill>
                  <a:schemeClr val="accent1">
                    <a:lumMod val="50000"/>
                  </a:schemeClr>
                </a:solidFill>
                <a:latin typeface="Comic Sans MS" panose="030F0702030302020204" pitchFamily="66" charset="0"/>
                <a:ea typeface="+mn-ea"/>
                <a:cs typeface="+mn-cs"/>
              </a:rPr>
              <a:t> </a:t>
            </a:r>
            <a:r>
              <a:rPr lang="it-IT" sz="4000" b="1" dirty="0" err="1" smtClean="0">
                <a:solidFill>
                  <a:schemeClr val="accent1">
                    <a:lumMod val="50000"/>
                  </a:schemeClr>
                </a:solidFill>
                <a:latin typeface="Comic Sans MS" panose="030F0702030302020204" pitchFamily="66" charset="0"/>
                <a:ea typeface="+mn-ea"/>
                <a:cs typeface="+mn-cs"/>
              </a:rPr>
              <a:t>to</a:t>
            </a:r>
            <a:r>
              <a:rPr lang="it-IT" sz="4000" b="1" dirty="0" smtClean="0">
                <a:solidFill>
                  <a:schemeClr val="accent1">
                    <a:lumMod val="50000"/>
                  </a:schemeClr>
                </a:solidFill>
                <a:latin typeface="Comic Sans MS" panose="030F0702030302020204" pitchFamily="66" charset="0"/>
                <a:ea typeface="+mn-ea"/>
                <a:cs typeface="+mn-cs"/>
              </a:rPr>
              <a:t> create </a:t>
            </a:r>
            <a:r>
              <a:rPr lang="it-IT" sz="4000" b="1" dirty="0" err="1" smtClean="0">
                <a:solidFill>
                  <a:schemeClr val="accent1">
                    <a:lumMod val="50000"/>
                  </a:schemeClr>
                </a:solidFill>
                <a:latin typeface="Comic Sans MS" panose="030F0702030302020204" pitchFamily="66" charset="0"/>
                <a:ea typeface="+mn-ea"/>
                <a:cs typeface="+mn-cs"/>
              </a:rPr>
              <a:t>antihydrogen</a:t>
            </a:r>
            <a:endParaRPr lang="it-IT" sz="4000" b="1" dirty="0" smtClean="0">
              <a:solidFill>
                <a:schemeClr val="accent1">
                  <a:lumMod val="50000"/>
                </a:schemeClr>
              </a:solidFill>
              <a:latin typeface="Comic Sans MS" panose="030F0702030302020204" pitchFamily="66" charset="0"/>
              <a:ea typeface="+mn-ea"/>
              <a:cs typeface="+mn-cs"/>
            </a:endParaRPr>
          </a:p>
        </p:txBody>
      </p:sp>
      <p:sp>
        <p:nvSpPr>
          <p:cNvPr id="20" name="CasellaDiTesto 19"/>
          <p:cNvSpPr txBox="1"/>
          <p:nvPr/>
        </p:nvSpPr>
        <p:spPr>
          <a:xfrm>
            <a:off x="6948264" y="4221088"/>
            <a:ext cx="1286506" cy="461665"/>
          </a:xfrm>
          <a:prstGeom prst="rect">
            <a:avLst/>
          </a:prstGeom>
          <a:noFill/>
        </p:spPr>
        <p:txBody>
          <a:bodyPr wrap="none" rtlCol="0">
            <a:spAutoFit/>
          </a:bodyPr>
          <a:lstStyle/>
          <a:p>
            <a:r>
              <a:rPr lang="it-IT" sz="2400" b="1" dirty="0" err="1" smtClean="0"/>
              <a:t>For</a:t>
            </a:r>
            <a:r>
              <a:rPr lang="it-IT" sz="2400" b="1" dirty="0" smtClean="0"/>
              <a:t> n=25</a:t>
            </a:r>
            <a:endParaRPr lang="it-IT" sz="2400" b="1" dirty="0"/>
          </a:p>
        </p:txBody>
      </p:sp>
      <p:sp>
        <p:nvSpPr>
          <p:cNvPr id="11" name="Rettangolo 10"/>
          <p:cNvSpPr/>
          <p:nvPr/>
        </p:nvSpPr>
        <p:spPr>
          <a:xfrm>
            <a:off x="6156176" y="5661248"/>
            <a:ext cx="2592288" cy="1008112"/>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en-US" dirty="0" smtClean="0">
                <a:latin typeface="Comic Sans MS" panose="030F0702030302020204" pitchFamily="66" charset="0"/>
                <a:ea typeface="ＭＳ Ｐゴシック" panose="020B0600070205080204" pitchFamily="34" charset="-128"/>
              </a:rPr>
              <a:t>velocity of Ps orbital  velocity </a:t>
            </a:r>
            <a:endParaRPr lang="en-GB" dirty="0"/>
          </a:p>
        </p:txBody>
      </p:sp>
      <p:sp>
        <p:nvSpPr>
          <p:cNvPr id="12" name="CasellaDiTesto 11"/>
          <p:cNvSpPr txBox="1"/>
          <p:nvPr/>
        </p:nvSpPr>
        <p:spPr>
          <a:xfrm>
            <a:off x="6398427" y="5877272"/>
            <a:ext cx="1893082" cy="646331"/>
          </a:xfrm>
          <a:prstGeom prst="rect">
            <a:avLst/>
          </a:prstGeom>
          <a:noFill/>
        </p:spPr>
        <p:txBody>
          <a:bodyPr wrap="none" rtlCol="0">
            <a:spAutoFit/>
          </a:bodyPr>
          <a:lstStyle/>
          <a:p>
            <a:pPr algn="ctr"/>
            <a:r>
              <a:rPr lang="it-IT" b="1" dirty="0" err="1" smtClean="0"/>
              <a:t>Antiprotons</a:t>
            </a:r>
            <a:r>
              <a:rPr lang="it-IT" b="1" dirty="0" smtClean="0"/>
              <a:t>  </a:t>
            </a:r>
            <a:r>
              <a:rPr lang="it-IT" b="1" dirty="0" err="1" smtClean="0"/>
              <a:t>from</a:t>
            </a:r>
            <a:endParaRPr lang="it-IT" b="1" dirty="0" smtClean="0"/>
          </a:p>
          <a:p>
            <a:pPr algn="ctr"/>
            <a:r>
              <a:rPr lang="it-IT" b="1" dirty="0" smtClean="0"/>
              <a:t>AD at  </a:t>
            </a:r>
            <a:r>
              <a:rPr lang="it-IT" b="1" dirty="0" err="1" smtClean="0"/>
              <a:t>Cern</a:t>
            </a:r>
            <a:endParaRPr lang="it-IT" b="1" dirty="0"/>
          </a:p>
        </p:txBody>
      </p:sp>
    </p:spTree>
    <p:extLst>
      <p:ext uri="{BB962C8B-B14F-4D97-AF65-F5344CB8AC3E}">
        <p14:creationId xmlns:p14="http://schemas.microsoft.com/office/powerpoint/2010/main" val="26344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728</TotalTime>
  <Words>1457</Words>
  <Application>Microsoft Office PowerPoint</Application>
  <PresentationFormat>Presentazione su schermo (4:3)</PresentationFormat>
  <Paragraphs>223</Paragraphs>
  <Slides>22</Slides>
  <Notes>8</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22</vt:i4>
      </vt:variant>
    </vt:vector>
  </HeadingPairs>
  <TitlesOfParts>
    <vt:vector size="24" baseType="lpstr">
      <vt:lpstr>Tema di Office</vt:lpstr>
      <vt:lpstr>Equazione</vt:lpstr>
      <vt:lpstr>Testing antimatter gravity: the Aegis experiment at Cern</vt:lpstr>
      <vt:lpstr>Index</vt:lpstr>
      <vt:lpstr>Presentazione standard di PowerPoint</vt:lpstr>
      <vt:lpstr>Presentazione standard di PowerPoint</vt:lpstr>
      <vt:lpstr>Supergravity theories</vt:lpstr>
      <vt:lpstr>Presentazione standard di PowerPoint</vt:lpstr>
      <vt:lpstr>The goal of Aegis</vt:lpstr>
      <vt:lpstr>Classical Moirè deflectometer</vt:lpstr>
      <vt:lpstr>Aegis strategy to create antihydrogen</vt:lpstr>
      <vt:lpstr>Presentazione standard di PowerPoint</vt:lpstr>
      <vt:lpstr>The experimental apparatus</vt:lpstr>
      <vt:lpstr>Detail of the apparatus</vt:lpstr>
      <vt:lpstr>Presentazione standard di PowerPoint</vt:lpstr>
      <vt:lpstr>Strategy for Rydberg laser excitation</vt:lpstr>
      <vt:lpstr>Critical aspects</vt:lpstr>
      <vt:lpstr>Montecarlo Simulations</vt:lpstr>
      <vt:lpstr>Results of Montecarlo Simulations</vt:lpstr>
      <vt:lpstr> Ps and anti-hydrogen generation </vt:lpstr>
      <vt:lpstr> Ellipsoidal reflector  </vt:lpstr>
      <vt:lpstr>Focusing through Stark effect</vt:lpstr>
      <vt:lpstr>Transmission target off-axis</vt:lpstr>
      <vt:lpstr>Transmission target on-axis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msacerdoti</dc:creator>
  <cp:lastModifiedBy>zanzani</cp:lastModifiedBy>
  <cp:revision>134</cp:revision>
  <dcterms:created xsi:type="dcterms:W3CDTF">2015-10-07T14:45:47Z</dcterms:created>
  <dcterms:modified xsi:type="dcterms:W3CDTF">2015-10-13T06:15:02Z</dcterms:modified>
</cp:coreProperties>
</file>