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75" r:id="rId3"/>
    <p:sldId id="257" r:id="rId4"/>
    <p:sldId id="258" r:id="rId5"/>
    <p:sldId id="259" r:id="rId6"/>
    <p:sldId id="260" r:id="rId7"/>
    <p:sldId id="264" r:id="rId8"/>
    <p:sldId id="269" r:id="rId9"/>
    <p:sldId id="268" r:id="rId10"/>
    <p:sldId id="276" r:id="rId11"/>
    <p:sldId id="274" r:id="rId12"/>
    <p:sldId id="271" r:id="rId13"/>
    <p:sldId id="265" r:id="rId14"/>
    <p:sldId id="266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66C5-202E-4223-9DFF-48DB5AF7A9FF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F44A5-2E8E-498C-A2AB-3FE0981A5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6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F44A5-2E8E-498C-A2AB-3FE0981A516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79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77724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8958278-EC6E-4693-A7C4-678A56BC4C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A47D1E8-8F34-4E10-90C7-EA4FCB4E1809}" type="datetimeFigureOut">
              <a:rPr lang="it-IT" smtClean="0"/>
              <a:t>11/10/2017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992888" cy="1109985"/>
          </a:xfrm>
        </p:spPr>
        <p:txBody>
          <a:bodyPr/>
          <a:lstStyle/>
          <a:p>
            <a:pPr algn="ctr"/>
            <a:r>
              <a:rPr lang="it-IT" sz="3200" b="1" dirty="0" err="1" smtClean="0"/>
              <a:t>Search</a:t>
            </a:r>
            <a:r>
              <a:rPr lang="it-IT" sz="3200" b="1" dirty="0" smtClean="0"/>
              <a:t> for sterile </a:t>
            </a:r>
            <a:r>
              <a:rPr lang="it-IT" sz="3200" b="1" dirty="0" err="1" smtClean="0"/>
              <a:t>neutrinos</a:t>
            </a:r>
            <a:r>
              <a:rPr lang="it-IT" sz="3200" b="1" dirty="0" smtClean="0"/>
              <a:t> with SOX: Monte Carlo </a:t>
            </a:r>
            <a:r>
              <a:rPr lang="it-IT" sz="3200" b="1" dirty="0" err="1" smtClean="0"/>
              <a:t>studies</a:t>
            </a:r>
            <a:r>
              <a:rPr lang="it-IT" sz="3200" b="1" dirty="0" smtClean="0"/>
              <a:t> of the </a:t>
            </a:r>
            <a:r>
              <a:rPr lang="it-IT" sz="3200" b="1" dirty="0" err="1" smtClean="0"/>
              <a:t>experiment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sensitivity</a:t>
            </a:r>
            <a:endParaRPr lang="it-IT" sz="3200" b="1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39552" y="2852936"/>
            <a:ext cx="7416824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Davide Basilico</a:t>
            </a:r>
            <a:br>
              <a:rPr lang="it-IT" sz="2800" b="1" dirty="0" smtClean="0">
                <a:solidFill>
                  <a:schemeClr val="tx1"/>
                </a:solidFill>
              </a:rPr>
            </a:b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1st </a:t>
            </a:r>
            <a:r>
              <a:rPr lang="it-IT" sz="2400" dirty="0" err="1" smtClean="0">
                <a:solidFill>
                  <a:schemeClr val="tx1"/>
                </a:solidFill>
              </a:rPr>
              <a:t>year</a:t>
            </a:r>
            <a:r>
              <a:rPr lang="it-IT" sz="2400" dirty="0" smtClean="0">
                <a:solidFill>
                  <a:schemeClr val="tx1"/>
                </a:solidFill>
              </a:rPr>
              <a:t> Workshop – 11/10/17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Tutors: Dott. Barbara </a:t>
            </a:r>
            <a:r>
              <a:rPr lang="it-IT" sz="2400" dirty="0" err="1" smtClean="0">
                <a:solidFill>
                  <a:schemeClr val="tx1"/>
                </a:solidFill>
              </a:rPr>
              <a:t>Caccianiga</a:t>
            </a:r>
            <a:r>
              <a:rPr lang="it-IT" sz="2400" dirty="0" smtClean="0">
                <a:solidFill>
                  <a:schemeClr val="tx1"/>
                </a:solidFill>
              </a:rPr>
              <a:t>,  Prof. Emanuela </a:t>
            </a:r>
            <a:r>
              <a:rPr lang="it-IT" sz="2400" dirty="0" err="1" smtClean="0">
                <a:solidFill>
                  <a:schemeClr val="tx1"/>
                </a:solidFill>
              </a:rPr>
              <a:t>Meroni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fondazionefeltrinelli.it/app/uploads/2017/06/uni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57192"/>
            <a:ext cx="4134372" cy="13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31047" cy="504056"/>
          </a:xfrm>
        </p:spPr>
        <p:txBody>
          <a:bodyPr/>
          <a:lstStyle/>
          <a:p>
            <a:pPr algn="ctr"/>
            <a:r>
              <a:rPr lang="it-IT" sz="3200" b="1" dirty="0" smtClean="0"/>
              <a:t>SOX </a:t>
            </a:r>
            <a:r>
              <a:rPr lang="it-IT" sz="3200" b="1" dirty="0" err="1" smtClean="0"/>
              <a:t>Sensitivity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67428" y="1073056"/>
                <a:ext cx="3640476" cy="3724096"/>
              </a:xfrm>
              <a:prstGeom prst="rect">
                <a:avLst/>
              </a:prstGeom>
              <a:ln w="317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it-IT" sz="2000" dirty="0" smtClean="0"/>
                  <a:t>Working on the SOX </a:t>
                </a:r>
                <a:r>
                  <a:rPr lang="it-IT" sz="2000" dirty="0" err="1" smtClean="0"/>
                  <a:t>official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sensitivity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framework</a:t>
                </a:r>
                <a:r>
                  <a:rPr lang="it-IT" sz="2000" dirty="0" smtClean="0"/>
                  <a:t>.</a:t>
                </a:r>
              </a:p>
              <a:p>
                <a:endParaRPr lang="it-IT" sz="2000" dirty="0" smtClean="0"/>
              </a:p>
              <a:p>
                <a:r>
                  <a:rPr lang="it-IT" sz="2000" dirty="0" smtClean="0"/>
                  <a:t>Plot </a:t>
                </a:r>
                <a:r>
                  <a:rPr lang="it-IT" sz="2000" dirty="0" err="1" smtClean="0"/>
                  <a:t>axis</a:t>
                </a:r>
                <a:r>
                  <a:rPr lang="it-IT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it-IT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/>
                                  </a:rPr>
                                  <m:t>41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it-IT" sz="2000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41</m:t>
                        </m:r>
                      </m:sub>
                      <m:sup>
                        <m:r>
                          <a:rPr lang="it-IT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950" b="1" dirty="0" smtClean="0"/>
                  <a:t/>
                </a:r>
                <a:br>
                  <a:rPr lang="it-IT" sz="1950" b="1" dirty="0" smtClean="0"/>
                </a:br>
                <a:endParaRPr lang="it-IT" sz="195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1950" b="1" dirty="0" smtClean="0">
                    <a:solidFill>
                      <a:srgbClr val="002060"/>
                    </a:solidFill>
                  </a:rPr>
                  <a:t>Δ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m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&lt; 0.2 eV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dirty="0" smtClean="0">
                    <a:solidFill>
                      <a:srgbClr val="002060"/>
                    </a:solidFill>
                  </a:rPr>
                  <a:t>: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osc.length</a:t>
                </a:r>
                <a:r>
                  <a:rPr lang="it-IT" sz="1950" dirty="0" smtClean="0"/>
                  <a:t>  </a:t>
                </a:r>
                <a:r>
                  <a:rPr lang="it-IT" sz="1950" dirty="0" err="1" smtClean="0"/>
                  <a:t>longer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than</a:t>
                </a:r>
                <a:r>
                  <a:rPr lang="it-IT" sz="1950" dirty="0" smtClean="0"/>
                  <a:t> detector;  </a:t>
                </a:r>
                <a:endParaRPr lang="it-IT" sz="1950" baseline="30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950" b="1" dirty="0" smtClean="0">
                    <a:solidFill>
                      <a:srgbClr val="002060"/>
                    </a:solidFill>
                  </a:rPr>
                  <a:t>0.2 eV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it-IT" sz="1950" b="1" dirty="0">
                    <a:solidFill>
                      <a:srgbClr val="002060"/>
                    </a:solidFill>
                  </a:rPr>
                  <a:t>&lt; </a:t>
                </a:r>
                <a:r>
                  <a:rPr lang="el-GR" sz="1950" b="1" dirty="0">
                    <a:solidFill>
                      <a:srgbClr val="002060"/>
                    </a:solidFill>
                  </a:rPr>
                  <a:t>Δ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m</a:t>
                </a:r>
                <a:r>
                  <a:rPr lang="it-IT" sz="1950" b="1" baseline="30000" dirty="0" smtClean="0">
                    <a:solidFill>
                      <a:srgbClr val="002060"/>
                    </a:solidFill>
                  </a:rPr>
                  <a:t>2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&lt; </a:t>
                </a:r>
                <a:r>
                  <a:rPr lang="it-IT" sz="1950" b="1" dirty="0">
                    <a:solidFill>
                      <a:srgbClr val="002060"/>
                    </a:solidFill>
                  </a:rPr>
                  <a:t>1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eV</a:t>
                </a:r>
                <a:r>
                  <a:rPr lang="it-IT" sz="1950" b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it-IT" sz="1950" dirty="0" smtClean="0"/>
                  <a:t>:</a:t>
                </a:r>
                <a:r>
                  <a:rPr lang="it-IT" sz="1950" dirty="0"/>
                  <a:t> </a:t>
                </a:r>
                <a:r>
                  <a:rPr lang="it-IT" sz="1950" dirty="0" err="1" smtClean="0"/>
                  <a:t>entire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oscilation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length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scanned</a:t>
                </a:r>
                <a:r>
                  <a:rPr lang="it-IT" sz="1950" dirty="0" smtClean="0"/>
                  <a:t>: maximum </a:t>
                </a:r>
                <a:r>
                  <a:rPr lang="it-IT" sz="1950" dirty="0" err="1" smtClean="0"/>
                  <a:t>sensitivity</a:t>
                </a:r>
                <a:r>
                  <a:rPr lang="it-IT" sz="1950" dirty="0" smtClean="0"/>
                  <a:t>;</a:t>
                </a:r>
                <a:endParaRPr lang="it-IT" sz="195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1950" b="1" dirty="0">
                    <a:solidFill>
                      <a:srgbClr val="002060"/>
                    </a:solidFill>
                  </a:rPr>
                  <a:t>Δ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m</a:t>
                </a:r>
                <a:r>
                  <a:rPr lang="it-IT" sz="1950" b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 &gt; </a:t>
                </a:r>
                <a:r>
                  <a:rPr lang="it-IT" sz="1950" b="1" dirty="0">
                    <a:solidFill>
                      <a:srgbClr val="002060"/>
                    </a:solidFill>
                  </a:rPr>
                  <a:t>1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eV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dirty="0" smtClean="0"/>
                  <a:t>: </a:t>
                </a:r>
                <a:r>
                  <a:rPr lang="it-IT" sz="1950" dirty="0" err="1" smtClean="0"/>
                  <a:t>osc.length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smaller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than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resolution</a:t>
                </a:r>
                <a:r>
                  <a:rPr lang="it-IT" sz="1950" dirty="0" smtClean="0"/>
                  <a:t>: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" y="1073056"/>
                <a:ext cx="3640476" cy="3724096"/>
              </a:xfrm>
              <a:prstGeom prst="rect">
                <a:avLst/>
              </a:prstGeom>
              <a:blipFill rotWithShape="1">
                <a:blip r:embed="rId2"/>
                <a:stretch>
                  <a:fillRect l="-1675" t="-818" b="-196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683568" y="5406315"/>
            <a:ext cx="7058628" cy="83099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Rate+Shape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analysis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black</a:t>
            </a:r>
            <a:r>
              <a:rPr lang="it-IT" sz="2400" b="1" dirty="0" smtClean="0"/>
              <a:t>): </a:t>
            </a:r>
            <a:r>
              <a:rPr lang="it-IT" sz="2400" b="1" dirty="0" err="1" smtClean="0"/>
              <a:t>combined</a:t>
            </a:r>
            <a:r>
              <a:rPr lang="it-IT" sz="2400" b="1" dirty="0" smtClean="0"/>
              <a:t> information from «rate </a:t>
            </a:r>
            <a:r>
              <a:rPr lang="it-IT" sz="2400" b="1" dirty="0" err="1" smtClean="0"/>
              <a:t>only</a:t>
            </a:r>
            <a:r>
              <a:rPr lang="it-IT" sz="2400" b="1" dirty="0" smtClean="0"/>
              <a:t>» and «</a:t>
            </a:r>
            <a:r>
              <a:rPr lang="it-IT" sz="2400" b="1" dirty="0" err="1" smtClean="0"/>
              <a:t>shape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only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analysis</a:t>
            </a:r>
            <a:r>
              <a:rPr lang="it-IT" sz="2400" b="1" dirty="0" smtClean="0"/>
              <a:t>»</a:t>
            </a: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67960"/>
            <a:ext cx="4752076" cy="407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031047" cy="504056"/>
          </a:xfrm>
        </p:spPr>
        <p:txBody>
          <a:bodyPr/>
          <a:lstStyle/>
          <a:p>
            <a:pPr algn="ctr"/>
            <a:r>
              <a:rPr lang="it-IT" sz="3200" b="1" dirty="0" smtClean="0"/>
              <a:t>SOX </a:t>
            </a:r>
            <a:r>
              <a:rPr lang="it-IT" sz="3200" b="1" dirty="0" err="1" smtClean="0"/>
              <a:t>Sensitivity</a:t>
            </a:r>
            <a:r>
              <a:rPr lang="it-IT" sz="3200" b="1" dirty="0" smtClean="0"/>
              <a:t> - </a:t>
            </a:r>
            <a:r>
              <a:rPr lang="it-IT" sz="3200" b="1" dirty="0" err="1" smtClean="0"/>
              <a:t>Systematics</a:t>
            </a:r>
            <a:endParaRPr lang="it-IT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467544" y="764704"/>
            <a:ext cx="7811469" cy="400110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 smtClean="0"/>
              <a:t>Systematics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related</a:t>
            </a:r>
            <a:r>
              <a:rPr lang="it-IT" sz="2000" b="1" dirty="0" smtClean="0"/>
              <a:t> to the source</a:t>
            </a:r>
            <a:endParaRPr lang="it-IT" sz="1950" b="1" dirty="0" smtClean="0"/>
          </a:p>
        </p:txBody>
      </p:sp>
      <p:sp>
        <p:nvSpPr>
          <p:cNvPr id="8" name="Rettangolo 7"/>
          <p:cNvSpPr/>
          <p:nvPr/>
        </p:nvSpPr>
        <p:spPr>
          <a:xfrm>
            <a:off x="107504" y="1268760"/>
            <a:ext cx="3753333" cy="400110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Source </a:t>
            </a:r>
            <a:r>
              <a:rPr lang="it-IT" sz="2000" b="1" dirty="0" err="1" smtClean="0"/>
              <a:t>activity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uncertainty</a:t>
            </a:r>
            <a:endParaRPr lang="it-IT" sz="1950" b="1" dirty="0" smtClean="0"/>
          </a:p>
        </p:txBody>
      </p:sp>
      <p:sp>
        <p:nvSpPr>
          <p:cNvPr id="9" name="Rettangolo 8"/>
          <p:cNvSpPr/>
          <p:nvPr/>
        </p:nvSpPr>
        <p:spPr>
          <a:xfrm>
            <a:off x="4331766" y="1268760"/>
            <a:ext cx="4128666" cy="400110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950" b="1" dirty="0" smtClean="0"/>
              <a:t>144Ce-144Pr </a:t>
            </a:r>
            <a:r>
              <a:rPr lang="it-IT" sz="1950" b="1" dirty="0" err="1" smtClean="0"/>
              <a:t>shape</a:t>
            </a:r>
            <a:r>
              <a:rPr lang="it-IT" sz="1950" b="1" dirty="0" smtClean="0"/>
              <a:t> </a:t>
            </a:r>
            <a:r>
              <a:rPr lang="it-IT" sz="1950" b="1" dirty="0" err="1" smtClean="0"/>
              <a:t>uncertainty</a:t>
            </a:r>
            <a:endParaRPr lang="it-IT" sz="1950" b="1" dirty="0" smtClean="0"/>
          </a:p>
        </p:txBody>
      </p:sp>
      <p:pic>
        <p:nvPicPr>
          <p:cNvPr id="2050" name="Picture 2" descr="C:\Users\io\Desktop\sensitivit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1772816"/>
            <a:ext cx="3973651" cy="3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o\Desktop\sensitivit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51" y="1762797"/>
            <a:ext cx="3938865" cy="3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674651" y="5229200"/>
            <a:ext cx="3321285" cy="132343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err="1" smtClean="0"/>
              <a:t>Weakens</a:t>
            </a:r>
            <a:r>
              <a:rPr lang="it-IT" sz="2000" dirty="0" smtClean="0"/>
              <a:t> </a:t>
            </a:r>
            <a:r>
              <a:rPr lang="it-IT" sz="2000" dirty="0" err="1" smtClean="0"/>
              <a:t>knowledge</a:t>
            </a:r>
            <a:r>
              <a:rPr lang="it-IT" sz="2000" dirty="0" smtClean="0"/>
              <a:t> on </a:t>
            </a:r>
            <a:r>
              <a:rPr lang="it-IT" sz="2000" dirty="0" err="1" smtClean="0"/>
              <a:t>total</a:t>
            </a:r>
            <a:r>
              <a:rPr lang="it-IT" sz="2000" dirty="0" smtClean="0"/>
              <a:t> </a:t>
            </a:r>
            <a:r>
              <a:rPr lang="it-IT" sz="2000" dirty="0" err="1" smtClean="0"/>
              <a:t>expected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</a:t>
            </a:r>
            <a:r>
              <a:rPr lang="it-IT" sz="2000" dirty="0"/>
              <a:t>→</a:t>
            </a:r>
            <a:r>
              <a:rPr lang="it-IT" sz="2000" dirty="0" smtClean="0"/>
              <a:t> </a:t>
            </a:r>
            <a:r>
              <a:rPr lang="it-IT" sz="2000" b="1" dirty="0" smtClean="0"/>
              <a:t>rate </a:t>
            </a:r>
            <a:r>
              <a:rPr lang="it-IT" sz="2000" b="1" dirty="0" err="1" smtClean="0"/>
              <a:t>analysis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weakened</a:t>
            </a:r>
            <a:endParaRPr lang="it-IT" sz="2000" b="1" dirty="0" smtClean="0"/>
          </a:p>
          <a:p>
            <a:pPr algn="ctr"/>
            <a:r>
              <a:rPr lang="it-IT" sz="2000" dirty="0" smtClean="0"/>
              <a:t>Goal: </a:t>
            </a:r>
            <a:r>
              <a:rPr lang="el-GR" sz="2000" dirty="0" smtClean="0"/>
              <a:t>σ</a:t>
            </a:r>
            <a:r>
              <a:rPr lang="it-IT" sz="2000" dirty="0" smtClean="0"/>
              <a:t>h=0.5% (</a:t>
            </a:r>
            <a:r>
              <a:rPr lang="it-IT" sz="2000" dirty="0" err="1" smtClean="0"/>
              <a:t>red</a:t>
            </a:r>
            <a:r>
              <a:rPr lang="it-IT" sz="2000" dirty="0" smtClean="0"/>
              <a:t> </a:t>
            </a:r>
            <a:r>
              <a:rPr lang="it-IT" sz="2000" dirty="0" err="1" smtClean="0"/>
              <a:t>contour</a:t>
            </a:r>
            <a:r>
              <a:rPr lang="it-IT" sz="2000" dirty="0" smtClean="0"/>
              <a:t>)</a:t>
            </a:r>
            <a:endParaRPr lang="it-IT" sz="1950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4716016" y="5229200"/>
            <a:ext cx="3528392" cy="1015663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err="1" smtClean="0"/>
              <a:t>Affects</a:t>
            </a:r>
            <a:r>
              <a:rPr lang="it-IT" sz="2000" dirty="0" smtClean="0"/>
              <a:t> </a:t>
            </a:r>
            <a:r>
              <a:rPr lang="it-IT" sz="2000" dirty="0" err="1" smtClean="0"/>
              <a:t>both</a:t>
            </a:r>
            <a:r>
              <a:rPr lang="it-IT" sz="2000" dirty="0" smtClean="0"/>
              <a:t> rate and </a:t>
            </a:r>
            <a:r>
              <a:rPr lang="it-IT" sz="2000" dirty="0" err="1" smtClean="0"/>
              <a:t>shape</a:t>
            </a:r>
            <a:r>
              <a:rPr lang="it-IT" sz="2000" dirty="0" smtClean="0"/>
              <a:t> </a:t>
            </a:r>
            <a:r>
              <a:rPr lang="it-IT" sz="2000" dirty="0" err="1" smtClean="0"/>
              <a:t>analysis</a:t>
            </a:r>
            <a:endParaRPr lang="it-IT" sz="2000" dirty="0" smtClean="0"/>
          </a:p>
          <a:p>
            <a:pPr algn="ctr"/>
            <a:r>
              <a:rPr lang="it-IT" sz="2000" dirty="0" smtClean="0"/>
              <a:t>Goal: </a:t>
            </a:r>
            <a:r>
              <a:rPr lang="el-GR" sz="2000" dirty="0" smtClean="0"/>
              <a:t>σ</a:t>
            </a:r>
            <a:r>
              <a:rPr lang="it-IT" sz="2000" dirty="0" smtClean="0"/>
              <a:t>b=0.02 (</a:t>
            </a:r>
            <a:r>
              <a:rPr lang="it-IT" sz="2000" dirty="0" err="1" smtClean="0"/>
              <a:t>red</a:t>
            </a:r>
            <a:r>
              <a:rPr lang="it-IT" sz="2000" dirty="0" smtClean="0"/>
              <a:t> </a:t>
            </a:r>
            <a:r>
              <a:rPr lang="it-IT" sz="2000" dirty="0" err="1" smtClean="0"/>
              <a:t>cont</a:t>
            </a:r>
            <a:r>
              <a:rPr lang="it-IT" sz="2000" dirty="0" smtClean="0"/>
              <a:t>.)</a:t>
            </a:r>
            <a:endParaRPr lang="it-IT" sz="1950" dirty="0" smtClean="0"/>
          </a:p>
        </p:txBody>
      </p:sp>
    </p:spTree>
    <p:extLst>
      <p:ext uri="{BB962C8B-B14F-4D97-AF65-F5344CB8AC3E}">
        <p14:creationId xmlns:p14="http://schemas.microsoft.com/office/powerpoint/2010/main" val="23042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408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smtClean="0"/>
              <a:t>New </a:t>
            </a:r>
            <a:r>
              <a:rPr lang="it-IT" sz="3200" b="1" dirty="0" err="1" smtClean="0"/>
              <a:t>Borexino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calibrations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4680520" cy="547260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New detector calibrations (latest ones in 2009):</a:t>
            </a:r>
          </a:p>
          <a:p>
            <a:pPr lvl="1" algn="just"/>
            <a:r>
              <a:rPr lang="en-US" dirty="0" smtClean="0"/>
              <a:t>Neutron detection efficiency</a:t>
            </a:r>
          </a:p>
          <a:p>
            <a:pPr lvl="1" algn="just"/>
            <a:r>
              <a:rPr lang="en-US" dirty="0" smtClean="0"/>
              <a:t>Energy and position reconstruction</a:t>
            </a:r>
          </a:p>
          <a:p>
            <a:pPr lvl="1" algn="just"/>
            <a:r>
              <a:rPr lang="en-US" dirty="0" smtClean="0"/>
              <a:t>Tuning Data-MC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Radioactive sources (</a:t>
            </a:r>
            <a:r>
              <a:rPr lang="el-GR" sz="2000" dirty="0" smtClean="0"/>
              <a:t>α</a:t>
            </a:r>
            <a:r>
              <a:rPr lang="it-IT" sz="2000" dirty="0" smtClean="0"/>
              <a:t>, </a:t>
            </a:r>
            <a:r>
              <a:rPr lang="el-GR" sz="2000" dirty="0" smtClean="0"/>
              <a:t>β</a:t>
            </a:r>
            <a:r>
              <a:rPr lang="it-IT" sz="2000" dirty="0" smtClean="0"/>
              <a:t>, </a:t>
            </a:r>
            <a:r>
              <a:rPr lang="el-GR" sz="2000" dirty="0" smtClean="0"/>
              <a:t>γ</a:t>
            </a:r>
            <a:r>
              <a:rPr lang="it-IT" sz="2000" dirty="0" smtClean="0"/>
              <a:t>, n)</a:t>
            </a:r>
            <a:r>
              <a:rPr lang="en-US" sz="2000" dirty="0" smtClean="0"/>
              <a:t> in the scintillator through a rod system:</a:t>
            </a:r>
            <a:endParaRPr lang="en-US" sz="2000" dirty="0"/>
          </a:p>
          <a:p>
            <a:pPr lvl="1" algn="just"/>
            <a:r>
              <a:rPr lang="en-US" dirty="0" smtClean="0"/>
              <a:t>Can be </a:t>
            </a:r>
            <a:r>
              <a:rPr lang="en-US" b="1" dirty="0" smtClean="0"/>
              <a:t>inclined and rotated</a:t>
            </a:r>
            <a:endParaRPr lang="en-US" dirty="0"/>
          </a:p>
          <a:p>
            <a:pPr lvl="1" algn="just"/>
            <a:r>
              <a:rPr lang="en-US" b="1" dirty="0" smtClean="0"/>
              <a:t>System purification, ultrapure materials</a:t>
            </a:r>
          </a:p>
          <a:p>
            <a:pPr algn="just"/>
            <a:endParaRPr lang="en-US" sz="2000" dirty="0" smtClean="0"/>
          </a:p>
          <a:p>
            <a:pPr algn="just"/>
            <a:r>
              <a:rPr lang="it-IT" sz="2000" dirty="0" smtClean="0"/>
              <a:t>2-3 </a:t>
            </a:r>
            <a:r>
              <a:rPr lang="it-IT" sz="2000" dirty="0" err="1" smtClean="0"/>
              <a:t>months</a:t>
            </a:r>
            <a:r>
              <a:rPr lang="it-IT" sz="2000" dirty="0" smtClean="0"/>
              <a:t>, </a:t>
            </a:r>
            <a:r>
              <a:rPr lang="it-IT" sz="2000" dirty="0" err="1" smtClean="0"/>
              <a:t>beginning</a:t>
            </a:r>
            <a:r>
              <a:rPr lang="it-IT" sz="2000" dirty="0" smtClean="0"/>
              <a:t> of 2018, 200 positions to be </a:t>
            </a:r>
            <a:r>
              <a:rPr lang="it-IT" sz="2000" dirty="0" err="1" smtClean="0"/>
              <a:t>scanned</a:t>
            </a:r>
            <a:endParaRPr lang="en-US" sz="2000" b="1" dirty="0" smtClean="0"/>
          </a:p>
        </p:txBody>
      </p:sp>
      <p:sp>
        <p:nvSpPr>
          <p:cNvPr id="5" name="AutoShape 2" descr="https://webmail.mi.infn.it/src/download.php?passed_id=7292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https://webmail.mi.infn.it/src/download.php?passed_id=7292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https://webmail.mi.infn.it/src/download.php?passed_id=7292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/>
          <a:stretch/>
        </p:blipFill>
        <p:spPr bwMode="auto">
          <a:xfrm>
            <a:off x="5076056" y="1052736"/>
            <a:ext cx="3128335" cy="474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err="1" smtClean="0"/>
              <a:t>Summary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064896" cy="4896544"/>
              </a:xfrm>
            </p:spPr>
            <p:txBody>
              <a:bodyPr>
                <a:noAutofit/>
              </a:bodyPr>
              <a:lstStyle/>
              <a:p>
                <a:r>
                  <a:rPr lang="it-IT" dirty="0" smtClean="0"/>
                  <a:t>SOX goal: conclusive </a:t>
                </a:r>
                <a:r>
                  <a:rPr lang="it-IT" dirty="0" err="1" smtClean="0"/>
                  <a:t>answer</a:t>
                </a:r>
                <a:r>
                  <a:rPr lang="it-IT" dirty="0" smtClean="0"/>
                  <a:t> to the 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sterile 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hypotesis</a:t>
                </a:r>
                <a:r>
                  <a:rPr lang="it-IT" dirty="0" smtClean="0"/>
                  <a:t>;</a:t>
                </a:r>
                <a:r>
                  <a:rPr lang="it-IT" b="1" dirty="0">
                    <a:solidFill>
                      <a:srgbClr val="002060"/>
                    </a:solidFill>
                  </a:rPr>
                  <a:t> </a:t>
                </a:r>
                <a:br>
                  <a:rPr lang="it-IT" b="1" dirty="0">
                    <a:solidFill>
                      <a:srgbClr val="002060"/>
                    </a:solidFill>
                  </a:rPr>
                </a:br>
                <a:endParaRPr lang="it-IT" b="1" dirty="0" smtClean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MeV-energy intense source, events detected through </a:t>
                </a:r>
                <a:r>
                  <a:rPr lang="it-IT" dirty="0" smtClean="0"/>
                  <a:t>IBD </a:t>
                </a:r>
                <a:r>
                  <a:rPr lang="it-IT" dirty="0" err="1" smtClean="0"/>
                  <a:t>reaction</a:t>
                </a:r>
                <a:r>
                  <a:rPr lang="it-IT" dirty="0" smtClean="0"/>
                  <a:t>;</a:t>
                </a:r>
              </a:p>
              <a:p>
                <a:endParaRPr lang="it-IT" dirty="0"/>
              </a:p>
              <a:p>
                <a:r>
                  <a:rPr lang="en-US" b="1" dirty="0" smtClean="0">
                    <a:solidFill>
                      <a:srgbClr val="002060"/>
                    </a:solidFill>
                  </a:rPr>
                  <a:t>Sensitivity analysis </a:t>
                </a:r>
                <a:r>
                  <a:rPr lang="en-US" dirty="0" smtClean="0"/>
                  <a:t>rely on the total number events (“rate”) and on the events distribution (“shape”);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002060"/>
                    </a:solidFill>
                  </a:rPr>
                  <a:t>Systematics:</a:t>
                </a:r>
              </a:p>
              <a:p>
                <a:pPr lvl="1"/>
                <a:r>
                  <a:rPr lang="en-US" sz="2200" dirty="0" smtClean="0"/>
                  <a:t>Source-related (uncertainty on the activity /</a:t>
                </a:r>
                <a:r>
                  <a:rPr lang="it-IT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sz="2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sz="2200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sz="22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/>
                  <a:t> emitted spectrum);</a:t>
                </a:r>
              </a:p>
              <a:p>
                <a:pPr lvl="1"/>
                <a:r>
                  <a:rPr lang="en-US" sz="2200" dirty="0" smtClean="0"/>
                  <a:t>Detector-related (bias on position reconstruction -&gt; to be studied carefully).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it-IT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064896" cy="4896544"/>
              </a:xfrm>
              <a:blipFill rotWithShape="1">
                <a:blip r:embed="rId2"/>
                <a:stretch>
                  <a:fillRect t="-746" b="-28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1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476672"/>
            <a:ext cx="8280920" cy="1143000"/>
          </a:xfrm>
        </p:spPr>
        <p:txBody>
          <a:bodyPr/>
          <a:lstStyle/>
          <a:p>
            <a:pPr algn="ctr"/>
            <a:r>
              <a:rPr lang="it-IT" sz="4400" b="1" dirty="0" err="1" smtClean="0"/>
              <a:t>Thank</a:t>
            </a:r>
            <a:r>
              <a:rPr lang="it-IT" sz="4400" b="1" dirty="0" smtClean="0"/>
              <a:t>  </a:t>
            </a:r>
            <a:r>
              <a:rPr lang="it-IT" sz="4400" b="1" dirty="0" err="1" smtClean="0"/>
              <a:t>you</a:t>
            </a:r>
            <a:r>
              <a:rPr lang="it-IT" sz="4400" b="1" dirty="0" smtClean="0"/>
              <a:t>!</a:t>
            </a:r>
            <a:endParaRPr lang="it-IT" sz="4400" b="1" dirty="0"/>
          </a:p>
        </p:txBody>
      </p:sp>
      <p:pic>
        <p:nvPicPr>
          <p:cNvPr id="1028" name="Picture 4" descr="Inline 3: How heavy is a neutrin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" y="1916832"/>
            <a:ext cx="7171591" cy="403244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err="1" smtClean="0"/>
              <a:t>Borexino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calibrations</a:t>
            </a:r>
            <a:r>
              <a:rPr lang="it-IT" sz="3200" b="1" dirty="0" smtClean="0"/>
              <a:t> - </a:t>
            </a:r>
            <a:r>
              <a:rPr lang="it-IT" sz="3200" b="1" dirty="0" err="1" smtClean="0"/>
              <a:t>Sources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980728"/>
            <a:ext cx="4752528" cy="3096344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Neutrons </a:t>
            </a:r>
            <a:r>
              <a:rPr lang="en-US" sz="1800" dirty="0" smtClean="0"/>
              <a:t>(E&lt;9 MeV): detector mapping for neutron detection efficiency</a:t>
            </a:r>
          </a:p>
          <a:p>
            <a:pPr algn="just"/>
            <a:r>
              <a:rPr lang="en-US" sz="1800" b="1" dirty="0" smtClean="0"/>
              <a:t>α e β+</a:t>
            </a:r>
            <a:r>
              <a:rPr lang="en-US" sz="1800" dirty="0" smtClean="0"/>
              <a:t>: position reconstruction studies</a:t>
            </a:r>
          </a:p>
          <a:p>
            <a:pPr algn="just"/>
            <a:r>
              <a:rPr lang="en-US" sz="1800" b="1" dirty="0" smtClean="0"/>
              <a:t>γ mono-energetic </a:t>
            </a:r>
            <a:r>
              <a:rPr lang="en-US" sz="1800" dirty="0" smtClean="0"/>
              <a:t>(E&lt;3.2 MeV):  energy response</a:t>
            </a:r>
          </a:p>
          <a:p>
            <a:pPr algn="just"/>
            <a:r>
              <a:rPr lang="en-US" sz="1800" dirty="0" smtClean="0"/>
              <a:t>2-3 months (2018) of intensive calibrations in 200 positions</a:t>
            </a:r>
            <a:endParaRPr lang="it-I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/>
          <a:stretch/>
        </p:blipFill>
        <p:spPr bwMode="auto">
          <a:xfrm>
            <a:off x="5061206" y="1052736"/>
            <a:ext cx="32257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1" t="4306" r="-51" b="8148"/>
          <a:stretch/>
        </p:blipFill>
        <p:spPr bwMode="auto">
          <a:xfrm>
            <a:off x="467544" y="3939271"/>
            <a:ext cx="4464496" cy="253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err="1" smtClean="0"/>
              <a:t>Outline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7776864" cy="3456384"/>
          </a:xfrm>
        </p:spPr>
        <p:txBody>
          <a:bodyPr>
            <a:noAutofit/>
          </a:bodyPr>
          <a:lstStyle/>
          <a:p>
            <a:r>
              <a:rPr lang="it-IT" sz="2800" dirty="0" smtClean="0"/>
              <a:t>Sterile </a:t>
            </a:r>
            <a:r>
              <a:rPr lang="it-IT" sz="2800" dirty="0" err="1" smtClean="0"/>
              <a:t>neutrinos</a:t>
            </a:r>
            <a:r>
              <a:rPr lang="it-IT" sz="2800" b="1" dirty="0">
                <a:solidFill>
                  <a:srgbClr val="002060"/>
                </a:solidFill>
              </a:rPr>
              <a:t/>
            </a:r>
            <a:br>
              <a:rPr lang="it-IT" sz="2800" b="1" dirty="0">
                <a:solidFill>
                  <a:srgbClr val="002060"/>
                </a:solidFill>
              </a:rPr>
            </a:br>
            <a:endParaRPr lang="it-IT" sz="2800" b="1" dirty="0" smtClean="0">
              <a:solidFill>
                <a:srgbClr val="002060"/>
              </a:solidFill>
            </a:endParaRPr>
          </a:p>
          <a:p>
            <a:r>
              <a:rPr lang="it-IT" sz="2800" dirty="0" smtClean="0"/>
              <a:t>SOX </a:t>
            </a:r>
            <a:r>
              <a:rPr lang="it-IT" sz="2800" dirty="0" err="1" smtClean="0"/>
              <a:t>project</a:t>
            </a:r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/>
              <a:t>SOX </a:t>
            </a:r>
            <a:r>
              <a:rPr lang="it-IT" sz="2800" dirty="0" err="1" smtClean="0"/>
              <a:t>analysis</a:t>
            </a:r>
            <a:r>
              <a:rPr lang="it-IT" sz="2800" dirty="0" smtClean="0"/>
              <a:t> and </a:t>
            </a:r>
            <a:r>
              <a:rPr lang="it-IT" sz="2800" dirty="0" err="1" smtClean="0"/>
              <a:t>sensitivity</a:t>
            </a:r>
            <a:r>
              <a:rPr lang="it-IT" sz="2800" dirty="0" smtClean="0"/>
              <a:t> </a:t>
            </a:r>
            <a:r>
              <a:rPr lang="it-IT" sz="2800" dirty="0" err="1" smtClean="0"/>
              <a:t>studies</a:t>
            </a:r>
            <a:endParaRPr lang="it-IT" sz="28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6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smtClean="0"/>
              <a:t>Sterile </a:t>
            </a:r>
            <a:r>
              <a:rPr lang="it-IT" sz="3200" b="1" dirty="0" err="1" smtClean="0"/>
              <a:t>neutrinos</a:t>
            </a:r>
            <a:r>
              <a:rPr lang="it-IT" sz="3200" b="1" dirty="0" smtClean="0"/>
              <a:t>: </a:t>
            </a:r>
            <a:r>
              <a:rPr lang="it-IT" sz="3200" b="1" dirty="0" err="1" smtClean="0"/>
              <a:t>experimental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anomalies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-165694" y="908720"/>
                <a:ext cx="5529782" cy="319888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it-IT" sz="1800" dirty="0" smtClean="0"/>
                  <a:t>Neutrino </a:t>
                </a:r>
                <a:r>
                  <a:rPr lang="it-IT" sz="1800" dirty="0" err="1" smtClean="0"/>
                  <a:t>flavor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eigeinstates</a:t>
                </a:r>
                <a:r>
                  <a:rPr lang="it-IT" sz="1800" dirty="0"/>
                  <a:t> </a:t>
                </a:r>
                <a:r>
                  <a:rPr lang="it-IT" sz="1800" dirty="0" smtClean="0"/>
                  <a:t>≠ mass </a:t>
                </a:r>
                <a:r>
                  <a:rPr lang="it-IT" sz="1800" dirty="0" err="1" smtClean="0"/>
                  <a:t>eigenstates</a:t>
                </a:r>
                <a:r>
                  <a:rPr lang="it-IT" sz="1800" dirty="0" smtClean="0"/>
                  <a:t> </a:t>
                </a:r>
                <a:br>
                  <a:rPr lang="it-IT" sz="1800" dirty="0" smtClean="0"/>
                </a:br>
                <a:r>
                  <a:rPr lang="it-IT" sz="1800" dirty="0" smtClean="0"/>
                  <a:t>→ neutrino </a:t>
                </a:r>
                <a:r>
                  <a:rPr lang="it-IT" sz="1800" dirty="0" err="1" smtClean="0"/>
                  <a:t>flavor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oscillations</a:t>
                </a:r>
                <a:endParaRPr lang="it-IT" sz="1800" dirty="0" smtClean="0"/>
              </a:p>
              <a:p>
                <a:pPr algn="just"/>
                <a:r>
                  <a:rPr lang="it-IT" sz="1800" dirty="0" err="1" smtClean="0"/>
                  <a:t>Confirmed</a:t>
                </a:r>
                <a:r>
                  <a:rPr lang="it-IT" sz="1800" dirty="0" smtClean="0"/>
                  <a:t> by </a:t>
                </a:r>
                <a:r>
                  <a:rPr lang="it-IT" sz="1800" dirty="0" err="1" smtClean="0"/>
                  <a:t>several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experiments</a:t>
                </a:r>
                <a:r>
                  <a:rPr lang="it-IT" sz="1800" dirty="0" smtClean="0"/>
                  <a:t> </a:t>
                </a:r>
              </a:p>
              <a:p>
                <a:pPr marL="114300" indent="0" algn="just">
                  <a:buNone/>
                </a:pPr>
                <a:r>
                  <a:rPr lang="it-IT" sz="1800" dirty="0" smtClean="0"/>
                  <a:t> 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it-IT" sz="1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21</m:t>
                        </m:r>
                      </m:sub>
                      <m:sup>
                        <m:r>
                          <a:rPr lang="it-IT" sz="1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it-IT" sz="1800" b="0" i="1" smtClean="0">
                        <a:latin typeface="Cambria Math"/>
                      </a:rPr>
                      <m:t>=7.6⋅</m:t>
                    </m:r>
                    <m:sSup>
                      <m:sSup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t-IT" sz="1800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1800" b="0" i="0" smtClean="0">
                            <a:latin typeface="Cambria Math"/>
                          </a:rPr>
                          <m:t>eV</m:t>
                        </m:r>
                      </m:e>
                      <m:sup>
                        <m:r>
                          <a:rPr lang="it-IT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sz="1800" dirty="0" smtClean="0"/>
                  <a:t>,</a:t>
                </a:r>
                <a:r>
                  <a:rPr lang="it-IT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it-IT" sz="1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3</m:t>
                        </m:r>
                        <m:r>
                          <a:rPr lang="it-IT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it-IT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it-IT" sz="1800" i="1">
                        <a:latin typeface="Cambria Math"/>
                      </a:rPr>
                      <m:t>=</m:t>
                    </m:r>
                    <m:r>
                      <a:rPr lang="it-IT" sz="1800" b="0" i="1" smtClean="0">
                        <a:latin typeface="Cambria Math"/>
                      </a:rPr>
                      <m:t>2.4</m:t>
                    </m:r>
                    <m:r>
                      <a:rPr lang="it-IT" sz="18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it-IT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t-IT" sz="1800" i="1">
                            <a:latin typeface="Cambria Math"/>
                          </a:rPr>
                          <m:t>−</m:t>
                        </m:r>
                        <m:r>
                          <a:rPr lang="it-IT" sz="1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it-IT" sz="1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1800">
                            <a:latin typeface="Cambria Math"/>
                          </a:rPr>
                          <m:t>eV</m:t>
                        </m:r>
                      </m:e>
                      <m:sup>
                        <m:r>
                          <a:rPr lang="it-IT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 sz="1800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1800" dirty="0"/>
                  <a:t> ); </a:t>
                </a:r>
              </a:p>
              <a:p>
                <a:pPr algn="just"/>
                <a:r>
                  <a:rPr lang="it-IT" sz="1800" dirty="0" err="1" smtClean="0"/>
                  <a:t>Anyway</a:t>
                </a:r>
                <a:r>
                  <a:rPr lang="it-IT" sz="1800" dirty="0" smtClean="0"/>
                  <a:t> some </a:t>
                </a:r>
                <a:r>
                  <a:rPr lang="it-IT" sz="1800" dirty="0" err="1" smtClean="0"/>
                  <a:t>experiments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reveal</a:t>
                </a:r>
                <a:r>
                  <a:rPr lang="it-IT" sz="1800" dirty="0" smtClean="0"/>
                  <a:t> </a:t>
                </a:r>
                <a:r>
                  <a:rPr lang="it-IT" sz="1800" i="1" dirty="0" smtClean="0"/>
                  <a:t>«</a:t>
                </a:r>
                <a:r>
                  <a:rPr lang="it-IT" sz="1800" i="1" dirty="0" err="1" smtClean="0"/>
                  <a:t>anomalies</a:t>
                </a:r>
                <a:r>
                  <a:rPr lang="it-IT" sz="1800" i="1" dirty="0" smtClean="0"/>
                  <a:t>» </a:t>
                </a:r>
                <a:r>
                  <a:rPr lang="it-IT" sz="1800" dirty="0" smtClean="0"/>
                  <a:t>: </a:t>
                </a:r>
                <a:endParaRPr lang="it-IT" sz="1800" dirty="0"/>
              </a:p>
              <a:p>
                <a:pPr lvl="1" algn="just"/>
                <a:r>
                  <a:rPr lang="it-IT" sz="1800" b="1" dirty="0" smtClean="0">
                    <a:solidFill>
                      <a:srgbClr val="00B050"/>
                    </a:solidFill>
                  </a:rPr>
                  <a:t>Accelerators </a:t>
                </a:r>
                <a:r>
                  <a:rPr lang="it-IT" sz="1800" dirty="0" smtClean="0">
                    <a:solidFill>
                      <a:srgbClr val="00B050"/>
                    </a:solidFill>
                  </a:rPr>
                  <a:t>:</a:t>
                </a:r>
                <a:r>
                  <a:rPr lang="it-IT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sz="1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sz="1800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sz="18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it-IT" sz="1800" dirty="0"/>
                  <a:t> </a:t>
                </a:r>
                <a:r>
                  <a:rPr lang="it-IT" sz="1800" i="1" dirty="0" err="1" smtClean="0"/>
                  <a:t>appearance</a:t>
                </a:r>
                <a:r>
                  <a:rPr lang="it-IT" sz="1800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sz="1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sz="1800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800" dirty="0" smtClean="0"/>
                  <a:t> beam;</a:t>
                </a:r>
              </a:p>
              <a:p>
                <a:pPr lvl="1" algn="just"/>
                <a:r>
                  <a:rPr lang="it-IT" sz="1800" b="1" dirty="0" err="1" smtClean="0">
                    <a:solidFill>
                      <a:srgbClr val="7030A0"/>
                    </a:solidFill>
                  </a:rPr>
                  <a:t>Radiochemical</a:t>
                </a:r>
                <a:r>
                  <a:rPr lang="it-IT" sz="1800" dirty="0" smtClean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it-IT" sz="18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it-IT" sz="1800" dirty="0" smtClean="0"/>
                  <a:t> </a:t>
                </a:r>
                <a:r>
                  <a:rPr lang="it-IT" sz="1800" dirty="0" err="1" smtClean="0"/>
                  <a:t>events</a:t>
                </a:r>
                <a:r>
                  <a:rPr lang="it-IT" sz="1800" dirty="0" smtClean="0"/>
                  <a:t> deficit (</a:t>
                </a:r>
                <a:r>
                  <a:rPr lang="it-IT" sz="1800" i="1" dirty="0" err="1" smtClean="0"/>
                  <a:t>disappearance</a:t>
                </a:r>
                <a:r>
                  <a:rPr lang="it-IT" sz="1800" dirty="0" smtClean="0"/>
                  <a:t>) from </a:t>
                </a:r>
                <a:r>
                  <a:rPr lang="it-IT" sz="1800" dirty="0" err="1" smtClean="0"/>
                  <a:t>artificial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sources</a:t>
                </a:r>
                <a:r>
                  <a:rPr lang="it-IT" sz="1800" dirty="0" smtClean="0"/>
                  <a:t> </a:t>
                </a:r>
                <a:endParaRPr lang="it-IT" sz="1800" dirty="0"/>
              </a:p>
              <a:p>
                <a:pPr lvl="1" algn="just"/>
                <a:r>
                  <a:rPr lang="it-IT" sz="1800" b="1" dirty="0" err="1" smtClean="0">
                    <a:solidFill>
                      <a:srgbClr val="FF0000"/>
                    </a:solidFill>
                  </a:rPr>
                  <a:t>Reactors</a:t>
                </a:r>
                <a:r>
                  <a:rPr lang="it-IT" sz="1800" b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it-IT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sz="18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sz="1800" b="0" i="1" smtClean="0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it-IT" sz="1800" dirty="0" smtClean="0"/>
                  <a:t> </a:t>
                </a:r>
                <a:r>
                  <a:rPr lang="it-IT" sz="1800" dirty="0" err="1" smtClean="0"/>
                  <a:t>events</a:t>
                </a:r>
                <a:r>
                  <a:rPr lang="it-IT" sz="1800" dirty="0" smtClean="0"/>
                  <a:t> deficit (</a:t>
                </a:r>
                <a:r>
                  <a:rPr lang="it-IT" sz="1800" i="1" dirty="0" err="1" smtClean="0"/>
                  <a:t>disappearance</a:t>
                </a:r>
                <a:r>
                  <a:rPr lang="it-IT" sz="1800" dirty="0" smtClean="0"/>
                  <a:t>) short-baseline </a:t>
                </a:r>
                <a:r>
                  <a:rPr lang="it-IT" sz="1800" dirty="0"/>
                  <a:t>(L ∼ (10 − 100) m) 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65694" y="908720"/>
                <a:ext cx="5529782" cy="3198882"/>
              </a:xfrm>
              <a:blipFill rotWithShape="1">
                <a:blip r:embed="rId2"/>
                <a:stretch>
                  <a:fillRect t="-952" r="-882" b="-3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82750" y="5971927"/>
                <a:ext cx="8072068" cy="769441"/>
              </a:xfrm>
              <a:prstGeom prst="rect">
                <a:avLst/>
              </a:prstGeom>
              <a:noFill/>
              <a:ln w="603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200" b="1" dirty="0" err="1" smtClean="0"/>
                  <a:t>Anomalies</a:t>
                </a:r>
                <a:r>
                  <a:rPr lang="it-IT" sz="2200" b="1" dirty="0" smtClean="0"/>
                  <a:t> can </a:t>
                </a:r>
                <a:r>
                  <a:rPr lang="it-IT" sz="2200" b="1" dirty="0" err="1" smtClean="0"/>
                  <a:t>not</a:t>
                </a:r>
                <a:r>
                  <a:rPr lang="it-IT" sz="2200" b="1" dirty="0" smtClean="0"/>
                  <a:t> be </a:t>
                </a:r>
                <a:r>
                  <a:rPr lang="it-IT" sz="2200" b="1" dirty="0" err="1" smtClean="0"/>
                  <a:t>included</a:t>
                </a:r>
                <a:r>
                  <a:rPr lang="it-IT" sz="2200" b="1" dirty="0" smtClean="0"/>
                  <a:t> in the </a:t>
                </a:r>
                <a:r>
                  <a:rPr lang="it-IT" sz="2200" b="1" dirty="0" err="1" smtClean="0"/>
                  <a:t>three-flavor</a:t>
                </a:r>
                <a:r>
                  <a:rPr lang="it-IT" sz="2200" b="1" dirty="0" smtClean="0"/>
                  <a:t> model, </a:t>
                </a:r>
                <a:r>
                  <a:rPr lang="it-IT" sz="2200" b="1" dirty="0" err="1" smtClean="0"/>
                  <a:t>since</a:t>
                </a:r>
                <a:r>
                  <a:rPr lang="it-IT" sz="2200" b="1" dirty="0" smtClean="0"/>
                  <a:t> </a:t>
                </a:r>
                <a:r>
                  <a:rPr lang="it-IT" sz="2200" b="1" dirty="0" err="1" smtClean="0"/>
                  <a:t>they</a:t>
                </a:r>
                <a:r>
                  <a:rPr lang="it-IT" sz="2200" b="1" dirty="0" smtClean="0"/>
                  <a:t> </a:t>
                </a:r>
                <a:r>
                  <a:rPr lang="it-IT" sz="2200" b="1" dirty="0" err="1" smtClean="0"/>
                  <a:t>hint</a:t>
                </a:r>
                <a:r>
                  <a:rPr lang="it-IT" sz="2200" b="1" dirty="0" smtClean="0"/>
                  <a:t> </a:t>
                </a:r>
                <a:r>
                  <a:rPr lang="it-IT" sz="2200" b="1" dirty="0" err="1" smtClean="0"/>
                  <a:t>towards</a:t>
                </a:r>
                <a:r>
                  <a:rPr lang="it-IT" sz="2200" b="1" dirty="0" smtClean="0"/>
                  <a:t> a new mass </a:t>
                </a:r>
                <a:r>
                  <a:rPr lang="it-IT" sz="2200" b="1" dirty="0" err="1" smtClean="0"/>
                  <a:t>squared</a:t>
                </a:r>
                <a:r>
                  <a:rPr lang="it-IT" sz="2200" b="1" dirty="0" smtClean="0"/>
                  <a:t> </a:t>
                </a:r>
                <a:r>
                  <a:rPr lang="it-IT" sz="2200" b="1" dirty="0" err="1" smtClean="0"/>
                  <a:t>difference</a:t>
                </a:r>
                <a:r>
                  <a:rPr lang="it-IT" sz="2200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it-IT" sz="2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200" b="0" i="1" smtClean="0">
                            <a:latin typeface="Cambria Math"/>
                          </a:rPr>
                          <m:t>𝑛𝑒𝑤</m:t>
                        </m:r>
                      </m:sub>
                      <m:sup>
                        <m:r>
                          <a:rPr lang="it-IT" sz="2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it-IT" sz="22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it-IT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2200">
                            <a:latin typeface="Cambria Math"/>
                          </a:rPr>
                          <m:t>eV</m:t>
                        </m:r>
                      </m:e>
                      <m:sup>
                        <m:r>
                          <a:rPr lang="it-IT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t-IT" sz="2200" b="1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0" y="5971927"/>
                <a:ext cx="8072068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00" t="-735" r="-450" b="-10294"/>
                </a:stretch>
              </a:blipFill>
              <a:ln w="603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0" y="4221088"/>
            <a:ext cx="2448272" cy="1625652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9"/>
            <a:ext cx="2435434" cy="1625652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86" y="4221090"/>
            <a:ext cx="2442123" cy="1625652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link2universe.net/wp-content/uploads/2011/12/Modello-Standar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3679"/>
          <a:stretch/>
        </p:blipFill>
        <p:spPr bwMode="auto">
          <a:xfrm>
            <a:off x="5349254" y="876787"/>
            <a:ext cx="3183186" cy="30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smtClean="0"/>
              <a:t>Sterile </a:t>
            </a:r>
            <a:r>
              <a:rPr lang="it-IT" sz="3200" b="1" dirty="0" err="1" smtClean="0"/>
              <a:t>neutrinos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80728"/>
                <a:ext cx="5328592" cy="5328592"/>
              </a:xfrm>
            </p:spPr>
            <p:txBody>
              <a:bodyPr>
                <a:noAutofit/>
              </a:bodyPr>
              <a:lstStyle/>
              <a:p>
                <a:r>
                  <a:rPr lang="it-IT" sz="2000" dirty="0" smtClean="0"/>
                  <a:t>Anomalies can be </a:t>
                </a:r>
                <a:r>
                  <a:rPr lang="it-IT" sz="2000" dirty="0" err="1" smtClean="0"/>
                  <a:t>explained</a:t>
                </a:r>
                <a:r>
                  <a:rPr lang="it-IT" sz="2000" dirty="0" smtClean="0"/>
                  <a:t> with a new neutrino state: </a:t>
                </a:r>
                <a:endParaRPr lang="it-IT" sz="2000" dirty="0"/>
              </a:p>
              <a:p>
                <a:pPr lvl="1"/>
                <a:r>
                  <a:rPr lang="it-IT" dirty="0" err="1" smtClean="0"/>
                  <a:t>It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has</a:t>
                </a:r>
                <a:r>
                  <a:rPr lang="it-IT" dirty="0" smtClean="0"/>
                  <a:t> to be </a:t>
                </a:r>
                <a:r>
                  <a:rPr lang="it-IT" b="1" dirty="0" smtClean="0"/>
                  <a:t>sterile</a:t>
                </a:r>
                <a:r>
                  <a:rPr lang="it-IT" dirty="0"/>
                  <a:t>: </a:t>
                </a:r>
                <a:r>
                  <a:rPr lang="it-IT" dirty="0" err="1" smtClean="0"/>
                  <a:t>interacts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only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through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gravitational</a:t>
                </a:r>
                <a:r>
                  <a:rPr lang="it-IT" dirty="0" smtClean="0"/>
                  <a:t> force (LEP </a:t>
                </a:r>
                <a:r>
                  <a:rPr lang="it-IT" dirty="0" err="1" smtClean="0"/>
                  <a:t>constraints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total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active</a:t>
                </a:r>
                <a:r>
                  <a:rPr lang="it-IT" dirty="0"/>
                  <a:t> ν ) </a:t>
                </a:r>
                <a:r>
                  <a:rPr lang="it-IT" b="0" i="1" dirty="0" smtClean="0">
                    <a:latin typeface="Cambria Math"/>
                  </a:rPr>
                  <a:t/>
                </a:r>
                <a:br>
                  <a:rPr lang="it-IT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b="1" dirty="0"/>
                  <a:t>impossible direct </a:t>
                </a:r>
                <a:r>
                  <a:rPr lang="it-IT" b="1" dirty="0" err="1" smtClean="0"/>
                  <a:t>detection</a:t>
                </a:r>
                <a:endParaRPr lang="it-IT" b="1" dirty="0" smtClean="0"/>
              </a:p>
              <a:p>
                <a:pPr lvl="1"/>
                <a:r>
                  <a:rPr lang="it-IT" b="1" dirty="0" err="1" smtClean="0"/>
                  <a:t>Indirect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detection</a:t>
                </a:r>
                <a:r>
                  <a:rPr lang="it-IT" dirty="0" smtClean="0"/>
                  <a:t>: </a:t>
                </a:r>
                <a:r>
                  <a:rPr lang="it-IT" dirty="0" err="1" smtClean="0"/>
                  <a:t>active</a:t>
                </a:r>
                <a:r>
                  <a:rPr lang="it-IT" dirty="0"/>
                  <a:t> ν </a:t>
                </a:r>
                <a:r>
                  <a:rPr lang="it-IT" b="1" dirty="0" smtClean="0"/>
                  <a:t>can oscillate</a:t>
                </a:r>
                <a:r>
                  <a:rPr lang="it-IT" dirty="0" smtClean="0"/>
                  <a:t> </a:t>
                </a:r>
                <a:r>
                  <a:rPr lang="it-IT" dirty="0"/>
                  <a:t>in </a:t>
                </a:r>
                <a:r>
                  <a:rPr lang="it-IT" dirty="0" smtClean="0"/>
                  <a:t>sterile </a:t>
                </a:r>
                <a:r>
                  <a:rPr lang="it-IT" dirty="0" err="1" smtClean="0"/>
                  <a:t>states</a:t>
                </a:r>
                <a:r>
                  <a:rPr lang="it-IT" dirty="0" smtClean="0"/>
                  <a:t>: </a:t>
                </a:r>
                <a:endParaRPr lang="it-IT" dirty="0"/>
              </a:p>
              <a:p>
                <a:pPr lvl="1"/>
                <a:endParaRPr lang="it-IT" dirty="0" smtClean="0"/>
              </a:p>
              <a:p>
                <a:pPr lvl="1"/>
                <a:endParaRPr lang="it-IT" dirty="0"/>
              </a:p>
              <a:p>
                <a:pPr lvl="1"/>
                <a:r>
                  <a:rPr lang="it-IT" dirty="0" smtClean="0"/>
                  <a:t>New </a:t>
                </a:r>
                <a:r>
                  <a:rPr lang="it-IT" dirty="0" err="1" smtClean="0"/>
                  <a:t>oscillation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length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justifies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anomalies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oscillation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parameters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41</m:t>
                                </m:r>
                              </m:sub>
                            </m:sSub>
                          </m:e>
                        </m:d>
                        <m:r>
                          <a:rPr lang="it-IT" i="1">
                            <a:latin typeface="Cambria Math"/>
                            <a:ea typeface="Cambria Math"/>
                          </a:rPr>
                          <m:t>≈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0.11</m:t>
                        </m:r>
                      </m:e>
                    </m:func>
                    <m:r>
                      <a:rPr lang="it-IT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41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≈1.6 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/>
                            <a:ea typeface="Cambria Math"/>
                          </a:rPr>
                          <m:t>eV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)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80728"/>
                <a:ext cx="5328592" cy="5328592"/>
              </a:xfrm>
              <a:blipFill rotWithShape="1">
                <a:blip r:embed="rId2"/>
                <a:stretch>
                  <a:fillRect t="-572" r="-2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23528" y="5899919"/>
            <a:ext cx="7992888" cy="769441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it-IT" sz="2200" b="1" dirty="0" err="1" smtClean="0"/>
              <a:t>Confirm</a:t>
            </a:r>
            <a:r>
              <a:rPr lang="it-IT" sz="2200" b="1" dirty="0" smtClean="0"/>
              <a:t>/</a:t>
            </a:r>
            <a:r>
              <a:rPr lang="it-IT" sz="2200" b="1" dirty="0" err="1" smtClean="0"/>
              <a:t>reject</a:t>
            </a:r>
            <a:r>
              <a:rPr lang="it-IT" sz="2200" b="1" dirty="0" smtClean="0"/>
              <a:t> the sterile </a:t>
            </a:r>
            <a:r>
              <a:rPr lang="it-IT" sz="2200" b="1" dirty="0" err="1" smtClean="0"/>
              <a:t>hypotesis</a:t>
            </a:r>
            <a:r>
              <a:rPr lang="it-IT" sz="2200" b="1" dirty="0" smtClean="0"/>
              <a:t> with a new </a:t>
            </a:r>
            <a:r>
              <a:rPr lang="it-IT" sz="2200" b="1" dirty="0" err="1" smtClean="0"/>
              <a:t>experiment</a:t>
            </a:r>
            <a:r>
              <a:rPr lang="it-IT" sz="2200" b="1" dirty="0" smtClean="0"/>
              <a:t>:</a:t>
            </a:r>
            <a:endParaRPr lang="it-IT" sz="2200" b="1" dirty="0"/>
          </a:p>
          <a:p>
            <a:pPr marL="0" lvl="1" algn="ctr"/>
            <a:r>
              <a:rPr lang="it-IT" sz="2200" b="1" dirty="0" err="1" smtClean="0"/>
              <a:t>Search</a:t>
            </a:r>
            <a:r>
              <a:rPr lang="it-IT" sz="2200" b="1" dirty="0" smtClean="0"/>
              <a:t> for sterile </a:t>
            </a:r>
            <a:r>
              <a:rPr lang="it-IT" sz="2200" b="1" dirty="0" err="1" smtClean="0"/>
              <a:t>neutrinos</a:t>
            </a:r>
            <a:r>
              <a:rPr lang="it-IT" sz="2200" b="1" dirty="0" smtClean="0"/>
              <a:t> with </a:t>
            </a:r>
            <a:r>
              <a:rPr lang="it-IT" sz="2200" b="1" dirty="0" err="1" smtClean="0"/>
              <a:t>Borexino</a:t>
            </a:r>
            <a:r>
              <a:rPr lang="it-IT" sz="2200" b="1" dirty="0" smtClean="0"/>
              <a:t> detector: SOX </a:t>
            </a:r>
            <a:r>
              <a:rPr lang="it-IT" sz="2200" b="1" dirty="0" err="1" smtClean="0"/>
              <a:t>project</a:t>
            </a:r>
            <a:endParaRPr lang="it-IT" sz="2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t="58485" r="12624" b="27747"/>
          <a:stretch/>
        </p:blipFill>
        <p:spPr bwMode="auto">
          <a:xfrm>
            <a:off x="539552" y="3633688"/>
            <a:ext cx="4680520" cy="65940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G:\global_3+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17" y="875876"/>
            <a:ext cx="2853599" cy="48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err="1" smtClean="0"/>
              <a:t>Borexino</a:t>
            </a:r>
            <a:r>
              <a:rPr lang="it-IT" sz="3200" b="1" dirty="0" smtClean="0"/>
              <a:t> detector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680520"/>
                <a:ext cx="8064896" cy="2132856"/>
              </a:xfrm>
            </p:spPr>
            <p:txBody>
              <a:bodyPr>
                <a:noAutofit/>
              </a:bodyPr>
              <a:lstStyle/>
              <a:p>
                <a:r>
                  <a:rPr lang="it-IT" sz="2000" dirty="0" smtClean="0"/>
                  <a:t>Scintillator </a:t>
                </a:r>
                <a:r>
                  <a:rPr lang="it-IT" sz="2000" dirty="0" err="1" smtClean="0"/>
                  <a:t>sphere</a:t>
                </a:r>
                <a:r>
                  <a:rPr lang="it-IT" sz="2000" dirty="0" smtClean="0"/>
                  <a:t> (300 ton) </a:t>
                </a:r>
                <a:r>
                  <a:rPr lang="it-IT" sz="2000" dirty="0" err="1" smtClean="0"/>
                  <a:t>at</a:t>
                </a:r>
                <a:r>
                  <a:rPr lang="it-IT" sz="2000" dirty="0" smtClean="0"/>
                  <a:t> LNGS, data-</a:t>
                </a:r>
                <a:r>
                  <a:rPr lang="it-IT" sz="2000" dirty="0" err="1" smtClean="0"/>
                  <a:t>taking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started</a:t>
                </a:r>
                <a:r>
                  <a:rPr lang="it-IT" sz="2000" dirty="0" smtClean="0"/>
                  <a:t> in 2007 (</a:t>
                </a:r>
                <a:r>
                  <a:rPr lang="it-IT" sz="2000" dirty="0" err="1" smtClean="0"/>
                  <a:t>mainly</a:t>
                </a:r>
                <a:r>
                  <a:rPr lang="it-IT" sz="2000" dirty="0" smtClean="0"/>
                  <a:t> solar </a:t>
                </a:r>
                <a:r>
                  <a:rPr lang="it-IT" sz="2000" dirty="0" err="1" smtClean="0"/>
                  <a:t>neutrinos</a:t>
                </a:r>
                <a:r>
                  <a:rPr lang="it-IT" sz="2000" dirty="0" smtClean="0"/>
                  <a:t>) </a:t>
                </a:r>
              </a:p>
              <a:p>
                <a:r>
                  <a:rPr lang="it-IT" sz="2000" dirty="0" err="1" smtClean="0"/>
                  <a:t>Extremely</a:t>
                </a:r>
                <a:r>
                  <a:rPr lang="it-IT" sz="2000" dirty="0" smtClean="0"/>
                  <a:t> high </a:t>
                </a:r>
                <a:r>
                  <a:rPr lang="it-IT" sz="2000" b="1" dirty="0" err="1" smtClean="0"/>
                  <a:t>shielding</a:t>
                </a:r>
                <a:r>
                  <a:rPr lang="it-IT" sz="2000" b="1" dirty="0" smtClean="0"/>
                  <a:t> and </a:t>
                </a:r>
                <a:r>
                  <a:rPr lang="it-IT" sz="2000" b="1" dirty="0" err="1" smtClean="0"/>
                  <a:t>radiopurity</a:t>
                </a:r>
                <a:r>
                  <a:rPr lang="it-IT" sz="2000" b="1" dirty="0" smtClean="0"/>
                  <a:t>;</a:t>
                </a:r>
                <a:endParaRPr lang="it-IT" sz="2000" dirty="0" smtClean="0"/>
              </a:p>
              <a:p>
                <a:r>
                  <a:rPr lang="it-IT" sz="2000" dirty="0" smtClean="0"/>
                  <a:t>2200 </a:t>
                </a:r>
                <a:r>
                  <a:rPr lang="it-IT" sz="2000" dirty="0" err="1" smtClean="0"/>
                  <a:t>PMTs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collect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scintillation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photons</a:t>
                </a:r>
                <a:r>
                  <a:rPr lang="it-IT" sz="2000" dirty="0" smtClean="0"/>
                  <a:t>:</a:t>
                </a:r>
                <a:endParaRPr lang="it-IT" sz="2000" dirty="0"/>
              </a:p>
              <a:p>
                <a:pPr lvl="1"/>
                <a:r>
                  <a:rPr lang="it-IT" sz="1800" b="1" dirty="0" smtClean="0"/>
                  <a:t>Energy</a:t>
                </a:r>
                <a:r>
                  <a:rPr lang="it-IT" sz="1800" dirty="0" smtClean="0"/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/>
                      </a:rPr>
                      <m:t>→</m:t>
                    </m:r>
                  </m:oMath>
                </a14:m>
                <a:r>
                  <a:rPr lang="it-IT" sz="1800" dirty="0"/>
                  <a:t> </a:t>
                </a:r>
                <a:r>
                  <a:rPr lang="it-IT" sz="1800" dirty="0" err="1" smtClean="0"/>
                  <a:t>number</a:t>
                </a:r>
                <a:r>
                  <a:rPr lang="it-IT" sz="1800" dirty="0" smtClean="0"/>
                  <a:t> of </a:t>
                </a:r>
                <a:r>
                  <a:rPr lang="it-IT" sz="1800" dirty="0" err="1" smtClean="0"/>
                  <a:t>photons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(</a:t>
                </a:r>
                <a:r>
                  <a:rPr lang="it-IT" sz="1800" dirty="0" smtClean="0"/>
                  <a:t>σ</a:t>
                </a:r>
                <a:r>
                  <a:rPr lang="it-IT" sz="1800" baseline="-25000" dirty="0"/>
                  <a:t> E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∼ 3.5% </a:t>
                </a:r>
                <a:r>
                  <a:rPr lang="it-IT" sz="1800" dirty="0" smtClean="0"/>
                  <a:t>@2 </a:t>
                </a:r>
                <a:r>
                  <a:rPr lang="it-IT" sz="1800" dirty="0" err="1"/>
                  <a:t>MeV</a:t>
                </a:r>
                <a:r>
                  <a:rPr lang="it-IT" sz="1800" dirty="0"/>
                  <a:t>); </a:t>
                </a:r>
                <a:endParaRPr lang="it-IT" sz="1600" dirty="0"/>
              </a:p>
              <a:p>
                <a:pPr lvl="1"/>
                <a:r>
                  <a:rPr lang="it-IT" sz="1800" b="1" dirty="0" smtClean="0"/>
                  <a:t>Position</a:t>
                </a:r>
                <a:r>
                  <a:rPr lang="it-IT" sz="1800" dirty="0" smtClean="0"/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/>
                      </a:rPr>
                      <m:t>→</m:t>
                    </m:r>
                  </m:oMath>
                </a14:m>
                <a:r>
                  <a:rPr lang="it-IT" sz="1800" dirty="0"/>
                  <a:t> </a:t>
                </a:r>
                <a:r>
                  <a:rPr lang="it-IT" sz="1800" dirty="0" err="1" smtClean="0"/>
                  <a:t>photons</a:t>
                </a:r>
                <a:r>
                  <a:rPr lang="it-IT" sz="1800" dirty="0" smtClean="0"/>
                  <a:t> time </a:t>
                </a:r>
                <a:r>
                  <a:rPr lang="it-IT" sz="1800" dirty="0" err="1" smtClean="0"/>
                  <a:t>arrival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(</a:t>
                </a:r>
                <a:r>
                  <a:rPr lang="it-IT" sz="1800" dirty="0" smtClean="0"/>
                  <a:t>σ</a:t>
                </a:r>
                <a:r>
                  <a:rPr lang="it-IT" sz="1800" baseline="-25000" dirty="0"/>
                  <a:t> </a:t>
                </a:r>
                <a:r>
                  <a:rPr lang="it-IT" sz="1800" baseline="-25000" dirty="0" smtClean="0"/>
                  <a:t>L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∼ 12 cm).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680520"/>
                <a:ext cx="8064896" cy="2132856"/>
              </a:xfrm>
              <a:blipFill rotWithShape="1">
                <a:blip r:embed="rId2"/>
                <a:stretch>
                  <a:fillRect t="-1429" b="-2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/>
          <a:stretch/>
        </p:blipFill>
        <p:spPr bwMode="auto">
          <a:xfrm>
            <a:off x="1481129" y="764704"/>
            <a:ext cx="5395129" cy="37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smtClean="0"/>
              <a:t>SOX </a:t>
            </a:r>
            <a:r>
              <a:rPr lang="it-IT" sz="3200" b="1" dirty="0" err="1" smtClean="0"/>
              <a:t>project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635896" y="908720"/>
                <a:ext cx="4752528" cy="432048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it-IT" sz="2000" dirty="0" smtClean="0"/>
                  <a:t>SOX goal: </a:t>
                </a:r>
                <a:r>
                  <a:rPr lang="it-IT" sz="2000" dirty="0" err="1" smtClean="0"/>
                  <a:t>give</a:t>
                </a:r>
                <a:r>
                  <a:rPr lang="it-IT" sz="2000" dirty="0" smtClean="0"/>
                  <a:t> a definitive </a:t>
                </a:r>
                <a:r>
                  <a:rPr lang="it-IT" sz="2000" dirty="0" err="1" smtClean="0"/>
                  <a:t>answer</a:t>
                </a:r>
                <a:r>
                  <a:rPr lang="it-IT" sz="2000" dirty="0" smtClean="0"/>
                  <a:t> to the sterile </a:t>
                </a:r>
                <a:r>
                  <a:rPr lang="it-IT" sz="2000" dirty="0" err="1" smtClean="0"/>
                  <a:t>hypotesis</a:t>
                </a:r>
                <a:r>
                  <a:rPr lang="it-IT" sz="2000" dirty="0" smtClean="0"/>
                  <a:t>. </a:t>
                </a:r>
              </a:p>
              <a:p>
                <a:pPr algn="just"/>
                <a:r>
                  <a:rPr lang="it-IT" sz="2000" dirty="0" err="1" smtClean="0"/>
                  <a:t>Measurements</a:t>
                </a:r>
                <a:r>
                  <a:rPr lang="it-IT" sz="20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sz="2000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sz="2000" b="1" i="1">
                                <a:latin typeface="Cambria Math"/>
                              </a:rPr>
                              <m:t>𝝂</m:t>
                            </m:r>
                          </m:e>
                        </m:bar>
                      </m:e>
                      <m:sub>
                        <m:r>
                          <a:rPr lang="it-IT" sz="2000" b="1" i="1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it-IT" sz="2000" b="1" dirty="0" smtClean="0"/>
                  <a:t> events </a:t>
                </a:r>
                <a:r>
                  <a:rPr lang="it-IT" sz="2000" b="1" dirty="0" err="1" smtClean="0"/>
                  <a:t>coming</a:t>
                </a:r>
                <a:r>
                  <a:rPr lang="it-IT" sz="2000" b="1" dirty="0" smtClean="0"/>
                  <a:t> from a </a:t>
                </a:r>
                <a:r>
                  <a:rPr lang="it-IT" sz="2000" b="1" dirty="0" err="1" smtClean="0"/>
                  <a:t>flux</a:t>
                </a:r>
                <a:r>
                  <a:rPr lang="it-IT" sz="2000" dirty="0" smtClean="0"/>
                  <a:t> of a </a:t>
                </a:r>
                <a:r>
                  <a:rPr lang="it-IT" sz="2000" b="1" dirty="0" err="1" smtClean="0"/>
                  <a:t>powerful</a:t>
                </a:r>
                <a:r>
                  <a:rPr lang="it-IT" sz="2000" b="1" dirty="0" smtClean="0"/>
                  <a:t> </a:t>
                </a:r>
                <a:r>
                  <a:rPr lang="it-IT" sz="2000" b="1" dirty="0" err="1" smtClean="0"/>
                  <a:t>artificial</a:t>
                </a:r>
                <a:r>
                  <a:rPr lang="it-IT" sz="2000" b="1" dirty="0" smtClean="0"/>
                  <a:t> source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sz="2000" b="0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sz="2000" b="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it-IT" sz="2000" dirty="0" smtClean="0"/>
                  <a:t> source: </a:t>
                </a:r>
                <a:r>
                  <a:rPr lang="it-IT" sz="2000" baseline="30000" dirty="0" smtClean="0"/>
                  <a:t>144</a:t>
                </a:r>
                <a:r>
                  <a:rPr lang="it-IT" sz="2000" dirty="0" smtClean="0"/>
                  <a:t>Ce –</a:t>
                </a:r>
                <a:r>
                  <a:rPr lang="it-IT" sz="2000" baseline="30000" dirty="0"/>
                  <a:t>144</a:t>
                </a:r>
                <a:r>
                  <a:rPr lang="it-IT" sz="2000" dirty="0" smtClean="0"/>
                  <a:t>Pr </a:t>
                </a:r>
                <a:r>
                  <a:rPr lang="it-IT" sz="2000" dirty="0"/>
                  <a:t>, </a:t>
                </a:r>
                <a:r>
                  <a:rPr lang="it-IT" sz="2000" dirty="0" smtClean="0"/>
                  <a:t>activity∼1.5 </a:t>
                </a:r>
                <a:r>
                  <a:rPr lang="it-IT" sz="2000" dirty="0" err="1" smtClean="0"/>
                  <a:t>PBq</a:t>
                </a:r>
                <a:r>
                  <a:rPr lang="it-IT" sz="2000" dirty="0" smtClean="0"/>
                  <a:t>, </a:t>
                </a:r>
                <a:r>
                  <a:rPr lang="it-IT" sz="2000" dirty="0" err="1" smtClean="0"/>
                  <a:t>placed</a:t>
                </a:r>
                <a:r>
                  <a:rPr lang="it-IT" sz="2000" dirty="0" smtClean="0"/>
                  <a:t> </a:t>
                </a:r>
                <a:r>
                  <a:rPr lang="it-IT" sz="2000" b="1" dirty="0" err="1" smtClean="0"/>
                  <a:t>below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Borexino</a:t>
                </a:r>
                <a:endParaRPr lang="it-IT" sz="2000" dirty="0" smtClean="0"/>
              </a:p>
              <a:p>
                <a:pPr lvl="1" algn="just"/>
                <a:r>
                  <a:rPr lang="it-IT" sz="1800" b="1" dirty="0" err="1" smtClean="0"/>
                  <a:t>Distance</a:t>
                </a:r>
                <a:r>
                  <a:rPr lang="it-IT" sz="1800" b="1" dirty="0" smtClean="0"/>
                  <a:t> L </a:t>
                </a:r>
                <a:r>
                  <a:rPr lang="it-IT" sz="1800" b="1" dirty="0"/>
                  <a:t>∼ </a:t>
                </a:r>
                <a:r>
                  <a:rPr lang="it-IT" sz="1800" b="1" dirty="0" smtClean="0"/>
                  <a:t>m, </a:t>
                </a:r>
                <a:r>
                  <a:rPr lang="it-IT" sz="1800" b="1" dirty="0" err="1" smtClean="0"/>
                  <a:t>energy</a:t>
                </a:r>
                <a:r>
                  <a:rPr lang="it-IT" sz="1800" b="1" dirty="0" smtClean="0"/>
                  <a:t> E </a:t>
                </a:r>
                <a:r>
                  <a:rPr lang="it-IT" sz="1800" b="1" dirty="0"/>
                  <a:t>∼ </a:t>
                </a:r>
                <a:r>
                  <a:rPr lang="it-IT" sz="1800" b="1" dirty="0" err="1" smtClean="0"/>
                  <a:t>MeV</a:t>
                </a:r>
                <a:r>
                  <a:rPr lang="it-IT" sz="1800" b="1" dirty="0" smtClean="0"/>
                  <a:t> </a:t>
                </a:r>
                <a:endParaRPr lang="it-IT" sz="1800" b="1" dirty="0"/>
              </a:p>
              <a:p>
                <a:pPr lvl="1" algn="just"/>
                <a:r>
                  <a:rPr lang="it-IT" sz="1800" dirty="0" smtClean="0"/>
                  <a:t>Sensitive to </a:t>
                </a:r>
                <a:r>
                  <a:rPr lang="it-IT" sz="1800" dirty="0"/>
                  <a:t>∆</a:t>
                </a:r>
                <a:r>
                  <a:rPr lang="it-IT" sz="1800" dirty="0" smtClean="0"/>
                  <a:t>m</a:t>
                </a:r>
                <a:r>
                  <a:rPr lang="it-IT" sz="1800" baseline="30000" dirty="0" smtClean="0"/>
                  <a:t>2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≈ E/L ∼ (0.1 − 10) </a:t>
                </a:r>
                <a:r>
                  <a:rPr lang="it-IT" sz="1800" dirty="0" smtClean="0"/>
                  <a:t>eV</a:t>
                </a:r>
                <a:r>
                  <a:rPr lang="it-IT" sz="1800" baseline="30000" dirty="0" smtClean="0"/>
                  <a:t>2</a:t>
                </a:r>
                <a:r>
                  <a:rPr lang="it-IT" sz="1800" dirty="0" smtClean="0"/>
                  <a:t> </a:t>
                </a:r>
              </a:p>
              <a:p>
                <a:pPr lvl="1" algn="just"/>
                <a:r>
                  <a:rPr lang="it-IT" sz="1800" dirty="0" smtClean="0"/>
                  <a:t>Data </a:t>
                </a:r>
                <a:r>
                  <a:rPr lang="it-IT" sz="1800" dirty="0" err="1" smtClean="0"/>
                  <a:t>taking</a:t>
                </a:r>
                <a:r>
                  <a:rPr lang="it-IT" sz="1800" dirty="0"/>
                  <a:t> </a:t>
                </a:r>
                <a:r>
                  <a:rPr lang="it-IT" sz="1800" dirty="0" smtClean="0"/>
                  <a:t>in </a:t>
                </a:r>
                <a:r>
                  <a:rPr lang="it-IT" sz="1800" b="1" dirty="0" smtClean="0"/>
                  <a:t>2018</a:t>
                </a:r>
                <a:r>
                  <a:rPr lang="it-IT" sz="1800" dirty="0" smtClean="0"/>
                  <a:t> for  </a:t>
                </a:r>
                <a:r>
                  <a:rPr lang="it-IT" sz="1800" dirty="0"/>
                  <a:t>1.5 </a:t>
                </a:r>
                <a:r>
                  <a:rPr lang="it-IT" sz="1800" dirty="0" err="1" smtClean="0"/>
                  <a:t>ys</a:t>
                </a:r>
                <a:r>
                  <a:rPr lang="it-IT" sz="1800" dirty="0" smtClean="0"/>
                  <a:t> </a:t>
                </a:r>
                <a:endParaRPr lang="it-IT" sz="1800" dirty="0"/>
              </a:p>
              <a:p>
                <a:pPr lvl="1" algn="just"/>
                <a:r>
                  <a:rPr lang="it-IT" sz="1800" dirty="0" err="1" smtClean="0"/>
                  <a:t>Detected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through</a:t>
                </a:r>
                <a:r>
                  <a:rPr lang="it-IT" sz="1800" dirty="0" smtClean="0"/>
                  <a:t> </a:t>
                </a:r>
                <a:r>
                  <a:rPr lang="it-IT" sz="1800" b="1" dirty="0" smtClean="0"/>
                  <a:t>Inverse </a:t>
                </a:r>
                <a:r>
                  <a:rPr lang="it-IT" sz="1800" b="1" dirty="0"/>
                  <a:t>Beta </a:t>
                </a:r>
                <a:r>
                  <a:rPr lang="it-IT" sz="1800" b="1" dirty="0" err="1"/>
                  <a:t>Decay</a:t>
                </a:r>
                <a:r>
                  <a:rPr lang="it-IT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sz="1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sz="1800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sz="18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sz="1800" b="0" i="1" smtClean="0">
                        <a:latin typeface="Cambria Math"/>
                      </a:rPr>
                      <m:t>+</m:t>
                    </m:r>
                    <m:r>
                      <a:rPr lang="it-IT" sz="1800" b="0" i="1" smtClean="0">
                        <a:latin typeface="Cambria Math"/>
                      </a:rPr>
                      <m:t>𝑝</m:t>
                    </m:r>
                    <m:r>
                      <a:rPr lang="it-IT" sz="1800" b="0" i="1" smtClean="0">
                        <a:latin typeface="Cambria Math"/>
                      </a:rPr>
                      <m:t>→</m:t>
                    </m:r>
                    <m:r>
                      <a:rPr lang="it-IT" sz="1800" b="0" i="1" smtClean="0">
                        <a:latin typeface="Cambria Math"/>
                      </a:rPr>
                      <m:t>𝑛</m:t>
                    </m:r>
                    <m:r>
                      <a:rPr lang="it-IT" sz="1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t-IT" sz="1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800" dirty="0" smtClean="0"/>
                  <a:t> (</a:t>
                </a:r>
                <a:r>
                  <a:rPr lang="it-IT" sz="1800" i="1" dirty="0" smtClean="0"/>
                  <a:t>«</a:t>
                </a:r>
                <a:r>
                  <a:rPr lang="it-IT" sz="1800" i="1" dirty="0" err="1" smtClean="0"/>
                  <a:t>golden</a:t>
                </a:r>
                <a:r>
                  <a:rPr lang="it-IT" sz="1800" i="1" dirty="0"/>
                  <a:t> </a:t>
                </a:r>
                <a:r>
                  <a:rPr lang="it-IT" sz="1800" i="1" dirty="0" err="1" smtClean="0"/>
                  <a:t>channel</a:t>
                </a:r>
                <a:r>
                  <a:rPr lang="it-IT" sz="1800" i="1" dirty="0" smtClean="0"/>
                  <a:t>»</a:t>
                </a:r>
                <a:r>
                  <a:rPr lang="it-IT" sz="1800" dirty="0" smtClean="0"/>
                  <a:t>)</a:t>
                </a:r>
                <a:endParaRPr lang="it-IT" sz="18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5896" y="908720"/>
                <a:ext cx="4752528" cy="4320480"/>
              </a:xfrm>
              <a:blipFill rotWithShape="1">
                <a:blip r:embed="rId3"/>
                <a:stretch>
                  <a:fillRect t="-705" r="-12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"/>
          <a:stretch/>
        </p:blipFill>
        <p:spPr bwMode="auto">
          <a:xfrm>
            <a:off x="453401" y="980218"/>
            <a:ext cx="3326511" cy="39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547664" y="5237793"/>
                <a:ext cx="5544616" cy="120032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it-IT" b="1" dirty="0" smtClean="0"/>
                  <a:t>Expected </a:t>
                </a:r>
                <a:r>
                  <a:rPr lang="it-IT" b="1" dirty="0" err="1" smtClean="0"/>
                  <a:t>events</a:t>
                </a:r>
                <a:endParaRPr lang="it-IT" b="1" dirty="0" smtClean="0"/>
              </a:p>
              <a:p>
                <a:pPr lvl="1"/>
                <a:r>
                  <a:rPr lang="it-IT" dirty="0" smtClean="0"/>
                  <a:t>∼ </a:t>
                </a:r>
                <a:r>
                  <a:rPr lang="it-IT" dirty="0"/>
                  <a:t>10000 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r>
                  <a:rPr lang="it-IT" b="1" dirty="0" err="1" smtClean="0"/>
                  <a:t>signal</a:t>
                </a:r>
                <a:r>
                  <a:rPr lang="it-IT" dirty="0" smtClean="0"/>
                  <a:t> (source)</a:t>
                </a:r>
              </a:p>
              <a:p>
                <a:pPr lvl="1"/>
                <a:r>
                  <a:rPr lang="it-IT" dirty="0" smtClean="0"/>
                  <a:t>∼ 20-40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b="1" dirty="0" smtClean="0"/>
                  <a:t>background</a:t>
                </a:r>
                <a:r>
                  <a:rPr lang="it-IT" dirty="0" smtClean="0"/>
                  <a:t> (geo-</a:t>
                </a:r>
                <a:r>
                  <a:rPr lang="it-IT" dirty="0" err="1" smtClean="0"/>
                  <a:t>neutrinos</a:t>
                </a:r>
                <a:r>
                  <a:rPr lang="it-IT" dirty="0" smtClean="0"/>
                  <a:t> </a:t>
                </a:r>
                <a:r>
                  <a:rPr lang="it-IT" dirty="0"/>
                  <a:t>/ </a:t>
                </a:r>
                <a:r>
                  <a:rPr lang="it-IT" dirty="0" err="1" smtClean="0"/>
                  <a:t>reactors</a:t>
                </a:r>
                <a:r>
                  <a:rPr lang="it-IT" dirty="0" smtClean="0"/>
                  <a:t>) </a:t>
                </a:r>
                <a:br>
                  <a:rPr lang="it-IT" dirty="0" smtClean="0"/>
                </a:br>
                <a:r>
                  <a:rPr lang="it-IT" dirty="0" smtClean="0"/>
                  <a:t>	→ background-free </a:t>
                </a:r>
                <a:r>
                  <a:rPr lang="it-IT" dirty="0" err="1" smtClean="0"/>
                  <a:t>experiment</a:t>
                </a:r>
                <a:endParaRPr lang="it-IT" sz="24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237793"/>
                <a:ext cx="5544616" cy="1200329"/>
              </a:xfrm>
              <a:prstGeom prst="rect">
                <a:avLst/>
              </a:prstGeom>
              <a:blipFill rotWithShape="1">
                <a:blip r:embed="rId5"/>
                <a:stretch>
                  <a:fillRect t="-1485" b="-544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/>
          <p:cNvCxnSpPr/>
          <p:nvPr/>
        </p:nvCxnSpPr>
        <p:spPr>
          <a:xfrm>
            <a:off x="2483768" y="2420888"/>
            <a:ext cx="0" cy="151216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483768" y="285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8.5 m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-857" y="4437112"/>
                <a:ext cx="1721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b="1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b="1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b="1" i="1">
                                <a:latin typeface="Cambria Math"/>
                              </a:rPr>
                              <m:t>𝝂</m:t>
                            </m:r>
                          </m:e>
                        </m:bar>
                      </m:e>
                      <m:sub>
                        <m:r>
                          <a:rPr lang="it-IT" b="1" i="1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r>
                  <a:rPr lang="it-IT" b="1" dirty="0" smtClean="0"/>
                  <a:t>source</a:t>
                </a:r>
                <a:endParaRPr lang="it-IT" b="1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7" y="4437112"/>
                <a:ext cx="172112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/>
          <p:cNvCxnSpPr/>
          <p:nvPr/>
        </p:nvCxnSpPr>
        <p:spPr>
          <a:xfrm flipV="1">
            <a:off x="755576" y="3911310"/>
            <a:ext cx="1252691" cy="52580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/>
              <a:t>SOX </a:t>
            </a:r>
            <a:r>
              <a:rPr lang="it-IT" sz="3200" b="1" dirty="0" err="1"/>
              <a:t>project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014014" y="980728"/>
                <a:ext cx="4176464" cy="1847548"/>
              </a:xfrm>
            </p:spPr>
            <p:txBody>
              <a:bodyPr>
                <a:noAutofit/>
              </a:bodyPr>
              <a:lstStyle/>
              <a:p>
                <a:r>
                  <a:rPr lang="it-IT" sz="1800" b="1" dirty="0" err="1" smtClean="0"/>
                  <a:t>Prompt</a:t>
                </a:r>
                <a:r>
                  <a:rPr lang="it-IT" sz="1800" b="1" dirty="0" smtClean="0"/>
                  <a:t> (1.8-3 </a:t>
                </a:r>
                <a:r>
                  <a:rPr lang="it-IT" sz="1800" b="1" dirty="0" err="1" smtClean="0"/>
                  <a:t>MeV</a:t>
                </a:r>
                <a:r>
                  <a:rPr lang="it-IT" sz="1800" b="1" dirty="0" smtClean="0"/>
                  <a:t>): </a:t>
                </a:r>
                <a:r>
                  <a:rPr lang="it-IT" sz="1800" dirty="0" smtClean="0"/>
                  <a:t>e</a:t>
                </a:r>
                <a:r>
                  <a:rPr lang="it-IT" sz="1800" baseline="30000" dirty="0" smtClean="0"/>
                  <a:t>+ </a:t>
                </a:r>
                <a:r>
                  <a:rPr lang="it-IT" sz="1800" dirty="0"/>
                  <a:t> </a:t>
                </a:r>
                <a:r>
                  <a:rPr lang="it-IT" sz="1800" dirty="0" err="1" smtClean="0"/>
                  <a:t>annichilation</a:t>
                </a:r>
                <a:r>
                  <a:rPr lang="it-IT" sz="1800" dirty="0" smtClean="0"/>
                  <a:t>  </a:t>
                </a:r>
                <a14:m>
                  <m:oMath xmlns:m="http://schemas.openxmlformats.org/officeDocument/2006/math">
                    <m:r>
                      <a:rPr lang="it-IT" sz="1800" b="0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it-IT" sz="1800" dirty="0" smtClean="0"/>
                  <a:t> event L and E</a:t>
                </a:r>
                <a:endParaRPr lang="it-IT" sz="1800" dirty="0"/>
              </a:p>
              <a:p>
                <a:r>
                  <a:rPr lang="it-IT" sz="1800" b="1" dirty="0" err="1" smtClean="0"/>
                  <a:t>Delayed</a:t>
                </a:r>
                <a:r>
                  <a:rPr lang="it-IT" sz="1800" b="1" dirty="0" smtClean="0"/>
                  <a:t> (2.2 </a:t>
                </a:r>
                <a:r>
                  <a:rPr lang="it-IT" sz="1800" b="1" dirty="0" err="1" smtClean="0"/>
                  <a:t>MeV</a:t>
                </a:r>
                <a:r>
                  <a:rPr lang="it-IT" sz="1800" b="1" dirty="0" smtClean="0"/>
                  <a:t>)</a:t>
                </a:r>
                <a:r>
                  <a:rPr lang="it-IT" sz="1800" dirty="0" smtClean="0"/>
                  <a:t>: </a:t>
                </a:r>
                <a:r>
                  <a:rPr lang="el-GR" sz="1800" dirty="0" smtClean="0"/>
                  <a:t>γ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emission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after</a:t>
                </a:r>
                <a:r>
                  <a:rPr lang="it-IT" sz="1800" dirty="0" smtClean="0"/>
                  <a:t> n </a:t>
                </a:r>
                <a:r>
                  <a:rPr lang="it-IT" sz="1800" dirty="0" err="1" smtClean="0"/>
                  <a:t>capture</a:t>
                </a:r>
                <a:endParaRPr lang="it-IT" sz="1800" dirty="0"/>
              </a:p>
              <a:p>
                <a:r>
                  <a:rPr lang="it-IT" sz="1800" dirty="0" smtClean="0"/>
                  <a:t>e</a:t>
                </a:r>
                <a:r>
                  <a:rPr lang="it-IT" sz="1800" baseline="30000" dirty="0" smtClean="0"/>
                  <a:t>+</a:t>
                </a:r>
                <a:r>
                  <a:rPr lang="it-IT" sz="1800" dirty="0" smtClean="0"/>
                  <a:t> -n </a:t>
                </a:r>
                <a:r>
                  <a:rPr lang="it-IT" sz="1800" dirty="0" err="1" smtClean="0"/>
                  <a:t>space</a:t>
                </a:r>
                <a:r>
                  <a:rPr lang="it-IT" sz="1800" dirty="0" smtClean="0"/>
                  <a:t>/time/</a:t>
                </a:r>
                <a:r>
                  <a:rPr lang="it-IT" sz="1800" dirty="0" err="1" smtClean="0"/>
                  <a:t>energy</a:t>
                </a:r>
                <a:r>
                  <a:rPr lang="it-IT" sz="1800" dirty="0" smtClean="0"/>
                  <a:t> </a:t>
                </a:r>
                <a:r>
                  <a:rPr lang="it-IT" sz="1800" dirty="0" err="1" smtClean="0"/>
                  <a:t>coincidence</a:t>
                </a:r>
                <a:endParaRPr lang="it-IT" sz="1800" dirty="0"/>
              </a:p>
              <a:p>
                <a:r>
                  <a:rPr lang="it-IT" sz="1800" dirty="0" smtClean="0"/>
                  <a:t>Energy </a:t>
                </a:r>
                <a:r>
                  <a:rPr lang="it-IT" sz="1800" dirty="0" err="1" smtClean="0"/>
                  <a:t>threshold</a:t>
                </a:r>
                <a:r>
                  <a:rPr lang="it-IT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sz="1800" b="0" i="1" smtClean="0">
                        <a:latin typeface="Cambria Math"/>
                      </a:rPr>
                      <m:t>=1.8 </m:t>
                    </m:r>
                    <m:r>
                      <m:rPr>
                        <m:nor/>
                      </m:rPr>
                      <a:rPr lang="it-IT" sz="1800" b="0" i="0" smtClean="0">
                        <a:latin typeface="Cambria Math"/>
                      </a:rPr>
                      <m:t>MeV</m:t>
                    </m:r>
                  </m:oMath>
                </a14:m>
                <a:endParaRPr lang="it-IT" sz="18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014" y="980728"/>
                <a:ext cx="4176464" cy="1847548"/>
              </a:xfrm>
              <a:blipFill rotWithShape="1">
                <a:blip r:embed="rId2"/>
                <a:stretch>
                  <a:fillRect t="-1650" b="-82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6" y="836712"/>
            <a:ext cx="324891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53802"/>
            <a:ext cx="3888432" cy="277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488041" y="3068960"/>
            <a:ext cx="3003839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it-IT" sz="2000" b="1" baseline="30000" dirty="0" smtClean="0"/>
              <a:t>144</a:t>
            </a:r>
            <a:r>
              <a:rPr lang="it-IT" sz="2000" b="1" dirty="0" smtClean="0"/>
              <a:t>Ce-</a:t>
            </a:r>
            <a:r>
              <a:rPr lang="it-IT" sz="2000" b="1" baseline="30000" dirty="0"/>
              <a:t>144</a:t>
            </a:r>
            <a:r>
              <a:rPr lang="it-IT" sz="2000" b="1" dirty="0" smtClean="0"/>
              <a:t>Pr </a:t>
            </a:r>
            <a:r>
              <a:rPr lang="it-IT" sz="2000" b="1" dirty="0" err="1" smtClean="0"/>
              <a:t>spectrum</a:t>
            </a:r>
            <a:endParaRPr lang="it-IT" sz="2000" b="1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139952" y="3068960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it-IT" sz="2000" b="1" dirty="0" smtClean="0"/>
              <a:t>Source </a:t>
            </a:r>
            <a:r>
              <a:rPr lang="it-IT" sz="2000" b="1" dirty="0" err="1" smtClean="0"/>
              <a:t>transportation</a:t>
            </a:r>
            <a:r>
              <a:rPr lang="it-IT" sz="2000" b="1" dirty="0" smtClean="0"/>
              <a:t> (Russia-</a:t>
            </a:r>
            <a:r>
              <a:rPr lang="it-IT" sz="2000" b="1" dirty="0" err="1" smtClean="0"/>
              <a:t>Italy</a:t>
            </a:r>
            <a:r>
              <a:rPr lang="it-IT" sz="2000" b="1" dirty="0" smtClean="0"/>
              <a:t>)</a:t>
            </a:r>
            <a:endParaRPr lang="it-IT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602499"/>
            <a:ext cx="4176464" cy="3101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620000" cy="1143000"/>
          </a:xfrm>
        </p:spPr>
        <p:txBody>
          <a:bodyPr/>
          <a:lstStyle/>
          <a:p>
            <a:pPr algn="ctr"/>
            <a:r>
              <a:rPr lang="it-IT" sz="3200" b="1" dirty="0" smtClean="0"/>
              <a:t>SOX – Analysis </a:t>
            </a:r>
            <a:r>
              <a:rPr lang="it-IT" sz="3200" b="1" dirty="0" err="1" smtClean="0"/>
              <a:t>concept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37917" y="4941168"/>
                <a:ext cx="7848872" cy="1754326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 err="1" smtClean="0">
                    <a:solidFill>
                      <a:srgbClr val="002060"/>
                    </a:solidFill>
                  </a:rPr>
                  <a:t>Number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 of 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events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as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 a 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function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 of 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distance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 from source (L) and 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energy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 (E) </a:t>
                </a:r>
                <a:br>
                  <a:rPr lang="it-IT" b="1" dirty="0" smtClean="0">
                    <a:solidFill>
                      <a:srgbClr val="002060"/>
                    </a:solidFill>
                  </a:rPr>
                </a:br>
                <a:endParaRPr lang="it-IT" b="1" dirty="0" smtClean="0">
                  <a:solidFill>
                    <a:srgbClr val="002060"/>
                  </a:solidFill>
                </a:endParaRPr>
              </a:p>
              <a:p>
                <a:pPr marL="342900" indent="-342900" algn="just">
                  <a:buFont typeface="+mj-lt"/>
                  <a:buAutoNum type="arabicParenR"/>
                </a:pPr>
                <a:r>
                  <a:rPr lang="it-IT" b="1" dirty="0" smtClean="0"/>
                  <a:t>“Rate-</a:t>
                </a:r>
                <a:r>
                  <a:rPr lang="it-IT" b="1" dirty="0" err="1" smtClean="0"/>
                  <a:t>only</a:t>
                </a:r>
                <a:r>
                  <a:rPr lang="it-IT" b="1" dirty="0" smtClean="0"/>
                  <a:t>” </a:t>
                </a:r>
                <a:r>
                  <a:rPr lang="it-IT" b="1" dirty="0" err="1" smtClean="0"/>
                  <a:t>analysis</a:t>
                </a:r>
                <a:r>
                  <a:rPr lang="it-IT" dirty="0" smtClean="0"/>
                  <a:t>: </a:t>
                </a:r>
                <a:r>
                  <a:rPr lang="it-IT" dirty="0" err="1" smtClean="0"/>
                  <a:t>total</a:t>
                </a:r>
                <a:r>
                  <a:rPr lang="it-IT" dirty="0" smtClean="0"/>
                  <a:t> rate </a:t>
                </a:r>
                <a:r>
                  <a:rPr lang="it-IT" dirty="0" err="1" smtClean="0"/>
                  <a:t>counting</a:t>
                </a:r>
                <a:r>
                  <a:rPr lang="it-IT" dirty="0" smtClean="0"/>
                  <a:t>  (</a:t>
                </a:r>
                <a:r>
                  <a:rPr lang="it-IT" dirty="0" err="1" smtClean="0"/>
                  <a:t>search</a:t>
                </a:r>
                <a:r>
                  <a:rPr lang="it-IT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it-IT" dirty="0" smtClean="0"/>
                  <a:t> "</a:t>
                </a:r>
                <a:r>
                  <a:rPr lang="it-IT" dirty="0" err="1" smtClean="0"/>
                  <a:t>disappearance</a:t>
                </a:r>
                <a:r>
                  <a:rPr lang="it-IT" dirty="0" smtClean="0"/>
                  <a:t>" )</a:t>
                </a:r>
                <a:br>
                  <a:rPr lang="it-IT" dirty="0" smtClean="0"/>
                </a:br>
                <a:endParaRPr lang="it-IT" dirty="0"/>
              </a:p>
              <a:p>
                <a:pPr marL="342900" indent="-342900" algn="just">
                  <a:buFont typeface="+mj-lt"/>
                  <a:buAutoNum type="arabicParenR"/>
                </a:pPr>
                <a:r>
                  <a:rPr lang="it-IT" b="1" dirty="0" smtClean="0"/>
                  <a:t>“</a:t>
                </a:r>
                <a:r>
                  <a:rPr lang="it-IT" b="1" dirty="0" err="1" smtClean="0"/>
                  <a:t>Shape-only</a:t>
                </a:r>
                <a:r>
                  <a:rPr lang="it-IT" b="1" dirty="0" smtClean="0"/>
                  <a:t>” </a:t>
                </a:r>
                <a:r>
                  <a:rPr lang="it-IT" b="1" dirty="0" err="1" smtClean="0"/>
                  <a:t>analysis</a:t>
                </a:r>
                <a:r>
                  <a:rPr lang="it-IT" b="1" dirty="0" smtClean="0"/>
                  <a:t> / </a:t>
                </a:r>
                <a:r>
                  <a:rPr lang="it-IT" b="1" dirty="0" err="1" smtClean="0"/>
                  <a:t>oscillometry</a:t>
                </a:r>
                <a:r>
                  <a:rPr lang="it-IT" b="1" dirty="0" smtClean="0"/>
                  <a:t>: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events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distribution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as</a:t>
                </a:r>
                <a:r>
                  <a:rPr lang="it-IT" dirty="0" smtClean="0"/>
                  <a:t> a </a:t>
                </a:r>
                <a:r>
                  <a:rPr lang="it-IT" dirty="0" err="1" smtClean="0"/>
                  <a:t>function</a:t>
                </a:r>
                <a:r>
                  <a:rPr lang="it-IT" dirty="0" smtClean="0"/>
                  <a:t> of L and E -&gt; </a:t>
                </a:r>
                <a:r>
                  <a:rPr lang="it-IT" dirty="0" err="1" smtClean="0"/>
                  <a:t>search</a:t>
                </a:r>
                <a:r>
                  <a:rPr lang="it-IT" dirty="0" smtClean="0"/>
                  <a:t> for </a:t>
                </a:r>
                <a:r>
                  <a:rPr lang="it-IT" dirty="0" err="1" smtClean="0"/>
                  <a:t>profile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deformation</a:t>
                </a:r>
                <a:r>
                  <a:rPr lang="it-IT" dirty="0" smtClean="0"/>
                  <a:t> due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i="1">
                            <a:latin typeface="Cambria Math"/>
                          </a:rPr>
                          <m:t>𝑒</m:t>
                        </m:r>
                        <m:r>
                          <a:rPr lang="it-IT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it-IT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it-IT" i="1"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dirty="0" smtClean="0"/>
                  <a:t> oscillation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17" y="4941168"/>
                <a:ext cx="7848872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464" t="-1027" r="-387" b="-3767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1047498" y="1048960"/>
            <a:ext cx="1872208" cy="369332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NO </a:t>
            </a:r>
            <a:r>
              <a:rPr lang="it-IT" b="1" dirty="0" err="1" smtClean="0">
                <a:solidFill>
                  <a:srgbClr val="002060"/>
                </a:solidFill>
              </a:rPr>
              <a:t>oscillation</a:t>
            </a:r>
            <a:endParaRPr lang="it-I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499992" y="910461"/>
                <a:ext cx="3664627" cy="646331"/>
              </a:xfrm>
              <a:prstGeom prst="rect">
                <a:avLst/>
              </a:prstGeom>
              <a:ln w="317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srgbClr val="002060"/>
                    </a:solidFill>
                  </a:rPr>
                  <a:t>WITH </a:t>
                </a:r>
                <a:r>
                  <a:rPr lang="it-IT" b="1" dirty="0" err="1">
                    <a:solidFill>
                      <a:srgbClr val="002060"/>
                    </a:solidFill>
                  </a:rPr>
                  <a:t>o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scillation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 (</a:t>
                </a:r>
                <a:r>
                  <a:rPr lang="it-IT" b="1" dirty="0" err="1" smtClean="0">
                    <a:solidFill>
                      <a:srgbClr val="002060"/>
                    </a:solidFill>
                  </a:rPr>
                  <a:t>example</a:t>
                </a:r>
                <a:r>
                  <a:rPr lang="it-IT" b="1" dirty="0" smtClean="0">
                    <a:solidFill>
                      <a:srgbClr val="002060"/>
                    </a:solidFill>
                  </a:rPr>
                  <a:t>)</a:t>
                </a:r>
                <a:br>
                  <a:rPr lang="it-IT" b="1" dirty="0" smtClean="0">
                    <a:solidFill>
                      <a:srgbClr val="002060"/>
                    </a:solidFill>
                  </a:rPr>
                </a:br>
                <a:r>
                  <a:rPr lang="it-IT" b="1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it-I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41</m:t>
                                </m:r>
                              </m:sub>
                            </m:sSub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0.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func>
                    <m:r>
                      <a:rPr lang="it-IT" i="1">
                        <a:latin typeface="Cambria Math"/>
                      </a:rPr>
                      <m:t> 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41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>
                            <a:latin typeface="Cambria Math"/>
                            <a:ea typeface="Cambria Math"/>
                          </a:rPr>
                          <m:t>eV</m:t>
                        </m:r>
                      </m:e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b="1" dirty="0" smtClean="0">
                    <a:solidFill>
                      <a:srgbClr val="002060"/>
                    </a:solidFill>
                  </a:rPr>
                  <a:t>)</a:t>
                </a:r>
                <a:endParaRPr lang="it-IT" dirty="0" smtClean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910461"/>
                <a:ext cx="3664627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3"/>
          <a:stretch/>
        </p:blipFill>
        <p:spPr bwMode="auto">
          <a:xfrm>
            <a:off x="4283968" y="1556792"/>
            <a:ext cx="3886729" cy="328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/>
          <a:stretch/>
        </p:blipFill>
        <p:spPr bwMode="auto">
          <a:xfrm>
            <a:off x="243739" y="1514053"/>
            <a:ext cx="3896213" cy="328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031047" cy="504056"/>
          </a:xfrm>
        </p:spPr>
        <p:txBody>
          <a:bodyPr/>
          <a:lstStyle/>
          <a:p>
            <a:pPr algn="ctr"/>
            <a:r>
              <a:rPr lang="it-IT" sz="3200" b="1" dirty="0" smtClean="0"/>
              <a:t>SOX </a:t>
            </a:r>
            <a:r>
              <a:rPr lang="it-IT" sz="3200" b="1" dirty="0" err="1" smtClean="0"/>
              <a:t>Sensitivity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67428" y="1073056"/>
                <a:ext cx="3640476" cy="3724096"/>
              </a:xfrm>
              <a:prstGeom prst="rect">
                <a:avLst/>
              </a:prstGeom>
              <a:ln w="317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it-IT" sz="2000" dirty="0" err="1" smtClean="0"/>
                  <a:t>Working</a:t>
                </a:r>
                <a:r>
                  <a:rPr lang="it-IT" sz="2000" dirty="0" smtClean="0"/>
                  <a:t> on the SOX </a:t>
                </a:r>
                <a:r>
                  <a:rPr lang="it-IT" sz="2000" dirty="0" err="1" smtClean="0"/>
                  <a:t>official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sensitivity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framework</a:t>
                </a:r>
                <a:r>
                  <a:rPr lang="it-IT" sz="2000" dirty="0" smtClean="0"/>
                  <a:t>.</a:t>
                </a:r>
              </a:p>
              <a:p>
                <a:endParaRPr lang="it-IT" sz="2000" dirty="0" smtClean="0"/>
              </a:p>
              <a:p>
                <a:r>
                  <a:rPr lang="it-IT" sz="2000" dirty="0" smtClean="0"/>
                  <a:t>Plot </a:t>
                </a:r>
                <a:r>
                  <a:rPr lang="it-IT" sz="2000" dirty="0" err="1" smtClean="0"/>
                  <a:t>axis</a:t>
                </a:r>
                <a:r>
                  <a:rPr lang="it-IT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it-IT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/>
                                  </a:rPr>
                                  <m:t>41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it-IT" sz="2000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it-IT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41</m:t>
                        </m:r>
                      </m:sub>
                      <m:sup>
                        <m:r>
                          <a:rPr lang="it-IT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950" b="1" dirty="0" smtClean="0"/>
                  <a:t/>
                </a:r>
                <a:br>
                  <a:rPr lang="it-IT" sz="1950" b="1" dirty="0" smtClean="0"/>
                </a:br>
                <a:endParaRPr lang="it-IT" sz="195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1950" b="1" dirty="0" smtClean="0">
                    <a:solidFill>
                      <a:srgbClr val="002060"/>
                    </a:solidFill>
                  </a:rPr>
                  <a:t>Δ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m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&lt; 0.2 eV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dirty="0" smtClean="0">
                    <a:solidFill>
                      <a:srgbClr val="002060"/>
                    </a:solidFill>
                  </a:rPr>
                  <a:t>: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osc.length</a:t>
                </a:r>
                <a:r>
                  <a:rPr lang="it-IT" sz="1950" dirty="0" smtClean="0"/>
                  <a:t>  </a:t>
                </a:r>
                <a:r>
                  <a:rPr lang="it-IT" sz="1950" dirty="0" err="1" smtClean="0"/>
                  <a:t>longer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than</a:t>
                </a:r>
                <a:r>
                  <a:rPr lang="it-IT" sz="1950" dirty="0" smtClean="0"/>
                  <a:t> detector;  </a:t>
                </a:r>
                <a:endParaRPr lang="it-IT" sz="1950" baseline="30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950" b="1" dirty="0" smtClean="0">
                    <a:solidFill>
                      <a:srgbClr val="002060"/>
                    </a:solidFill>
                  </a:rPr>
                  <a:t>0.2 eV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it-IT" sz="1950" b="1" dirty="0">
                    <a:solidFill>
                      <a:srgbClr val="002060"/>
                    </a:solidFill>
                  </a:rPr>
                  <a:t>&lt; </a:t>
                </a:r>
                <a:r>
                  <a:rPr lang="el-GR" sz="1950" b="1" dirty="0">
                    <a:solidFill>
                      <a:srgbClr val="002060"/>
                    </a:solidFill>
                  </a:rPr>
                  <a:t>Δ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m</a:t>
                </a:r>
                <a:r>
                  <a:rPr lang="it-IT" sz="1950" b="1" baseline="30000" dirty="0" smtClean="0">
                    <a:solidFill>
                      <a:srgbClr val="002060"/>
                    </a:solidFill>
                  </a:rPr>
                  <a:t>2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&lt; </a:t>
                </a:r>
                <a:r>
                  <a:rPr lang="it-IT" sz="1950" b="1" dirty="0">
                    <a:solidFill>
                      <a:srgbClr val="002060"/>
                    </a:solidFill>
                  </a:rPr>
                  <a:t>1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eV</a:t>
                </a:r>
                <a:r>
                  <a:rPr lang="it-IT" sz="1950" b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it-IT" sz="1950" dirty="0" smtClean="0"/>
                  <a:t>:</a:t>
                </a:r>
                <a:r>
                  <a:rPr lang="it-IT" sz="1950" dirty="0"/>
                  <a:t> </a:t>
                </a:r>
                <a:r>
                  <a:rPr lang="it-IT" sz="1950" dirty="0" err="1" smtClean="0"/>
                  <a:t>entire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oscilation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length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scanned</a:t>
                </a:r>
                <a:r>
                  <a:rPr lang="it-IT" sz="1950" dirty="0" smtClean="0"/>
                  <a:t>: maximum </a:t>
                </a:r>
                <a:r>
                  <a:rPr lang="it-IT" sz="1950" dirty="0" err="1" smtClean="0"/>
                  <a:t>sensitivity</a:t>
                </a:r>
                <a:r>
                  <a:rPr lang="it-IT" sz="1950" dirty="0" smtClean="0"/>
                  <a:t>;</a:t>
                </a:r>
                <a:endParaRPr lang="it-IT" sz="195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1950" b="1" dirty="0">
                    <a:solidFill>
                      <a:srgbClr val="002060"/>
                    </a:solidFill>
                  </a:rPr>
                  <a:t>Δ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m</a:t>
                </a:r>
                <a:r>
                  <a:rPr lang="it-IT" sz="1950" b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 &gt; </a:t>
                </a:r>
                <a:r>
                  <a:rPr lang="it-IT" sz="1950" b="1" dirty="0">
                    <a:solidFill>
                      <a:srgbClr val="002060"/>
                    </a:solidFill>
                  </a:rPr>
                  <a:t>1 </a:t>
                </a:r>
                <a:r>
                  <a:rPr lang="it-IT" sz="1950" b="1" dirty="0" smtClean="0">
                    <a:solidFill>
                      <a:srgbClr val="002060"/>
                    </a:solidFill>
                  </a:rPr>
                  <a:t>eV</a:t>
                </a:r>
                <a:r>
                  <a:rPr lang="it-IT" sz="1950" b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it-IT" sz="1950" dirty="0" smtClean="0"/>
                  <a:t>: </a:t>
                </a:r>
                <a:r>
                  <a:rPr lang="it-IT" sz="1950" dirty="0" err="1" smtClean="0"/>
                  <a:t>osc.length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smaller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than</a:t>
                </a:r>
                <a:r>
                  <a:rPr lang="it-IT" sz="1950" dirty="0" smtClean="0"/>
                  <a:t> </a:t>
                </a:r>
                <a:r>
                  <a:rPr lang="it-IT" sz="1950" dirty="0" err="1" smtClean="0"/>
                  <a:t>resolution</a:t>
                </a:r>
                <a:r>
                  <a:rPr lang="it-IT" sz="1950" dirty="0" smtClean="0"/>
                  <a:t>: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" y="1073056"/>
                <a:ext cx="3640476" cy="3724096"/>
              </a:xfrm>
              <a:prstGeom prst="rect">
                <a:avLst/>
              </a:prstGeom>
              <a:blipFill rotWithShape="1">
                <a:blip r:embed="rId2"/>
                <a:stretch>
                  <a:fillRect l="-1675" t="-818" b="-196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323528" y="5301208"/>
            <a:ext cx="3816424" cy="120032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“Rate-</a:t>
            </a:r>
            <a:r>
              <a:rPr lang="it-IT" b="1" dirty="0" err="1" smtClean="0">
                <a:solidFill>
                  <a:srgbClr val="FF0000"/>
                </a:solidFill>
              </a:rPr>
              <a:t>only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analysis</a:t>
            </a:r>
            <a:r>
              <a:rPr lang="it-IT" b="1" dirty="0" smtClean="0">
                <a:solidFill>
                  <a:srgbClr val="FF0000"/>
                </a:solidFill>
              </a:rPr>
              <a:t>”</a:t>
            </a:r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dirty="0" smtClean="0"/>
              <a:t>Source </a:t>
            </a:r>
            <a:r>
              <a:rPr lang="it-IT" dirty="0" err="1" smtClean="0"/>
              <a:t>activity</a:t>
            </a:r>
            <a:endParaRPr lang="it-IT" dirty="0"/>
          </a:p>
          <a:p>
            <a:pPr algn="ctr"/>
            <a:r>
              <a:rPr lang="it-IT" dirty="0" err="1" smtClean="0"/>
              <a:t>Detection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endParaRPr lang="it-IT" dirty="0"/>
          </a:p>
          <a:p>
            <a:pPr algn="ctr"/>
            <a:r>
              <a:rPr lang="it-IT" dirty="0" smtClean="0"/>
              <a:t>Active volume </a:t>
            </a:r>
            <a:r>
              <a:rPr lang="it-IT" dirty="0" err="1" smtClean="0"/>
              <a:t>knowledge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357820" y="5301209"/>
            <a:ext cx="3816424" cy="1200329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“</a:t>
            </a:r>
            <a:r>
              <a:rPr lang="it-IT" b="1" dirty="0" err="1">
                <a:solidFill>
                  <a:srgbClr val="002060"/>
                </a:solidFill>
              </a:rPr>
              <a:t>Shape-only</a:t>
            </a:r>
            <a:r>
              <a:rPr lang="it-IT" b="1" dirty="0">
                <a:solidFill>
                  <a:srgbClr val="002060"/>
                </a:solidFill>
              </a:rPr>
              <a:t>” 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analysis</a:t>
            </a:r>
            <a:r>
              <a:rPr lang="it-IT" b="1" dirty="0" smtClean="0">
                <a:solidFill>
                  <a:srgbClr val="002060"/>
                </a:solidFill>
              </a:rPr>
              <a:t> (blue)</a:t>
            </a:r>
            <a:endParaRPr lang="it-IT" b="1" dirty="0">
              <a:solidFill>
                <a:srgbClr val="002060"/>
              </a:solidFill>
            </a:endParaRPr>
          </a:p>
          <a:p>
            <a:pPr algn="ctr"/>
            <a:r>
              <a:rPr lang="it-IT" dirty="0" smtClean="0"/>
              <a:t>L </a:t>
            </a:r>
            <a:r>
              <a:rPr lang="it-IT" dirty="0"/>
              <a:t>ed </a:t>
            </a:r>
            <a:r>
              <a:rPr lang="it-IT" dirty="0" smtClean="0"/>
              <a:t>E </a:t>
            </a:r>
            <a:r>
              <a:rPr lang="it-IT" dirty="0" err="1" smtClean="0"/>
              <a:t>reconstruction</a:t>
            </a:r>
            <a:endParaRPr lang="it-IT" dirty="0"/>
          </a:p>
          <a:p>
            <a:pPr algn="ctr"/>
            <a:r>
              <a:rPr lang="it-IT" dirty="0" err="1" smtClean="0"/>
              <a:t>Unmistakable</a:t>
            </a:r>
            <a:r>
              <a:rPr lang="it-IT" dirty="0" smtClean="0"/>
              <a:t> </a:t>
            </a:r>
            <a:r>
              <a:rPr lang="it-IT" dirty="0" err="1" smtClean="0"/>
              <a:t>sign</a:t>
            </a:r>
            <a:r>
              <a:rPr lang="it-IT" dirty="0" smtClean="0"/>
              <a:t> for sterile </a:t>
            </a:r>
            <a:r>
              <a:rPr lang="it-IT" dirty="0" err="1" smtClean="0"/>
              <a:t>oscillation</a:t>
            </a:r>
            <a:r>
              <a:rPr lang="it-IT" dirty="0" smtClean="0"/>
              <a:t> </a:t>
            </a:r>
            <a:r>
              <a:rPr lang="it-IT" dirty="0" err="1" smtClean="0"/>
              <a:t>existence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08" y="882876"/>
            <a:ext cx="48297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7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Personalizzato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661</Words>
  <Application>Microsoft Office PowerPoint</Application>
  <PresentationFormat>Presentazione su schermo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Adiacente</vt:lpstr>
      <vt:lpstr>Search for sterile neutrinos with SOX: Monte Carlo studies of the experiment sensitivity</vt:lpstr>
      <vt:lpstr>Outline</vt:lpstr>
      <vt:lpstr>Sterile neutrinos: experimental anomalies</vt:lpstr>
      <vt:lpstr>Sterile neutrinos</vt:lpstr>
      <vt:lpstr>Borexino detector</vt:lpstr>
      <vt:lpstr>SOX project</vt:lpstr>
      <vt:lpstr>SOX project</vt:lpstr>
      <vt:lpstr>SOX – Analysis concept</vt:lpstr>
      <vt:lpstr>SOX Sensitivity</vt:lpstr>
      <vt:lpstr>SOX Sensitivity</vt:lpstr>
      <vt:lpstr>SOX Sensitivity - Systematics</vt:lpstr>
      <vt:lpstr>New Borexino calibrations</vt:lpstr>
      <vt:lpstr>Summary</vt:lpstr>
      <vt:lpstr>Thank  you!</vt:lpstr>
      <vt:lpstr>Borexino calibrations -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Calibrazioni di SOX</dc:title>
  <dc:creator>io</dc:creator>
  <cp:lastModifiedBy>zanzani</cp:lastModifiedBy>
  <cp:revision>61</cp:revision>
  <dcterms:created xsi:type="dcterms:W3CDTF">2017-09-11T13:53:51Z</dcterms:created>
  <dcterms:modified xsi:type="dcterms:W3CDTF">2017-10-11T06:27:14Z</dcterms:modified>
</cp:coreProperties>
</file>