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30"/>
  </p:notesMasterIdLst>
  <p:sldIdLst>
    <p:sldId id="269" r:id="rId2"/>
    <p:sldId id="277" r:id="rId3"/>
    <p:sldId id="298" r:id="rId4"/>
    <p:sldId id="305" r:id="rId5"/>
    <p:sldId id="270" r:id="rId6"/>
    <p:sldId id="274" r:id="rId7"/>
    <p:sldId id="292" r:id="rId8"/>
    <p:sldId id="301" r:id="rId9"/>
    <p:sldId id="283" r:id="rId10"/>
    <p:sldId id="276" r:id="rId11"/>
    <p:sldId id="286" r:id="rId12"/>
    <p:sldId id="259" r:id="rId13"/>
    <p:sldId id="285" r:id="rId14"/>
    <p:sldId id="287" r:id="rId15"/>
    <p:sldId id="288" r:id="rId16"/>
    <p:sldId id="278" r:id="rId17"/>
    <p:sldId id="280" r:id="rId18"/>
    <p:sldId id="273" r:id="rId19"/>
    <p:sldId id="294" r:id="rId20"/>
    <p:sldId id="281" r:id="rId21"/>
    <p:sldId id="284" r:id="rId22"/>
    <p:sldId id="279" r:id="rId23"/>
    <p:sldId id="293" r:id="rId24"/>
    <p:sldId id="295" r:id="rId25"/>
    <p:sldId id="297" r:id="rId26"/>
    <p:sldId id="306" r:id="rId27"/>
    <p:sldId id="307" r:id="rId28"/>
    <p:sldId id="308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5EFF"/>
    <a:srgbClr val="000827"/>
    <a:srgbClr val="FF0000"/>
    <a:srgbClr val="E43838"/>
    <a:srgbClr val="404040"/>
    <a:srgbClr val="969696"/>
    <a:srgbClr val="CB0000"/>
    <a:srgbClr val="00FF00"/>
    <a:srgbClr val="104C6F"/>
    <a:srgbClr val="6139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09" autoAdjust="0"/>
    <p:restoredTop sz="94280" autoAdjust="0"/>
  </p:normalViewPr>
  <p:slideViewPr>
    <p:cSldViewPr snapToGrid="0">
      <p:cViewPr>
        <p:scale>
          <a:sx n="75" d="100"/>
          <a:sy n="75" d="100"/>
        </p:scale>
        <p:origin x="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image" Target="../media/image7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E0D738-7EC0-4C56-B565-1B77AE37CE8C}" type="datetimeFigureOut">
              <a:rPr lang="en-GB" smtClean="0"/>
              <a:t>06/10/2017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1E4FE-8866-4055-A248-69FDD5117B1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610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noFill/>
        </p:spPr>
        <p:txBody>
          <a:bodyPr anchor="b"/>
          <a:lstStyle>
            <a:lvl1pPr algn="ctr">
              <a:defRPr sz="4500" baseline="0">
                <a:solidFill>
                  <a:srgbClr val="E43838"/>
                </a:solidFill>
                <a:latin typeface="Candara" panose="020E0502030303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4619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D2B42E2-C01A-4574-B706-072679E424B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935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D2B42E2-C01A-4574-B706-072679E424B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876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/>
              <a:t>Fare clic per modificare lo stile del titolo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727688" y="764704"/>
            <a:ext cx="8236800" cy="5400000"/>
          </a:xfrm>
        </p:spPr>
        <p:txBody>
          <a:bodyPr/>
          <a:lstStyle>
            <a:lvl1pPr>
              <a:defRPr baseline="0"/>
            </a:lvl1pPr>
            <a:lvl2pPr>
              <a:defRPr>
                <a:solidFill>
                  <a:schemeClr val="tx1"/>
                </a:solidFill>
              </a:defRPr>
            </a:lvl2pPr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D2B42E2-C01A-4574-B706-072679E424B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181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 userDrawn="1"/>
        </p:nvSpPr>
        <p:spPr>
          <a:xfrm>
            <a:off x="8038070" y="72387"/>
            <a:ext cx="1092880" cy="8816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ttangolo 15"/>
          <p:cNvSpPr/>
          <p:nvPr userDrawn="1"/>
        </p:nvSpPr>
        <p:spPr>
          <a:xfrm>
            <a:off x="-36039" y="72386"/>
            <a:ext cx="8010000" cy="881653"/>
          </a:xfrm>
          <a:prstGeom prst="rect">
            <a:avLst/>
          </a:prstGeom>
          <a:solidFill>
            <a:srgbClr val="E43838"/>
          </a:solidFill>
          <a:ln>
            <a:solidFill>
              <a:srgbClr val="E4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064969" y="330595"/>
            <a:ext cx="1055772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2D2B42E2-C01A-4574-B706-072679E424B7}" type="slidenum">
              <a:rPr lang="en-GB" smtClean="0"/>
              <a:pPr/>
              <a:t>‹N›</a:t>
            </a:fld>
            <a:r>
              <a:rPr lang="en-GB" dirty="0"/>
              <a:t>/15</a:t>
            </a:r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35465" y="173259"/>
            <a:ext cx="7928239" cy="67990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5629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noFill/>
        </p:spPr>
        <p:txBody>
          <a:bodyPr anchor="b"/>
          <a:lstStyle>
            <a:lvl1pPr>
              <a:defRPr sz="3500">
                <a:solidFill>
                  <a:srgbClr val="E43838"/>
                </a:solidFill>
                <a:latin typeface="Candara" panose="020E0502030303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GB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noFill/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08" y="48196"/>
            <a:ext cx="1199103" cy="118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40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D2B42E2-C01A-4574-B706-072679E424B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907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D2B42E2-C01A-4574-B706-072679E424B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516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D2B42E2-C01A-4574-B706-072679E424B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72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D2B42E2-C01A-4574-B706-072679E424B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629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D2B42E2-C01A-4574-B706-072679E424B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741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D2B42E2-C01A-4574-B706-072679E424B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499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D2B42E2-C01A-4574-B706-072679E424B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07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10" Type="http://schemas.openxmlformats.org/officeDocument/2006/relationships/image" Target="../media/image44.jpeg"/><Relationship Id="rId4" Type="http://schemas.openxmlformats.org/officeDocument/2006/relationships/image" Target="../media/image6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81.png"/><Relationship Id="rId12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9.emf"/><Relationship Id="rId11" Type="http://schemas.openxmlformats.org/officeDocument/2006/relationships/image" Target="../media/image80.emf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3.bin"/><Relationship Id="rId4" Type="http://schemas.openxmlformats.org/officeDocument/2006/relationships/image" Target="../media/image78.emf"/><Relationship Id="rId9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3.png"/><Relationship Id="rId5" Type="http://schemas.openxmlformats.org/officeDocument/2006/relationships/image" Target="../media/image80.emf"/><Relationship Id="rId4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93.emf"/><Relationship Id="rId4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7" Type="http://schemas.openxmlformats.org/officeDocument/2006/relationships/image" Target="../media/image102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emf"/><Relationship Id="rId5" Type="http://schemas.openxmlformats.org/officeDocument/2006/relationships/image" Target="../media/image100.emf"/><Relationship Id="rId4" Type="http://schemas.openxmlformats.org/officeDocument/2006/relationships/image" Target="../media/image9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4627" y="1365094"/>
            <a:ext cx="8045223" cy="1948459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/>
              <a:t>Electronic Properties of Low Dimensional Quantum Materials</a:t>
            </a:r>
            <a:endParaRPr lang="en-GB" sz="30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80942" y="3721019"/>
            <a:ext cx="8172591" cy="2923443"/>
          </a:xfrm>
        </p:spPr>
        <p:txBody>
          <a:bodyPr>
            <a:normAutofit/>
          </a:bodyPr>
          <a:lstStyle/>
          <a:p>
            <a:pPr algn="r"/>
            <a:r>
              <a:rPr lang="en-GB" sz="2000" dirty="0">
                <a:solidFill>
                  <a:schemeClr val="tx1"/>
                </a:solidFill>
                <a:latin typeface="Candara" panose="020E0502030303020204" pitchFamily="34" charset="0"/>
              </a:rPr>
              <a:t>C. Bigi</a:t>
            </a:r>
            <a:endParaRPr lang="it-IT" sz="1400" i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08" y="48196"/>
            <a:ext cx="1199103" cy="118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19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trieste.nffa.eu/img/nff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7684" y="988015"/>
            <a:ext cx="1066800" cy="792814"/>
          </a:xfrm>
          <a:prstGeom prst="rect">
            <a:avLst/>
          </a:prstGeom>
          <a:noFill/>
        </p:spPr>
      </p:pic>
      <p:graphicFrame>
        <p:nvGraphicFramePr>
          <p:cNvPr id="11" name="Segnaposto contenuto 1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97348445"/>
              </p:ext>
            </p:extLst>
          </p:nvPr>
        </p:nvGraphicFramePr>
        <p:xfrm>
          <a:off x="5400778" y="4524484"/>
          <a:ext cx="3657132" cy="212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566">
                  <a:extLst>
                    <a:ext uri="{9D8B030D-6E8A-4147-A177-3AD203B41FA5}">
                      <a16:colId xmlns:a16="http://schemas.microsoft.com/office/drawing/2014/main" val="4215883311"/>
                    </a:ext>
                  </a:extLst>
                </a:gridCol>
                <a:gridCol w="1828566">
                  <a:extLst>
                    <a:ext uri="{9D8B030D-6E8A-4147-A177-3AD203B41FA5}">
                      <a16:colId xmlns:a16="http://schemas.microsoft.com/office/drawing/2014/main" val="956815805"/>
                    </a:ext>
                  </a:extLst>
                </a:gridCol>
              </a:tblGrid>
              <a:tr h="317318">
                <a:tc>
                  <a:txBody>
                    <a:bodyPr/>
                    <a:lstStyle/>
                    <a:p>
                      <a:r>
                        <a:rPr lang="en-GB" sz="1500" dirty="0" err="1"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Manganites</a:t>
                      </a:r>
                      <a:r>
                        <a:rPr lang="en-GB" sz="1500" dirty="0"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00584" marR="100584" marT="37411" marB="37411">
                    <a:solidFill>
                      <a:srgbClr val="104C6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 err="1"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Cuprates</a:t>
                      </a:r>
                      <a:endParaRPr lang="en-GB" sz="1500" dirty="0">
                        <a:latin typeface="Candara" panose="020E0502030303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38884" marB="37411">
                    <a:solidFill>
                      <a:srgbClr val="104C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194239"/>
                  </a:ext>
                </a:extLst>
              </a:tr>
              <a:tr h="26000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ndara" panose="020E0502030303020204" pitchFamily="34" charset="0"/>
                        </a:rPr>
                        <a:t>La-Ba-</a:t>
                      </a:r>
                      <a:r>
                        <a:rPr lang="en-GB" sz="1400" dirty="0" err="1">
                          <a:latin typeface="Candara" panose="020E0502030303020204" pitchFamily="34" charset="0"/>
                        </a:rPr>
                        <a:t>Mn</a:t>
                      </a:r>
                      <a:r>
                        <a:rPr lang="en-GB" sz="1400" dirty="0">
                          <a:latin typeface="Candara" panose="020E0502030303020204" pitchFamily="34" charset="0"/>
                        </a:rPr>
                        <a:t>-O</a:t>
                      </a:r>
                    </a:p>
                  </a:txBody>
                  <a:tcPr marL="100584" marR="100584" marT="37411" marB="37411">
                    <a:solidFill>
                      <a:srgbClr val="104C6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Y-Ba-Cu-O</a:t>
                      </a:r>
                    </a:p>
                  </a:txBody>
                  <a:tcPr marL="100584" marR="100584" marT="37411" marB="37411">
                    <a:solidFill>
                      <a:srgbClr val="104C6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995415"/>
                  </a:ext>
                </a:extLst>
              </a:tr>
              <a:tr h="303444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La-Ca-</a:t>
                      </a:r>
                      <a:r>
                        <a:rPr lang="en-GB" sz="1400" dirty="0" err="1"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Mn</a:t>
                      </a:r>
                      <a:r>
                        <a:rPr lang="en-GB" sz="1400" dirty="0"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-O</a:t>
                      </a:r>
                    </a:p>
                  </a:txBody>
                  <a:tcPr marL="100584" marR="100584" marT="37411" marB="37411">
                    <a:solidFill>
                      <a:srgbClr val="104C6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1" dirty="0">
                          <a:solidFill>
                            <a:schemeClr val="bg1"/>
                          </a:solidFill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Other materials</a:t>
                      </a:r>
                    </a:p>
                  </a:txBody>
                  <a:tcPr marL="100584" marR="100584" marT="37411" marB="37411">
                    <a:solidFill>
                      <a:srgbClr val="104C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84791"/>
                  </a:ext>
                </a:extLst>
              </a:tr>
              <a:tr h="30344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La-Sr-</a:t>
                      </a:r>
                      <a:r>
                        <a:rPr lang="en-GB" sz="1400" dirty="0" err="1"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Mn</a:t>
                      </a:r>
                      <a:r>
                        <a:rPr lang="en-GB" sz="1400" dirty="0"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-O</a:t>
                      </a:r>
                    </a:p>
                  </a:txBody>
                  <a:tcPr marL="100584" marR="100584" marT="37411" marB="37411">
                    <a:solidFill>
                      <a:srgbClr val="104C6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La-Al-O</a:t>
                      </a:r>
                    </a:p>
                  </a:txBody>
                  <a:tcPr marL="100584" marR="100584" marT="37411" marB="37411">
                    <a:solidFill>
                      <a:srgbClr val="104C6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822606"/>
                  </a:ext>
                </a:extLst>
              </a:tr>
              <a:tr h="303444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La-Ce-</a:t>
                      </a:r>
                      <a:r>
                        <a:rPr lang="en-GB" sz="1400" dirty="0" err="1"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Mn</a:t>
                      </a:r>
                      <a:r>
                        <a:rPr lang="en-GB" sz="1400" dirty="0"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-O</a:t>
                      </a:r>
                    </a:p>
                  </a:txBody>
                  <a:tcPr marL="100584" marR="100584" marT="37411" marB="37411">
                    <a:solidFill>
                      <a:srgbClr val="104C6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Sr-</a:t>
                      </a:r>
                      <a:r>
                        <a:rPr lang="en-GB" sz="1400" dirty="0" err="1"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Ti</a:t>
                      </a:r>
                      <a:r>
                        <a:rPr lang="en-GB" sz="1400" dirty="0"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-O</a:t>
                      </a:r>
                    </a:p>
                  </a:txBody>
                  <a:tcPr marL="100584" marR="100584" marT="37411" marB="37411">
                    <a:solidFill>
                      <a:srgbClr val="104C6F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2421128"/>
                  </a:ext>
                </a:extLst>
              </a:tr>
              <a:tr h="303444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Sr-</a:t>
                      </a:r>
                      <a:r>
                        <a:rPr lang="en-GB" sz="1400" dirty="0" err="1"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Mn</a:t>
                      </a:r>
                      <a:r>
                        <a:rPr lang="en-GB" sz="1400" dirty="0"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-O</a:t>
                      </a:r>
                    </a:p>
                  </a:txBody>
                  <a:tcPr marL="100584" marR="100584" marT="37411" marB="37411">
                    <a:solidFill>
                      <a:srgbClr val="104C6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TiO</a:t>
                      </a:r>
                      <a:r>
                        <a:rPr lang="en-GB" sz="1400" baseline="-25000" dirty="0"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00584" marR="100584" marT="37411" marB="37411">
                    <a:solidFill>
                      <a:srgbClr val="104C6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28298"/>
                  </a:ext>
                </a:extLst>
              </a:tr>
              <a:tr h="303444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Bi-</a:t>
                      </a:r>
                      <a:r>
                        <a:rPr lang="en-GB" sz="1400" dirty="0" err="1"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Mn</a:t>
                      </a:r>
                      <a:r>
                        <a:rPr lang="en-GB" sz="1400" dirty="0"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-O</a:t>
                      </a:r>
                    </a:p>
                  </a:txBody>
                  <a:tcPr marL="100584" marR="100584" marT="37411" marB="37411">
                    <a:solidFill>
                      <a:srgbClr val="104C6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Bi</a:t>
                      </a:r>
                      <a:r>
                        <a:rPr lang="en-GB" sz="1400" b="1" baseline="-25000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GB" sz="1400" b="1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Se</a:t>
                      </a:r>
                      <a:r>
                        <a:rPr lang="en-GB" sz="1400" b="1" baseline="-25000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00584" marR="100584" marT="37411" marB="37411">
                    <a:solidFill>
                      <a:srgbClr val="104C6F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934990"/>
                  </a:ext>
                </a:extLst>
              </a:tr>
            </a:tbl>
          </a:graphicData>
        </a:graphic>
      </p:graphicFrame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5465" y="173259"/>
            <a:ext cx="7928239" cy="679906"/>
          </a:xfrm>
        </p:spPr>
        <p:txBody>
          <a:bodyPr/>
          <a:lstStyle/>
          <a:p>
            <a:r>
              <a:rPr lang="en-GB" dirty="0"/>
              <a:t>PULSED LASER DEPOSITION TECHNIQUE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0948" y="2270821"/>
            <a:ext cx="1002057" cy="100205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78" y="1868816"/>
            <a:ext cx="1022395" cy="56971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35" y="1026102"/>
            <a:ext cx="2444775" cy="3168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8" y="1028045"/>
            <a:ext cx="5086800" cy="3166057"/>
          </a:xfrm>
          <a:prstGeom prst="rect">
            <a:avLst/>
          </a:prstGeom>
        </p:spPr>
      </p:pic>
      <p:pic>
        <p:nvPicPr>
          <p:cNvPr id="7172" name="Picture 4" descr="Risultati immagini per salerno università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649" y="3366193"/>
            <a:ext cx="814657" cy="81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677" y="4636593"/>
            <a:ext cx="2524844" cy="187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02" y="4700511"/>
            <a:ext cx="1080000" cy="88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02" y="5585844"/>
            <a:ext cx="1080000" cy="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B42E2-C01A-4574-B706-072679E424B7}" type="slidenum">
              <a:rPr lang="en-GB" smtClean="0"/>
              <a:pPr/>
              <a:t>10</a:t>
            </a:fld>
            <a:r>
              <a:rPr lang="en-GB"/>
              <a:t>/15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7734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465" y="173259"/>
            <a:ext cx="7928239" cy="679906"/>
          </a:xfrm>
        </p:spPr>
        <p:txBody>
          <a:bodyPr/>
          <a:lstStyle/>
          <a:p>
            <a:r>
              <a:rPr lang="en-GB" dirty="0"/>
              <a:t>WHY THIN FILMS?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16"/>
          <a:stretch>
            <a:fillRect/>
          </a:stretch>
        </p:blipFill>
        <p:spPr bwMode="auto">
          <a:xfrm>
            <a:off x="5800725" y="5233988"/>
            <a:ext cx="3024187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1458913"/>
            <a:ext cx="3079750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405030" y="3527424"/>
            <a:ext cx="2003241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en-US" sz="1200" dirty="0" err="1">
                <a:solidFill>
                  <a:schemeClr val="tx1"/>
                </a:solidFill>
              </a:rPr>
              <a:t>Zahid</a:t>
            </a:r>
            <a:r>
              <a:rPr lang="it-IT" altLang="en-US" sz="1200" dirty="0">
                <a:solidFill>
                  <a:schemeClr val="tx1"/>
                </a:solidFill>
              </a:rPr>
              <a:t> and Lake, APL 2010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1800225"/>
            <a:ext cx="2117725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"/>
          <a:stretch>
            <a:fillRect/>
          </a:stretch>
        </p:blipFill>
        <p:spPr bwMode="auto">
          <a:xfrm>
            <a:off x="6796088" y="1906588"/>
            <a:ext cx="2058987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4784491"/>
            <a:ext cx="2506663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4373328"/>
            <a:ext cx="1255713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863600" y="6079891"/>
            <a:ext cx="80645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en-US" sz="1200" dirty="0" err="1">
                <a:solidFill>
                  <a:schemeClr val="tx1"/>
                </a:solidFill>
              </a:rPr>
              <a:t>D.G.Schlom’s</a:t>
            </a:r>
            <a:r>
              <a:rPr lang="it-IT" altLang="en-US" sz="1200" dirty="0">
                <a:solidFill>
                  <a:schemeClr val="tx1"/>
                </a:solidFill>
              </a:rPr>
              <a:t> group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908050" y="1403350"/>
            <a:ext cx="2663825" cy="774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ULTRA-thin layers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(e.g. </a:t>
            </a:r>
            <a:r>
              <a:rPr lang="en-US" sz="1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single-unit</a:t>
            </a:r>
            <a:r>
              <a:rPr lang="it-IT" sz="1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en-US" sz="1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sub-unit</a:t>
            </a:r>
            <a:r>
              <a:rPr lang="it-IT" sz="1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it-IT" sz="1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608513" y="1312863"/>
            <a:ext cx="4103687" cy="774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Substrate</a:t>
            </a:r>
            <a:r>
              <a:rPr lang="it-IT" sz="1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induced</a:t>
            </a:r>
            <a:r>
              <a:rPr lang="it-IT" sz="1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strain</a:t>
            </a:r>
            <a:r>
              <a:rPr lang="it-IT" sz="1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(e.g. deformation and/or forbidden phases)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404938" y="4392378"/>
            <a:ext cx="2309812" cy="774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/>
            </a:pPr>
            <a:r>
              <a:rPr lang="en-US" sz="1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Orientation control   	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0" t="12378" r="35818" b="9769"/>
          <a:stretch>
            <a:fillRect/>
          </a:stretch>
        </p:blipFill>
        <p:spPr bwMode="auto">
          <a:xfrm>
            <a:off x="4716463" y="4100278"/>
            <a:ext cx="98107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5715000" y="4535253"/>
            <a:ext cx="3071813" cy="774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Tailored hetero-structures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courtesy</a:t>
            </a:r>
            <a:r>
              <a:rPr lang="it-IT" sz="1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Sara </a:t>
            </a:r>
            <a:r>
              <a:rPr lang="it-IT" sz="15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Orgiani</a:t>
            </a:r>
            <a:r>
              <a:rPr lang="it-IT" sz="1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6370798" y="3515130"/>
            <a:ext cx="15556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D.G.Schlom’s</a:t>
            </a:r>
            <a:r>
              <a:rPr lang="it-IT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group</a:t>
            </a:r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B42E2-C01A-4574-B706-072679E424B7}" type="slidenum">
              <a:rPr lang="en-GB" smtClean="0"/>
              <a:pPr/>
              <a:t>11</a:t>
            </a:fld>
            <a:r>
              <a:rPr lang="en-GB"/>
              <a:t>/15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4668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2"/>
          <p:cNvSpPr>
            <a:spLocks noGrp="1"/>
          </p:cNvSpPr>
          <p:nvPr>
            <p:ph type="title"/>
          </p:nvPr>
        </p:nvSpPr>
        <p:spPr>
          <a:xfrm>
            <a:off x="74713" y="173259"/>
            <a:ext cx="7849742" cy="679906"/>
          </a:xfrm>
        </p:spPr>
        <p:txBody>
          <a:bodyPr>
            <a:normAutofit/>
          </a:bodyPr>
          <a:lstStyle/>
          <a:p>
            <a:r>
              <a:rPr lang="en-GB" dirty="0"/>
              <a:t>ARPES ON PLD Bi</a:t>
            </a:r>
            <a:r>
              <a:rPr lang="en-GB" baseline="-25000" dirty="0"/>
              <a:t>2</a:t>
            </a:r>
            <a:r>
              <a:rPr lang="en-GB" dirty="0"/>
              <a:t>Se</a:t>
            </a:r>
            <a:r>
              <a:rPr lang="en-GB" baseline="-25000" dirty="0"/>
              <a:t>3 </a:t>
            </a:r>
            <a:r>
              <a:rPr lang="en-GB" dirty="0"/>
              <a:t>THIN FILMS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453" y="975582"/>
            <a:ext cx="1690435" cy="288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888" y="975582"/>
            <a:ext cx="1690435" cy="288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035" y="3855582"/>
            <a:ext cx="1690853" cy="2880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888" y="3855582"/>
            <a:ext cx="1690435" cy="2880000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398FC353-2049-48F4-88FE-2C9340CBCBE8}"/>
              </a:ext>
            </a:extLst>
          </p:cNvPr>
          <p:cNvGrpSpPr/>
          <p:nvPr/>
        </p:nvGrpSpPr>
        <p:grpSpPr>
          <a:xfrm>
            <a:off x="50955" y="1016743"/>
            <a:ext cx="5289736" cy="3832182"/>
            <a:chOff x="50955" y="1016743"/>
            <a:chExt cx="5289736" cy="3832182"/>
          </a:xfrm>
        </p:grpSpPr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955" y="1016743"/>
              <a:ext cx="2226809" cy="3832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0" name="Picture 10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54376" y="1650335"/>
              <a:ext cx="2586314" cy="2568864"/>
            </a:xfrm>
            <a:prstGeom prst="rect">
              <a:avLst/>
            </a:prstGeom>
            <a:noFill/>
            <a:ln w="28575" cap="sq">
              <a:solidFill>
                <a:srgbClr val="E4383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1031820" y="1179123"/>
              <a:ext cx="639762" cy="663738"/>
            </a:xfrm>
            <a:prstGeom prst="rect">
              <a:avLst/>
            </a:prstGeom>
            <a:noFill/>
            <a:ln w="28575" cap="sq">
              <a:solidFill>
                <a:srgbClr val="E4383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 alt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1031820" y="1842861"/>
              <a:ext cx="1698680" cy="2376338"/>
            </a:xfrm>
            <a:prstGeom prst="line">
              <a:avLst/>
            </a:prstGeom>
            <a:noFill/>
            <a:ln w="28575" cap="sq">
              <a:solidFill>
                <a:srgbClr val="E4383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1671583" y="1179123"/>
              <a:ext cx="3669108" cy="455954"/>
            </a:xfrm>
            <a:prstGeom prst="line">
              <a:avLst/>
            </a:prstGeom>
            <a:noFill/>
            <a:ln w="28575" cap="sq">
              <a:solidFill>
                <a:srgbClr val="E4383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6" name="Gruppo 25"/>
          <p:cNvGrpSpPr>
            <a:grpSpLocks noChangeAspect="1"/>
          </p:cNvGrpSpPr>
          <p:nvPr/>
        </p:nvGrpSpPr>
        <p:grpSpPr>
          <a:xfrm>
            <a:off x="2129909" y="4581293"/>
            <a:ext cx="3506575" cy="2169686"/>
            <a:chOff x="2255546" y="4799970"/>
            <a:chExt cx="3187795" cy="1972447"/>
          </a:xfrm>
        </p:grpSpPr>
        <p:pic>
          <p:nvPicPr>
            <p:cNvPr id="23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7200" y="4799970"/>
              <a:ext cx="1871663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4" name="Immagine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55546" y="5015876"/>
              <a:ext cx="3187795" cy="1756541"/>
            </a:xfrm>
            <a:prstGeom prst="rect">
              <a:avLst/>
            </a:prstGeom>
          </p:spPr>
        </p:pic>
      </p:grpSp>
      <p:sp>
        <p:nvSpPr>
          <p:cNvPr id="7" name="CasellaDiTesto 6"/>
          <p:cNvSpPr txBox="1"/>
          <p:nvPr/>
        </p:nvSpPr>
        <p:spPr>
          <a:xfrm>
            <a:off x="794497" y="4011163"/>
            <a:ext cx="1205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hv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= 55 eV</a:t>
            </a:r>
          </a:p>
        </p:txBody>
      </p:sp>
      <p:sp>
        <p:nvSpPr>
          <p:cNvPr id="19" name="Segnaposto numero diapositiva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B42E2-C01A-4574-B706-072679E424B7}" type="slidenum">
              <a:rPr lang="en-GB" smtClean="0"/>
              <a:pPr/>
              <a:t>12</a:t>
            </a:fld>
            <a:r>
              <a:rPr lang="en-GB"/>
              <a:t>/15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495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>
            <a:grpSpLocks noChangeAspect="1"/>
          </p:cNvGrpSpPr>
          <p:nvPr/>
        </p:nvGrpSpPr>
        <p:grpSpPr>
          <a:xfrm>
            <a:off x="7240025" y="1971111"/>
            <a:ext cx="1806725" cy="3449303"/>
            <a:chOff x="6498701" y="986638"/>
            <a:chExt cx="2404750" cy="4591021"/>
          </a:xfrm>
        </p:grpSpPr>
        <p:sp>
          <p:nvSpPr>
            <p:cNvPr id="10" name="Rettangolo 9"/>
            <p:cNvSpPr/>
            <p:nvPr/>
          </p:nvSpPr>
          <p:spPr>
            <a:xfrm>
              <a:off x="6498701" y="4888148"/>
              <a:ext cx="2050956" cy="6895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Phys. Rev. B 84, </a:t>
              </a:r>
            </a:p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165113 (2011)</a:t>
              </a:r>
            </a:p>
          </p:txBody>
        </p:sp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19236" y="986638"/>
              <a:ext cx="1880462" cy="3948972"/>
            </a:xfrm>
            <a:prstGeom prst="rect">
              <a:avLst/>
            </a:prstGeom>
          </p:spPr>
        </p:pic>
        <p:sp>
          <p:nvSpPr>
            <p:cNvPr id="12" name="CasellaDiTesto 11"/>
            <p:cNvSpPr txBox="1"/>
            <p:nvPr/>
          </p:nvSpPr>
          <p:spPr>
            <a:xfrm>
              <a:off x="8257120" y="2961124"/>
              <a:ext cx="64633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TRS</a:t>
              </a:r>
              <a:endParaRPr lang="en-GB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5" y="1681662"/>
            <a:ext cx="7190250" cy="4316299"/>
          </a:xfrm>
          <a:prstGeom prst="rect">
            <a:avLst/>
          </a:prstGeom>
        </p:spPr>
      </p:pic>
      <p:sp>
        <p:nvSpPr>
          <p:cNvPr id="8" name="Titolo 2"/>
          <p:cNvSpPr>
            <a:spLocks noGrp="1"/>
          </p:cNvSpPr>
          <p:nvPr>
            <p:ph type="title"/>
          </p:nvPr>
        </p:nvSpPr>
        <p:spPr>
          <a:xfrm>
            <a:off x="35465" y="173259"/>
            <a:ext cx="7928239" cy="679906"/>
          </a:xfrm>
        </p:spPr>
        <p:txBody>
          <a:bodyPr>
            <a:normAutofit fontScale="90000"/>
          </a:bodyPr>
          <a:lstStyle/>
          <a:p>
            <a:r>
              <a:rPr lang="en-GB" dirty="0"/>
              <a:t>SPIN-RESOLVED ARPES ON PLD Bi</a:t>
            </a:r>
            <a:r>
              <a:rPr lang="en-GB" baseline="-25000" dirty="0"/>
              <a:t>2</a:t>
            </a:r>
            <a:r>
              <a:rPr lang="en-GB" dirty="0"/>
              <a:t>Se</a:t>
            </a:r>
            <a:r>
              <a:rPr lang="en-GB" baseline="-25000" dirty="0"/>
              <a:t>3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THIN FILMS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0783" y="6506047"/>
            <a:ext cx="3548864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en-US" sz="1200" dirty="0" err="1">
                <a:solidFill>
                  <a:schemeClr val="tx1"/>
                </a:solidFill>
              </a:rPr>
              <a:t>Orgiani</a:t>
            </a:r>
            <a:r>
              <a:rPr lang="it-IT" altLang="en-US" sz="1200" dirty="0">
                <a:solidFill>
                  <a:schemeClr val="tx1"/>
                </a:solidFill>
              </a:rPr>
              <a:t> P., Bigi C. et al, APL, 110, 171601 (2017)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50783" y="5081860"/>
            <a:ext cx="1205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hv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= 55 eV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B42E2-C01A-4574-B706-072679E424B7}" type="slidenum">
              <a:rPr lang="en-GB" smtClean="0"/>
              <a:pPr/>
              <a:t>13</a:t>
            </a:fld>
            <a:r>
              <a:rPr lang="en-GB"/>
              <a:t>/15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8311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2"/>
          <p:cNvSpPr>
            <a:spLocks noGrp="1"/>
          </p:cNvSpPr>
          <p:nvPr>
            <p:ph type="title"/>
          </p:nvPr>
        </p:nvSpPr>
        <p:spPr>
          <a:xfrm>
            <a:off x="35465" y="173259"/>
            <a:ext cx="7928239" cy="679906"/>
          </a:xfrm>
        </p:spPr>
        <p:txBody>
          <a:bodyPr>
            <a:normAutofit fontScale="90000"/>
          </a:bodyPr>
          <a:lstStyle/>
          <a:p>
            <a:r>
              <a:rPr lang="en-GB" dirty="0"/>
              <a:t>SPIN-RESOLVED ARPES ON PLD Bi</a:t>
            </a:r>
            <a:r>
              <a:rPr lang="en-GB" baseline="-25000" dirty="0"/>
              <a:t>2</a:t>
            </a:r>
            <a:r>
              <a:rPr lang="en-GB" dirty="0"/>
              <a:t>Se</a:t>
            </a:r>
            <a:r>
              <a:rPr lang="en-GB" baseline="-25000" dirty="0"/>
              <a:t>3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THIN FILMS</a:t>
            </a:r>
          </a:p>
        </p:txBody>
      </p:sp>
      <p:pic>
        <p:nvPicPr>
          <p:cNvPr id="12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681" y="1065442"/>
            <a:ext cx="2351195" cy="2335331"/>
          </a:xfrm>
          <a:prstGeom prst="rect">
            <a:avLst/>
          </a:prstGeom>
          <a:noFill/>
          <a:ln w="28575" cap="sq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uppo 19"/>
          <p:cNvGrpSpPr/>
          <p:nvPr/>
        </p:nvGrpSpPr>
        <p:grpSpPr>
          <a:xfrm>
            <a:off x="2608039" y="1780751"/>
            <a:ext cx="4225736" cy="3536203"/>
            <a:chOff x="2887025" y="2385926"/>
            <a:chExt cx="4225736" cy="3536203"/>
          </a:xfrm>
        </p:grpSpPr>
        <p:grpSp>
          <p:nvGrpSpPr>
            <p:cNvPr id="18" name="Gruppo 17"/>
            <p:cNvGrpSpPr/>
            <p:nvPr/>
          </p:nvGrpSpPr>
          <p:grpSpPr>
            <a:xfrm>
              <a:off x="4888764" y="2393839"/>
              <a:ext cx="2223997" cy="3528290"/>
              <a:chOff x="5498356" y="2393839"/>
              <a:chExt cx="2223997" cy="3528290"/>
            </a:xfrm>
          </p:grpSpPr>
          <p:grpSp>
            <p:nvGrpSpPr>
              <p:cNvPr id="2" name="Gruppo 1"/>
              <p:cNvGrpSpPr/>
              <p:nvPr/>
            </p:nvGrpSpPr>
            <p:grpSpPr>
              <a:xfrm>
                <a:off x="5498356" y="2393839"/>
                <a:ext cx="2223997" cy="3528290"/>
                <a:chOff x="5498356" y="2393839"/>
                <a:chExt cx="2223997" cy="3528290"/>
              </a:xfrm>
            </p:grpSpPr>
            <p:pic>
              <p:nvPicPr>
                <p:cNvPr id="6" name="Immagine 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98356" y="2393839"/>
                  <a:ext cx="2223997" cy="3528290"/>
                </a:xfrm>
                <a:prstGeom prst="rect">
                  <a:avLst/>
                </a:prstGeom>
              </p:spPr>
            </p:pic>
            <p:sp>
              <p:nvSpPr>
                <p:cNvPr id="9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6009069" y="3871779"/>
                  <a:ext cx="1202569" cy="1587"/>
                </a:xfrm>
                <a:prstGeom prst="line">
                  <a:avLst/>
                </a:prstGeom>
                <a:noFill/>
                <a:ln w="36720" cap="sq">
                  <a:solidFill>
                    <a:srgbClr val="DC2300"/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</p:grpSp>
          <p:cxnSp>
            <p:nvCxnSpPr>
              <p:cNvPr id="13" name="Connettore diritto 12"/>
              <p:cNvCxnSpPr/>
              <p:nvPr/>
            </p:nvCxnSpPr>
            <p:spPr>
              <a:xfrm>
                <a:off x="5999544" y="2701050"/>
                <a:ext cx="1612800" cy="0"/>
              </a:xfrm>
              <a:prstGeom prst="line">
                <a:avLst/>
              </a:prstGeom>
              <a:ln>
                <a:solidFill>
                  <a:srgbClr val="CB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CasellaDiTesto 13"/>
              <p:cNvSpPr txBox="1"/>
              <p:nvPr/>
            </p:nvSpPr>
            <p:spPr>
              <a:xfrm>
                <a:off x="5959327" y="2462688"/>
                <a:ext cx="33695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 b="1" dirty="0">
                    <a:solidFill>
                      <a:srgbClr val="CB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GB" sz="1100" b="1" baseline="-25000" dirty="0">
                    <a:solidFill>
                      <a:srgbClr val="CB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</a:p>
            </p:txBody>
          </p:sp>
        </p:grpSp>
        <p:grpSp>
          <p:nvGrpSpPr>
            <p:cNvPr id="4" name="Gruppo 3"/>
            <p:cNvGrpSpPr>
              <a:grpSpLocks noChangeAspect="1"/>
            </p:cNvGrpSpPr>
            <p:nvPr/>
          </p:nvGrpSpPr>
          <p:grpSpPr>
            <a:xfrm>
              <a:off x="2887025" y="2385926"/>
              <a:ext cx="2223997" cy="3528290"/>
              <a:chOff x="3052039" y="1465371"/>
              <a:chExt cx="2223997" cy="3528290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2039" y="1465371"/>
                <a:ext cx="2223997" cy="3528290"/>
              </a:xfrm>
              <a:prstGeom prst="rect">
                <a:avLst/>
              </a:prstGeom>
            </p:spPr>
          </p:pic>
          <p:sp>
            <p:nvSpPr>
              <p:cNvPr id="11" name="Line 12"/>
              <p:cNvSpPr>
                <a:spLocks noChangeShapeType="1"/>
              </p:cNvSpPr>
              <p:nvPr/>
            </p:nvSpPr>
            <p:spPr bwMode="auto">
              <a:xfrm flipH="1">
                <a:off x="3578383" y="2924248"/>
                <a:ext cx="1202569" cy="1587"/>
              </a:xfrm>
              <a:prstGeom prst="line">
                <a:avLst/>
              </a:prstGeom>
              <a:noFill/>
              <a:ln w="36720" cap="sq">
                <a:solidFill>
                  <a:srgbClr val="DC2300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cxnSp>
            <p:nvCxnSpPr>
              <p:cNvPr id="7" name="Connettore diritto 6"/>
              <p:cNvCxnSpPr/>
              <p:nvPr/>
            </p:nvCxnSpPr>
            <p:spPr>
              <a:xfrm>
                <a:off x="3542400" y="1767600"/>
                <a:ext cx="1612800" cy="0"/>
              </a:xfrm>
              <a:prstGeom prst="line">
                <a:avLst/>
              </a:prstGeom>
              <a:ln>
                <a:solidFill>
                  <a:srgbClr val="CB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CasellaDiTesto 9"/>
              <p:cNvSpPr txBox="1"/>
              <p:nvPr/>
            </p:nvSpPr>
            <p:spPr>
              <a:xfrm>
                <a:off x="3502183" y="1529238"/>
                <a:ext cx="33695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 b="1" dirty="0">
                    <a:solidFill>
                      <a:srgbClr val="CB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GB" sz="1100" b="1" baseline="-25000" dirty="0">
                    <a:solidFill>
                      <a:srgbClr val="CB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</a:p>
            </p:txBody>
          </p:sp>
        </p:grpSp>
      </p:grpSp>
      <p:sp>
        <p:nvSpPr>
          <p:cNvPr id="22" name="Rettangolo 21"/>
          <p:cNvSpPr/>
          <p:nvPr/>
        </p:nvSpPr>
        <p:spPr>
          <a:xfrm>
            <a:off x="567651" y="5678238"/>
            <a:ext cx="8180573" cy="94629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kern="5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Even in presence of slight Se off-stoichiometry, SARPES investigation shows the TSS are protected and not destroyed by any small source of chemical or structural disorder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uppo 22"/>
          <p:cNvGrpSpPr>
            <a:grpSpLocks noChangeAspect="1"/>
          </p:cNvGrpSpPr>
          <p:nvPr/>
        </p:nvGrpSpPr>
        <p:grpSpPr>
          <a:xfrm>
            <a:off x="7240025" y="1971111"/>
            <a:ext cx="1806725" cy="3449303"/>
            <a:chOff x="6498701" y="986638"/>
            <a:chExt cx="2404750" cy="4591021"/>
          </a:xfrm>
        </p:grpSpPr>
        <p:sp>
          <p:nvSpPr>
            <p:cNvPr id="24" name="Rettangolo 23"/>
            <p:cNvSpPr/>
            <p:nvPr/>
          </p:nvSpPr>
          <p:spPr>
            <a:xfrm>
              <a:off x="6498701" y="4888148"/>
              <a:ext cx="2050956" cy="6895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Phys. Rev. B 84, </a:t>
              </a:r>
            </a:p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165113 (2011)</a:t>
              </a:r>
            </a:p>
          </p:txBody>
        </p:sp>
        <p:pic>
          <p:nvPicPr>
            <p:cNvPr id="25" name="Immagin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19236" y="986638"/>
              <a:ext cx="1880462" cy="3948972"/>
            </a:xfrm>
            <a:prstGeom prst="rect">
              <a:avLst/>
            </a:prstGeom>
          </p:spPr>
        </p:pic>
        <p:sp>
          <p:nvSpPr>
            <p:cNvPr id="26" name="CasellaDiTesto 25"/>
            <p:cNvSpPr txBox="1"/>
            <p:nvPr/>
          </p:nvSpPr>
          <p:spPr>
            <a:xfrm>
              <a:off x="8257120" y="2961124"/>
              <a:ext cx="64633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TRS</a:t>
              </a:r>
              <a:endParaRPr lang="en-GB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CasellaDiTesto 26"/>
          <p:cNvSpPr txBox="1"/>
          <p:nvPr/>
        </p:nvSpPr>
        <p:spPr>
          <a:xfrm>
            <a:off x="2455293" y="1091527"/>
            <a:ext cx="1205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hv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= 55 eV</a:t>
            </a:r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B42E2-C01A-4574-B706-072679E424B7}" type="slidenum">
              <a:rPr lang="en-GB" smtClean="0"/>
              <a:pPr/>
              <a:t>14</a:t>
            </a:fld>
            <a:r>
              <a:rPr lang="en-GB"/>
              <a:t>/15</a:t>
            </a:r>
            <a:endParaRPr lang="en-GB" dirty="0"/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26DC164C-82D8-48CB-BA65-6C3854292F7F}"/>
              </a:ext>
            </a:extLst>
          </p:cNvPr>
          <p:cNvGrpSpPr/>
          <p:nvPr/>
        </p:nvGrpSpPr>
        <p:grpSpPr>
          <a:xfrm>
            <a:off x="5494284" y="4368800"/>
            <a:ext cx="1263487" cy="447288"/>
            <a:chOff x="5494284" y="4368800"/>
            <a:chExt cx="1263487" cy="447288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3124FEF4-1616-498C-83E3-AE6950D2CA21}"/>
                </a:ext>
              </a:extLst>
            </p:cNvPr>
            <p:cNvSpPr/>
            <p:nvPr/>
          </p:nvSpPr>
          <p:spPr>
            <a:xfrm>
              <a:off x="5740400" y="4368800"/>
              <a:ext cx="838200" cy="152400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0">
                  <a:srgbClr val="5E5EFF"/>
                </a:gs>
                <a:gs pos="100000">
                  <a:srgbClr val="FF0000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5361D3AF-4202-466D-95D1-708D672EEA2D}"/>
                </a:ext>
              </a:extLst>
            </p:cNvPr>
            <p:cNvSpPr txBox="1"/>
            <p:nvPr/>
          </p:nvSpPr>
          <p:spPr>
            <a:xfrm>
              <a:off x="5494284" y="4446756"/>
              <a:ext cx="1263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-40    0    40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774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2"/>
          <p:cNvSpPr>
            <a:spLocks noGrp="1"/>
          </p:cNvSpPr>
          <p:nvPr>
            <p:ph type="title"/>
          </p:nvPr>
        </p:nvSpPr>
        <p:spPr>
          <a:xfrm>
            <a:off x="35465" y="173259"/>
            <a:ext cx="7928239" cy="679906"/>
          </a:xfrm>
        </p:spPr>
        <p:txBody>
          <a:bodyPr/>
          <a:lstStyle/>
          <a:p>
            <a:r>
              <a:rPr lang="en-GB" dirty="0"/>
              <a:t>PERSPECTIVES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230" y="2320541"/>
            <a:ext cx="3195074" cy="4258277"/>
          </a:xfrm>
          <a:prstGeom prst="rect">
            <a:avLst/>
          </a:prstGeom>
        </p:spPr>
      </p:pic>
      <p:sp>
        <p:nvSpPr>
          <p:cNvPr id="7" name="Segnaposto contenuto 2"/>
          <p:cNvSpPr txBox="1">
            <a:spLocks/>
          </p:cNvSpPr>
          <p:nvPr/>
        </p:nvSpPr>
        <p:spPr>
          <a:xfrm>
            <a:off x="164186" y="1199814"/>
            <a:ext cx="8892118" cy="8395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Low deposition rate will allow the doping (e.g. </a:t>
            </a:r>
            <a:r>
              <a:rPr lang="en-GB" sz="1800" dirty="0" err="1"/>
              <a:t>Mn</a:t>
            </a:r>
            <a:r>
              <a:rPr lang="en-GB" sz="1800" dirty="0"/>
              <a:t>, Fe, Co) of the films in a large range of values</a:t>
            </a:r>
          </a:p>
          <a:p>
            <a:r>
              <a:rPr lang="en-GB" sz="1800" dirty="0" err="1"/>
              <a:t>Heterostructures</a:t>
            </a:r>
            <a:r>
              <a:rPr lang="en-GB" sz="1800" dirty="0"/>
              <a:t> with HTC superconductors may pave the way to experimentally detect new physics</a:t>
            </a:r>
          </a:p>
          <a:p>
            <a:endParaRPr lang="en-GB" sz="1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B42E2-C01A-4574-B706-072679E424B7}" type="slidenum">
              <a:rPr lang="en-GB" smtClean="0"/>
              <a:pPr/>
              <a:t>15</a:t>
            </a:fld>
            <a:r>
              <a:rPr lang="en-GB"/>
              <a:t>/15</a:t>
            </a:r>
            <a:endParaRPr lang="en-GB" dirty="0"/>
          </a:p>
        </p:txBody>
      </p:sp>
      <p:grpSp>
        <p:nvGrpSpPr>
          <p:cNvPr id="6" name="Gruppo 5"/>
          <p:cNvGrpSpPr/>
          <p:nvPr/>
        </p:nvGrpSpPr>
        <p:grpSpPr>
          <a:xfrm>
            <a:off x="2748934" y="3627557"/>
            <a:ext cx="2548200" cy="2269138"/>
            <a:chOff x="3718897" y="3339749"/>
            <a:chExt cx="2548200" cy="2269138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18897" y="3339749"/>
              <a:ext cx="2548200" cy="1965305"/>
            </a:xfrm>
            <a:prstGeom prst="rect">
              <a:avLst/>
            </a:prstGeom>
          </p:spPr>
        </p:pic>
        <p:sp>
          <p:nvSpPr>
            <p:cNvPr id="10" name="Rettangolo 9"/>
            <p:cNvSpPr/>
            <p:nvPr/>
          </p:nvSpPr>
          <p:spPr>
            <a:xfrm>
              <a:off x="3983201" y="5301110"/>
              <a:ext cx="201959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Nature 511, 449 (2014)</a:t>
              </a: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375501" y="3024476"/>
            <a:ext cx="2020075" cy="3726292"/>
            <a:chOff x="6862016" y="2759078"/>
            <a:chExt cx="2222083" cy="4098921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71918" y="2759078"/>
              <a:ext cx="1980370" cy="3822831"/>
            </a:xfrm>
            <a:prstGeom prst="rect">
              <a:avLst/>
            </a:prstGeom>
          </p:spPr>
        </p:pic>
        <p:sp>
          <p:nvSpPr>
            <p:cNvPr id="13" name="Rettangolo 12"/>
            <p:cNvSpPr/>
            <p:nvPr/>
          </p:nvSpPr>
          <p:spPr>
            <a:xfrm>
              <a:off x="6862016" y="6550222"/>
              <a:ext cx="222208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NanoLett</a:t>
              </a:r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 17, 3493 (2017)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Segnaposto contenuto 2"/>
          <p:cNvSpPr txBox="1">
            <a:spLocks/>
          </p:cNvSpPr>
          <p:nvPr/>
        </p:nvSpPr>
        <p:spPr>
          <a:xfrm>
            <a:off x="164186" y="2140968"/>
            <a:ext cx="5771211" cy="652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High-pressure RHEED is currently under commissioning better control of film thickness and surface properties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170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53675" y="567283"/>
            <a:ext cx="6858000" cy="1482512"/>
          </a:xfrm>
        </p:spPr>
        <p:txBody>
          <a:bodyPr/>
          <a:lstStyle/>
          <a:p>
            <a:r>
              <a:rPr lang="en-GB" dirty="0"/>
              <a:t>THANKS FOR YOUR ATTENTION</a:t>
            </a:r>
          </a:p>
        </p:txBody>
      </p:sp>
      <p:pic>
        <p:nvPicPr>
          <p:cNvPr id="4" name="Immagine 3" descr="pierotorell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61905" y="4691795"/>
            <a:ext cx="1242000" cy="1656000"/>
          </a:xfrm>
          <a:prstGeom prst="rect">
            <a:avLst/>
          </a:prstGeom>
        </p:spPr>
      </p:pic>
      <p:pic>
        <p:nvPicPr>
          <p:cNvPr id="5" name="Immagine 4" descr="Giancarlo2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1157" y="2885915"/>
            <a:ext cx="1249814" cy="1656000"/>
          </a:xfrm>
          <a:prstGeom prst="rect">
            <a:avLst/>
          </a:prstGeom>
        </p:spPr>
      </p:pic>
      <p:pic>
        <p:nvPicPr>
          <p:cNvPr id="7" name="Picture 6" descr="http://www.elettra.trieste.it/images/Documents/APE/ContactsPhoto/PranabK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950" y="4765155"/>
            <a:ext cx="1249811" cy="1656000"/>
          </a:xfrm>
          <a:prstGeom prst="rect">
            <a:avLst/>
          </a:prstGeom>
          <a:noFill/>
        </p:spPr>
      </p:pic>
      <p:pic>
        <p:nvPicPr>
          <p:cNvPr id="10" name="Picture 4" descr="http://i1.rgstatic.net/i/profile/72e7e5433b1e172905_l_f8eb5.jpg"/>
          <p:cNvPicPr>
            <a:picLocks noChangeAspect="1" noChangeArrowheads="1"/>
          </p:cNvPicPr>
          <p:nvPr/>
        </p:nvPicPr>
        <p:blipFill>
          <a:blip r:embed="rId5" cstate="print"/>
          <a:srcRect l="10333" r="7002"/>
          <a:stretch>
            <a:fillRect/>
          </a:stretch>
        </p:blipFill>
        <p:spPr bwMode="auto">
          <a:xfrm>
            <a:off x="469207" y="2967438"/>
            <a:ext cx="1368936" cy="1656000"/>
          </a:xfrm>
          <a:prstGeom prst="rect">
            <a:avLst/>
          </a:prstGeom>
          <a:noFill/>
        </p:spPr>
      </p:pic>
      <p:pic>
        <p:nvPicPr>
          <p:cNvPr id="11" name="Picture 6" descr="https://lh3.googleusercontent.com/-IYCxTDN2lw8/AAAAAAAAAAI/AAAAAAAAAAA/D1IFifzxbSc/photo.jpg"/>
          <p:cNvPicPr>
            <a:picLocks noChangeAspect="1" noChangeArrowheads="1"/>
          </p:cNvPicPr>
          <p:nvPr/>
        </p:nvPicPr>
        <p:blipFill>
          <a:blip r:embed="rId6" cstate="print"/>
          <a:srcRect l="22148" t="2953" r="29126" b="35032"/>
          <a:stretch>
            <a:fillRect/>
          </a:stretch>
        </p:blipFill>
        <p:spPr bwMode="auto">
          <a:xfrm>
            <a:off x="5273234" y="3300583"/>
            <a:ext cx="1301142" cy="1656000"/>
          </a:xfrm>
          <a:prstGeom prst="rect">
            <a:avLst/>
          </a:prstGeom>
          <a:noFill/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582752" y="2366458"/>
            <a:ext cx="2357438" cy="441118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Growth + XRD + LEED 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P.Orgiani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C.Bigi</a:t>
            </a: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sz="1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ARPES +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SpinARPES</a:t>
            </a:r>
            <a:endParaRPr lang="en-US" sz="1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C.Bigi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P.Kumar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Das, 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J.Fujii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I.Vobornik</a:t>
            </a: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sz="1400" baseline="33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XPS 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P.Orgiani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C.Bigi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B.Gobaut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P.Torelli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G.Panaccione</a:t>
            </a: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sz="1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PhD Supervisor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G.Rossi</a:t>
            </a: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sz="1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Financial support </a:t>
            </a:r>
          </a:p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NOXSS-PRIN MIUR  NFFA-MIUR </a:t>
            </a: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3241" y="5065776"/>
            <a:ext cx="1400175" cy="165735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3349" y="4318311"/>
            <a:ext cx="1432200" cy="144192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1519" y="2366458"/>
            <a:ext cx="185737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84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795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5465" y="173259"/>
            <a:ext cx="7928239" cy="679906"/>
          </a:xfrm>
        </p:spPr>
        <p:txBody>
          <a:bodyPr/>
          <a:lstStyle/>
          <a:p>
            <a:r>
              <a:rPr lang="en-GB" dirty="0"/>
              <a:t>GROWTH OPTIMIZATION: TEMPERATURE</a:t>
            </a:r>
          </a:p>
        </p:txBody>
      </p:sp>
      <p:grpSp>
        <p:nvGrpSpPr>
          <p:cNvPr id="17" name="Gruppo 16"/>
          <p:cNvGrpSpPr/>
          <p:nvPr/>
        </p:nvGrpSpPr>
        <p:grpSpPr>
          <a:xfrm>
            <a:off x="135554" y="995269"/>
            <a:ext cx="6175276" cy="3897050"/>
            <a:chOff x="12966" y="1011987"/>
            <a:chExt cx="6362393" cy="4095838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66" y="1011987"/>
              <a:ext cx="6362393" cy="4095838"/>
            </a:xfrm>
            <a:prstGeom prst="rect">
              <a:avLst/>
            </a:prstGeom>
          </p:spPr>
        </p:pic>
        <p:sp>
          <p:nvSpPr>
            <p:cNvPr id="16" name="Rettangolo 15"/>
            <p:cNvSpPr/>
            <p:nvPr/>
          </p:nvSpPr>
          <p:spPr>
            <a:xfrm>
              <a:off x="5372100" y="2514600"/>
              <a:ext cx="965200" cy="23708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CasellaDiTesto 17"/>
          <p:cNvSpPr txBox="1"/>
          <p:nvPr/>
        </p:nvSpPr>
        <p:spPr>
          <a:xfrm>
            <a:off x="242448" y="5940608"/>
            <a:ext cx="166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E4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 substrate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2236694" y="5091533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T~290°C Bi</a:t>
            </a:r>
            <a:r>
              <a:rPr lang="en-GB" baseline="-250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en-GB" baseline="-250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1096437" y="5429479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T~340°C Bi</a:t>
            </a:r>
            <a:r>
              <a:rPr lang="en-GB" baseline="-250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en-GB" baseline="-250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2518735" y="5813906"/>
            <a:ext cx="232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104C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T~400°C amorphous</a:t>
            </a:r>
            <a:endParaRPr lang="en-GB" baseline="-25000" dirty="0">
              <a:solidFill>
                <a:srgbClr val="104C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 flipV="1">
            <a:off x="3085940" y="2902857"/>
            <a:ext cx="702289" cy="2185157"/>
          </a:xfrm>
          <a:prstGeom prst="line">
            <a:avLst/>
          </a:prstGeom>
          <a:noFill/>
          <a:ln w="9360" cap="sq">
            <a:solidFill>
              <a:srgbClr val="FF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 flipV="1">
            <a:off x="1504415" y="3526971"/>
            <a:ext cx="1672218" cy="1932075"/>
          </a:xfrm>
          <a:prstGeom prst="line">
            <a:avLst/>
          </a:prstGeom>
          <a:noFill/>
          <a:ln w="9360" cap="sq">
            <a:solidFill>
              <a:srgbClr val="33CC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Line 10"/>
          <p:cNvSpPr>
            <a:spLocks noChangeShapeType="1"/>
          </p:cNvSpPr>
          <p:nvPr/>
        </p:nvSpPr>
        <p:spPr bwMode="auto">
          <a:xfrm flipV="1">
            <a:off x="3940634" y="3991428"/>
            <a:ext cx="530792" cy="1872559"/>
          </a:xfrm>
          <a:prstGeom prst="line">
            <a:avLst/>
          </a:prstGeom>
          <a:noFill/>
          <a:ln w="9360" cap="sq">
            <a:solidFill>
              <a:srgbClr val="104C6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 flipV="1">
            <a:off x="615129" y="4470400"/>
            <a:ext cx="480695" cy="1518523"/>
          </a:xfrm>
          <a:prstGeom prst="line">
            <a:avLst/>
          </a:prstGeom>
          <a:noFill/>
          <a:ln w="9360" cap="sq">
            <a:solidFill>
              <a:srgbClr val="E43838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2" name="Gruppo 1"/>
          <p:cNvGrpSpPr>
            <a:grpSpLocks noChangeAspect="1"/>
          </p:cNvGrpSpPr>
          <p:nvPr/>
        </p:nvGrpSpPr>
        <p:grpSpPr>
          <a:xfrm>
            <a:off x="5337077" y="990022"/>
            <a:ext cx="4057863" cy="3600000"/>
            <a:chOff x="360363" y="1385888"/>
            <a:chExt cx="5092648" cy="4518025"/>
          </a:xfrm>
        </p:grpSpPr>
        <p:pic>
          <p:nvPicPr>
            <p:cNvPr id="27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363" y="1385888"/>
              <a:ext cx="4660900" cy="451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8" name="AutoShape 10"/>
            <p:cNvSpPr>
              <a:spLocks/>
            </p:cNvSpPr>
            <p:nvPr/>
          </p:nvSpPr>
          <p:spPr bwMode="auto">
            <a:xfrm rot="10800000">
              <a:off x="4368970" y="3267074"/>
              <a:ext cx="144463" cy="792163"/>
            </a:xfrm>
            <a:prstGeom prst="leftBrace">
              <a:avLst>
                <a:gd name="adj1" fmla="val 45696"/>
                <a:gd name="adj2" fmla="val 50000"/>
              </a:avLst>
            </a:prstGeom>
            <a:noFill/>
            <a:ln w="9360" cap="sq">
              <a:solidFill>
                <a:srgbClr val="3465A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 altLang="en-US"/>
            </a:p>
          </p:txBody>
        </p:sp>
        <p:sp>
          <p:nvSpPr>
            <p:cNvPr id="29" name="AutoShape 11"/>
            <p:cNvSpPr>
              <a:spLocks/>
            </p:cNvSpPr>
            <p:nvPr/>
          </p:nvSpPr>
          <p:spPr bwMode="auto">
            <a:xfrm>
              <a:off x="2087563" y="2447925"/>
              <a:ext cx="144462" cy="1079500"/>
            </a:xfrm>
            <a:prstGeom prst="rightBrace">
              <a:avLst>
                <a:gd name="adj1" fmla="val 62271"/>
                <a:gd name="adj2" fmla="val 50000"/>
              </a:avLst>
            </a:prstGeom>
            <a:noFill/>
            <a:ln w="9360" cap="sq">
              <a:solidFill>
                <a:srgbClr val="3465A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 altLang="en-US"/>
            </a:p>
          </p:txBody>
        </p:sp>
        <p:sp>
          <p:nvSpPr>
            <p:cNvPr id="30" name="AutoShape 12"/>
            <p:cNvSpPr>
              <a:spLocks/>
            </p:cNvSpPr>
            <p:nvPr/>
          </p:nvSpPr>
          <p:spPr bwMode="auto">
            <a:xfrm>
              <a:off x="2089150" y="3519488"/>
              <a:ext cx="144463" cy="252412"/>
            </a:xfrm>
            <a:prstGeom prst="rightBrace">
              <a:avLst>
                <a:gd name="adj1" fmla="val 14560"/>
                <a:gd name="adj2" fmla="val 50000"/>
              </a:avLst>
            </a:prstGeom>
            <a:noFill/>
            <a:ln w="9360" cap="sq">
              <a:solidFill>
                <a:srgbClr val="3465A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 altLang="en-US"/>
            </a:p>
          </p:txBody>
        </p:sp>
        <p:sp>
          <p:nvSpPr>
            <p:cNvPr id="31" name="AutoShape 13"/>
            <p:cNvSpPr>
              <a:spLocks/>
            </p:cNvSpPr>
            <p:nvPr/>
          </p:nvSpPr>
          <p:spPr bwMode="auto">
            <a:xfrm rot="10800000">
              <a:off x="4368971" y="2997200"/>
              <a:ext cx="144463" cy="279400"/>
            </a:xfrm>
            <a:prstGeom prst="leftBrace">
              <a:avLst>
                <a:gd name="adj1" fmla="val 16117"/>
                <a:gd name="adj2" fmla="val 50000"/>
              </a:avLst>
            </a:prstGeom>
            <a:noFill/>
            <a:ln w="9360" cap="sq">
              <a:solidFill>
                <a:srgbClr val="3465A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5000" rIns="90000" bIns="45000" anchor="ctr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dirty="0">
                  <a:solidFill>
                    <a:srgbClr val="FFFFFF"/>
                  </a:solidFill>
                </a:rPr>
                <a:t>v</a:t>
              </a:r>
            </a:p>
          </p:txBody>
        </p:sp>
        <p:sp>
          <p:nvSpPr>
            <p:cNvPr id="32" name="Text Box 14"/>
            <p:cNvSpPr txBox="1">
              <a:spLocks noChangeArrowheads="1"/>
            </p:cNvSpPr>
            <p:nvPr/>
          </p:nvSpPr>
          <p:spPr bwMode="auto">
            <a:xfrm>
              <a:off x="4478286" y="3406647"/>
              <a:ext cx="974725" cy="3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en-US" altLang="en-US" sz="2000" dirty="0">
                  <a:solidFill>
                    <a:srgbClr val="FF00FF"/>
                  </a:solidFill>
                  <a:latin typeface="Calibri" panose="020F0502020204030204" pitchFamily="34" charset="0"/>
                </a:rPr>
                <a:t>QL</a:t>
              </a:r>
              <a:r>
                <a: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   </a:t>
              </a:r>
            </a:p>
          </p:txBody>
        </p:sp>
        <p:sp>
          <p:nvSpPr>
            <p:cNvPr id="33" name="Text Box 15"/>
            <p:cNvSpPr txBox="1">
              <a:spLocks noChangeArrowheads="1"/>
            </p:cNvSpPr>
            <p:nvPr/>
          </p:nvSpPr>
          <p:spPr bwMode="auto">
            <a:xfrm>
              <a:off x="4459453" y="2777870"/>
              <a:ext cx="974725" cy="3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en-US" altLang="en-US" sz="1400" dirty="0" err="1">
                  <a:solidFill>
                    <a:srgbClr val="FF00FF"/>
                  </a:solidFill>
                  <a:latin typeface="Calibri" panose="020F0502020204030204" pitchFamily="34" charset="0"/>
                </a:rPr>
                <a:t>VdW</a:t>
              </a:r>
              <a:r>
                <a:rPr lang="en-US" altLang="en-US" sz="1400" dirty="0">
                  <a:solidFill>
                    <a:srgbClr val="FF00FF"/>
                  </a:solidFill>
                  <a:latin typeface="Calibri" panose="020F0502020204030204" pitchFamily="34" charset="0"/>
                </a:rPr>
                <a:t> </a:t>
              </a:r>
            </a:p>
            <a:p>
              <a:pPr eaLnBrk="1" hangingPunct="1">
                <a:buClrTx/>
                <a:buFontTx/>
                <a:buNone/>
              </a:pPr>
              <a:r>
                <a:rPr lang="en-US" altLang="en-US" sz="1400" dirty="0">
                  <a:solidFill>
                    <a:srgbClr val="FF00FF"/>
                  </a:solidFill>
                  <a:latin typeface="Calibri" panose="020F0502020204030204" pitchFamily="34" charset="0"/>
                </a:rPr>
                <a:t>gap</a:t>
              </a:r>
              <a:r>
                <a:rPr lang="en-US" altLang="en-US" sz="1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   </a:t>
              </a:r>
            </a:p>
          </p:txBody>
        </p:sp>
        <p:sp>
          <p:nvSpPr>
            <p:cNvPr id="34" name="AutoShape 16"/>
            <p:cNvSpPr>
              <a:spLocks/>
            </p:cNvSpPr>
            <p:nvPr/>
          </p:nvSpPr>
          <p:spPr bwMode="auto">
            <a:xfrm>
              <a:off x="2089150" y="2205038"/>
              <a:ext cx="144463" cy="252412"/>
            </a:xfrm>
            <a:prstGeom prst="rightBrace">
              <a:avLst>
                <a:gd name="adj1" fmla="val 14560"/>
                <a:gd name="adj2" fmla="val 50000"/>
              </a:avLst>
            </a:prstGeom>
            <a:noFill/>
            <a:ln w="9360" cap="sq">
              <a:solidFill>
                <a:srgbClr val="3465A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 altLang="en-US"/>
            </a:p>
          </p:txBody>
        </p:sp>
      </p:grp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6821269" y="2070003"/>
            <a:ext cx="776669" cy="28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2000" dirty="0">
                <a:solidFill>
                  <a:srgbClr val="00FF00"/>
                </a:solidFill>
                <a:latin typeface="Calibri" panose="020F0502020204030204" pitchFamily="34" charset="0"/>
              </a:rPr>
              <a:t>SL</a:t>
            </a:r>
            <a:r>
              <a:rPr lang="en-US" altLang="en-US" sz="1400" dirty="0">
                <a:solidFill>
                  <a:srgbClr val="00FF00"/>
                </a:solidFill>
                <a:latin typeface="Calibri" panose="020F0502020204030204" pitchFamily="34" charset="0"/>
              </a:rPr>
              <a:t>    </a:t>
            </a:r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6806263" y="1486438"/>
            <a:ext cx="776669" cy="28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1400" dirty="0" err="1">
                <a:solidFill>
                  <a:srgbClr val="00FF00"/>
                </a:solidFill>
                <a:latin typeface="Calibri" panose="020F0502020204030204" pitchFamily="34" charset="0"/>
              </a:rPr>
              <a:t>VdW</a:t>
            </a:r>
            <a:r>
              <a:rPr lang="en-US" altLang="en-US" sz="1400" dirty="0">
                <a:solidFill>
                  <a:srgbClr val="00FF00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>
              <a:buClrTx/>
              <a:buFontTx/>
              <a:buNone/>
            </a:pPr>
            <a:r>
              <a:rPr lang="en-US" altLang="en-US" sz="1400" dirty="0">
                <a:solidFill>
                  <a:srgbClr val="00FF00"/>
                </a:solidFill>
                <a:latin typeface="Calibri" panose="020F0502020204030204" pitchFamily="34" charset="0"/>
              </a:rPr>
              <a:t>gap    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extra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3937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extra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GROWTH OPTIMIZATION: PRESSURE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784696" y="2169482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 = 10^-3 mbar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784695" y="4568217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 = 10^-1 mbar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87828" y="1114858"/>
            <a:ext cx="1452770" cy="769441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GB" sz="2200" dirty="0" err="1"/>
              <a:t>hv</a:t>
            </a:r>
            <a:r>
              <a:rPr lang="en-GB" sz="2200" dirty="0"/>
              <a:t> =500 eV</a:t>
            </a:r>
          </a:p>
          <a:p>
            <a:r>
              <a:rPr lang="en-GB" sz="2200" dirty="0" err="1"/>
              <a:t>T</a:t>
            </a:r>
            <a:r>
              <a:rPr lang="en-GB" sz="2200" baseline="-25000" dirty="0" err="1"/>
              <a:t>s</a:t>
            </a:r>
            <a:r>
              <a:rPr lang="en-GB" sz="2200" dirty="0"/>
              <a:t> = 290°C</a:t>
            </a:r>
          </a:p>
        </p:txBody>
      </p:sp>
      <p:grpSp>
        <p:nvGrpSpPr>
          <p:cNvPr id="32" name="Gruppo 31"/>
          <p:cNvGrpSpPr>
            <a:grpSpLocks noChangeAspect="1"/>
          </p:cNvGrpSpPr>
          <p:nvPr/>
        </p:nvGrpSpPr>
        <p:grpSpPr>
          <a:xfrm>
            <a:off x="1365017" y="1499578"/>
            <a:ext cx="5269134" cy="5024440"/>
            <a:chOff x="85083" y="2059495"/>
            <a:chExt cx="4486605" cy="4278252"/>
          </a:xfrm>
        </p:grpSpPr>
        <p:grpSp>
          <p:nvGrpSpPr>
            <p:cNvPr id="33" name="Gruppo 32"/>
            <p:cNvGrpSpPr>
              <a:grpSpLocks noChangeAspect="1"/>
            </p:cNvGrpSpPr>
            <p:nvPr/>
          </p:nvGrpSpPr>
          <p:grpSpPr>
            <a:xfrm>
              <a:off x="85083" y="2059495"/>
              <a:ext cx="4486605" cy="4278252"/>
              <a:chOff x="1584216" y="635907"/>
              <a:chExt cx="5971672" cy="5694354"/>
            </a:xfrm>
          </p:grpSpPr>
          <p:pic>
            <p:nvPicPr>
              <p:cNvPr id="40" name="Immagine 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4216" y="635907"/>
                <a:ext cx="2926202" cy="2847177"/>
              </a:xfrm>
              <a:prstGeom prst="rect">
                <a:avLst/>
              </a:prstGeom>
            </p:spPr>
          </p:pic>
          <p:pic>
            <p:nvPicPr>
              <p:cNvPr id="41" name="Immagine 4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9685" y="635907"/>
                <a:ext cx="2926203" cy="2847177"/>
              </a:xfrm>
              <a:prstGeom prst="rect">
                <a:avLst/>
              </a:prstGeom>
            </p:spPr>
          </p:pic>
          <p:pic>
            <p:nvPicPr>
              <p:cNvPr id="42" name="Immagine 4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9685" y="3483084"/>
                <a:ext cx="2926203" cy="2847177"/>
              </a:xfrm>
              <a:prstGeom prst="rect">
                <a:avLst/>
              </a:prstGeom>
            </p:spPr>
          </p:pic>
          <p:pic>
            <p:nvPicPr>
              <p:cNvPr id="43" name="Immagine 4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4216" y="3483084"/>
                <a:ext cx="2926202" cy="2847177"/>
              </a:xfrm>
              <a:prstGeom prst="rect">
                <a:avLst/>
              </a:prstGeom>
            </p:spPr>
          </p:pic>
          <p:cxnSp>
            <p:nvCxnSpPr>
              <p:cNvPr id="44" name="Connettore 2 43"/>
              <p:cNvCxnSpPr/>
              <p:nvPr/>
            </p:nvCxnSpPr>
            <p:spPr>
              <a:xfrm>
                <a:off x="5973516" y="2398643"/>
                <a:ext cx="0" cy="450574"/>
              </a:xfrm>
              <a:prstGeom prst="straightConnector1">
                <a:avLst/>
              </a:prstGeom>
              <a:ln w="28575">
                <a:solidFill>
                  <a:srgbClr val="3C53A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ttore 2 44"/>
              <p:cNvCxnSpPr/>
              <p:nvPr/>
            </p:nvCxnSpPr>
            <p:spPr>
              <a:xfrm>
                <a:off x="6947550" y="2272748"/>
                <a:ext cx="0" cy="450574"/>
              </a:xfrm>
              <a:prstGeom prst="straightConnector1">
                <a:avLst/>
              </a:prstGeom>
              <a:ln w="28575">
                <a:solidFill>
                  <a:srgbClr val="3C53A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CasellaDiTesto 33"/>
            <p:cNvSpPr txBox="1"/>
            <p:nvPr/>
          </p:nvSpPr>
          <p:spPr>
            <a:xfrm>
              <a:off x="2521424" y="2321188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Bi5d</a:t>
              </a:r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2521425" y="4460314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Bi5d</a:t>
              </a: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230162" y="4460314"/>
              <a:ext cx="644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Se3d</a:t>
              </a:r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230162" y="2321188"/>
              <a:ext cx="644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Se3d</a:t>
              </a:r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3177965" y="3075239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Bi0</a:t>
              </a:r>
            </a:p>
          </p:txBody>
        </p:sp>
        <p:sp>
          <p:nvSpPr>
            <p:cNvPr id="39" name="CasellaDiTesto 38"/>
            <p:cNvSpPr txBox="1"/>
            <p:nvPr/>
          </p:nvSpPr>
          <p:spPr>
            <a:xfrm>
              <a:off x="3982741" y="2944392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Bi0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7626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>
            <a:grpSpLocks noChangeAspect="1"/>
          </p:cNvGrpSpPr>
          <p:nvPr/>
        </p:nvGrpSpPr>
        <p:grpSpPr>
          <a:xfrm>
            <a:off x="92059" y="1137489"/>
            <a:ext cx="8963829" cy="2943458"/>
            <a:chOff x="223871" y="3897467"/>
            <a:chExt cx="8700204" cy="2856891"/>
          </a:xfrm>
        </p:grpSpPr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871" y="3897467"/>
              <a:ext cx="8700204" cy="2856891"/>
            </a:xfrm>
            <a:prstGeom prst="rect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950" y="3897467"/>
              <a:ext cx="2856151" cy="1519975"/>
            </a:xfrm>
            <a:prstGeom prst="rect">
              <a:avLst/>
            </a:prstGeom>
          </p:spPr>
        </p:pic>
        <p:pic>
          <p:nvPicPr>
            <p:cNvPr id="7" name="Picture 2" descr="http://www.elettra.trieste.it/images/Documents/APE/images/APEca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953958" y="6134321"/>
              <a:ext cx="940803" cy="578958"/>
            </a:xfrm>
            <a:prstGeom prst="rect">
              <a:avLst/>
            </a:prstGeom>
            <a:noFill/>
          </p:spPr>
        </p:pic>
        <p:pic>
          <p:nvPicPr>
            <p:cNvPr id="8" name="Picture 2" descr="http://trieste.nffa.eu/img/nffa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89533" y="3897467"/>
              <a:ext cx="801503" cy="595653"/>
            </a:xfrm>
            <a:prstGeom prst="rect">
              <a:avLst/>
            </a:prstGeom>
            <a:noFill/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527" y="3916272"/>
              <a:ext cx="783931" cy="428037"/>
            </a:xfrm>
            <a:prstGeom prst="rect">
              <a:avLst/>
            </a:prstGeom>
          </p:spPr>
        </p:pic>
      </p:grp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B42E2-C01A-4574-B706-072679E424B7}" type="slidenum">
              <a:rPr lang="en-GB" smtClean="0"/>
              <a:pPr/>
              <a:t>2</a:t>
            </a:fld>
            <a:r>
              <a:rPr lang="en-GB"/>
              <a:t>/15</a:t>
            </a:r>
            <a:endParaRPr lang="en-GB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>
          <a:xfrm>
            <a:off x="226903" y="4082031"/>
            <a:ext cx="8700258" cy="2321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Motivations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Experimental techniques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Case study: Bi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thin films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6354579" y="3712157"/>
            <a:ext cx="1673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ndara" panose="020E0502030303020204" pitchFamily="34" charset="0"/>
              </a:rPr>
              <a:t>APE BEAMLINE</a:t>
            </a:r>
          </a:p>
        </p:txBody>
      </p:sp>
    </p:spTree>
    <p:extLst>
      <p:ext uri="{BB962C8B-B14F-4D97-AF65-F5344CB8AC3E}">
        <p14:creationId xmlns:p14="http://schemas.microsoft.com/office/powerpoint/2010/main" val="294825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gget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7595910"/>
              </p:ext>
            </p:extLst>
          </p:nvPr>
        </p:nvGraphicFramePr>
        <p:xfrm>
          <a:off x="1913" y="3932032"/>
          <a:ext cx="3906837" cy="280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4" name="Acrobat Document" r:id="rId3" imgW="7810243" imgH="5610093" progId="AcroExch.Document.DC">
                  <p:embed/>
                </p:oleObj>
              </mc:Choice>
              <mc:Fallback>
                <p:oleObj name="Acrobat Document" r:id="rId3" imgW="7810243" imgH="5610093" progId="AcroExch.Document.DC">
                  <p:embed/>
                  <p:pic>
                    <p:nvPicPr>
                      <p:cNvPr id="7" name="Oggetto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13" y="3932032"/>
                        <a:ext cx="3906837" cy="280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5465" y="173259"/>
            <a:ext cx="7928239" cy="679906"/>
          </a:xfrm>
        </p:spPr>
        <p:txBody>
          <a:bodyPr/>
          <a:lstStyle/>
          <a:p>
            <a:r>
              <a:rPr lang="en-GB" dirty="0"/>
              <a:t>GROWTH – SrTiO</a:t>
            </a:r>
            <a:r>
              <a:rPr lang="en-GB" baseline="-25000" dirty="0"/>
              <a:t>3</a:t>
            </a:r>
            <a:r>
              <a:rPr lang="en-GB" dirty="0"/>
              <a:t> (111) vs Al</a:t>
            </a:r>
            <a:r>
              <a:rPr lang="en-GB" baseline="-25000" dirty="0"/>
              <a:t>2</a:t>
            </a:r>
            <a:r>
              <a:rPr lang="en-GB" dirty="0"/>
              <a:t>O</a:t>
            </a:r>
            <a:r>
              <a:rPr lang="en-GB" baseline="-25000" dirty="0"/>
              <a:t>3</a:t>
            </a:r>
            <a:r>
              <a:rPr lang="en-GB" dirty="0"/>
              <a:t> SUBSTRATES</a:t>
            </a:r>
          </a:p>
        </p:txBody>
      </p:sp>
      <p:graphicFrame>
        <p:nvGraphicFramePr>
          <p:cNvPr id="11" name="Ogget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7919609"/>
              </p:ext>
            </p:extLst>
          </p:nvPr>
        </p:nvGraphicFramePr>
        <p:xfrm>
          <a:off x="1913" y="1064388"/>
          <a:ext cx="3878859" cy="2791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" name="Acrobat Document" r:id="rId5" imgW="7848432" imgH="5648221" progId="AcroExch.Document.DC">
                  <p:embed/>
                </p:oleObj>
              </mc:Choice>
              <mc:Fallback>
                <p:oleObj name="Acrobat Document" r:id="rId5" imgW="7848432" imgH="5648221" progId="AcroExch.Document.DC">
                  <p:embed/>
                  <p:pic>
                    <p:nvPicPr>
                      <p:cNvPr id="11" name="Oggetto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13" y="1064388"/>
                        <a:ext cx="3878859" cy="2791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uppo 1"/>
          <p:cNvGrpSpPr>
            <a:grpSpLocks noChangeAspect="1"/>
          </p:cNvGrpSpPr>
          <p:nvPr/>
        </p:nvGrpSpPr>
        <p:grpSpPr>
          <a:xfrm rot="5400000">
            <a:off x="3366518" y="1588606"/>
            <a:ext cx="2803382" cy="1583775"/>
            <a:chOff x="277999" y="4492386"/>
            <a:chExt cx="3932604" cy="2264485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3369" y="4551424"/>
              <a:ext cx="2107234" cy="2108515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6200000">
              <a:off x="238184" y="4532201"/>
              <a:ext cx="2264485" cy="2184856"/>
            </a:xfrm>
            <a:prstGeom prst="rect">
              <a:avLst/>
            </a:prstGeom>
          </p:spPr>
        </p:pic>
      </p:grpSp>
      <p:pic>
        <p:nvPicPr>
          <p:cNvPr id="8" name="Immagin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8970" y="4028439"/>
            <a:ext cx="2907995" cy="1528945"/>
          </a:xfrm>
          <a:prstGeom prst="rect">
            <a:avLst/>
          </a:prstGeom>
        </p:spPr>
      </p:pic>
      <p:graphicFrame>
        <p:nvGraphicFramePr>
          <p:cNvPr id="15" name="Oggetto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321084"/>
              </p:ext>
            </p:extLst>
          </p:nvPr>
        </p:nvGraphicFramePr>
        <p:xfrm>
          <a:off x="5723439" y="1054518"/>
          <a:ext cx="3205490" cy="296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" name="Acrobat Document" r:id="rId10" imgW="7820012" imgH="7229191" progId="AcroExch.Document.DC">
                  <p:embed/>
                </p:oleObj>
              </mc:Choice>
              <mc:Fallback>
                <p:oleObj name="Acrobat Document" r:id="rId10" imgW="7820012" imgH="7229191" progId="AcroExch.Document.DC">
                  <p:embed/>
                  <p:pic>
                    <p:nvPicPr>
                      <p:cNvPr id="6" name="Oggetto 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723439" y="1054518"/>
                        <a:ext cx="3205490" cy="296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3982022" y="5671810"/>
            <a:ext cx="5086796" cy="103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The out-of-plane c-axis and the in-plane a-axis were found to be 2.858 nm and 0.422 nm, which indicates a slight tensile in-plane strain which elastically induce a reduction of the </a:t>
            </a:r>
          </a:p>
          <a:p>
            <a:pPr eaLnBrk="1" hangingPunct="1">
              <a:buClr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out-of-plane cell elongation. (c=2.864 nm a=0.414 nm) </a:t>
            </a:r>
          </a:p>
          <a:p>
            <a:pPr eaLnBrk="1" hangingPunct="1">
              <a:buClrTx/>
              <a:buFontTx/>
              <a:buNone/>
            </a:pPr>
            <a:endParaRPr lang="en-US" altLang="en-US" sz="1400" dirty="0">
              <a:solidFill>
                <a:srgbClr val="000000"/>
              </a:solidFill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802" y="4018980"/>
            <a:ext cx="2076869" cy="148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064969" y="330595"/>
            <a:ext cx="1055772" cy="365125"/>
          </a:xfrm>
        </p:spPr>
        <p:txBody>
          <a:bodyPr/>
          <a:lstStyle/>
          <a:p>
            <a:r>
              <a:rPr lang="en-GB" dirty="0"/>
              <a:t>extra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3246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5465" y="173259"/>
            <a:ext cx="7928239" cy="679906"/>
          </a:xfrm>
        </p:spPr>
        <p:txBody>
          <a:bodyPr/>
          <a:lstStyle/>
          <a:p>
            <a:r>
              <a:rPr lang="en-GB" dirty="0"/>
              <a:t>GROWTH ON Al</a:t>
            </a:r>
            <a:r>
              <a:rPr lang="en-GB" baseline="-25000" dirty="0"/>
              <a:t>2</a:t>
            </a:r>
            <a:r>
              <a:rPr lang="en-GB" dirty="0"/>
              <a:t>O</a:t>
            </a:r>
            <a:r>
              <a:rPr lang="en-GB" baseline="-25000" dirty="0"/>
              <a:t>3 </a:t>
            </a:r>
            <a:r>
              <a:rPr lang="en-GB" dirty="0"/>
              <a:t>(0001) SUBSTRATE </a:t>
            </a: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665" y="1288646"/>
            <a:ext cx="4438950" cy="3047405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01" y="1296141"/>
            <a:ext cx="4086143" cy="2933548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67" y="4336051"/>
            <a:ext cx="3969777" cy="2087202"/>
          </a:xfrm>
          <a:prstGeom prst="rect">
            <a:avLst/>
          </a:prstGeom>
        </p:spPr>
      </p:pic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06718"/>
              </p:ext>
            </p:extLst>
          </p:nvPr>
        </p:nvGraphicFramePr>
        <p:xfrm>
          <a:off x="4957164" y="4884325"/>
          <a:ext cx="4057647" cy="1813603"/>
        </p:xfrm>
        <a:graphic>
          <a:graphicData uri="http://schemas.openxmlformats.org/drawingml/2006/table">
            <a:tbl>
              <a:tblPr bandCol="1">
                <a:effectLst>
                  <a:innerShdw blurRad="114300">
                    <a:srgbClr val="0E4462"/>
                  </a:innerShdw>
                </a:effectLst>
                <a:tableStyleId>{5940675A-B579-460E-94D1-54222C63F5DA}</a:tableStyleId>
              </a:tblPr>
              <a:tblGrid>
                <a:gridCol w="2569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8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43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laser </a:t>
                      </a:r>
                      <a:r>
                        <a:rPr lang="it-IT" sz="1400" dirty="0" err="1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fluence</a:t>
                      </a:r>
                      <a:endParaRPr lang="it-IT" sz="1400" dirty="0">
                        <a:solidFill>
                          <a:srgbClr val="E43838"/>
                        </a:solidFill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584" marR="1005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5 J/cm</a:t>
                      </a:r>
                      <a:r>
                        <a:rPr lang="it-IT" sz="1400" baseline="30000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00584" marR="1005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laser </a:t>
                      </a:r>
                      <a:r>
                        <a:rPr lang="it-IT" sz="1400" dirty="0" err="1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frequency</a:t>
                      </a:r>
                      <a:endParaRPr lang="it-IT" sz="1400" dirty="0">
                        <a:solidFill>
                          <a:srgbClr val="E43838"/>
                        </a:solidFill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584" marR="1005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1 Hz</a:t>
                      </a:r>
                    </a:p>
                  </a:txBody>
                  <a:tcPr marL="100584" marR="1005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baseline="0" dirty="0" err="1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substrate</a:t>
                      </a:r>
                      <a:r>
                        <a:rPr lang="it-IT" sz="1400" baseline="0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 temperature</a:t>
                      </a:r>
                    </a:p>
                  </a:txBody>
                  <a:tcPr marL="100584" marR="1005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290 ° C</a:t>
                      </a:r>
                    </a:p>
                  </a:txBody>
                  <a:tcPr marL="100584" marR="1005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Ar</a:t>
                      </a:r>
                      <a:r>
                        <a:rPr lang="it-IT" sz="1400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 pressure</a:t>
                      </a:r>
                    </a:p>
                  </a:txBody>
                  <a:tcPr marL="100584" marR="1005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it-IT" sz="1400" baseline="30000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it-IT" sz="1400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 err="1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mbar</a:t>
                      </a:r>
                      <a:endParaRPr lang="it-IT" sz="1400" dirty="0">
                        <a:solidFill>
                          <a:srgbClr val="E43838"/>
                        </a:solidFill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584" marR="1005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 err="1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growth</a:t>
                      </a:r>
                      <a:r>
                        <a:rPr lang="it-IT" sz="1400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 rate</a:t>
                      </a:r>
                    </a:p>
                  </a:txBody>
                  <a:tcPr marL="100584" marR="1005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0.07 nm/</a:t>
                      </a:r>
                      <a:r>
                        <a:rPr lang="it-IT" sz="1400" dirty="0" err="1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shot</a:t>
                      </a:r>
                      <a:endParaRPr lang="it-IT" sz="1400" dirty="0">
                        <a:solidFill>
                          <a:srgbClr val="E43838"/>
                        </a:solidFill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584" marR="1005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0783" y="6506047"/>
            <a:ext cx="3548864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en-US" sz="1200" dirty="0" err="1">
                <a:solidFill>
                  <a:schemeClr val="tx1"/>
                </a:solidFill>
              </a:rPr>
              <a:t>Orgiani</a:t>
            </a:r>
            <a:r>
              <a:rPr lang="it-IT" altLang="en-US" sz="1200" dirty="0">
                <a:solidFill>
                  <a:schemeClr val="tx1"/>
                </a:solidFill>
              </a:rPr>
              <a:t> P., Bigi C. et al, APL, 110, 171601 (2017)</a:t>
            </a:r>
          </a:p>
        </p:txBody>
      </p:sp>
      <p:sp>
        <p:nvSpPr>
          <p:cNvPr id="10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064969" y="330595"/>
            <a:ext cx="1055772" cy="365125"/>
          </a:xfrm>
        </p:spPr>
        <p:txBody>
          <a:bodyPr/>
          <a:lstStyle/>
          <a:p>
            <a:r>
              <a:rPr lang="en-GB" dirty="0"/>
              <a:t>extra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677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431" y="1142320"/>
            <a:ext cx="6307930" cy="4314696"/>
          </a:xfrm>
          <a:prstGeom prst="rect">
            <a:avLst/>
          </a:prstGeo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5465" y="173259"/>
            <a:ext cx="7928239" cy="679906"/>
          </a:xfrm>
        </p:spPr>
        <p:txBody>
          <a:bodyPr/>
          <a:lstStyle/>
          <a:p>
            <a:r>
              <a:rPr lang="en-GB" dirty="0"/>
              <a:t>PLD-GROWN BI</a:t>
            </a:r>
            <a:r>
              <a:rPr lang="en-GB" baseline="-25000" dirty="0"/>
              <a:t>2</a:t>
            </a:r>
            <a:r>
              <a:rPr lang="en-GB" dirty="0"/>
              <a:t>Se</a:t>
            </a:r>
            <a:r>
              <a:rPr lang="en-GB" baseline="-25000" dirty="0"/>
              <a:t>3</a:t>
            </a:r>
            <a:r>
              <a:rPr lang="en-GB" dirty="0"/>
              <a:t> (001) THIN FILMS</a:t>
            </a: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3699648" y="5533806"/>
            <a:ext cx="5420714" cy="1264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Good surface quality on Al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(001) substrates</a:t>
            </a:r>
          </a:p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Absence of C and O contaminants</a:t>
            </a:r>
          </a:p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Absence of Bi or Se cluster aggregation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0783" y="6506047"/>
            <a:ext cx="3548864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en-US" sz="1200" dirty="0" err="1">
                <a:solidFill>
                  <a:schemeClr val="tx1"/>
                </a:solidFill>
              </a:rPr>
              <a:t>Orgiani</a:t>
            </a:r>
            <a:r>
              <a:rPr lang="it-IT" altLang="en-US" sz="1200" dirty="0">
                <a:solidFill>
                  <a:schemeClr val="tx1"/>
                </a:solidFill>
              </a:rPr>
              <a:t> P., Bigi C. et al, APL, 110, 171601 (2017)</a:t>
            </a:r>
          </a:p>
        </p:txBody>
      </p:sp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7263243"/>
              </p:ext>
            </p:extLst>
          </p:nvPr>
        </p:nvGraphicFramePr>
        <p:xfrm>
          <a:off x="88473" y="1198436"/>
          <a:ext cx="2601717" cy="2405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9" name="Acrobat Document" r:id="rId4" imgW="7820012" imgH="7229191" progId="AcroExch.Document.DC">
                  <p:embed/>
                </p:oleObj>
              </mc:Choice>
              <mc:Fallback>
                <p:oleObj name="Acrobat Document" r:id="rId4" imgW="7820012" imgH="7229191" progId="AcroExch.Document.DC">
                  <p:embed/>
                  <p:pic>
                    <p:nvPicPr>
                      <p:cNvPr id="6" name="Oggetto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8473" y="1198436"/>
                        <a:ext cx="2601717" cy="2405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4" y="3606594"/>
            <a:ext cx="2765910" cy="1454242"/>
          </a:xfrm>
          <a:prstGeom prst="rect">
            <a:avLst/>
          </a:prstGeom>
        </p:spPr>
      </p:pic>
      <p:sp>
        <p:nvSpPr>
          <p:cNvPr id="10" name="Segnaposto contenuto 2"/>
          <p:cNvSpPr txBox="1">
            <a:spLocks/>
          </p:cNvSpPr>
          <p:nvPr/>
        </p:nvSpPr>
        <p:spPr>
          <a:xfrm>
            <a:off x="-24214" y="5457015"/>
            <a:ext cx="4744278" cy="785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720064" y="1326146"/>
            <a:ext cx="1548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andara" panose="020E0502030303020204" pitchFamily="34" charset="0"/>
              </a:rPr>
              <a:t>XPS @ 920 eV</a:t>
            </a:r>
          </a:p>
        </p:txBody>
      </p:sp>
      <p:sp>
        <p:nvSpPr>
          <p:cNvPr id="12" name="Segnaposto contenuto 2"/>
          <p:cNvSpPr txBox="1">
            <a:spLocks/>
          </p:cNvSpPr>
          <p:nvPr/>
        </p:nvSpPr>
        <p:spPr>
          <a:xfrm>
            <a:off x="3699647" y="5617624"/>
            <a:ext cx="4744278" cy="785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el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157200"/>
              </p:ext>
            </p:extLst>
          </p:nvPr>
        </p:nvGraphicFramePr>
        <p:xfrm>
          <a:off x="35465" y="5218145"/>
          <a:ext cx="2975998" cy="1258486"/>
        </p:xfrm>
        <a:graphic>
          <a:graphicData uri="http://schemas.openxmlformats.org/drawingml/2006/table">
            <a:tbl>
              <a:tblPr bandCol="1">
                <a:effectLst>
                  <a:innerShdw blurRad="114300">
                    <a:srgbClr val="404040"/>
                  </a:innerShdw>
                </a:effectLst>
                <a:tableStyleId>{5940675A-B579-460E-94D1-54222C63F5DA}</a:tableStyleId>
              </a:tblPr>
              <a:tblGrid>
                <a:gridCol w="1884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17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5560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laser </a:t>
                      </a:r>
                      <a:r>
                        <a:rPr lang="it-IT" sz="1200" dirty="0" err="1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fluence</a:t>
                      </a:r>
                      <a:endParaRPr lang="it-IT" sz="1200" dirty="0">
                        <a:solidFill>
                          <a:srgbClr val="E43838"/>
                        </a:solidFill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770" marR="73770" marT="31227" marB="312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5 J/cm</a:t>
                      </a:r>
                      <a:r>
                        <a:rPr lang="it-IT" sz="1200" baseline="30000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73770" marR="73770" marT="31227" marB="312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288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laser </a:t>
                      </a:r>
                      <a:r>
                        <a:rPr lang="it-IT" sz="1200" dirty="0" err="1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frequency</a:t>
                      </a:r>
                      <a:endParaRPr lang="it-IT" sz="1200" dirty="0">
                        <a:solidFill>
                          <a:srgbClr val="E43838"/>
                        </a:solidFill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770" marR="73770" marT="31227" marB="312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1 Hz</a:t>
                      </a:r>
                    </a:p>
                  </a:txBody>
                  <a:tcPr marL="73770" marR="73770" marT="31227" marB="312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288"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0" dirty="0" err="1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substrate</a:t>
                      </a:r>
                      <a:r>
                        <a:rPr lang="it-IT" sz="1200" baseline="0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 temperature</a:t>
                      </a:r>
                    </a:p>
                  </a:txBody>
                  <a:tcPr marL="73770" marR="73770" marT="31227" marB="312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290 ° C</a:t>
                      </a:r>
                    </a:p>
                  </a:txBody>
                  <a:tcPr marL="73770" marR="73770" marT="31227" marB="312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288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Ar</a:t>
                      </a:r>
                      <a:r>
                        <a:rPr lang="it-IT" sz="1200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 pressure</a:t>
                      </a:r>
                    </a:p>
                  </a:txBody>
                  <a:tcPr marL="73770" marR="73770" marT="31227" marB="312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it-IT" sz="1200" baseline="30000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it-IT" sz="1200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200" dirty="0" err="1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mbar</a:t>
                      </a:r>
                      <a:endParaRPr lang="it-IT" sz="1200" dirty="0">
                        <a:solidFill>
                          <a:srgbClr val="E43838"/>
                        </a:solidFill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770" marR="73770" marT="31227" marB="312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288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200" dirty="0" err="1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growth</a:t>
                      </a:r>
                      <a:r>
                        <a:rPr lang="it-IT" sz="1200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 rate</a:t>
                      </a:r>
                    </a:p>
                  </a:txBody>
                  <a:tcPr marL="73770" marR="73770" marT="31227" marB="312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0.07 nm/</a:t>
                      </a:r>
                      <a:r>
                        <a:rPr lang="it-IT" sz="1200" dirty="0" err="1">
                          <a:solidFill>
                            <a:srgbClr val="E43838"/>
                          </a:solidFill>
                          <a:latin typeface="Candara" panose="020E0502030303020204" pitchFamily="34" charset="0"/>
                          <a:cs typeface="Times New Roman" panose="02020603050405020304" pitchFamily="18" charset="0"/>
                        </a:rPr>
                        <a:t>shot</a:t>
                      </a:r>
                      <a:endParaRPr lang="it-IT" sz="1200" dirty="0">
                        <a:solidFill>
                          <a:srgbClr val="E43838"/>
                        </a:solidFill>
                        <a:latin typeface="Candara" panose="020E05020303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770" marR="73770" marT="31227" marB="312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Segnaposto numero diapositiva 4">
            <a:extLst>
              <a:ext uri="{FF2B5EF4-FFF2-40B4-BE49-F238E27FC236}">
                <a16:creationId xmlns:a16="http://schemas.microsoft.com/office/drawing/2014/main" id="{8EE8AF35-0B4A-44B7-B5C2-68E5B1C7D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4969" y="330595"/>
            <a:ext cx="1055772" cy="365125"/>
          </a:xfrm>
        </p:spPr>
        <p:txBody>
          <a:bodyPr/>
          <a:lstStyle/>
          <a:p>
            <a:r>
              <a:rPr lang="en-GB" dirty="0"/>
              <a:t>extra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239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IUCrfig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24758" y="2549572"/>
            <a:ext cx="4481685" cy="4153029"/>
          </a:xfrm>
          <a:prstGeom prst="rect">
            <a:avLst/>
          </a:prstGeo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SPIN-RESOLVED ARPES: VESPA DETECTOR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5465" y="6506047"/>
            <a:ext cx="2666314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en-US" sz="1200" dirty="0">
                <a:solidFill>
                  <a:schemeClr val="tx1"/>
                </a:solidFill>
              </a:rPr>
              <a:t>Bigi C. et al, JSR, 24,4 (2017)</a:t>
            </a: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67491" y="1094458"/>
            <a:ext cx="6221735" cy="541363"/>
          </a:xfrm>
          <a:prstGeom prst="rect">
            <a:avLst/>
          </a:prstGeom>
        </p:spPr>
        <p:txBody>
          <a:bodyPr vert="horz" lIns="416999" tIns="208493" rIns="416999" bIns="208493" rtlCol="0">
            <a:noAutofit/>
          </a:bodyPr>
          <a:lstStyle/>
          <a:p>
            <a:pPr lvl="0" algn="just" defTabSz="4170032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ery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ow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nergy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lectrons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iffraction (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VLEED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416089" y="2023021"/>
            <a:ext cx="3925790" cy="4095825"/>
            <a:chOff x="5195277" y="2678713"/>
            <a:chExt cx="3925790" cy="4095825"/>
          </a:xfrm>
        </p:grpSpPr>
        <p:pic>
          <p:nvPicPr>
            <p:cNvPr id="7" name="Picture 4" descr="IUCrfigur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60884" y="2678713"/>
              <a:ext cx="3755714" cy="1418825"/>
            </a:xfrm>
            <a:prstGeom prst="rect">
              <a:avLst/>
            </a:prstGeom>
          </p:spPr>
        </p:pic>
        <p:pic>
          <p:nvPicPr>
            <p:cNvPr id="8" name="Picture 4" descr="IUCrfigur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30457" y="4351371"/>
              <a:ext cx="1616567" cy="1589627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Rettangolo 9"/>
            <p:cNvSpPr/>
            <p:nvPr/>
          </p:nvSpPr>
          <p:spPr>
            <a:xfrm>
              <a:off x="5195277" y="6121744"/>
              <a:ext cx="3925790" cy="65279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just" defTabSz="4170032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ferromagnetic O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passivated Fe(001) target grown on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MgO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substrate</a:t>
              </a: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291292" y="3909351"/>
            <a:ext cx="113043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15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= 90 eV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1336871" y="6039334"/>
            <a:ext cx="20842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Operates @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15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= 6 eV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481696" y="1631031"/>
            <a:ext cx="553212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Okuda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Rev. Sci.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Instrum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79, 123117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(2008); Bertacco et al. APL (1998)</a:t>
            </a:r>
            <a:endParaRPr lang="en-GB" sz="1200" dirty="0"/>
          </a:p>
        </p:txBody>
      </p:sp>
      <p:pic>
        <p:nvPicPr>
          <p:cNvPr id="18" name="Picture 2" descr="http://trieste.nffa.eu/img/nff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3172" y="965130"/>
            <a:ext cx="1025174" cy="761878"/>
          </a:xfrm>
          <a:prstGeom prst="rect">
            <a:avLst/>
          </a:prstGeom>
          <a:noFill/>
        </p:spPr>
      </p:pic>
      <p:sp>
        <p:nvSpPr>
          <p:cNvPr id="16" name="Segnaposto numero diapositiva 4">
            <a:extLst>
              <a:ext uri="{FF2B5EF4-FFF2-40B4-BE49-F238E27FC236}">
                <a16:creationId xmlns:a16="http://schemas.microsoft.com/office/drawing/2014/main" id="{00604B4C-057C-4FA0-B6B6-35F3CD951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4969" y="330595"/>
            <a:ext cx="1055772" cy="365125"/>
          </a:xfrm>
        </p:spPr>
        <p:txBody>
          <a:bodyPr/>
          <a:lstStyle/>
          <a:p>
            <a:r>
              <a:rPr lang="en-GB" dirty="0"/>
              <a:t>extra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100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77" y="1104419"/>
            <a:ext cx="2276475" cy="5181600"/>
          </a:xfrm>
          <a:prstGeom prst="rect">
            <a:avLst/>
          </a:prstGeo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5465" y="173259"/>
            <a:ext cx="7928239" cy="679906"/>
          </a:xfrm>
        </p:spPr>
        <p:txBody>
          <a:bodyPr>
            <a:normAutofit fontScale="90000"/>
          </a:bodyPr>
          <a:lstStyle/>
          <a:p>
            <a:r>
              <a:rPr lang="en-GB" dirty="0"/>
              <a:t>EXCHANGE SCATTERING: Fe(001)-p(1x1)-O </a:t>
            </a:r>
            <a:br>
              <a:rPr lang="en-GB" dirty="0"/>
            </a:br>
            <a:r>
              <a:rPr lang="en-GB" dirty="0"/>
              <a:t>TARGET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-16030" y="6537274"/>
            <a:ext cx="9347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Okuda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Rev. Sci.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Instrum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79, 123117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(2008); Bertacco et al. APL (1998);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Rev.Sci.Instrum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.(1999);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Pincelli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Master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thesis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993" y="1442972"/>
            <a:ext cx="1970029" cy="2075774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184" y="1113541"/>
            <a:ext cx="2269696" cy="240520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583" y="4473380"/>
            <a:ext cx="1797707" cy="167475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4535" y="4473380"/>
            <a:ext cx="1792242" cy="167475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8456" y="3809089"/>
            <a:ext cx="2795544" cy="2676559"/>
          </a:xfrm>
          <a:prstGeom prst="rect">
            <a:avLst/>
          </a:prstGeom>
        </p:spPr>
      </p:pic>
      <p:sp>
        <p:nvSpPr>
          <p:cNvPr id="1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064969" y="330595"/>
            <a:ext cx="1055772" cy="365125"/>
          </a:xfrm>
        </p:spPr>
        <p:txBody>
          <a:bodyPr/>
          <a:lstStyle/>
          <a:p>
            <a:r>
              <a:rPr lang="en-GB" dirty="0"/>
              <a:t>extra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6559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5465" y="173259"/>
            <a:ext cx="7928239" cy="679906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1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064969" y="330595"/>
            <a:ext cx="1055772" cy="365125"/>
          </a:xfrm>
        </p:spPr>
        <p:txBody>
          <a:bodyPr/>
          <a:lstStyle/>
          <a:p>
            <a:r>
              <a:rPr lang="en-GB" dirty="0"/>
              <a:t>extra</a:t>
            </a:r>
          </a:p>
          <a:p>
            <a:endParaRPr lang="en-GB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69" y="1450699"/>
            <a:ext cx="6857335" cy="514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9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71577E7-0373-454C-9A43-4EEBAED15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4" y="4825391"/>
            <a:ext cx="5559708" cy="2034141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E8B3B74F-D051-4FAA-93E4-C0B48448B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TOPOLOGY IN BAND THEORY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7A950E3-9AF8-4CD6-A5CB-CF7B5FE26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2" y="993170"/>
            <a:ext cx="6251583" cy="312236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37BE7F1-BCB5-493E-A662-57D6AE76A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222" y="4047324"/>
            <a:ext cx="4667992" cy="252127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A334005-77C0-442F-B8C2-0777B6A11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574" y="3697615"/>
            <a:ext cx="3465546" cy="366401"/>
          </a:xfrm>
          <a:prstGeom prst="rect">
            <a:avLst/>
          </a:prstGeom>
        </p:spPr>
      </p:pic>
      <p:sp>
        <p:nvSpPr>
          <p:cNvPr id="8" name="Segnaposto numero diapositiva 4">
            <a:extLst>
              <a:ext uri="{FF2B5EF4-FFF2-40B4-BE49-F238E27FC236}">
                <a16:creationId xmlns:a16="http://schemas.microsoft.com/office/drawing/2014/main" id="{0943A932-C278-4CB3-9011-FEF6640FD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4969" y="330595"/>
            <a:ext cx="1055772" cy="365125"/>
          </a:xfrm>
        </p:spPr>
        <p:txBody>
          <a:bodyPr/>
          <a:lstStyle/>
          <a:p>
            <a:r>
              <a:rPr lang="en-GB" dirty="0"/>
              <a:t>extra</a:t>
            </a:r>
          </a:p>
          <a:p>
            <a:endParaRPr lang="en-GB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0D5A9D0-7C11-4743-96E4-C204EAD43B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0458" y="1116250"/>
            <a:ext cx="2095875" cy="141642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3C686B8-8FD2-4417-BACF-B2FFB68C0E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3689" y="2524192"/>
            <a:ext cx="2089410" cy="171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4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E8B3B74F-D051-4FAA-93E4-C0B48448B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TOPOLOGY IN BAND THEORY</a:t>
            </a:r>
          </a:p>
        </p:txBody>
      </p:sp>
      <p:sp>
        <p:nvSpPr>
          <p:cNvPr id="8" name="Segnaposto numero diapositiva 4">
            <a:extLst>
              <a:ext uri="{FF2B5EF4-FFF2-40B4-BE49-F238E27FC236}">
                <a16:creationId xmlns:a16="http://schemas.microsoft.com/office/drawing/2014/main" id="{0943A932-C278-4CB3-9011-FEF6640FD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4969" y="330595"/>
            <a:ext cx="1055772" cy="365125"/>
          </a:xfrm>
        </p:spPr>
        <p:txBody>
          <a:bodyPr/>
          <a:lstStyle/>
          <a:p>
            <a:r>
              <a:rPr lang="en-GB" dirty="0"/>
              <a:t>extra</a:t>
            </a:r>
          </a:p>
          <a:p>
            <a:endParaRPr lang="en-GB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4A17B2C-0579-41F0-9D1D-99AABFF7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9054"/>
            <a:ext cx="9144000" cy="4019891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1E5469C7-63C3-46A6-B43E-E454AC3AAFB7}"/>
              </a:ext>
            </a:extLst>
          </p:cNvPr>
          <p:cNvGrpSpPr/>
          <p:nvPr/>
        </p:nvGrpSpPr>
        <p:grpSpPr>
          <a:xfrm>
            <a:off x="10065" y="1117600"/>
            <a:ext cx="9260934" cy="4635500"/>
            <a:chOff x="10065" y="1117600"/>
            <a:chExt cx="9260934" cy="4635500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081884FD-218C-416C-AB42-3990B0B9B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65" y="1355616"/>
              <a:ext cx="9144000" cy="4032529"/>
            </a:xfrm>
            <a:prstGeom prst="rect">
              <a:avLst/>
            </a:prstGeom>
          </p:spPr>
        </p:pic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39587D55-C60B-4DA1-BBA9-45126EAA187B}"/>
                </a:ext>
              </a:extLst>
            </p:cNvPr>
            <p:cNvSpPr/>
            <p:nvPr/>
          </p:nvSpPr>
          <p:spPr>
            <a:xfrm>
              <a:off x="330200" y="1117600"/>
              <a:ext cx="5257800" cy="301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DCF65F7E-D3E6-4D72-A43C-61A94EBDBC70}"/>
                </a:ext>
              </a:extLst>
            </p:cNvPr>
            <p:cNvSpPr/>
            <p:nvPr/>
          </p:nvSpPr>
          <p:spPr>
            <a:xfrm>
              <a:off x="9052464" y="1344526"/>
              <a:ext cx="218535" cy="44085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988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E8B3B74F-D051-4FAA-93E4-C0B48448B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 REVERSAL SYMMETRY</a:t>
            </a:r>
          </a:p>
        </p:txBody>
      </p:sp>
      <p:sp>
        <p:nvSpPr>
          <p:cNvPr id="8" name="Segnaposto numero diapositiva 4">
            <a:extLst>
              <a:ext uri="{FF2B5EF4-FFF2-40B4-BE49-F238E27FC236}">
                <a16:creationId xmlns:a16="http://schemas.microsoft.com/office/drawing/2014/main" id="{0943A932-C278-4CB3-9011-FEF6640FD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4969" y="330595"/>
            <a:ext cx="1055772" cy="365125"/>
          </a:xfrm>
        </p:spPr>
        <p:txBody>
          <a:bodyPr/>
          <a:lstStyle/>
          <a:p>
            <a:r>
              <a:rPr lang="en-GB" dirty="0"/>
              <a:t>extra</a:t>
            </a:r>
          </a:p>
          <a:p>
            <a:endParaRPr lang="en-GB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0E220FB-6717-4834-B50C-290FCE282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30" y="974779"/>
            <a:ext cx="8906501" cy="578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12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B42E2-C01A-4574-B706-072679E424B7}" type="slidenum">
              <a:rPr lang="en-GB" smtClean="0"/>
              <a:pPr/>
              <a:t>3</a:t>
            </a:fld>
            <a:r>
              <a:rPr lang="en-GB"/>
              <a:t>/15</a:t>
            </a:r>
            <a:endParaRPr lang="en-GB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WE LOOKING AT?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2BC26BCF-8948-4BDB-B63D-7F47D220B451}"/>
              </a:ext>
            </a:extLst>
          </p:cNvPr>
          <p:cNvSpPr txBox="1"/>
          <p:nvPr/>
        </p:nvSpPr>
        <p:spPr>
          <a:xfrm>
            <a:off x="419567" y="5386936"/>
            <a:ext cx="4482028" cy="1036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/>
              <a:t>Many properties of solids are determined by electrons within a </a:t>
            </a:r>
            <a:r>
              <a:rPr lang="en-GB" sz="2000" b="1" dirty="0"/>
              <a:t>narrow energy slice around E</a:t>
            </a:r>
            <a:r>
              <a:rPr lang="en-GB" sz="2000" b="1" baseline="-25000" dirty="0"/>
              <a:t>F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57B1EC09-083B-400F-93D4-B718F6E05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588" y="977721"/>
            <a:ext cx="3430541" cy="3918227"/>
          </a:xfrm>
          <a:prstGeom prst="rect">
            <a:avLst/>
          </a:prstGeom>
        </p:spPr>
      </p:pic>
      <p:pic>
        <p:nvPicPr>
          <p:cNvPr id="31" name="Picture 41" descr="Immagine correlata">
            <a:extLst>
              <a:ext uri="{FF2B5EF4-FFF2-40B4-BE49-F238E27FC236}">
                <a16:creationId xmlns:a16="http://schemas.microsoft.com/office/drawing/2014/main" id="{2894EE34-2AA7-4ADF-A840-C19AC2B52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3347" y="1191818"/>
            <a:ext cx="2327869" cy="3171035"/>
          </a:xfrm>
          <a:prstGeom prst="rect">
            <a:avLst/>
          </a:prstGeom>
          <a:noFill/>
        </p:spPr>
      </p:pic>
      <p:grpSp>
        <p:nvGrpSpPr>
          <p:cNvPr id="32" name="Gruppo 31">
            <a:extLst>
              <a:ext uri="{FF2B5EF4-FFF2-40B4-BE49-F238E27FC236}">
                <a16:creationId xmlns:a16="http://schemas.microsoft.com/office/drawing/2014/main" id="{00B2CA7B-57B4-4551-B90E-AB786656FC6E}"/>
              </a:ext>
            </a:extLst>
          </p:cNvPr>
          <p:cNvGrpSpPr/>
          <p:nvPr/>
        </p:nvGrpSpPr>
        <p:grpSpPr>
          <a:xfrm>
            <a:off x="5305157" y="4663974"/>
            <a:ext cx="3564699" cy="2065996"/>
            <a:chOff x="2370476" y="0"/>
            <a:chExt cx="3921168" cy="2499856"/>
          </a:xfrm>
        </p:grpSpPr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82D8CEDA-2AA4-4456-B462-D744D1473AB7}"/>
                </a:ext>
              </a:extLst>
            </p:cNvPr>
            <p:cNvGrpSpPr/>
            <p:nvPr/>
          </p:nvGrpSpPr>
          <p:grpSpPr>
            <a:xfrm>
              <a:off x="2370476" y="0"/>
              <a:ext cx="3754099" cy="1946112"/>
              <a:chOff x="3840047" y="-146957"/>
              <a:chExt cx="3754099" cy="1946112"/>
            </a:xfrm>
          </p:grpSpPr>
          <p:sp>
            <p:nvSpPr>
              <p:cNvPr id="38" name="Torta 20">
                <a:extLst>
                  <a:ext uri="{FF2B5EF4-FFF2-40B4-BE49-F238E27FC236}">
                    <a16:creationId xmlns:a16="http://schemas.microsoft.com/office/drawing/2014/main" id="{7ADD7F03-D26E-4024-9DC5-4A9FC73FFA06}"/>
                  </a:ext>
                </a:extLst>
              </p:cNvPr>
              <p:cNvSpPr/>
              <p:nvPr/>
            </p:nvSpPr>
            <p:spPr>
              <a:xfrm flipH="1" flipV="1">
                <a:off x="5791200" y="73165"/>
                <a:ext cx="745067" cy="745066"/>
              </a:xfrm>
              <a:prstGeom prst="pie">
                <a:avLst>
                  <a:gd name="adj1" fmla="val 5400007"/>
                  <a:gd name="adj2" fmla="val 16200000"/>
                </a:avLst>
              </a:prstGeom>
              <a:solidFill>
                <a:schemeClr val="bg1"/>
              </a:solidFill>
              <a:ln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9" name="Gruppo 38">
                <a:extLst>
                  <a:ext uri="{FF2B5EF4-FFF2-40B4-BE49-F238E27FC236}">
                    <a16:creationId xmlns:a16="http://schemas.microsoft.com/office/drawing/2014/main" id="{744552E1-0040-488C-A56B-04E990A66CF7}"/>
                  </a:ext>
                </a:extLst>
              </p:cNvPr>
              <p:cNvGrpSpPr/>
              <p:nvPr/>
            </p:nvGrpSpPr>
            <p:grpSpPr>
              <a:xfrm>
                <a:off x="3970872" y="483796"/>
                <a:ext cx="745068" cy="745066"/>
                <a:chOff x="6375400" y="677334"/>
                <a:chExt cx="745068" cy="745066"/>
              </a:xfrm>
            </p:grpSpPr>
            <p:sp>
              <p:nvSpPr>
                <p:cNvPr id="51" name="Torta 19">
                  <a:extLst>
                    <a:ext uri="{FF2B5EF4-FFF2-40B4-BE49-F238E27FC236}">
                      <a16:creationId xmlns:a16="http://schemas.microsoft.com/office/drawing/2014/main" id="{7B5072A8-D1BE-4894-ADC4-24C4A5D17E13}"/>
                    </a:ext>
                  </a:extLst>
                </p:cNvPr>
                <p:cNvSpPr/>
                <p:nvPr/>
              </p:nvSpPr>
              <p:spPr>
                <a:xfrm flipH="1" flipV="1">
                  <a:off x="6375400" y="677334"/>
                  <a:ext cx="745067" cy="745066"/>
                </a:xfrm>
                <a:prstGeom prst="pie">
                  <a:avLst>
                    <a:gd name="adj1" fmla="val 5400007"/>
                    <a:gd name="adj2" fmla="val 16200000"/>
                  </a:avLst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" name="Torta 18">
                  <a:extLst>
                    <a:ext uri="{FF2B5EF4-FFF2-40B4-BE49-F238E27FC236}">
                      <a16:creationId xmlns:a16="http://schemas.microsoft.com/office/drawing/2014/main" id="{AF184A11-336D-414B-845E-3A8882A11129}"/>
                    </a:ext>
                  </a:extLst>
                </p:cNvPr>
                <p:cNvSpPr/>
                <p:nvPr/>
              </p:nvSpPr>
              <p:spPr>
                <a:xfrm flipH="1" flipV="1">
                  <a:off x="6375401" y="677334"/>
                  <a:ext cx="745067" cy="745066"/>
                </a:xfrm>
                <a:prstGeom prst="pie">
                  <a:avLst>
                    <a:gd name="adj1" fmla="val 10800000"/>
                    <a:gd name="adj2" fmla="val 16200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0" name="Torta 24">
                <a:extLst>
                  <a:ext uri="{FF2B5EF4-FFF2-40B4-BE49-F238E27FC236}">
                    <a16:creationId xmlns:a16="http://schemas.microsoft.com/office/drawing/2014/main" id="{D2D85983-FF98-40B2-AA09-C46EE3E2DC98}"/>
                  </a:ext>
                </a:extLst>
              </p:cNvPr>
              <p:cNvSpPr/>
              <p:nvPr/>
            </p:nvSpPr>
            <p:spPr>
              <a:xfrm flipH="1" flipV="1">
                <a:off x="5793619" y="901689"/>
                <a:ext cx="745067" cy="745066"/>
              </a:xfrm>
              <a:prstGeom prst="pie">
                <a:avLst>
                  <a:gd name="adj1" fmla="val 5399996"/>
                  <a:gd name="adj2" fmla="val 1620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1" name="Gruppo 40">
                <a:extLst>
                  <a:ext uri="{FF2B5EF4-FFF2-40B4-BE49-F238E27FC236}">
                    <a16:creationId xmlns:a16="http://schemas.microsoft.com/office/drawing/2014/main" id="{838A258E-4D83-4340-A8E9-271336DDFD25}"/>
                  </a:ext>
                </a:extLst>
              </p:cNvPr>
              <p:cNvGrpSpPr/>
              <p:nvPr/>
            </p:nvGrpSpPr>
            <p:grpSpPr>
              <a:xfrm>
                <a:off x="4851400" y="210444"/>
                <a:ext cx="745068" cy="1418552"/>
                <a:chOff x="4851400" y="711200"/>
                <a:chExt cx="745068" cy="1418552"/>
              </a:xfrm>
            </p:grpSpPr>
            <p:sp>
              <p:nvSpPr>
                <p:cNvPr id="48" name="Torta 21">
                  <a:extLst>
                    <a:ext uri="{FF2B5EF4-FFF2-40B4-BE49-F238E27FC236}">
                      <a16:creationId xmlns:a16="http://schemas.microsoft.com/office/drawing/2014/main" id="{9B6E8105-9F2C-4392-BF09-AF02F4C2B8F9}"/>
                    </a:ext>
                  </a:extLst>
                </p:cNvPr>
                <p:cNvSpPr/>
                <p:nvPr/>
              </p:nvSpPr>
              <p:spPr>
                <a:xfrm flipH="1" flipV="1">
                  <a:off x="4851400" y="711200"/>
                  <a:ext cx="745067" cy="745066"/>
                </a:xfrm>
                <a:prstGeom prst="pie">
                  <a:avLst>
                    <a:gd name="adj1" fmla="val 5400007"/>
                    <a:gd name="adj2" fmla="val 16200000"/>
                  </a:avLst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" name="Torta 22">
                  <a:extLst>
                    <a:ext uri="{FF2B5EF4-FFF2-40B4-BE49-F238E27FC236}">
                      <a16:creationId xmlns:a16="http://schemas.microsoft.com/office/drawing/2014/main" id="{D4BAF992-808F-4552-911D-38652CAF5D5B}"/>
                    </a:ext>
                  </a:extLst>
                </p:cNvPr>
                <p:cNvSpPr/>
                <p:nvPr/>
              </p:nvSpPr>
              <p:spPr>
                <a:xfrm flipH="1" flipV="1">
                  <a:off x="4851401" y="1384686"/>
                  <a:ext cx="745067" cy="745066"/>
                </a:xfrm>
                <a:prstGeom prst="pie">
                  <a:avLst>
                    <a:gd name="adj1" fmla="val 5399996"/>
                    <a:gd name="adj2" fmla="val 16200000"/>
                  </a:avLst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" name="Torta 25">
                  <a:extLst>
                    <a:ext uri="{FF2B5EF4-FFF2-40B4-BE49-F238E27FC236}">
                      <a16:creationId xmlns:a16="http://schemas.microsoft.com/office/drawing/2014/main" id="{DF60A5F4-1298-456C-AD8B-A132716DA5AA}"/>
                    </a:ext>
                  </a:extLst>
                </p:cNvPr>
                <p:cNvSpPr/>
                <p:nvPr/>
              </p:nvSpPr>
              <p:spPr>
                <a:xfrm flipH="1" flipV="1">
                  <a:off x="4982299" y="1257300"/>
                  <a:ext cx="489257" cy="190500"/>
                </a:xfrm>
                <a:prstGeom prst="pie">
                  <a:avLst>
                    <a:gd name="adj1" fmla="val 10800000"/>
                    <a:gd name="adj2" fmla="val 16200000"/>
                  </a:avLst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2" name="Torta 29">
                <a:extLst>
                  <a:ext uri="{FF2B5EF4-FFF2-40B4-BE49-F238E27FC236}">
                    <a16:creationId xmlns:a16="http://schemas.microsoft.com/office/drawing/2014/main" id="{0E925299-B03D-4A1D-AAD6-9E48EBBD55A3}"/>
                  </a:ext>
                </a:extLst>
              </p:cNvPr>
              <p:cNvSpPr/>
              <p:nvPr/>
            </p:nvSpPr>
            <p:spPr>
              <a:xfrm flipH="1" flipV="1">
                <a:off x="6591317" y="-68357"/>
                <a:ext cx="745067" cy="745066"/>
              </a:xfrm>
              <a:prstGeom prst="pie">
                <a:avLst>
                  <a:gd name="adj1" fmla="val 5400007"/>
                  <a:gd name="adj2" fmla="val 16200000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Torta 30">
                <a:extLst>
                  <a:ext uri="{FF2B5EF4-FFF2-40B4-BE49-F238E27FC236}">
                    <a16:creationId xmlns:a16="http://schemas.microsoft.com/office/drawing/2014/main" id="{D7A58857-A25D-4689-8F76-4FAE3CB91BE0}"/>
                  </a:ext>
                </a:extLst>
              </p:cNvPr>
              <p:cNvSpPr/>
              <p:nvPr/>
            </p:nvSpPr>
            <p:spPr>
              <a:xfrm flipH="1" flipV="1">
                <a:off x="6593736" y="1054089"/>
                <a:ext cx="745067" cy="745066"/>
              </a:xfrm>
              <a:prstGeom prst="pie">
                <a:avLst>
                  <a:gd name="adj1" fmla="val 5399996"/>
                  <a:gd name="adj2" fmla="val 1620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4" name="Connettore 2 43">
                <a:extLst>
                  <a:ext uri="{FF2B5EF4-FFF2-40B4-BE49-F238E27FC236}">
                    <a16:creationId xmlns:a16="http://schemas.microsoft.com/office/drawing/2014/main" id="{05330B90-A1B2-454D-A8AE-FC2C517931E1}"/>
                  </a:ext>
                </a:extLst>
              </p:cNvPr>
              <p:cNvCxnSpPr/>
              <p:nvPr/>
            </p:nvCxnSpPr>
            <p:spPr>
              <a:xfrm flipH="1" flipV="1">
                <a:off x="4212781" y="-146957"/>
                <a:ext cx="10886" cy="1937657"/>
              </a:xfrm>
              <a:prstGeom prst="straightConnector1">
                <a:avLst/>
              </a:prstGeom>
              <a:ln w="15875">
                <a:solidFill>
                  <a:srgbClr val="41719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E7FE2703-4895-4365-A73A-46DEA0E302CB}"/>
                  </a:ext>
                </a:extLst>
              </p:cNvPr>
              <p:cNvSpPr txBox="1"/>
              <p:nvPr/>
            </p:nvSpPr>
            <p:spPr>
              <a:xfrm>
                <a:off x="3962399" y="-108860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</a:t>
                </a:r>
              </a:p>
            </p:txBody>
          </p:sp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FC4B0B71-A950-40ED-B481-0933E03E1429}"/>
                  </a:ext>
                </a:extLst>
              </p:cNvPr>
              <p:cNvSpPr txBox="1"/>
              <p:nvPr/>
            </p:nvSpPr>
            <p:spPr>
              <a:xfrm>
                <a:off x="3840047" y="669469"/>
                <a:ext cx="3674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dirty="0"/>
                  <a:t>E</a:t>
                </a:r>
                <a:r>
                  <a:rPr lang="en-US" baseline="-25000" dirty="0"/>
                  <a:t>F</a:t>
                </a:r>
                <a:endParaRPr lang="en-US" dirty="0"/>
              </a:p>
            </p:txBody>
          </p:sp>
          <p:cxnSp>
            <p:nvCxnSpPr>
              <p:cNvPr id="47" name="Connettore 1 28">
                <a:extLst>
                  <a:ext uri="{FF2B5EF4-FFF2-40B4-BE49-F238E27FC236}">
                    <a16:creationId xmlns:a16="http://schemas.microsoft.com/office/drawing/2014/main" id="{92A6DAB4-288B-4CEC-8071-A97016672374}"/>
                  </a:ext>
                </a:extLst>
              </p:cNvPr>
              <p:cNvCxnSpPr/>
              <p:nvPr/>
            </p:nvCxnSpPr>
            <p:spPr>
              <a:xfrm flipV="1">
                <a:off x="4087591" y="843263"/>
                <a:ext cx="3506555" cy="11268"/>
              </a:xfrm>
              <a:prstGeom prst="line">
                <a:avLst/>
              </a:prstGeom>
              <a:ln w="15875">
                <a:solidFill>
                  <a:srgbClr val="41719C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A8FA9CB1-69F7-421E-ADED-3C345DD9C22E}"/>
                </a:ext>
              </a:extLst>
            </p:cNvPr>
            <p:cNvSpPr txBox="1"/>
            <p:nvPr/>
          </p:nvSpPr>
          <p:spPr>
            <a:xfrm>
              <a:off x="2757058" y="1572492"/>
              <a:ext cx="6846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1"/>
                  </a:solidFill>
                </a:rPr>
                <a:t>Metal</a:t>
              </a: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99EDCEF4-3D3D-4A43-948B-F0ED8F549DA7}"/>
                </a:ext>
              </a:extLst>
            </p:cNvPr>
            <p:cNvSpPr txBox="1"/>
            <p:nvPr/>
          </p:nvSpPr>
          <p:spPr>
            <a:xfrm>
              <a:off x="3345878" y="1752607"/>
              <a:ext cx="10885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1"/>
                  </a:solidFill>
                </a:rPr>
                <a:t>Semimetal</a:t>
              </a:r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9A83E408-0640-4E77-97D2-5E32F0B0B857}"/>
                </a:ext>
              </a:extLst>
            </p:cNvPr>
            <p:cNvSpPr txBox="1"/>
            <p:nvPr/>
          </p:nvSpPr>
          <p:spPr>
            <a:xfrm>
              <a:off x="4087094" y="1967356"/>
              <a:ext cx="14688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1"/>
                  </a:solidFill>
                </a:rPr>
                <a:t>Semiconductor</a:t>
              </a: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A9911363-D392-459F-8026-6E99BA2B83C1}"/>
                </a:ext>
              </a:extLst>
            </p:cNvPr>
            <p:cNvSpPr txBox="1"/>
            <p:nvPr/>
          </p:nvSpPr>
          <p:spPr>
            <a:xfrm>
              <a:off x="5347859" y="2161302"/>
              <a:ext cx="9437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1"/>
                  </a:solidFill>
                </a:rPr>
                <a:t>Insulator</a:t>
              </a:r>
            </a:p>
          </p:txBody>
        </p: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83D26F48-6EFE-47D8-B95F-9D792B110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9" y="1464222"/>
            <a:ext cx="2139002" cy="311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76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773F3D10-4886-4963-BA68-8C190EE54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494" y="1144095"/>
            <a:ext cx="5624322" cy="5370767"/>
          </a:xfrm>
          <a:prstGeom prst="rect">
            <a:avLst/>
          </a:prstGeo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5465" y="173259"/>
            <a:ext cx="7928239" cy="67990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prstClr val="white"/>
                </a:solidFill>
              </a:rPr>
              <a:t>NEW PHASES OF MATTER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B42E2-C01A-4574-B706-072679E424B7}" type="slidenum">
              <a:rPr lang="en-GB" smtClean="0"/>
              <a:pPr/>
              <a:t>4</a:t>
            </a:fld>
            <a:r>
              <a:rPr lang="en-GB"/>
              <a:t>/15</a:t>
            </a:r>
            <a:endParaRPr lang="en-GB" dirty="0"/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3D50420F-17E5-4F40-BDA8-51B361F65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514" y="2420070"/>
            <a:ext cx="1502455" cy="1469674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6398966-4739-4183-B342-8B3F1A727CF1}"/>
              </a:ext>
            </a:extLst>
          </p:cNvPr>
          <p:cNvSpPr txBox="1"/>
          <p:nvPr/>
        </p:nvSpPr>
        <p:spPr>
          <a:xfrm>
            <a:off x="6910425" y="3805136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319539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egnaposto contenuto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009" y="1390334"/>
            <a:ext cx="1901366" cy="1808498"/>
          </a:xfrm>
          <a:prstGeom prst="rect">
            <a:avLst/>
          </a:prstGeo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5465" y="173259"/>
            <a:ext cx="7928239" cy="67990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prstClr val="white"/>
                </a:solidFill>
              </a:rPr>
              <a:t>WHY TOPOLOGICAL INSULATORS?</a:t>
            </a:r>
            <a:endParaRPr lang="en-GB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642" y="1390334"/>
            <a:ext cx="1901366" cy="1808498"/>
          </a:xfrm>
          <a:prstGeom prst="rect">
            <a:avLst/>
          </a:prstGeom>
        </p:spPr>
      </p:pic>
      <p:cxnSp>
        <p:nvCxnSpPr>
          <p:cNvPr id="13" name="Connettore diritto 12"/>
          <p:cNvCxnSpPr/>
          <p:nvPr/>
        </p:nvCxnSpPr>
        <p:spPr>
          <a:xfrm>
            <a:off x="1951150" y="2182338"/>
            <a:ext cx="2978038" cy="237929"/>
          </a:xfrm>
          <a:prstGeom prst="line">
            <a:avLst/>
          </a:prstGeom>
          <a:ln w="28575">
            <a:solidFill>
              <a:srgbClr val="089A0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/>
          <p:cNvCxnSpPr/>
          <p:nvPr/>
        </p:nvCxnSpPr>
        <p:spPr>
          <a:xfrm flipV="1">
            <a:off x="1971454" y="2244686"/>
            <a:ext cx="2957734" cy="181277"/>
          </a:xfrm>
          <a:prstGeom prst="line">
            <a:avLst/>
          </a:prstGeom>
          <a:ln w="28575">
            <a:solidFill>
              <a:srgbClr val="F8B603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/>
          <p:nvPr/>
        </p:nvCxnSpPr>
        <p:spPr>
          <a:xfrm>
            <a:off x="725119" y="2310849"/>
            <a:ext cx="55877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202208" y="2090485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5391193" y="1916663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SOC</a:t>
            </a:r>
            <a:endParaRPr lang="en-GB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098259" y="1044558"/>
            <a:ext cx="177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Trivial insulator</a:t>
            </a:r>
            <a:endParaRPr lang="en-GB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481377" y="5855876"/>
            <a:ext cx="8194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Topological insulators possess robust metallic surface states with characteristic spin texture</a:t>
            </a:r>
          </a:p>
        </p:txBody>
      </p:sp>
      <p:pic>
        <p:nvPicPr>
          <p:cNvPr id="27" name="Segnaposto contenuto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515" y="3578991"/>
            <a:ext cx="2588355" cy="2044800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00" y="3578991"/>
            <a:ext cx="3055193" cy="2044945"/>
          </a:xfrm>
          <a:prstGeom prst="rect">
            <a:avLst/>
          </a:prstGeom>
        </p:spPr>
      </p:pic>
      <p:sp>
        <p:nvSpPr>
          <p:cNvPr id="29" name="Rettangolo 28"/>
          <p:cNvSpPr/>
          <p:nvPr/>
        </p:nvSpPr>
        <p:spPr>
          <a:xfrm>
            <a:off x="3850468" y="3587464"/>
            <a:ext cx="2525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NPG Asia Materials research highlight, 29 November 2010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6719236" y="986638"/>
            <a:ext cx="2198306" cy="4424730"/>
            <a:chOff x="6719236" y="986638"/>
            <a:chExt cx="2198306" cy="4424730"/>
          </a:xfrm>
        </p:grpSpPr>
        <p:sp>
          <p:nvSpPr>
            <p:cNvPr id="35" name="Rettangolo 34"/>
            <p:cNvSpPr/>
            <p:nvPr/>
          </p:nvSpPr>
          <p:spPr>
            <a:xfrm>
              <a:off x="6728545" y="4888148"/>
              <a:ext cx="21889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Phys. Rev. B 84, 165113 </a:t>
              </a:r>
            </a:p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(2011)</a:t>
              </a:r>
            </a:p>
          </p:txBody>
        </p:sp>
        <p:pic>
          <p:nvPicPr>
            <p:cNvPr id="36" name="Immagin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19236" y="986638"/>
              <a:ext cx="1880462" cy="3948972"/>
            </a:xfrm>
            <a:prstGeom prst="rect">
              <a:avLst/>
            </a:prstGeom>
          </p:spPr>
        </p:pic>
        <p:sp>
          <p:nvSpPr>
            <p:cNvPr id="37" name="CasellaDiTesto 36"/>
            <p:cNvSpPr txBox="1"/>
            <p:nvPr/>
          </p:nvSpPr>
          <p:spPr>
            <a:xfrm>
              <a:off x="8257120" y="2961124"/>
              <a:ext cx="64633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TRS</a:t>
              </a:r>
              <a:endParaRPr lang="en-GB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CasellaDiTesto 37"/>
          <p:cNvSpPr txBox="1"/>
          <p:nvPr/>
        </p:nvSpPr>
        <p:spPr>
          <a:xfrm>
            <a:off x="1747987" y="314579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BZ</a:t>
            </a:r>
            <a:endParaRPr lang="en-GB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4884882" y="314579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BZ</a:t>
            </a:r>
            <a:endParaRPr lang="en-GB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3987168" y="1002920"/>
            <a:ext cx="22750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Topological insulator</a:t>
            </a:r>
            <a:endParaRPr lang="en-GB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B42E2-C01A-4574-B706-072679E424B7}" type="slidenum">
              <a:rPr lang="en-GB" smtClean="0"/>
              <a:pPr/>
              <a:t>5</a:t>
            </a:fld>
            <a:r>
              <a:rPr lang="en-GB"/>
              <a:t>/15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131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5465" y="173259"/>
            <a:ext cx="7928239" cy="679906"/>
          </a:xfrm>
        </p:spPr>
        <p:txBody>
          <a:bodyPr/>
          <a:lstStyle/>
          <a:p>
            <a:r>
              <a:rPr lang="en-GB" dirty="0">
                <a:solidFill>
                  <a:prstClr val="white"/>
                </a:solidFill>
              </a:rPr>
              <a:t>WHY TOPOLOGICAL INSULATORS?</a:t>
            </a:r>
            <a:endParaRPr lang="en-GB" dirty="0"/>
          </a:p>
        </p:txBody>
      </p:sp>
      <p:grpSp>
        <p:nvGrpSpPr>
          <p:cNvPr id="15" name="Gruppo 14"/>
          <p:cNvGrpSpPr/>
          <p:nvPr/>
        </p:nvGrpSpPr>
        <p:grpSpPr>
          <a:xfrm>
            <a:off x="1222282" y="1287653"/>
            <a:ext cx="6577704" cy="5221406"/>
            <a:chOff x="1222282" y="1287653"/>
            <a:chExt cx="6577704" cy="5221406"/>
          </a:xfrm>
        </p:grpSpPr>
        <p:grpSp>
          <p:nvGrpSpPr>
            <p:cNvPr id="14" name="Gruppo 13"/>
            <p:cNvGrpSpPr/>
            <p:nvPr/>
          </p:nvGrpSpPr>
          <p:grpSpPr>
            <a:xfrm>
              <a:off x="3189115" y="1287653"/>
              <a:ext cx="4610871" cy="5221406"/>
              <a:chOff x="1345807" y="1287653"/>
              <a:chExt cx="4610871" cy="5221406"/>
            </a:xfrm>
          </p:grpSpPr>
          <p:grpSp>
            <p:nvGrpSpPr>
              <p:cNvPr id="6" name="Gruppo 5"/>
              <p:cNvGrpSpPr>
                <a:grpSpLocks noChangeAspect="1"/>
              </p:cNvGrpSpPr>
              <p:nvPr/>
            </p:nvGrpSpPr>
            <p:grpSpPr>
              <a:xfrm>
                <a:off x="1345807" y="1287653"/>
                <a:ext cx="4610871" cy="5221407"/>
                <a:chOff x="53137" y="1448650"/>
                <a:chExt cx="3810637" cy="4315213"/>
              </a:xfrm>
            </p:grpSpPr>
            <p:grpSp>
              <p:nvGrpSpPr>
                <p:cNvPr id="5" name="Gruppo 4"/>
                <p:cNvGrpSpPr/>
                <p:nvPr/>
              </p:nvGrpSpPr>
              <p:grpSpPr>
                <a:xfrm>
                  <a:off x="220202" y="1448650"/>
                  <a:ext cx="3614737" cy="4315213"/>
                  <a:chOff x="556272" y="1326412"/>
                  <a:chExt cx="3614737" cy="4315213"/>
                </a:xfrm>
              </p:grpSpPr>
              <p:pic>
                <p:nvPicPr>
                  <p:cNvPr id="12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38163" y="1326412"/>
                    <a:ext cx="3416300" cy="3635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7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38163" y="1750274"/>
                    <a:ext cx="1871663" cy="1555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8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9134" y="3849337"/>
                    <a:ext cx="2143125" cy="5016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0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813697" y="3809650"/>
                    <a:ext cx="1357312" cy="18256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1" name="Picture 23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6272" y="4563712"/>
                    <a:ext cx="2214562" cy="107791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2" name="Immagine 1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65779" y="2168255"/>
                  <a:ext cx="2897995" cy="1596855"/>
                </a:xfrm>
                <a:prstGeom prst="rect">
                  <a:avLst/>
                </a:prstGeom>
              </p:spPr>
            </p:pic>
            <p:pic>
              <p:nvPicPr>
                <p:cNvPr id="4" name="Immagine 3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3137" y="2330148"/>
                  <a:ext cx="935276" cy="1155342"/>
                </a:xfrm>
                <a:prstGeom prst="rect">
                  <a:avLst/>
                </a:prstGeom>
              </p:spPr>
            </p:pic>
          </p:grpSp>
          <p:sp>
            <p:nvSpPr>
              <p:cNvPr id="22" name="CasellaDiTesto 21"/>
              <p:cNvSpPr txBox="1"/>
              <p:nvPr/>
            </p:nvSpPr>
            <p:spPr>
              <a:xfrm>
                <a:off x="1513380" y="4909538"/>
                <a:ext cx="249395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solidFill>
                      <a:srgbClr val="969696"/>
                    </a:solidFill>
                    <a:cs typeface="Carlito" panose="020F0502020204030204" pitchFamily="34" charset="0"/>
                  </a:rPr>
                  <a:t>SCIENTIFIC </a:t>
                </a:r>
                <a:r>
                  <a:rPr lang="en-GB" sz="1200" b="1" dirty="0">
                    <a:solidFill>
                      <a:srgbClr val="969696"/>
                    </a:solidFill>
                    <a:cs typeface="Carlito" panose="020F0502020204030204" pitchFamily="34" charset="0"/>
                  </a:rPr>
                  <a:t>REPORTS</a:t>
                </a:r>
                <a:r>
                  <a:rPr lang="en-GB" sz="1200" dirty="0">
                    <a:cs typeface="Carlito" panose="020F0502020204030204" pitchFamily="34" charset="0"/>
                  </a:rPr>
                  <a:t> | 2 : 726 | 2012</a:t>
                </a:r>
              </a:p>
            </p:txBody>
          </p:sp>
        </p:grpSp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282" y="2400974"/>
              <a:ext cx="1923773" cy="3412406"/>
            </a:xfrm>
            <a:prstGeom prst="rect">
              <a:avLst/>
            </a:prstGeom>
          </p:spPr>
        </p:pic>
      </p:grp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B42E2-C01A-4574-B706-072679E424B7}" type="slidenum">
              <a:rPr lang="en-GB" smtClean="0"/>
              <a:pPr/>
              <a:t>6</a:t>
            </a:fld>
            <a:r>
              <a:rPr lang="en-GB"/>
              <a:t>/15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8206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465" y="173259"/>
            <a:ext cx="7928239" cy="679906"/>
          </a:xfrm>
        </p:spPr>
        <p:txBody>
          <a:bodyPr/>
          <a:lstStyle/>
          <a:p>
            <a:r>
              <a:rPr lang="en-GB" dirty="0"/>
              <a:t>PHOTOEMISSION SPECTROSCOPY</a:t>
            </a:r>
          </a:p>
        </p:txBody>
      </p:sp>
      <p:pic>
        <p:nvPicPr>
          <p:cNvPr id="5" name="Picture 4" descr="IUCrfigure.png"/>
          <p:cNvPicPr>
            <a:picLocks noChangeAspect="1"/>
          </p:cNvPicPr>
          <p:nvPr/>
        </p:nvPicPr>
        <p:blipFill>
          <a:blip r:embed="rId2" cstate="print"/>
          <a:srcRect l="-3444" b="-5539"/>
          <a:stretch>
            <a:fillRect/>
          </a:stretch>
        </p:blipFill>
        <p:spPr>
          <a:xfrm>
            <a:off x="691370" y="1001361"/>
            <a:ext cx="7697081" cy="3765093"/>
          </a:xfrm>
          <a:prstGeom prst="rect">
            <a:avLst/>
          </a:prstGeom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B42E2-C01A-4574-B706-072679E424B7}" type="slidenum">
              <a:rPr lang="en-GB" smtClean="0"/>
              <a:pPr/>
              <a:t>7</a:t>
            </a:fld>
            <a:r>
              <a:rPr lang="en-GB"/>
              <a:t>/15</a:t>
            </a:r>
            <a:endParaRPr lang="en-GB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7F4E4AA-52EC-43C2-B516-2873B4C2CB5E}"/>
              </a:ext>
            </a:extLst>
          </p:cNvPr>
          <p:cNvSpPr txBox="1"/>
          <p:nvPr/>
        </p:nvSpPr>
        <p:spPr>
          <a:xfrm>
            <a:off x="4881955" y="7509949"/>
            <a:ext cx="152670" cy="317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900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E14E06F3-06FE-4596-89BE-D73A426633EF}"/>
              </a:ext>
            </a:extLst>
          </p:cNvPr>
          <p:cNvGrpSpPr/>
          <p:nvPr/>
        </p:nvGrpSpPr>
        <p:grpSpPr>
          <a:xfrm>
            <a:off x="778661" y="4647775"/>
            <a:ext cx="7609790" cy="2173288"/>
            <a:chOff x="778661" y="4647775"/>
            <a:chExt cx="7609790" cy="2173288"/>
          </a:xfrm>
        </p:grpSpPr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74AA449C-9F66-432E-AC36-0590E524A2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661" y="4647775"/>
              <a:ext cx="3457569" cy="2173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988BF7F7-B301-4C58-81CF-D2DAF4B6ED6C}"/>
                </a:ext>
              </a:extLst>
            </p:cNvPr>
            <p:cNvSpPr/>
            <p:nvPr/>
          </p:nvSpPr>
          <p:spPr>
            <a:xfrm>
              <a:off x="2067339" y="4668768"/>
              <a:ext cx="988475" cy="1808169"/>
            </a:xfrm>
            <a:prstGeom prst="rect">
              <a:avLst/>
            </a:prstGeom>
            <a:solidFill>
              <a:srgbClr val="00B050">
                <a:alpha val="34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ACA8C871-766C-42D5-82F6-FFFFA7CAA03B}"/>
                </a:ext>
              </a:extLst>
            </p:cNvPr>
            <p:cNvSpPr/>
            <p:nvPr/>
          </p:nvSpPr>
          <p:spPr>
            <a:xfrm>
              <a:off x="3055814" y="4668768"/>
              <a:ext cx="696275" cy="1808169"/>
            </a:xfrm>
            <a:prstGeom prst="rect">
              <a:avLst/>
            </a:prstGeom>
            <a:solidFill>
              <a:srgbClr val="002060">
                <a:alpha val="3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ED756809-4830-4CFE-A6D7-9195F51BD26B}"/>
                </a:ext>
              </a:extLst>
            </p:cNvPr>
            <p:cNvSpPr txBox="1"/>
            <p:nvPr/>
          </p:nvSpPr>
          <p:spPr>
            <a:xfrm>
              <a:off x="4329167" y="5138072"/>
              <a:ext cx="4059284" cy="369332"/>
            </a:xfrm>
            <a:prstGeom prst="rect">
              <a:avLst/>
            </a:prstGeom>
            <a:solidFill>
              <a:srgbClr val="00B050">
                <a:alpha val="37000"/>
              </a:srgbClr>
            </a:solidFill>
            <a:ln w="28575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Lucida Sans" panose="020B0602030504020204" pitchFamily="34" charset="0"/>
                </a:rPr>
                <a:t>Conventional ARPES very few layers</a:t>
              </a:r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A79A11DD-BCED-4BCB-B445-FC4D671A20EB}"/>
                </a:ext>
              </a:extLst>
            </p:cNvPr>
            <p:cNvSpPr/>
            <p:nvPr/>
          </p:nvSpPr>
          <p:spPr>
            <a:xfrm>
              <a:off x="4551389" y="5660523"/>
              <a:ext cx="3614839" cy="401937"/>
            </a:xfrm>
            <a:prstGeom prst="rect">
              <a:avLst/>
            </a:prstGeom>
            <a:solidFill>
              <a:srgbClr val="002060">
                <a:alpha val="3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Soft X-Ray ARPES “bulk” contribution</a:t>
              </a:r>
              <a:endParaRPr lang="en-GB" dirty="0">
                <a:solidFill>
                  <a:schemeClr val="tx1"/>
                </a:solidFill>
                <a:latin typeface="Lucida Sans" panose="020B0602030504020204" pitchFamily="34" charset="0"/>
              </a:endParaRPr>
            </a:p>
          </p:txBody>
        </p:sp>
      </p:grpSp>
      <p:pic>
        <p:nvPicPr>
          <p:cNvPr id="22" name="Picture 9" descr="Risultati immagini per circle marker">
            <a:extLst>
              <a:ext uri="{FF2B5EF4-FFF2-40B4-BE49-F238E27FC236}">
                <a16:creationId xmlns:a16="http://schemas.microsoft.com/office/drawing/2014/main" id="{8384B977-72AA-49C3-A716-4AB3ACBA73C1}"/>
              </a:ext>
            </a:extLst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5594" y="1923656"/>
            <a:ext cx="1935959" cy="3331037"/>
          </a:xfrm>
          <a:prstGeom prst="rect">
            <a:avLst/>
          </a:prstGeom>
          <a:noFill/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851F0F8-4E30-459B-879B-B3AA5C4C3896}"/>
              </a:ext>
            </a:extLst>
          </p:cNvPr>
          <p:cNvSpPr txBox="1"/>
          <p:nvPr/>
        </p:nvSpPr>
        <p:spPr>
          <a:xfrm>
            <a:off x="7963704" y="4213034"/>
            <a:ext cx="1766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andara" panose="020E0502030303020204" pitchFamily="34" charset="0"/>
              </a:rPr>
              <a:t>SARPES</a:t>
            </a:r>
          </a:p>
        </p:txBody>
      </p:sp>
    </p:spTree>
    <p:extLst>
      <p:ext uri="{BB962C8B-B14F-4D97-AF65-F5344CB8AC3E}">
        <p14:creationId xmlns:p14="http://schemas.microsoft.com/office/powerpoint/2010/main" val="32313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00964AC3-658A-4DD4-AA50-B85909428A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538" y="3312052"/>
            <a:ext cx="3878229" cy="353402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465" y="173259"/>
            <a:ext cx="7928239" cy="679906"/>
          </a:xfrm>
        </p:spPr>
        <p:txBody>
          <a:bodyPr/>
          <a:lstStyle/>
          <a:p>
            <a:r>
              <a:rPr lang="en-GB" dirty="0"/>
              <a:t>SPIN-RESOLVED ARPES: EXCHANGE SCATTERING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B42E2-C01A-4574-B706-072679E424B7}" type="slidenum">
              <a:rPr lang="en-GB" smtClean="0"/>
              <a:pPr/>
              <a:t>8</a:t>
            </a:fld>
            <a:r>
              <a:rPr lang="en-GB"/>
              <a:t>/15</a:t>
            </a:r>
            <a:endParaRPr lang="en-GB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9301" y="2746088"/>
            <a:ext cx="3725409" cy="684698"/>
          </a:xfrm>
          <a:prstGeom prst="rect">
            <a:avLst/>
          </a:prstGeom>
          <a:noFill/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5631" y="1978012"/>
            <a:ext cx="2272746" cy="699508"/>
          </a:xfrm>
          <a:prstGeom prst="rect">
            <a:avLst/>
          </a:prstGeom>
          <a:noFill/>
        </p:spPr>
      </p:pic>
      <p:sp>
        <p:nvSpPr>
          <p:cNvPr id="12" name="Sottotitolo 2"/>
          <p:cNvSpPr txBox="1">
            <a:spLocks/>
          </p:cNvSpPr>
          <p:nvPr/>
        </p:nvSpPr>
        <p:spPr>
          <a:xfrm>
            <a:off x="5546782" y="1343434"/>
            <a:ext cx="3169545" cy="655049"/>
          </a:xfrm>
          <a:prstGeom prst="rect">
            <a:avLst/>
          </a:prstGeom>
        </p:spPr>
        <p:txBody>
          <a:bodyPr vert="horz" lIns="416999" tIns="208493" rIns="416999" bIns="208493" rtlCol="0">
            <a:noAutofit/>
          </a:bodyPr>
          <a:lstStyle/>
          <a:p>
            <a:pPr lvl="0" algn="just" defTabSz="4170032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Exchange scattering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5B75DC29-5E3C-4738-A904-221966BEE4A2}"/>
              </a:ext>
            </a:extLst>
          </p:cNvPr>
          <p:cNvGrpSpPr/>
          <p:nvPr/>
        </p:nvGrpSpPr>
        <p:grpSpPr>
          <a:xfrm>
            <a:off x="-9893" y="1570873"/>
            <a:ext cx="5312610" cy="3356719"/>
            <a:chOff x="35465" y="1077397"/>
            <a:chExt cx="5312610" cy="3356719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E86465BE-62A2-40EC-878B-C96CE97CE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65" y="1077397"/>
              <a:ext cx="5312610" cy="3356719"/>
            </a:xfrm>
            <a:prstGeom prst="rect">
              <a:avLst/>
            </a:prstGeom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22552338-2D2E-4B60-9C25-880472A314FC}"/>
                </a:ext>
              </a:extLst>
            </p:cNvPr>
            <p:cNvSpPr/>
            <p:nvPr/>
          </p:nvSpPr>
          <p:spPr>
            <a:xfrm>
              <a:off x="3417208" y="1400430"/>
              <a:ext cx="225425" cy="2407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4" descr="IUCrfigure.png">
            <a:extLst>
              <a:ext uri="{FF2B5EF4-FFF2-40B4-BE49-F238E27FC236}">
                <a16:creationId xmlns:a16="http://schemas.microsoft.com/office/drawing/2014/main" id="{8CAAEA47-7A13-4E30-B721-3CECDC08C42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0540" y="5192588"/>
            <a:ext cx="1469606" cy="14451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Sottotitolo 2">
            <a:extLst>
              <a:ext uri="{FF2B5EF4-FFF2-40B4-BE49-F238E27FC236}">
                <a16:creationId xmlns:a16="http://schemas.microsoft.com/office/drawing/2014/main" id="{B75FA586-6A8A-4E3C-BB93-322379F04A6D}"/>
              </a:ext>
            </a:extLst>
          </p:cNvPr>
          <p:cNvSpPr txBox="1">
            <a:spLocks/>
          </p:cNvSpPr>
          <p:nvPr/>
        </p:nvSpPr>
        <p:spPr>
          <a:xfrm>
            <a:off x="-126104" y="963500"/>
            <a:ext cx="6221735" cy="541363"/>
          </a:xfrm>
          <a:prstGeom prst="rect">
            <a:avLst/>
          </a:prstGeom>
        </p:spPr>
        <p:txBody>
          <a:bodyPr vert="horz" lIns="416999" tIns="208493" rIns="416999" bIns="208493" rtlCol="0">
            <a:noAutofit/>
          </a:bodyPr>
          <a:lstStyle/>
          <a:p>
            <a:pPr lvl="0" algn="just" defTabSz="4170032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ery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ow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nergy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lectrons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iffraction (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VLEED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E1435216-4A3A-44F6-81A6-18FC56B1C08E}"/>
              </a:ext>
            </a:extLst>
          </p:cNvPr>
          <p:cNvSpPr/>
          <p:nvPr/>
        </p:nvSpPr>
        <p:spPr>
          <a:xfrm>
            <a:off x="1962745" y="5488069"/>
            <a:ext cx="3244456" cy="95575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defTabSz="417003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ferromagnetic 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passivated Fe(001) target grown 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MgO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substrate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4123218-7280-41F1-960E-E9297C57E0D9}"/>
              </a:ext>
            </a:extLst>
          </p:cNvPr>
          <p:cNvSpPr txBox="1"/>
          <p:nvPr/>
        </p:nvSpPr>
        <p:spPr>
          <a:xfrm>
            <a:off x="3461223" y="1767203"/>
            <a:ext cx="377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>
                <a:solidFill>
                  <a:srgbClr val="000827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50743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5465" y="173259"/>
            <a:ext cx="7928239" cy="679906"/>
          </a:xfrm>
        </p:spPr>
        <p:txBody>
          <a:bodyPr/>
          <a:lstStyle/>
          <a:p>
            <a:r>
              <a:rPr lang="en-GB" dirty="0"/>
              <a:t>SPIN-RESOLVED ARPES: VESPA DETECTOR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732442" y="2963491"/>
            <a:ext cx="2003241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it-IT" altLang="en-US" sz="1200" dirty="0">
              <a:solidFill>
                <a:schemeClr val="tx1"/>
              </a:solidFill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5465" y="6506047"/>
            <a:ext cx="2666314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89563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21925" algn="l"/>
                <a:tab pos="107791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en-US" sz="1200" dirty="0">
                <a:solidFill>
                  <a:schemeClr val="tx1"/>
                </a:solidFill>
              </a:rPr>
              <a:t>Bigi C. et al, JSR, 24,4 (2017)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-122" y="1021426"/>
            <a:ext cx="2493157" cy="1704829"/>
            <a:chOff x="-8077" y="4011309"/>
            <a:chExt cx="2493157" cy="1704829"/>
          </a:xfrm>
        </p:grpSpPr>
        <p:pic>
          <p:nvPicPr>
            <p:cNvPr id="9" name="Picture 17" descr="Risultati immagini per rashba splitti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8077" y="4671273"/>
              <a:ext cx="1044865" cy="1044865"/>
            </a:xfrm>
            <a:prstGeom prst="rect">
              <a:avLst/>
            </a:prstGeom>
            <a:noFill/>
          </p:spPr>
        </p:pic>
        <p:sp>
          <p:nvSpPr>
            <p:cNvPr id="17" name="CasellaDiTesto 16"/>
            <p:cNvSpPr txBox="1"/>
            <p:nvPr/>
          </p:nvSpPr>
          <p:spPr>
            <a:xfrm>
              <a:off x="1543797" y="4011309"/>
              <a:ext cx="94128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00" dirty="0" err="1">
                  <a:latin typeface="Arial" panose="020B0604020202020204" pitchFamily="34" charset="0"/>
                  <a:cs typeface="Arial" panose="020B0604020202020204" pitchFamily="34" charset="0"/>
                </a:rPr>
                <a:t>hv</a:t>
              </a:r>
              <a:r>
                <a:rPr lang="en-GB" sz="1300" dirty="0">
                  <a:latin typeface="Arial" panose="020B0604020202020204" pitchFamily="34" charset="0"/>
                  <a:cs typeface="Arial" panose="020B0604020202020204" pitchFamily="34" charset="0"/>
                </a:rPr>
                <a:t>= 30 eV</a:t>
              </a: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44245" y="4272014"/>
              <a:ext cx="971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Au(111)</a:t>
              </a:r>
            </a:p>
          </p:txBody>
        </p:sp>
      </p:grpSp>
      <p:pic>
        <p:nvPicPr>
          <p:cNvPr id="21" name="Picture 4" descr="IUCrfigu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5336" y="1239763"/>
            <a:ext cx="5118536" cy="230049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321316" y="4079987"/>
            <a:ext cx="1356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 = 0.3 – 0.5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4153001" y="4418541"/>
            <a:ext cx="1693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FOM = 3.3 </a:t>
            </a:r>
            <a:r>
              <a:rPr lang="en-GB" sz="1600" dirty="0">
                <a:latin typeface="Matura MT Script Capitals" panose="03020802060602070202" pitchFamily="66" charset="0"/>
                <a:ea typeface="Cambria Math" panose="02040503050406030204" pitchFamily="18" charset="0"/>
                <a:cs typeface="Arial" panose="020B0604020202020204" pitchFamily="34" charset="0"/>
              </a:rPr>
              <a:t>· </a:t>
            </a:r>
            <a:r>
              <a:rPr lang="en-GB" sz="1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10</a:t>
            </a:r>
            <a:r>
              <a:rPr lang="en-GB" sz="1600" baseline="30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-2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 descr="Risultati immagini per vespa"/>
          <p:cNvPicPr>
            <a:picLocks noChangeAspect="1" noChangeArrowheads="1"/>
          </p:cNvPicPr>
          <p:nvPr/>
        </p:nvPicPr>
        <p:blipFill>
          <a:blip r:embed="rId4" cstate="print"/>
          <a:srcRect l="12054" t="9339" r="13100" b="5058"/>
          <a:stretch>
            <a:fillRect/>
          </a:stretch>
        </p:blipFill>
        <p:spPr bwMode="auto">
          <a:xfrm flipH="1">
            <a:off x="7390036" y="1014788"/>
            <a:ext cx="1662230" cy="1074982"/>
          </a:xfrm>
          <a:prstGeom prst="rect">
            <a:avLst/>
          </a:prstGeom>
          <a:noFill/>
        </p:spPr>
      </p:pic>
      <p:pic>
        <p:nvPicPr>
          <p:cNvPr id="24" name="Picture 2" descr="http://trieste.nffa.eu/img/nff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3172" y="965130"/>
            <a:ext cx="1025174" cy="761878"/>
          </a:xfrm>
          <a:prstGeom prst="rect">
            <a:avLst/>
          </a:prstGeom>
          <a:noFill/>
        </p:spPr>
      </p:pic>
      <p:sp>
        <p:nvSpPr>
          <p:cNvPr id="25" name="TextBox 3"/>
          <p:cNvSpPr txBox="1"/>
          <p:nvPr/>
        </p:nvSpPr>
        <p:spPr>
          <a:xfrm>
            <a:off x="6778663" y="2031014"/>
            <a:ext cx="2367915" cy="504517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VESPA: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Very Efficient Spin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Polarization Analysis</a:t>
            </a: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B42E2-C01A-4574-B706-072679E424B7}" type="slidenum">
              <a:rPr lang="en-GB" smtClean="0"/>
              <a:pPr/>
              <a:t>9</a:t>
            </a:fld>
            <a:r>
              <a:rPr lang="en-GB"/>
              <a:t>/15</a:t>
            </a:r>
            <a:endParaRPr lang="en-GB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006" y="3506431"/>
            <a:ext cx="2467255" cy="321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uppo 5"/>
          <p:cNvGrpSpPr/>
          <p:nvPr/>
        </p:nvGrpSpPr>
        <p:grpSpPr>
          <a:xfrm>
            <a:off x="983865" y="3687012"/>
            <a:ext cx="2880000" cy="2666624"/>
            <a:chOff x="983865" y="3687012"/>
            <a:chExt cx="2880000" cy="2666624"/>
          </a:xfrm>
        </p:grpSpPr>
        <p:pic>
          <p:nvPicPr>
            <p:cNvPr id="20" name="Picture 4" descr="IUCrfigure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3865" y="3936493"/>
              <a:ext cx="2880000" cy="2417143"/>
            </a:xfrm>
            <a:prstGeom prst="rect">
              <a:avLst/>
            </a:prstGeom>
          </p:spPr>
        </p:pic>
        <p:sp>
          <p:nvSpPr>
            <p:cNvPr id="26" name="CasellaDiTesto 25"/>
            <p:cNvSpPr txBox="1"/>
            <p:nvPr/>
          </p:nvSpPr>
          <p:spPr>
            <a:xfrm>
              <a:off x="1551752" y="3687012"/>
              <a:ext cx="94128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00" dirty="0" err="1">
                  <a:latin typeface="Arial" panose="020B0604020202020204" pitchFamily="34" charset="0"/>
                  <a:cs typeface="Arial" panose="020B0604020202020204" pitchFamily="34" charset="0"/>
                </a:rPr>
                <a:t>hv</a:t>
              </a:r>
              <a:r>
                <a:rPr lang="en-GB" sz="1300" dirty="0">
                  <a:latin typeface="Arial" panose="020B0604020202020204" pitchFamily="34" charset="0"/>
                  <a:cs typeface="Arial" panose="020B0604020202020204" pitchFamily="34" charset="0"/>
                </a:rPr>
                <a:t>= 50 eV</a:t>
              </a:r>
            </a:p>
          </p:txBody>
        </p:sp>
      </p:grpSp>
      <p:sp>
        <p:nvSpPr>
          <p:cNvPr id="28" name="CasellaDiTesto 27"/>
          <p:cNvSpPr txBox="1"/>
          <p:nvPr/>
        </p:nvSpPr>
        <p:spPr>
          <a:xfrm>
            <a:off x="3429899" y="999918"/>
            <a:ext cx="112562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l-GR" sz="1300" dirty="0"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endParaRPr lang="en-GB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5060430" y="1021426"/>
            <a:ext cx="12186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it-IT" sz="13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l-GR" sz="13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endParaRPr lang="en-GB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1906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Hercul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Hercules" id="{50A8C045-CCB6-46D7-9F24-9F76726F8923}" vid="{0028511F-4A49-4B09-B514-7C5FDCA23E6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TM04033917[[fn=Berlino]]</Template>
  <TotalTime>32526</TotalTime>
  <Words>923</Words>
  <Application>Microsoft Office PowerPoint</Application>
  <PresentationFormat>Presentazione su schermo (4:3)</PresentationFormat>
  <Paragraphs>213</Paragraphs>
  <Slides>28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40" baseType="lpstr">
      <vt:lpstr>SimSun</vt:lpstr>
      <vt:lpstr>Arial</vt:lpstr>
      <vt:lpstr>Calibri</vt:lpstr>
      <vt:lpstr>Calibri Light</vt:lpstr>
      <vt:lpstr>Cambria Math</vt:lpstr>
      <vt:lpstr>Candara</vt:lpstr>
      <vt:lpstr>Carlito</vt:lpstr>
      <vt:lpstr>Lucida Sans</vt:lpstr>
      <vt:lpstr>Matura MT Script Capitals</vt:lpstr>
      <vt:lpstr>Times New Roman</vt:lpstr>
      <vt:lpstr>TemaHercules</vt:lpstr>
      <vt:lpstr>Acrobat Document</vt:lpstr>
      <vt:lpstr>Electronic Properties of Low Dimensional Quantum Materials</vt:lpstr>
      <vt:lpstr>OUTLINE</vt:lpstr>
      <vt:lpstr>WHAT ARE WE LOOKING AT?</vt:lpstr>
      <vt:lpstr>NEW PHASES OF MATTER</vt:lpstr>
      <vt:lpstr>WHY TOPOLOGICAL INSULATORS?</vt:lpstr>
      <vt:lpstr>WHY TOPOLOGICAL INSULATORS?</vt:lpstr>
      <vt:lpstr>PHOTOEMISSION SPECTROSCOPY</vt:lpstr>
      <vt:lpstr>SPIN-RESOLVED ARPES: EXCHANGE SCATTERING</vt:lpstr>
      <vt:lpstr>SPIN-RESOLVED ARPES: VESPA DETECTOR</vt:lpstr>
      <vt:lpstr>PULSED LASER DEPOSITION TECHNIQUE</vt:lpstr>
      <vt:lpstr>WHY THIN FILMS?</vt:lpstr>
      <vt:lpstr>ARPES ON PLD Bi2Se3 THIN FILMS</vt:lpstr>
      <vt:lpstr>SPIN-RESOLVED ARPES ON PLD Bi2Se3  THIN FILMS</vt:lpstr>
      <vt:lpstr>SPIN-RESOLVED ARPES ON PLD Bi2Se3  THIN FILMS</vt:lpstr>
      <vt:lpstr>PERSPECTIVES</vt:lpstr>
      <vt:lpstr>THANKS FOR YOUR ATTENTION</vt:lpstr>
      <vt:lpstr>Presentazione standard di PowerPoint</vt:lpstr>
      <vt:lpstr>GROWTH OPTIMIZATION: TEMPERATURE</vt:lpstr>
      <vt:lpstr>GROWTH OPTIMIZATION: PRESSURE</vt:lpstr>
      <vt:lpstr>GROWTH – SrTiO3 (111) vs Al2O3 SUBSTRATES</vt:lpstr>
      <vt:lpstr>GROWTH ON Al2O3 (0001) SUBSTRATE </vt:lpstr>
      <vt:lpstr>PLD-GROWN BI2Se3 (001) THIN FILMS</vt:lpstr>
      <vt:lpstr>SPIN-RESOLVED ARPES: VESPA DETECTOR</vt:lpstr>
      <vt:lpstr>EXCHANGE SCATTERING: Fe(001)-p(1x1)-O  TARGET</vt:lpstr>
      <vt:lpstr>Presentazione standard di PowerPoint</vt:lpstr>
      <vt:lpstr>TOPOLOGY IN BAND THEORY</vt:lpstr>
      <vt:lpstr>TOPOLOGY IN BAND THEORY</vt:lpstr>
      <vt:lpstr>TIME REVERSAL SYMMETRY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Chiara Bigi</dc:creator>
  <cp:lastModifiedBy>Chiara Bigi</cp:lastModifiedBy>
  <cp:revision>279</cp:revision>
  <cp:lastPrinted>2017-07-06T19:50:15Z</cp:lastPrinted>
  <dcterms:created xsi:type="dcterms:W3CDTF">2017-05-31T15:25:46Z</dcterms:created>
  <dcterms:modified xsi:type="dcterms:W3CDTF">2017-10-06T21:19:32Z</dcterms:modified>
</cp:coreProperties>
</file>