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5"/>
  </p:notesMasterIdLst>
  <p:sldIdLst>
    <p:sldId id="256" r:id="rId2"/>
    <p:sldId id="334" r:id="rId3"/>
    <p:sldId id="335" r:id="rId4"/>
    <p:sldId id="336" r:id="rId5"/>
    <p:sldId id="355" r:id="rId6"/>
    <p:sldId id="356" r:id="rId7"/>
    <p:sldId id="353" r:id="rId8"/>
    <p:sldId id="366" r:id="rId9"/>
    <p:sldId id="354" r:id="rId10"/>
    <p:sldId id="342" r:id="rId11"/>
    <p:sldId id="343" r:id="rId12"/>
    <p:sldId id="346" r:id="rId13"/>
    <p:sldId id="345" r:id="rId14"/>
    <p:sldId id="347" r:id="rId15"/>
    <p:sldId id="367" r:id="rId16"/>
    <p:sldId id="348" r:id="rId17"/>
    <p:sldId id="350" r:id="rId18"/>
    <p:sldId id="377" r:id="rId19"/>
    <p:sldId id="378" r:id="rId20"/>
    <p:sldId id="349" r:id="rId21"/>
    <p:sldId id="359" r:id="rId22"/>
    <p:sldId id="360" r:id="rId23"/>
    <p:sldId id="361" r:id="rId24"/>
    <p:sldId id="362" r:id="rId25"/>
    <p:sldId id="363" r:id="rId26"/>
    <p:sldId id="364" r:id="rId27"/>
    <p:sldId id="368" r:id="rId28"/>
    <p:sldId id="369" r:id="rId29"/>
    <p:sldId id="371" r:id="rId30"/>
    <p:sldId id="375" r:id="rId31"/>
    <p:sldId id="376" r:id="rId32"/>
    <p:sldId id="370" r:id="rId33"/>
    <p:sldId id="373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0000"/>
    <a:srgbClr val="F6A8A8"/>
    <a:srgbClr val="00CCFF"/>
    <a:srgbClr val="00FFFF"/>
    <a:srgbClr val="6699FF"/>
    <a:srgbClr val="009900"/>
    <a:srgbClr val="CC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48" autoAdjust="0"/>
  </p:normalViewPr>
  <p:slideViewPr>
    <p:cSldViewPr>
      <p:cViewPr>
        <p:scale>
          <a:sx n="115" d="100"/>
          <a:sy n="115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F4997-4305-4E82-A593-8F0688DB3916}" type="datetimeFigureOut">
              <a:rPr lang="it-IT" smtClean="0"/>
              <a:pPr/>
              <a:t>10/10/2017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88B77-C311-45B2-B0E2-3E0F97495F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65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88B77-C311-45B2-B0E2-3E0F97495F3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37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88B77-C311-45B2-B0E2-3E0F97495F3C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74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3F67-4FDB-4E41-9D61-4CBAEAAA2AD1}" type="datetime1">
              <a:rPr lang="it-IT" smtClean="0"/>
              <a:pPr/>
              <a:t>10/10/2017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0A70-6F2F-4707-B7E4-98228FC0541F}" type="datetime1">
              <a:rPr lang="it-IT" smtClean="0"/>
              <a:pPr/>
              <a:t>10/10/2017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0500-97AA-458F-A79F-72B6666420AA}" type="datetime1">
              <a:rPr lang="it-IT" smtClean="0"/>
              <a:pPr/>
              <a:t>10/10/2017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58C7-4F11-4BC4-B502-A0EC6FE66703}" type="datetime1">
              <a:rPr lang="it-IT" smtClean="0"/>
              <a:pPr/>
              <a:t>10/10/2017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1C46-FE92-4170-997E-79DECAA5E084}" type="datetime1">
              <a:rPr lang="it-IT" smtClean="0"/>
              <a:pPr/>
              <a:t>10/10/2017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F358-A499-4735-B72D-6E551C65CEED}" type="datetime1">
              <a:rPr lang="it-IT" smtClean="0"/>
              <a:pPr/>
              <a:t>10/10/2017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5A13-2056-4B3B-8096-46EBBC2EF821}" type="datetime1">
              <a:rPr lang="it-IT" smtClean="0"/>
              <a:pPr/>
              <a:t>10/10/2017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E822-BF76-498B-AFE3-6B3BE5C4153A}" type="datetime1">
              <a:rPr lang="it-IT" smtClean="0"/>
              <a:pPr/>
              <a:t>10/10/2017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AAA-E047-4115-BD96-A6211190D87A}" type="datetime1">
              <a:rPr lang="it-IT" smtClean="0"/>
              <a:pPr/>
              <a:t>10/10/2017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29CD-3BF7-45CD-8293-488156667909}" type="datetime1">
              <a:rPr lang="it-IT" smtClean="0"/>
              <a:pPr/>
              <a:t>10/10/2017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2DA-9EF4-424D-805C-5BCD3E7BAB06}" type="datetime1">
              <a:rPr lang="it-IT" smtClean="0"/>
              <a:pPr/>
              <a:t>10/10/2017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4AFBA-2668-43AC-995A-8BBC63CCB594}" type="datetime1">
              <a:rPr lang="it-IT" smtClean="0"/>
              <a:pPr/>
              <a:t>10/10/2017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DB4CB-8437-44F5-BADE-F40AD20EE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1.jpeg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3.jpeg"/><Relationship Id="rId5" Type="http://schemas.openxmlformats.org/officeDocument/2006/relationships/image" Target="../media/image25.png"/><Relationship Id="rId10" Type="http://schemas.openxmlformats.org/officeDocument/2006/relationships/image" Target="../media/image32.jpe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0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8.jpeg"/><Relationship Id="rId4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86463"/>
            <a:ext cx="9144000" cy="34590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Hunting</a:t>
            </a: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primordial</a:t>
            </a: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B-</a:t>
            </a:r>
            <a:r>
              <a:rPr lang="it-IT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modes</a:t>
            </a: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CMB </a:t>
            </a:r>
            <a:r>
              <a:rPr lang="it-IT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polarization</a:t>
            </a: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maps</a:t>
            </a: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data </a:t>
            </a:r>
            <a:r>
              <a:rPr lang="it-IT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analysis</a:t>
            </a: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for the LSPE/STRIP </a:t>
            </a:r>
            <a:r>
              <a:rPr lang="it-IT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experiment</a:t>
            </a:r>
            <a:endParaRPr lang="it-IT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Immagine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700"/>
            <a:ext cx="899592" cy="8938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F238D14-85FB-4489-886D-F950E7C43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0099"/>
            <a:ext cx="1403648" cy="851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3208C6F0-11A4-491A-AF9E-A824F3405A9F}"/>
              </a:ext>
            </a:extLst>
          </p:cNvPr>
          <p:cNvSpPr txBox="1"/>
          <p:nvPr/>
        </p:nvSpPr>
        <p:spPr>
          <a:xfrm>
            <a:off x="3329862" y="4454081"/>
            <a:ext cx="248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33CC"/>
                </a:solidFill>
              </a:rPr>
              <a:t>Silvia Caprioli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D9F0F85C-A366-414B-9E3C-710B38BFD90E}"/>
              </a:ext>
            </a:extLst>
          </p:cNvPr>
          <p:cNvSpPr txBox="1"/>
          <p:nvPr/>
        </p:nvSpPr>
        <p:spPr>
          <a:xfrm>
            <a:off x="2339752" y="6067274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1° </a:t>
            </a:r>
            <a:r>
              <a:rPr lang="it-IT" sz="1600" dirty="0" err="1"/>
              <a:t>year</a:t>
            </a:r>
            <a:r>
              <a:rPr lang="it-IT" sz="1600" dirty="0"/>
              <a:t> </a:t>
            </a:r>
            <a:r>
              <a:rPr lang="it-IT" sz="1600" dirty="0" err="1"/>
              <a:t>PhD</a:t>
            </a:r>
            <a:r>
              <a:rPr lang="it-IT" sz="1600" dirty="0"/>
              <a:t> </a:t>
            </a:r>
            <a:r>
              <a:rPr lang="it-IT" sz="1600" dirty="0" err="1"/>
              <a:t>students</a:t>
            </a:r>
            <a:r>
              <a:rPr lang="it-IT" sz="1600" dirty="0"/>
              <a:t> workshop, 11 </a:t>
            </a:r>
            <a:r>
              <a:rPr lang="it-IT" sz="1600" dirty="0" err="1"/>
              <a:t>October</a:t>
            </a:r>
            <a:r>
              <a:rPr lang="it-IT" sz="1600" dirty="0"/>
              <a:t> 2017 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E4F549AA-4CDC-42FC-9B49-DD6C7B6D2B18}"/>
              </a:ext>
            </a:extLst>
          </p:cNvPr>
          <p:cNvSpPr txBox="1"/>
          <p:nvPr/>
        </p:nvSpPr>
        <p:spPr>
          <a:xfrm>
            <a:off x="1942272" y="5153148"/>
            <a:ext cx="554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6699FF"/>
                </a:solidFill>
              </a:rPr>
              <a:t>Supervisors</a:t>
            </a:r>
            <a:r>
              <a:rPr lang="it-IT" sz="2000" dirty="0">
                <a:solidFill>
                  <a:srgbClr val="6699FF"/>
                </a:solidFill>
              </a:rPr>
              <a:t>: Barbara </a:t>
            </a:r>
            <a:r>
              <a:rPr lang="it-IT" sz="2000" dirty="0" err="1">
                <a:solidFill>
                  <a:srgbClr val="6699FF"/>
                </a:solidFill>
              </a:rPr>
              <a:t>Caccianiga</a:t>
            </a:r>
            <a:r>
              <a:rPr lang="it-IT" sz="2000" dirty="0">
                <a:solidFill>
                  <a:srgbClr val="6699FF"/>
                </a:solidFill>
              </a:rPr>
              <a:t>, Maurizio Tomasi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A75E2D6E-3122-4930-8329-85710092A1AF}"/>
              </a:ext>
            </a:extLst>
          </p:cNvPr>
          <p:cNvSpPr/>
          <p:nvPr/>
        </p:nvSpPr>
        <p:spPr>
          <a:xfrm>
            <a:off x="2706906" y="6405828"/>
            <a:ext cx="3730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Department of Physics, University of Milan</a:t>
            </a:r>
            <a:endParaRPr lang="it-IT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2A13668-34F1-4AB3-AEBC-BC3D85CE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5ADD5BF1-DDA8-4019-AB0A-11EF4C6E794B}"/>
              </a:ext>
            </a:extLst>
          </p:cNvPr>
          <p:cNvSpPr txBox="1">
            <a:spLocks/>
          </p:cNvSpPr>
          <p:nvPr/>
        </p:nvSpPr>
        <p:spPr>
          <a:xfrm>
            <a:off x="1457908" y="0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The CMB </a:t>
            </a:r>
            <a:r>
              <a:rPr lang="it-IT" sz="3200" b="1" dirty="0" err="1">
                <a:solidFill>
                  <a:srgbClr val="0033CC"/>
                </a:solidFill>
              </a:rPr>
              <a:t>polarization</a:t>
            </a:r>
            <a:endParaRPr lang="it-IT" sz="3200" b="1" dirty="0">
              <a:solidFill>
                <a:srgbClr val="0033CC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F2C40A7-5451-4CC0-8887-0B3E30219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86" y="497149"/>
            <a:ext cx="2453908" cy="2270523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909C84FE-CE59-4BED-8D23-156CDC7E21EB}"/>
              </a:ext>
            </a:extLst>
          </p:cNvPr>
          <p:cNvSpPr/>
          <p:nvPr/>
        </p:nvSpPr>
        <p:spPr>
          <a:xfrm>
            <a:off x="28082" y="2435625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Polarization is usually </a:t>
            </a:r>
            <a:r>
              <a:rPr lang="en-US" sz="1600" dirty="0" err="1"/>
              <a:t>quatified</a:t>
            </a:r>
            <a:r>
              <a:rPr lang="en-US" sz="1600" dirty="0"/>
              <a:t> using Stokes parameters I, Q, U, V.</a:t>
            </a:r>
          </a:p>
          <a:p>
            <a:r>
              <a:rPr lang="en-US" sz="1600" dirty="0"/>
              <a:t>      But we can also </a:t>
            </a:r>
            <a:r>
              <a:rPr lang="en-US" sz="1600" dirty="0" err="1"/>
              <a:t>decompone</a:t>
            </a:r>
            <a:r>
              <a:rPr lang="en-US" sz="1600" dirty="0"/>
              <a:t> the polarization pattern in the sky into 2 components:</a:t>
            </a:r>
            <a:endParaRPr lang="it-IT" sz="16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1ECF8173-2071-4B10-A2CA-E8064613B995}"/>
              </a:ext>
            </a:extLst>
          </p:cNvPr>
          <p:cNvSpPr txBox="1"/>
          <p:nvPr/>
        </p:nvSpPr>
        <p:spPr>
          <a:xfrm>
            <a:off x="51228" y="635675"/>
            <a:ext cx="512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CMB is </a:t>
            </a:r>
            <a:r>
              <a:rPr lang="en-US" sz="1600" b="1" dirty="0"/>
              <a:t>linearly polarized </a:t>
            </a:r>
            <a:r>
              <a:rPr lang="en-US" sz="1600" dirty="0"/>
              <a:t>at 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US" sz="1600" dirty="0"/>
              <a:t>10% level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31C68C90-D343-46F8-8939-2EEE581C9847}"/>
              </a:ext>
            </a:extLst>
          </p:cNvPr>
          <p:cNvSpPr txBox="1"/>
          <p:nvPr/>
        </p:nvSpPr>
        <p:spPr>
          <a:xfrm>
            <a:off x="28082" y="1443681"/>
            <a:ext cx="572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Polarization</a:t>
            </a:r>
            <a:r>
              <a:rPr lang="it-IT" sz="1600" dirty="0"/>
              <a:t> </a:t>
            </a:r>
            <a:r>
              <a:rPr lang="it-IT" sz="1600" dirty="0" err="1"/>
              <a:t>results</a:t>
            </a:r>
            <a:r>
              <a:rPr lang="it-IT" sz="1600" dirty="0"/>
              <a:t> from Thomson </a:t>
            </a:r>
            <a:r>
              <a:rPr lang="it-IT" sz="1600" dirty="0" err="1"/>
              <a:t>Scattering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decoupling</a:t>
            </a:r>
            <a:r>
              <a:rPr lang="it-IT" sz="1600" dirty="0"/>
              <a:t>, </a:t>
            </a:r>
            <a:r>
              <a:rPr lang="it-IT" sz="1600" dirty="0" err="1"/>
              <a:t>only</a:t>
            </a:r>
            <a:r>
              <a:rPr lang="it-IT" sz="1600" dirty="0"/>
              <a:t> in case of </a:t>
            </a:r>
            <a:r>
              <a:rPr lang="it-IT" sz="1600" b="1" dirty="0"/>
              <a:t>Quadrupole </a:t>
            </a:r>
            <a:r>
              <a:rPr lang="it-IT" sz="1600" b="1" dirty="0" err="1"/>
              <a:t>Anisotropy</a:t>
            </a:r>
            <a:endParaRPr lang="it-IT" sz="1600" b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8D7C76E3-2A67-4594-99A6-C5A8C18D78F8}"/>
              </a:ext>
            </a:extLst>
          </p:cNvPr>
          <p:cNvSpPr txBox="1"/>
          <p:nvPr/>
        </p:nvSpPr>
        <p:spPr>
          <a:xfrm>
            <a:off x="5682478" y="1354984"/>
            <a:ext cx="5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Hot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xmlns="" id="{7E0F9E3E-528E-4DB6-92D4-D7467E18340C}"/>
              </a:ext>
            </a:extLst>
          </p:cNvPr>
          <p:cNvSpPr/>
          <p:nvPr/>
        </p:nvSpPr>
        <p:spPr>
          <a:xfrm>
            <a:off x="7318648" y="83360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/>
              <a:t>Cold</a:t>
            </a:r>
            <a:endParaRPr lang="it-IT" b="1" dirty="0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xmlns="" id="{FFC8B321-034D-4143-AD99-826773223F37}"/>
              </a:ext>
            </a:extLst>
          </p:cNvPr>
          <p:cNvSpPr/>
          <p:nvPr/>
        </p:nvSpPr>
        <p:spPr>
          <a:xfrm>
            <a:off x="1262039" y="3010084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E-</a:t>
            </a:r>
            <a:r>
              <a:rPr lang="it-IT" b="1" dirty="0" err="1">
                <a:solidFill>
                  <a:srgbClr val="0070C0"/>
                </a:solidFill>
              </a:rPr>
              <a:t>modes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xmlns="" id="{9D87B52D-E07F-4ADC-A5E5-A9D6B4599281}"/>
              </a:ext>
            </a:extLst>
          </p:cNvPr>
          <p:cNvSpPr/>
          <p:nvPr/>
        </p:nvSpPr>
        <p:spPr>
          <a:xfrm>
            <a:off x="1244405" y="4770737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B-</a:t>
            </a:r>
            <a:r>
              <a:rPr lang="it-IT" b="1" dirty="0" err="1">
                <a:solidFill>
                  <a:srgbClr val="FF0000"/>
                </a:solidFill>
              </a:rPr>
              <a:t>modes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xmlns="" id="{7384AD3A-4EDC-4286-8DD9-6BA04FA8B2ED}"/>
              </a:ext>
            </a:extLst>
          </p:cNvPr>
          <p:cNvGrpSpPr/>
          <p:nvPr/>
        </p:nvGrpSpPr>
        <p:grpSpPr>
          <a:xfrm>
            <a:off x="685777" y="3455922"/>
            <a:ext cx="2295525" cy="1066800"/>
            <a:chOff x="176710" y="3614378"/>
            <a:chExt cx="2295525" cy="1066800"/>
          </a:xfrm>
        </p:grpSpPr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xmlns="" id="{09E725B9-A10B-408E-BC00-28D372476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710" y="3614378"/>
              <a:ext cx="1152525" cy="1066800"/>
            </a:xfrm>
            <a:prstGeom prst="rect">
              <a:avLst/>
            </a:prstGeom>
          </p:spPr>
        </p:pic>
        <p:pic>
          <p:nvPicPr>
            <p:cNvPr id="50" name="Immagine 49">
              <a:extLst>
                <a:ext uri="{FF2B5EF4-FFF2-40B4-BE49-F238E27FC236}">
                  <a16:creationId xmlns:a16="http://schemas.microsoft.com/office/drawing/2014/main" xmlns="" id="{645A93C0-4C0D-4244-BF64-1B5AF1F06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9235" y="3614378"/>
              <a:ext cx="1143000" cy="1066800"/>
            </a:xfrm>
            <a:prstGeom prst="rect">
              <a:avLst/>
            </a:prstGeom>
          </p:spPr>
        </p:pic>
      </p:grpSp>
      <p:grpSp>
        <p:nvGrpSpPr>
          <p:cNvPr id="54" name="Gruppo 53">
            <a:extLst>
              <a:ext uri="{FF2B5EF4-FFF2-40B4-BE49-F238E27FC236}">
                <a16:creationId xmlns:a16="http://schemas.microsoft.com/office/drawing/2014/main" xmlns="" id="{A9C552D6-83BF-47F2-94B0-22C717693097}"/>
              </a:ext>
            </a:extLst>
          </p:cNvPr>
          <p:cNvGrpSpPr/>
          <p:nvPr/>
        </p:nvGrpSpPr>
        <p:grpSpPr>
          <a:xfrm>
            <a:off x="685777" y="5221160"/>
            <a:ext cx="2295526" cy="1076325"/>
            <a:chOff x="181472" y="5056427"/>
            <a:chExt cx="2295526" cy="1076325"/>
          </a:xfrm>
        </p:grpSpPr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xmlns="" id="{97DB2412-FB09-4C83-9052-8178907FA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472" y="5056427"/>
              <a:ext cx="1190625" cy="1076325"/>
            </a:xfrm>
            <a:prstGeom prst="rect">
              <a:avLst/>
            </a:prstGeom>
          </p:spPr>
        </p:pic>
        <p:pic>
          <p:nvPicPr>
            <p:cNvPr id="53" name="Immagine 52">
              <a:extLst>
                <a:ext uri="{FF2B5EF4-FFF2-40B4-BE49-F238E27FC236}">
                  <a16:creationId xmlns:a16="http://schemas.microsoft.com/office/drawing/2014/main" xmlns="" id="{D7475959-8535-452C-ADA0-4025B0973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9236" y="5074233"/>
              <a:ext cx="1147762" cy="1058519"/>
            </a:xfrm>
            <a:prstGeom prst="rect">
              <a:avLst/>
            </a:prstGeom>
          </p:spPr>
        </p:pic>
      </p:grpSp>
      <p:sp>
        <p:nvSpPr>
          <p:cNvPr id="55" name="CasellaDiTesto 54">
            <a:extLst>
              <a:ext uri="{FF2B5EF4-FFF2-40B4-BE49-F238E27FC236}">
                <a16:creationId xmlns:a16="http://schemas.microsoft.com/office/drawing/2014/main" xmlns="" id="{3698B45F-3388-4CEC-872F-71AF01ED0D25}"/>
              </a:ext>
            </a:extLst>
          </p:cNvPr>
          <p:cNvSpPr txBox="1"/>
          <p:nvPr/>
        </p:nvSpPr>
        <p:spPr>
          <a:xfrm>
            <a:off x="3510595" y="3256275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Produced</a:t>
            </a:r>
            <a:r>
              <a:rPr lang="it-IT" sz="1600" dirty="0"/>
              <a:t> by: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Density</a:t>
            </a:r>
            <a:r>
              <a:rPr lang="it-IT" sz="1600" dirty="0"/>
              <a:t> </a:t>
            </a:r>
            <a:r>
              <a:rPr lang="it-IT" sz="1600" dirty="0" err="1"/>
              <a:t>fluctuations</a:t>
            </a:r>
            <a:r>
              <a:rPr lang="it-IT" sz="1600" dirty="0"/>
              <a:t> in </a:t>
            </a:r>
            <a:r>
              <a:rPr lang="it-IT" sz="1600" dirty="0" err="1"/>
              <a:t>primordial</a:t>
            </a:r>
            <a:r>
              <a:rPr lang="it-IT" sz="1600" dirty="0"/>
              <a:t> plasma (scalar)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Primordial</a:t>
            </a:r>
            <a:r>
              <a:rPr lang="it-IT" sz="1600" dirty="0"/>
              <a:t> </a:t>
            </a:r>
            <a:r>
              <a:rPr lang="it-IT" sz="1600" dirty="0" err="1"/>
              <a:t>gravitational</a:t>
            </a:r>
            <a:r>
              <a:rPr lang="it-IT" sz="1600" dirty="0"/>
              <a:t> </a:t>
            </a:r>
            <a:r>
              <a:rPr lang="it-IT" sz="1600" dirty="0" err="1"/>
              <a:t>waves</a:t>
            </a:r>
            <a:r>
              <a:rPr lang="it-IT" sz="1600" dirty="0"/>
              <a:t> (</a:t>
            </a:r>
            <a:r>
              <a:rPr lang="it-IT" sz="1600" dirty="0" err="1"/>
              <a:t>tensor</a:t>
            </a:r>
            <a:r>
              <a:rPr lang="it-IT" sz="1600" dirty="0"/>
              <a:t>)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xmlns="" id="{E8A2FAC6-8019-4280-B8FC-FF3DABE1921E}"/>
              </a:ext>
            </a:extLst>
          </p:cNvPr>
          <p:cNvSpPr txBox="1"/>
          <p:nvPr/>
        </p:nvSpPr>
        <p:spPr>
          <a:xfrm>
            <a:off x="3566148" y="485639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Produced</a:t>
            </a:r>
            <a:r>
              <a:rPr lang="it-IT" sz="1600" dirty="0"/>
              <a:t> by: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Primordial</a:t>
            </a:r>
            <a:r>
              <a:rPr lang="it-IT" sz="1600" dirty="0"/>
              <a:t> </a:t>
            </a:r>
            <a:r>
              <a:rPr lang="it-IT" sz="1600" dirty="0" err="1"/>
              <a:t>gravitational</a:t>
            </a:r>
            <a:r>
              <a:rPr lang="it-IT" sz="1600" dirty="0"/>
              <a:t> </a:t>
            </a:r>
            <a:r>
              <a:rPr lang="it-IT" sz="1600" dirty="0" err="1"/>
              <a:t>waves</a:t>
            </a:r>
            <a:r>
              <a:rPr lang="it-IT" sz="1600" dirty="0"/>
              <a:t> (</a:t>
            </a:r>
            <a:r>
              <a:rPr lang="it-IT" sz="1600" dirty="0" err="1"/>
              <a:t>tensor</a:t>
            </a:r>
            <a:r>
              <a:rPr lang="it-IT" sz="1600" dirty="0"/>
              <a:t>)  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xmlns="" id="{A682B34D-A149-4EE8-85ED-1542BB4E723D}"/>
              </a:ext>
            </a:extLst>
          </p:cNvPr>
          <p:cNvSpPr txBox="1"/>
          <p:nvPr/>
        </p:nvSpPr>
        <p:spPr>
          <a:xfrm>
            <a:off x="3535265" y="5712710"/>
            <a:ext cx="485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FF0000"/>
                </a:solidFill>
              </a:rPr>
              <a:t>Primordial</a:t>
            </a:r>
            <a:r>
              <a:rPr lang="it-IT" sz="1600" b="1" dirty="0">
                <a:solidFill>
                  <a:srgbClr val="FF0000"/>
                </a:solidFill>
              </a:rPr>
              <a:t> B-</a:t>
            </a:r>
            <a:r>
              <a:rPr lang="it-IT" sz="1600" b="1" dirty="0" err="1">
                <a:solidFill>
                  <a:srgbClr val="FF0000"/>
                </a:solidFill>
              </a:rPr>
              <a:t>modes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detection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would</a:t>
            </a:r>
            <a:r>
              <a:rPr lang="it-IT" sz="1600" b="1" dirty="0">
                <a:solidFill>
                  <a:srgbClr val="FF0000"/>
                </a:solidFill>
              </a:rPr>
              <a:t> be the </a:t>
            </a:r>
            <a:r>
              <a:rPr lang="it-IT" sz="1600" b="1" i="1" dirty="0">
                <a:solidFill>
                  <a:srgbClr val="FF0000"/>
                </a:solidFill>
              </a:rPr>
              <a:t>smoking </a:t>
            </a:r>
            <a:r>
              <a:rPr lang="it-IT" sz="1600" b="1" i="1" dirty="0" err="1">
                <a:solidFill>
                  <a:srgbClr val="FF0000"/>
                </a:solidFill>
              </a:rPr>
              <a:t>gun</a:t>
            </a:r>
            <a:r>
              <a:rPr lang="it-IT" sz="1600" b="1" dirty="0">
                <a:solidFill>
                  <a:srgbClr val="FF0000"/>
                </a:solidFill>
              </a:rPr>
              <a:t> of </a:t>
            </a:r>
            <a:r>
              <a:rPr lang="it-IT" sz="1600" b="1" dirty="0" err="1">
                <a:solidFill>
                  <a:srgbClr val="FF0000"/>
                </a:solidFill>
              </a:rPr>
              <a:t>inflation</a:t>
            </a:r>
            <a:r>
              <a:rPr lang="it-IT" sz="1600" b="1" dirty="0">
                <a:solidFill>
                  <a:srgbClr val="FF0000"/>
                </a:solidFill>
              </a:rPr>
              <a:t>!   </a:t>
            </a:r>
          </a:p>
        </p:txBody>
      </p: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xmlns="" id="{F4013DA6-C7F6-4088-942C-DA9F8D009EB3}"/>
              </a:ext>
            </a:extLst>
          </p:cNvPr>
          <p:cNvCxnSpPr>
            <a:cxnSpLocks/>
          </p:cNvCxnSpPr>
          <p:nvPr/>
        </p:nvCxnSpPr>
        <p:spPr>
          <a:xfrm flipH="1">
            <a:off x="6483246" y="4890161"/>
            <a:ext cx="713856" cy="1407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xmlns="" id="{B5EA7A60-2C27-4110-B2E0-CD01CBD1E614}"/>
              </a:ext>
            </a:extLst>
          </p:cNvPr>
          <p:cNvSpPr txBox="1"/>
          <p:nvPr/>
        </p:nvSpPr>
        <p:spPr>
          <a:xfrm>
            <a:off x="7318648" y="455015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Predicted</a:t>
            </a:r>
            <a:r>
              <a:rPr lang="it-IT" b="1" dirty="0">
                <a:solidFill>
                  <a:srgbClr val="FF0000"/>
                </a:solidFill>
              </a:rPr>
              <a:t> by </a:t>
            </a:r>
            <a:r>
              <a:rPr lang="it-IT" b="1" dirty="0" err="1">
                <a:solidFill>
                  <a:srgbClr val="FF0000"/>
                </a:solidFill>
              </a:rPr>
              <a:t>inflation</a:t>
            </a:r>
            <a:r>
              <a:rPr lang="it-IT" b="1" dirty="0">
                <a:solidFill>
                  <a:srgbClr val="FF0000"/>
                </a:solidFill>
              </a:rPr>
              <a:t>!!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xmlns="" id="{7F0EB339-9D1A-4ABB-A774-DA2F31D4BF81}"/>
              </a:ext>
            </a:extLst>
          </p:cNvPr>
          <p:cNvSpPr txBox="1"/>
          <p:nvPr/>
        </p:nvSpPr>
        <p:spPr>
          <a:xfrm>
            <a:off x="3510595" y="416329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Already</a:t>
            </a:r>
            <a:r>
              <a:rPr lang="it-IT" sz="1600" dirty="0"/>
              <a:t> </a:t>
            </a:r>
            <a:r>
              <a:rPr lang="it-IT" sz="1600" dirty="0" err="1"/>
              <a:t>detected</a:t>
            </a:r>
            <a:r>
              <a:rPr lang="it-IT" sz="1600" dirty="0"/>
              <a:t> </a:t>
            </a:r>
          </a:p>
          <a:p>
            <a:r>
              <a:rPr lang="it-IT" sz="1600" dirty="0"/>
              <a:t>(</a:t>
            </a:r>
            <a:r>
              <a:rPr lang="it-IT" sz="1600" dirty="0" err="1"/>
              <a:t>Planck</a:t>
            </a:r>
            <a:r>
              <a:rPr lang="it-IT" sz="1600" dirty="0"/>
              <a:t>, WMAP, QUIET, POLARBEAR etc.)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A70AEEC1-1B24-45A0-9BE4-C50D12636E4B}"/>
              </a:ext>
            </a:extLst>
          </p:cNvPr>
          <p:cNvSpPr txBox="1"/>
          <p:nvPr/>
        </p:nvSpPr>
        <p:spPr>
          <a:xfrm>
            <a:off x="2131295" y="6437368"/>
            <a:ext cx="51303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>
                <a:solidFill>
                  <a:srgbClr val="0070C0"/>
                </a:solidFill>
              </a:rPr>
              <a:t>The </a:t>
            </a:r>
            <a:r>
              <a:rPr lang="it-IT" sz="1700" b="1" dirty="0" err="1">
                <a:solidFill>
                  <a:srgbClr val="0070C0"/>
                </a:solidFill>
              </a:rPr>
              <a:t>problem</a:t>
            </a:r>
            <a:r>
              <a:rPr lang="it-IT" sz="1700" b="1" dirty="0">
                <a:solidFill>
                  <a:srgbClr val="0070C0"/>
                </a:solidFill>
              </a:rPr>
              <a:t> </a:t>
            </a:r>
            <a:r>
              <a:rPr lang="it-IT" sz="1700" b="1" dirty="0" err="1">
                <a:solidFill>
                  <a:srgbClr val="0070C0"/>
                </a:solidFill>
              </a:rPr>
              <a:t>is</a:t>
            </a:r>
            <a:r>
              <a:rPr lang="it-IT" sz="1700" b="1" dirty="0">
                <a:solidFill>
                  <a:srgbClr val="0070C0"/>
                </a:solidFill>
              </a:rPr>
              <a:t> </a:t>
            </a:r>
            <a:r>
              <a:rPr lang="it-IT" sz="1700" b="1" dirty="0" err="1">
                <a:solidFill>
                  <a:srgbClr val="0070C0"/>
                </a:solidFill>
              </a:rPr>
              <a:t>that</a:t>
            </a:r>
            <a:r>
              <a:rPr lang="it-IT" sz="1700" b="1" dirty="0">
                <a:solidFill>
                  <a:srgbClr val="0070C0"/>
                </a:solidFill>
              </a:rPr>
              <a:t>.. </a:t>
            </a:r>
            <a:r>
              <a:rPr lang="it-IT" sz="1700" b="1" dirty="0" err="1">
                <a:solidFill>
                  <a:srgbClr val="0070C0"/>
                </a:solidFill>
              </a:rPr>
              <a:t>It</a:t>
            </a:r>
            <a:r>
              <a:rPr lang="it-IT" sz="1700" b="1" dirty="0">
                <a:solidFill>
                  <a:srgbClr val="0070C0"/>
                </a:solidFill>
              </a:rPr>
              <a:t> </a:t>
            </a:r>
            <a:r>
              <a:rPr lang="it-IT" sz="1700" b="1" dirty="0" err="1">
                <a:solidFill>
                  <a:srgbClr val="0070C0"/>
                </a:solidFill>
              </a:rPr>
              <a:t>is</a:t>
            </a:r>
            <a:r>
              <a:rPr lang="it-IT" sz="1700" b="1" dirty="0">
                <a:solidFill>
                  <a:srgbClr val="0070C0"/>
                </a:solidFill>
              </a:rPr>
              <a:t> a </a:t>
            </a:r>
            <a:r>
              <a:rPr lang="it-IT" sz="1700" b="1" dirty="0" err="1">
                <a:solidFill>
                  <a:srgbClr val="0070C0"/>
                </a:solidFill>
              </a:rPr>
              <a:t>very</a:t>
            </a:r>
            <a:r>
              <a:rPr lang="it-IT" sz="1700" b="1" dirty="0">
                <a:solidFill>
                  <a:srgbClr val="0070C0"/>
                </a:solidFill>
              </a:rPr>
              <a:t> </a:t>
            </a:r>
            <a:r>
              <a:rPr lang="it-IT" sz="1700" b="1" dirty="0" err="1">
                <a:solidFill>
                  <a:srgbClr val="0070C0"/>
                </a:solidFill>
              </a:rPr>
              <a:t>difficult</a:t>
            </a:r>
            <a:r>
              <a:rPr lang="it-IT" sz="1700" b="1" dirty="0">
                <a:solidFill>
                  <a:srgbClr val="0070C0"/>
                </a:solidFill>
              </a:rPr>
              <a:t> </a:t>
            </a:r>
            <a:r>
              <a:rPr lang="it-IT" sz="1700" b="1" dirty="0" err="1">
                <a:solidFill>
                  <a:srgbClr val="0070C0"/>
                </a:solidFill>
              </a:rPr>
              <a:t>measurement</a:t>
            </a:r>
            <a:r>
              <a:rPr lang="it-IT" sz="1700" b="1" dirty="0">
                <a:solidFill>
                  <a:srgbClr val="0070C0"/>
                </a:solidFill>
              </a:rPr>
              <a:t>! </a:t>
            </a:r>
          </a:p>
        </p:txBody>
      </p:sp>
      <p:pic>
        <p:nvPicPr>
          <p:cNvPr id="67" name="Immagine 66">
            <a:extLst>
              <a:ext uri="{FF2B5EF4-FFF2-40B4-BE49-F238E27FC236}">
                <a16:creationId xmlns:a16="http://schemas.microsoft.com/office/drawing/2014/main" xmlns="" id="{34B0B13E-E3AA-4DF8-8214-C6591DAC79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11" y="6304082"/>
            <a:ext cx="483214" cy="502040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xmlns="" id="{4AFC442B-03A4-4F24-8D46-061001AC3C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28" y="4074412"/>
            <a:ext cx="329963" cy="343811"/>
          </a:xfrm>
          <a:prstGeom prst="rect">
            <a:avLst/>
          </a:prstGeom>
        </p:spPr>
      </p:pic>
      <p:sp>
        <p:nvSpPr>
          <p:cNvPr id="70" name="CasellaDiTesto 69">
            <a:extLst>
              <a:ext uri="{FF2B5EF4-FFF2-40B4-BE49-F238E27FC236}">
                <a16:creationId xmlns:a16="http://schemas.microsoft.com/office/drawing/2014/main" xmlns="" id="{C5A1A301-03B7-45B3-AB98-5677D200A305}"/>
              </a:ext>
            </a:extLst>
          </p:cNvPr>
          <p:cNvSpPr txBox="1"/>
          <p:nvPr/>
        </p:nvSpPr>
        <p:spPr>
          <a:xfrm>
            <a:off x="3534459" y="5449388"/>
            <a:ext cx="33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Never</a:t>
            </a:r>
            <a:r>
              <a:rPr lang="it-IT" sz="1600" b="1" dirty="0"/>
              <a:t> </a:t>
            </a:r>
            <a:r>
              <a:rPr lang="it-IT" sz="1600" b="1" dirty="0" err="1"/>
              <a:t>been</a:t>
            </a:r>
            <a:r>
              <a:rPr lang="it-IT" sz="1600" b="1" dirty="0"/>
              <a:t> </a:t>
            </a:r>
            <a:r>
              <a:rPr lang="it-IT" sz="1600" b="1" dirty="0" err="1"/>
              <a:t>detected</a:t>
            </a:r>
            <a:r>
              <a:rPr lang="it-IT" sz="1600" b="1" dirty="0"/>
              <a:t> so far</a:t>
            </a:r>
          </a:p>
        </p:txBody>
      </p:sp>
      <p:pic>
        <p:nvPicPr>
          <p:cNvPr id="71" name="Immagine 70">
            <a:extLst>
              <a:ext uri="{FF2B5EF4-FFF2-40B4-BE49-F238E27FC236}">
                <a16:creationId xmlns:a16="http://schemas.microsoft.com/office/drawing/2014/main" xmlns="" id="{ABE5DED4-E0D9-42F3-B40B-202729059C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95" y="6304082"/>
            <a:ext cx="483214" cy="50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45" grpId="0"/>
      <p:bldP spid="55" grpId="0"/>
      <p:bldP spid="56" grpId="0"/>
      <p:bldP spid="57" grpId="0"/>
      <p:bldP spid="62" grpId="0"/>
      <p:bldP spid="63" grpId="0"/>
      <p:bldP spid="64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BA1C20A-2537-447E-A3F6-E54AB97A8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6" y="568498"/>
            <a:ext cx="6633242" cy="435351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FEB171D-A273-415F-B809-E049F50A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3E65574-8B32-45A4-89E3-25FAD5884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707757" cy="1000649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066DE9C0-6379-41AC-BB8E-756070159093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012160" y="500325"/>
            <a:ext cx="1296144" cy="10564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xmlns="" id="{B2738978-0657-4699-B48A-525B2C46AC8E}"/>
              </a:ext>
            </a:extLst>
          </p:cNvPr>
          <p:cNvGrpSpPr/>
          <p:nvPr/>
        </p:nvGrpSpPr>
        <p:grpSpPr>
          <a:xfrm>
            <a:off x="7424539" y="1412776"/>
            <a:ext cx="1719461" cy="790698"/>
            <a:chOff x="176710" y="3614378"/>
            <a:chExt cx="2295525" cy="1066800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A21463E9-2ACA-4991-9ADE-93F2E1E7E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710" y="3614378"/>
              <a:ext cx="1152525" cy="1066800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xmlns="" id="{9B089593-EC39-49F7-9714-E4574C43E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9235" y="3614378"/>
              <a:ext cx="1143000" cy="1066800"/>
            </a:xfrm>
            <a:prstGeom prst="rect">
              <a:avLst/>
            </a:prstGeom>
          </p:spPr>
        </p:pic>
      </p:grp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xmlns="" id="{B053051D-FFC5-4C04-8DCC-F42B1811946B}"/>
              </a:ext>
            </a:extLst>
          </p:cNvPr>
          <p:cNvCxnSpPr>
            <a:cxnSpLocks/>
          </p:cNvCxnSpPr>
          <p:nvPr/>
        </p:nvCxnSpPr>
        <p:spPr>
          <a:xfrm flipH="1">
            <a:off x="6228184" y="1844824"/>
            <a:ext cx="1080120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FA29A917-37AA-4AB1-A7A5-32F1B8E5A389}"/>
              </a:ext>
            </a:extLst>
          </p:cNvPr>
          <p:cNvGrpSpPr/>
          <p:nvPr/>
        </p:nvGrpSpPr>
        <p:grpSpPr>
          <a:xfrm>
            <a:off x="7410293" y="2615601"/>
            <a:ext cx="1691681" cy="768414"/>
            <a:chOff x="181472" y="5056427"/>
            <a:chExt cx="2295526" cy="1076325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xmlns="" id="{79244020-99A7-4A6B-A935-2CBE20234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472" y="5056427"/>
              <a:ext cx="1190625" cy="1076325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65645C18-119C-46EE-892C-AC3FDE829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9236" y="5074233"/>
              <a:ext cx="1147762" cy="1058519"/>
            </a:xfrm>
            <a:prstGeom prst="rect">
              <a:avLst/>
            </a:prstGeom>
          </p:spPr>
        </p:pic>
      </p:grp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xmlns="" id="{4169039E-102C-4148-8E36-C1A82AD050AC}"/>
              </a:ext>
            </a:extLst>
          </p:cNvPr>
          <p:cNvCxnSpPr>
            <a:cxnSpLocks/>
          </p:cNvCxnSpPr>
          <p:nvPr/>
        </p:nvCxnSpPr>
        <p:spPr>
          <a:xfrm flipH="1">
            <a:off x="5436096" y="2881420"/>
            <a:ext cx="2011246" cy="975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87C4EB70-9AED-4541-BA18-C5871EB9551C}"/>
              </a:ext>
            </a:extLst>
          </p:cNvPr>
          <p:cNvSpPr txBox="1"/>
          <p:nvPr/>
        </p:nvSpPr>
        <p:spPr>
          <a:xfrm>
            <a:off x="7718776" y="1062711"/>
            <a:ext cx="1287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E-</a:t>
            </a:r>
            <a:r>
              <a:rPr lang="it-IT" sz="1600" dirty="0" err="1"/>
              <a:t>modes</a:t>
            </a:r>
            <a:endParaRPr lang="it-IT" sz="1600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646ADDF7-B446-4514-8F37-09612A09BB3C}"/>
              </a:ext>
            </a:extLst>
          </p:cNvPr>
          <p:cNvSpPr/>
          <p:nvPr/>
        </p:nvSpPr>
        <p:spPr>
          <a:xfrm>
            <a:off x="7701158" y="2283403"/>
            <a:ext cx="922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/>
              <a:t>B-</a:t>
            </a:r>
            <a:r>
              <a:rPr lang="it-IT" sz="1600" dirty="0" err="1"/>
              <a:t>modes</a:t>
            </a:r>
            <a:endParaRPr lang="it-IT" sz="1600" dirty="0"/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xmlns="" id="{D3A1FB51-3F78-4FA8-BB23-5CE5401CB3D2}"/>
              </a:ext>
            </a:extLst>
          </p:cNvPr>
          <p:cNvSpPr txBox="1">
            <a:spLocks/>
          </p:cNvSpPr>
          <p:nvPr/>
        </p:nvSpPr>
        <p:spPr>
          <a:xfrm>
            <a:off x="1080120" y="13447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err="1">
                <a:solidFill>
                  <a:srgbClr val="0033CC"/>
                </a:solidFill>
              </a:rPr>
              <a:t>Hunting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primordial</a:t>
            </a:r>
            <a:r>
              <a:rPr lang="it-IT" sz="3200" b="1" dirty="0">
                <a:solidFill>
                  <a:srgbClr val="0033CC"/>
                </a:solidFill>
              </a:rPr>
              <a:t> B-</a:t>
            </a:r>
            <a:r>
              <a:rPr lang="it-IT" sz="3200" b="1" dirty="0" err="1">
                <a:solidFill>
                  <a:srgbClr val="0033CC"/>
                </a:solidFill>
              </a:rPr>
              <a:t>modes</a:t>
            </a:r>
            <a:r>
              <a:rPr lang="it-IT" sz="3200" b="1" dirty="0">
                <a:solidFill>
                  <a:srgbClr val="0033CC"/>
                </a:solidFill>
              </a:rPr>
              <a:t>: </a:t>
            </a:r>
            <a:r>
              <a:rPr lang="it-IT" sz="3200" b="1" dirty="0" err="1">
                <a:solidFill>
                  <a:srgbClr val="0033CC"/>
                </a:solidFill>
              </a:rPr>
              <a:t>why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is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it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difficult</a:t>
            </a:r>
            <a:r>
              <a:rPr lang="it-IT" sz="3200" b="1" dirty="0">
                <a:solidFill>
                  <a:srgbClr val="0033CC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xmlns="" id="{53282897-318D-45C6-BA8C-DE7345961CAB}"/>
                  </a:ext>
                </a:extLst>
              </p:cNvPr>
              <p:cNvSpPr txBox="1"/>
              <p:nvPr/>
            </p:nvSpPr>
            <p:spPr>
              <a:xfrm>
                <a:off x="395536" y="5085184"/>
                <a:ext cx="50405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B-</a:t>
                </a:r>
                <a:r>
                  <a:rPr lang="it-IT" sz="1600" dirty="0" err="1"/>
                  <a:t>modes</a:t>
                </a:r>
                <a:r>
                  <a:rPr lang="it-IT" sz="1600" dirty="0"/>
                  <a:t> </a:t>
                </a:r>
                <a:r>
                  <a:rPr lang="it-IT" sz="1600" b="1" dirty="0" err="1"/>
                  <a:t>signal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</a:t>
                </a:r>
                <a:r>
                  <a:rPr lang="it-IT" sz="1600" b="1" dirty="0" err="1"/>
                  <a:t>very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weak</a:t>
                </a:r>
                <a:r>
                  <a:rPr lang="it-IT" sz="1600" dirty="0"/>
                  <a:t>: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53282897-318D-45C6-BA8C-DE7345961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085184"/>
                <a:ext cx="5040560" cy="338554"/>
              </a:xfrm>
              <a:prstGeom prst="rect">
                <a:avLst/>
              </a:prstGeom>
              <a:blipFill>
                <a:blip r:embed="rId8"/>
                <a:stretch>
                  <a:fillRect l="-484" t="-5357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BD8B702D-CE39-4F29-A167-90445625C7FD}"/>
              </a:ext>
            </a:extLst>
          </p:cNvPr>
          <p:cNvSpPr txBox="1"/>
          <p:nvPr/>
        </p:nvSpPr>
        <p:spPr>
          <a:xfrm>
            <a:off x="371917" y="5454516"/>
            <a:ext cx="764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only</a:t>
            </a:r>
            <a:r>
              <a:rPr lang="it-IT" sz="1600" dirty="0"/>
              <a:t> </a:t>
            </a:r>
            <a:r>
              <a:rPr lang="it-IT" sz="1600" dirty="0" err="1"/>
              <a:t>primordial</a:t>
            </a:r>
            <a:r>
              <a:rPr lang="it-IT" sz="1600" dirty="0"/>
              <a:t> GW produce B-</a:t>
            </a:r>
            <a:r>
              <a:rPr lang="it-IT" sz="1600" dirty="0" err="1"/>
              <a:t>modes</a:t>
            </a:r>
            <a:r>
              <a:rPr lang="it-IT" sz="1600" dirty="0"/>
              <a:t>… </a:t>
            </a:r>
            <a:r>
              <a:rPr lang="it-IT" sz="1600" dirty="0" err="1"/>
              <a:t>also</a:t>
            </a:r>
            <a:r>
              <a:rPr lang="it-IT" sz="1600" dirty="0"/>
              <a:t> </a:t>
            </a:r>
            <a:r>
              <a:rPr lang="it-IT" b="1" dirty="0" err="1">
                <a:solidFill>
                  <a:srgbClr val="00B050"/>
                </a:solidFill>
              </a:rPr>
              <a:t>gravitational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b="1" dirty="0" err="1">
                <a:solidFill>
                  <a:srgbClr val="00B050"/>
                </a:solidFill>
              </a:rPr>
              <a:t>lensing</a:t>
            </a:r>
            <a:r>
              <a:rPr lang="it-IT" sz="1600" dirty="0"/>
              <a:t>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xmlns="" id="{8084827D-D968-4C48-80A5-C10781E753BB}"/>
                  </a:ext>
                </a:extLst>
              </p:cNvPr>
              <p:cNvSpPr/>
              <p:nvPr/>
            </p:nvSpPr>
            <p:spPr>
              <a:xfrm>
                <a:off x="116635" y="571259"/>
                <a:ext cx="2092308" cy="357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100" b="1" i="1" dirty="0">
                    <a:solidFill>
                      <a:srgbClr val="0000FF"/>
                    </a:solidFill>
                  </a:rPr>
                  <a:t>Tensor to scalar ratio:  </a:t>
                </a:r>
                <a14:m>
                  <m:oMath xmlns:m="http://schemas.openxmlformats.org/officeDocument/2006/math">
                    <m:r>
                      <a:rPr lang="it-IT" sz="11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it-IT" sz="11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  <m:f>
                      <m:fPr>
                        <m:ctrlPr>
                          <a:rPr lang="it-IT" sz="1100" b="1" i="1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1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1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it-IT" sz="11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1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1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it-IT" sz="11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  <m:r>
                      <a:rPr lang="it-IT" sz="11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100" b="1" i="1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8084827D-D968-4C48-80A5-C10781E75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5" y="571259"/>
                <a:ext cx="2092308" cy="3575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Immagine 40">
            <a:extLst>
              <a:ext uri="{FF2B5EF4-FFF2-40B4-BE49-F238E27FC236}">
                <a16:creationId xmlns:a16="http://schemas.microsoft.com/office/drawing/2014/main" xmlns="" id="{D13C76E0-58DA-4384-807E-44DCC2A947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42" y="5401280"/>
            <a:ext cx="1536252" cy="995430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xmlns="" id="{525248D1-EF8A-4DCC-AAFE-3AE51E8B46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16" y="4850477"/>
            <a:ext cx="1536252" cy="799631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AA8E8B2E-829E-441C-A139-8044AAB935C1}"/>
              </a:ext>
            </a:extLst>
          </p:cNvPr>
          <p:cNvSpPr txBox="1"/>
          <p:nvPr/>
        </p:nvSpPr>
        <p:spPr>
          <a:xfrm>
            <a:off x="625156" y="5937245"/>
            <a:ext cx="608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It</a:t>
            </a:r>
            <a:r>
              <a:rPr lang="it-IT" sz="1400" dirty="0"/>
              <a:t> </a:t>
            </a:r>
            <a:r>
              <a:rPr lang="it-IT" sz="1400" dirty="0" err="1"/>
              <a:t>deforms</a:t>
            </a:r>
            <a:r>
              <a:rPr lang="it-IT" sz="1400" dirty="0"/>
              <a:t> the CMB power </a:t>
            </a:r>
            <a:r>
              <a:rPr lang="it-IT" sz="1400" dirty="0" err="1"/>
              <a:t>spectrum</a:t>
            </a:r>
            <a:r>
              <a:rPr lang="it-IT" sz="1400" dirty="0"/>
              <a:t>, </a:t>
            </a:r>
            <a:r>
              <a:rPr lang="it-IT" sz="1400" dirty="0" err="1"/>
              <a:t>commuting</a:t>
            </a:r>
            <a:r>
              <a:rPr lang="it-IT" sz="1400" dirty="0"/>
              <a:t> E-</a:t>
            </a:r>
            <a:r>
              <a:rPr lang="it-IT" sz="1400" dirty="0" err="1"/>
              <a:t>modes</a:t>
            </a:r>
            <a:r>
              <a:rPr lang="it-IT" sz="1400" dirty="0"/>
              <a:t> in B-</a:t>
            </a:r>
            <a:r>
              <a:rPr lang="it-IT" sz="1400" dirty="0" err="1"/>
              <a:t>modes</a:t>
            </a:r>
            <a:endParaRPr lang="it-IT" sz="1400" dirty="0"/>
          </a:p>
          <a:p>
            <a:r>
              <a:rPr lang="it-IT" sz="1400" dirty="0" err="1"/>
              <a:t>It</a:t>
            </a:r>
            <a:r>
              <a:rPr lang="it-IT" sz="1400" dirty="0"/>
              <a:t> </a:t>
            </a:r>
            <a:r>
              <a:rPr lang="it-IT" sz="1400" b="1" dirty="0" err="1">
                <a:solidFill>
                  <a:srgbClr val="00B050"/>
                </a:solidFill>
              </a:rPr>
              <a:t>dominates</a:t>
            </a:r>
            <a:r>
              <a:rPr lang="it-IT" sz="1400" b="1" dirty="0">
                <a:solidFill>
                  <a:srgbClr val="00B050"/>
                </a:solidFill>
              </a:rPr>
              <a:t> the B-</a:t>
            </a:r>
            <a:r>
              <a:rPr lang="it-IT" sz="1400" b="1" dirty="0" err="1">
                <a:solidFill>
                  <a:srgbClr val="00B050"/>
                </a:solidFill>
              </a:rPr>
              <a:t>modes</a:t>
            </a:r>
            <a:r>
              <a:rPr lang="it-IT" sz="1400" b="1" dirty="0">
                <a:solidFill>
                  <a:srgbClr val="00B050"/>
                </a:solidFill>
              </a:rPr>
              <a:t> power </a:t>
            </a:r>
            <a:r>
              <a:rPr lang="it-IT" sz="1400" b="1" dirty="0" err="1">
                <a:solidFill>
                  <a:srgbClr val="00B050"/>
                </a:solidFill>
              </a:rPr>
              <a:t>spectrum</a:t>
            </a:r>
            <a:r>
              <a:rPr lang="it-IT" sz="1400" b="1" dirty="0">
                <a:solidFill>
                  <a:srgbClr val="00B050"/>
                </a:solidFill>
              </a:rPr>
              <a:t> </a:t>
            </a:r>
            <a:r>
              <a:rPr lang="it-IT" sz="1400" b="1" dirty="0" err="1">
                <a:solidFill>
                  <a:srgbClr val="00B050"/>
                </a:solidFill>
              </a:rPr>
              <a:t>at</a:t>
            </a:r>
            <a:r>
              <a:rPr lang="it-IT" sz="1400" b="1" dirty="0">
                <a:solidFill>
                  <a:srgbClr val="00B050"/>
                </a:solidFill>
              </a:rPr>
              <a:t> small </a:t>
            </a:r>
            <a:r>
              <a:rPr lang="it-IT" sz="1400" b="1" dirty="0" err="1">
                <a:solidFill>
                  <a:srgbClr val="00B050"/>
                </a:solidFill>
              </a:rPr>
              <a:t>angular</a:t>
            </a:r>
            <a:r>
              <a:rPr lang="it-IT" sz="1400" b="1" dirty="0">
                <a:solidFill>
                  <a:srgbClr val="00B050"/>
                </a:solidFill>
              </a:rPr>
              <a:t> </a:t>
            </a:r>
            <a:r>
              <a:rPr lang="it-IT" sz="1400" b="1" dirty="0" err="1">
                <a:solidFill>
                  <a:srgbClr val="00B050"/>
                </a:solidFill>
              </a:rPr>
              <a:t>scales</a:t>
            </a:r>
            <a:endParaRPr lang="it-IT" sz="1400" b="1" dirty="0">
              <a:solidFill>
                <a:srgbClr val="00B050"/>
              </a:solidFill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xmlns="" id="{83B00643-102C-485B-AA25-56A0CBB81E2C}"/>
              </a:ext>
            </a:extLst>
          </p:cNvPr>
          <p:cNvCxnSpPr>
            <a:cxnSpLocks/>
          </p:cNvCxnSpPr>
          <p:nvPr/>
        </p:nvCxnSpPr>
        <p:spPr>
          <a:xfrm flipH="1">
            <a:off x="5233236" y="3424374"/>
            <a:ext cx="2177057" cy="962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magine 26">
            <a:extLst>
              <a:ext uri="{FF2B5EF4-FFF2-40B4-BE49-F238E27FC236}">
                <a16:creationId xmlns:a16="http://schemas.microsoft.com/office/drawing/2014/main" xmlns="" id="{CFCFB18B-31DF-496B-AC83-2B23D64680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26" y="5768233"/>
            <a:ext cx="497453" cy="51683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278B56F-182C-43B4-8664-3B27E3851C16}"/>
              </a:ext>
            </a:extLst>
          </p:cNvPr>
          <p:cNvSpPr txBox="1"/>
          <p:nvPr/>
        </p:nvSpPr>
        <p:spPr>
          <a:xfrm>
            <a:off x="4163616" y="6437069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…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should</a:t>
            </a:r>
            <a:r>
              <a:rPr lang="it-IT" sz="1600" dirty="0"/>
              <a:t> look </a:t>
            </a:r>
            <a:r>
              <a:rPr lang="it-IT" sz="1600" dirty="0" err="1"/>
              <a:t>at</a:t>
            </a:r>
            <a:r>
              <a:rPr lang="it-IT" sz="1600" dirty="0"/>
              <a:t> large </a:t>
            </a:r>
            <a:r>
              <a:rPr lang="it-IT" sz="1600" dirty="0" err="1"/>
              <a:t>angular</a:t>
            </a:r>
            <a:r>
              <a:rPr lang="it-IT" sz="1600" dirty="0"/>
              <a:t> </a:t>
            </a:r>
            <a:r>
              <a:rPr lang="it-IT" sz="1600" dirty="0" err="1"/>
              <a:t>scales</a:t>
            </a:r>
            <a:r>
              <a:rPr lang="it-I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81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DB6AF259-C644-434D-AAD4-7203D6C11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48" y="844576"/>
            <a:ext cx="6480720" cy="395942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474FF18-0F8E-4A7D-ACEB-7B877F54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D469FF0-FA1F-4AED-B068-8D431DBDEDA4}"/>
              </a:ext>
            </a:extLst>
          </p:cNvPr>
          <p:cNvSpPr txBox="1">
            <a:spLocks/>
          </p:cNvSpPr>
          <p:nvPr/>
        </p:nvSpPr>
        <p:spPr>
          <a:xfrm>
            <a:off x="1080120" y="13447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err="1">
                <a:solidFill>
                  <a:srgbClr val="0033CC"/>
                </a:solidFill>
              </a:rPr>
              <a:t>Hunting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primordial</a:t>
            </a:r>
            <a:r>
              <a:rPr lang="it-IT" sz="3200" b="1" dirty="0">
                <a:solidFill>
                  <a:srgbClr val="0033CC"/>
                </a:solidFill>
              </a:rPr>
              <a:t> B-</a:t>
            </a:r>
            <a:r>
              <a:rPr lang="it-IT" sz="3200" b="1" dirty="0" err="1">
                <a:solidFill>
                  <a:srgbClr val="0033CC"/>
                </a:solidFill>
              </a:rPr>
              <a:t>modes</a:t>
            </a:r>
            <a:r>
              <a:rPr lang="it-IT" sz="3200" b="1" dirty="0">
                <a:solidFill>
                  <a:srgbClr val="0033CC"/>
                </a:solidFill>
              </a:rPr>
              <a:t>: </a:t>
            </a:r>
            <a:r>
              <a:rPr lang="it-IT" sz="3200" b="1" dirty="0" err="1">
                <a:solidFill>
                  <a:srgbClr val="0033CC"/>
                </a:solidFill>
              </a:rPr>
              <a:t>why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is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it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difficult</a:t>
            </a:r>
            <a:r>
              <a:rPr lang="it-IT" sz="3200" b="1" dirty="0">
                <a:solidFill>
                  <a:srgbClr val="0033CC"/>
                </a:solidFill>
              </a:rPr>
              <a:t>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468927F-485B-46BA-B54B-B7227F1AC753}"/>
              </a:ext>
            </a:extLst>
          </p:cNvPr>
          <p:cNvSpPr txBox="1"/>
          <p:nvPr/>
        </p:nvSpPr>
        <p:spPr>
          <a:xfrm>
            <a:off x="1331640" y="5175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There’s</a:t>
            </a:r>
            <a:r>
              <a:rPr lang="it-IT" sz="1600" dirty="0"/>
              <a:t> </a:t>
            </a: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only</a:t>
            </a:r>
            <a:r>
              <a:rPr lang="it-IT" sz="1600" dirty="0"/>
              <a:t> CMB in </a:t>
            </a:r>
            <a:r>
              <a:rPr lang="it-IT" sz="1600" dirty="0" err="1"/>
              <a:t>our</a:t>
            </a:r>
            <a:r>
              <a:rPr lang="it-IT" sz="1600" dirty="0"/>
              <a:t> data… </a:t>
            </a:r>
            <a:r>
              <a:rPr lang="it-IT" sz="1600" dirty="0" err="1"/>
              <a:t>but</a:t>
            </a:r>
            <a:r>
              <a:rPr lang="it-IT" sz="1600" dirty="0"/>
              <a:t> </a:t>
            </a:r>
            <a:r>
              <a:rPr lang="it-IT" sz="1600" dirty="0" err="1"/>
              <a:t>also</a:t>
            </a:r>
            <a:r>
              <a:rPr lang="it-IT" sz="1600" b="1" dirty="0"/>
              <a:t> </a:t>
            </a:r>
            <a:r>
              <a:rPr lang="it-IT" b="1" dirty="0"/>
              <a:t>FOREGROUNDS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7AE81BB-6383-4678-B680-1EE50144EF59}"/>
              </a:ext>
            </a:extLst>
          </p:cNvPr>
          <p:cNvSpPr txBox="1"/>
          <p:nvPr/>
        </p:nvSpPr>
        <p:spPr>
          <a:xfrm>
            <a:off x="539552" y="4941168"/>
            <a:ext cx="6120680" cy="179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C3E0D44-569E-435D-9B9E-B46C8475DE10}"/>
              </a:ext>
            </a:extLst>
          </p:cNvPr>
          <p:cNvSpPr txBox="1"/>
          <p:nvPr/>
        </p:nvSpPr>
        <p:spPr>
          <a:xfrm>
            <a:off x="280228" y="6073649"/>
            <a:ext cx="413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There</a:t>
            </a:r>
            <a:r>
              <a:rPr lang="it-IT" sz="1600" b="1" dirty="0"/>
              <a:t> </a:t>
            </a:r>
            <a:r>
              <a:rPr lang="it-IT" sz="1600" b="1" dirty="0" err="1"/>
              <a:t>is</a:t>
            </a:r>
            <a:r>
              <a:rPr lang="it-IT" sz="1600" b="1" dirty="0"/>
              <a:t> no </a:t>
            </a:r>
            <a:r>
              <a:rPr lang="it-IT" sz="1600" b="1" dirty="0" err="1"/>
              <a:t>frequency</a:t>
            </a:r>
            <a:r>
              <a:rPr lang="it-IT" sz="1600" b="1" dirty="0"/>
              <a:t> </a:t>
            </a:r>
            <a:r>
              <a:rPr lang="it-IT" sz="1600" b="1" dirty="0" err="1"/>
              <a:t>where</a:t>
            </a:r>
            <a:r>
              <a:rPr lang="it-IT" sz="1600" b="1" dirty="0"/>
              <a:t> CMB </a:t>
            </a:r>
            <a:r>
              <a:rPr lang="it-IT" sz="1600" b="1" dirty="0" err="1"/>
              <a:t>polarization</a:t>
            </a:r>
            <a:r>
              <a:rPr lang="it-IT" sz="1600" b="1" dirty="0"/>
              <a:t> </a:t>
            </a:r>
            <a:r>
              <a:rPr lang="it-IT" sz="1600" b="1" dirty="0" err="1"/>
              <a:t>signal</a:t>
            </a:r>
            <a:r>
              <a:rPr lang="it-IT" sz="1600" b="1" dirty="0"/>
              <a:t> </a:t>
            </a:r>
            <a:r>
              <a:rPr lang="it-IT" sz="1600" b="1" dirty="0" err="1"/>
              <a:t>is</a:t>
            </a:r>
            <a:r>
              <a:rPr lang="it-IT" sz="1600" b="1" dirty="0"/>
              <a:t> </a:t>
            </a:r>
            <a:r>
              <a:rPr lang="it-IT" sz="1600" b="1" dirty="0" err="1"/>
              <a:t>dominant</a:t>
            </a:r>
            <a:r>
              <a:rPr lang="it-IT" sz="1600" b="1" dirty="0"/>
              <a:t>!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20E78D35-9E54-4B77-8311-8FFED1D94C40}"/>
              </a:ext>
            </a:extLst>
          </p:cNvPr>
          <p:cNvSpPr txBox="1"/>
          <p:nvPr/>
        </p:nvSpPr>
        <p:spPr>
          <a:xfrm>
            <a:off x="5940152" y="587091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Multi-</a:t>
            </a:r>
            <a:r>
              <a:rPr lang="it-IT" sz="1600" b="1" dirty="0" err="1"/>
              <a:t>frequency</a:t>
            </a:r>
            <a:r>
              <a:rPr lang="it-IT" sz="1600" b="1" dirty="0"/>
              <a:t> </a:t>
            </a:r>
            <a:r>
              <a:rPr lang="it-IT" sz="1600" b="1" dirty="0" err="1"/>
              <a:t>measurements</a:t>
            </a:r>
            <a:r>
              <a:rPr lang="it-IT" sz="1600" b="1" dirty="0"/>
              <a:t> </a:t>
            </a:r>
            <a:r>
              <a:rPr lang="it-IT" sz="1600" dirty="0"/>
              <a:t>are </a:t>
            </a:r>
            <a:r>
              <a:rPr lang="it-IT" sz="1600" dirty="0" err="1"/>
              <a:t>necessaries</a:t>
            </a:r>
            <a:r>
              <a:rPr lang="it-IT" sz="1600" dirty="0"/>
              <a:t> to </a:t>
            </a:r>
            <a:r>
              <a:rPr lang="it-IT" sz="1600" dirty="0" err="1"/>
              <a:t>disentangle</a:t>
            </a:r>
            <a:r>
              <a:rPr lang="it-IT" sz="1600" dirty="0"/>
              <a:t> CMB from </a:t>
            </a:r>
            <a:r>
              <a:rPr lang="it-IT" sz="1600" dirty="0" err="1"/>
              <a:t>foregrounds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xmlns="" id="{70548D4B-7532-46CB-82A0-485B4498195D}"/>
                  </a:ext>
                </a:extLst>
              </p:cNvPr>
              <p:cNvSpPr txBox="1"/>
              <p:nvPr/>
            </p:nvSpPr>
            <p:spPr>
              <a:xfrm>
                <a:off x="280228" y="4702323"/>
                <a:ext cx="91163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>
                    <a:solidFill>
                      <a:srgbClr val="00B050"/>
                    </a:solidFill>
                  </a:rPr>
                  <a:t>Synchrotron</a:t>
                </a:r>
                <a:r>
                  <a:rPr lang="it-IT" b="1" dirty="0">
                    <a:solidFill>
                      <a:srgbClr val="00B050"/>
                    </a:solidFill>
                  </a:rPr>
                  <a:t> </a:t>
                </a:r>
                <a:r>
                  <a:rPr lang="it-IT" b="1" dirty="0" err="1">
                    <a:solidFill>
                      <a:srgbClr val="00B050"/>
                    </a:solidFill>
                  </a:rPr>
                  <a:t>emission</a:t>
                </a:r>
                <a:r>
                  <a:rPr lang="it-IT" b="1" dirty="0">
                    <a:solidFill>
                      <a:srgbClr val="00B050"/>
                    </a:solidFill>
                  </a:rPr>
                  <a:t>:  </a:t>
                </a:r>
                <a:r>
                  <a:rPr lang="it-IT" sz="1400" dirty="0"/>
                  <a:t>due to </a:t>
                </a:r>
                <a:r>
                  <a:rPr lang="it-IT" sz="1400" dirty="0" err="1"/>
                  <a:t>cosmic</a:t>
                </a:r>
                <a:r>
                  <a:rPr lang="it-IT" sz="1400" dirty="0"/>
                  <a:t> </a:t>
                </a:r>
                <a:r>
                  <a:rPr lang="it-IT" sz="1400" dirty="0" err="1"/>
                  <a:t>rays</a:t>
                </a:r>
                <a:r>
                  <a:rPr lang="it-IT" sz="1400" dirty="0"/>
                  <a:t> </a:t>
                </a:r>
                <a:r>
                  <a:rPr lang="it-IT" sz="1400" dirty="0" err="1"/>
                  <a:t>trapped</a:t>
                </a:r>
                <a:r>
                  <a:rPr lang="it-IT" sz="1400" dirty="0"/>
                  <a:t> in the </a:t>
                </a:r>
                <a:r>
                  <a:rPr lang="it-IT" sz="1400" dirty="0" err="1"/>
                  <a:t>galactic</a:t>
                </a:r>
                <a:r>
                  <a:rPr lang="it-IT" sz="1400" dirty="0"/>
                  <a:t> </a:t>
                </a:r>
                <a:r>
                  <a:rPr lang="it-IT" sz="1400" dirty="0" err="1"/>
                  <a:t>magnetic</a:t>
                </a:r>
                <a:r>
                  <a:rPr lang="it-IT" sz="1400" dirty="0"/>
                  <a:t> </a:t>
                </a:r>
                <a:r>
                  <a:rPr lang="it-IT" sz="1400" dirty="0" err="1"/>
                  <a:t>field</a:t>
                </a:r>
                <a:r>
                  <a:rPr lang="it-IT" sz="1400" dirty="0"/>
                  <a:t> </a:t>
                </a:r>
                <a:r>
                  <a:rPr lang="it-IT" sz="1400" dirty="0" err="1"/>
                  <a:t>lines</a:t>
                </a:r>
                <a:r>
                  <a:rPr lang="it-IT" sz="1400" dirty="0"/>
                  <a:t> (</a:t>
                </a:r>
                <a:r>
                  <a:rPr lang="it-IT" sz="1400" dirty="0" err="1"/>
                  <a:t>intrinsecally</a:t>
                </a:r>
                <a:r>
                  <a:rPr lang="it-IT" sz="1400" dirty="0"/>
                  <a:t> </a:t>
                </a:r>
                <a:r>
                  <a:rPr lang="it-IT" sz="1400" dirty="0" err="1"/>
                  <a:t>polarized</a:t>
                </a:r>
                <a:r>
                  <a:rPr lang="it-IT" sz="1400" dirty="0"/>
                  <a:t>)  		          </a:t>
                </a:r>
                <a:r>
                  <a:rPr lang="it-IT" sz="1400" dirty="0" err="1"/>
                  <a:t>dominates</a:t>
                </a:r>
                <a:r>
                  <a:rPr lang="it-IT" sz="1400" dirty="0"/>
                  <a:t> </a:t>
                </a:r>
                <a:r>
                  <a:rPr lang="it-IT" sz="1400" dirty="0" err="1"/>
                  <a:t>at</a:t>
                </a:r>
                <a:r>
                  <a:rPr lang="it-IT" sz="1400" dirty="0"/>
                  <a:t> </a:t>
                </a:r>
                <a:r>
                  <a:rPr lang="it-IT" sz="1400" b="1" dirty="0"/>
                  <a:t>low </a:t>
                </a:r>
                <a:r>
                  <a:rPr lang="it-IT" sz="1400" b="1" dirty="0" err="1"/>
                  <a:t>frequences</a:t>
                </a:r>
                <a:r>
                  <a:rPr lang="it-IT" sz="1400" b="1" dirty="0"/>
                  <a:t>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≲70 </m:t>
                    </m:r>
                    <m:r>
                      <a:rPr lang="it-IT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𝐺𝐻𝑧</m:t>
                    </m:r>
                  </m:oMath>
                </a14:m>
                <a:endParaRPr lang="it-IT" sz="1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0548D4B-7532-46CB-82A0-485B44981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8" y="4702323"/>
                <a:ext cx="9116307" cy="584775"/>
              </a:xfrm>
              <a:prstGeom prst="rect">
                <a:avLst/>
              </a:prstGeom>
              <a:blipFill>
                <a:blip r:embed="rId3"/>
                <a:stretch>
                  <a:fillRect l="-602" t="-5208" b="-104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xmlns="" id="{63104DE2-1843-4683-8F14-B5921F43F2C3}"/>
                  </a:ext>
                </a:extLst>
              </p:cNvPr>
              <p:cNvSpPr txBox="1"/>
              <p:nvPr/>
            </p:nvSpPr>
            <p:spPr>
              <a:xfrm>
                <a:off x="280228" y="5253493"/>
                <a:ext cx="918831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Thermal </a:t>
                </a:r>
                <a:r>
                  <a:rPr lang="it-IT" b="1" dirty="0" err="1">
                    <a:solidFill>
                      <a:srgbClr val="FF0000"/>
                    </a:solidFill>
                  </a:rPr>
                  <a:t>dust</a:t>
                </a:r>
                <a:r>
                  <a:rPr lang="it-IT" b="1" dirty="0">
                    <a:solidFill>
                      <a:srgbClr val="FF0000"/>
                    </a:solidFill>
                  </a:rPr>
                  <a:t> </a:t>
                </a:r>
                <a:r>
                  <a:rPr lang="it-IT" b="1" dirty="0" err="1">
                    <a:solidFill>
                      <a:srgbClr val="FF0000"/>
                    </a:solidFill>
                  </a:rPr>
                  <a:t>emission</a:t>
                </a:r>
                <a:r>
                  <a:rPr lang="it-IT" b="1" dirty="0">
                    <a:solidFill>
                      <a:srgbClr val="FF0000"/>
                    </a:solidFill>
                  </a:rPr>
                  <a:t>:  </a:t>
                </a:r>
                <a:r>
                  <a:rPr lang="it-IT" sz="1400" dirty="0"/>
                  <a:t>due to </a:t>
                </a:r>
                <a:r>
                  <a:rPr lang="it-IT" sz="1400" dirty="0" err="1"/>
                  <a:t>interstellar</a:t>
                </a:r>
                <a:r>
                  <a:rPr lang="it-IT" sz="1400" dirty="0"/>
                  <a:t> </a:t>
                </a:r>
                <a:r>
                  <a:rPr lang="it-IT" sz="1400" dirty="0" err="1"/>
                  <a:t>dust</a:t>
                </a:r>
                <a:r>
                  <a:rPr lang="it-IT" sz="1400" dirty="0"/>
                  <a:t> </a:t>
                </a:r>
                <a:r>
                  <a:rPr lang="it-IT" sz="1400" dirty="0" err="1"/>
                  <a:t>grains</a:t>
                </a:r>
                <a:r>
                  <a:rPr lang="it-IT" sz="1400" dirty="0"/>
                  <a:t> (</a:t>
                </a:r>
                <a:r>
                  <a:rPr lang="it-IT" sz="1400" dirty="0" err="1"/>
                  <a:t>polarized</a:t>
                </a:r>
                <a:r>
                  <a:rPr lang="it-IT" sz="1400" dirty="0"/>
                  <a:t> for </a:t>
                </a:r>
                <a:r>
                  <a:rPr lang="it-IT" sz="1400" dirty="0" err="1"/>
                  <a:t>aspherical</a:t>
                </a:r>
                <a:r>
                  <a:rPr lang="it-IT" sz="1400" dirty="0"/>
                  <a:t> </a:t>
                </a:r>
                <a:r>
                  <a:rPr lang="it-IT" sz="1400" dirty="0" err="1"/>
                  <a:t>grains</a:t>
                </a:r>
                <a:r>
                  <a:rPr lang="it-IT" sz="1400" dirty="0"/>
                  <a:t>) </a:t>
                </a:r>
              </a:p>
              <a:p>
                <a:r>
                  <a:rPr lang="it-IT" sz="1400" dirty="0"/>
                  <a:t>	                                   </a:t>
                </a:r>
                <a:r>
                  <a:rPr lang="it-IT" sz="1400" dirty="0" err="1"/>
                  <a:t>dominates</a:t>
                </a:r>
                <a:r>
                  <a:rPr lang="it-IT" sz="1400" dirty="0"/>
                  <a:t> </a:t>
                </a:r>
                <a:r>
                  <a:rPr lang="it-IT" sz="1400" dirty="0" err="1"/>
                  <a:t>at</a:t>
                </a:r>
                <a:r>
                  <a:rPr lang="it-IT" sz="1400" dirty="0"/>
                  <a:t> </a:t>
                </a:r>
                <a:r>
                  <a:rPr lang="it-IT" sz="1400" b="1" dirty="0"/>
                  <a:t>high </a:t>
                </a:r>
                <a:r>
                  <a:rPr lang="it-IT" sz="1400" b="1" dirty="0" err="1"/>
                  <a:t>frequences</a:t>
                </a:r>
                <a:r>
                  <a:rPr lang="it-IT" sz="1400" b="1" dirty="0"/>
                  <a:t> </a:t>
                </a:r>
                <a14:m>
                  <m:oMath xmlns:m="http://schemas.openxmlformats.org/officeDocument/2006/math">
                    <m:r>
                      <a:rPr lang="it-IT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𝐺𝐻𝑧</m:t>
                    </m:r>
                  </m:oMath>
                </a14:m>
                <a:endParaRPr lang="it-IT" sz="1400" dirty="0"/>
              </a:p>
              <a:p>
                <a:r>
                  <a:rPr lang="it-IT" sz="1400" dirty="0"/>
                  <a:t> </a:t>
                </a:r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3104DE2-1843-4683-8F14-B5921F43F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8" y="5253493"/>
                <a:ext cx="9188316" cy="800219"/>
              </a:xfrm>
              <a:prstGeom prst="rect">
                <a:avLst/>
              </a:prstGeom>
              <a:blipFill>
                <a:blip r:embed="rId4"/>
                <a:stretch>
                  <a:fillRect l="-597" t="-45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1BFF826-F73B-4E09-9682-6F39E7E6078F}"/>
              </a:ext>
            </a:extLst>
          </p:cNvPr>
          <p:cNvSpPr txBox="1"/>
          <p:nvPr/>
        </p:nvSpPr>
        <p:spPr>
          <a:xfrm>
            <a:off x="7218786" y="25848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Mainly</a:t>
            </a:r>
            <a:r>
              <a:rPr lang="it-IT" sz="1600" dirty="0"/>
              <a:t> </a:t>
            </a:r>
            <a:r>
              <a:rPr lang="it-IT" sz="1600" dirty="0" err="1"/>
              <a:t>polarized</a:t>
            </a:r>
            <a:r>
              <a:rPr lang="it-IT" sz="1600" dirty="0"/>
              <a:t> </a:t>
            </a:r>
            <a:r>
              <a:rPr lang="it-IT" sz="1600" dirty="0" err="1"/>
              <a:t>emissions</a:t>
            </a:r>
            <a:r>
              <a:rPr lang="it-IT" sz="1600" dirty="0"/>
              <a:t> from </a:t>
            </a:r>
            <a:r>
              <a:rPr lang="it-IT" sz="1600" dirty="0" err="1"/>
              <a:t>our</a:t>
            </a:r>
            <a:r>
              <a:rPr lang="it-IT" sz="1600" dirty="0"/>
              <a:t> Galaxy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xmlns="" id="{DCDE53F2-DF45-4BA4-B13A-59CBEA813414}"/>
              </a:ext>
            </a:extLst>
          </p:cNvPr>
          <p:cNvCxnSpPr>
            <a:cxnSpLocks/>
          </p:cNvCxnSpPr>
          <p:nvPr/>
        </p:nvCxnSpPr>
        <p:spPr>
          <a:xfrm flipH="1">
            <a:off x="6584921" y="648524"/>
            <a:ext cx="665586" cy="2821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148304EE-B210-41A8-8798-91AD3294CCD9}"/>
              </a:ext>
            </a:extLst>
          </p:cNvPr>
          <p:cNvSpPr/>
          <p:nvPr/>
        </p:nvSpPr>
        <p:spPr>
          <a:xfrm>
            <a:off x="4963761" y="412724"/>
            <a:ext cx="1621160" cy="55708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33CC"/>
              </a:solidFill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xmlns="" id="{4F2FF271-9162-4820-A4C8-30DC7EB97245}"/>
              </a:ext>
            </a:extLst>
          </p:cNvPr>
          <p:cNvCxnSpPr/>
          <p:nvPr/>
        </p:nvCxnSpPr>
        <p:spPr>
          <a:xfrm>
            <a:off x="4838381" y="6382187"/>
            <a:ext cx="896091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46BDA354-AAB2-4C38-9F5B-2820E1138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13" y="6366037"/>
            <a:ext cx="421654" cy="43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66C8546-75F4-432F-9690-5934065A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9A30A50-52D5-40D5-96CE-F17ABA65CBB7}"/>
              </a:ext>
            </a:extLst>
          </p:cNvPr>
          <p:cNvSpPr txBox="1"/>
          <p:nvPr/>
        </p:nvSpPr>
        <p:spPr>
          <a:xfrm>
            <a:off x="1331640" y="32055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 err="1">
                <a:solidFill>
                  <a:srgbClr val="0033CC"/>
                </a:solidFill>
              </a:rPr>
              <a:t>Hunting</a:t>
            </a:r>
            <a:r>
              <a:rPr lang="it-IT" sz="2500" b="1" dirty="0">
                <a:solidFill>
                  <a:srgbClr val="0033CC"/>
                </a:solidFill>
              </a:rPr>
              <a:t> </a:t>
            </a:r>
            <a:r>
              <a:rPr lang="it-IT" sz="2500" b="1" dirty="0" err="1">
                <a:solidFill>
                  <a:srgbClr val="0033CC"/>
                </a:solidFill>
              </a:rPr>
              <a:t>primordial</a:t>
            </a:r>
            <a:r>
              <a:rPr lang="it-IT" sz="2500" b="1" dirty="0">
                <a:solidFill>
                  <a:srgbClr val="0033CC"/>
                </a:solidFill>
              </a:rPr>
              <a:t> B-</a:t>
            </a:r>
            <a:r>
              <a:rPr lang="it-IT" sz="2500" b="1" dirty="0" err="1">
                <a:solidFill>
                  <a:srgbClr val="0033CC"/>
                </a:solidFill>
              </a:rPr>
              <a:t>Modes</a:t>
            </a:r>
            <a:r>
              <a:rPr lang="it-IT" sz="2500" b="1" dirty="0">
                <a:solidFill>
                  <a:srgbClr val="0033CC"/>
                </a:solidFill>
              </a:rPr>
              <a:t>: a </a:t>
            </a:r>
            <a:r>
              <a:rPr lang="it-IT" sz="2500" b="1" dirty="0" err="1">
                <a:solidFill>
                  <a:srgbClr val="0033CC"/>
                </a:solidFill>
              </a:rPr>
              <a:t>lot</a:t>
            </a:r>
            <a:r>
              <a:rPr lang="it-IT" sz="2500" b="1" dirty="0">
                <a:solidFill>
                  <a:srgbClr val="0033CC"/>
                </a:solidFill>
              </a:rPr>
              <a:t> of </a:t>
            </a:r>
            <a:r>
              <a:rPr lang="it-IT" sz="2500" b="1" dirty="0" err="1">
                <a:solidFill>
                  <a:srgbClr val="0033CC"/>
                </a:solidFill>
              </a:rPr>
              <a:t>competition</a:t>
            </a:r>
            <a:r>
              <a:rPr lang="it-IT" sz="2500" b="1" dirty="0">
                <a:solidFill>
                  <a:srgbClr val="0033CC"/>
                </a:solidFill>
              </a:rPr>
              <a:t>!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D87B5C5E-983E-458E-8382-82F5B9732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725758"/>
              </p:ext>
            </p:extLst>
          </p:nvPr>
        </p:nvGraphicFramePr>
        <p:xfrm>
          <a:off x="395536" y="620688"/>
          <a:ext cx="8496945" cy="605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980">
                  <a:extLst>
                    <a:ext uri="{9D8B030D-6E8A-4147-A177-3AD203B41FA5}">
                      <a16:colId xmlns:a16="http://schemas.microsoft.com/office/drawing/2014/main" xmlns="" val="3264433433"/>
                    </a:ext>
                  </a:extLst>
                </a:gridCol>
                <a:gridCol w="1364403">
                  <a:extLst>
                    <a:ext uri="{9D8B030D-6E8A-4147-A177-3AD203B41FA5}">
                      <a16:colId xmlns:a16="http://schemas.microsoft.com/office/drawing/2014/main" xmlns="" val="1584518585"/>
                    </a:ext>
                  </a:extLst>
                </a:gridCol>
                <a:gridCol w="2275177">
                  <a:extLst>
                    <a:ext uri="{9D8B030D-6E8A-4147-A177-3AD203B41FA5}">
                      <a16:colId xmlns:a16="http://schemas.microsoft.com/office/drawing/2014/main" xmlns="" val="1426231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973943899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xmlns="" val="3478340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Name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Frequency</a:t>
                      </a:r>
                      <a:r>
                        <a:rPr lang="it-IT" dirty="0"/>
                        <a:t> Range (GHz)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97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B-Machine COFE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2002-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California, USA and Balloon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10, 40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HEMT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8174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KECK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2010-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Pole, Antarctica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35, 270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TES </a:t>
                      </a:r>
                      <a:r>
                        <a:rPr lang="it-IT" sz="1400" dirty="0" err="1"/>
                        <a:t>bolometers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19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/>
                        <a:t>ABS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2011-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Atacama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Desert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Chile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Bolometers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142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SPTpol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2012-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Pole, Antarctica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95, 150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TES </a:t>
                      </a:r>
                      <a:r>
                        <a:rPr lang="it-IT" sz="1400" dirty="0" err="1"/>
                        <a:t>bolometers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256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POLARBEAR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2012-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Atacama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Desert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Chile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TES </a:t>
                      </a:r>
                      <a:r>
                        <a:rPr lang="it-IT" sz="1400" dirty="0" err="1"/>
                        <a:t>bolometers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7137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QUIJOTE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2012-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Tenerife,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Canary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Islands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11, 13, 17, 19, 30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HEMT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2310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BICEP2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2014-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Pole, Antarctica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TES </a:t>
                      </a:r>
                      <a:r>
                        <a:rPr lang="it-IT" sz="1400" dirty="0" err="1"/>
                        <a:t>bolometers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4810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CBASS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2015-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California, USA</a:t>
                      </a:r>
                    </a:p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South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HEMT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6273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LSPE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Future (2018)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Tenerife,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Canary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Islands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balloon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40, 90, 150, 220, 240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HEMT, TES </a:t>
                      </a:r>
                      <a:r>
                        <a:rPr lang="it-IT" sz="1400" dirty="0" err="1"/>
                        <a:t>bolometers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53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/>
                        <a:t>GroundBIRD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Future (2018)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Tenerife,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Canary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Islands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145, 220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/>
                        <a:t>MKIDs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455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QUBIC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Future 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Alto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Chorillo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Argentina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97, 150, 230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/>
                        <a:t>Bolometric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Interferometer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693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/>
                        <a:t>Simons</a:t>
                      </a:r>
                      <a:r>
                        <a:rPr lang="it-IT" sz="1400" dirty="0"/>
                        <a:t>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Future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Atacama </a:t>
                      </a:r>
                      <a:r>
                        <a:rPr lang="it-IT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Desert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Chile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90, 150, 220, 280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TES </a:t>
                      </a:r>
                      <a:r>
                        <a:rPr lang="it-IT" sz="1400" dirty="0" err="1"/>
                        <a:t>bolometers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2359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/>
                        <a:t>LiteBIRD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Future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 bands between 50 and 320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TES </a:t>
                      </a:r>
                      <a:r>
                        <a:rPr lang="it-IT" sz="1400" dirty="0" err="1"/>
                        <a:t>bolometers</a:t>
                      </a:r>
                      <a:r>
                        <a:rPr lang="it-IT" sz="1400" dirty="0"/>
                        <a:t> or </a:t>
                      </a:r>
                      <a:r>
                        <a:rPr lang="it-IT" sz="1400" dirty="0" err="1"/>
                        <a:t>MKIDs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5402227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E6D863D3-1CC0-43BE-8A5F-77A6ECB981DA}"/>
              </a:ext>
            </a:extLst>
          </p:cNvPr>
          <p:cNvSpPr/>
          <p:nvPr/>
        </p:nvSpPr>
        <p:spPr>
          <a:xfrm>
            <a:off x="395535" y="4365104"/>
            <a:ext cx="8496945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54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980ECEF-AC7B-4A83-BF8F-31887EF4A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5" y="3757168"/>
            <a:ext cx="4516570" cy="2964307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6B2A0ED-4F9F-472D-AEBD-663E009D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44C9ED2C-8ABE-44DA-A58B-E7210296B1C1}"/>
              </a:ext>
            </a:extLst>
          </p:cNvPr>
          <p:cNvSpPr txBox="1">
            <a:spLocks/>
          </p:cNvSpPr>
          <p:nvPr/>
        </p:nvSpPr>
        <p:spPr>
          <a:xfrm>
            <a:off x="1376346" y="0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LSPE: Large Scale </a:t>
            </a:r>
            <a:r>
              <a:rPr lang="it-IT" sz="3200" b="1" dirty="0" err="1">
                <a:solidFill>
                  <a:srgbClr val="0033CC"/>
                </a:solidFill>
              </a:rPr>
              <a:t>Polarization</a:t>
            </a:r>
            <a:r>
              <a:rPr lang="it-IT" sz="3200" b="1" dirty="0">
                <a:solidFill>
                  <a:srgbClr val="0033CC"/>
                </a:solidFill>
              </a:rPr>
              <a:t> Explorer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CFA9A5B-74F7-44E0-8DAD-E71EDE312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918" y="490066"/>
            <a:ext cx="4391029" cy="83210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30EB299-7845-4772-A1A6-51FEFE071861}"/>
              </a:ext>
            </a:extLst>
          </p:cNvPr>
          <p:cNvSpPr txBox="1"/>
          <p:nvPr/>
        </p:nvSpPr>
        <p:spPr>
          <a:xfrm>
            <a:off x="77242" y="66178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International </a:t>
            </a:r>
            <a:r>
              <a:rPr lang="it-IT" sz="1600" dirty="0" err="1"/>
              <a:t>collaboration</a:t>
            </a:r>
            <a:r>
              <a:rPr lang="it-IT" sz="1600" dirty="0"/>
              <a:t> </a:t>
            </a:r>
            <a:r>
              <a:rPr lang="it-IT" sz="1600" b="1" dirty="0"/>
              <a:t>under </a:t>
            </a:r>
            <a:r>
              <a:rPr lang="it-IT" sz="1600" b="1" dirty="0" err="1"/>
              <a:t>italian</a:t>
            </a:r>
            <a:r>
              <a:rPr lang="it-IT" sz="1600" b="1" dirty="0"/>
              <a:t> leadership</a:t>
            </a:r>
            <a:r>
              <a:rPr lang="it-IT" sz="1600" dirty="0"/>
              <a:t> </a:t>
            </a:r>
          </a:p>
          <a:p>
            <a:r>
              <a:rPr lang="it-IT" sz="1600" dirty="0"/>
              <a:t>(</a:t>
            </a:r>
            <a:r>
              <a:rPr lang="it-IT" sz="1600" dirty="0" err="1"/>
              <a:t>funded</a:t>
            </a:r>
            <a:r>
              <a:rPr lang="it-IT" sz="1600" dirty="0"/>
              <a:t> by ASI and INFN)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905DCAB8-1AC5-4A39-A0FF-B1B6A6C26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7" y="3658060"/>
            <a:ext cx="3991972" cy="2832416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02235A7C-6608-48BC-B308-96BDDF0914E4}"/>
              </a:ext>
            </a:extLst>
          </p:cNvPr>
          <p:cNvSpPr txBox="1"/>
          <p:nvPr/>
        </p:nvSpPr>
        <p:spPr>
          <a:xfrm>
            <a:off x="1215221" y="3279805"/>
            <a:ext cx="20141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0000FF"/>
                </a:solidFill>
              </a:rPr>
              <a:t>Sky </a:t>
            </a:r>
            <a:r>
              <a:rPr lang="it-IT" sz="1500" b="1" dirty="0" err="1">
                <a:solidFill>
                  <a:srgbClr val="0000FF"/>
                </a:solidFill>
              </a:rPr>
              <a:t>coverage</a:t>
            </a:r>
            <a:r>
              <a:rPr lang="it-IT" sz="1500" b="1" dirty="0">
                <a:solidFill>
                  <a:srgbClr val="0000FF"/>
                </a:solidFill>
              </a:rPr>
              <a:t> (25%)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E32875A3-3540-4ECD-91FA-9B7A767C039B}"/>
              </a:ext>
            </a:extLst>
          </p:cNvPr>
          <p:cNvSpPr txBox="1"/>
          <p:nvPr/>
        </p:nvSpPr>
        <p:spPr>
          <a:xfrm>
            <a:off x="51111" y="1648156"/>
            <a:ext cx="8913377" cy="120032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6A8A8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b="1" dirty="0" err="1"/>
              <a:t>Scientific</a:t>
            </a:r>
            <a:r>
              <a:rPr lang="it-IT" b="1" dirty="0"/>
              <a:t> </a:t>
            </a:r>
            <a:r>
              <a:rPr lang="it-IT" b="1" dirty="0" err="1"/>
              <a:t>goals</a:t>
            </a:r>
            <a:r>
              <a:rPr lang="it-IT" dirty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precision</a:t>
            </a:r>
            <a:r>
              <a:rPr lang="it-IT" dirty="0"/>
              <a:t> </a:t>
            </a:r>
            <a:r>
              <a:rPr lang="it-IT" dirty="0" err="1"/>
              <a:t>measurement</a:t>
            </a:r>
            <a:r>
              <a:rPr lang="it-IT" dirty="0"/>
              <a:t> of the CMB </a:t>
            </a:r>
            <a:r>
              <a:rPr lang="it-IT" dirty="0" err="1"/>
              <a:t>polarization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b="1" dirty="0"/>
              <a:t>large </a:t>
            </a:r>
            <a:r>
              <a:rPr lang="it-IT" b="1" dirty="0" err="1"/>
              <a:t>angular</a:t>
            </a:r>
            <a:r>
              <a:rPr lang="it-IT" b="1" dirty="0"/>
              <a:t> </a:t>
            </a:r>
            <a:r>
              <a:rPr lang="it-IT" b="1" dirty="0" err="1"/>
              <a:t>scales</a:t>
            </a:r>
            <a:r>
              <a:rPr lang="it-IT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Measurement of the polarized emissions of our galaxy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3B90A103-4A13-4739-9109-8E6322C2CBA5}"/>
              </a:ext>
            </a:extLst>
          </p:cNvPr>
          <p:cNvSpPr/>
          <p:nvPr/>
        </p:nvSpPr>
        <p:spPr>
          <a:xfrm>
            <a:off x="5004048" y="2189995"/>
            <a:ext cx="4769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/>
              <a:t>constraint</a:t>
            </a:r>
            <a:r>
              <a:rPr lang="it-IT" sz="1600" dirty="0"/>
              <a:t> on the B-</a:t>
            </a:r>
            <a:r>
              <a:rPr lang="it-IT" sz="1600" dirty="0" err="1"/>
              <a:t>modes</a:t>
            </a:r>
            <a:r>
              <a:rPr lang="it-IT" sz="1600" dirty="0"/>
              <a:t>  down to r = 0.03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6838072E-2498-4785-9BE1-16406A9EF47E}"/>
              </a:ext>
            </a:extLst>
          </p:cNvPr>
          <p:cNvCxnSpPr/>
          <p:nvPr/>
        </p:nvCxnSpPr>
        <p:spPr>
          <a:xfrm>
            <a:off x="4507799" y="2359272"/>
            <a:ext cx="4121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xmlns="" id="{1E09D56A-F87C-4613-B675-5D05B7388CB1}"/>
              </a:ext>
            </a:extLst>
          </p:cNvPr>
          <p:cNvSpPr/>
          <p:nvPr/>
        </p:nvSpPr>
        <p:spPr>
          <a:xfrm rot="16200000">
            <a:off x="6012160" y="4145513"/>
            <a:ext cx="504056" cy="165618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AB1A623-8CDF-4D6C-96B5-DB2CE9D462DF}"/>
              </a:ext>
            </a:extLst>
          </p:cNvPr>
          <p:cNvSpPr txBox="1"/>
          <p:nvPr/>
        </p:nvSpPr>
        <p:spPr>
          <a:xfrm>
            <a:off x="5506609" y="45369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LSPE</a:t>
            </a:r>
          </a:p>
        </p:txBody>
      </p:sp>
    </p:spTree>
    <p:extLst>
      <p:ext uri="{BB962C8B-B14F-4D97-AF65-F5344CB8AC3E}">
        <p14:creationId xmlns:p14="http://schemas.microsoft.com/office/powerpoint/2010/main" val="1546234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191D5C5-2143-4E42-B758-E8BA69C4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F567703-A020-49F1-BCCB-678D5A825F95}"/>
              </a:ext>
            </a:extLst>
          </p:cNvPr>
          <p:cNvSpPr/>
          <p:nvPr/>
        </p:nvSpPr>
        <p:spPr>
          <a:xfrm>
            <a:off x="4515045" y="1751550"/>
            <a:ext cx="4769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/>
              <a:t>constraint</a:t>
            </a:r>
            <a:r>
              <a:rPr lang="it-IT" sz="1600" dirty="0"/>
              <a:t> on the B-</a:t>
            </a:r>
            <a:r>
              <a:rPr lang="it-IT" sz="1600" dirty="0" err="1"/>
              <a:t>modes</a:t>
            </a:r>
            <a:r>
              <a:rPr lang="it-IT" sz="1600" dirty="0"/>
              <a:t>  down to r = 0.03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331F080E-6E39-41CC-9EB7-75F112AB5D22}"/>
              </a:ext>
            </a:extLst>
          </p:cNvPr>
          <p:cNvCxnSpPr/>
          <p:nvPr/>
        </p:nvCxnSpPr>
        <p:spPr>
          <a:xfrm>
            <a:off x="3986382" y="1945783"/>
            <a:ext cx="5040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4A45F9F-7CE7-4101-B048-673AE338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735" y="3305030"/>
            <a:ext cx="5962241" cy="356729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95686306-1A76-46F9-9C73-FADE19AC03D5}"/>
              </a:ext>
            </a:extLst>
          </p:cNvPr>
          <p:cNvSpPr txBox="1"/>
          <p:nvPr/>
        </p:nvSpPr>
        <p:spPr>
          <a:xfrm>
            <a:off x="3395948" y="3012888"/>
            <a:ext cx="2635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0000FF"/>
                </a:solidFill>
              </a:rPr>
              <a:t>LSPE </a:t>
            </a:r>
            <a:r>
              <a:rPr lang="it-IT" sz="1500" b="1" dirty="0" err="1">
                <a:solidFill>
                  <a:srgbClr val="0000FF"/>
                </a:solidFill>
              </a:rPr>
              <a:t>Frequency</a:t>
            </a:r>
            <a:r>
              <a:rPr lang="it-IT" sz="1500" b="1" dirty="0">
                <a:solidFill>
                  <a:srgbClr val="0000FF"/>
                </a:solidFill>
              </a:rPr>
              <a:t> </a:t>
            </a:r>
            <a:r>
              <a:rPr lang="it-IT" sz="1500" b="1" dirty="0" err="1">
                <a:solidFill>
                  <a:srgbClr val="0000FF"/>
                </a:solidFill>
              </a:rPr>
              <a:t>coverage</a:t>
            </a:r>
            <a:endParaRPr lang="it-IT" sz="1500" b="1" dirty="0">
              <a:solidFill>
                <a:srgbClr val="0000FF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49EF79B-35B5-48E3-B857-F447D126F8AF}"/>
              </a:ext>
            </a:extLst>
          </p:cNvPr>
          <p:cNvSpPr txBox="1"/>
          <p:nvPr/>
        </p:nvSpPr>
        <p:spPr>
          <a:xfrm>
            <a:off x="51111" y="1648156"/>
            <a:ext cx="8913377" cy="120032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6A8A8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b="1" dirty="0" err="1"/>
              <a:t>Scientific</a:t>
            </a:r>
            <a:r>
              <a:rPr lang="it-IT" b="1" dirty="0"/>
              <a:t> </a:t>
            </a:r>
            <a:r>
              <a:rPr lang="it-IT" b="1" dirty="0" err="1"/>
              <a:t>goals</a:t>
            </a:r>
            <a:r>
              <a:rPr lang="it-IT" dirty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precision</a:t>
            </a:r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measurement</a:t>
            </a:r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the CMB </a:t>
            </a:r>
            <a:r>
              <a:rPr lang="it-IT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polarization</a:t>
            </a:r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at</a:t>
            </a:r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large </a:t>
            </a:r>
            <a:r>
              <a:rPr lang="it-IT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angular</a:t>
            </a: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scales</a:t>
            </a:r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Measurement of the polarized emissions of our galaxy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05520A27-11E1-430E-B4B7-78A6C313B151}"/>
              </a:ext>
            </a:extLst>
          </p:cNvPr>
          <p:cNvSpPr txBox="1">
            <a:spLocks/>
          </p:cNvSpPr>
          <p:nvPr/>
        </p:nvSpPr>
        <p:spPr>
          <a:xfrm>
            <a:off x="1376346" y="0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LSPE: Large Scale </a:t>
            </a:r>
            <a:r>
              <a:rPr lang="it-IT" sz="3200" b="1" dirty="0" err="1">
                <a:solidFill>
                  <a:srgbClr val="0033CC"/>
                </a:solidFill>
              </a:rPr>
              <a:t>Polarization</a:t>
            </a:r>
            <a:r>
              <a:rPr lang="it-IT" sz="3200" b="1" dirty="0">
                <a:solidFill>
                  <a:srgbClr val="0033CC"/>
                </a:solidFill>
              </a:rPr>
              <a:t> Explorer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9757DFC-27DA-4FB0-B4A8-B4763C73E090}"/>
              </a:ext>
            </a:extLst>
          </p:cNvPr>
          <p:cNvSpPr txBox="1"/>
          <p:nvPr/>
        </p:nvSpPr>
        <p:spPr>
          <a:xfrm>
            <a:off x="77242" y="66178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International </a:t>
            </a:r>
            <a:r>
              <a:rPr lang="it-IT" sz="1600" dirty="0" err="1"/>
              <a:t>collaboration</a:t>
            </a:r>
            <a:r>
              <a:rPr lang="it-IT" sz="1600" dirty="0"/>
              <a:t> </a:t>
            </a:r>
            <a:r>
              <a:rPr lang="it-IT" sz="1600" b="1" dirty="0"/>
              <a:t>under </a:t>
            </a:r>
            <a:r>
              <a:rPr lang="it-IT" sz="1600" b="1" dirty="0" err="1"/>
              <a:t>italian</a:t>
            </a:r>
            <a:r>
              <a:rPr lang="it-IT" sz="1600" b="1" dirty="0"/>
              <a:t> leadership</a:t>
            </a:r>
            <a:r>
              <a:rPr lang="it-IT" sz="1600" dirty="0"/>
              <a:t> </a:t>
            </a:r>
          </a:p>
          <a:p>
            <a:r>
              <a:rPr lang="it-IT" sz="1600" dirty="0"/>
              <a:t>(</a:t>
            </a:r>
            <a:r>
              <a:rPr lang="it-IT" sz="1600" dirty="0" err="1"/>
              <a:t>funded</a:t>
            </a:r>
            <a:r>
              <a:rPr lang="it-IT" sz="1600" dirty="0"/>
              <a:t> by ASI and INFN)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BAE5DF1D-D184-4F22-B802-22DA28DAA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918" y="490066"/>
            <a:ext cx="4391029" cy="832104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CEB0C7FF-CBA3-4C53-BB50-060550C4D968}"/>
              </a:ext>
            </a:extLst>
          </p:cNvPr>
          <p:cNvSpPr/>
          <p:nvPr/>
        </p:nvSpPr>
        <p:spPr>
          <a:xfrm>
            <a:off x="5004048" y="2189995"/>
            <a:ext cx="4769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constraint</a:t>
            </a:r>
            <a:r>
              <a:rPr lang="it-IT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on the B-</a:t>
            </a:r>
            <a:r>
              <a:rPr lang="it-IT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modes</a:t>
            </a:r>
            <a:r>
              <a:rPr lang="it-IT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down to r = 0.03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xmlns="" id="{903DB821-7F8B-44FE-A0A2-52826606020E}"/>
              </a:ext>
            </a:extLst>
          </p:cNvPr>
          <p:cNvCxnSpPr/>
          <p:nvPr/>
        </p:nvCxnSpPr>
        <p:spPr>
          <a:xfrm>
            <a:off x="4507799" y="2359272"/>
            <a:ext cx="412114" cy="0"/>
          </a:xfrm>
          <a:prstGeom prst="straightConnector1">
            <a:avLst/>
          </a:prstGeom>
          <a:ln>
            <a:solidFill>
              <a:srgbClr val="FF0000">
                <a:alpha val="24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75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A815AAD-5318-406F-913E-94A3AC97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BCDC560-0D21-4F38-9242-D7B8A342E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37732"/>
            <a:ext cx="2356757" cy="282285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C22CDF8-733C-4DDA-AE31-6734EE35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592" y="977039"/>
            <a:ext cx="2646684" cy="1837665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8C7AB187-AD1B-4A1D-825C-DC07B261A52D}"/>
              </a:ext>
            </a:extLst>
          </p:cNvPr>
          <p:cNvSpPr txBox="1">
            <a:spLocks/>
          </p:cNvSpPr>
          <p:nvPr/>
        </p:nvSpPr>
        <p:spPr>
          <a:xfrm>
            <a:off x="1376346" y="0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LSPE: Large Scale </a:t>
            </a:r>
            <a:r>
              <a:rPr lang="it-IT" sz="3200" b="1" dirty="0" err="1">
                <a:solidFill>
                  <a:srgbClr val="0033CC"/>
                </a:solidFill>
              </a:rPr>
              <a:t>Polarization</a:t>
            </a:r>
            <a:r>
              <a:rPr lang="it-IT" sz="3200" b="1" dirty="0">
                <a:solidFill>
                  <a:srgbClr val="0033CC"/>
                </a:solidFill>
              </a:rPr>
              <a:t> Explorer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BA7659A5-7521-45A4-BF00-55B6EA8DB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2" y="4297410"/>
            <a:ext cx="3388464" cy="225897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xmlns="" id="{830100C9-0264-4F89-B68B-A5151E63E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381" y="4049744"/>
            <a:ext cx="2110735" cy="1455871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xmlns="" id="{1B2F6C12-167F-4D0D-9F78-3D08666F54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01" y="4777679"/>
            <a:ext cx="329521" cy="32293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B91196BE-D5BA-4108-8759-82038C5B3865}"/>
              </a:ext>
            </a:extLst>
          </p:cNvPr>
          <p:cNvSpPr/>
          <p:nvPr/>
        </p:nvSpPr>
        <p:spPr>
          <a:xfrm>
            <a:off x="1533274" y="817016"/>
            <a:ext cx="867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SWIPE</a:t>
            </a:r>
            <a:endParaRPr lang="it-IT" sz="20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8B5073A-40F1-46D7-9DF8-910CE05F8E5F}"/>
              </a:ext>
            </a:extLst>
          </p:cNvPr>
          <p:cNvSpPr/>
          <p:nvPr/>
        </p:nvSpPr>
        <p:spPr>
          <a:xfrm>
            <a:off x="1620478" y="3783224"/>
            <a:ext cx="780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STRIP</a:t>
            </a:r>
            <a:endParaRPr 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2B616A0E-EECA-4E39-B258-E60558DA0840}"/>
              </a:ext>
            </a:extLst>
          </p:cNvPr>
          <p:cNvSpPr txBox="1"/>
          <p:nvPr/>
        </p:nvSpPr>
        <p:spPr>
          <a:xfrm>
            <a:off x="133235" y="1430897"/>
            <a:ext cx="4125002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sz="1600" b="1" dirty="0"/>
              <a:t>Spinning </a:t>
            </a:r>
            <a:r>
              <a:rPr lang="it-IT" sz="1600" b="1" dirty="0" err="1"/>
              <a:t>stratospheric</a:t>
            </a:r>
            <a:r>
              <a:rPr lang="it-IT" sz="1600" b="1" dirty="0"/>
              <a:t> balloon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sz="1600" b="1" dirty="0" err="1"/>
              <a:t>Bolometers</a:t>
            </a:r>
            <a:r>
              <a:rPr lang="it-IT" sz="1600" dirty="0"/>
              <a:t>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sz="1600" b="1" dirty="0"/>
              <a:t>High </a:t>
            </a:r>
            <a:r>
              <a:rPr lang="it-IT" sz="1600" b="1" dirty="0" err="1"/>
              <a:t>frequency</a:t>
            </a:r>
            <a:r>
              <a:rPr lang="it-IT" sz="1600" dirty="0"/>
              <a:t>: 140, 220, 240 GHz 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92C6C22-9902-4026-B48E-71659F2C4A7D}"/>
              </a:ext>
            </a:extLst>
          </p:cNvPr>
          <p:cNvSpPr txBox="1"/>
          <p:nvPr/>
        </p:nvSpPr>
        <p:spPr>
          <a:xfrm>
            <a:off x="238515" y="4509120"/>
            <a:ext cx="1957221" cy="1752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134615AE-E873-411B-B0F1-22C92461F1A4}"/>
              </a:ext>
            </a:extLst>
          </p:cNvPr>
          <p:cNvSpPr txBox="1"/>
          <p:nvPr/>
        </p:nvSpPr>
        <p:spPr>
          <a:xfrm>
            <a:off x="133235" y="4382180"/>
            <a:ext cx="4332182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sz="1600" b="1" dirty="0"/>
              <a:t>Ground-</a:t>
            </a:r>
            <a:r>
              <a:rPr lang="it-IT" sz="1600" b="1" dirty="0" err="1"/>
              <a:t>based</a:t>
            </a:r>
            <a:r>
              <a:rPr lang="it-IT" sz="1600" b="1" dirty="0"/>
              <a:t> </a:t>
            </a:r>
            <a:r>
              <a:rPr lang="it-IT" sz="1600" b="1" dirty="0" err="1"/>
              <a:t>instrument</a:t>
            </a:r>
            <a:endParaRPr lang="it-IT" sz="1600" b="1" dirty="0"/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sz="1600" b="1" dirty="0" err="1"/>
              <a:t>Coherent</a:t>
            </a:r>
            <a:r>
              <a:rPr lang="it-IT" sz="1600" b="1" dirty="0"/>
              <a:t> </a:t>
            </a:r>
            <a:r>
              <a:rPr lang="it-IT" sz="1600" b="1" dirty="0" err="1"/>
              <a:t>polarimeters</a:t>
            </a:r>
            <a:r>
              <a:rPr lang="it-IT" sz="1600" b="1" dirty="0"/>
              <a:t>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sz="1600" b="1" dirty="0"/>
              <a:t>Low </a:t>
            </a:r>
            <a:r>
              <a:rPr lang="it-IT" sz="1600" b="1" dirty="0" err="1"/>
              <a:t>frequency</a:t>
            </a:r>
            <a:r>
              <a:rPr lang="it-IT" sz="1600" dirty="0"/>
              <a:t>: 43, 90 GHz  </a:t>
            </a:r>
            <a:r>
              <a:rPr lang="it-IT" sz="1700" dirty="0"/>
              <a:t>     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E462A15-F5EC-4C82-B355-76FCAFE46DAB}"/>
              </a:ext>
            </a:extLst>
          </p:cNvPr>
          <p:cNvSpPr/>
          <p:nvPr/>
        </p:nvSpPr>
        <p:spPr>
          <a:xfrm>
            <a:off x="29645" y="2799726"/>
            <a:ext cx="5302676" cy="64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it-IT" sz="1600" dirty="0"/>
              <a:t>15 </a:t>
            </a:r>
            <a:r>
              <a:rPr lang="it-IT" sz="1600" dirty="0" err="1"/>
              <a:t>days</a:t>
            </a:r>
            <a:r>
              <a:rPr lang="it-IT" sz="1600" dirty="0"/>
              <a:t> of </a:t>
            </a:r>
            <a:r>
              <a:rPr lang="it-IT" sz="1600" dirty="0" err="1"/>
              <a:t>circumpolar</a:t>
            </a:r>
            <a:r>
              <a:rPr lang="it-IT" sz="1600" dirty="0"/>
              <a:t> </a:t>
            </a:r>
            <a:r>
              <a:rPr lang="it-IT" sz="1600" dirty="0" err="1"/>
              <a:t>flight</a:t>
            </a:r>
            <a:r>
              <a:rPr lang="it-IT" sz="1600" dirty="0"/>
              <a:t> </a:t>
            </a:r>
            <a:r>
              <a:rPr lang="it-IT" sz="1600" dirty="0" err="1"/>
              <a:t>during</a:t>
            </a:r>
            <a:r>
              <a:rPr lang="it-IT" sz="1600" dirty="0"/>
              <a:t> the Artic night.</a:t>
            </a:r>
          </a:p>
          <a:p>
            <a:pPr>
              <a:spcBef>
                <a:spcPts val="500"/>
              </a:spcBef>
            </a:pPr>
            <a:r>
              <a:rPr lang="it-IT" sz="1600" dirty="0" err="1"/>
              <a:t>Estimated</a:t>
            </a:r>
            <a:r>
              <a:rPr lang="it-IT" sz="1600" dirty="0"/>
              <a:t> </a:t>
            </a:r>
            <a:r>
              <a:rPr lang="it-IT" sz="1600" dirty="0" err="1"/>
              <a:t>launch</a:t>
            </a:r>
            <a:r>
              <a:rPr lang="it-IT" sz="1600" dirty="0"/>
              <a:t> date: </a:t>
            </a:r>
            <a:r>
              <a:rPr lang="it-IT" sz="1600" dirty="0" err="1"/>
              <a:t>December</a:t>
            </a:r>
            <a:r>
              <a:rPr lang="it-IT" sz="1600" dirty="0"/>
              <a:t> 2018 from Svalbard </a:t>
            </a:r>
            <a:r>
              <a:rPr lang="it-IT" sz="1600" dirty="0" err="1"/>
              <a:t>Islands</a:t>
            </a:r>
            <a:endParaRPr lang="it-IT" sz="16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7C68DC81-F33B-4A17-B851-D4C37A7A74CC}"/>
              </a:ext>
            </a:extLst>
          </p:cNvPr>
          <p:cNvSpPr/>
          <p:nvPr/>
        </p:nvSpPr>
        <p:spPr>
          <a:xfrm>
            <a:off x="-215480" y="5754498"/>
            <a:ext cx="6866288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it-IT" sz="1600" dirty="0"/>
              <a:t>      2 </a:t>
            </a:r>
            <a:r>
              <a:rPr lang="it-IT" sz="1600" dirty="0" err="1"/>
              <a:t>years</a:t>
            </a:r>
            <a:r>
              <a:rPr lang="it-IT" sz="1600" dirty="0"/>
              <a:t> of data </a:t>
            </a:r>
            <a:r>
              <a:rPr lang="it-IT" sz="1600" dirty="0" err="1"/>
              <a:t>taking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Teide </a:t>
            </a:r>
            <a:r>
              <a:rPr lang="it-IT" sz="1600" dirty="0" err="1"/>
              <a:t>Observatory</a:t>
            </a:r>
            <a:r>
              <a:rPr lang="it-IT" sz="1600" dirty="0"/>
              <a:t> </a:t>
            </a:r>
          </a:p>
          <a:p>
            <a:pPr>
              <a:spcBef>
                <a:spcPts val="500"/>
              </a:spcBef>
            </a:pPr>
            <a:r>
              <a:rPr lang="it-IT" sz="1600" dirty="0"/>
              <a:t>      in Tenerife (</a:t>
            </a:r>
            <a:r>
              <a:rPr lang="it-IT" sz="1600" dirty="0" err="1"/>
              <a:t>Canary</a:t>
            </a:r>
            <a:r>
              <a:rPr lang="it-IT" sz="1600" dirty="0"/>
              <a:t> </a:t>
            </a:r>
            <a:r>
              <a:rPr lang="it-IT" sz="1600" dirty="0" err="1"/>
              <a:t>Islands</a:t>
            </a:r>
            <a:r>
              <a:rPr lang="it-IT" sz="1600" dirty="0"/>
              <a:t>).</a:t>
            </a:r>
          </a:p>
          <a:p>
            <a:pPr>
              <a:spcBef>
                <a:spcPts val="500"/>
              </a:spcBef>
            </a:pPr>
            <a:r>
              <a:rPr lang="it-IT" sz="1600" dirty="0"/>
              <a:t>      </a:t>
            </a:r>
            <a:r>
              <a:rPr lang="it-IT" sz="1600" dirty="0" err="1"/>
              <a:t>Estimated</a:t>
            </a:r>
            <a:r>
              <a:rPr lang="it-IT" sz="1600" dirty="0"/>
              <a:t> shipping date: </a:t>
            </a:r>
            <a:r>
              <a:rPr lang="it-IT" sz="1600" dirty="0" err="1"/>
              <a:t>Summer</a:t>
            </a:r>
            <a:r>
              <a:rPr lang="it-IT" sz="1600" dirty="0"/>
              <a:t> 2018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DD59D65C-6D88-4631-8E47-71F021CC3A17}"/>
              </a:ext>
            </a:extLst>
          </p:cNvPr>
          <p:cNvSpPr txBox="1"/>
          <p:nvPr/>
        </p:nvSpPr>
        <p:spPr>
          <a:xfrm>
            <a:off x="2900097" y="439491"/>
            <a:ext cx="455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Sinergy</a:t>
            </a:r>
            <a:r>
              <a:rPr lang="it-IT" dirty="0"/>
              <a:t> of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instruments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06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F6E1906-78C4-4A66-8209-77C9FAB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DFFFC613-81C1-4A39-BFC9-341A428A8047}"/>
              </a:ext>
            </a:extLst>
          </p:cNvPr>
          <p:cNvSpPr txBox="1">
            <a:spLocks/>
          </p:cNvSpPr>
          <p:nvPr/>
        </p:nvSpPr>
        <p:spPr>
          <a:xfrm>
            <a:off x="1376346" y="0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LSPE: The STRIP </a:t>
            </a:r>
            <a:r>
              <a:rPr lang="it-IT" sz="3200" b="1" dirty="0" err="1">
                <a:solidFill>
                  <a:srgbClr val="0033CC"/>
                </a:solidFill>
              </a:rPr>
              <a:t>instrument</a:t>
            </a:r>
            <a:endParaRPr lang="it-IT" sz="3200" b="1" dirty="0">
              <a:solidFill>
                <a:srgbClr val="0033CC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F6FEF45-9CE7-442D-956A-F3E48A8F7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110" y="382660"/>
            <a:ext cx="3158690" cy="394291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C9FF4B9-DD51-40C0-B590-6103204B94F9}"/>
              </a:ext>
            </a:extLst>
          </p:cNvPr>
          <p:cNvSpPr txBox="1"/>
          <p:nvPr/>
        </p:nvSpPr>
        <p:spPr>
          <a:xfrm>
            <a:off x="57032" y="675812"/>
            <a:ext cx="58630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Dual </a:t>
            </a:r>
            <a:r>
              <a:rPr lang="it-IT" sz="1600" dirty="0" err="1"/>
              <a:t>reflector</a:t>
            </a:r>
            <a:r>
              <a:rPr lang="it-IT" sz="1600" dirty="0"/>
              <a:t> </a:t>
            </a:r>
            <a:r>
              <a:rPr lang="it-IT" sz="1600" dirty="0" err="1"/>
              <a:t>telescope</a:t>
            </a:r>
            <a:r>
              <a:rPr lang="it-IT" sz="1600" dirty="0"/>
              <a:t> with an alt-</a:t>
            </a:r>
            <a:r>
              <a:rPr lang="it-IT" sz="1600" dirty="0" err="1"/>
              <a:t>azimuth</a:t>
            </a:r>
            <a:r>
              <a:rPr lang="it-IT" sz="1600" dirty="0"/>
              <a:t>  3-axis </a:t>
            </a:r>
            <a:r>
              <a:rPr lang="it-IT" sz="1600" dirty="0" err="1"/>
              <a:t>mount</a:t>
            </a:r>
            <a:endParaRPr lang="it-IT" sz="1600" dirty="0"/>
          </a:p>
          <a:p>
            <a:r>
              <a:rPr lang="it-IT" sz="1600" dirty="0"/>
              <a:t>      </a:t>
            </a:r>
            <a:r>
              <a:rPr lang="it-IT" sz="1600" dirty="0" err="1"/>
              <a:t>it</a:t>
            </a:r>
            <a:r>
              <a:rPr lang="it-IT" sz="1600" dirty="0"/>
              <a:t> can </a:t>
            </a:r>
            <a:r>
              <a:rPr lang="it-IT" sz="1600" dirty="0" err="1"/>
              <a:t>fully</a:t>
            </a:r>
            <a:r>
              <a:rPr lang="it-IT" sz="1600" dirty="0"/>
              <a:t> rotate in </a:t>
            </a:r>
            <a:r>
              <a:rPr lang="it-IT" sz="1600" dirty="0" err="1"/>
              <a:t>azimuth</a:t>
            </a:r>
            <a:r>
              <a:rPr lang="it-IT" sz="1600" dirty="0"/>
              <a:t> to </a:t>
            </a:r>
            <a:r>
              <a:rPr lang="it-IT" sz="1600" dirty="0" err="1"/>
              <a:t>scan</a:t>
            </a:r>
            <a:r>
              <a:rPr lang="it-IT" sz="1600" dirty="0"/>
              <a:t> the sky</a:t>
            </a:r>
          </a:p>
          <a:p>
            <a:endParaRPr lang="it-IT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/>
              <a:t>49 </a:t>
            </a:r>
            <a:r>
              <a:rPr lang="it-IT" sz="1600" b="1" dirty="0" err="1"/>
              <a:t>coherent</a:t>
            </a:r>
            <a:r>
              <a:rPr lang="it-IT" sz="1600" b="1" dirty="0"/>
              <a:t> </a:t>
            </a:r>
            <a:r>
              <a:rPr lang="it-IT" sz="1600" b="1" dirty="0" err="1"/>
              <a:t>polarimeters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43 GHz (Q-band)</a:t>
            </a:r>
          </a:p>
          <a:p>
            <a:r>
              <a:rPr lang="it-IT" sz="1600" b="1" dirty="0"/>
              <a:t>      </a:t>
            </a:r>
            <a:r>
              <a:rPr lang="it-IT" sz="1600" dirty="0" err="1"/>
              <a:t>precision</a:t>
            </a:r>
            <a:r>
              <a:rPr lang="it-IT" sz="1600" dirty="0"/>
              <a:t> </a:t>
            </a:r>
            <a:r>
              <a:rPr lang="it-IT" sz="1600" dirty="0" err="1"/>
              <a:t>measurement</a:t>
            </a:r>
            <a:r>
              <a:rPr lang="it-IT" sz="1600" dirty="0"/>
              <a:t> of </a:t>
            </a:r>
            <a:r>
              <a:rPr lang="it-IT" sz="1600" b="1" dirty="0"/>
              <a:t>the </a:t>
            </a:r>
            <a:r>
              <a:rPr lang="it-IT" sz="1600" b="1" dirty="0" err="1"/>
              <a:t>galaxy</a:t>
            </a:r>
            <a:r>
              <a:rPr lang="it-IT" sz="1600" b="1" dirty="0"/>
              <a:t> </a:t>
            </a:r>
            <a:r>
              <a:rPr lang="it-IT" sz="1600" b="1" dirty="0" err="1"/>
              <a:t>synchrotron</a:t>
            </a:r>
            <a:r>
              <a:rPr lang="it-IT" sz="1600" b="1" dirty="0"/>
              <a:t> </a:t>
            </a:r>
            <a:r>
              <a:rPr lang="it-IT" sz="1600" b="1" dirty="0" err="1"/>
              <a:t>emission</a:t>
            </a:r>
            <a:endParaRPr lang="it-IT" sz="1600" b="1" dirty="0"/>
          </a:p>
          <a:p>
            <a:endParaRPr lang="it-IT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6 </a:t>
            </a:r>
            <a:r>
              <a:rPr lang="it-IT" sz="1600" dirty="0" err="1"/>
              <a:t>coherent</a:t>
            </a:r>
            <a:r>
              <a:rPr lang="it-IT" sz="1600" dirty="0"/>
              <a:t> </a:t>
            </a:r>
            <a:r>
              <a:rPr lang="it-IT" sz="1600" dirty="0" err="1"/>
              <a:t>polarimeters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90 GHz (W-band)</a:t>
            </a:r>
          </a:p>
          <a:p>
            <a:r>
              <a:rPr lang="it-IT" sz="1600" dirty="0"/>
              <a:t>      </a:t>
            </a:r>
            <a:r>
              <a:rPr lang="it-IT" sz="1600" dirty="0" err="1"/>
              <a:t>Atmosphere</a:t>
            </a:r>
            <a:r>
              <a:rPr lang="it-IT" sz="1600" dirty="0"/>
              <a:t> monitoring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60961A2C-15D3-4C28-A295-3EED8710F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37744"/>
            <a:ext cx="2176732" cy="150803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98C7DE5B-285A-4181-821A-ACA3CE44D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04" y="2970833"/>
            <a:ext cx="1955828" cy="1354737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3D3B0C20-AE17-4720-8EB2-CA448A538B16}"/>
              </a:ext>
            </a:extLst>
          </p:cNvPr>
          <p:cNvSpPr txBox="1"/>
          <p:nvPr/>
        </p:nvSpPr>
        <p:spPr>
          <a:xfrm>
            <a:off x="2483768" y="47411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UniMi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leads</a:t>
            </a:r>
            <a:r>
              <a:rPr lang="it-IT" b="1" dirty="0">
                <a:solidFill>
                  <a:srgbClr val="C00000"/>
                </a:solidFill>
              </a:rPr>
              <a:t> the </a:t>
            </a:r>
            <a:r>
              <a:rPr lang="it-IT" b="1" dirty="0" err="1">
                <a:solidFill>
                  <a:srgbClr val="C00000"/>
                </a:solidFill>
              </a:rPr>
              <a:t>development</a:t>
            </a:r>
            <a:r>
              <a:rPr lang="it-IT" b="1" dirty="0">
                <a:solidFill>
                  <a:srgbClr val="C00000"/>
                </a:solidFill>
              </a:rPr>
              <a:t> of STRIP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2A27B11A-6382-483E-A6AE-2A78DCE01391}"/>
              </a:ext>
            </a:extLst>
          </p:cNvPr>
          <p:cNvSpPr txBox="1"/>
          <p:nvPr/>
        </p:nvSpPr>
        <p:spPr>
          <a:xfrm>
            <a:off x="1299405" y="5110452"/>
            <a:ext cx="993732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Program management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/>
              <a:t>Fabrication</a:t>
            </a:r>
            <a:r>
              <a:rPr lang="it-IT" sz="1600" dirty="0"/>
              <a:t> and </a:t>
            </a:r>
            <a:r>
              <a:rPr lang="it-IT" sz="1600" dirty="0" err="1"/>
              <a:t>testing</a:t>
            </a:r>
            <a:r>
              <a:rPr lang="it-IT" sz="1600" dirty="0"/>
              <a:t> of the feed </a:t>
            </a:r>
            <a:r>
              <a:rPr lang="it-IT" sz="1600" dirty="0" err="1"/>
              <a:t>horn</a:t>
            </a:r>
            <a:r>
              <a:rPr lang="it-IT" sz="1600" dirty="0"/>
              <a:t> arrays and </a:t>
            </a:r>
            <a:r>
              <a:rPr lang="it-IT" sz="1600" dirty="0" err="1"/>
              <a:t>instrument</a:t>
            </a:r>
            <a:r>
              <a:rPr lang="it-IT" sz="1600" dirty="0"/>
              <a:t> </a:t>
            </a:r>
            <a:r>
              <a:rPr lang="it-IT" sz="1600" dirty="0" err="1"/>
              <a:t>mechanical</a:t>
            </a:r>
            <a:r>
              <a:rPr lang="it-IT" sz="1600" dirty="0"/>
              <a:t> </a:t>
            </a:r>
            <a:r>
              <a:rPr lang="it-IT" sz="1600" dirty="0" err="1"/>
              <a:t>structure</a:t>
            </a:r>
            <a:endParaRPr lang="it-IT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/>
              <a:t>Polarimeters</a:t>
            </a:r>
            <a:r>
              <a:rPr lang="it-IT" sz="1600" dirty="0"/>
              <a:t> </a:t>
            </a:r>
            <a:r>
              <a:rPr lang="it-IT" sz="1600" dirty="0" err="1"/>
              <a:t>testing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Milano Bicocca </a:t>
            </a:r>
            <a:r>
              <a:rPr lang="it-IT" sz="1600" dirty="0" err="1"/>
              <a:t>Cryogenic</a:t>
            </a:r>
            <a:r>
              <a:rPr lang="it-IT" sz="1600" dirty="0"/>
              <a:t> </a:t>
            </a:r>
            <a:r>
              <a:rPr lang="it-IT" sz="1600" dirty="0" err="1"/>
              <a:t>Millimetre</a:t>
            </a:r>
            <a:r>
              <a:rPr lang="it-IT" sz="1600" dirty="0"/>
              <a:t>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4FFC7B36-08C6-4235-9D45-D39F6EDA80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66" y="4504858"/>
            <a:ext cx="570268" cy="6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F4AE846-6E72-43D1-BCCF-855ABEAD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F481FE51-A558-4CC2-B032-A2BCDAA14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86" y="853683"/>
            <a:ext cx="4968552" cy="377014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3D7E996B-09A5-4F49-8BB8-8E381547285E}"/>
              </a:ext>
            </a:extLst>
          </p:cNvPr>
          <p:cNvSpPr txBox="1">
            <a:spLocks/>
          </p:cNvSpPr>
          <p:nvPr/>
        </p:nvSpPr>
        <p:spPr>
          <a:xfrm>
            <a:off x="1372970" y="68239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b="1" dirty="0">
              <a:solidFill>
                <a:srgbClr val="0033CC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1E9E1AEC-3FA8-4CF1-8DB3-3CB3EFE7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40" y="4208066"/>
            <a:ext cx="3559071" cy="249876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AB78929B-8E28-4841-AF77-33DC385EE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636" y="4213717"/>
            <a:ext cx="3792364" cy="2337086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F06868C9-1F7A-4921-B7F8-342779A0CEEE}"/>
              </a:ext>
            </a:extLst>
          </p:cNvPr>
          <p:cNvSpPr txBox="1">
            <a:spLocks/>
          </p:cNvSpPr>
          <p:nvPr/>
        </p:nvSpPr>
        <p:spPr>
          <a:xfrm>
            <a:off x="1391816" y="-11057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LSPE/STRIP </a:t>
            </a:r>
            <a:r>
              <a:rPr lang="it-IT" sz="3200" b="1" dirty="0" err="1">
                <a:solidFill>
                  <a:srgbClr val="0033CC"/>
                </a:solidFill>
              </a:rPr>
              <a:t>polarimeters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testing</a:t>
            </a:r>
            <a:endParaRPr lang="it-IT" sz="3200" b="1" dirty="0">
              <a:solidFill>
                <a:srgbClr val="0033CC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286D23A7-F174-4723-8E2A-5BE259A406A2}"/>
              </a:ext>
            </a:extLst>
          </p:cNvPr>
          <p:cNvSpPr/>
          <p:nvPr/>
        </p:nvSpPr>
        <p:spPr>
          <a:xfrm>
            <a:off x="364395" y="3854612"/>
            <a:ext cx="160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Bandwidth</a:t>
            </a:r>
            <a:r>
              <a:rPr lang="it-IT" dirty="0"/>
              <a:t> test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AB571C5-8894-470C-8655-D1B681ACDF30}"/>
              </a:ext>
            </a:extLst>
          </p:cNvPr>
          <p:cNvSpPr/>
          <p:nvPr/>
        </p:nvSpPr>
        <p:spPr>
          <a:xfrm>
            <a:off x="7813676" y="3838734"/>
            <a:ext cx="873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T</a:t>
            </a:r>
            <a:r>
              <a:rPr lang="it-IT" baseline="-25000" dirty="0" err="1"/>
              <a:t>sys</a:t>
            </a:r>
            <a:r>
              <a:rPr lang="it-IT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2617605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F6E1906-78C4-4A66-8209-77C9FAB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DFFFC613-81C1-4A39-BFC9-341A428A8047}"/>
              </a:ext>
            </a:extLst>
          </p:cNvPr>
          <p:cNvSpPr txBox="1">
            <a:spLocks/>
          </p:cNvSpPr>
          <p:nvPr/>
        </p:nvSpPr>
        <p:spPr>
          <a:xfrm>
            <a:off x="1376346" y="0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LSPE: The STRIP </a:t>
            </a:r>
            <a:r>
              <a:rPr lang="it-IT" sz="3200" b="1" dirty="0" err="1">
                <a:solidFill>
                  <a:srgbClr val="0033CC"/>
                </a:solidFill>
              </a:rPr>
              <a:t>instrument</a:t>
            </a:r>
            <a:endParaRPr lang="it-IT" sz="3200" b="1" dirty="0">
              <a:solidFill>
                <a:srgbClr val="0033CC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F6FEF45-9CE7-442D-956A-F3E48A8F7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110" y="382660"/>
            <a:ext cx="3158690" cy="394291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C9FF4B9-DD51-40C0-B590-6103204B94F9}"/>
              </a:ext>
            </a:extLst>
          </p:cNvPr>
          <p:cNvSpPr txBox="1"/>
          <p:nvPr/>
        </p:nvSpPr>
        <p:spPr>
          <a:xfrm>
            <a:off x="57032" y="675812"/>
            <a:ext cx="58630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Dual </a:t>
            </a:r>
            <a:r>
              <a:rPr lang="it-IT" sz="1600" dirty="0" err="1"/>
              <a:t>reflector</a:t>
            </a:r>
            <a:r>
              <a:rPr lang="it-IT" sz="1600" dirty="0"/>
              <a:t> </a:t>
            </a:r>
            <a:r>
              <a:rPr lang="it-IT" sz="1600" dirty="0" err="1"/>
              <a:t>telescope</a:t>
            </a:r>
            <a:r>
              <a:rPr lang="it-IT" sz="1600" dirty="0"/>
              <a:t> with an alt-</a:t>
            </a:r>
            <a:r>
              <a:rPr lang="it-IT" sz="1600" dirty="0" err="1"/>
              <a:t>azimuth</a:t>
            </a:r>
            <a:r>
              <a:rPr lang="it-IT" sz="1600" dirty="0"/>
              <a:t>  3-axis </a:t>
            </a:r>
            <a:r>
              <a:rPr lang="it-IT" sz="1600" dirty="0" err="1"/>
              <a:t>mount</a:t>
            </a:r>
            <a:endParaRPr lang="it-IT" sz="1600" dirty="0"/>
          </a:p>
          <a:p>
            <a:r>
              <a:rPr lang="it-IT" sz="1600" dirty="0"/>
              <a:t>      </a:t>
            </a:r>
            <a:r>
              <a:rPr lang="it-IT" sz="1600" dirty="0" err="1"/>
              <a:t>it</a:t>
            </a:r>
            <a:r>
              <a:rPr lang="it-IT" sz="1600" dirty="0"/>
              <a:t> can </a:t>
            </a:r>
            <a:r>
              <a:rPr lang="it-IT" sz="1600" dirty="0" err="1"/>
              <a:t>fully</a:t>
            </a:r>
            <a:r>
              <a:rPr lang="it-IT" sz="1600" dirty="0"/>
              <a:t> rotate in </a:t>
            </a:r>
            <a:r>
              <a:rPr lang="it-IT" sz="1600" dirty="0" err="1"/>
              <a:t>azimuth</a:t>
            </a:r>
            <a:r>
              <a:rPr lang="it-IT" sz="1600" dirty="0"/>
              <a:t> to </a:t>
            </a:r>
            <a:r>
              <a:rPr lang="it-IT" sz="1600" dirty="0" err="1"/>
              <a:t>scan</a:t>
            </a:r>
            <a:r>
              <a:rPr lang="it-IT" sz="1600" dirty="0"/>
              <a:t> the sky</a:t>
            </a:r>
          </a:p>
          <a:p>
            <a:endParaRPr lang="it-IT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/>
              <a:t>49 </a:t>
            </a:r>
            <a:r>
              <a:rPr lang="it-IT" sz="1600" b="1" dirty="0" err="1"/>
              <a:t>coherent</a:t>
            </a:r>
            <a:r>
              <a:rPr lang="it-IT" sz="1600" b="1" dirty="0"/>
              <a:t> </a:t>
            </a:r>
            <a:r>
              <a:rPr lang="it-IT" sz="1600" b="1" dirty="0" err="1"/>
              <a:t>polarimeters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43 GHz (Q-band)</a:t>
            </a:r>
          </a:p>
          <a:p>
            <a:r>
              <a:rPr lang="it-IT" sz="1600" b="1" dirty="0"/>
              <a:t>      </a:t>
            </a:r>
            <a:r>
              <a:rPr lang="it-IT" sz="1600" dirty="0" err="1"/>
              <a:t>precision</a:t>
            </a:r>
            <a:r>
              <a:rPr lang="it-IT" sz="1600" dirty="0"/>
              <a:t> </a:t>
            </a:r>
            <a:r>
              <a:rPr lang="it-IT" sz="1600" dirty="0" err="1"/>
              <a:t>measurement</a:t>
            </a:r>
            <a:r>
              <a:rPr lang="it-IT" sz="1600" dirty="0"/>
              <a:t> of </a:t>
            </a:r>
            <a:r>
              <a:rPr lang="it-IT" sz="1600" b="1" dirty="0"/>
              <a:t>the </a:t>
            </a:r>
            <a:r>
              <a:rPr lang="it-IT" sz="1600" b="1" dirty="0" err="1"/>
              <a:t>galaxy</a:t>
            </a:r>
            <a:r>
              <a:rPr lang="it-IT" sz="1600" b="1" dirty="0"/>
              <a:t> </a:t>
            </a:r>
            <a:r>
              <a:rPr lang="it-IT" sz="1600" b="1" dirty="0" err="1"/>
              <a:t>synchrotron</a:t>
            </a:r>
            <a:r>
              <a:rPr lang="it-IT" sz="1600" b="1" dirty="0"/>
              <a:t> </a:t>
            </a:r>
            <a:r>
              <a:rPr lang="it-IT" sz="1600" b="1" dirty="0" err="1"/>
              <a:t>emission</a:t>
            </a:r>
            <a:endParaRPr lang="it-IT" sz="1600" b="1" dirty="0"/>
          </a:p>
          <a:p>
            <a:endParaRPr lang="it-IT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6 </a:t>
            </a:r>
            <a:r>
              <a:rPr lang="it-IT" sz="1600" dirty="0" err="1"/>
              <a:t>coherent</a:t>
            </a:r>
            <a:r>
              <a:rPr lang="it-IT" sz="1600" dirty="0"/>
              <a:t> </a:t>
            </a:r>
            <a:r>
              <a:rPr lang="it-IT" sz="1600" dirty="0" err="1"/>
              <a:t>polarimeters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90 GHz (W-band)</a:t>
            </a:r>
          </a:p>
          <a:p>
            <a:r>
              <a:rPr lang="it-IT" sz="1600" dirty="0"/>
              <a:t>      </a:t>
            </a:r>
            <a:r>
              <a:rPr lang="it-IT" sz="1600" dirty="0" err="1"/>
              <a:t>Atmosphere</a:t>
            </a:r>
            <a:r>
              <a:rPr lang="it-IT" sz="1600" dirty="0"/>
              <a:t> monitoring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60961A2C-15D3-4C28-A295-3EED8710F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37744"/>
            <a:ext cx="2176732" cy="150803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98C7DE5B-285A-4181-821A-ACA3CE44D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04" y="2970833"/>
            <a:ext cx="1955828" cy="1354737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3D3B0C20-AE17-4720-8EB2-CA448A538B16}"/>
              </a:ext>
            </a:extLst>
          </p:cNvPr>
          <p:cNvSpPr txBox="1"/>
          <p:nvPr/>
        </p:nvSpPr>
        <p:spPr>
          <a:xfrm>
            <a:off x="2483768" y="47411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UniMi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leads</a:t>
            </a:r>
            <a:r>
              <a:rPr lang="it-IT" b="1" dirty="0">
                <a:solidFill>
                  <a:srgbClr val="C00000"/>
                </a:solidFill>
              </a:rPr>
              <a:t> the </a:t>
            </a:r>
            <a:r>
              <a:rPr lang="it-IT" b="1" dirty="0" err="1">
                <a:solidFill>
                  <a:srgbClr val="C00000"/>
                </a:solidFill>
              </a:rPr>
              <a:t>development</a:t>
            </a:r>
            <a:r>
              <a:rPr lang="it-IT" b="1" dirty="0">
                <a:solidFill>
                  <a:srgbClr val="C00000"/>
                </a:solidFill>
              </a:rPr>
              <a:t> of STRIP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2A27B11A-6382-483E-A6AE-2A78DCE01391}"/>
              </a:ext>
            </a:extLst>
          </p:cNvPr>
          <p:cNvSpPr txBox="1"/>
          <p:nvPr/>
        </p:nvSpPr>
        <p:spPr>
          <a:xfrm>
            <a:off x="1299405" y="5110452"/>
            <a:ext cx="993732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Program management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/>
              <a:t>Fabrication</a:t>
            </a:r>
            <a:r>
              <a:rPr lang="it-IT" sz="1600" dirty="0"/>
              <a:t> and </a:t>
            </a:r>
            <a:r>
              <a:rPr lang="it-IT" sz="1600" dirty="0" err="1"/>
              <a:t>testing</a:t>
            </a:r>
            <a:r>
              <a:rPr lang="it-IT" sz="1600" dirty="0"/>
              <a:t> of the feed </a:t>
            </a:r>
            <a:r>
              <a:rPr lang="it-IT" sz="1600" dirty="0" err="1"/>
              <a:t>horn</a:t>
            </a:r>
            <a:r>
              <a:rPr lang="it-IT" sz="1600" dirty="0"/>
              <a:t> arrays and </a:t>
            </a:r>
            <a:r>
              <a:rPr lang="it-IT" sz="1600" dirty="0" err="1"/>
              <a:t>instrument</a:t>
            </a:r>
            <a:r>
              <a:rPr lang="it-IT" sz="1600" dirty="0"/>
              <a:t> </a:t>
            </a:r>
            <a:r>
              <a:rPr lang="it-IT" sz="1600" dirty="0" err="1"/>
              <a:t>mechanical</a:t>
            </a:r>
            <a:r>
              <a:rPr lang="it-IT" sz="1600" dirty="0"/>
              <a:t> </a:t>
            </a:r>
            <a:r>
              <a:rPr lang="it-IT" sz="1600" dirty="0" err="1"/>
              <a:t>structure</a:t>
            </a:r>
            <a:endParaRPr lang="it-IT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err="1"/>
              <a:t>Polarimeters</a:t>
            </a:r>
            <a:r>
              <a:rPr lang="it-IT" sz="1600" dirty="0"/>
              <a:t> </a:t>
            </a:r>
            <a:r>
              <a:rPr lang="it-IT" sz="1600" dirty="0" err="1"/>
              <a:t>testing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Milano Bicocca </a:t>
            </a:r>
            <a:r>
              <a:rPr lang="it-IT" sz="1600" dirty="0" err="1"/>
              <a:t>Cryogenic</a:t>
            </a:r>
            <a:r>
              <a:rPr lang="it-IT" sz="1600" dirty="0"/>
              <a:t> </a:t>
            </a:r>
            <a:r>
              <a:rPr lang="it-IT" sz="1600" dirty="0" err="1"/>
              <a:t>Millimetre</a:t>
            </a:r>
            <a:r>
              <a:rPr lang="it-IT" sz="1600" dirty="0"/>
              <a:t> Lab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Definition of </a:t>
            </a:r>
            <a:r>
              <a:rPr lang="it-IT" sz="1600" dirty="0" err="1"/>
              <a:t>instrument</a:t>
            </a:r>
            <a:r>
              <a:rPr lang="it-IT" sz="1600" dirty="0"/>
              <a:t> scanning </a:t>
            </a:r>
            <a:r>
              <a:rPr lang="it-IT" sz="1600" dirty="0" err="1"/>
              <a:t>strategy</a:t>
            </a:r>
            <a:endParaRPr lang="it-IT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u="sng" dirty="0" err="1"/>
              <a:t>Preparation</a:t>
            </a:r>
            <a:r>
              <a:rPr lang="it-IT" sz="1600" b="1" u="sng" dirty="0"/>
              <a:t> of the </a:t>
            </a:r>
            <a:r>
              <a:rPr lang="it-IT" sz="1600" b="1" u="sng" dirty="0" err="1"/>
              <a:t>scientific</a:t>
            </a:r>
            <a:r>
              <a:rPr lang="it-IT" sz="1600" b="1" u="sng" dirty="0"/>
              <a:t> data </a:t>
            </a:r>
            <a:r>
              <a:rPr lang="it-IT" sz="1600" b="1" u="sng" dirty="0" err="1"/>
              <a:t>anaysis</a:t>
            </a:r>
            <a:r>
              <a:rPr lang="it-IT" sz="1600" b="1" u="sng" dirty="0"/>
              <a:t>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B749A95E-32EF-49DC-A655-BF585258CEF2}"/>
              </a:ext>
            </a:extLst>
          </p:cNvPr>
          <p:cNvSpPr/>
          <p:nvPr/>
        </p:nvSpPr>
        <p:spPr>
          <a:xfrm>
            <a:off x="5214418" y="6085982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err="1">
                <a:solidFill>
                  <a:srgbClr val="00B050"/>
                </a:solidFill>
              </a:rPr>
              <a:t>see</a:t>
            </a:r>
            <a:r>
              <a:rPr lang="it-IT" sz="1400" b="1" dirty="0">
                <a:solidFill>
                  <a:srgbClr val="00B050"/>
                </a:solidFill>
              </a:rPr>
              <a:t> Federico </a:t>
            </a:r>
            <a:r>
              <a:rPr lang="it-IT" sz="1400" b="1" dirty="0" err="1">
                <a:solidFill>
                  <a:srgbClr val="00B050"/>
                </a:solidFill>
              </a:rPr>
              <a:t>Incardona’s</a:t>
            </a:r>
            <a:r>
              <a:rPr lang="it-IT" sz="1400" b="1" dirty="0">
                <a:solidFill>
                  <a:srgbClr val="00B050"/>
                </a:solidFill>
              </a:rPr>
              <a:t> talk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xmlns="" id="{E83E7D8B-38E4-4D41-B727-3F1E4C8D60B9}"/>
              </a:ext>
            </a:extLst>
          </p:cNvPr>
          <p:cNvSpPr/>
          <p:nvPr/>
        </p:nvSpPr>
        <p:spPr>
          <a:xfrm>
            <a:off x="3632441" y="6097015"/>
            <a:ext cx="1637091" cy="3083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4FFC7B36-08C6-4235-9D45-D39F6EDA80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66" y="4504858"/>
            <a:ext cx="570268" cy="6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70DF513E-CA05-478B-A7C7-59EBC569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908" y="147592"/>
            <a:ext cx="6228184" cy="490066"/>
          </a:xfrm>
        </p:spPr>
        <p:txBody>
          <a:bodyPr>
            <a:normAutofit fontScale="90000"/>
          </a:bodyPr>
          <a:lstStyle/>
          <a:p>
            <a:r>
              <a:rPr lang="it-IT" sz="3200" b="1" dirty="0">
                <a:solidFill>
                  <a:srgbClr val="0033CC"/>
                </a:solidFill>
              </a:rPr>
              <a:t>A (</a:t>
            </a:r>
            <a:r>
              <a:rPr lang="it-IT" sz="3200" b="1" dirty="0" err="1">
                <a:solidFill>
                  <a:srgbClr val="0033CC"/>
                </a:solidFill>
              </a:rPr>
              <a:t>very</a:t>
            </a:r>
            <a:r>
              <a:rPr lang="it-IT" sz="3200" b="1" dirty="0">
                <a:solidFill>
                  <a:srgbClr val="0033CC"/>
                </a:solidFill>
              </a:rPr>
              <a:t>) brief history of the </a:t>
            </a:r>
            <a:r>
              <a:rPr lang="it-IT" sz="3200" b="1" dirty="0" err="1">
                <a:solidFill>
                  <a:srgbClr val="0033CC"/>
                </a:solidFill>
              </a:rPr>
              <a:t>Universe</a:t>
            </a:r>
            <a:r>
              <a:rPr lang="it-IT" sz="3200" b="1" dirty="0">
                <a:solidFill>
                  <a:srgbClr val="0033CC"/>
                </a:solidFill>
              </a:rPr>
              <a:t> : the </a:t>
            </a:r>
            <a:r>
              <a:rPr lang="it-IT" sz="3200" b="1" dirty="0" err="1">
                <a:solidFill>
                  <a:srgbClr val="0033CC"/>
                </a:solidFill>
              </a:rPr>
              <a:t>Cosmic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Microwave</a:t>
            </a:r>
            <a:r>
              <a:rPr lang="it-IT" sz="3200" b="1" dirty="0">
                <a:solidFill>
                  <a:srgbClr val="0033CC"/>
                </a:solidFill>
              </a:rPr>
              <a:t> Background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26F2813-200F-4B8B-9FB6-394D45F11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54" y="990416"/>
            <a:ext cx="6613691" cy="3582342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xmlns="" id="{C6AD17A0-CF22-46ED-AE71-289BDCBC6E6E}"/>
              </a:ext>
            </a:extLst>
          </p:cNvPr>
          <p:cNvSpPr/>
          <p:nvPr/>
        </p:nvSpPr>
        <p:spPr>
          <a:xfrm>
            <a:off x="3251143" y="2252353"/>
            <a:ext cx="744793" cy="1058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08BA0B8-4AC7-4867-B200-0381A66715B0}"/>
              </a:ext>
            </a:extLst>
          </p:cNvPr>
          <p:cNvSpPr txBox="1"/>
          <p:nvPr/>
        </p:nvSpPr>
        <p:spPr>
          <a:xfrm>
            <a:off x="1187624" y="5586545"/>
            <a:ext cx="536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E425F506-363C-4B64-A40C-9BF3B5CBB29B}"/>
              </a:ext>
            </a:extLst>
          </p:cNvPr>
          <p:cNvSpPr txBox="1"/>
          <p:nvPr/>
        </p:nvSpPr>
        <p:spPr>
          <a:xfrm>
            <a:off x="0" y="4753354"/>
            <a:ext cx="936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In </a:t>
            </a:r>
            <a:r>
              <a:rPr lang="it-IT" sz="1600" dirty="0" err="1"/>
              <a:t>early</a:t>
            </a:r>
            <a:r>
              <a:rPr lang="it-IT" sz="1600" dirty="0"/>
              <a:t> </a:t>
            </a:r>
            <a:r>
              <a:rPr lang="it-IT" sz="1600" dirty="0" err="1"/>
              <a:t>Universe</a:t>
            </a:r>
            <a:r>
              <a:rPr lang="it-IT" sz="1600" dirty="0"/>
              <a:t> </a:t>
            </a:r>
            <a:r>
              <a:rPr lang="it-IT" sz="1600" dirty="0" err="1"/>
              <a:t>matter</a:t>
            </a:r>
            <a:r>
              <a:rPr lang="it-IT" sz="1600" dirty="0"/>
              <a:t> and </a:t>
            </a:r>
            <a:r>
              <a:rPr lang="it-IT" sz="1600" dirty="0" err="1"/>
              <a:t>radiation</a:t>
            </a:r>
            <a:r>
              <a:rPr lang="it-IT" sz="1600" dirty="0"/>
              <a:t> </a:t>
            </a:r>
            <a:r>
              <a:rPr lang="it-IT" sz="1600" dirty="0" err="1"/>
              <a:t>were</a:t>
            </a:r>
            <a:r>
              <a:rPr lang="it-IT" sz="1600" dirty="0"/>
              <a:t> in </a:t>
            </a:r>
            <a:r>
              <a:rPr lang="it-IT" sz="1600" b="1" dirty="0" err="1"/>
              <a:t>thermal</a:t>
            </a:r>
            <a:r>
              <a:rPr lang="it-IT" sz="1600" b="1" dirty="0"/>
              <a:t> </a:t>
            </a:r>
            <a:r>
              <a:rPr lang="it-IT" sz="1600" b="1" dirty="0" err="1"/>
              <a:t>equilibrium</a:t>
            </a:r>
            <a:r>
              <a:rPr lang="it-IT" sz="1600" b="1" dirty="0"/>
              <a:t>. </a:t>
            </a:r>
            <a:r>
              <a:rPr lang="it-IT" sz="1600" dirty="0"/>
              <a:t> </a:t>
            </a:r>
          </a:p>
          <a:p>
            <a:r>
              <a:rPr lang="it-IT" sz="1600" dirty="0"/>
              <a:t>      Thomson </a:t>
            </a:r>
            <a:r>
              <a:rPr lang="it-IT" sz="1600" dirty="0" err="1"/>
              <a:t>scattering</a:t>
            </a:r>
            <a:r>
              <a:rPr lang="it-IT" sz="1600" dirty="0"/>
              <a:t>:  </a:t>
            </a:r>
            <a:r>
              <a:rPr lang="it-IT" sz="1600" dirty="0">
                <a:latin typeface="Symbol" panose="05050102010706020507" pitchFamily="18" charset="2"/>
              </a:rPr>
              <a:t>g + </a:t>
            </a:r>
            <a:r>
              <a:rPr lang="it-IT" sz="1600" dirty="0"/>
              <a:t>e</a:t>
            </a:r>
            <a:r>
              <a:rPr lang="it-IT" sz="1600" baseline="30000" dirty="0"/>
              <a:t>-</a:t>
            </a:r>
            <a:r>
              <a:rPr lang="it-IT" sz="1600" dirty="0">
                <a:latin typeface="Symbol" panose="05050102010706020507" pitchFamily="18" charset="2"/>
              </a:rPr>
              <a:t>      g + </a:t>
            </a:r>
            <a:r>
              <a:rPr lang="it-IT" sz="1600" dirty="0"/>
              <a:t>e</a:t>
            </a:r>
            <a:r>
              <a:rPr lang="it-IT" sz="1600" baseline="30000" dirty="0"/>
              <a:t>-</a:t>
            </a:r>
            <a:endParaRPr lang="it-IT" sz="16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5ACC291A-0E79-4FE5-ACE4-4280DA32F8E0}"/>
              </a:ext>
            </a:extLst>
          </p:cNvPr>
          <p:cNvSpPr/>
          <p:nvPr/>
        </p:nvSpPr>
        <p:spPr>
          <a:xfrm>
            <a:off x="15341" y="5599163"/>
            <a:ext cx="8579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380 000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Big Bang temperature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≈ 3000 K)  to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it-IT" sz="1600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4076607A-4146-423B-AA7A-A06C7BFBEF15}"/>
              </a:ext>
            </a:extLst>
          </p:cNvPr>
          <p:cNvCxnSpPr>
            <a:cxnSpLocks/>
          </p:cNvCxnSpPr>
          <p:nvPr/>
        </p:nvCxnSpPr>
        <p:spPr>
          <a:xfrm>
            <a:off x="1979712" y="6003341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74568033-ADE3-4052-A638-F60036282AB3}"/>
              </a:ext>
            </a:extLst>
          </p:cNvPr>
          <p:cNvSpPr txBox="1"/>
          <p:nvPr/>
        </p:nvSpPr>
        <p:spPr>
          <a:xfrm>
            <a:off x="2717304" y="5850684"/>
            <a:ext cx="3709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FF0000"/>
                </a:solidFill>
              </a:rPr>
              <a:t>Decoupling</a:t>
            </a:r>
            <a:r>
              <a:rPr lang="it-IT" sz="1600" b="1" dirty="0">
                <a:solidFill>
                  <a:srgbClr val="FF0000"/>
                </a:solidFill>
              </a:rPr>
              <a:t> of </a:t>
            </a:r>
            <a:r>
              <a:rPr lang="it-IT" sz="1600" b="1" dirty="0" err="1">
                <a:solidFill>
                  <a:srgbClr val="FF0000"/>
                </a:solidFill>
              </a:rPr>
              <a:t>matter</a:t>
            </a:r>
            <a:r>
              <a:rPr lang="it-IT" sz="1600" b="1" dirty="0">
                <a:solidFill>
                  <a:srgbClr val="FF0000"/>
                </a:solidFill>
              </a:rPr>
              <a:t> and </a:t>
            </a:r>
            <a:r>
              <a:rPr lang="it-IT" sz="1600" b="1" dirty="0" err="1">
                <a:solidFill>
                  <a:srgbClr val="FF0000"/>
                </a:solidFill>
              </a:rPr>
              <a:t>radiation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D5DC2C49-9074-4EFF-B393-1496A46A4A80}"/>
              </a:ext>
            </a:extLst>
          </p:cNvPr>
          <p:cNvSpPr txBox="1"/>
          <p:nvPr/>
        </p:nvSpPr>
        <p:spPr>
          <a:xfrm>
            <a:off x="2694800" y="6081698"/>
            <a:ext cx="4518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photons</a:t>
            </a:r>
            <a:r>
              <a:rPr lang="it-IT" sz="1600" dirty="0"/>
              <a:t> free to propagate </a:t>
            </a:r>
            <a:r>
              <a:rPr lang="it-IT" sz="1600" dirty="0" err="1"/>
              <a:t>through</a:t>
            </a:r>
            <a:r>
              <a:rPr lang="it-IT" sz="1600" dirty="0"/>
              <a:t> </a:t>
            </a:r>
            <a:r>
              <a:rPr lang="it-IT" sz="1600" dirty="0" err="1"/>
              <a:t>space</a:t>
            </a:r>
            <a:endParaRPr lang="it-IT" sz="16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4DC75EB3-A2B8-4A83-8969-CB5D32855231}"/>
              </a:ext>
            </a:extLst>
          </p:cNvPr>
          <p:cNvSpPr txBox="1"/>
          <p:nvPr/>
        </p:nvSpPr>
        <p:spPr>
          <a:xfrm>
            <a:off x="686050" y="6424169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33CC"/>
                </a:solidFill>
              </a:rPr>
              <a:t>We</a:t>
            </a:r>
            <a:r>
              <a:rPr lang="it-IT" b="1" dirty="0">
                <a:solidFill>
                  <a:srgbClr val="0033CC"/>
                </a:solidFill>
              </a:rPr>
              <a:t> </a:t>
            </a:r>
            <a:r>
              <a:rPr lang="it-IT" b="1" dirty="0" err="1">
                <a:solidFill>
                  <a:srgbClr val="0033CC"/>
                </a:solidFill>
              </a:rPr>
              <a:t>now</a:t>
            </a:r>
            <a:r>
              <a:rPr lang="it-IT" b="1" dirty="0">
                <a:solidFill>
                  <a:srgbClr val="0033CC"/>
                </a:solidFill>
              </a:rPr>
              <a:t> </a:t>
            </a:r>
            <a:r>
              <a:rPr lang="it-IT" b="1" dirty="0" err="1">
                <a:solidFill>
                  <a:srgbClr val="0033CC"/>
                </a:solidFill>
              </a:rPr>
              <a:t>see</a:t>
            </a:r>
            <a:r>
              <a:rPr lang="it-IT" b="1" dirty="0">
                <a:solidFill>
                  <a:srgbClr val="0033CC"/>
                </a:solidFill>
              </a:rPr>
              <a:t> </a:t>
            </a:r>
            <a:r>
              <a:rPr lang="it-IT" b="1" dirty="0" err="1">
                <a:solidFill>
                  <a:srgbClr val="0033CC"/>
                </a:solidFill>
              </a:rPr>
              <a:t>those</a:t>
            </a:r>
            <a:r>
              <a:rPr lang="it-IT" b="1" dirty="0">
                <a:solidFill>
                  <a:srgbClr val="0033CC"/>
                </a:solidFill>
              </a:rPr>
              <a:t> </a:t>
            </a:r>
            <a:r>
              <a:rPr lang="it-IT" b="1" dirty="0" err="1">
                <a:solidFill>
                  <a:srgbClr val="0033CC"/>
                </a:solidFill>
              </a:rPr>
              <a:t>primordial</a:t>
            </a:r>
            <a:r>
              <a:rPr lang="it-IT" b="1" dirty="0">
                <a:solidFill>
                  <a:srgbClr val="0033CC"/>
                </a:solidFill>
              </a:rPr>
              <a:t> </a:t>
            </a:r>
            <a:r>
              <a:rPr lang="it-IT" b="1" dirty="0" err="1">
                <a:solidFill>
                  <a:srgbClr val="0033CC"/>
                </a:solidFill>
              </a:rPr>
              <a:t>photons</a:t>
            </a:r>
            <a:r>
              <a:rPr lang="it-IT" b="1" dirty="0">
                <a:solidFill>
                  <a:srgbClr val="0033CC"/>
                </a:solidFill>
              </a:rPr>
              <a:t> </a:t>
            </a:r>
            <a:r>
              <a:rPr lang="it-IT" b="1" dirty="0" err="1">
                <a:solidFill>
                  <a:srgbClr val="0033CC"/>
                </a:solidFill>
              </a:rPr>
              <a:t>as</a:t>
            </a:r>
            <a:r>
              <a:rPr lang="it-IT" b="1" dirty="0">
                <a:solidFill>
                  <a:srgbClr val="0033CC"/>
                </a:solidFill>
              </a:rPr>
              <a:t> </a:t>
            </a:r>
            <a:r>
              <a:rPr lang="it-IT" b="1" dirty="0" err="1">
                <a:solidFill>
                  <a:srgbClr val="0033CC"/>
                </a:solidFill>
              </a:rPr>
              <a:t>Cosmic</a:t>
            </a:r>
            <a:r>
              <a:rPr lang="it-IT" b="1" dirty="0">
                <a:solidFill>
                  <a:srgbClr val="0033CC"/>
                </a:solidFill>
              </a:rPr>
              <a:t> </a:t>
            </a:r>
            <a:r>
              <a:rPr lang="it-IT" b="1" dirty="0" err="1">
                <a:solidFill>
                  <a:srgbClr val="0033CC"/>
                </a:solidFill>
              </a:rPr>
              <a:t>Microwave</a:t>
            </a:r>
            <a:r>
              <a:rPr lang="it-IT" b="1" dirty="0">
                <a:solidFill>
                  <a:srgbClr val="0033CC"/>
                </a:solidFill>
              </a:rPr>
              <a:t> Background (CMB) 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xmlns="" id="{A8D79604-9285-4E55-B445-5C6ACAF14297}"/>
              </a:ext>
            </a:extLst>
          </p:cNvPr>
          <p:cNvCxnSpPr>
            <a:cxnSpLocks/>
          </p:cNvCxnSpPr>
          <p:nvPr/>
        </p:nvCxnSpPr>
        <p:spPr>
          <a:xfrm>
            <a:off x="2609292" y="5188629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07F1ED2E-9063-4129-B349-BF4FF6CCE00D}"/>
              </a:ext>
            </a:extLst>
          </p:cNvPr>
          <p:cNvSpPr txBox="1"/>
          <p:nvPr/>
        </p:nvSpPr>
        <p:spPr>
          <a:xfrm>
            <a:off x="3995936" y="499913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Universe</a:t>
            </a:r>
            <a:r>
              <a:rPr lang="it-IT" sz="1600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b="1" dirty="0" err="1"/>
              <a:t>opaque</a:t>
            </a:r>
            <a:endParaRPr lang="it-IT" sz="1600" b="1" dirty="0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xmlns="" id="{B34F5B6F-D769-4FD7-9CAF-2D628F898E84}"/>
              </a:ext>
            </a:extLst>
          </p:cNvPr>
          <p:cNvCxnSpPr/>
          <p:nvPr/>
        </p:nvCxnSpPr>
        <p:spPr>
          <a:xfrm flipV="1">
            <a:off x="3545396" y="5188629"/>
            <a:ext cx="450540" cy="94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1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8" grpId="0"/>
      <p:bldP spid="23" grpId="0"/>
      <p:bldP spid="24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D2711C8-8063-4849-90D6-98FB9549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B5C6380-AB16-4315-A69E-CD5B33FA0C92}"/>
              </a:ext>
            </a:extLst>
          </p:cNvPr>
          <p:cNvSpPr txBox="1">
            <a:spLocks/>
          </p:cNvSpPr>
          <p:nvPr/>
        </p:nvSpPr>
        <p:spPr>
          <a:xfrm>
            <a:off x="1372970" y="68239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Data Analysis in a CMB </a:t>
            </a:r>
            <a:r>
              <a:rPr lang="it-IT" sz="3200" b="1" dirty="0" err="1">
                <a:solidFill>
                  <a:srgbClr val="0033CC"/>
                </a:solidFill>
              </a:rPr>
              <a:t>experiment</a:t>
            </a:r>
            <a:endParaRPr lang="it-IT" sz="3200" b="1" dirty="0">
              <a:solidFill>
                <a:srgbClr val="0033CC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E25AD72B-A37A-49E7-B5CE-22B0EA2F4300}"/>
              </a:ext>
            </a:extLst>
          </p:cNvPr>
          <p:cNvSpPr txBox="1"/>
          <p:nvPr/>
        </p:nvSpPr>
        <p:spPr>
          <a:xfrm>
            <a:off x="755576" y="34290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875834E2-06B6-4AF7-93D7-D4263FE8E849}"/>
              </a:ext>
            </a:extLst>
          </p:cNvPr>
          <p:cNvGrpSpPr/>
          <p:nvPr/>
        </p:nvGrpSpPr>
        <p:grpSpPr>
          <a:xfrm>
            <a:off x="3059832" y="589105"/>
            <a:ext cx="4146249" cy="3724265"/>
            <a:chOff x="3059832" y="589105"/>
            <a:chExt cx="4146249" cy="3724265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321FD9B6-A504-403C-B5A5-C8DB87D0ED26}"/>
                </a:ext>
              </a:extLst>
            </p:cNvPr>
            <p:cNvSpPr txBox="1"/>
            <p:nvPr/>
          </p:nvSpPr>
          <p:spPr>
            <a:xfrm>
              <a:off x="3977934" y="589105"/>
              <a:ext cx="1188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 </a:t>
              </a:r>
              <a:r>
                <a:rPr lang="it-IT" dirty="0" err="1"/>
                <a:t>Raw</a:t>
              </a:r>
              <a:r>
                <a:rPr lang="it-IT" dirty="0"/>
                <a:t> data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963A3BC2-F885-4661-9C03-D80A1A7B9DDD}"/>
                </a:ext>
              </a:extLst>
            </p:cNvPr>
            <p:cNvSpPr txBox="1"/>
            <p:nvPr/>
          </p:nvSpPr>
          <p:spPr>
            <a:xfrm>
              <a:off x="3383868" y="1206936"/>
              <a:ext cx="3169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Time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ordered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information (TOI)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D08D87AE-27CE-4FB4-B886-CA855944E139}"/>
                </a:ext>
              </a:extLst>
            </p:cNvPr>
            <p:cNvSpPr txBox="1"/>
            <p:nvPr/>
          </p:nvSpPr>
          <p:spPr>
            <a:xfrm>
              <a:off x="3059832" y="1911950"/>
              <a:ext cx="349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Sky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maps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(one for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each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frequency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FB245923-5EA6-4D1C-928A-6B4E6CA2BF77}"/>
                </a:ext>
              </a:extLst>
            </p:cNvPr>
            <p:cNvSpPr txBox="1"/>
            <p:nvPr/>
          </p:nvSpPr>
          <p:spPr>
            <a:xfrm>
              <a:off x="3768022" y="3256981"/>
              <a:ext cx="174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Power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spectrum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B62908D3-6D7E-4749-8FD4-E0B9774B5B56}"/>
                </a:ext>
              </a:extLst>
            </p:cNvPr>
            <p:cNvSpPr txBox="1"/>
            <p:nvPr/>
          </p:nvSpPr>
          <p:spPr>
            <a:xfrm>
              <a:off x="3383868" y="3944038"/>
              <a:ext cx="291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Cosmological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parameters</a:t>
              </a:r>
              <a:endParaRPr lang="it-IT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xmlns="" id="{C04BB752-D854-4CD9-80C4-B54120651D1A}"/>
                </a:ext>
              </a:extLst>
            </p:cNvPr>
            <p:cNvCxnSpPr>
              <a:cxnSpLocks/>
            </p:cNvCxnSpPr>
            <p:nvPr/>
          </p:nvCxnSpPr>
          <p:spPr>
            <a:xfrm>
              <a:off x="4563205" y="2252204"/>
              <a:ext cx="0" cy="337797"/>
            </a:xfrm>
            <a:prstGeom prst="straightConnector1">
              <a:avLst/>
            </a:prstGeom>
            <a:ln w="38100">
              <a:solidFill>
                <a:srgbClr val="C00000">
                  <a:alpha val="18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9BF53DF2-3AC5-40B6-BA3F-D051C9CA225C}"/>
                </a:ext>
              </a:extLst>
            </p:cNvPr>
            <p:cNvSpPr txBox="1"/>
            <p:nvPr/>
          </p:nvSpPr>
          <p:spPr>
            <a:xfrm>
              <a:off x="4752020" y="902563"/>
              <a:ext cx="2448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Cleaning</a:t>
              </a:r>
              <a:r>
                <a:rPr lang="it-IT" sz="1600" i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, </a:t>
              </a:r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calibration</a:t>
              </a:r>
              <a:endParaRPr lang="it-IT" sz="1600" i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xmlns="" id="{3DC5BF14-9EFD-4FAF-B8E9-041F6590F033}"/>
                </a:ext>
              </a:extLst>
            </p:cNvPr>
            <p:cNvSpPr/>
            <p:nvPr/>
          </p:nvSpPr>
          <p:spPr>
            <a:xfrm>
              <a:off x="4780916" y="1498627"/>
              <a:ext cx="12522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Map-making</a:t>
              </a:r>
              <a:endParaRPr lang="it-IT" sz="1600" i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xmlns="" id="{B007110C-1369-4166-A5EA-1FDBC2E90518}"/>
                </a:ext>
              </a:extLst>
            </p:cNvPr>
            <p:cNvSpPr/>
            <p:nvPr/>
          </p:nvSpPr>
          <p:spPr>
            <a:xfrm>
              <a:off x="4727503" y="2239731"/>
              <a:ext cx="20969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Component </a:t>
              </a:r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separation</a:t>
              </a:r>
              <a:endParaRPr lang="it-IT" sz="1600" i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xmlns="" id="{3DA9F13A-C946-410B-9D36-30FD1FCA7695}"/>
                </a:ext>
              </a:extLst>
            </p:cNvPr>
            <p:cNvSpPr/>
            <p:nvPr/>
          </p:nvSpPr>
          <p:spPr>
            <a:xfrm>
              <a:off x="4722452" y="2922693"/>
              <a:ext cx="24836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Power </a:t>
              </a:r>
              <a:r>
                <a:rPr lang="it-IT" sz="16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spectrum</a:t>
              </a:r>
              <a:r>
                <a:rPr lang="it-IT" sz="16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it-IT" sz="16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estimation</a:t>
              </a:r>
              <a:endParaRPr lang="it-IT" sz="16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xmlns="" id="{1A2A59EF-30BC-4339-9DE7-3E7359109500}"/>
                </a:ext>
              </a:extLst>
            </p:cNvPr>
            <p:cNvSpPr/>
            <p:nvPr/>
          </p:nvSpPr>
          <p:spPr>
            <a:xfrm>
              <a:off x="4722452" y="3569262"/>
              <a:ext cx="1989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Parameter</a:t>
              </a:r>
              <a:r>
                <a:rPr lang="it-IT" sz="1600" i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estimation</a:t>
              </a:r>
              <a:endParaRPr lang="it-IT" sz="1600" i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F3BD6FB-866C-425C-8E3C-B37EB1F9E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63" y="3256981"/>
            <a:ext cx="7338809" cy="2065134"/>
          </a:xfrm>
          <a:prstGeom prst="rect">
            <a:avLst/>
          </a:prstGeom>
        </p:spPr>
      </p:pic>
      <p:cxnSp>
        <p:nvCxnSpPr>
          <p:cNvPr id="31" name="Connettore 2 30">
            <a:extLst>
              <a:ext uri="{FF2B5EF4-FFF2-40B4-BE49-F238E27FC236}">
                <a16:creationId xmlns:a16="http://schemas.microsoft.com/office/drawing/2014/main" xmlns="" id="{708DD506-CA5A-484F-84A4-B3FDC16ABF15}"/>
              </a:ext>
            </a:extLst>
          </p:cNvPr>
          <p:cNvCxnSpPr>
            <a:cxnSpLocks/>
          </p:cNvCxnSpPr>
          <p:nvPr/>
        </p:nvCxnSpPr>
        <p:spPr>
          <a:xfrm>
            <a:off x="4572000" y="958437"/>
            <a:ext cx="0" cy="337797"/>
          </a:xfrm>
          <a:prstGeom prst="straightConnector1">
            <a:avLst/>
          </a:prstGeom>
          <a:ln w="38100">
            <a:solidFill>
              <a:srgbClr val="C00000">
                <a:alpha val="1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xmlns="" id="{4A9143C0-C67D-4B2C-9BFD-1AD3E3AA92BD}"/>
              </a:ext>
            </a:extLst>
          </p:cNvPr>
          <p:cNvCxnSpPr>
            <a:cxnSpLocks/>
          </p:cNvCxnSpPr>
          <p:nvPr/>
        </p:nvCxnSpPr>
        <p:spPr>
          <a:xfrm>
            <a:off x="4569067" y="2956581"/>
            <a:ext cx="0" cy="337797"/>
          </a:xfrm>
          <a:prstGeom prst="straightConnector1">
            <a:avLst/>
          </a:prstGeom>
          <a:ln w="38100">
            <a:solidFill>
              <a:srgbClr val="C00000">
                <a:alpha val="1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xmlns="" id="{5E7BE71C-9248-4102-BFDC-EEEEA08C6A20}"/>
              </a:ext>
            </a:extLst>
          </p:cNvPr>
          <p:cNvCxnSpPr>
            <a:cxnSpLocks/>
          </p:cNvCxnSpPr>
          <p:nvPr/>
        </p:nvCxnSpPr>
        <p:spPr>
          <a:xfrm>
            <a:off x="4571999" y="1576268"/>
            <a:ext cx="0" cy="337797"/>
          </a:xfrm>
          <a:prstGeom prst="straightConnector1">
            <a:avLst/>
          </a:prstGeom>
          <a:ln w="38100">
            <a:solidFill>
              <a:srgbClr val="C00000">
                <a:alpha val="1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78420A03-4993-4DF2-8BF8-50A93411CCE3}"/>
              </a:ext>
            </a:extLst>
          </p:cNvPr>
          <p:cNvSpPr txBox="1"/>
          <p:nvPr/>
        </p:nvSpPr>
        <p:spPr>
          <a:xfrm>
            <a:off x="4245237" y="5309730"/>
            <a:ext cx="95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Time</a:t>
            </a:r>
            <a:r>
              <a:rPr lang="it-IT" dirty="0"/>
              <a:t> 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0860AF7F-ED87-4C74-A350-379D8E0E4855}"/>
              </a:ext>
            </a:extLst>
          </p:cNvPr>
          <p:cNvSpPr txBox="1"/>
          <p:nvPr/>
        </p:nvSpPr>
        <p:spPr>
          <a:xfrm rot="16200000">
            <a:off x="101159" y="3826227"/>
            <a:ext cx="13868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Voltage (V)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AF138DDC-E212-49D6-AF41-02A327132111}"/>
              </a:ext>
            </a:extLst>
          </p:cNvPr>
          <p:cNvSpPr txBox="1"/>
          <p:nvPr/>
        </p:nvSpPr>
        <p:spPr>
          <a:xfrm>
            <a:off x="3703259" y="2569821"/>
            <a:ext cx="17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Clean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CMB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map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637EC3D-FA00-4976-83A8-0EFA23DAFBE3}"/>
              </a:ext>
            </a:extLst>
          </p:cNvPr>
          <p:cNvSpPr txBox="1"/>
          <p:nvPr/>
        </p:nvSpPr>
        <p:spPr>
          <a:xfrm>
            <a:off x="400191" y="5861215"/>
            <a:ext cx="316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telescope</a:t>
            </a:r>
            <a:r>
              <a:rPr lang="it-IT" dirty="0"/>
              <a:t> </a:t>
            </a:r>
            <a:r>
              <a:rPr lang="it-IT" b="1" dirty="0" err="1"/>
              <a:t>scans</a:t>
            </a:r>
            <a:r>
              <a:rPr lang="it-IT" b="1" dirty="0"/>
              <a:t> the sky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9CFC2B0-7240-49DF-968B-0A1D5ACBAA6E}"/>
              </a:ext>
            </a:extLst>
          </p:cNvPr>
          <p:cNvSpPr txBox="1"/>
          <p:nvPr/>
        </p:nvSpPr>
        <p:spPr>
          <a:xfrm>
            <a:off x="6024339" y="5413497"/>
            <a:ext cx="244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output of the </a:t>
            </a:r>
            <a:r>
              <a:rPr lang="it-IT" dirty="0" err="1"/>
              <a:t>telescope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b="1" dirty="0"/>
              <a:t>time </a:t>
            </a:r>
            <a:r>
              <a:rPr lang="it-IT" b="1" dirty="0" err="1"/>
              <a:t>series</a:t>
            </a:r>
            <a:r>
              <a:rPr lang="it-IT" b="1" dirty="0"/>
              <a:t> of </a:t>
            </a:r>
            <a:r>
              <a:rPr lang="it-IT" b="1" dirty="0" err="1"/>
              <a:t>voltage</a:t>
            </a:r>
            <a:r>
              <a:rPr lang="it-IT" b="1" dirty="0"/>
              <a:t> </a:t>
            </a:r>
            <a:r>
              <a:rPr lang="it-IT" b="1" dirty="0" err="1"/>
              <a:t>values</a:t>
            </a:r>
            <a:r>
              <a:rPr lang="it-IT" b="1" dirty="0"/>
              <a:t> </a:t>
            </a:r>
            <a:r>
              <a:rPr lang="it-IT" dirty="0"/>
              <a:t>for </a:t>
            </a:r>
            <a:r>
              <a:rPr lang="it-IT" dirty="0" err="1"/>
              <a:t>each</a:t>
            </a:r>
            <a:r>
              <a:rPr lang="it-IT" dirty="0"/>
              <a:t> detector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xmlns="" id="{7A4C8287-04C3-47B2-B8B2-FD98433983EF}"/>
              </a:ext>
            </a:extLst>
          </p:cNvPr>
          <p:cNvCxnSpPr/>
          <p:nvPr/>
        </p:nvCxnSpPr>
        <p:spPr>
          <a:xfrm>
            <a:off x="3826484" y="6093296"/>
            <a:ext cx="144016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39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D2711C8-8063-4849-90D6-98FB9549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B5C6380-AB16-4315-A69E-CD5B33FA0C92}"/>
              </a:ext>
            </a:extLst>
          </p:cNvPr>
          <p:cNvSpPr txBox="1">
            <a:spLocks/>
          </p:cNvSpPr>
          <p:nvPr/>
        </p:nvSpPr>
        <p:spPr>
          <a:xfrm>
            <a:off x="1372970" y="68239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Data Analysis in a CMB </a:t>
            </a:r>
            <a:r>
              <a:rPr lang="it-IT" sz="3200" b="1" dirty="0" err="1">
                <a:solidFill>
                  <a:srgbClr val="0033CC"/>
                </a:solidFill>
              </a:rPr>
              <a:t>experiment</a:t>
            </a:r>
            <a:endParaRPr lang="it-IT" sz="3200" b="1" dirty="0">
              <a:solidFill>
                <a:srgbClr val="0033CC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E25AD72B-A37A-49E7-B5CE-22B0EA2F4300}"/>
              </a:ext>
            </a:extLst>
          </p:cNvPr>
          <p:cNvSpPr txBox="1"/>
          <p:nvPr/>
        </p:nvSpPr>
        <p:spPr>
          <a:xfrm>
            <a:off x="755576" y="34290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875834E2-06B6-4AF7-93D7-D4263FE8E849}"/>
              </a:ext>
            </a:extLst>
          </p:cNvPr>
          <p:cNvGrpSpPr/>
          <p:nvPr/>
        </p:nvGrpSpPr>
        <p:grpSpPr>
          <a:xfrm>
            <a:off x="3059832" y="589105"/>
            <a:ext cx="4146249" cy="3724265"/>
            <a:chOff x="3059832" y="589105"/>
            <a:chExt cx="4146249" cy="3724265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321FD9B6-A504-403C-B5A5-C8DB87D0ED26}"/>
                </a:ext>
              </a:extLst>
            </p:cNvPr>
            <p:cNvSpPr txBox="1"/>
            <p:nvPr/>
          </p:nvSpPr>
          <p:spPr>
            <a:xfrm>
              <a:off x="3977934" y="589105"/>
              <a:ext cx="1188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 </a:t>
              </a:r>
              <a:r>
                <a:rPr lang="it-IT" dirty="0" err="1"/>
                <a:t>Raw</a:t>
              </a:r>
              <a:r>
                <a:rPr lang="it-IT" dirty="0"/>
                <a:t> data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963A3BC2-F885-4661-9C03-D80A1A7B9DDD}"/>
                </a:ext>
              </a:extLst>
            </p:cNvPr>
            <p:cNvSpPr txBox="1"/>
            <p:nvPr/>
          </p:nvSpPr>
          <p:spPr>
            <a:xfrm>
              <a:off x="3383868" y="1206936"/>
              <a:ext cx="3169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Time </a:t>
              </a:r>
              <a:r>
                <a:rPr lang="it-IT" dirty="0" err="1"/>
                <a:t>ordered</a:t>
              </a:r>
              <a:r>
                <a:rPr lang="it-IT" dirty="0"/>
                <a:t> information (TOI) 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D08D87AE-27CE-4FB4-B886-CA855944E139}"/>
                </a:ext>
              </a:extLst>
            </p:cNvPr>
            <p:cNvSpPr txBox="1"/>
            <p:nvPr/>
          </p:nvSpPr>
          <p:spPr>
            <a:xfrm>
              <a:off x="3059832" y="1911950"/>
              <a:ext cx="349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Sky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maps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(one for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each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frequency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FB245923-5EA6-4D1C-928A-6B4E6CA2BF77}"/>
                </a:ext>
              </a:extLst>
            </p:cNvPr>
            <p:cNvSpPr txBox="1"/>
            <p:nvPr/>
          </p:nvSpPr>
          <p:spPr>
            <a:xfrm>
              <a:off x="3768022" y="3256981"/>
              <a:ext cx="174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Power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spectrum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B62908D3-6D7E-4749-8FD4-E0B9774B5B56}"/>
                </a:ext>
              </a:extLst>
            </p:cNvPr>
            <p:cNvSpPr txBox="1"/>
            <p:nvPr/>
          </p:nvSpPr>
          <p:spPr>
            <a:xfrm>
              <a:off x="3383868" y="3944038"/>
              <a:ext cx="291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Cosmological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parameters</a:t>
              </a:r>
              <a:endParaRPr lang="it-IT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xmlns="" id="{C04BB752-D854-4CD9-80C4-B54120651D1A}"/>
                </a:ext>
              </a:extLst>
            </p:cNvPr>
            <p:cNvCxnSpPr>
              <a:cxnSpLocks/>
            </p:cNvCxnSpPr>
            <p:nvPr/>
          </p:nvCxnSpPr>
          <p:spPr>
            <a:xfrm>
              <a:off x="4563205" y="2252204"/>
              <a:ext cx="0" cy="337797"/>
            </a:xfrm>
            <a:prstGeom prst="straightConnector1">
              <a:avLst/>
            </a:prstGeom>
            <a:ln w="38100">
              <a:solidFill>
                <a:srgbClr val="C00000">
                  <a:alpha val="18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9BF53DF2-3AC5-40B6-BA3F-D051C9CA225C}"/>
                </a:ext>
              </a:extLst>
            </p:cNvPr>
            <p:cNvSpPr txBox="1"/>
            <p:nvPr/>
          </p:nvSpPr>
          <p:spPr>
            <a:xfrm>
              <a:off x="4752020" y="902563"/>
              <a:ext cx="2448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Cleaning</a:t>
              </a:r>
              <a:r>
                <a:rPr lang="it-IT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, </a:t>
              </a:r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calibration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xmlns="" id="{3DC5BF14-9EFD-4FAF-B8E9-041F6590F033}"/>
                </a:ext>
              </a:extLst>
            </p:cNvPr>
            <p:cNvSpPr/>
            <p:nvPr/>
          </p:nvSpPr>
          <p:spPr>
            <a:xfrm>
              <a:off x="4780916" y="1498627"/>
              <a:ext cx="12522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Map-making</a:t>
              </a:r>
              <a:endParaRPr lang="it-IT" sz="1600" i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xmlns="" id="{B007110C-1369-4166-A5EA-1FDBC2E90518}"/>
                </a:ext>
              </a:extLst>
            </p:cNvPr>
            <p:cNvSpPr/>
            <p:nvPr/>
          </p:nvSpPr>
          <p:spPr>
            <a:xfrm>
              <a:off x="4727503" y="2239731"/>
              <a:ext cx="20969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Component </a:t>
              </a:r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separation</a:t>
              </a:r>
              <a:endParaRPr lang="it-IT" sz="1600" i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xmlns="" id="{3DA9F13A-C946-410B-9D36-30FD1FCA7695}"/>
                </a:ext>
              </a:extLst>
            </p:cNvPr>
            <p:cNvSpPr/>
            <p:nvPr/>
          </p:nvSpPr>
          <p:spPr>
            <a:xfrm>
              <a:off x="4722452" y="2922693"/>
              <a:ext cx="24836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Power </a:t>
              </a:r>
              <a:r>
                <a:rPr lang="it-IT" sz="16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spectrum</a:t>
              </a:r>
              <a:r>
                <a:rPr lang="it-IT" sz="16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it-IT" sz="16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estimation</a:t>
              </a:r>
              <a:endParaRPr lang="it-IT" sz="16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xmlns="" id="{1A2A59EF-30BC-4339-9DE7-3E7359109500}"/>
                </a:ext>
              </a:extLst>
            </p:cNvPr>
            <p:cNvSpPr/>
            <p:nvPr/>
          </p:nvSpPr>
          <p:spPr>
            <a:xfrm>
              <a:off x="4722452" y="3569262"/>
              <a:ext cx="1989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Parameter</a:t>
              </a:r>
              <a:r>
                <a:rPr lang="it-IT" sz="1600" i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estimation</a:t>
              </a:r>
              <a:endParaRPr lang="it-IT" sz="1600" i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xmlns="" id="{708DD506-CA5A-484F-84A4-B3FDC16ABF15}"/>
              </a:ext>
            </a:extLst>
          </p:cNvPr>
          <p:cNvCxnSpPr>
            <a:cxnSpLocks/>
          </p:cNvCxnSpPr>
          <p:nvPr/>
        </p:nvCxnSpPr>
        <p:spPr>
          <a:xfrm>
            <a:off x="4572000" y="958437"/>
            <a:ext cx="0" cy="3377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xmlns="" id="{4A9143C0-C67D-4B2C-9BFD-1AD3E3AA92BD}"/>
              </a:ext>
            </a:extLst>
          </p:cNvPr>
          <p:cNvCxnSpPr>
            <a:cxnSpLocks/>
          </p:cNvCxnSpPr>
          <p:nvPr/>
        </p:nvCxnSpPr>
        <p:spPr>
          <a:xfrm>
            <a:off x="4569067" y="2956581"/>
            <a:ext cx="0" cy="337797"/>
          </a:xfrm>
          <a:prstGeom prst="straightConnector1">
            <a:avLst/>
          </a:prstGeom>
          <a:ln w="38100">
            <a:solidFill>
              <a:srgbClr val="C00000">
                <a:alpha val="1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xmlns="" id="{3B9C1A53-D9E2-4A33-BF2D-298A46BB110F}"/>
              </a:ext>
            </a:extLst>
          </p:cNvPr>
          <p:cNvCxnSpPr>
            <a:cxnSpLocks/>
          </p:cNvCxnSpPr>
          <p:nvPr/>
        </p:nvCxnSpPr>
        <p:spPr>
          <a:xfrm>
            <a:off x="4572000" y="3648126"/>
            <a:ext cx="0" cy="337797"/>
          </a:xfrm>
          <a:prstGeom prst="straightConnector1">
            <a:avLst/>
          </a:prstGeom>
          <a:ln w="38100">
            <a:solidFill>
              <a:srgbClr val="C00000">
                <a:alpha val="1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xmlns="" id="{5E7BE71C-9248-4102-BFDC-EEEEA08C6A20}"/>
              </a:ext>
            </a:extLst>
          </p:cNvPr>
          <p:cNvCxnSpPr>
            <a:cxnSpLocks/>
          </p:cNvCxnSpPr>
          <p:nvPr/>
        </p:nvCxnSpPr>
        <p:spPr>
          <a:xfrm>
            <a:off x="4571999" y="1576268"/>
            <a:ext cx="0" cy="337797"/>
          </a:xfrm>
          <a:prstGeom prst="straightConnector1">
            <a:avLst/>
          </a:prstGeom>
          <a:ln w="38100">
            <a:solidFill>
              <a:srgbClr val="C00000">
                <a:alpha val="1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070FB3AC-C128-4978-A721-31FFE09693D7}"/>
              </a:ext>
            </a:extLst>
          </p:cNvPr>
          <p:cNvSpPr txBox="1"/>
          <p:nvPr/>
        </p:nvSpPr>
        <p:spPr>
          <a:xfrm>
            <a:off x="3703259" y="2569821"/>
            <a:ext cx="17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Clean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CMB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map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xmlns="" id="{6FC9FCD7-EAC7-430A-81B9-EFE8CB823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63" y="3256981"/>
            <a:ext cx="7338809" cy="2065134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38E8ADF8-A4DD-48BF-8B2C-283E3BFC1005}"/>
              </a:ext>
            </a:extLst>
          </p:cNvPr>
          <p:cNvSpPr txBox="1"/>
          <p:nvPr/>
        </p:nvSpPr>
        <p:spPr>
          <a:xfrm>
            <a:off x="4245237" y="5309730"/>
            <a:ext cx="95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Time</a:t>
            </a:r>
            <a:r>
              <a:rPr lang="it-IT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00B955B-720C-4B08-B1FA-78F0804B846B}"/>
              </a:ext>
            </a:extLst>
          </p:cNvPr>
          <p:cNvSpPr txBox="1"/>
          <p:nvPr/>
        </p:nvSpPr>
        <p:spPr>
          <a:xfrm>
            <a:off x="1185405" y="5494134"/>
            <a:ext cx="3059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Cleaning</a:t>
            </a:r>
            <a:r>
              <a:rPr lang="it-IT" sz="1600" dirty="0"/>
              <a:t>: </a:t>
            </a:r>
          </a:p>
          <a:p>
            <a:r>
              <a:rPr lang="it-IT" sz="1600" dirty="0" err="1"/>
              <a:t>remove</a:t>
            </a:r>
            <a:r>
              <a:rPr lang="it-IT" sz="1600" dirty="0"/>
              <a:t> </a:t>
            </a:r>
            <a:r>
              <a:rPr lang="it-IT" sz="1600" dirty="0" err="1"/>
              <a:t>dirty</a:t>
            </a:r>
            <a:r>
              <a:rPr lang="it-IT" sz="1600" dirty="0"/>
              <a:t> data </a:t>
            </a:r>
          </a:p>
          <a:p>
            <a:r>
              <a:rPr lang="it-IT" sz="1600" dirty="0"/>
              <a:t>(</a:t>
            </a:r>
            <a:r>
              <a:rPr lang="it-IT" sz="1600" dirty="0" err="1"/>
              <a:t>bad</a:t>
            </a:r>
            <a:r>
              <a:rPr lang="it-IT" sz="1600" dirty="0"/>
              <a:t> </a:t>
            </a:r>
            <a:r>
              <a:rPr lang="it-IT" sz="1600" dirty="0" err="1"/>
              <a:t>weather</a:t>
            </a:r>
            <a:r>
              <a:rPr lang="it-IT" sz="1600" dirty="0"/>
              <a:t>, </a:t>
            </a:r>
            <a:r>
              <a:rPr lang="it-IT" sz="1600" dirty="0" err="1"/>
              <a:t>Sun</a:t>
            </a:r>
            <a:r>
              <a:rPr lang="it-IT" sz="1600" dirty="0"/>
              <a:t>,  </a:t>
            </a:r>
            <a:r>
              <a:rPr lang="it-IT" sz="1600" dirty="0" err="1"/>
              <a:t>instrumental</a:t>
            </a:r>
            <a:r>
              <a:rPr lang="it-IT" sz="1600" dirty="0"/>
              <a:t> </a:t>
            </a:r>
            <a:r>
              <a:rPr lang="it-IT" sz="1600" dirty="0" err="1"/>
              <a:t>mulfunction</a:t>
            </a:r>
            <a:r>
              <a:rPr lang="it-IT" sz="1600" dirty="0"/>
              <a:t> etc.)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C07F73A8-8231-4AA5-976F-C14C93F40FCC}"/>
              </a:ext>
            </a:extLst>
          </p:cNvPr>
          <p:cNvSpPr txBox="1"/>
          <p:nvPr/>
        </p:nvSpPr>
        <p:spPr>
          <a:xfrm>
            <a:off x="5394920" y="5485932"/>
            <a:ext cx="3610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Calibration</a:t>
            </a:r>
            <a:r>
              <a:rPr lang="it-IT" sz="1600" dirty="0"/>
              <a:t>:</a:t>
            </a:r>
          </a:p>
          <a:p>
            <a:r>
              <a:rPr lang="it-IT" sz="1600" dirty="0"/>
              <a:t>Voltage           Temperature or </a:t>
            </a:r>
            <a:r>
              <a:rPr lang="it-IT" sz="1600" dirty="0" err="1"/>
              <a:t>Flux</a:t>
            </a:r>
            <a:endParaRPr lang="it-IT" sz="1600" dirty="0"/>
          </a:p>
          <a:p>
            <a:r>
              <a:rPr lang="it-IT" sz="1600" dirty="0"/>
              <a:t>Using a source with </a:t>
            </a:r>
            <a:r>
              <a:rPr lang="it-IT" sz="1600" dirty="0" err="1"/>
              <a:t>known</a:t>
            </a:r>
            <a:r>
              <a:rPr lang="it-IT" sz="1600" dirty="0"/>
              <a:t> </a:t>
            </a:r>
            <a:r>
              <a:rPr lang="it-IT" sz="1600" dirty="0" err="1"/>
              <a:t>signal</a:t>
            </a:r>
            <a:endParaRPr lang="it-IT" sz="1600" dirty="0"/>
          </a:p>
          <a:p>
            <a:r>
              <a:rPr lang="it-IT" sz="1600" dirty="0"/>
              <a:t>(e.g. </a:t>
            </a:r>
            <a:r>
              <a:rPr lang="it-IT" sz="1600" dirty="0" err="1"/>
              <a:t>Crab</a:t>
            </a:r>
            <a:r>
              <a:rPr lang="it-IT" sz="1600" dirty="0"/>
              <a:t> Nebula)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xmlns="" id="{9FEEE284-C4D2-45D9-86EC-75A86F8E041E}"/>
              </a:ext>
            </a:extLst>
          </p:cNvPr>
          <p:cNvCxnSpPr/>
          <p:nvPr/>
        </p:nvCxnSpPr>
        <p:spPr>
          <a:xfrm>
            <a:off x="6141421" y="5949280"/>
            <a:ext cx="4117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739321A2-F0A4-4312-AA8C-8ECF7337259D}"/>
              </a:ext>
            </a:extLst>
          </p:cNvPr>
          <p:cNvSpPr txBox="1"/>
          <p:nvPr/>
        </p:nvSpPr>
        <p:spPr>
          <a:xfrm rot="16200000">
            <a:off x="-136817" y="3904118"/>
            <a:ext cx="1862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Temperature (K)</a:t>
            </a:r>
          </a:p>
        </p:txBody>
      </p:sp>
    </p:spTree>
    <p:extLst>
      <p:ext uri="{BB962C8B-B14F-4D97-AF65-F5344CB8AC3E}">
        <p14:creationId xmlns:p14="http://schemas.microsoft.com/office/powerpoint/2010/main" val="3664075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D2711C8-8063-4849-90D6-98FB9549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B5C6380-AB16-4315-A69E-CD5B33FA0C92}"/>
              </a:ext>
            </a:extLst>
          </p:cNvPr>
          <p:cNvSpPr txBox="1">
            <a:spLocks/>
          </p:cNvSpPr>
          <p:nvPr/>
        </p:nvSpPr>
        <p:spPr>
          <a:xfrm>
            <a:off x="1372970" y="68239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Data Analysis in a CMB </a:t>
            </a:r>
            <a:r>
              <a:rPr lang="it-IT" sz="3200" b="1" dirty="0" err="1">
                <a:solidFill>
                  <a:srgbClr val="0033CC"/>
                </a:solidFill>
              </a:rPr>
              <a:t>experiment</a:t>
            </a:r>
            <a:endParaRPr lang="it-IT" sz="3200" b="1" dirty="0">
              <a:solidFill>
                <a:srgbClr val="0033CC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E25AD72B-A37A-49E7-B5CE-22B0EA2F4300}"/>
              </a:ext>
            </a:extLst>
          </p:cNvPr>
          <p:cNvSpPr txBox="1"/>
          <p:nvPr/>
        </p:nvSpPr>
        <p:spPr>
          <a:xfrm>
            <a:off x="755576" y="34290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875834E2-06B6-4AF7-93D7-D4263FE8E849}"/>
              </a:ext>
            </a:extLst>
          </p:cNvPr>
          <p:cNvGrpSpPr/>
          <p:nvPr/>
        </p:nvGrpSpPr>
        <p:grpSpPr>
          <a:xfrm>
            <a:off x="3059832" y="589105"/>
            <a:ext cx="4146249" cy="3724265"/>
            <a:chOff x="3059832" y="589105"/>
            <a:chExt cx="4146249" cy="3724265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321FD9B6-A504-403C-B5A5-C8DB87D0ED26}"/>
                </a:ext>
              </a:extLst>
            </p:cNvPr>
            <p:cNvSpPr txBox="1"/>
            <p:nvPr/>
          </p:nvSpPr>
          <p:spPr>
            <a:xfrm>
              <a:off x="3977934" y="589105"/>
              <a:ext cx="1188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 </a:t>
              </a:r>
              <a:r>
                <a:rPr lang="it-IT" dirty="0" err="1"/>
                <a:t>Raw</a:t>
              </a:r>
              <a:r>
                <a:rPr lang="it-IT" dirty="0"/>
                <a:t> data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D08D87AE-27CE-4FB4-B886-CA855944E139}"/>
                </a:ext>
              </a:extLst>
            </p:cNvPr>
            <p:cNvSpPr txBox="1"/>
            <p:nvPr/>
          </p:nvSpPr>
          <p:spPr>
            <a:xfrm>
              <a:off x="3059832" y="1911950"/>
              <a:ext cx="349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Sky </a:t>
              </a:r>
              <a:r>
                <a:rPr lang="it-IT" dirty="0" err="1"/>
                <a:t>maps</a:t>
              </a:r>
              <a:r>
                <a:rPr lang="it-IT" dirty="0"/>
                <a:t> (one for </a:t>
              </a:r>
              <a:r>
                <a:rPr lang="it-IT" dirty="0" err="1"/>
                <a:t>each</a:t>
              </a:r>
              <a:r>
                <a:rPr lang="it-IT" dirty="0"/>
                <a:t> </a:t>
              </a:r>
              <a:r>
                <a:rPr lang="it-IT" dirty="0" err="1"/>
                <a:t>frequency</a:t>
              </a:r>
              <a:r>
                <a:rPr lang="it-IT" dirty="0"/>
                <a:t>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FB245923-5EA6-4D1C-928A-6B4E6CA2BF77}"/>
                </a:ext>
              </a:extLst>
            </p:cNvPr>
            <p:cNvSpPr txBox="1"/>
            <p:nvPr/>
          </p:nvSpPr>
          <p:spPr>
            <a:xfrm>
              <a:off x="3768022" y="3256981"/>
              <a:ext cx="174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Power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spectrum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B62908D3-6D7E-4749-8FD4-E0B9774B5B56}"/>
                </a:ext>
              </a:extLst>
            </p:cNvPr>
            <p:cNvSpPr txBox="1"/>
            <p:nvPr/>
          </p:nvSpPr>
          <p:spPr>
            <a:xfrm>
              <a:off x="3383868" y="3944038"/>
              <a:ext cx="291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Cosmological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parameters</a:t>
              </a:r>
              <a:endParaRPr lang="it-IT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xmlns="" id="{C04BB752-D854-4CD9-80C4-B54120651D1A}"/>
                </a:ext>
              </a:extLst>
            </p:cNvPr>
            <p:cNvCxnSpPr>
              <a:cxnSpLocks/>
            </p:cNvCxnSpPr>
            <p:nvPr/>
          </p:nvCxnSpPr>
          <p:spPr>
            <a:xfrm>
              <a:off x="4563205" y="2252204"/>
              <a:ext cx="0" cy="337797"/>
            </a:xfrm>
            <a:prstGeom prst="straightConnector1">
              <a:avLst/>
            </a:prstGeom>
            <a:ln w="38100">
              <a:solidFill>
                <a:srgbClr val="C00000">
                  <a:alpha val="18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9BF53DF2-3AC5-40B6-BA3F-D051C9CA225C}"/>
                </a:ext>
              </a:extLst>
            </p:cNvPr>
            <p:cNvSpPr txBox="1"/>
            <p:nvPr/>
          </p:nvSpPr>
          <p:spPr>
            <a:xfrm>
              <a:off x="4752020" y="902563"/>
              <a:ext cx="2448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Cleaning</a:t>
              </a:r>
              <a:r>
                <a:rPr lang="it-IT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, </a:t>
              </a:r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calibration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xmlns="" id="{3DC5BF14-9EFD-4FAF-B8E9-041F6590F033}"/>
                </a:ext>
              </a:extLst>
            </p:cNvPr>
            <p:cNvSpPr/>
            <p:nvPr/>
          </p:nvSpPr>
          <p:spPr>
            <a:xfrm>
              <a:off x="4780916" y="1498627"/>
              <a:ext cx="12522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Map-making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xmlns="" id="{B007110C-1369-4166-A5EA-1FDBC2E90518}"/>
                </a:ext>
              </a:extLst>
            </p:cNvPr>
            <p:cNvSpPr/>
            <p:nvPr/>
          </p:nvSpPr>
          <p:spPr>
            <a:xfrm>
              <a:off x="4727503" y="2239731"/>
              <a:ext cx="20969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Component </a:t>
              </a:r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separation</a:t>
              </a:r>
              <a:endParaRPr lang="it-IT" sz="1600" i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xmlns="" id="{3DA9F13A-C946-410B-9D36-30FD1FCA7695}"/>
                </a:ext>
              </a:extLst>
            </p:cNvPr>
            <p:cNvSpPr/>
            <p:nvPr/>
          </p:nvSpPr>
          <p:spPr>
            <a:xfrm>
              <a:off x="4722452" y="2922693"/>
              <a:ext cx="24836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Power </a:t>
              </a:r>
              <a:r>
                <a:rPr lang="it-IT" sz="16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spectrum</a:t>
              </a:r>
              <a:r>
                <a:rPr lang="it-IT" sz="16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it-IT" sz="16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estimation</a:t>
              </a:r>
              <a:endParaRPr lang="it-IT" sz="16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xmlns="" id="{1A2A59EF-30BC-4339-9DE7-3E7359109500}"/>
                </a:ext>
              </a:extLst>
            </p:cNvPr>
            <p:cNvSpPr/>
            <p:nvPr/>
          </p:nvSpPr>
          <p:spPr>
            <a:xfrm>
              <a:off x="4722452" y="3569262"/>
              <a:ext cx="1989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Parameter</a:t>
              </a:r>
              <a:r>
                <a:rPr lang="it-IT" sz="1600" i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estimation</a:t>
              </a:r>
              <a:endParaRPr lang="it-IT" sz="1600" i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xmlns="" id="{708DD506-CA5A-484F-84A4-B3FDC16ABF15}"/>
              </a:ext>
            </a:extLst>
          </p:cNvPr>
          <p:cNvCxnSpPr>
            <a:cxnSpLocks/>
          </p:cNvCxnSpPr>
          <p:nvPr/>
        </p:nvCxnSpPr>
        <p:spPr>
          <a:xfrm>
            <a:off x="4572000" y="958437"/>
            <a:ext cx="0" cy="3377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xmlns="" id="{4A9143C0-C67D-4B2C-9BFD-1AD3E3AA92BD}"/>
              </a:ext>
            </a:extLst>
          </p:cNvPr>
          <p:cNvCxnSpPr>
            <a:cxnSpLocks/>
          </p:cNvCxnSpPr>
          <p:nvPr/>
        </p:nvCxnSpPr>
        <p:spPr>
          <a:xfrm>
            <a:off x="4569067" y="2956581"/>
            <a:ext cx="0" cy="337797"/>
          </a:xfrm>
          <a:prstGeom prst="straightConnector1">
            <a:avLst/>
          </a:prstGeom>
          <a:ln w="38100">
            <a:solidFill>
              <a:srgbClr val="C00000">
                <a:alpha val="1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xmlns="" id="{3B9C1A53-D9E2-4A33-BF2D-298A46BB110F}"/>
              </a:ext>
            </a:extLst>
          </p:cNvPr>
          <p:cNvCxnSpPr>
            <a:cxnSpLocks/>
          </p:cNvCxnSpPr>
          <p:nvPr/>
        </p:nvCxnSpPr>
        <p:spPr>
          <a:xfrm>
            <a:off x="4572000" y="3648126"/>
            <a:ext cx="0" cy="337797"/>
          </a:xfrm>
          <a:prstGeom prst="straightConnector1">
            <a:avLst/>
          </a:prstGeom>
          <a:ln w="38100">
            <a:solidFill>
              <a:srgbClr val="C00000">
                <a:alpha val="1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xmlns="" id="{5E7BE71C-9248-4102-BFDC-EEEEA08C6A20}"/>
              </a:ext>
            </a:extLst>
          </p:cNvPr>
          <p:cNvCxnSpPr>
            <a:cxnSpLocks/>
          </p:cNvCxnSpPr>
          <p:nvPr/>
        </p:nvCxnSpPr>
        <p:spPr>
          <a:xfrm>
            <a:off x="4571999" y="1576268"/>
            <a:ext cx="0" cy="3377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9F3DC67F-7948-4ACA-BFA5-86486F13F90A}"/>
              </a:ext>
            </a:extLst>
          </p:cNvPr>
          <p:cNvSpPr txBox="1"/>
          <p:nvPr/>
        </p:nvSpPr>
        <p:spPr>
          <a:xfrm>
            <a:off x="3703259" y="2569821"/>
            <a:ext cx="17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Clean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CMB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map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983DD19-1779-4FF8-A31F-62EAD82E776F}"/>
              </a:ext>
            </a:extLst>
          </p:cNvPr>
          <p:cNvSpPr txBox="1"/>
          <p:nvPr/>
        </p:nvSpPr>
        <p:spPr>
          <a:xfrm>
            <a:off x="7434224" y="3713205"/>
            <a:ext cx="1757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N.B. </a:t>
            </a:r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the </a:t>
            </a:r>
            <a:r>
              <a:rPr lang="it-IT" sz="1600" dirty="0" err="1"/>
              <a:t>Planck</a:t>
            </a:r>
            <a:r>
              <a:rPr lang="it-IT" sz="1600" dirty="0"/>
              <a:t> case! LSPE </a:t>
            </a:r>
            <a:r>
              <a:rPr lang="it-IT" sz="1600" dirty="0" err="1"/>
              <a:t>will</a:t>
            </a:r>
            <a:r>
              <a:rPr lang="it-IT" sz="1600" dirty="0"/>
              <a:t> produce 5 </a:t>
            </a:r>
            <a:r>
              <a:rPr lang="it-IT" sz="1600" dirty="0" err="1"/>
              <a:t>maps</a:t>
            </a:r>
            <a:r>
              <a:rPr lang="it-IT" sz="1600" dirty="0"/>
              <a:t> </a:t>
            </a:r>
          </a:p>
        </p:txBody>
      </p:sp>
      <p:pic>
        <p:nvPicPr>
          <p:cNvPr id="23" name="Picture 2" descr="https://www.cosmos.esa.int/documents/387566/387639/9-freqs-2015_black_labels.jpg/15a0348d-3062-4ac7-b3d9-b6b17daff7fd?t=1430306554000">
            <a:extLst>
              <a:ext uri="{FF2B5EF4-FFF2-40B4-BE49-F238E27FC236}">
                <a16:creationId xmlns:a16="http://schemas.microsoft.com/office/drawing/2014/main" xmlns="" id="{098E82C7-2C1B-43D2-BBD2-6B9FEE53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48" y="2711180"/>
            <a:ext cx="5340631" cy="320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327FC9E7-A123-4E4C-B926-4DC9E323951D}"/>
              </a:ext>
            </a:extLst>
          </p:cNvPr>
          <p:cNvSpPr/>
          <p:nvPr/>
        </p:nvSpPr>
        <p:spPr>
          <a:xfrm>
            <a:off x="143089" y="3713205"/>
            <a:ext cx="179138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Map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making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it-IT" sz="1600" dirty="0" err="1"/>
              <a:t>reconstruct</a:t>
            </a:r>
            <a:r>
              <a:rPr lang="it-IT" sz="1600" dirty="0"/>
              <a:t> a </a:t>
            </a:r>
            <a:r>
              <a:rPr lang="it-IT" sz="1600" dirty="0" err="1"/>
              <a:t>map</a:t>
            </a:r>
            <a:r>
              <a:rPr lang="it-IT" sz="1600" dirty="0"/>
              <a:t> of the sky from TOI (</a:t>
            </a:r>
            <a:r>
              <a:rPr lang="it-IT" sz="1600" dirty="0" err="1"/>
              <a:t>known</a:t>
            </a:r>
            <a:r>
              <a:rPr lang="it-IT" sz="1600" dirty="0"/>
              <a:t> the </a:t>
            </a:r>
            <a:r>
              <a:rPr lang="it-IT" sz="1600" dirty="0" err="1"/>
              <a:t>pointing</a:t>
            </a:r>
            <a:r>
              <a:rPr lang="it-IT" sz="1600" dirty="0"/>
              <a:t> </a:t>
            </a:r>
            <a:r>
              <a:rPr lang="it-IT" sz="1600" dirty="0" err="1"/>
              <a:t>sequence</a:t>
            </a:r>
            <a:r>
              <a:rPr lang="it-IT" sz="1600" dirty="0"/>
              <a:t>)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35004A4C-8B90-4949-96E8-B1BE53C9AA5B}"/>
              </a:ext>
            </a:extLst>
          </p:cNvPr>
          <p:cNvSpPr txBox="1"/>
          <p:nvPr/>
        </p:nvSpPr>
        <p:spPr>
          <a:xfrm>
            <a:off x="3383868" y="1206936"/>
            <a:ext cx="316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Time </a:t>
            </a:r>
            <a:r>
              <a:rPr lang="it-IT" dirty="0" err="1"/>
              <a:t>ordered</a:t>
            </a:r>
            <a:r>
              <a:rPr lang="it-IT" dirty="0"/>
              <a:t> information (TOI)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D46FA9C-BAD8-4857-A9D2-F14D1E0456ED}"/>
              </a:ext>
            </a:extLst>
          </p:cNvPr>
          <p:cNvSpPr txBox="1"/>
          <p:nvPr/>
        </p:nvSpPr>
        <p:spPr>
          <a:xfrm>
            <a:off x="5990382" y="2649743"/>
            <a:ext cx="170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Planck</a:t>
            </a:r>
            <a:r>
              <a:rPr lang="it-IT" b="1" dirty="0">
                <a:solidFill>
                  <a:srgbClr val="FF0000"/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80075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D2711C8-8063-4849-90D6-98FB9549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B5C6380-AB16-4315-A69E-CD5B33FA0C92}"/>
              </a:ext>
            </a:extLst>
          </p:cNvPr>
          <p:cNvSpPr txBox="1">
            <a:spLocks/>
          </p:cNvSpPr>
          <p:nvPr/>
        </p:nvSpPr>
        <p:spPr>
          <a:xfrm>
            <a:off x="1372970" y="68239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Data Analysis in a CMB </a:t>
            </a:r>
            <a:r>
              <a:rPr lang="it-IT" sz="3200" b="1" dirty="0" err="1">
                <a:solidFill>
                  <a:srgbClr val="0033CC"/>
                </a:solidFill>
              </a:rPr>
              <a:t>experiment</a:t>
            </a:r>
            <a:endParaRPr lang="it-IT" sz="3200" b="1" dirty="0">
              <a:solidFill>
                <a:srgbClr val="0033CC"/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875834E2-06B6-4AF7-93D7-D4263FE8E849}"/>
              </a:ext>
            </a:extLst>
          </p:cNvPr>
          <p:cNvGrpSpPr/>
          <p:nvPr/>
        </p:nvGrpSpPr>
        <p:grpSpPr>
          <a:xfrm>
            <a:off x="3059832" y="589105"/>
            <a:ext cx="4140460" cy="3724265"/>
            <a:chOff x="3059832" y="589105"/>
            <a:chExt cx="4140460" cy="3724265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321FD9B6-A504-403C-B5A5-C8DB87D0ED26}"/>
                </a:ext>
              </a:extLst>
            </p:cNvPr>
            <p:cNvSpPr txBox="1"/>
            <p:nvPr/>
          </p:nvSpPr>
          <p:spPr>
            <a:xfrm>
              <a:off x="3977934" y="589105"/>
              <a:ext cx="1188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 </a:t>
              </a:r>
              <a:r>
                <a:rPr lang="it-IT" dirty="0" err="1"/>
                <a:t>Raw</a:t>
              </a:r>
              <a:r>
                <a:rPr lang="it-IT" dirty="0"/>
                <a:t> data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D08D87AE-27CE-4FB4-B886-CA855944E139}"/>
                </a:ext>
              </a:extLst>
            </p:cNvPr>
            <p:cNvSpPr txBox="1"/>
            <p:nvPr/>
          </p:nvSpPr>
          <p:spPr>
            <a:xfrm>
              <a:off x="3059832" y="1911950"/>
              <a:ext cx="349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Sky </a:t>
              </a:r>
              <a:r>
                <a:rPr lang="it-IT" dirty="0" err="1"/>
                <a:t>maps</a:t>
              </a:r>
              <a:r>
                <a:rPr lang="it-IT" dirty="0"/>
                <a:t> (one for </a:t>
              </a:r>
              <a:r>
                <a:rPr lang="it-IT" dirty="0" err="1"/>
                <a:t>each</a:t>
              </a:r>
              <a:r>
                <a:rPr lang="it-IT" dirty="0"/>
                <a:t> </a:t>
              </a:r>
              <a:r>
                <a:rPr lang="it-IT" dirty="0" err="1"/>
                <a:t>frequency</a:t>
              </a:r>
              <a:r>
                <a:rPr lang="it-IT" dirty="0"/>
                <a:t>)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11D6BCCC-C9C4-4D65-AB89-8A2118C92A9E}"/>
                </a:ext>
              </a:extLst>
            </p:cNvPr>
            <p:cNvSpPr txBox="1"/>
            <p:nvPr/>
          </p:nvSpPr>
          <p:spPr>
            <a:xfrm>
              <a:off x="3703259" y="2569821"/>
              <a:ext cx="1737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Clean</a:t>
              </a:r>
              <a:r>
                <a:rPr lang="it-IT" dirty="0"/>
                <a:t> CMB </a:t>
              </a:r>
              <a:r>
                <a:rPr lang="it-IT" dirty="0" err="1"/>
                <a:t>map</a:t>
              </a:r>
              <a:endParaRPr lang="it-IT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FB245923-5EA6-4D1C-928A-6B4E6CA2BF77}"/>
                </a:ext>
              </a:extLst>
            </p:cNvPr>
            <p:cNvSpPr txBox="1"/>
            <p:nvPr/>
          </p:nvSpPr>
          <p:spPr>
            <a:xfrm>
              <a:off x="3768022" y="3256981"/>
              <a:ext cx="174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Power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spectrum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B62908D3-6D7E-4749-8FD4-E0B9774B5B56}"/>
                </a:ext>
              </a:extLst>
            </p:cNvPr>
            <p:cNvSpPr txBox="1"/>
            <p:nvPr/>
          </p:nvSpPr>
          <p:spPr>
            <a:xfrm>
              <a:off x="3383868" y="3944038"/>
              <a:ext cx="291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Cosmological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parameters</a:t>
              </a:r>
              <a:endParaRPr lang="it-IT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xmlns="" id="{C04BB752-D854-4CD9-80C4-B54120651D1A}"/>
                </a:ext>
              </a:extLst>
            </p:cNvPr>
            <p:cNvCxnSpPr>
              <a:cxnSpLocks/>
            </p:cNvCxnSpPr>
            <p:nvPr/>
          </p:nvCxnSpPr>
          <p:spPr>
            <a:xfrm>
              <a:off x="4563205" y="2252204"/>
              <a:ext cx="0" cy="3377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9BF53DF2-3AC5-40B6-BA3F-D051C9CA225C}"/>
                </a:ext>
              </a:extLst>
            </p:cNvPr>
            <p:cNvSpPr txBox="1"/>
            <p:nvPr/>
          </p:nvSpPr>
          <p:spPr>
            <a:xfrm>
              <a:off x="4752020" y="902563"/>
              <a:ext cx="2448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Cleaning</a:t>
              </a:r>
              <a:r>
                <a:rPr lang="it-IT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, </a:t>
              </a:r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calibration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xmlns="" id="{3DC5BF14-9EFD-4FAF-B8E9-041F6590F033}"/>
                </a:ext>
              </a:extLst>
            </p:cNvPr>
            <p:cNvSpPr/>
            <p:nvPr/>
          </p:nvSpPr>
          <p:spPr>
            <a:xfrm>
              <a:off x="4780916" y="1498627"/>
              <a:ext cx="12522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Map-making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xmlns="" id="{B007110C-1369-4166-A5EA-1FDBC2E90518}"/>
                </a:ext>
              </a:extLst>
            </p:cNvPr>
            <p:cNvSpPr/>
            <p:nvPr/>
          </p:nvSpPr>
          <p:spPr>
            <a:xfrm>
              <a:off x="4727503" y="2239731"/>
              <a:ext cx="20969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Component </a:t>
              </a:r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separation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xmlns="" id="{1A2A59EF-30BC-4339-9DE7-3E7359109500}"/>
                </a:ext>
              </a:extLst>
            </p:cNvPr>
            <p:cNvSpPr/>
            <p:nvPr/>
          </p:nvSpPr>
          <p:spPr>
            <a:xfrm>
              <a:off x="4722452" y="3569262"/>
              <a:ext cx="1989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Parameter</a:t>
              </a:r>
              <a:r>
                <a:rPr lang="it-IT" sz="1600" i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estimation</a:t>
              </a:r>
              <a:endParaRPr lang="it-IT" sz="1600" i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xmlns="" id="{708DD506-CA5A-484F-84A4-B3FDC16ABF15}"/>
              </a:ext>
            </a:extLst>
          </p:cNvPr>
          <p:cNvCxnSpPr>
            <a:cxnSpLocks/>
          </p:cNvCxnSpPr>
          <p:nvPr/>
        </p:nvCxnSpPr>
        <p:spPr>
          <a:xfrm>
            <a:off x="4572000" y="958437"/>
            <a:ext cx="0" cy="3377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xmlns="" id="{4A9143C0-C67D-4B2C-9BFD-1AD3E3AA92BD}"/>
              </a:ext>
            </a:extLst>
          </p:cNvPr>
          <p:cNvCxnSpPr>
            <a:cxnSpLocks/>
          </p:cNvCxnSpPr>
          <p:nvPr/>
        </p:nvCxnSpPr>
        <p:spPr>
          <a:xfrm>
            <a:off x="4569067" y="2956581"/>
            <a:ext cx="0" cy="337797"/>
          </a:xfrm>
          <a:prstGeom prst="straightConnector1">
            <a:avLst/>
          </a:prstGeom>
          <a:ln w="38100">
            <a:solidFill>
              <a:srgbClr val="C00000">
                <a:alpha val="1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xmlns="" id="{3B9C1A53-D9E2-4A33-BF2D-298A46BB110F}"/>
              </a:ext>
            </a:extLst>
          </p:cNvPr>
          <p:cNvCxnSpPr>
            <a:cxnSpLocks/>
          </p:cNvCxnSpPr>
          <p:nvPr/>
        </p:nvCxnSpPr>
        <p:spPr>
          <a:xfrm>
            <a:off x="4572000" y="3648126"/>
            <a:ext cx="0" cy="337797"/>
          </a:xfrm>
          <a:prstGeom prst="straightConnector1">
            <a:avLst/>
          </a:prstGeom>
          <a:ln w="38100">
            <a:solidFill>
              <a:srgbClr val="C00000">
                <a:alpha val="1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xmlns="" id="{5E7BE71C-9248-4102-BFDC-EEEEA08C6A20}"/>
              </a:ext>
            </a:extLst>
          </p:cNvPr>
          <p:cNvCxnSpPr>
            <a:cxnSpLocks/>
          </p:cNvCxnSpPr>
          <p:nvPr/>
        </p:nvCxnSpPr>
        <p:spPr>
          <a:xfrm>
            <a:off x="4571999" y="1576268"/>
            <a:ext cx="0" cy="3377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3672FF3-111B-4B7C-8960-8D8BB838A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60" y="3320023"/>
            <a:ext cx="4874805" cy="288998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49FF4E69-7978-41C1-90BD-24243F420531}"/>
              </a:ext>
            </a:extLst>
          </p:cNvPr>
          <p:cNvSpPr txBox="1"/>
          <p:nvPr/>
        </p:nvSpPr>
        <p:spPr>
          <a:xfrm>
            <a:off x="3383868" y="1206936"/>
            <a:ext cx="316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Time </a:t>
            </a:r>
            <a:r>
              <a:rPr lang="it-IT" dirty="0" err="1"/>
              <a:t>ordered</a:t>
            </a:r>
            <a:r>
              <a:rPr lang="it-IT" dirty="0"/>
              <a:t> information (TOI) 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69886190-C469-4124-8686-4BAD79E50B76}"/>
              </a:ext>
            </a:extLst>
          </p:cNvPr>
          <p:cNvSpPr/>
          <p:nvPr/>
        </p:nvSpPr>
        <p:spPr>
          <a:xfrm>
            <a:off x="240908" y="3569262"/>
            <a:ext cx="21375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Component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separation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it-IT" sz="1600" dirty="0"/>
              <a:t>separate the </a:t>
            </a:r>
            <a:r>
              <a:rPr lang="it-IT" sz="1600" dirty="0" err="1"/>
              <a:t>contribution</a:t>
            </a:r>
            <a:r>
              <a:rPr lang="it-IT" sz="1600" dirty="0"/>
              <a:t> of CMB and </a:t>
            </a:r>
            <a:r>
              <a:rPr lang="it-IT" sz="1600" dirty="0" err="1"/>
              <a:t>foregrounds</a:t>
            </a:r>
            <a:endParaRPr lang="it-IT" sz="1600" dirty="0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xmlns="" id="{1C9AF7C8-70B4-4749-A4FD-4C1CD0D3ED33}"/>
              </a:ext>
            </a:extLst>
          </p:cNvPr>
          <p:cNvSpPr/>
          <p:nvPr/>
        </p:nvSpPr>
        <p:spPr>
          <a:xfrm>
            <a:off x="7136062" y="3599969"/>
            <a:ext cx="20079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/>
              <a:t>We</a:t>
            </a:r>
            <a:r>
              <a:rPr lang="it-IT" sz="1600" dirty="0"/>
              <a:t> use the </a:t>
            </a:r>
            <a:r>
              <a:rPr lang="it-IT" sz="1600" dirty="0" err="1"/>
              <a:t>fact</a:t>
            </a:r>
            <a:r>
              <a:rPr lang="it-IT" sz="1600" dirty="0"/>
              <a:t> </a:t>
            </a:r>
            <a:r>
              <a:rPr lang="it-IT" sz="1600" dirty="0" err="1"/>
              <a:t>that</a:t>
            </a:r>
            <a:r>
              <a:rPr lang="it-IT" sz="1600" dirty="0"/>
              <a:t> CMB and </a:t>
            </a:r>
            <a:r>
              <a:rPr lang="it-IT" sz="1600" dirty="0" err="1"/>
              <a:t>foregrounds</a:t>
            </a:r>
            <a:r>
              <a:rPr lang="it-IT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different</a:t>
            </a:r>
            <a:r>
              <a:rPr lang="it-IT" sz="1600" dirty="0"/>
              <a:t> </a:t>
            </a:r>
            <a:r>
              <a:rPr lang="it-IT" sz="1600" dirty="0" err="1"/>
              <a:t>frequency</a:t>
            </a:r>
            <a:r>
              <a:rPr lang="it-IT" sz="1600" dirty="0"/>
              <a:t> </a:t>
            </a:r>
            <a:r>
              <a:rPr lang="it-IT" sz="1600" dirty="0" err="1"/>
              <a:t>dependencies</a:t>
            </a:r>
            <a:r>
              <a:rPr lang="it-IT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Are </a:t>
            </a: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correlated</a:t>
            </a:r>
            <a:endParaRPr lang="it-IT" sz="1600" dirty="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7B43293C-8413-4988-A416-C20ECE5C9079}"/>
              </a:ext>
            </a:extLst>
          </p:cNvPr>
          <p:cNvSpPr txBox="1"/>
          <p:nvPr/>
        </p:nvSpPr>
        <p:spPr>
          <a:xfrm>
            <a:off x="4994319" y="3506220"/>
            <a:ext cx="170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Planck</a:t>
            </a:r>
            <a:r>
              <a:rPr lang="it-IT" b="1" dirty="0">
                <a:solidFill>
                  <a:srgbClr val="FF0000"/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948704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D2711C8-8063-4849-90D6-98FB9549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B5C6380-AB16-4315-A69E-CD5B33FA0C92}"/>
              </a:ext>
            </a:extLst>
          </p:cNvPr>
          <p:cNvSpPr txBox="1">
            <a:spLocks/>
          </p:cNvSpPr>
          <p:nvPr/>
        </p:nvSpPr>
        <p:spPr>
          <a:xfrm>
            <a:off x="1372970" y="68239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Data Analysis in a CMB </a:t>
            </a:r>
            <a:r>
              <a:rPr lang="it-IT" sz="3200" b="1" dirty="0" err="1">
                <a:solidFill>
                  <a:srgbClr val="0033CC"/>
                </a:solidFill>
              </a:rPr>
              <a:t>experiment</a:t>
            </a:r>
            <a:endParaRPr lang="it-IT" sz="3200" b="1" dirty="0">
              <a:solidFill>
                <a:srgbClr val="0033CC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E25AD72B-A37A-49E7-B5CE-22B0EA2F4300}"/>
              </a:ext>
            </a:extLst>
          </p:cNvPr>
          <p:cNvSpPr txBox="1"/>
          <p:nvPr/>
        </p:nvSpPr>
        <p:spPr>
          <a:xfrm>
            <a:off x="755576" y="34290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875834E2-06B6-4AF7-93D7-D4263FE8E849}"/>
              </a:ext>
            </a:extLst>
          </p:cNvPr>
          <p:cNvGrpSpPr/>
          <p:nvPr/>
        </p:nvGrpSpPr>
        <p:grpSpPr>
          <a:xfrm>
            <a:off x="3059832" y="589105"/>
            <a:ext cx="4146249" cy="3724265"/>
            <a:chOff x="3059832" y="589105"/>
            <a:chExt cx="4146249" cy="3724265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321FD9B6-A504-403C-B5A5-C8DB87D0ED26}"/>
                </a:ext>
              </a:extLst>
            </p:cNvPr>
            <p:cNvSpPr txBox="1"/>
            <p:nvPr/>
          </p:nvSpPr>
          <p:spPr>
            <a:xfrm>
              <a:off x="3977934" y="589105"/>
              <a:ext cx="1188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 </a:t>
              </a:r>
              <a:r>
                <a:rPr lang="it-IT" dirty="0" err="1"/>
                <a:t>Raw</a:t>
              </a:r>
              <a:r>
                <a:rPr lang="it-IT" dirty="0"/>
                <a:t> data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D08D87AE-27CE-4FB4-B886-CA855944E139}"/>
                </a:ext>
              </a:extLst>
            </p:cNvPr>
            <p:cNvSpPr txBox="1"/>
            <p:nvPr/>
          </p:nvSpPr>
          <p:spPr>
            <a:xfrm>
              <a:off x="3059832" y="1911950"/>
              <a:ext cx="349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Sky </a:t>
              </a:r>
              <a:r>
                <a:rPr lang="it-IT" dirty="0" err="1"/>
                <a:t>maps</a:t>
              </a:r>
              <a:r>
                <a:rPr lang="it-IT" dirty="0"/>
                <a:t> (one for </a:t>
              </a:r>
              <a:r>
                <a:rPr lang="it-IT" dirty="0" err="1"/>
                <a:t>each</a:t>
              </a:r>
              <a:r>
                <a:rPr lang="it-IT" dirty="0"/>
                <a:t> </a:t>
              </a:r>
              <a:r>
                <a:rPr lang="it-IT" dirty="0" err="1"/>
                <a:t>frequency</a:t>
              </a:r>
              <a:r>
                <a:rPr lang="it-IT" dirty="0"/>
                <a:t>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FB245923-5EA6-4D1C-928A-6B4E6CA2BF77}"/>
                </a:ext>
              </a:extLst>
            </p:cNvPr>
            <p:cNvSpPr txBox="1"/>
            <p:nvPr/>
          </p:nvSpPr>
          <p:spPr>
            <a:xfrm>
              <a:off x="3768022" y="3256981"/>
              <a:ext cx="174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Power </a:t>
              </a:r>
              <a:r>
                <a:rPr lang="it-IT" dirty="0" err="1"/>
                <a:t>spectrum</a:t>
              </a:r>
              <a:r>
                <a:rPr lang="it-IT" dirty="0"/>
                <a:t> 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B62908D3-6D7E-4749-8FD4-E0B9774B5B56}"/>
                </a:ext>
              </a:extLst>
            </p:cNvPr>
            <p:cNvSpPr txBox="1"/>
            <p:nvPr/>
          </p:nvSpPr>
          <p:spPr>
            <a:xfrm>
              <a:off x="3383868" y="3944038"/>
              <a:ext cx="291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Cosmological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parameters</a:t>
              </a:r>
              <a:endParaRPr lang="it-IT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xmlns="" id="{C04BB752-D854-4CD9-80C4-B54120651D1A}"/>
                </a:ext>
              </a:extLst>
            </p:cNvPr>
            <p:cNvCxnSpPr>
              <a:cxnSpLocks/>
            </p:cNvCxnSpPr>
            <p:nvPr/>
          </p:nvCxnSpPr>
          <p:spPr>
            <a:xfrm>
              <a:off x="4563205" y="2252204"/>
              <a:ext cx="0" cy="3377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9BF53DF2-3AC5-40B6-BA3F-D051C9CA225C}"/>
                </a:ext>
              </a:extLst>
            </p:cNvPr>
            <p:cNvSpPr txBox="1"/>
            <p:nvPr/>
          </p:nvSpPr>
          <p:spPr>
            <a:xfrm>
              <a:off x="4752020" y="902563"/>
              <a:ext cx="2448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Cleaning</a:t>
              </a:r>
              <a:r>
                <a:rPr lang="it-IT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, </a:t>
              </a:r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calibration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xmlns="" id="{3DC5BF14-9EFD-4FAF-B8E9-041F6590F033}"/>
                </a:ext>
              </a:extLst>
            </p:cNvPr>
            <p:cNvSpPr/>
            <p:nvPr/>
          </p:nvSpPr>
          <p:spPr>
            <a:xfrm>
              <a:off x="4780916" y="1498627"/>
              <a:ext cx="12522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Map-making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xmlns="" id="{B007110C-1369-4166-A5EA-1FDBC2E90518}"/>
                </a:ext>
              </a:extLst>
            </p:cNvPr>
            <p:cNvSpPr/>
            <p:nvPr/>
          </p:nvSpPr>
          <p:spPr>
            <a:xfrm>
              <a:off x="4727503" y="2239731"/>
              <a:ext cx="20969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Component </a:t>
              </a:r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separation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xmlns="" id="{3DA9F13A-C946-410B-9D36-30FD1FCA7695}"/>
                </a:ext>
              </a:extLst>
            </p:cNvPr>
            <p:cNvSpPr/>
            <p:nvPr/>
          </p:nvSpPr>
          <p:spPr>
            <a:xfrm>
              <a:off x="4722452" y="2922693"/>
              <a:ext cx="24836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Power </a:t>
              </a:r>
              <a:r>
                <a:rPr lang="it-IT" sz="16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spectrum</a:t>
              </a:r>
              <a:r>
                <a:rPr lang="it-IT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it-IT" sz="16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estimation</a:t>
              </a:r>
              <a:endPara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xmlns="" id="{1A2A59EF-30BC-4339-9DE7-3E7359109500}"/>
                </a:ext>
              </a:extLst>
            </p:cNvPr>
            <p:cNvSpPr/>
            <p:nvPr/>
          </p:nvSpPr>
          <p:spPr>
            <a:xfrm>
              <a:off x="4722452" y="3569262"/>
              <a:ext cx="1989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Parameter</a:t>
              </a:r>
              <a:r>
                <a:rPr lang="it-IT" sz="1600" i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estimation</a:t>
              </a:r>
              <a:endParaRPr lang="it-IT" sz="1600" i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xmlns="" id="{708DD506-CA5A-484F-84A4-B3FDC16ABF15}"/>
              </a:ext>
            </a:extLst>
          </p:cNvPr>
          <p:cNvCxnSpPr>
            <a:cxnSpLocks/>
          </p:cNvCxnSpPr>
          <p:nvPr/>
        </p:nvCxnSpPr>
        <p:spPr>
          <a:xfrm>
            <a:off x="4572000" y="958437"/>
            <a:ext cx="0" cy="3377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xmlns="" id="{4A9143C0-C67D-4B2C-9BFD-1AD3E3AA92BD}"/>
              </a:ext>
            </a:extLst>
          </p:cNvPr>
          <p:cNvCxnSpPr>
            <a:cxnSpLocks/>
          </p:cNvCxnSpPr>
          <p:nvPr/>
        </p:nvCxnSpPr>
        <p:spPr>
          <a:xfrm>
            <a:off x="4569067" y="2956581"/>
            <a:ext cx="0" cy="3377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xmlns="" id="{3B9C1A53-D9E2-4A33-BF2D-298A46BB110F}"/>
              </a:ext>
            </a:extLst>
          </p:cNvPr>
          <p:cNvCxnSpPr>
            <a:cxnSpLocks/>
          </p:cNvCxnSpPr>
          <p:nvPr/>
        </p:nvCxnSpPr>
        <p:spPr>
          <a:xfrm>
            <a:off x="4572000" y="3648126"/>
            <a:ext cx="0" cy="337797"/>
          </a:xfrm>
          <a:prstGeom prst="straightConnector1">
            <a:avLst/>
          </a:prstGeom>
          <a:ln w="38100">
            <a:solidFill>
              <a:srgbClr val="C00000">
                <a:alpha val="1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xmlns="" id="{5E7BE71C-9248-4102-BFDC-EEEEA08C6A20}"/>
              </a:ext>
            </a:extLst>
          </p:cNvPr>
          <p:cNvCxnSpPr>
            <a:cxnSpLocks/>
          </p:cNvCxnSpPr>
          <p:nvPr/>
        </p:nvCxnSpPr>
        <p:spPr>
          <a:xfrm>
            <a:off x="4571999" y="1576268"/>
            <a:ext cx="0" cy="3377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2B7D96EE-5743-47A6-B808-C3BF9F5CC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707" y="3541223"/>
            <a:ext cx="5537585" cy="2985832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0D50CD0E-920F-4604-B877-420D2C76812E}"/>
              </a:ext>
            </a:extLst>
          </p:cNvPr>
          <p:cNvSpPr txBox="1"/>
          <p:nvPr/>
        </p:nvSpPr>
        <p:spPr>
          <a:xfrm>
            <a:off x="3703259" y="2569821"/>
            <a:ext cx="17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Clean</a:t>
            </a:r>
            <a:r>
              <a:rPr lang="it-IT" dirty="0"/>
              <a:t> CMB </a:t>
            </a:r>
            <a:r>
              <a:rPr lang="it-IT" dirty="0" err="1"/>
              <a:t>map</a:t>
            </a:r>
            <a:endParaRPr lang="it-IT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88A322CB-110B-4A9A-94E1-BC425A909B01}"/>
              </a:ext>
            </a:extLst>
          </p:cNvPr>
          <p:cNvSpPr txBox="1"/>
          <p:nvPr/>
        </p:nvSpPr>
        <p:spPr>
          <a:xfrm>
            <a:off x="5717211" y="3822343"/>
            <a:ext cx="170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Planck</a:t>
            </a:r>
            <a:r>
              <a:rPr lang="it-IT" b="1" dirty="0">
                <a:solidFill>
                  <a:srgbClr val="FF0000"/>
                </a:solidFill>
              </a:rPr>
              <a:t>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xmlns="" id="{409C6FA6-BCFF-4CB6-B615-3893D33B6815}"/>
                  </a:ext>
                </a:extLst>
              </p:cNvPr>
              <p:cNvSpPr txBox="1"/>
              <p:nvPr/>
            </p:nvSpPr>
            <p:spPr>
              <a:xfrm>
                <a:off x="5742730" y="6420406"/>
                <a:ext cx="3153181" cy="283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3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it-IT" sz="13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it-IT" sz="13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3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3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sz="13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3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3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sz="13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Sup>
                          <m:sSubSupPr>
                            <m:ctrlPr>
                              <a:rPr lang="it-IT" sz="13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sz="13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sz="13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3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3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it-IT" sz="13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it-IT" sz="13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3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it-IT" sz="13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3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3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sz="1300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it-IT" sz="13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sSup>
                          <m:sSupPr>
                            <m:ctrlPr>
                              <a:rPr lang="it-IT" sz="13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it-IT" sz="13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it-IT" sz="1300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it-IT" sz="13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it-IT" sz="1300" dirty="0"/>
                  <a:t> 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409C6FA6-BCFF-4CB6-B615-3893D33B6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730" y="6420406"/>
                <a:ext cx="3153181" cy="283604"/>
              </a:xfrm>
              <a:prstGeom prst="rect">
                <a:avLst/>
              </a:prstGeom>
              <a:blipFill>
                <a:blip r:embed="rId3"/>
                <a:stretch>
                  <a:fillRect l="-1741" t="-106383" b="-1680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xmlns="" id="{B5B7C358-DD0E-44FD-96C5-1725401A1DA3}"/>
                  </a:ext>
                </a:extLst>
              </p:cNvPr>
              <p:cNvSpPr txBox="1"/>
              <p:nvPr/>
            </p:nvSpPr>
            <p:spPr>
              <a:xfrm>
                <a:off x="577679" y="6391292"/>
                <a:ext cx="5040560" cy="315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300" dirty="0">
                    <a:latin typeface="Symbol" panose="05050102010706020507" pitchFamily="18" charset="2"/>
                  </a:rPr>
                  <a:t>d</a:t>
                </a:r>
                <a:r>
                  <a:rPr lang="it-IT" sz="1300" dirty="0" err="1">
                    <a:latin typeface="+mj-lt"/>
                  </a:rPr>
                  <a:t>T</a:t>
                </a:r>
                <a:r>
                  <a:rPr lang="it-IT" sz="1300" dirty="0">
                    <a:latin typeface="Symbol" panose="05050102010706020507" pitchFamily="18" charset="2"/>
                  </a:rPr>
                  <a:t>(q, f)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3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it-IT" sz="1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t-IT" sz="13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3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sz="13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it-IT" sz="13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it-IT" sz="13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sz="13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13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it-IT" sz="13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it-IT" sz="1300" dirty="0">
                                <a:latin typeface="Symbol" panose="05050102010706020507" pitchFamily="18" charset="2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it-IT" sz="1300" dirty="0">
                                <a:latin typeface="Symbol" panose="05050102010706020507" pitchFamily="18" charset="2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it-IT" sz="1300" dirty="0">
                                <a:latin typeface="Symbol" panose="05050102010706020507" pitchFamily="18" charset="2"/>
                              </a:rPr>
                              <m:t>f</m:t>
                            </m:r>
                            <m:r>
                              <a:rPr lang="it-IT" sz="13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it-IT" sz="13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B5B7C358-DD0E-44FD-96C5-1725401A1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9" y="6391292"/>
                <a:ext cx="5040560" cy="315151"/>
              </a:xfrm>
              <a:prstGeom prst="rect">
                <a:avLst/>
              </a:prstGeom>
              <a:blipFill>
                <a:blip r:embed="rId4"/>
                <a:stretch>
                  <a:fillRect l="-242" t="-90385" b="-148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BF1F5EAD-92CF-4A97-AEB6-56BB5D7D76C4}"/>
              </a:ext>
            </a:extLst>
          </p:cNvPr>
          <p:cNvSpPr txBox="1"/>
          <p:nvPr/>
        </p:nvSpPr>
        <p:spPr>
          <a:xfrm>
            <a:off x="3383868" y="1206936"/>
            <a:ext cx="316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Time </a:t>
            </a:r>
            <a:r>
              <a:rPr lang="it-IT" dirty="0" err="1"/>
              <a:t>ordered</a:t>
            </a:r>
            <a:r>
              <a:rPr lang="it-IT" dirty="0"/>
              <a:t> information (TOI) </a:t>
            </a:r>
          </a:p>
        </p:txBody>
      </p:sp>
    </p:spTree>
    <p:extLst>
      <p:ext uri="{BB962C8B-B14F-4D97-AF65-F5344CB8AC3E}">
        <p14:creationId xmlns:p14="http://schemas.microsoft.com/office/powerpoint/2010/main" val="693304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D2711C8-8063-4849-90D6-98FB9549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B5C6380-AB16-4315-A69E-CD5B33FA0C92}"/>
              </a:ext>
            </a:extLst>
          </p:cNvPr>
          <p:cNvSpPr txBox="1">
            <a:spLocks/>
          </p:cNvSpPr>
          <p:nvPr/>
        </p:nvSpPr>
        <p:spPr>
          <a:xfrm>
            <a:off x="1372970" y="68239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Data Analysis in a CMB </a:t>
            </a:r>
            <a:r>
              <a:rPr lang="it-IT" sz="3200" b="1" dirty="0" err="1">
                <a:solidFill>
                  <a:srgbClr val="0033CC"/>
                </a:solidFill>
              </a:rPr>
              <a:t>experiment</a:t>
            </a:r>
            <a:endParaRPr lang="it-IT" sz="3200" b="1" dirty="0">
              <a:solidFill>
                <a:srgbClr val="0033CC"/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875834E2-06B6-4AF7-93D7-D4263FE8E849}"/>
              </a:ext>
            </a:extLst>
          </p:cNvPr>
          <p:cNvGrpSpPr/>
          <p:nvPr/>
        </p:nvGrpSpPr>
        <p:grpSpPr>
          <a:xfrm>
            <a:off x="3059832" y="589105"/>
            <a:ext cx="4146249" cy="3724265"/>
            <a:chOff x="3059832" y="589105"/>
            <a:chExt cx="4146249" cy="3724265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321FD9B6-A504-403C-B5A5-C8DB87D0ED26}"/>
                </a:ext>
              </a:extLst>
            </p:cNvPr>
            <p:cNvSpPr txBox="1"/>
            <p:nvPr/>
          </p:nvSpPr>
          <p:spPr>
            <a:xfrm>
              <a:off x="3977934" y="589105"/>
              <a:ext cx="1188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 </a:t>
              </a:r>
              <a:r>
                <a:rPr lang="it-IT" dirty="0" err="1"/>
                <a:t>Raw</a:t>
              </a:r>
              <a:r>
                <a:rPr lang="it-IT" dirty="0"/>
                <a:t> data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D08D87AE-27CE-4FB4-B886-CA855944E139}"/>
                </a:ext>
              </a:extLst>
            </p:cNvPr>
            <p:cNvSpPr txBox="1"/>
            <p:nvPr/>
          </p:nvSpPr>
          <p:spPr>
            <a:xfrm>
              <a:off x="3059832" y="1911950"/>
              <a:ext cx="349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Sky </a:t>
              </a:r>
              <a:r>
                <a:rPr lang="it-IT" dirty="0" err="1"/>
                <a:t>maps</a:t>
              </a:r>
              <a:r>
                <a:rPr lang="it-IT" dirty="0"/>
                <a:t> (one for </a:t>
              </a:r>
              <a:r>
                <a:rPr lang="it-IT" dirty="0" err="1"/>
                <a:t>each</a:t>
              </a:r>
              <a:r>
                <a:rPr lang="it-IT" dirty="0"/>
                <a:t> </a:t>
              </a:r>
              <a:r>
                <a:rPr lang="it-IT" dirty="0" err="1"/>
                <a:t>frequency</a:t>
              </a:r>
              <a:r>
                <a:rPr lang="it-IT" dirty="0"/>
                <a:t>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FB245923-5EA6-4D1C-928A-6B4E6CA2BF77}"/>
                </a:ext>
              </a:extLst>
            </p:cNvPr>
            <p:cNvSpPr txBox="1"/>
            <p:nvPr/>
          </p:nvSpPr>
          <p:spPr>
            <a:xfrm>
              <a:off x="3768022" y="3256981"/>
              <a:ext cx="174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Power </a:t>
              </a:r>
              <a:r>
                <a:rPr lang="it-IT" dirty="0" err="1"/>
                <a:t>spectrum</a:t>
              </a:r>
              <a:r>
                <a:rPr lang="it-IT" dirty="0"/>
                <a:t> 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B62908D3-6D7E-4749-8FD4-E0B9774B5B56}"/>
                </a:ext>
              </a:extLst>
            </p:cNvPr>
            <p:cNvSpPr txBox="1"/>
            <p:nvPr/>
          </p:nvSpPr>
          <p:spPr>
            <a:xfrm>
              <a:off x="3383868" y="3944038"/>
              <a:ext cx="291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Cosmological</a:t>
              </a:r>
              <a:r>
                <a:rPr lang="it-IT" dirty="0"/>
                <a:t> </a:t>
              </a:r>
              <a:r>
                <a:rPr lang="it-IT" dirty="0" err="1"/>
                <a:t>parameters</a:t>
              </a:r>
              <a:endParaRPr lang="it-IT" dirty="0"/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xmlns="" id="{C04BB752-D854-4CD9-80C4-B54120651D1A}"/>
                </a:ext>
              </a:extLst>
            </p:cNvPr>
            <p:cNvCxnSpPr>
              <a:cxnSpLocks/>
            </p:cNvCxnSpPr>
            <p:nvPr/>
          </p:nvCxnSpPr>
          <p:spPr>
            <a:xfrm>
              <a:off x="4563205" y="2252204"/>
              <a:ext cx="0" cy="3377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9BF53DF2-3AC5-40B6-BA3F-D051C9CA225C}"/>
                </a:ext>
              </a:extLst>
            </p:cNvPr>
            <p:cNvSpPr txBox="1"/>
            <p:nvPr/>
          </p:nvSpPr>
          <p:spPr>
            <a:xfrm>
              <a:off x="4752020" y="902563"/>
              <a:ext cx="2448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Cleaning</a:t>
              </a:r>
              <a:r>
                <a:rPr lang="it-IT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, </a:t>
              </a:r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calibration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xmlns="" id="{3DC5BF14-9EFD-4FAF-B8E9-041F6590F033}"/>
                </a:ext>
              </a:extLst>
            </p:cNvPr>
            <p:cNvSpPr/>
            <p:nvPr/>
          </p:nvSpPr>
          <p:spPr>
            <a:xfrm>
              <a:off x="4780916" y="1498627"/>
              <a:ext cx="12522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Map-making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xmlns="" id="{B007110C-1369-4166-A5EA-1FDBC2E90518}"/>
                </a:ext>
              </a:extLst>
            </p:cNvPr>
            <p:cNvSpPr/>
            <p:nvPr/>
          </p:nvSpPr>
          <p:spPr>
            <a:xfrm>
              <a:off x="4727503" y="2239731"/>
              <a:ext cx="20969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Component </a:t>
              </a:r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separation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xmlns="" id="{3DA9F13A-C946-410B-9D36-30FD1FCA7695}"/>
                </a:ext>
              </a:extLst>
            </p:cNvPr>
            <p:cNvSpPr/>
            <p:nvPr/>
          </p:nvSpPr>
          <p:spPr>
            <a:xfrm>
              <a:off x="4722452" y="2922693"/>
              <a:ext cx="24836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Power </a:t>
              </a:r>
              <a:r>
                <a:rPr lang="it-IT" sz="16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spectrum</a:t>
              </a:r>
              <a:r>
                <a:rPr lang="it-IT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it-IT" sz="16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estimation</a:t>
              </a:r>
              <a:endPara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xmlns="" id="{1A2A59EF-30BC-4339-9DE7-3E7359109500}"/>
                </a:ext>
              </a:extLst>
            </p:cNvPr>
            <p:cNvSpPr/>
            <p:nvPr/>
          </p:nvSpPr>
          <p:spPr>
            <a:xfrm>
              <a:off x="4722452" y="3569262"/>
              <a:ext cx="1989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Parameter</a:t>
              </a:r>
              <a:r>
                <a:rPr lang="it-IT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estimation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xmlns="" id="{708DD506-CA5A-484F-84A4-B3FDC16ABF15}"/>
              </a:ext>
            </a:extLst>
          </p:cNvPr>
          <p:cNvCxnSpPr>
            <a:cxnSpLocks/>
          </p:cNvCxnSpPr>
          <p:nvPr/>
        </p:nvCxnSpPr>
        <p:spPr>
          <a:xfrm>
            <a:off x="4572000" y="958437"/>
            <a:ext cx="0" cy="3377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xmlns="" id="{4A9143C0-C67D-4B2C-9BFD-1AD3E3AA92BD}"/>
              </a:ext>
            </a:extLst>
          </p:cNvPr>
          <p:cNvCxnSpPr>
            <a:cxnSpLocks/>
          </p:cNvCxnSpPr>
          <p:nvPr/>
        </p:nvCxnSpPr>
        <p:spPr>
          <a:xfrm>
            <a:off x="4569067" y="2956581"/>
            <a:ext cx="0" cy="3377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xmlns="" id="{3B9C1A53-D9E2-4A33-BF2D-298A46BB110F}"/>
              </a:ext>
            </a:extLst>
          </p:cNvPr>
          <p:cNvCxnSpPr>
            <a:cxnSpLocks/>
          </p:cNvCxnSpPr>
          <p:nvPr/>
        </p:nvCxnSpPr>
        <p:spPr>
          <a:xfrm>
            <a:off x="4572000" y="3648126"/>
            <a:ext cx="0" cy="3377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xmlns="" id="{5E7BE71C-9248-4102-BFDC-EEEEA08C6A20}"/>
              </a:ext>
            </a:extLst>
          </p:cNvPr>
          <p:cNvCxnSpPr>
            <a:cxnSpLocks/>
          </p:cNvCxnSpPr>
          <p:nvPr/>
        </p:nvCxnSpPr>
        <p:spPr>
          <a:xfrm>
            <a:off x="4571999" y="1576268"/>
            <a:ext cx="0" cy="3377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B9E847B5-5D91-43AB-83BB-A617D1D7E86D}"/>
              </a:ext>
            </a:extLst>
          </p:cNvPr>
          <p:cNvSpPr txBox="1"/>
          <p:nvPr/>
        </p:nvSpPr>
        <p:spPr>
          <a:xfrm>
            <a:off x="3703259" y="2569821"/>
            <a:ext cx="17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Clean</a:t>
            </a:r>
            <a:r>
              <a:rPr lang="it-IT" dirty="0"/>
              <a:t> CMB </a:t>
            </a:r>
            <a:r>
              <a:rPr lang="it-IT" dirty="0" err="1"/>
              <a:t>map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F5B6305-0F24-489B-BD2A-5CB832D2F6D4}"/>
              </a:ext>
            </a:extLst>
          </p:cNvPr>
          <p:cNvSpPr txBox="1"/>
          <p:nvPr/>
        </p:nvSpPr>
        <p:spPr>
          <a:xfrm>
            <a:off x="7152525" y="3353818"/>
            <a:ext cx="2169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Performing</a:t>
            </a:r>
            <a:r>
              <a:rPr lang="it-IT" sz="1600" dirty="0"/>
              <a:t> a </a:t>
            </a:r>
            <a:r>
              <a:rPr lang="it-IT" sz="1600" dirty="0" err="1"/>
              <a:t>fit</a:t>
            </a:r>
            <a:r>
              <a:rPr lang="it-IT" sz="1600" dirty="0"/>
              <a:t> of the power </a:t>
            </a:r>
            <a:r>
              <a:rPr lang="it-IT" sz="1600" dirty="0" err="1"/>
              <a:t>spectrum</a:t>
            </a:r>
            <a:r>
              <a:rPr lang="it-IT" sz="1600" dirty="0"/>
              <a:t> with </a:t>
            </a:r>
            <a:r>
              <a:rPr lang="it-IT" sz="1600" dirty="0">
                <a:latin typeface="Symbol" panose="05050102010706020507" pitchFamily="18" charset="2"/>
              </a:rPr>
              <a:t>L</a:t>
            </a:r>
            <a:r>
              <a:rPr lang="it-IT" sz="1600" dirty="0"/>
              <a:t>CDM model</a:t>
            </a:r>
          </a:p>
          <a:p>
            <a:r>
              <a:rPr lang="it-IT" dirty="0"/>
              <a:t> 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xmlns="" id="{E2CAC7DC-EBA8-421B-A494-22B5137B0750}"/>
              </a:ext>
            </a:extLst>
          </p:cNvPr>
          <p:cNvCxnSpPr>
            <a:cxnSpLocks/>
          </p:cNvCxnSpPr>
          <p:nvPr/>
        </p:nvCxnSpPr>
        <p:spPr>
          <a:xfrm flipH="1">
            <a:off x="6564181" y="3533040"/>
            <a:ext cx="588344" cy="115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xmlns="" id="{0836C0DC-27A9-4A7D-9975-10EC1056B0E3}"/>
                  </a:ext>
                </a:extLst>
              </p:cNvPr>
              <p:cNvSpPr/>
              <p:nvPr/>
            </p:nvSpPr>
            <p:spPr>
              <a:xfrm>
                <a:off x="2938218" y="4972487"/>
                <a:ext cx="4262074" cy="691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2000" dirty="0">
                            <a:latin typeface="Symbol" panose="05050102010706020507" pitchFamily="18" charset="2"/>
                          </a:rPr>
                          <m:t>W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Symbol" panose="05050102010706020507" pitchFamily="18" charset="2"/>
                          </a:rPr>
                          <m:t>W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2000" dirty="0"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it-IT" sz="2000" dirty="0">
                            <a:latin typeface="Symbol" panose="05050102010706020507" pitchFamily="18" charset="2"/>
                          </a:rPr>
                          <m:t>L</m:t>
                        </m:r>
                      </m:sub>
                    </m:sSub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it-IT" sz="20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it-IT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it-IT" sz="2000" dirty="0">
                            <a:latin typeface="Symbol" panose="05050102010706020507" pitchFamily="18" charset="2"/>
                          </a:rPr>
                          <m:t>q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it-IT" sz="20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it-IT" sz="2000" i="1" dirty="0"/>
                  <a:t>, 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it-IT" sz="2000" i="1" dirty="0"/>
                  <a:t>, r etc. </a:t>
                </a:r>
              </a:p>
              <a:p>
                <a:endParaRPr lang="it-IT" i="1" dirty="0"/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0836C0DC-27A9-4A7D-9975-10EC1056B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18" y="4972487"/>
                <a:ext cx="4262074" cy="691536"/>
              </a:xfrm>
              <a:prstGeom prst="rect">
                <a:avLst/>
              </a:prstGeom>
              <a:blipFill>
                <a:blip r:embed="rId2"/>
                <a:stretch>
                  <a:fillRect t="-44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7026099A-1C48-4F6F-857F-4A8DB7CBC07B}"/>
              </a:ext>
            </a:extLst>
          </p:cNvPr>
          <p:cNvSpPr txBox="1"/>
          <p:nvPr/>
        </p:nvSpPr>
        <p:spPr>
          <a:xfrm>
            <a:off x="3383868" y="1206936"/>
            <a:ext cx="316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Time </a:t>
            </a:r>
            <a:r>
              <a:rPr lang="it-IT" dirty="0" err="1"/>
              <a:t>ordered</a:t>
            </a:r>
            <a:r>
              <a:rPr lang="it-IT" dirty="0"/>
              <a:t> information (TOI) </a:t>
            </a:r>
          </a:p>
        </p:txBody>
      </p:sp>
    </p:spTree>
    <p:extLst>
      <p:ext uri="{BB962C8B-B14F-4D97-AF65-F5344CB8AC3E}">
        <p14:creationId xmlns:p14="http://schemas.microsoft.com/office/powerpoint/2010/main" val="537410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D2711C8-8063-4849-90D6-98FB9549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B5C6380-AB16-4315-A69E-CD5B33FA0C92}"/>
              </a:ext>
            </a:extLst>
          </p:cNvPr>
          <p:cNvSpPr txBox="1">
            <a:spLocks/>
          </p:cNvSpPr>
          <p:nvPr/>
        </p:nvSpPr>
        <p:spPr>
          <a:xfrm>
            <a:off x="1372970" y="68239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Data Analysis for the LSPE/STRIP </a:t>
            </a:r>
            <a:r>
              <a:rPr lang="it-IT" sz="3200" b="1" dirty="0" err="1">
                <a:solidFill>
                  <a:srgbClr val="0033CC"/>
                </a:solidFill>
              </a:rPr>
              <a:t>experiment</a:t>
            </a:r>
            <a:endParaRPr lang="it-IT" sz="3200" b="1" dirty="0">
              <a:solidFill>
                <a:srgbClr val="0033CC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E25AD72B-A37A-49E7-B5CE-22B0EA2F4300}"/>
              </a:ext>
            </a:extLst>
          </p:cNvPr>
          <p:cNvSpPr txBox="1"/>
          <p:nvPr/>
        </p:nvSpPr>
        <p:spPr>
          <a:xfrm>
            <a:off x="755576" y="34290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xmlns="" id="{708DD506-CA5A-484F-84A4-B3FDC16ABF15}"/>
              </a:ext>
            </a:extLst>
          </p:cNvPr>
          <p:cNvCxnSpPr>
            <a:cxnSpLocks/>
          </p:cNvCxnSpPr>
          <p:nvPr/>
        </p:nvCxnSpPr>
        <p:spPr>
          <a:xfrm>
            <a:off x="4572000" y="958437"/>
            <a:ext cx="0" cy="3377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xmlns="" id="{4A9143C0-C67D-4B2C-9BFD-1AD3E3AA92BD}"/>
              </a:ext>
            </a:extLst>
          </p:cNvPr>
          <p:cNvCxnSpPr>
            <a:cxnSpLocks/>
          </p:cNvCxnSpPr>
          <p:nvPr/>
        </p:nvCxnSpPr>
        <p:spPr>
          <a:xfrm>
            <a:off x="4569067" y="2956581"/>
            <a:ext cx="0" cy="337797"/>
          </a:xfrm>
          <a:prstGeom prst="straightConnector1">
            <a:avLst/>
          </a:prstGeom>
          <a:ln w="38100">
            <a:solidFill>
              <a:srgbClr val="C0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xmlns="" id="{3B9C1A53-D9E2-4A33-BF2D-298A46BB110F}"/>
              </a:ext>
            </a:extLst>
          </p:cNvPr>
          <p:cNvCxnSpPr>
            <a:cxnSpLocks/>
          </p:cNvCxnSpPr>
          <p:nvPr/>
        </p:nvCxnSpPr>
        <p:spPr>
          <a:xfrm>
            <a:off x="4572000" y="3648126"/>
            <a:ext cx="0" cy="337797"/>
          </a:xfrm>
          <a:prstGeom prst="straightConnector1">
            <a:avLst/>
          </a:prstGeom>
          <a:ln w="38100">
            <a:solidFill>
              <a:srgbClr val="C00000">
                <a:alpha val="2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xmlns="" id="{5E7BE71C-9248-4102-BFDC-EEEEA08C6A20}"/>
              </a:ext>
            </a:extLst>
          </p:cNvPr>
          <p:cNvCxnSpPr>
            <a:cxnSpLocks/>
          </p:cNvCxnSpPr>
          <p:nvPr/>
        </p:nvCxnSpPr>
        <p:spPr>
          <a:xfrm>
            <a:off x="4571999" y="1576268"/>
            <a:ext cx="0" cy="3377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xmlns="" id="{2D875EE9-A204-4985-9CB3-481CE2E367FB}"/>
              </a:ext>
            </a:extLst>
          </p:cNvPr>
          <p:cNvSpPr txBox="1"/>
          <p:nvPr/>
        </p:nvSpPr>
        <p:spPr>
          <a:xfrm>
            <a:off x="3703259" y="2569821"/>
            <a:ext cx="17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Cleen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CMB </a:t>
            </a:r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map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E421A4E4-A204-4C3E-878A-1B8F4D41E845}"/>
              </a:ext>
            </a:extLst>
          </p:cNvPr>
          <p:cNvSpPr/>
          <p:nvPr/>
        </p:nvSpPr>
        <p:spPr>
          <a:xfrm>
            <a:off x="2346188" y="533877"/>
            <a:ext cx="4752528" cy="20115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F82B57A-6741-437B-B1E8-B167B1978DF1}"/>
              </a:ext>
            </a:extLst>
          </p:cNvPr>
          <p:cNvSpPr txBox="1"/>
          <p:nvPr/>
        </p:nvSpPr>
        <p:spPr>
          <a:xfrm>
            <a:off x="133877" y="893304"/>
            <a:ext cx="2551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My focus </a:t>
            </a:r>
            <a:r>
              <a:rPr lang="it-IT" dirty="0" err="1">
                <a:solidFill>
                  <a:srgbClr val="C00000"/>
                </a:solidFill>
              </a:rPr>
              <a:t>is</a:t>
            </a:r>
            <a:r>
              <a:rPr lang="it-IT" dirty="0">
                <a:solidFill>
                  <a:srgbClr val="C00000"/>
                </a:solidFill>
              </a:rPr>
              <a:t> on </a:t>
            </a:r>
            <a:r>
              <a:rPr lang="it-IT" dirty="0" err="1">
                <a:solidFill>
                  <a:srgbClr val="C00000"/>
                </a:solidFill>
              </a:rPr>
              <a:t>this</a:t>
            </a:r>
            <a:r>
              <a:rPr lang="it-IT" dirty="0">
                <a:solidFill>
                  <a:srgbClr val="C00000"/>
                </a:solidFill>
              </a:rPr>
              <a:t> part</a:t>
            </a:r>
          </a:p>
          <a:p>
            <a:r>
              <a:rPr lang="it-IT" dirty="0">
                <a:solidFill>
                  <a:srgbClr val="C00000"/>
                </a:solidFill>
              </a:rPr>
              <a:t>of the pipeline</a:t>
            </a:r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xmlns="" id="{974A881E-1050-4CB5-A7F1-B4CB97820418}"/>
              </a:ext>
            </a:extLst>
          </p:cNvPr>
          <p:cNvSpPr/>
          <p:nvPr/>
        </p:nvSpPr>
        <p:spPr>
          <a:xfrm>
            <a:off x="7373204" y="2295081"/>
            <a:ext cx="246796" cy="214203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FCB36E2A-4323-4B8E-B075-9A7A2BF566ED}"/>
              </a:ext>
            </a:extLst>
          </p:cNvPr>
          <p:cNvSpPr txBox="1"/>
          <p:nvPr/>
        </p:nvSpPr>
        <p:spPr>
          <a:xfrm>
            <a:off x="7772464" y="2828835"/>
            <a:ext cx="134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For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 SWIPE sky </a:t>
            </a:r>
            <a:r>
              <a:rPr lang="it-IT" dirty="0" err="1"/>
              <a:t>maps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287DD1E6-7428-4357-AF8C-2D4A51A33959}"/>
              </a:ext>
            </a:extLst>
          </p:cNvPr>
          <p:cNvSpPr txBox="1"/>
          <p:nvPr/>
        </p:nvSpPr>
        <p:spPr>
          <a:xfrm>
            <a:off x="114275" y="1622063"/>
            <a:ext cx="28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simulations</a:t>
            </a:r>
            <a:r>
              <a:rPr lang="it-IT" dirty="0"/>
              <a:t> and data </a:t>
            </a:r>
            <a:r>
              <a:rPr lang="it-IT" dirty="0" err="1"/>
              <a:t>analysis</a:t>
            </a:r>
            <a:r>
              <a:rPr lang="it-IT" dirty="0"/>
              <a:t> to go: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7D3069CB-7EEF-4AF8-9AE6-DF6C2F09A25E}"/>
              </a:ext>
            </a:extLst>
          </p:cNvPr>
          <p:cNvSpPr/>
          <p:nvPr/>
        </p:nvSpPr>
        <p:spPr>
          <a:xfrm>
            <a:off x="168020" y="2293336"/>
            <a:ext cx="1612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STRIP </a:t>
            </a:r>
            <a:r>
              <a:rPr lang="it-IT" b="1" dirty="0" err="1"/>
              <a:t>raw</a:t>
            </a:r>
            <a:r>
              <a:rPr lang="it-IT" b="1" dirty="0"/>
              <a:t> data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xmlns="" id="{1D71A64C-7F56-4A97-B1B5-7522D81FF36D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974171" y="2662668"/>
            <a:ext cx="0" cy="334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616DEFA2-B1AF-45A8-9B07-0B39C653E5CF}"/>
              </a:ext>
            </a:extLst>
          </p:cNvPr>
          <p:cNvSpPr txBox="1"/>
          <p:nvPr/>
        </p:nvSpPr>
        <p:spPr>
          <a:xfrm>
            <a:off x="160614" y="2909418"/>
            <a:ext cx="206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42 GHz and 90 GHz I,Q, U sky </a:t>
            </a:r>
            <a:r>
              <a:rPr lang="it-IT" b="1" dirty="0" err="1"/>
              <a:t>maps</a:t>
            </a:r>
            <a:endParaRPr lang="it-IT" b="1" dirty="0"/>
          </a:p>
        </p:txBody>
      </p:sp>
      <p:grpSp>
        <p:nvGrpSpPr>
          <p:cNvPr id="57" name="Gruppo 56">
            <a:extLst>
              <a:ext uri="{FF2B5EF4-FFF2-40B4-BE49-F238E27FC236}">
                <a16:creationId xmlns:a16="http://schemas.microsoft.com/office/drawing/2014/main" xmlns="" id="{53AC9069-550D-4E11-A7D9-141A72988F4A}"/>
              </a:ext>
            </a:extLst>
          </p:cNvPr>
          <p:cNvGrpSpPr/>
          <p:nvPr/>
        </p:nvGrpSpPr>
        <p:grpSpPr>
          <a:xfrm>
            <a:off x="3059832" y="589105"/>
            <a:ext cx="4146249" cy="3724265"/>
            <a:chOff x="3059832" y="589105"/>
            <a:chExt cx="4146249" cy="3724265"/>
          </a:xfrm>
        </p:grpSpPr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xmlns="" id="{E1FA7D69-55C8-4C80-BD8D-C28493F5D0E7}"/>
                </a:ext>
              </a:extLst>
            </p:cNvPr>
            <p:cNvSpPr txBox="1"/>
            <p:nvPr/>
          </p:nvSpPr>
          <p:spPr>
            <a:xfrm>
              <a:off x="3977934" y="589105"/>
              <a:ext cx="118813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 </a:t>
              </a:r>
              <a:r>
                <a:rPr lang="it-IT" dirty="0" err="1"/>
                <a:t>Raw</a:t>
              </a:r>
              <a:r>
                <a:rPr lang="it-IT" dirty="0"/>
                <a:t> data</a:t>
              </a:r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xmlns="" id="{FEFF74CA-3F8F-4BFD-BA46-CE92907E2609}"/>
                </a:ext>
              </a:extLst>
            </p:cNvPr>
            <p:cNvSpPr txBox="1"/>
            <p:nvPr/>
          </p:nvSpPr>
          <p:spPr>
            <a:xfrm>
              <a:off x="3059832" y="1911950"/>
              <a:ext cx="349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Sky </a:t>
              </a:r>
              <a:r>
                <a:rPr lang="it-IT" dirty="0" err="1"/>
                <a:t>maps</a:t>
              </a:r>
              <a:r>
                <a:rPr lang="it-IT" dirty="0"/>
                <a:t> (one for </a:t>
              </a:r>
              <a:r>
                <a:rPr lang="it-IT" dirty="0" err="1"/>
                <a:t>each</a:t>
              </a:r>
              <a:r>
                <a:rPr lang="it-IT" dirty="0"/>
                <a:t> </a:t>
              </a:r>
              <a:r>
                <a:rPr lang="it-IT" dirty="0" err="1"/>
                <a:t>frequency</a:t>
              </a:r>
              <a:r>
                <a:rPr lang="it-IT" dirty="0"/>
                <a:t>)</a:t>
              </a:r>
            </a:p>
          </p:txBody>
        </p: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xmlns="" id="{641B77D9-D877-448E-8597-8CF592654B3B}"/>
                </a:ext>
              </a:extLst>
            </p:cNvPr>
            <p:cNvSpPr txBox="1"/>
            <p:nvPr/>
          </p:nvSpPr>
          <p:spPr>
            <a:xfrm>
              <a:off x="3768022" y="3256981"/>
              <a:ext cx="174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Power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spectrum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xmlns="" id="{1964858A-C4F9-4AC6-AC6A-D4DA3F24506B}"/>
                </a:ext>
              </a:extLst>
            </p:cNvPr>
            <p:cNvSpPr txBox="1"/>
            <p:nvPr/>
          </p:nvSpPr>
          <p:spPr>
            <a:xfrm>
              <a:off x="3383868" y="3944038"/>
              <a:ext cx="291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Cosmological</a:t>
              </a:r>
              <a:r>
                <a:rPr lang="it-IT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it-IT" dirty="0" err="1">
                  <a:solidFill>
                    <a:schemeClr val="bg1">
                      <a:lumMod val="85000"/>
                    </a:schemeClr>
                  </a:solidFill>
                </a:rPr>
                <a:t>parameters</a:t>
              </a:r>
              <a:endParaRPr lang="it-IT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62" name="Connettore 2 61">
              <a:extLst>
                <a:ext uri="{FF2B5EF4-FFF2-40B4-BE49-F238E27FC236}">
                  <a16:creationId xmlns:a16="http://schemas.microsoft.com/office/drawing/2014/main" xmlns="" id="{0CAE8B56-69FD-4832-A5FB-E0A1C0A290BE}"/>
                </a:ext>
              </a:extLst>
            </p:cNvPr>
            <p:cNvCxnSpPr>
              <a:cxnSpLocks/>
            </p:cNvCxnSpPr>
            <p:nvPr/>
          </p:nvCxnSpPr>
          <p:spPr>
            <a:xfrm>
              <a:off x="4563205" y="2252204"/>
              <a:ext cx="0" cy="337797"/>
            </a:xfrm>
            <a:prstGeom prst="straightConnector1">
              <a:avLst/>
            </a:prstGeom>
            <a:ln w="38100">
              <a:solidFill>
                <a:srgbClr val="C00000">
                  <a:alpha val="18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xmlns="" id="{BA42A835-DDC4-4777-98E7-8C5E8F7036E9}"/>
                </a:ext>
              </a:extLst>
            </p:cNvPr>
            <p:cNvSpPr txBox="1"/>
            <p:nvPr/>
          </p:nvSpPr>
          <p:spPr>
            <a:xfrm>
              <a:off x="4752020" y="902563"/>
              <a:ext cx="2448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Cleaning</a:t>
              </a:r>
              <a:r>
                <a:rPr lang="it-IT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, </a:t>
              </a:r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calibration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xmlns="" id="{98C39F8A-9B69-4712-8BD6-56C6A3D8D045}"/>
                </a:ext>
              </a:extLst>
            </p:cNvPr>
            <p:cNvSpPr/>
            <p:nvPr/>
          </p:nvSpPr>
          <p:spPr>
            <a:xfrm>
              <a:off x="4780916" y="1498627"/>
              <a:ext cx="12522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Map-making</a:t>
              </a:r>
              <a:endParaRPr lang="it-IT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xmlns="" id="{9C63211E-43A1-4F11-AE50-6076EE10F753}"/>
                </a:ext>
              </a:extLst>
            </p:cNvPr>
            <p:cNvSpPr/>
            <p:nvPr/>
          </p:nvSpPr>
          <p:spPr>
            <a:xfrm>
              <a:off x="4727503" y="2239731"/>
              <a:ext cx="20969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Component </a:t>
              </a:r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separation</a:t>
              </a:r>
              <a:endParaRPr lang="it-IT" sz="1600" i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xmlns="" id="{0144F063-A910-464E-9345-FAF6512BADBD}"/>
                </a:ext>
              </a:extLst>
            </p:cNvPr>
            <p:cNvSpPr/>
            <p:nvPr/>
          </p:nvSpPr>
          <p:spPr>
            <a:xfrm>
              <a:off x="4722452" y="2922693"/>
              <a:ext cx="24836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Power </a:t>
              </a:r>
              <a:r>
                <a:rPr lang="it-IT" sz="16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spectrum</a:t>
              </a:r>
              <a:r>
                <a:rPr lang="it-IT" sz="16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it-IT" sz="1600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estimation</a:t>
              </a:r>
              <a:endParaRPr lang="it-IT" sz="16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xmlns="" id="{31D131E2-4F2D-47B4-8F2A-75335E1DBC31}"/>
                </a:ext>
              </a:extLst>
            </p:cNvPr>
            <p:cNvSpPr/>
            <p:nvPr/>
          </p:nvSpPr>
          <p:spPr>
            <a:xfrm>
              <a:off x="4722452" y="3569262"/>
              <a:ext cx="1989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Parameter</a:t>
              </a:r>
              <a:r>
                <a:rPr lang="it-IT" sz="1600" i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it-IT" sz="1600" i="1" dirty="0" err="1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estimation</a:t>
              </a:r>
              <a:endParaRPr lang="it-IT" sz="1600" i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80" name="CasellaDiTesto 79">
            <a:extLst>
              <a:ext uri="{FF2B5EF4-FFF2-40B4-BE49-F238E27FC236}">
                <a16:creationId xmlns:a16="http://schemas.microsoft.com/office/drawing/2014/main" xmlns="" id="{CAA178B9-90EE-4946-B300-3152B99B2852}"/>
              </a:ext>
            </a:extLst>
          </p:cNvPr>
          <p:cNvSpPr txBox="1"/>
          <p:nvPr/>
        </p:nvSpPr>
        <p:spPr>
          <a:xfrm>
            <a:off x="3383868" y="1206936"/>
            <a:ext cx="316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Time </a:t>
            </a:r>
            <a:r>
              <a:rPr lang="it-IT" dirty="0" err="1"/>
              <a:t>ordered</a:t>
            </a:r>
            <a:r>
              <a:rPr lang="it-IT" dirty="0"/>
              <a:t> information (TOI)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B61025BD-F170-4F24-978A-5EE412DFE05E}"/>
              </a:ext>
            </a:extLst>
          </p:cNvPr>
          <p:cNvSpPr txBox="1"/>
          <p:nvPr/>
        </p:nvSpPr>
        <p:spPr>
          <a:xfrm>
            <a:off x="190643" y="4680764"/>
            <a:ext cx="708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Main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challenges</a:t>
            </a:r>
            <a:r>
              <a:rPr lang="it-IT" dirty="0"/>
              <a:t>:</a:t>
            </a:r>
          </a:p>
        </p:txBody>
      </p:sp>
      <p:pic>
        <p:nvPicPr>
          <p:cNvPr id="81" name="Immagine 80">
            <a:extLst>
              <a:ext uri="{FF2B5EF4-FFF2-40B4-BE49-F238E27FC236}">
                <a16:creationId xmlns:a16="http://schemas.microsoft.com/office/drawing/2014/main" xmlns="" id="{5EA06DB3-D325-4EFF-AC2C-2C493E795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4" y="4562412"/>
            <a:ext cx="459236" cy="487684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D86F789A-3C73-47E7-9A42-8E77E65C29A0}"/>
              </a:ext>
            </a:extLst>
          </p:cNvPr>
          <p:cNvSpPr txBox="1"/>
          <p:nvPr/>
        </p:nvSpPr>
        <p:spPr>
          <a:xfrm>
            <a:off x="206113" y="5195547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Map-making</a:t>
            </a:r>
            <a:r>
              <a:rPr lang="it-IT" b="1" dirty="0"/>
              <a:t> </a:t>
            </a:r>
            <a:r>
              <a:rPr lang="it-IT" b="1" dirty="0" err="1"/>
              <a:t>implementation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Studying</a:t>
            </a:r>
            <a:r>
              <a:rPr lang="it-IT" b="1" dirty="0"/>
              <a:t> of </a:t>
            </a:r>
            <a:r>
              <a:rPr lang="it-IT" b="1" dirty="0" err="1"/>
              <a:t>systematic</a:t>
            </a:r>
            <a:r>
              <a:rPr lang="it-IT" b="1" dirty="0"/>
              <a:t> </a:t>
            </a:r>
            <a:r>
              <a:rPr lang="it-IT" b="1" dirty="0" err="1"/>
              <a:t>effects</a:t>
            </a:r>
            <a:r>
              <a:rPr lang="it-IT" dirty="0"/>
              <a:t>: 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(white, 1/f), </a:t>
            </a:r>
            <a:r>
              <a:rPr lang="it-IT" dirty="0" err="1"/>
              <a:t>pointing</a:t>
            </a:r>
            <a:r>
              <a:rPr lang="it-IT" dirty="0"/>
              <a:t> </a:t>
            </a:r>
            <a:r>
              <a:rPr lang="it-IT" dirty="0" err="1"/>
              <a:t>uncertainties</a:t>
            </a:r>
            <a:r>
              <a:rPr lang="it-IT" dirty="0"/>
              <a:t> (star </a:t>
            </a:r>
            <a:r>
              <a:rPr lang="it-IT" dirty="0" err="1"/>
              <a:t>tracker</a:t>
            </a:r>
            <a:r>
              <a:rPr lang="it-IT" dirty="0"/>
              <a:t>?)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Studying</a:t>
            </a:r>
            <a:r>
              <a:rPr lang="it-IT" b="1" dirty="0"/>
              <a:t> of </a:t>
            </a:r>
            <a:r>
              <a:rPr lang="it-IT" b="1" dirty="0" err="1"/>
              <a:t>atmosphere</a:t>
            </a:r>
            <a:r>
              <a:rPr lang="it-IT" b="1" dirty="0"/>
              <a:t> </a:t>
            </a:r>
            <a:r>
              <a:rPr lang="it-IT" b="1" dirty="0" err="1"/>
              <a:t>properties</a:t>
            </a:r>
            <a:r>
              <a:rPr lang="it-IT" b="1" dirty="0"/>
              <a:t>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216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D8FFF9E-922E-481D-9C57-21C90DD2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59CE5725-9C3E-4CAA-91D1-1B289F769C0D}"/>
              </a:ext>
            </a:extLst>
          </p:cNvPr>
          <p:cNvSpPr txBox="1">
            <a:spLocks/>
          </p:cNvSpPr>
          <p:nvPr/>
        </p:nvSpPr>
        <p:spPr>
          <a:xfrm>
            <a:off x="1457908" y="163298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/>
              <a:t>Conclusions</a:t>
            </a:r>
            <a:endParaRPr lang="it-IT" sz="4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2315BFD-2928-4BD2-92E5-072030068B1B}"/>
              </a:ext>
            </a:extLst>
          </p:cNvPr>
          <p:cNvSpPr txBox="1"/>
          <p:nvPr/>
        </p:nvSpPr>
        <p:spPr>
          <a:xfrm>
            <a:off x="169958" y="1851385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lot of experimental efforts are ongoing throughout the World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C7A9F75-39D8-461A-A7B6-AED556517CF7}"/>
              </a:ext>
            </a:extLst>
          </p:cNvPr>
          <p:cNvSpPr txBox="1"/>
          <p:nvPr/>
        </p:nvSpPr>
        <p:spPr>
          <a:xfrm>
            <a:off x="169958" y="1045030"/>
            <a:ext cx="834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Observation</a:t>
            </a:r>
            <a:r>
              <a:rPr lang="it-IT" dirty="0"/>
              <a:t> of B-</a:t>
            </a:r>
            <a:r>
              <a:rPr lang="it-IT" dirty="0" err="1"/>
              <a:t>modes</a:t>
            </a:r>
            <a:r>
              <a:rPr lang="it-IT" dirty="0"/>
              <a:t> in the CMB </a:t>
            </a:r>
            <a:r>
              <a:rPr lang="it-IT" dirty="0" err="1"/>
              <a:t>polarization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probe the </a:t>
            </a:r>
            <a:r>
              <a:rPr lang="it-IT" dirty="0" err="1"/>
              <a:t>theory</a:t>
            </a:r>
            <a:r>
              <a:rPr lang="it-IT" dirty="0"/>
              <a:t> of </a:t>
            </a:r>
            <a:r>
              <a:rPr lang="it-IT" b="1" dirty="0" err="1"/>
              <a:t>Inflation</a:t>
            </a:r>
            <a:endParaRPr lang="it-IT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36C88B2-BEF0-4599-9E49-5FFB049EC4C2}"/>
              </a:ext>
            </a:extLst>
          </p:cNvPr>
          <p:cNvSpPr txBox="1"/>
          <p:nvPr/>
        </p:nvSpPr>
        <p:spPr>
          <a:xfrm>
            <a:off x="169958" y="2841459"/>
            <a:ext cx="8218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b="1" dirty="0"/>
              <a:t>LSPE </a:t>
            </a:r>
            <a:r>
              <a:rPr lang="it-IT" b="1" dirty="0" err="1"/>
              <a:t>experiment</a:t>
            </a:r>
            <a:r>
              <a:rPr lang="it-IT" b="1" dirty="0"/>
              <a:t> </a:t>
            </a:r>
            <a:r>
              <a:rPr lang="it-IT" dirty="0" err="1"/>
              <a:t>will</a:t>
            </a:r>
            <a:r>
              <a:rPr lang="it-IT" dirty="0"/>
              <a:t> start </a:t>
            </a:r>
            <a:r>
              <a:rPr lang="it-IT" dirty="0" err="1"/>
              <a:t>taking</a:t>
            </a:r>
            <a:r>
              <a:rPr lang="it-IT" dirty="0"/>
              <a:t> data in middle/late 2018 </a:t>
            </a:r>
            <a:r>
              <a:rPr lang="it-IT" dirty="0" err="1"/>
              <a:t>hunting</a:t>
            </a:r>
            <a:r>
              <a:rPr lang="it-IT" dirty="0"/>
              <a:t> for B-</a:t>
            </a:r>
            <a:r>
              <a:rPr lang="it-IT" dirty="0" err="1"/>
              <a:t>modes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large </a:t>
            </a:r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 err="1"/>
              <a:t>scales</a:t>
            </a:r>
            <a:r>
              <a:rPr lang="it-IT" dirty="0"/>
              <a:t>. </a:t>
            </a:r>
          </a:p>
          <a:p>
            <a:r>
              <a:rPr lang="it-IT" dirty="0"/>
              <a:t>      </a:t>
            </a:r>
            <a:r>
              <a:rPr lang="it-IT" dirty="0" err="1"/>
              <a:t>UniMi</a:t>
            </a:r>
            <a:r>
              <a:rPr lang="it-IT" dirty="0"/>
              <a:t> group </a:t>
            </a:r>
            <a:r>
              <a:rPr lang="it-IT" dirty="0" err="1"/>
              <a:t>leads</a:t>
            </a:r>
            <a:r>
              <a:rPr lang="it-IT" dirty="0"/>
              <a:t> the </a:t>
            </a:r>
            <a:r>
              <a:rPr lang="it-IT" dirty="0" err="1"/>
              <a:t>development</a:t>
            </a:r>
            <a:r>
              <a:rPr lang="it-IT" dirty="0"/>
              <a:t> of the </a:t>
            </a:r>
            <a:r>
              <a:rPr lang="it-IT" b="1" dirty="0"/>
              <a:t>STRIP</a:t>
            </a:r>
            <a:r>
              <a:rPr lang="it-IT" dirty="0"/>
              <a:t> detector.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FBB4B6D9-AD74-4953-A51E-2409FAB54095}"/>
              </a:ext>
            </a:extLst>
          </p:cNvPr>
          <p:cNvSpPr txBox="1"/>
          <p:nvPr/>
        </p:nvSpPr>
        <p:spPr>
          <a:xfrm>
            <a:off x="169958" y="4293852"/>
            <a:ext cx="851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b="1" dirty="0" err="1"/>
              <a:t>extremely</a:t>
            </a:r>
            <a:r>
              <a:rPr lang="it-IT" b="1" dirty="0"/>
              <a:t> </a:t>
            </a:r>
            <a:r>
              <a:rPr lang="it-IT" b="1" dirty="0" err="1"/>
              <a:t>challenging</a:t>
            </a:r>
            <a:r>
              <a:rPr lang="it-IT" b="1" dirty="0"/>
              <a:t> </a:t>
            </a:r>
            <a:r>
              <a:rPr lang="it-IT" b="1" dirty="0" err="1"/>
              <a:t>measurement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dirty="0" err="1"/>
              <a:t>very</a:t>
            </a:r>
            <a:r>
              <a:rPr lang="it-IT" dirty="0"/>
              <a:t> low </a:t>
            </a:r>
            <a:r>
              <a:rPr lang="it-IT" dirty="0" err="1"/>
              <a:t>signal</a:t>
            </a:r>
            <a:r>
              <a:rPr lang="it-IT" dirty="0"/>
              <a:t>, </a:t>
            </a:r>
            <a:r>
              <a:rPr lang="it-IT" dirty="0" err="1"/>
              <a:t>foregrounds</a:t>
            </a:r>
            <a:r>
              <a:rPr lang="it-IT" dirty="0"/>
              <a:t> etc.)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AECDD599-6CD6-4076-A66F-0EB5BF261B00}"/>
              </a:ext>
            </a:extLst>
          </p:cNvPr>
          <p:cNvSpPr txBox="1"/>
          <p:nvPr/>
        </p:nvSpPr>
        <p:spPr>
          <a:xfrm>
            <a:off x="169958" y="5284873"/>
            <a:ext cx="851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My focus </a:t>
            </a:r>
            <a:r>
              <a:rPr lang="it-IT" b="1" dirty="0" err="1"/>
              <a:t>is</a:t>
            </a:r>
            <a:r>
              <a:rPr lang="it-IT" b="1" dirty="0"/>
              <a:t> on the </a:t>
            </a:r>
            <a:r>
              <a:rPr lang="it-IT" b="1" dirty="0" err="1"/>
              <a:t>simulations</a:t>
            </a:r>
            <a:r>
              <a:rPr lang="it-IT" b="1" dirty="0"/>
              <a:t> and </a:t>
            </a:r>
            <a:r>
              <a:rPr lang="it-IT" b="1" dirty="0" err="1"/>
              <a:t>preparation</a:t>
            </a:r>
            <a:r>
              <a:rPr lang="it-IT" b="1" dirty="0"/>
              <a:t> of the data </a:t>
            </a:r>
            <a:r>
              <a:rPr lang="it-IT" b="1" dirty="0" err="1"/>
              <a:t>analysis</a:t>
            </a:r>
            <a:r>
              <a:rPr lang="it-IT" b="1" dirty="0"/>
              <a:t> pipeline </a:t>
            </a:r>
            <a:r>
              <a:rPr lang="it-IT" dirty="0"/>
              <a:t>for the STRIP </a:t>
            </a:r>
            <a:r>
              <a:rPr lang="it-IT" dirty="0" err="1"/>
              <a:t>experiment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produce the sky </a:t>
            </a:r>
            <a:r>
              <a:rPr lang="it-IT" dirty="0" err="1"/>
              <a:t>map</a:t>
            </a:r>
            <a:r>
              <a:rPr lang="it-IT" dirty="0"/>
              <a:t> of the </a:t>
            </a:r>
            <a:r>
              <a:rPr lang="it-IT" dirty="0" err="1"/>
              <a:t>synchrotron</a:t>
            </a:r>
            <a:r>
              <a:rPr lang="it-IT" dirty="0"/>
              <a:t> </a:t>
            </a:r>
            <a:r>
              <a:rPr lang="it-IT" dirty="0" err="1"/>
              <a:t>foreground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2034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24E670-28AB-4B5A-B04A-A8ABDF96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920B7861-90DD-4005-8CF6-0BEA476CC90A}"/>
              </a:ext>
            </a:extLst>
          </p:cNvPr>
          <p:cNvSpPr txBox="1"/>
          <p:nvPr/>
        </p:nvSpPr>
        <p:spPr>
          <a:xfrm>
            <a:off x="5652120" y="1772816"/>
            <a:ext cx="6529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err="1"/>
              <a:t>Thank</a:t>
            </a:r>
            <a:r>
              <a:rPr lang="it-IT" sz="5400" b="1" dirty="0"/>
              <a:t> </a:t>
            </a:r>
            <a:r>
              <a:rPr lang="it-IT" sz="5400" b="1" dirty="0" err="1"/>
              <a:t>you</a:t>
            </a:r>
            <a:r>
              <a:rPr lang="it-IT" sz="5400" b="1" dirty="0"/>
              <a:t> </a:t>
            </a:r>
          </a:p>
          <a:p>
            <a:r>
              <a:rPr lang="it-IT" sz="5400" b="1" dirty="0"/>
              <a:t>for </a:t>
            </a:r>
            <a:r>
              <a:rPr lang="it-IT" sz="5400" b="1" dirty="0" err="1"/>
              <a:t>your</a:t>
            </a:r>
            <a:endParaRPr lang="it-IT" sz="5400" b="1" dirty="0"/>
          </a:p>
          <a:p>
            <a:r>
              <a:rPr lang="it-IT" sz="5400" b="1" dirty="0" err="1"/>
              <a:t>attention</a:t>
            </a:r>
            <a:r>
              <a:rPr lang="it-IT" sz="5400" b="1" dirty="0"/>
              <a:t>!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8ECF030-DF87-4C6C-958A-36C4CDC9D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678"/>
            <a:ext cx="5148064" cy="66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21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A330CE9-2631-4BE9-A37F-82927339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582E655-F54B-4FE7-89DF-4C6A25BEB3A3}"/>
              </a:ext>
            </a:extLst>
          </p:cNvPr>
          <p:cNvSpPr txBox="1"/>
          <p:nvPr/>
        </p:nvSpPr>
        <p:spPr>
          <a:xfrm>
            <a:off x="2483768" y="285293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83041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F8927A9-336E-4B2C-A51F-EE93B12B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xmlns="" id="{6C6AC848-276E-48DF-94CB-90C9D4C83FCE}"/>
              </a:ext>
            </a:extLst>
          </p:cNvPr>
          <p:cNvSpPr txBox="1">
            <a:spLocks/>
          </p:cNvSpPr>
          <p:nvPr/>
        </p:nvSpPr>
        <p:spPr>
          <a:xfrm>
            <a:off x="1457908" y="147592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The </a:t>
            </a:r>
            <a:r>
              <a:rPr lang="it-IT" sz="3200" b="1" dirty="0" err="1">
                <a:solidFill>
                  <a:srgbClr val="0033CC"/>
                </a:solidFill>
              </a:rPr>
              <a:t>Cosmic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Microwave</a:t>
            </a:r>
            <a:r>
              <a:rPr lang="it-IT" sz="3200" b="1" dirty="0">
                <a:solidFill>
                  <a:srgbClr val="0033CC"/>
                </a:solidFill>
              </a:rPr>
              <a:t> Background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E2DCF9F7-5BED-497F-BB26-0D966BB07C8C}"/>
              </a:ext>
            </a:extLst>
          </p:cNvPr>
          <p:cNvSpPr txBox="1"/>
          <p:nvPr/>
        </p:nvSpPr>
        <p:spPr>
          <a:xfrm>
            <a:off x="98279" y="733493"/>
            <a:ext cx="908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The </a:t>
            </a:r>
            <a:r>
              <a:rPr lang="it-IT" sz="1600" dirty="0" err="1"/>
              <a:t>Cosmic</a:t>
            </a:r>
            <a:r>
              <a:rPr lang="it-IT" sz="1600" dirty="0"/>
              <a:t> </a:t>
            </a:r>
            <a:r>
              <a:rPr lang="it-IT" sz="1600" dirty="0" err="1"/>
              <a:t>Microwave</a:t>
            </a:r>
            <a:r>
              <a:rPr lang="it-IT" sz="1600" dirty="0"/>
              <a:t> Background </a:t>
            </a:r>
            <a:r>
              <a:rPr lang="it-IT" sz="1600" dirty="0" err="1"/>
              <a:t>is</a:t>
            </a:r>
            <a:r>
              <a:rPr lang="it-IT" sz="1600" dirty="0"/>
              <a:t> the </a:t>
            </a:r>
            <a:r>
              <a:rPr lang="it-IT" sz="1600" b="1" dirty="0" err="1"/>
              <a:t>relic</a:t>
            </a:r>
            <a:r>
              <a:rPr lang="it-IT" sz="1600" b="1" dirty="0"/>
              <a:t> </a:t>
            </a:r>
            <a:r>
              <a:rPr lang="it-IT" sz="1600" b="1" dirty="0" err="1"/>
              <a:t>electromagnetic</a:t>
            </a:r>
            <a:r>
              <a:rPr lang="it-IT" sz="1600" b="1" dirty="0"/>
              <a:t> </a:t>
            </a:r>
            <a:r>
              <a:rPr lang="it-IT" sz="1600" b="1" dirty="0" err="1"/>
              <a:t>radiation</a:t>
            </a:r>
            <a:r>
              <a:rPr lang="it-IT" sz="1600" b="1" dirty="0"/>
              <a:t> </a:t>
            </a:r>
            <a:r>
              <a:rPr lang="it-IT" sz="1600" dirty="0"/>
              <a:t>of the </a:t>
            </a:r>
            <a:r>
              <a:rPr lang="it-IT" sz="1600" dirty="0" err="1"/>
              <a:t>primordial</a:t>
            </a:r>
            <a:r>
              <a:rPr lang="it-IT" sz="1600" dirty="0"/>
              <a:t> </a:t>
            </a:r>
            <a:r>
              <a:rPr lang="it-IT" sz="1600" dirty="0" err="1"/>
              <a:t>Universe</a:t>
            </a:r>
            <a:r>
              <a:rPr lang="it-IT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the </a:t>
            </a:r>
            <a:r>
              <a:rPr lang="it-IT" sz="1600" b="1" dirty="0" err="1"/>
              <a:t>earliest</a:t>
            </a:r>
            <a:r>
              <a:rPr lang="it-IT" sz="1600" b="1" dirty="0"/>
              <a:t> </a:t>
            </a:r>
            <a:r>
              <a:rPr lang="it-IT" sz="1600" b="1" dirty="0" err="1"/>
              <a:t>direct</a:t>
            </a:r>
            <a:r>
              <a:rPr lang="it-IT" sz="1600" b="1" dirty="0"/>
              <a:t> image of the </a:t>
            </a:r>
            <a:r>
              <a:rPr lang="it-IT" sz="1600" b="1" dirty="0" err="1"/>
              <a:t>Universe</a:t>
            </a:r>
            <a:r>
              <a:rPr lang="it-IT" sz="1600" b="1" dirty="0"/>
              <a:t> </a:t>
            </a:r>
            <a:r>
              <a:rPr lang="it-IT" sz="1600" dirty="0" err="1"/>
              <a:t>we</a:t>
            </a:r>
            <a:r>
              <a:rPr lang="it-IT" sz="1600" dirty="0"/>
              <a:t> can </a:t>
            </a:r>
            <a:r>
              <a:rPr lang="it-IT" sz="1600" dirty="0" err="1"/>
              <a:t>ever</a:t>
            </a:r>
            <a:r>
              <a:rPr lang="it-IT" sz="1600" dirty="0"/>
              <a:t> </a:t>
            </a:r>
            <a:r>
              <a:rPr lang="it-IT" sz="1600" dirty="0" err="1"/>
              <a:t>obtain</a:t>
            </a:r>
            <a:r>
              <a:rPr lang="it-IT" sz="1600" dirty="0"/>
              <a:t> (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least</a:t>
            </a:r>
            <a:r>
              <a:rPr lang="it-IT" sz="1600" dirty="0"/>
              <a:t> from </a:t>
            </a:r>
            <a:r>
              <a:rPr lang="it-IT" sz="1600" dirty="0" err="1"/>
              <a:t>photons</a:t>
            </a:r>
            <a:r>
              <a:rPr lang="it-IT" sz="1600" dirty="0"/>
              <a:t>…).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xmlns="" id="{3C23B8D7-EB74-4DD6-AEEE-E309802F762D}"/>
              </a:ext>
            </a:extLst>
          </p:cNvPr>
          <p:cNvGrpSpPr/>
          <p:nvPr/>
        </p:nvGrpSpPr>
        <p:grpSpPr>
          <a:xfrm>
            <a:off x="1679848" y="1414102"/>
            <a:ext cx="5784304" cy="4346183"/>
            <a:chOff x="237505" y="1625918"/>
            <a:chExt cx="3780036" cy="3459857"/>
          </a:xfrm>
        </p:grpSpPr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xmlns="" id="{B449CA36-E2A9-4842-A186-2F5E8EFDEC0D}"/>
                </a:ext>
              </a:extLst>
            </p:cNvPr>
            <p:cNvGrpSpPr/>
            <p:nvPr/>
          </p:nvGrpSpPr>
          <p:grpSpPr>
            <a:xfrm>
              <a:off x="237505" y="1625918"/>
              <a:ext cx="3780036" cy="3459857"/>
              <a:chOff x="287343" y="1535306"/>
              <a:chExt cx="3780036" cy="3459857"/>
            </a:xfrm>
          </p:grpSpPr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xmlns="" id="{A05FEE50-79AC-4762-8DC5-5C1C2AC69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58" y="1535306"/>
                <a:ext cx="3766021" cy="3459857"/>
              </a:xfrm>
              <a:prstGeom prst="rect">
                <a:avLst/>
              </a:prstGeom>
            </p:spPr>
          </p:pic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xmlns="" id="{3DCA7476-770E-4F93-9D07-4B05E883674E}"/>
                  </a:ext>
                </a:extLst>
              </p:cNvPr>
              <p:cNvSpPr txBox="1"/>
              <p:nvPr/>
            </p:nvSpPr>
            <p:spPr>
              <a:xfrm>
                <a:off x="1686274" y="2952405"/>
                <a:ext cx="1368152" cy="277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chemeClr val="bg1"/>
                    </a:solidFill>
                  </a:rPr>
                  <a:t>Here and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Now</a:t>
                </a:r>
                <a:endParaRPr lang="it-IT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xmlns="" id="{377F0D7E-5584-4D1A-B319-3E93D64E4D50}"/>
                  </a:ext>
                </a:extLst>
              </p:cNvPr>
              <p:cNvSpPr txBox="1"/>
              <p:nvPr/>
            </p:nvSpPr>
            <p:spPr>
              <a:xfrm>
                <a:off x="2184369" y="3807182"/>
                <a:ext cx="1154971" cy="485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u="sng" dirty="0">
                    <a:solidFill>
                      <a:schemeClr val="bg1"/>
                    </a:solidFill>
                  </a:rPr>
                  <a:t>Last </a:t>
                </a:r>
                <a:r>
                  <a:rPr lang="it-IT" b="1" u="sng" dirty="0" err="1">
                    <a:solidFill>
                      <a:schemeClr val="bg1"/>
                    </a:solidFill>
                  </a:rPr>
                  <a:t>Scattering</a:t>
                </a:r>
                <a:r>
                  <a:rPr lang="it-IT" b="1" u="sng" dirty="0">
                    <a:solidFill>
                      <a:schemeClr val="bg1"/>
                    </a:solidFill>
                  </a:rPr>
                  <a:t> Surface</a:t>
                </a:r>
              </a:p>
            </p:txBody>
          </p:sp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xmlns="" id="{0ADD1D58-62E4-485F-9166-3FFFF9F0367D}"/>
                  </a:ext>
                </a:extLst>
              </p:cNvPr>
              <p:cNvSpPr txBox="1"/>
              <p:nvPr/>
            </p:nvSpPr>
            <p:spPr>
              <a:xfrm>
                <a:off x="287343" y="1547861"/>
                <a:ext cx="890079" cy="277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Big Bang</a:t>
                </a:r>
              </a:p>
            </p:txBody>
          </p:sp>
          <p:cxnSp>
            <p:nvCxnSpPr>
              <p:cNvPr id="30" name="Connettore 2 29">
                <a:extLst>
                  <a:ext uri="{FF2B5EF4-FFF2-40B4-BE49-F238E27FC236}">
                    <a16:creationId xmlns:a16="http://schemas.microsoft.com/office/drawing/2014/main" xmlns="" id="{1FFE5563-2817-47BB-A7AC-199D262C8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614" y="1835828"/>
                <a:ext cx="173536" cy="231511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2 31">
                <a:extLst>
                  <a:ext uri="{FF2B5EF4-FFF2-40B4-BE49-F238E27FC236}">
                    <a16:creationId xmlns:a16="http://schemas.microsoft.com/office/drawing/2014/main" xmlns="" id="{0872A6DB-0DF7-4231-8D37-863ABAE12EDF}"/>
                  </a:ext>
                </a:extLst>
              </p:cNvPr>
              <p:cNvCxnSpPr/>
              <p:nvPr/>
            </p:nvCxnSpPr>
            <p:spPr>
              <a:xfrm>
                <a:off x="2843808" y="4139605"/>
                <a:ext cx="288032" cy="26900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xmlns="" id="{44A57D98-CBF6-4B39-8DAD-39E1905830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902" y="3356993"/>
              <a:ext cx="1169818" cy="1117330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xmlns="" id="{9E565374-0619-4BDD-AD1C-375AF824F945}"/>
                </a:ext>
              </a:extLst>
            </p:cNvPr>
            <p:cNvSpPr txBox="1"/>
            <p:nvPr/>
          </p:nvSpPr>
          <p:spPr>
            <a:xfrm rot="19391003">
              <a:off x="601070" y="3738057"/>
              <a:ext cx="1423251" cy="25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bg1"/>
                  </a:solidFill>
                </a:rPr>
                <a:t>13.8 </a:t>
              </a:r>
              <a:r>
                <a:rPr lang="it-IT" sz="1600" dirty="0" err="1">
                  <a:solidFill>
                    <a:schemeClr val="bg1"/>
                  </a:solidFill>
                </a:rPr>
                <a:t>billion</a:t>
              </a:r>
              <a:r>
                <a:rPr lang="it-IT" sz="1600" dirty="0">
                  <a:solidFill>
                    <a:schemeClr val="bg1"/>
                  </a:solidFill>
                </a:rPr>
                <a:t> </a:t>
              </a:r>
              <a:r>
                <a:rPr lang="it-IT" sz="1600" dirty="0" err="1">
                  <a:solidFill>
                    <a:schemeClr val="bg1"/>
                  </a:solidFill>
                </a:rPr>
                <a:t>years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ECEFECAE-BC2A-414B-BB4D-63FBC8E6B167}"/>
              </a:ext>
            </a:extLst>
          </p:cNvPr>
          <p:cNvSpPr txBox="1"/>
          <p:nvPr/>
        </p:nvSpPr>
        <p:spPr>
          <a:xfrm>
            <a:off x="193179" y="5760286"/>
            <a:ext cx="8757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The </a:t>
            </a:r>
            <a:r>
              <a:rPr lang="it-IT" sz="1600" dirty="0" err="1"/>
              <a:t>decoupling</a:t>
            </a:r>
            <a:r>
              <a:rPr lang="it-IT" sz="1600" dirty="0"/>
              <a:t> </a:t>
            </a:r>
            <a:r>
              <a:rPr lang="it-IT" sz="1600" dirty="0" err="1"/>
              <a:t>happend</a:t>
            </a:r>
            <a:r>
              <a:rPr lang="it-IT" sz="1600" dirty="0"/>
              <a:t> </a:t>
            </a:r>
            <a:r>
              <a:rPr lang="it-IT" sz="1600" i="1" dirty="0" err="1"/>
              <a:t>everywere</a:t>
            </a:r>
            <a:r>
              <a:rPr lang="it-IT" sz="1600" i="1" dirty="0"/>
              <a:t>.</a:t>
            </a:r>
            <a:r>
              <a:rPr lang="it-IT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The CMB </a:t>
            </a:r>
            <a:r>
              <a:rPr lang="it-IT" sz="1600" dirty="0" err="1"/>
              <a:t>photons</a:t>
            </a:r>
            <a:r>
              <a:rPr lang="it-IT" sz="1600" dirty="0"/>
              <a:t>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observe</a:t>
            </a:r>
            <a:r>
              <a:rPr lang="it-IT" sz="1600" dirty="0"/>
              <a:t> on Earth are </a:t>
            </a:r>
            <a:r>
              <a:rPr lang="it-IT" sz="1600" dirty="0" err="1"/>
              <a:t>emitted</a:t>
            </a:r>
            <a:r>
              <a:rPr lang="it-IT" sz="1600" dirty="0"/>
              <a:t> from a </a:t>
            </a:r>
            <a:r>
              <a:rPr lang="it-IT" sz="1600" dirty="0" err="1"/>
              <a:t>spherical</a:t>
            </a:r>
            <a:r>
              <a:rPr lang="it-IT" sz="1600" dirty="0"/>
              <a:t> </a:t>
            </a:r>
            <a:r>
              <a:rPr lang="it-IT" sz="1600" dirty="0" err="1"/>
              <a:t>shell</a:t>
            </a:r>
            <a:r>
              <a:rPr lang="it-IT" sz="1600" dirty="0"/>
              <a:t> </a:t>
            </a:r>
            <a:r>
              <a:rPr lang="it-IT" sz="1600" dirty="0" err="1"/>
              <a:t>around</a:t>
            </a:r>
            <a:r>
              <a:rPr lang="it-IT" sz="1600" dirty="0"/>
              <a:t> </a:t>
            </a:r>
            <a:r>
              <a:rPr lang="it-IT" sz="1600" dirty="0" err="1"/>
              <a:t>us</a:t>
            </a:r>
            <a:r>
              <a:rPr lang="it-IT" sz="1600" dirty="0"/>
              <a:t>:</a:t>
            </a:r>
          </a:p>
          <a:p>
            <a:r>
              <a:rPr lang="it-IT" sz="1600" dirty="0"/>
              <a:t>      the </a:t>
            </a:r>
            <a:r>
              <a:rPr lang="it-IT" sz="1600" b="1" dirty="0"/>
              <a:t>Surface of Last </a:t>
            </a:r>
            <a:r>
              <a:rPr lang="it-IT" sz="1600" b="1" dirty="0" err="1"/>
              <a:t>Scattering</a:t>
            </a:r>
            <a:r>
              <a:rPr lang="it-IT" sz="1600" dirty="0"/>
              <a:t>, z=1100.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D61B248E-AFAA-4198-BF71-3C9A70479D95}"/>
              </a:ext>
            </a:extLst>
          </p:cNvPr>
          <p:cNvSpPr txBox="1"/>
          <p:nvPr/>
        </p:nvSpPr>
        <p:spPr>
          <a:xfrm>
            <a:off x="5903710" y="3056221"/>
            <a:ext cx="8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CMB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xmlns="" id="{10B32E3A-EB06-4761-93D3-DD6DE118EE4B}"/>
              </a:ext>
            </a:extLst>
          </p:cNvPr>
          <p:cNvCxnSpPr>
            <a:cxnSpLocks/>
          </p:cNvCxnSpPr>
          <p:nvPr/>
        </p:nvCxnSpPr>
        <p:spPr>
          <a:xfrm flipH="1" flipV="1">
            <a:off x="6050262" y="3473656"/>
            <a:ext cx="659200" cy="4699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xmlns="" id="{97FA25DD-2958-43E2-8019-3C37BDE2B565}"/>
              </a:ext>
            </a:extLst>
          </p:cNvPr>
          <p:cNvCxnSpPr>
            <a:cxnSpLocks/>
          </p:cNvCxnSpPr>
          <p:nvPr/>
        </p:nvCxnSpPr>
        <p:spPr>
          <a:xfrm flipH="1" flipV="1">
            <a:off x="6032568" y="3637350"/>
            <a:ext cx="699674" cy="19011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xmlns="" id="{1EF636F9-7ABA-4F58-AC18-E499A2B70A61}"/>
              </a:ext>
            </a:extLst>
          </p:cNvPr>
          <p:cNvCxnSpPr>
            <a:cxnSpLocks/>
          </p:cNvCxnSpPr>
          <p:nvPr/>
        </p:nvCxnSpPr>
        <p:spPr>
          <a:xfrm flipH="1">
            <a:off x="6000469" y="2915877"/>
            <a:ext cx="552732" cy="10485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xmlns="" id="{858535B7-618D-414E-8800-895924BCABE3}"/>
              </a:ext>
            </a:extLst>
          </p:cNvPr>
          <p:cNvCxnSpPr>
            <a:cxnSpLocks/>
          </p:cNvCxnSpPr>
          <p:nvPr/>
        </p:nvCxnSpPr>
        <p:spPr>
          <a:xfrm flipH="1">
            <a:off x="5838242" y="2691346"/>
            <a:ext cx="610090" cy="16724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98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C0B88C1-A8F3-450A-9426-5FEDE4A0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EA87A54D-7A88-47A4-B40D-154F64B77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00" y="836712"/>
            <a:ext cx="7715200" cy="5637574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E6BAA99-1D32-4C17-8FD0-B8C28C79F667}"/>
              </a:ext>
            </a:extLst>
          </p:cNvPr>
          <p:cNvSpPr txBox="1">
            <a:spLocks/>
          </p:cNvSpPr>
          <p:nvPr/>
        </p:nvSpPr>
        <p:spPr>
          <a:xfrm>
            <a:off x="1372970" y="68239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err="1">
                <a:solidFill>
                  <a:srgbClr val="0033CC"/>
                </a:solidFill>
              </a:rPr>
              <a:t>Peaks</a:t>
            </a:r>
            <a:r>
              <a:rPr lang="it-IT" sz="3200" b="1" dirty="0">
                <a:solidFill>
                  <a:srgbClr val="0033CC"/>
                </a:solidFill>
              </a:rPr>
              <a:t> in the CMB power </a:t>
            </a:r>
            <a:r>
              <a:rPr lang="it-IT" sz="3200" b="1" dirty="0" err="1">
                <a:solidFill>
                  <a:srgbClr val="0033CC"/>
                </a:solidFill>
              </a:rPr>
              <a:t>spectrum</a:t>
            </a:r>
            <a:r>
              <a:rPr lang="it-IT" sz="3200" b="1" dirty="0">
                <a:solidFill>
                  <a:srgbClr val="0033CC"/>
                </a:solidFill>
              </a:rPr>
              <a:t>: </a:t>
            </a:r>
            <a:r>
              <a:rPr lang="it-IT" sz="3200" b="1" dirty="0" err="1">
                <a:solidFill>
                  <a:srgbClr val="0033CC"/>
                </a:solidFill>
              </a:rPr>
              <a:t>Acoustic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Oscillations</a:t>
            </a:r>
            <a:endParaRPr lang="it-IT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76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DEAA103-E280-4CB5-A5A7-E56FF12D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10FFE05-E8DC-4A3F-82BA-9E11ED5953B4}"/>
              </a:ext>
            </a:extLst>
          </p:cNvPr>
          <p:cNvSpPr txBox="1">
            <a:spLocks/>
          </p:cNvSpPr>
          <p:nvPr/>
        </p:nvSpPr>
        <p:spPr>
          <a:xfrm>
            <a:off x="1372970" y="68239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err="1">
                <a:solidFill>
                  <a:srgbClr val="0033CC"/>
                </a:solidFill>
              </a:rPr>
              <a:t>Polarization</a:t>
            </a:r>
            <a:endParaRPr lang="it-IT" sz="3200" b="1" dirty="0">
              <a:solidFill>
                <a:srgbClr val="0033CC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EC875E0-AF79-4FBB-91A9-093266558B7F}"/>
              </a:ext>
            </a:extLst>
          </p:cNvPr>
          <p:cNvSpPr txBox="1"/>
          <p:nvPr/>
        </p:nvSpPr>
        <p:spPr>
          <a:xfrm>
            <a:off x="467544" y="1150192"/>
            <a:ext cx="269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Stokes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parameters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D21CEE0-2308-4AC4-8507-0114C8E7AFB0}"/>
              </a:ext>
            </a:extLst>
          </p:cNvPr>
          <p:cNvSpPr/>
          <p:nvPr/>
        </p:nvSpPr>
        <p:spPr>
          <a:xfrm>
            <a:off x="191344" y="736710"/>
            <a:ext cx="6390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>
                <a:solidFill>
                  <a:srgbClr val="000000"/>
                </a:solidFill>
                <a:latin typeface="+mj-lt"/>
              </a:rPr>
              <a:t>Electromagnetic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+mj-lt"/>
              </a:rPr>
              <a:t>plane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+mj-lt"/>
              </a:rPr>
              <a:t>wave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propagating along the </a:t>
            </a:r>
            <a:r>
              <a:rPr lang="en-US" sz="1600" i="1" dirty="0">
                <a:solidFill>
                  <a:srgbClr val="000000"/>
                </a:solidFill>
                <a:latin typeface="+mj-lt"/>
              </a:rPr>
              <a:t>z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direction</a:t>
            </a:r>
            <a:endParaRPr lang="it-IT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xmlns="" id="{3DD97445-8709-4DD0-BACF-C8B27A5DDB08}"/>
                  </a:ext>
                </a:extLst>
              </p:cNvPr>
              <p:cNvSpPr txBox="1"/>
              <p:nvPr/>
            </p:nvSpPr>
            <p:spPr>
              <a:xfrm>
                <a:off x="327311" y="1558394"/>
                <a:ext cx="2246320" cy="304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DD97445-8709-4DD0-BACF-C8B27A5DD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11" y="1558394"/>
                <a:ext cx="2246320" cy="304442"/>
              </a:xfrm>
              <a:prstGeom prst="rect">
                <a:avLst/>
              </a:prstGeom>
              <a:blipFill>
                <a:blip r:embed="rId3"/>
                <a:stretch>
                  <a:fillRect l="-2174" r="-815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xmlns="" id="{F79F8D42-34C2-4FD2-B0C6-45CA63161418}"/>
                  </a:ext>
                </a:extLst>
              </p:cNvPr>
              <p:cNvSpPr txBox="1"/>
              <p:nvPr/>
            </p:nvSpPr>
            <p:spPr>
              <a:xfrm>
                <a:off x="310928" y="1940577"/>
                <a:ext cx="2279085" cy="304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b="0" dirty="0"/>
                  <a:t>Q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it-I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it-I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79F8D42-34C2-4FD2-B0C6-45CA63161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28" y="1940577"/>
                <a:ext cx="2279085" cy="304442"/>
              </a:xfrm>
              <a:prstGeom prst="rect">
                <a:avLst/>
              </a:prstGeom>
              <a:blipFill>
                <a:blip r:embed="rId4"/>
                <a:stretch>
                  <a:fillRect l="-6150" t="-22000" r="-1604" b="-4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xmlns="" id="{785E9E72-21E1-4226-9E23-EEB8A7F4D9CA}"/>
                  </a:ext>
                </a:extLst>
              </p:cNvPr>
              <p:cNvSpPr txBox="1"/>
              <p:nvPr/>
            </p:nvSpPr>
            <p:spPr>
              <a:xfrm>
                <a:off x="314936" y="2379795"/>
                <a:ext cx="22710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dirty="0"/>
                  <a:t>U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it-I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it-I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85E9E72-21E1-4226-9E23-EEB8A7F4D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36" y="2379795"/>
                <a:ext cx="2271071" cy="276999"/>
              </a:xfrm>
              <a:prstGeom prst="rect">
                <a:avLst/>
              </a:prstGeom>
              <a:blipFill>
                <a:blip r:embed="rId5"/>
                <a:stretch>
                  <a:fillRect l="-6452" t="-28261" r="-1344" b="-5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EAEBA854-66B7-4F89-8982-C044F24F6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563" y="1138684"/>
            <a:ext cx="2264437" cy="2290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xmlns="" id="{EDA9F9A6-B549-4810-A2CA-CFD1E67BE9A1}"/>
                  </a:ext>
                </a:extLst>
              </p:cNvPr>
              <p:cNvSpPr/>
              <p:nvPr/>
            </p:nvSpPr>
            <p:spPr>
              <a:xfrm>
                <a:off x="184172" y="3529258"/>
                <a:ext cx="895982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To describe the CMB polarization anisotropies using spherical harmonics, as done for the temperature case, we can introduce the quantities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𝑖𝑈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>
                    <a:latin typeface="+mj-lt"/>
                  </a:rPr>
                  <a:t> and </a:t>
                </a:r>
                <a:r>
                  <a:rPr lang="en-US" sz="1600" dirty="0"/>
                  <a:t>expand them in terms of tensor spherical harmonics</a:t>
                </a:r>
                <a:endParaRPr lang="it-IT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EDA9F9A6-B549-4810-A2CA-CFD1E67BE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2" y="3529258"/>
                <a:ext cx="8959828" cy="584775"/>
              </a:xfrm>
              <a:prstGeom prst="rect">
                <a:avLst/>
              </a:prstGeom>
              <a:blipFill>
                <a:blip r:embed="rId7"/>
                <a:stretch>
                  <a:fillRect l="-340" t="-3125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xmlns="" id="{DB65FEAD-300A-4D6F-826B-D18FA2811A0D}"/>
                  </a:ext>
                </a:extLst>
              </p:cNvPr>
              <p:cNvSpPr txBox="1"/>
              <p:nvPr/>
            </p:nvSpPr>
            <p:spPr>
              <a:xfrm>
                <a:off x="191344" y="4316830"/>
                <a:ext cx="6084168" cy="411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(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𝑖𝑈</m:t>
                    </m:r>
                  </m:oMath>
                </a14:m>
                <a:r>
                  <a:rPr lang="it-IT" dirty="0">
                    <a:latin typeface="Symbol" panose="05050102010706020507" pitchFamily="18" charset="2"/>
                  </a:rPr>
                  <a:t>)(q, f)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  <m:e>
                            <m:sSup>
                              <m:sSupPr>
                                <m:ctrlPr>
                                  <a:rPr lang="it-IT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p>
                              <m:sSupPr>
                                <m:ctrlPr>
                                  <a:rPr lang="it-IT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it-IT" dirty="0">
                                        <a:latin typeface="Symbol" panose="05050102010706020507" pitchFamily="18" charset="2"/>
                                      </a:rPr>
                                      <m:t>q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it-IT" dirty="0">
                                        <a:latin typeface="Symbol" panose="05050102010706020507" pitchFamily="18" charset="2"/>
                                      </a:rPr>
                                      <m:t>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it-IT" dirty="0">
                                        <a:latin typeface="Symbol" panose="05050102010706020507" pitchFamily="18" charset="2"/>
                                      </a:rPr>
                                      <m:t>f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it-IT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it-IT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B65FEAD-300A-4D6F-826B-D18FA2811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4316830"/>
                <a:ext cx="6084168" cy="411523"/>
              </a:xfrm>
              <a:prstGeom prst="rect">
                <a:avLst/>
              </a:prstGeom>
              <a:blipFill>
                <a:blip r:embed="rId8"/>
                <a:stretch>
                  <a:fillRect l="-802" t="-101471" b="-1602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xmlns="" id="{B1DD317E-5261-498F-96BD-7FCD359491B4}"/>
                  </a:ext>
                </a:extLst>
              </p:cNvPr>
              <p:cNvSpPr/>
              <p:nvPr/>
            </p:nvSpPr>
            <p:spPr>
              <a:xfrm>
                <a:off x="184172" y="4899111"/>
                <a:ext cx="9068348" cy="358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URWPalladioL-Roma"/>
                  </a:rPr>
                  <a:t>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±2</m:t>
                        </m:r>
                      </m:sup>
                    </m:sSup>
                  </m:oMath>
                </a14:m>
                <a:r>
                  <a:rPr lang="it-IT" sz="1600" dirty="0">
                    <a:latin typeface="CMR7"/>
                  </a:rPr>
                  <a:t> </a:t>
                </a:r>
                <a:r>
                  <a:rPr lang="en-US" sz="1600" dirty="0">
                    <a:latin typeface="CMMI7"/>
                  </a:rPr>
                  <a:t> </a:t>
                </a:r>
                <a:r>
                  <a:rPr lang="en-US" sz="1600" dirty="0">
                    <a:latin typeface="URWPalladioL-Roma"/>
                  </a:rPr>
                  <a:t>it is convenient to introduce their linear combinations:</a:t>
                </a:r>
                <a:endParaRPr lang="it-IT" sz="1600" dirty="0"/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B1DD317E-5261-498F-96BD-7FCD35949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2" y="4899111"/>
                <a:ext cx="9068348" cy="358047"/>
              </a:xfrm>
              <a:prstGeom prst="rect">
                <a:avLst/>
              </a:prstGeom>
              <a:blipFill>
                <a:blip r:embed="rId9"/>
                <a:stretch>
                  <a:fillRect l="-336" t="-1724" b="-206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xmlns="" id="{DF18F3A6-611E-4ED4-8249-783780C70E4C}"/>
                  </a:ext>
                </a:extLst>
              </p:cNvPr>
              <p:cNvSpPr/>
              <p:nvPr/>
            </p:nvSpPr>
            <p:spPr>
              <a:xfrm>
                <a:off x="162548" y="5474582"/>
                <a:ext cx="3224024" cy="38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it-IT" dirty="0"/>
                  <a:t> = - (-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18F3A6-611E-4ED4-8249-783780C70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48" y="5474582"/>
                <a:ext cx="3224024" cy="387157"/>
              </a:xfrm>
              <a:prstGeom prst="rect">
                <a:avLst/>
              </a:prstGeom>
              <a:blipFill>
                <a:blip r:embed="rId10"/>
                <a:stretch>
                  <a:fillRect t="-4688" b="-21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xmlns="" id="{3187C799-7DBA-4A08-A8F7-026DA8791C3B}"/>
                  </a:ext>
                </a:extLst>
              </p:cNvPr>
              <p:cNvSpPr/>
              <p:nvPr/>
            </p:nvSpPr>
            <p:spPr>
              <a:xfrm>
                <a:off x="191344" y="6106071"/>
                <a:ext cx="3210751" cy="38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it-IT" dirty="0"/>
                  <a:t> = i (-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it-IT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3187C799-7DBA-4A08-A8F7-026DA8791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6106071"/>
                <a:ext cx="3210751" cy="387157"/>
              </a:xfrm>
              <a:prstGeom prst="rect">
                <a:avLst/>
              </a:prstGeom>
              <a:blipFill>
                <a:blip r:embed="rId11"/>
                <a:stretch>
                  <a:fillRect t="-6349" b="-238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CBA33397-FB1F-4E27-B515-BF47A4716054}"/>
              </a:ext>
            </a:extLst>
          </p:cNvPr>
          <p:cNvSpPr txBox="1"/>
          <p:nvPr/>
        </p:nvSpPr>
        <p:spPr>
          <a:xfrm>
            <a:off x="4139952" y="6114983"/>
            <a:ext cx="269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B-</a:t>
            </a:r>
            <a:r>
              <a:rPr lang="it-IT" b="1" dirty="0" err="1">
                <a:solidFill>
                  <a:srgbClr val="FF0000"/>
                </a:solidFill>
              </a:rPr>
              <a:t>Modes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0CB80755-3E1E-4594-9117-1DC59EDC6DCC}"/>
              </a:ext>
            </a:extLst>
          </p:cNvPr>
          <p:cNvSpPr txBox="1"/>
          <p:nvPr/>
        </p:nvSpPr>
        <p:spPr>
          <a:xfrm>
            <a:off x="4139952" y="5458213"/>
            <a:ext cx="269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E-</a:t>
            </a:r>
            <a:r>
              <a:rPr lang="it-IT" b="1" dirty="0" err="1">
                <a:solidFill>
                  <a:srgbClr val="FF0000"/>
                </a:solidFill>
              </a:rPr>
              <a:t>Modes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49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BB056CD-6465-42AF-8225-5C3314AE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BA2D337-CA0E-4E27-9F73-ECC500CAD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52652"/>
            <a:ext cx="6336704" cy="5621433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05A3AF0F-967F-4484-A8E1-4143FE310471}"/>
              </a:ext>
            </a:extLst>
          </p:cNvPr>
          <p:cNvSpPr txBox="1">
            <a:spLocks/>
          </p:cNvSpPr>
          <p:nvPr/>
        </p:nvSpPr>
        <p:spPr>
          <a:xfrm>
            <a:off x="1372970" y="68239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E-</a:t>
            </a:r>
            <a:r>
              <a:rPr lang="it-IT" sz="3200" b="1" dirty="0" err="1">
                <a:solidFill>
                  <a:srgbClr val="0033CC"/>
                </a:solidFill>
              </a:rPr>
              <a:t>modes</a:t>
            </a:r>
            <a:r>
              <a:rPr lang="it-IT" sz="3200" b="1" dirty="0">
                <a:solidFill>
                  <a:srgbClr val="0033CC"/>
                </a:solidFill>
              </a:rPr>
              <a:t> and B-</a:t>
            </a:r>
            <a:r>
              <a:rPr lang="it-IT" sz="3200" b="1" dirty="0" err="1">
                <a:solidFill>
                  <a:srgbClr val="0033CC"/>
                </a:solidFill>
              </a:rPr>
              <a:t>modes</a:t>
            </a:r>
            <a:r>
              <a:rPr lang="it-IT" sz="3200" b="1" dirty="0">
                <a:solidFill>
                  <a:srgbClr val="0033CC"/>
                </a:solidFill>
              </a:rPr>
              <a:t>: The BICEP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xmlns="" id="{70D54C79-F3FD-4577-A99B-9BAAE9821AD7}"/>
                  </a:ext>
                </a:extLst>
              </p:cNvPr>
              <p:cNvSpPr txBox="1"/>
              <p:nvPr/>
            </p:nvSpPr>
            <p:spPr>
              <a:xfrm>
                <a:off x="7739956" y="3428396"/>
                <a:ext cx="1285800" cy="1100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300" dirty="0"/>
                  <a:t>Announcement on 17 March 2014 : </a:t>
                </a:r>
                <a:r>
                  <a:rPr lang="it-IT" sz="1300" dirty="0" err="1"/>
                  <a:t>detection</a:t>
                </a:r>
                <a:r>
                  <a:rPr lang="it-IT" sz="1300" dirty="0"/>
                  <a:t> of B-</a:t>
                </a:r>
                <a:r>
                  <a:rPr lang="it-IT" sz="1300" dirty="0" err="1"/>
                  <a:t>modes</a:t>
                </a:r>
                <a:r>
                  <a:rPr lang="it-IT" sz="1300" dirty="0"/>
                  <a:t>, </a:t>
                </a:r>
                <a14:m>
                  <m:oMath xmlns:m="http://schemas.openxmlformats.org/officeDocument/2006/math">
                    <m:r>
                      <a:rPr lang="it-IT" sz="13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it-IT" sz="1300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it-IT" sz="13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0.20</m:t>
                        </m:r>
                      </m:e>
                      <m:sub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−0.05</m:t>
                        </m:r>
                      </m:sub>
                      <m:sup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+0.07</m:t>
                        </m:r>
                      </m:sup>
                    </m:sSubSup>
                    <m:r>
                      <a:rPr lang="it-IT" sz="13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3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0D54C79-F3FD-4577-A99B-9BAAE9821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956" y="3428396"/>
                <a:ext cx="1285800" cy="1100751"/>
              </a:xfrm>
              <a:prstGeom prst="rect">
                <a:avLst/>
              </a:prstGeom>
              <a:blipFill>
                <a:blip r:embed="rId3"/>
                <a:stretch>
                  <a:fillRect l="-948" t="-5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BC63A909-CFFD-4B46-96C1-BCFFD83FAE29}"/>
              </a:ext>
            </a:extLst>
          </p:cNvPr>
          <p:cNvSpPr txBox="1"/>
          <p:nvPr/>
        </p:nvSpPr>
        <p:spPr>
          <a:xfrm>
            <a:off x="7739956" y="4796949"/>
            <a:ext cx="140771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In 2015 joint </a:t>
            </a:r>
            <a:r>
              <a:rPr lang="it-IT" sz="1300" dirty="0" err="1"/>
              <a:t>analysis</a:t>
            </a:r>
            <a:r>
              <a:rPr lang="it-IT" sz="1300" dirty="0"/>
              <a:t> of BICEP2 and </a:t>
            </a:r>
            <a:r>
              <a:rPr lang="it-IT" sz="1300" dirty="0" err="1"/>
              <a:t>Planck</a:t>
            </a:r>
            <a:r>
              <a:rPr lang="it-IT" sz="1300" dirty="0"/>
              <a:t> data:</a:t>
            </a:r>
          </a:p>
          <a:p>
            <a:r>
              <a:rPr lang="it-IT" sz="1300" b="1" dirty="0" err="1"/>
              <a:t>Signal</a:t>
            </a:r>
            <a:r>
              <a:rPr lang="it-IT" sz="1300" b="1" dirty="0"/>
              <a:t> can be </a:t>
            </a:r>
            <a:r>
              <a:rPr lang="it-IT" sz="1300" b="1" dirty="0" err="1"/>
              <a:t>entirely</a:t>
            </a:r>
            <a:r>
              <a:rPr lang="it-IT" sz="1300" b="1" dirty="0"/>
              <a:t> </a:t>
            </a:r>
            <a:r>
              <a:rPr lang="it-IT" sz="1300" b="1" dirty="0" err="1"/>
              <a:t>attributed</a:t>
            </a:r>
            <a:r>
              <a:rPr lang="it-IT" sz="1300" b="1" dirty="0"/>
              <a:t> to </a:t>
            </a:r>
            <a:r>
              <a:rPr lang="it-IT" sz="1300" b="1" dirty="0" err="1"/>
              <a:t>dust</a:t>
            </a:r>
            <a:r>
              <a:rPr lang="it-IT" sz="1300" b="1" dirty="0"/>
              <a:t> in the </a:t>
            </a:r>
            <a:r>
              <a:rPr lang="it-IT" sz="1300" b="1" dirty="0" err="1"/>
              <a:t>Milky</a:t>
            </a:r>
            <a:r>
              <a:rPr lang="it-IT" sz="1300" b="1" dirty="0"/>
              <a:t> Way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xmlns="" id="{1FB5F239-A3A3-4929-A815-C00A842E5BDB}"/>
              </a:ext>
            </a:extLst>
          </p:cNvPr>
          <p:cNvCxnSpPr>
            <a:stCxn id="5" idx="1"/>
          </p:cNvCxnSpPr>
          <p:nvPr/>
        </p:nvCxnSpPr>
        <p:spPr>
          <a:xfrm flipH="1">
            <a:off x="6892280" y="3978772"/>
            <a:ext cx="847676" cy="5503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053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CCD15F3-A991-4D58-A8B0-F42F99249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33</a:t>
            </a:fld>
            <a:endParaRPr lang="it-IT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BF42977B-C0A8-4331-B594-A51CE2335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369500"/>
              </p:ext>
            </p:extLst>
          </p:nvPr>
        </p:nvGraphicFramePr>
        <p:xfrm>
          <a:off x="-23582" y="187966"/>
          <a:ext cx="4595582" cy="635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3" imgW="5667139" imgH="8019997" progId="AcroExch.Document.DC">
                  <p:embed/>
                </p:oleObj>
              </mc:Choice>
              <mc:Fallback>
                <p:oleObj name="Acrobat Document" r:id="rId3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582" y="187966"/>
                        <a:ext cx="4595582" cy="6350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D8586B7-92BF-473A-940E-56865854CE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70" y="1628800"/>
            <a:ext cx="4262264" cy="295232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CC99F3BA-DEC6-4A21-BB73-D3E0405028DF}"/>
              </a:ext>
            </a:extLst>
          </p:cNvPr>
          <p:cNvSpPr txBox="1">
            <a:spLocks/>
          </p:cNvSpPr>
          <p:nvPr/>
        </p:nvSpPr>
        <p:spPr>
          <a:xfrm>
            <a:off x="1372970" y="68239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LSPE/STRIP </a:t>
            </a:r>
            <a:r>
              <a:rPr lang="it-IT" sz="3200" b="1" dirty="0" err="1">
                <a:solidFill>
                  <a:srgbClr val="0033CC"/>
                </a:solidFill>
              </a:rPr>
              <a:t>polarimeters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scheme</a:t>
            </a:r>
            <a:endParaRPr lang="it-IT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6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9CD6AF8-B7A3-40F6-AFA2-1A264DB4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D32BD8A9-A662-4750-B000-15B9598951CB}"/>
              </a:ext>
            </a:extLst>
          </p:cNvPr>
          <p:cNvSpPr txBox="1">
            <a:spLocks/>
          </p:cNvSpPr>
          <p:nvPr/>
        </p:nvSpPr>
        <p:spPr>
          <a:xfrm>
            <a:off x="1457908" y="147592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err="1">
                <a:solidFill>
                  <a:srgbClr val="0033CC"/>
                </a:solidFill>
              </a:rPr>
              <a:t>What</a:t>
            </a:r>
            <a:r>
              <a:rPr lang="it-IT" sz="3200" b="1" dirty="0">
                <a:solidFill>
                  <a:srgbClr val="0033CC"/>
                </a:solidFill>
              </a:rPr>
              <a:t> do </a:t>
            </a:r>
            <a:r>
              <a:rPr lang="it-IT" sz="3200" b="1" dirty="0" err="1">
                <a:solidFill>
                  <a:srgbClr val="0033CC"/>
                </a:solidFill>
              </a:rPr>
              <a:t>we</a:t>
            </a:r>
            <a:r>
              <a:rPr lang="it-IT" sz="3200" b="1" dirty="0">
                <a:solidFill>
                  <a:srgbClr val="0033CC"/>
                </a:solidFill>
              </a:rPr>
              <a:t> know </a:t>
            </a:r>
            <a:r>
              <a:rPr lang="it-IT" sz="3200" b="1" dirty="0" err="1">
                <a:solidFill>
                  <a:srgbClr val="0033CC"/>
                </a:solidFill>
              </a:rPr>
              <a:t>about</a:t>
            </a:r>
            <a:r>
              <a:rPr lang="it-IT" sz="3200" b="1" dirty="0">
                <a:solidFill>
                  <a:srgbClr val="0033CC"/>
                </a:solidFill>
              </a:rPr>
              <a:t> the CMB?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1A726253-DE05-4024-BC4F-BDBC8E342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56" y="573205"/>
            <a:ext cx="3671900" cy="232032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0868306E-55AF-4EA6-A07E-947A7D8EAD96}"/>
              </a:ext>
            </a:extLst>
          </p:cNvPr>
          <p:cNvSpPr txBox="1"/>
          <p:nvPr/>
        </p:nvSpPr>
        <p:spPr>
          <a:xfrm>
            <a:off x="179512" y="1040706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The CMB </a:t>
            </a:r>
            <a:r>
              <a:rPr lang="it-IT" sz="1600" dirty="0" err="1"/>
              <a:t>is</a:t>
            </a:r>
            <a:r>
              <a:rPr lang="it-IT" sz="1600" dirty="0"/>
              <a:t> an </a:t>
            </a:r>
            <a:r>
              <a:rPr lang="it-IT" sz="1600" dirty="0" err="1"/>
              <a:t>almost</a:t>
            </a:r>
            <a:r>
              <a:rPr lang="it-IT" sz="1600" dirty="0"/>
              <a:t> </a:t>
            </a:r>
            <a:r>
              <a:rPr lang="it-IT" sz="1600" dirty="0" err="1"/>
              <a:t>perfect</a:t>
            </a:r>
            <a:r>
              <a:rPr lang="it-IT" sz="1600" dirty="0"/>
              <a:t> </a:t>
            </a:r>
            <a:r>
              <a:rPr lang="it-IT" sz="1600" b="1" dirty="0" err="1"/>
              <a:t>black</a:t>
            </a:r>
            <a:r>
              <a:rPr lang="it-IT" sz="1600" b="1" dirty="0"/>
              <a:t>-body </a:t>
            </a:r>
            <a:r>
              <a:rPr lang="it-IT" sz="1600" b="1" dirty="0" err="1"/>
              <a:t>spectrum</a:t>
            </a:r>
            <a:r>
              <a:rPr lang="it-IT" sz="1600" b="1" dirty="0"/>
              <a:t>  </a:t>
            </a:r>
            <a:r>
              <a:rPr lang="it-IT" sz="1600" dirty="0" err="1"/>
              <a:t>at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b="1" dirty="0"/>
              <a:t>T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it-IT" sz="1600" b="1" dirty="0"/>
              <a:t>2.73 K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peaks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it-IT" sz="1600" b="1" dirty="0"/>
              <a:t>160 GHz</a:t>
            </a:r>
            <a:r>
              <a:rPr lang="it-IT" sz="1600" dirty="0"/>
              <a:t>, in the </a:t>
            </a:r>
            <a:r>
              <a:rPr lang="it-IT" sz="1600" b="1" dirty="0" err="1"/>
              <a:t>microwave</a:t>
            </a:r>
            <a:r>
              <a:rPr lang="it-IT" sz="1600" dirty="0"/>
              <a:t> range of </a:t>
            </a:r>
            <a:r>
              <a:rPr lang="it-IT" sz="1600" dirty="0" err="1"/>
              <a:t>frequencies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Very</a:t>
            </a:r>
            <a:r>
              <a:rPr lang="it-IT" sz="1600" dirty="0"/>
              <a:t> low </a:t>
            </a:r>
            <a:r>
              <a:rPr lang="it-IT" sz="1600" dirty="0" err="1"/>
              <a:t>photon</a:t>
            </a:r>
            <a:r>
              <a:rPr lang="it-IT" sz="1600" dirty="0"/>
              <a:t> </a:t>
            </a:r>
            <a:r>
              <a:rPr lang="it-IT" sz="1600" dirty="0" err="1"/>
              <a:t>density</a:t>
            </a:r>
            <a:r>
              <a:rPr lang="it-IT" sz="1600" dirty="0"/>
              <a:t>: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t-IT" sz="1600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g 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400 cm</a:t>
            </a:r>
            <a:r>
              <a:rPr lang="it-IT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0AD49E19-D8F0-47CE-B3DC-D692BEDF4314}"/>
              </a:ext>
            </a:extLst>
          </p:cNvPr>
          <p:cNvSpPr txBox="1"/>
          <p:nvPr/>
        </p:nvSpPr>
        <p:spPr>
          <a:xfrm>
            <a:off x="6787008" y="2225645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00FF"/>
                </a:solidFill>
              </a:rPr>
              <a:t>FIRAS (COBE), 1994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7BD3BAB9-B087-4F92-9B9C-138B42A0AB76}"/>
              </a:ext>
            </a:extLst>
          </p:cNvPr>
          <p:cNvSpPr txBox="1"/>
          <p:nvPr/>
        </p:nvSpPr>
        <p:spPr>
          <a:xfrm>
            <a:off x="467544" y="702152"/>
            <a:ext cx="178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33CC"/>
                </a:solidFill>
              </a:rPr>
              <a:t>SPECTRUM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AA05077B-DFF1-4AB8-B73C-DA317E949DE3}"/>
              </a:ext>
            </a:extLst>
          </p:cNvPr>
          <p:cNvSpPr txBox="1"/>
          <p:nvPr/>
        </p:nvSpPr>
        <p:spPr>
          <a:xfrm>
            <a:off x="386662" y="278993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33CC"/>
                </a:solidFill>
              </a:rPr>
              <a:t>TEMPERATURE ANISOTROPIES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761E61E8-C36F-45B9-9A8E-C1C267091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" y="4112597"/>
            <a:ext cx="4197972" cy="2459774"/>
          </a:xfrm>
          <a:prstGeom prst="rect">
            <a:avLst/>
          </a:prstGeom>
        </p:spPr>
      </p:pic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xmlns="" id="{74AEEAD8-F948-4415-B433-CF94FFAB5717}"/>
              </a:ext>
            </a:extLst>
          </p:cNvPr>
          <p:cNvCxnSpPr>
            <a:cxnSpLocks/>
          </p:cNvCxnSpPr>
          <p:nvPr/>
        </p:nvCxnSpPr>
        <p:spPr>
          <a:xfrm>
            <a:off x="19506" y="5085184"/>
            <a:ext cx="410445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944A741B-24A9-459F-9E7A-1B530CADD980}"/>
              </a:ext>
            </a:extLst>
          </p:cNvPr>
          <p:cNvSpPr txBox="1"/>
          <p:nvPr/>
        </p:nvSpPr>
        <p:spPr>
          <a:xfrm>
            <a:off x="133570" y="4697372"/>
            <a:ext cx="1558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galactic</a:t>
            </a:r>
            <a:r>
              <a:rPr lang="it-IT" sz="1200" dirty="0"/>
              <a:t> </a:t>
            </a:r>
            <a:r>
              <a:rPr lang="it-IT" sz="1200" dirty="0" err="1"/>
              <a:t>plane</a:t>
            </a:r>
            <a:endParaRPr lang="it-IT" sz="1200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xmlns="" id="{6C9D8F55-7907-4EA3-923B-6230593AC8B9}"/>
              </a:ext>
            </a:extLst>
          </p:cNvPr>
          <p:cNvSpPr/>
          <p:nvPr/>
        </p:nvSpPr>
        <p:spPr>
          <a:xfrm>
            <a:off x="146306" y="3149861"/>
            <a:ext cx="4858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The CMB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extremely</a:t>
            </a:r>
            <a:r>
              <a:rPr lang="it-IT" sz="1600" dirty="0"/>
              <a:t> (</a:t>
            </a:r>
            <a:r>
              <a:rPr lang="it-IT" sz="1600" dirty="0" err="1"/>
              <a:t>but</a:t>
            </a:r>
            <a:r>
              <a:rPr lang="it-IT" sz="1600" dirty="0"/>
              <a:t> </a:t>
            </a: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perfectly</a:t>
            </a:r>
            <a:r>
              <a:rPr lang="it-IT" sz="1600" dirty="0"/>
              <a:t>!) </a:t>
            </a:r>
            <a:r>
              <a:rPr lang="it-IT" sz="1600" dirty="0" err="1"/>
              <a:t>isotropic</a:t>
            </a:r>
            <a:r>
              <a:rPr lang="it-IT" sz="1600" dirty="0"/>
              <a:t> 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xmlns="" id="{7DAD9D22-B09D-426C-97C9-A7C26049518F}"/>
              </a:ext>
            </a:extLst>
          </p:cNvPr>
          <p:cNvSpPr/>
          <p:nvPr/>
        </p:nvSpPr>
        <p:spPr>
          <a:xfrm>
            <a:off x="133571" y="3527822"/>
            <a:ext cx="8553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Tiny temperature anisotropies  </a:t>
            </a:r>
            <a:r>
              <a:rPr lang="en-US" sz="1600" b="1" dirty="0">
                <a:latin typeface="Symbol" panose="05050102010706020507" pitchFamily="18" charset="2"/>
              </a:rPr>
              <a:t>D</a:t>
            </a:r>
            <a:r>
              <a:rPr lang="en-US" sz="1600" b="1" dirty="0">
                <a:latin typeface="+mj-lt"/>
              </a:rPr>
              <a:t>T/T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10</a:t>
            </a:r>
            <a:r>
              <a:rPr lang="it-IT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1600" b="1" dirty="0"/>
          </a:p>
          <a:p>
            <a:r>
              <a:rPr lang="en-US" sz="1600" dirty="0"/>
              <a:t>      They reflect density fluctuations in primordial plasma</a:t>
            </a:r>
            <a:endParaRPr lang="it-IT" sz="1600" dirty="0"/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xmlns="" id="{85571CFA-7987-4219-BE75-F7E2713B80D9}"/>
              </a:ext>
            </a:extLst>
          </p:cNvPr>
          <p:cNvCxnSpPr/>
          <p:nvPr/>
        </p:nvCxnSpPr>
        <p:spPr>
          <a:xfrm>
            <a:off x="5292080" y="3789040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ettangolo 39">
            <a:extLst>
              <a:ext uri="{FF2B5EF4-FFF2-40B4-BE49-F238E27FC236}">
                <a16:creationId xmlns:a16="http://schemas.microsoft.com/office/drawing/2014/main" xmlns="" id="{70EEEA3F-30F0-457C-AE12-20682CDCB600}"/>
              </a:ext>
            </a:extLst>
          </p:cNvPr>
          <p:cNvSpPr/>
          <p:nvPr/>
        </p:nvSpPr>
        <p:spPr>
          <a:xfrm>
            <a:off x="6138936" y="3342569"/>
            <a:ext cx="2638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They can be seen as </a:t>
            </a:r>
            <a:r>
              <a:rPr lang="en-US" sz="1600" b="1" dirty="0"/>
              <a:t>seeds for the large scale structures</a:t>
            </a:r>
            <a:r>
              <a:rPr lang="en-US" sz="1600" dirty="0"/>
              <a:t> we observe today (galaxies, cluster of galaxies…)</a:t>
            </a:r>
            <a:endParaRPr lang="it-IT" sz="1600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xmlns="" id="{F56CD7AB-0C83-4BD0-9473-AF62A8BCB7CE}"/>
              </a:ext>
            </a:extLst>
          </p:cNvPr>
          <p:cNvSpPr txBox="1"/>
          <p:nvPr/>
        </p:nvSpPr>
        <p:spPr>
          <a:xfrm>
            <a:off x="4238026" y="4697249"/>
            <a:ext cx="21597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Measured</a:t>
            </a:r>
            <a:r>
              <a:rPr lang="it-IT" sz="1400" dirty="0"/>
              <a:t> by </a:t>
            </a:r>
            <a:r>
              <a:rPr lang="it-IT" sz="1400" b="1" dirty="0" err="1">
                <a:solidFill>
                  <a:srgbClr val="0033CC"/>
                </a:solidFill>
              </a:rPr>
              <a:t>Planck</a:t>
            </a:r>
            <a:r>
              <a:rPr lang="it-IT" sz="1400" dirty="0"/>
              <a:t> (2009-2013) with </a:t>
            </a:r>
            <a:r>
              <a:rPr lang="it-IT" sz="1400" dirty="0" err="1"/>
              <a:t>unprecedent</a:t>
            </a:r>
            <a:r>
              <a:rPr lang="it-IT" sz="1400" dirty="0"/>
              <a:t> high </a:t>
            </a:r>
            <a:r>
              <a:rPr lang="it-IT" sz="1400" dirty="0" err="1"/>
              <a:t>sensitivity</a:t>
            </a:r>
            <a:r>
              <a:rPr lang="it-IT" sz="1400" dirty="0"/>
              <a:t> and </a:t>
            </a:r>
            <a:r>
              <a:rPr lang="it-IT" sz="1400" dirty="0" err="1"/>
              <a:t>angular</a:t>
            </a:r>
            <a:r>
              <a:rPr lang="it-IT" sz="1400" dirty="0"/>
              <a:t> </a:t>
            </a:r>
            <a:r>
              <a:rPr lang="it-IT" sz="1400" dirty="0" err="1"/>
              <a:t>resolution</a:t>
            </a:r>
            <a:endParaRPr lang="it-IT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BE53F19-7AF0-4ACE-96F9-1EB3C911C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95" y="4517286"/>
            <a:ext cx="2432882" cy="19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8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7" grpId="0"/>
      <p:bldP spid="28" grpId="0"/>
      <p:bldP spid="34" grpId="0"/>
      <p:bldP spid="40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F9AF295C-7BBF-4A0C-BDA0-7C8EDE767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99951"/>
            <a:ext cx="7488832" cy="4136573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1385154-3717-4ED3-89AE-AAFC5ADF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B53D64F-1F05-4D68-979B-A0F3C9A7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202" y="5855438"/>
            <a:ext cx="1204539" cy="65199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B7F77DD-CFDA-46E7-806D-1704816C9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879" y="5866559"/>
            <a:ext cx="1286241" cy="67235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DE633FCD-5790-416B-90E7-3E0141CC2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621" y="5858220"/>
            <a:ext cx="1309157" cy="68903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F9B11E31-9020-49A5-AE5B-D2CD04C390CE}"/>
              </a:ext>
            </a:extLst>
          </p:cNvPr>
          <p:cNvSpPr txBox="1">
            <a:spLocks/>
          </p:cNvSpPr>
          <p:nvPr/>
        </p:nvSpPr>
        <p:spPr>
          <a:xfrm>
            <a:off x="1457908" y="0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The Power </a:t>
            </a:r>
            <a:r>
              <a:rPr lang="it-IT" sz="3200" b="1" dirty="0" err="1">
                <a:solidFill>
                  <a:srgbClr val="0033CC"/>
                </a:solidFill>
              </a:rPr>
              <a:t>Spectrum</a:t>
            </a:r>
            <a:endParaRPr lang="it-IT" sz="3200" b="1" dirty="0">
              <a:solidFill>
                <a:srgbClr val="0033CC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AE5B2042-7076-4063-AE36-1736DF7B5167}"/>
              </a:ext>
            </a:extLst>
          </p:cNvPr>
          <p:cNvSpPr/>
          <p:nvPr/>
        </p:nvSpPr>
        <p:spPr>
          <a:xfrm>
            <a:off x="0" y="49006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To </a:t>
            </a:r>
            <a:r>
              <a:rPr lang="it-IT" sz="1600" dirty="0" err="1"/>
              <a:t>measure</a:t>
            </a:r>
            <a:r>
              <a:rPr lang="it-IT" sz="1600" dirty="0"/>
              <a:t> the </a:t>
            </a:r>
            <a:r>
              <a:rPr lang="it-IT" sz="1600" dirty="0" err="1"/>
              <a:t>properties</a:t>
            </a:r>
            <a:r>
              <a:rPr lang="it-IT" sz="1600" dirty="0"/>
              <a:t> of the CMB on the </a:t>
            </a:r>
            <a:r>
              <a:rPr lang="it-IT" sz="1600" dirty="0" err="1"/>
              <a:t>sphere</a:t>
            </a:r>
            <a:r>
              <a:rPr lang="it-IT" sz="1600" dirty="0"/>
              <a:t>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useful</a:t>
            </a:r>
            <a:r>
              <a:rPr lang="it-IT" sz="1600" dirty="0"/>
              <a:t> to </a:t>
            </a:r>
            <a:r>
              <a:rPr lang="it-IT" sz="1600" dirty="0" err="1"/>
              <a:t>expand</a:t>
            </a:r>
            <a:r>
              <a:rPr lang="it-IT" sz="1600" dirty="0"/>
              <a:t> </a:t>
            </a:r>
            <a:r>
              <a:rPr lang="it-IT" sz="1600" dirty="0" err="1"/>
              <a:t>its</a:t>
            </a:r>
            <a:r>
              <a:rPr lang="it-IT" sz="1600" dirty="0"/>
              <a:t> temperature </a:t>
            </a:r>
            <a:r>
              <a:rPr lang="it-IT" sz="1600" dirty="0" err="1"/>
              <a:t>field</a:t>
            </a:r>
            <a:r>
              <a:rPr lang="it-IT" sz="1600" dirty="0"/>
              <a:t>  </a:t>
            </a:r>
            <a:r>
              <a:rPr lang="it-IT" sz="1600" dirty="0" err="1"/>
              <a:t>using</a:t>
            </a:r>
            <a:r>
              <a:rPr lang="it-IT" sz="1600" dirty="0"/>
              <a:t> </a:t>
            </a:r>
            <a:r>
              <a:rPr lang="it-IT" sz="1600" b="1" dirty="0" err="1"/>
              <a:t>spherical</a:t>
            </a:r>
            <a:r>
              <a:rPr lang="it-IT" sz="1600" b="1" dirty="0"/>
              <a:t>  </a:t>
            </a:r>
            <a:r>
              <a:rPr lang="it-IT" sz="1600" b="1" dirty="0" err="1"/>
              <a:t>harmonics</a:t>
            </a:r>
            <a:r>
              <a:rPr lang="it-IT" sz="16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xmlns="" id="{0C9A1381-C3B6-430F-86D0-85ADB438087E}"/>
                  </a:ext>
                </a:extLst>
              </p:cNvPr>
              <p:cNvSpPr txBox="1"/>
              <p:nvPr/>
            </p:nvSpPr>
            <p:spPr>
              <a:xfrm>
                <a:off x="2051720" y="774150"/>
                <a:ext cx="5040560" cy="400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Symbol" panose="05050102010706020507" pitchFamily="18" charset="2"/>
                  </a:rPr>
                  <a:t>d</a:t>
                </a:r>
                <a:r>
                  <a:rPr lang="it-IT" dirty="0" err="1">
                    <a:latin typeface="+mj-lt"/>
                  </a:rPr>
                  <a:t>T</a:t>
                </a:r>
                <a:r>
                  <a:rPr lang="it-IT" dirty="0">
                    <a:latin typeface="Symbol" panose="05050102010706020507" pitchFamily="18" charset="2"/>
                  </a:rPr>
                  <a:t>(q, f)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it-IT" dirty="0">
                                <a:latin typeface="Symbol" panose="05050102010706020507" pitchFamily="18" charset="2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it-IT" dirty="0">
                                <a:latin typeface="Symbol" panose="05050102010706020507" pitchFamily="18" charset="2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it-IT" dirty="0">
                                <a:latin typeface="Symbol" panose="05050102010706020507" pitchFamily="18" charset="2"/>
                              </a:rPr>
                              <m:t>f</m:t>
                            </m:r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it-IT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C9A1381-C3B6-430F-86D0-85ADB4380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774150"/>
                <a:ext cx="5040560" cy="400751"/>
              </a:xfrm>
              <a:prstGeom prst="rect">
                <a:avLst/>
              </a:prstGeom>
              <a:blipFill>
                <a:blip r:embed="rId6"/>
                <a:stretch>
                  <a:fillRect l="-1090" t="-104545" b="-16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xmlns="" id="{24D197AE-01BA-4255-BB04-E16B4B839605}"/>
                  </a:ext>
                </a:extLst>
              </p:cNvPr>
              <p:cNvSpPr txBox="1"/>
              <p:nvPr/>
            </p:nvSpPr>
            <p:spPr>
              <a:xfrm>
                <a:off x="2123728" y="1250013"/>
                <a:ext cx="4608512" cy="392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it-IT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Sup>
                          <m:sSubSup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it-IT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sSup>
                          <m:sSupPr>
                            <m:ctrlPr>
                              <a:rPr lang="it-IT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it-IT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24D197AE-01BA-4255-BB04-E16B4B839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250013"/>
                <a:ext cx="4608512" cy="392608"/>
              </a:xfrm>
              <a:prstGeom prst="rect">
                <a:avLst/>
              </a:prstGeom>
              <a:blipFill>
                <a:blip r:embed="rId7"/>
                <a:stretch>
                  <a:fillRect l="-1720" t="-109375" b="-17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E2B72F60-C356-46E1-9CC7-C1B2856FDC2F}"/>
              </a:ext>
            </a:extLst>
          </p:cNvPr>
          <p:cNvSpPr/>
          <p:nvPr/>
        </p:nvSpPr>
        <p:spPr>
          <a:xfrm>
            <a:off x="6029101" y="1205280"/>
            <a:ext cx="2674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Power </a:t>
            </a:r>
            <a:r>
              <a:rPr lang="it-IT" b="1" dirty="0" err="1">
                <a:solidFill>
                  <a:srgbClr val="FF0000"/>
                </a:solidFill>
              </a:rPr>
              <a:t>spectrum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gives</a:t>
            </a:r>
            <a:r>
              <a:rPr lang="it-IT" sz="1600" dirty="0"/>
              <a:t> the </a:t>
            </a:r>
            <a:r>
              <a:rPr lang="it-IT" sz="1600" dirty="0" err="1"/>
              <a:t>amplitude</a:t>
            </a:r>
            <a:r>
              <a:rPr lang="it-IT" sz="1600" dirty="0"/>
              <a:t> of the </a:t>
            </a:r>
            <a:r>
              <a:rPr lang="it-IT" sz="1600" dirty="0" err="1"/>
              <a:t>fluctuations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different</a:t>
            </a:r>
            <a:r>
              <a:rPr lang="it-IT" sz="1600" dirty="0"/>
              <a:t> </a:t>
            </a:r>
            <a:r>
              <a:rPr lang="it-IT" sz="1600" dirty="0" err="1"/>
              <a:t>angular</a:t>
            </a:r>
            <a:r>
              <a:rPr lang="it-IT" sz="1600" dirty="0"/>
              <a:t> </a:t>
            </a:r>
            <a:r>
              <a:rPr lang="it-IT" sz="1600" dirty="0" err="1"/>
              <a:t>scales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01625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CE6C898A-7D2D-4961-AAFE-408CB7E86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38414"/>
            <a:ext cx="2412977" cy="216800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D4837DAF-8FDF-4C30-86E7-3F6F2D7E9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48680"/>
            <a:ext cx="6336704" cy="341671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42928B60-BE97-447C-BF03-21D00636C38D}"/>
              </a:ext>
            </a:extLst>
          </p:cNvPr>
          <p:cNvSpPr txBox="1">
            <a:spLocks/>
          </p:cNvSpPr>
          <p:nvPr/>
        </p:nvSpPr>
        <p:spPr>
          <a:xfrm>
            <a:off x="1457908" y="0"/>
            <a:ext cx="62281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33CC"/>
                </a:solidFill>
              </a:rPr>
              <a:t>The </a:t>
            </a:r>
            <a:r>
              <a:rPr lang="it-IT" sz="3200" b="1" dirty="0" err="1">
                <a:solidFill>
                  <a:srgbClr val="0033CC"/>
                </a:solidFill>
              </a:rPr>
              <a:t>Cosmological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Parameters</a:t>
            </a:r>
            <a:endParaRPr lang="it-IT" sz="3200" b="1" dirty="0">
              <a:solidFill>
                <a:srgbClr val="0033CC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86E48F93-09F0-4AA3-A777-BCD4890E61E6}"/>
              </a:ext>
            </a:extLst>
          </p:cNvPr>
          <p:cNvCxnSpPr/>
          <p:nvPr/>
        </p:nvCxnSpPr>
        <p:spPr>
          <a:xfrm flipH="1">
            <a:off x="2729209" y="1305465"/>
            <a:ext cx="1152128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01FBBE-8C9A-4A6B-B3A1-D63929F99628}"/>
              </a:ext>
            </a:extLst>
          </p:cNvPr>
          <p:cNvSpPr txBox="1"/>
          <p:nvPr/>
        </p:nvSpPr>
        <p:spPr>
          <a:xfrm>
            <a:off x="3603499" y="966911"/>
            <a:ext cx="1937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Best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it-IT" sz="1600" dirty="0">
                <a:solidFill>
                  <a:srgbClr val="FF0000"/>
                </a:solidFill>
              </a:rPr>
              <a:t>CDM model </a:t>
            </a:r>
            <a:r>
              <a:rPr lang="it-IT" sz="1600" dirty="0" err="1">
                <a:solidFill>
                  <a:srgbClr val="FF0000"/>
                </a:solidFill>
              </a:rPr>
              <a:t>fit</a:t>
            </a:r>
            <a:r>
              <a:rPr lang="it-IT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3597658A-F1DA-43B5-A55D-EC467B4138FB}"/>
              </a:ext>
            </a:extLst>
          </p:cNvPr>
          <p:cNvSpPr txBox="1"/>
          <p:nvPr/>
        </p:nvSpPr>
        <p:spPr>
          <a:xfrm>
            <a:off x="3956325" y="17236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FF0000"/>
                </a:solidFill>
              </a:rPr>
              <a:t>Extremely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good</a:t>
            </a:r>
            <a:r>
              <a:rPr lang="it-IT" sz="1600" b="1" dirty="0">
                <a:solidFill>
                  <a:srgbClr val="FF0000"/>
                </a:solidFill>
              </a:rPr>
              <a:t> match!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03221ABC-6D9E-4D89-99C3-D0B4EC93EC13}"/>
              </a:ext>
            </a:extLst>
          </p:cNvPr>
          <p:cNvSpPr/>
          <p:nvPr/>
        </p:nvSpPr>
        <p:spPr>
          <a:xfrm>
            <a:off x="971600" y="690903"/>
            <a:ext cx="1189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err="1">
                <a:solidFill>
                  <a:srgbClr val="0000FF"/>
                </a:solidFill>
              </a:rPr>
              <a:t>Planck</a:t>
            </a:r>
            <a:r>
              <a:rPr lang="it-IT" sz="1400" b="1" dirty="0">
                <a:solidFill>
                  <a:srgbClr val="0000FF"/>
                </a:solidFill>
              </a:rPr>
              <a:t> (2015)</a:t>
            </a:r>
            <a:endParaRPr lang="it-IT" sz="1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E212BBBA-27AB-4043-868C-C72733740688}"/>
              </a:ext>
            </a:extLst>
          </p:cNvPr>
          <p:cNvSpPr txBox="1"/>
          <p:nvPr/>
        </p:nvSpPr>
        <p:spPr>
          <a:xfrm>
            <a:off x="6581543" y="1193097"/>
            <a:ext cx="248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This</a:t>
            </a:r>
            <a:r>
              <a:rPr lang="it-IT" sz="1600" dirty="0"/>
              <a:t> plot </a:t>
            </a:r>
            <a:r>
              <a:rPr lang="it-IT" sz="1600" dirty="0" err="1"/>
              <a:t>is</a:t>
            </a:r>
            <a:r>
              <a:rPr lang="it-IT" sz="1600" dirty="0"/>
              <a:t> full of </a:t>
            </a:r>
            <a:r>
              <a:rPr lang="it-IT" sz="1600" dirty="0" err="1"/>
              <a:t>cosmological</a:t>
            </a:r>
            <a:r>
              <a:rPr lang="it-IT" sz="1600" dirty="0"/>
              <a:t> information!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66DD3AA2-E441-495E-A02D-F14824076806}"/>
              </a:ext>
            </a:extLst>
          </p:cNvPr>
          <p:cNvSpPr txBox="1"/>
          <p:nvPr/>
        </p:nvSpPr>
        <p:spPr>
          <a:xfrm>
            <a:off x="176413" y="394185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From the </a:t>
            </a:r>
            <a:r>
              <a:rPr lang="it-IT" sz="1600" dirty="0" err="1"/>
              <a:t>fit</a:t>
            </a:r>
            <a:r>
              <a:rPr lang="it-IT" sz="1600" dirty="0"/>
              <a:t> of the CMB power </a:t>
            </a:r>
            <a:r>
              <a:rPr lang="it-IT" sz="1600" dirty="0" err="1"/>
              <a:t>spectrum</a:t>
            </a:r>
            <a:r>
              <a:rPr lang="it-IT" sz="1600" dirty="0"/>
              <a:t>  </a:t>
            </a:r>
            <a:r>
              <a:rPr lang="it-IT" sz="1600" dirty="0" err="1"/>
              <a:t>we</a:t>
            </a:r>
            <a:r>
              <a:rPr lang="it-IT" sz="1600" dirty="0"/>
              <a:t> can </a:t>
            </a:r>
            <a:r>
              <a:rPr lang="it-IT" sz="1600" dirty="0" err="1"/>
              <a:t>extract</a:t>
            </a:r>
            <a:r>
              <a:rPr lang="it-IT" sz="1600" dirty="0"/>
              <a:t> the </a:t>
            </a:r>
            <a:r>
              <a:rPr lang="it-IT" sz="1600" b="1" dirty="0" err="1">
                <a:solidFill>
                  <a:srgbClr val="FF0000"/>
                </a:solidFill>
              </a:rPr>
              <a:t>cosmological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parameters</a:t>
            </a:r>
            <a:r>
              <a:rPr lang="it-IT" sz="1600" b="1" dirty="0">
                <a:solidFill>
                  <a:srgbClr val="FF0000"/>
                </a:solidFill>
              </a:rPr>
              <a:t>: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xmlns="" id="{C0B01E76-B729-4FB4-ADF7-5A735D9026AF}"/>
                  </a:ext>
                </a:extLst>
              </p:cNvPr>
              <p:cNvSpPr txBox="1"/>
              <p:nvPr/>
            </p:nvSpPr>
            <p:spPr>
              <a:xfrm>
                <a:off x="85748" y="5057107"/>
                <a:ext cx="504056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300" i="1" dirty="0"/>
                  <a:t>Hubble </a:t>
                </a:r>
                <a:r>
                  <a:rPr lang="it-IT" sz="1300" i="1" dirty="0" err="1"/>
                  <a:t>constant</a:t>
                </a:r>
                <a:r>
                  <a:rPr lang="it-IT" sz="1300" i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3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13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it-IT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67.8 ±0.9 </m:t>
                    </m:r>
                    <m:sSup>
                      <m:sSupPr>
                        <m:ctrlPr>
                          <a:rPr lang="it-IT" sz="13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  <m:r>
                          <a:rPr lang="it-IT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sSup>
                      <m:sSupPr>
                        <m:ctrlPr>
                          <a:rPr lang="it-IT" sz="13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𝑀𝑝𝑐</m:t>
                        </m:r>
                      </m:e>
                      <m:sup>
                        <m:r>
                          <a:rPr lang="it-IT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it-IT" sz="13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300" i="1" dirty="0" err="1"/>
                  <a:t>Acoustic</a:t>
                </a:r>
                <a:r>
                  <a:rPr lang="it-IT" sz="1300" i="1" dirty="0"/>
                  <a:t> Scale: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3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300" dirty="0">
                            <a:latin typeface="Symbol" panose="05050102010706020507" pitchFamily="18" charset="2"/>
                          </a:rPr>
                          <m:t>q</m:t>
                        </m:r>
                      </m:e>
                      <m:sub>
                        <m:r>
                          <a:rPr lang="it-IT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it-IT" sz="1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=0.59636°±</m:t>
                    </m:r>
                    <m:r>
                      <a:rPr lang="it-IT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0.00027°</m:t>
                    </m:r>
                  </m:oMath>
                </a14:m>
                <a:endParaRPr lang="it-IT" sz="13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300" i="1" dirty="0"/>
                  <a:t>Scalar </a:t>
                </a:r>
                <a:r>
                  <a:rPr lang="it-IT" sz="1300" i="1" dirty="0" err="1"/>
                  <a:t>spectral</a:t>
                </a:r>
                <a:r>
                  <a:rPr lang="it-IT" sz="1300" i="1" dirty="0"/>
                  <a:t> </a:t>
                </a:r>
                <a:r>
                  <a:rPr lang="it-IT" sz="1300" i="1" dirty="0" err="1"/>
                  <a:t>index</a:t>
                </a:r>
                <a:r>
                  <a:rPr lang="it-IT" sz="1300" i="1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3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3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it-IT" sz="13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it-IT" sz="1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it-IT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9655</m:t>
                    </m:r>
                    <m:r>
                      <a:rPr lang="it-IT" sz="1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</m:t>
                    </m:r>
                    <m:r>
                      <a:rPr lang="it-IT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062</m:t>
                    </m:r>
                  </m:oMath>
                </a14:m>
                <a:endParaRPr lang="it-IT" sz="13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300" i="1" dirty="0"/>
                  <a:t>Optical </a:t>
                </a:r>
                <a:r>
                  <a:rPr lang="it-IT" sz="1300" i="1" dirty="0" err="1"/>
                  <a:t>depth</a:t>
                </a:r>
                <a:r>
                  <a:rPr lang="it-IT" sz="1300" i="1" dirty="0"/>
                  <a:t>:</a:t>
                </a:r>
                <a:r>
                  <a:rPr lang="it-IT" sz="13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it-IT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1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a:rPr lang="it-IT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078</m:t>
                    </m:r>
                    <m:r>
                      <a:rPr lang="it-IT" sz="1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</m:t>
                    </m:r>
                    <m:r>
                      <a:rPr lang="it-IT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019</m:t>
                    </m:r>
                  </m:oMath>
                </a14:m>
                <a:endParaRPr lang="it-IT" sz="13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i="1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C0B01E76-B729-4FB4-ADF7-5A735D902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8" y="5057107"/>
                <a:ext cx="5040560" cy="1138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xmlns="" id="{3797155C-9E72-46D2-B507-8EACA60B36A5}"/>
                  </a:ext>
                </a:extLst>
              </p:cNvPr>
              <p:cNvSpPr/>
              <p:nvPr/>
            </p:nvSpPr>
            <p:spPr>
              <a:xfrm>
                <a:off x="85748" y="4383624"/>
                <a:ext cx="4151201" cy="978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300" i="1" dirty="0"/>
                  <a:t>Barionic </a:t>
                </a:r>
                <a:r>
                  <a:rPr lang="it-IT" sz="1300" i="1" dirty="0" err="1"/>
                  <a:t>matter</a:t>
                </a:r>
                <a:r>
                  <a:rPr lang="it-IT" sz="1300" i="1" dirty="0"/>
                  <a:t> </a:t>
                </a:r>
                <a:r>
                  <a:rPr lang="it-IT" sz="1300" i="1" dirty="0" err="1"/>
                  <a:t>density</a:t>
                </a:r>
                <a:r>
                  <a:rPr lang="it-IT" sz="1300" i="1" dirty="0"/>
                  <a:t>:</a:t>
                </a:r>
                <a:r>
                  <a:rPr lang="it-IT" sz="1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3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300" dirty="0">
                            <a:latin typeface="Symbol" panose="05050102010706020507" pitchFamily="18" charset="2"/>
                          </a:rPr>
                          <m:t>W</m:t>
                        </m:r>
                      </m:e>
                      <m:sub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it-IT" sz="13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it-IT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300" b="0" i="1" smtClean="0">
                        <a:latin typeface="Cambria Math" panose="02040503050406030204" pitchFamily="18" charset="0"/>
                      </a:rPr>
                      <m:t>0.02222</m:t>
                    </m:r>
                    <m:r>
                      <a:rPr lang="it-IT" sz="1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±0</m:t>
                    </m:r>
                    <m:r>
                      <a:rPr lang="it-IT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.00023</m:t>
                    </m:r>
                  </m:oMath>
                </a14:m>
                <a:endParaRPr lang="it-IT" sz="13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300" i="1" dirty="0"/>
                  <a:t>Dark </a:t>
                </a:r>
                <a:r>
                  <a:rPr lang="it-IT" sz="1300" i="1" dirty="0" err="1"/>
                  <a:t>matter</a:t>
                </a:r>
                <a:r>
                  <a:rPr lang="it-IT" sz="1300" i="1" dirty="0"/>
                  <a:t> </a:t>
                </a:r>
                <a:r>
                  <a:rPr lang="it-IT" sz="1300" i="1" dirty="0" err="1"/>
                  <a:t>density</a:t>
                </a:r>
                <a:r>
                  <a:rPr lang="it-IT" sz="1300" i="1" dirty="0"/>
                  <a:t>:</a:t>
                </a:r>
                <a:r>
                  <a:rPr lang="it-IT" sz="1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3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300" dirty="0">
                            <a:latin typeface="Symbol" panose="05050102010706020507" pitchFamily="18" charset="2"/>
                          </a:rPr>
                          <m:t>W</m:t>
                        </m:r>
                      </m:e>
                      <m:sub>
                        <m:r>
                          <a:rPr lang="it-IT" sz="13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it-IT" sz="1300" i="1">
                            <a:latin typeface="Cambria Math"/>
                          </a:rPr>
                        </m:ctrlPr>
                      </m:sSupPr>
                      <m:e>
                        <m:r>
                          <a:rPr lang="it-IT" sz="13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it-IT" sz="1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3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it-IT" sz="1300" b="0" i="1" smtClean="0">
                        <a:latin typeface="Cambria Math" panose="02040503050406030204" pitchFamily="18" charset="0"/>
                      </a:rPr>
                      <m:t>1197</m:t>
                    </m:r>
                    <m:r>
                      <a:rPr lang="it-IT" sz="1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±0.</m:t>
                    </m:r>
                    <m:r>
                      <a:rPr lang="it-IT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0022</m:t>
                    </m:r>
                  </m:oMath>
                </a14:m>
                <a:endParaRPr lang="it-IT" sz="13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300" i="1" dirty="0"/>
                  <a:t>Dark </a:t>
                </a:r>
                <a:r>
                  <a:rPr lang="it-IT" sz="1300" i="1" dirty="0" err="1"/>
                  <a:t>energy</a:t>
                </a:r>
                <a:r>
                  <a:rPr lang="it-IT" sz="1300" i="1" dirty="0"/>
                  <a:t> </a:t>
                </a:r>
                <a:r>
                  <a:rPr lang="it-IT" sz="1300" i="1" dirty="0" err="1"/>
                  <a:t>density</a:t>
                </a:r>
                <a:r>
                  <a:rPr lang="it-IT" sz="1300" i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3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300" dirty="0">
                            <a:solidFill>
                              <a:schemeClr val="tx1"/>
                            </a:solidFill>
                            <a:latin typeface="Symbol" panose="05050102010706020507" pitchFamily="18" charset="2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it-IT" sz="1300" dirty="0">
                            <a:latin typeface="Symbol" panose="05050102010706020507" pitchFamily="18" charset="2"/>
                          </a:rPr>
                          <m:t>L</m:t>
                        </m:r>
                      </m:sub>
                    </m:sSub>
                    <m:r>
                      <a:rPr lang="it-IT" sz="13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it-IT" sz="1300" b="0" i="1" smtClean="0">
                        <a:latin typeface="Cambria Math" panose="02040503050406030204" pitchFamily="18" charset="0"/>
                      </a:rPr>
                      <m:t>683</m:t>
                    </m:r>
                    <m:r>
                      <a:rPr lang="it-IT" sz="1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</m:t>
                    </m:r>
                    <m:r>
                      <a:rPr lang="it-IT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</m:t>
                    </m:r>
                  </m:oMath>
                </a14:m>
                <a:endParaRPr lang="it-IT" sz="1300" i="1" dirty="0"/>
              </a:p>
              <a:p>
                <a:endParaRPr lang="it-IT" i="1" dirty="0"/>
              </a:p>
            </p:txBody>
          </p:sp>
        </mc:Choice>
        <mc:Fallback xmlns="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3797155C-9E72-46D2-B507-8EACA60B3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8" y="4383624"/>
                <a:ext cx="4151201" cy="978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6BD8028B-57E3-4035-A8E9-5C0848AFEE5E}"/>
              </a:ext>
            </a:extLst>
          </p:cNvPr>
          <p:cNvSpPr txBox="1"/>
          <p:nvPr/>
        </p:nvSpPr>
        <p:spPr>
          <a:xfrm>
            <a:off x="6300888" y="2244963"/>
            <a:ext cx="3060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We</a:t>
            </a:r>
            <a:r>
              <a:rPr lang="it-IT" sz="1600" dirty="0"/>
              <a:t> can do </a:t>
            </a:r>
            <a:r>
              <a:rPr lang="it-IT" sz="1600" b="1" dirty="0" err="1"/>
              <a:t>precision</a:t>
            </a:r>
            <a:r>
              <a:rPr lang="it-IT" sz="1600" b="1" dirty="0"/>
              <a:t> </a:t>
            </a:r>
            <a:r>
              <a:rPr lang="it-IT" sz="1600" b="1" dirty="0" err="1"/>
              <a:t>cosmology</a:t>
            </a:r>
            <a:endParaRPr lang="it-IT" sz="1600" b="1" dirty="0"/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xmlns="" id="{0826FAF7-0F70-4E33-8E8F-D29FA3E7DD96}"/>
              </a:ext>
            </a:extLst>
          </p:cNvPr>
          <p:cNvCxnSpPr>
            <a:cxnSpLocks/>
            <a:stCxn id="17" idx="2"/>
            <a:endCxn id="35" idx="0"/>
          </p:cNvCxnSpPr>
          <p:nvPr/>
        </p:nvCxnSpPr>
        <p:spPr>
          <a:xfrm>
            <a:off x="7823728" y="1777872"/>
            <a:ext cx="7167" cy="4670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CC43FC6-2984-4E00-94E3-F26A145DDEC7}"/>
              </a:ext>
            </a:extLst>
          </p:cNvPr>
          <p:cNvSpPr txBox="1"/>
          <p:nvPr/>
        </p:nvSpPr>
        <p:spPr>
          <a:xfrm>
            <a:off x="167777" y="61123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Etc....</a:t>
            </a:r>
          </a:p>
        </p:txBody>
      </p:sp>
    </p:spTree>
    <p:extLst>
      <p:ext uri="{BB962C8B-B14F-4D97-AF65-F5344CB8AC3E}">
        <p14:creationId xmlns:p14="http://schemas.microsoft.com/office/powerpoint/2010/main" val="15941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1CD46B8-32A1-43A9-AB37-E0451DC6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ABC139A4-2E8B-40D5-BEF7-37A417F1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908" y="147592"/>
            <a:ext cx="6228184" cy="490066"/>
          </a:xfrm>
        </p:spPr>
        <p:txBody>
          <a:bodyPr>
            <a:normAutofit fontScale="90000"/>
          </a:bodyPr>
          <a:lstStyle/>
          <a:p>
            <a:r>
              <a:rPr lang="it-IT" sz="3200" b="1" dirty="0">
                <a:solidFill>
                  <a:srgbClr val="0033CC"/>
                </a:solidFill>
              </a:rPr>
              <a:t>Standard Big Bang Model </a:t>
            </a:r>
            <a:r>
              <a:rPr lang="it-IT" sz="3200" b="1" dirty="0" err="1">
                <a:solidFill>
                  <a:srgbClr val="0033CC"/>
                </a:solidFill>
              </a:rPr>
              <a:t>problems</a:t>
            </a:r>
            <a:endParaRPr lang="it-IT" sz="3200" b="1" dirty="0">
              <a:solidFill>
                <a:srgbClr val="0033CC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A049038-9F05-4F7C-A802-592D1FEDB51A}"/>
              </a:ext>
            </a:extLst>
          </p:cNvPr>
          <p:cNvSpPr txBox="1"/>
          <p:nvPr/>
        </p:nvSpPr>
        <p:spPr>
          <a:xfrm>
            <a:off x="179512" y="710629"/>
            <a:ext cx="850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CMB </a:t>
            </a:r>
            <a:r>
              <a:rPr lang="it-IT" sz="1600" dirty="0" err="1"/>
              <a:t>measurements</a:t>
            </a:r>
            <a:r>
              <a:rPr lang="it-IT" sz="1600" dirty="0"/>
              <a:t> highlight some </a:t>
            </a:r>
            <a:r>
              <a:rPr lang="it-IT" sz="1600" dirty="0" err="1"/>
              <a:t>problems</a:t>
            </a:r>
            <a:r>
              <a:rPr lang="it-IT" sz="1600" dirty="0"/>
              <a:t> in the </a:t>
            </a:r>
            <a:r>
              <a:rPr lang="it-IT" sz="1600" dirty="0" err="1"/>
              <a:t>traditional</a:t>
            </a:r>
            <a:r>
              <a:rPr lang="it-IT" sz="1600" dirty="0"/>
              <a:t> Big Bang scenario: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xmlns="" id="{86BDD188-7A30-4729-804E-1D4CD41ABA89}"/>
              </a:ext>
            </a:extLst>
          </p:cNvPr>
          <p:cNvGrpSpPr/>
          <p:nvPr/>
        </p:nvGrpSpPr>
        <p:grpSpPr>
          <a:xfrm>
            <a:off x="309416" y="1096756"/>
            <a:ext cx="3556683" cy="1774749"/>
            <a:chOff x="3327346" y="1297067"/>
            <a:chExt cx="3064316" cy="1657912"/>
          </a:xfrm>
        </p:grpSpPr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xmlns="" id="{AA955D40-3ED4-4F3F-9E34-918265CA35B3}"/>
                </a:ext>
              </a:extLst>
            </p:cNvPr>
            <p:cNvGrpSpPr/>
            <p:nvPr/>
          </p:nvGrpSpPr>
          <p:grpSpPr>
            <a:xfrm>
              <a:off x="3343975" y="1297067"/>
              <a:ext cx="2962398" cy="798239"/>
              <a:chOff x="3343975" y="1297067"/>
              <a:chExt cx="2962398" cy="798239"/>
            </a:xfrm>
          </p:grpSpPr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xmlns="" id="{3FD47CDD-379C-42A0-889A-2BEF3314D776}"/>
                  </a:ext>
                </a:extLst>
              </p:cNvPr>
              <p:cNvSpPr txBox="1"/>
              <p:nvPr/>
            </p:nvSpPr>
            <p:spPr>
              <a:xfrm>
                <a:off x="3964067" y="1297067"/>
                <a:ext cx="2213604" cy="356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>
                    <a:solidFill>
                      <a:srgbClr val="C00000"/>
                    </a:solidFill>
                  </a:rPr>
                  <a:t>Horizon</a:t>
                </a:r>
                <a:r>
                  <a:rPr lang="it-IT" b="1" dirty="0">
                    <a:solidFill>
                      <a:srgbClr val="C00000"/>
                    </a:solidFill>
                  </a:rPr>
                  <a:t> </a:t>
                </a:r>
                <a:r>
                  <a:rPr lang="it-IT" b="1" dirty="0" err="1">
                    <a:solidFill>
                      <a:srgbClr val="C00000"/>
                    </a:solidFill>
                  </a:rPr>
                  <a:t>problem</a:t>
                </a:r>
                <a:endParaRPr lang="it-IT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xmlns="" id="{279B984A-1C83-4597-8392-DF5AA8B13A0C}"/>
                  </a:ext>
                </a:extLst>
              </p:cNvPr>
              <p:cNvSpPr/>
              <p:nvPr/>
            </p:nvSpPr>
            <p:spPr>
              <a:xfrm>
                <a:off x="3343975" y="1590723"/>
                <a:ext cx="2962398" cy="504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400" dirty="0"/>
                  <a:t>CMB </a:t>
                </a:r>
                <a:r>
                  <a:rPr lang="it-IT" sz="1400" dirty="0" err="1"/>
                  <a:t>measurements</a:t>
                </a:r>
                <a:r>
                  <a:rPr lang="it-IT" sz="1400" dirty="0"/>
                  <a:t> show </a:t>
                </a:r>
                <a:r>
                  <a:rPr lang="it-IT" sz="1400" b="1" dirty="0"/>
                  <a:t>a </a:t>
                </a:r>
                <a:r>
                  <a:rPr lang="it-IT" sz="1400" b="1" dirty="0" err="1"/>
                  <a:t>very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homogeneous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Universe</a:t>
                </a:r>
                <a:r>
                  <a:rPr lang="it-IT" sz="1400" dirty="0"/>
                  <a:t> </a:t>
                </a:r>
                <a:r>
                  <a:rPr lang="it-IT" sz="1400" dirty="0" err="1"/>
                  <a:t>at</a:t>
                </a:r>
                <a:r>
                  <a:rPr lang="it-IT" sz="1400" dirty="0"/>
                  <a:t> large </a:t>
                </a:r>
                <a:r>
                  <a:rPr lang="it-IT" sz="1400" dirty="0" err="1"/>
                  <a:t>scales</a:t>
                </a:r>
                <a:r>
                  <a:rPr lang="it-IT" sz="1400" dirty="0"/>
                  <a:t> </a:t>
                </a:r>
              </a:p>
            </p:txBody>
          </p:sp>
        </p:grp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xmlns="" id="{C172CD5C-9BFC-4558-A189-599DAC97D0A6}"/>
                </a:ext>
              </a:extLst>
            </p:cNvPr>
            <p:cNvSpPr/>
            <p:nvPr/>
          </p:nvSpPr>
          <p:spPr>
            <a:xfrm>
              <a:off x="3343975" y="1297068"/>
              <a:ext cx="2978203" cy="165791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xmlns="" id="{D7CCF67F-2CED-45E3-8ABC-690376AAB98C}"/>
                </a:ext>
              </a:extLst>
            </p:cNvPr>
            <p:cNvSpPr/>
            <p:nvPr/>
          </p:nvSpPr>
          <p:spPr>
            <a:xfrm>
              <a:off x="3327346" y="2348301"/>
              <a:ext cx="3064316" cy="517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 err="1"/>
                <a:t>But</a:t>
              </a:r>
              <a:r>
                <a:rPr lang="it-IT" sz="1400" dirty="0"/>
                <a:t> </a:t>
              </a:r>
              <a:r>
                <a:rPr lang="it-IT" sz="1400" dirty="0" err="1"/>
                <a:t>this</a:t>
              </a:r>
              <a:r>
                <a:rPr lang="it-IT" sz="1400" dirty="0"/>
                <a:t> </a:t>
              </a:r>
              <a:r>
                <a:rPr lang="it-IT" sz="1400" dirty="0" err="1"/>
                <a:t>includes</a:t>
              </a:r>
              <a:r>
                <a:rPr lang="it-IT" sz="1400" dirty="0"/>
                <a:t> </a:t>
              </a:r>
              <a:r>
                <a:rPr lang="it-IT" sz="1400" dirty="0" err="1"/>
                <a:t>regions</a:t>
              </a:r>
              <a:r>
                <a:rPr lang="it-IT" sz="1400" dirty="0"/>
                <a:t> </a:t>
              </a:r>
              <a:r>
                <a:rPr lang="it-IT" sz="1400" dirty="0" err="1"/>
                <a:t>too</a:t>
              </a:r>
              <a:r>
                <a:rPr lang="it-IT" sz="1400" dirty="0"/>
                <a:t> </a:t>
              </a:r>
              <a:r>
                <a:rPr lang="it-IT" sz="1400" dirty="0" err="1"/>
                <a:t>distant</a:t>
              </a:r>
              <a:r>
                <a:rPr lang="it-IT" sz="1400" dirty="0"/>
                <a:t> to </a:t>
              </a:r>
              <a:r>
                <a:rPr lang="it-IT" sz="1400" dirty="0" err="1"/>
                <a:t>ever</a:t>
              </a:r>
              <a:r>
                <a:rPr lang="it-IT" sz="1400" dirty="0"/>
                <a:t> </a:t>
              </a:r>
              <a:r>
                <a:rPr lang="it-IT" sz="1400" dirty="0" err="1"/>
                <a:t>been</a:t>
              </a:r>
              <a:r>
                <a:rPr lang="it-IT" sz="1400" dirty="0"/>
                <a:t> in casual </a:t>
              </a:r>
              <a:r>
                <a:rPr lang="it-IT" sz="1400" dirty="0" err="1"/>
                <a:t>contact</a:t>
              </a:r>
              <a:endParaRPr lang="it-IT" sz="1400" dirty="0"/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xmlns="" id="{D3434128-7533-45FB-A3FE-422B078BEE71}"/>
              </a:ext>
            </a:extLst>
          </p:cNvPr>
          <p:cNvGrpSpPr/>
          <p:nvPr/>
        </p:nvGrpSpPr>
        <p:grpSpPr>
          <a:xfrm>
            <a:off x="309417" y="4851392"/>
            <a:ext cx="3457690" cy="1718097"/>
            <a:chOff x="269619" y="1297068"/>
            <a:chExt cx="2987619" cy="1559706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0200F3D2-6339-4CC8-96BF-D718D1D446A9}"/>
                </a:ext>
              </a:extLst>
            </p:cNvPr>
            <p:cNvSpPr txBox="1"/>
            <p:nvPr/>
          </p:nvSpPr>
          <p:spPr>
            <a:xfrm>
              <a:off x="861325" y="1297068"/>
              <a:ext cx="2233996" cy="33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rgbClr val="C00000"/>
                  </a:solidFill>
                </a:rPr>
                <a:t>Flatness</a:t>
              </a:r>
              <a:r>
                <a:rPr lang="it-IT" b="1" dirty="0">
                  <a:solidFill>
                    <a:srgbClr val="C00000"/>
                  </a:solidFill>
                </a:rPr>
                <a:t> </a:t>
              </a:r>
              <a:r>
                <a:rPr lang="it-IT" b="1" dirty="0" err="1">
                  <a:solidFill>
                    <a:srgbClr val="C00000"/>
                  </a:solidFill>
                </a:rPr>
                <a:t>problem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xmlns="" id="{4983A668-A8BC-4E57-AA96-2CA728F74DDD}"/>
                </a:ext>
              </a:extLst>
            </p:cNvPr>
            <p:cNvSpPr/>
            <p:nvPr/>
          </p:nvSpPr>
          <p:spPr>
            <a:xfrm>
              <a:off x="317763" y="2333136"/>
              <a:ext cx="2939475" cy="474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 err="1"/>
                <a:t>But</a:t>
              </a:r>
              <a:r>
                <a:rPr lang="it-IT" sz="1400" dirty="0"/>
                <a:t> k=0 </a:t>
              </a:r>
              <a:r>
                <a:rPr lang="it-IT" sz="1400" dirty="0" err="1"/>
                <a:t>solution</a:t>
              </a:r>
              <a:r>
                <a:rPr lang="it-IT" sz="1400" dirty="0"/>
                <a:t> of </a:t>
              </a:r>
              <a:r>
                <a:rPr lang="it-IT" sz="1400" dirty="0" err="1"/>
                <a:t>Friedmann</a:t>
              </a:r>
              <a:r>
                <a:rPr lang="it-IT" sz="1400" dirty="0"/>
                <a:t> </a:t>
              </a:r>
              <a:r>
                <a:rPr lang="it-IT" sz="1400" dirty="0" err="1"/>
                <a:t>equations</a:t>
              </a:r>
              <a:r>
                <a:rPr lang="it-IT" sz="1400" dirty="0"/>
                <a:t> </a:t>
              </a:r>
              <a:r>
                <a:rPr lang="it-IT" sz="1400" dirty="0" err="1"/>
                <a:t>is</a:t>
              </a:r>
              <a:r>
                <a:rPr lang="it-IT" sz="1400" dirty="0"/>
                <a:t> </a:t>
              </a:r>
              <a:r>
                <a:rPr lang="it-IT" sz="1400" dirty="0" err="1"/>
                <a:t>unstable</a:t>
              </a:r>
              <a:r>
                <a:rPr lang="it-IT" sz="1400" i="1" dirty="0"/>
                <a:t>. Fine tuning</a:t>
              </a:r>
              <a:r>
                <a:rPr lang="it-IT" sz="1400" dirty="0"/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tangolo 11">
                  <a:extLst>
                    <a:ext uri="{FF2B5EF4-FFF2-40B4-BE49-F238E27FC236}">
                      <a16:creationId xmlns:a16="http://schemas.microsoft.com/office/drawing/2014/main" xmlns="" id="{64C7620B-4999-4D9F-A6F2-D65C2CC3D81A}"/>
                    </a:ext>
                  </a:extLst>
                </p:cNvPr>
                <p:cNvSpPr/>
                <p:nvPr/>
              </p:nvSpPr>
              <p:spPr>
                <a:xfrm>
                  <a:off x="287636" y="1604049"/>
                  <a:ext cx="2854101" cy="4749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t-IT" sz="1400" dirty="0"/>
                    <a:t>CMB </a:t>
                  </a:r>
                  <a:r>
                    <a:rPr lang="it-IT" sz="1400" dirty="0" err="1"/>
                    <a:t>measuremets</a:t>
                  </a:r>
                  <a:r>
                    <a:rPr lang="it-IT" sz="1400" dirty="0"/>
                    <a:t> show a </a:t>
                  </a:r>
                  <a:r>
                    <a:rPr lang="it-IT" sz="1400" b="1" dirty="0" err="1"/>
                    <a:t>flat</a:t>
                  </a:r>
                  <a:r>
                    <a:rPr lang="it-IT" sz="1400" b="1" dirty="0"/>
                    <a:t> </a:t>
                  </a:r>
                  <a:r>
                    <a:rPr lang="it-IT" sz="1400" b="1" dirty="0" err="1"/>
                    <a:t>Universe</a:t>
                  </a:r>
                  <a:r>
                    <a:rPr lang="it-IT" sz="1400" b="1" dirty="0"/>
                    <a:t> </a:t>
                  </a:r>
                </a:p>
                <a:p>
                  <a:r>
                    <a:rPr lang="it-IT" sz="1400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it-IT" sz="1400" dirty="0">
                              <a:latin typeface="Symbol" panose="05050102010706020507" pitchFamily="18" charset="2"/>
                            </a:rPr>
                            <m:t>W</m:t>
                          </m:r>
                        </m:e>
                        <m:sub>
                          <m:r>
                            <a:rPr lang="it-IT" sz="1400" b="0" i="1" dirty="0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=1.0002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±0.002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it-IT" sz="1400" dirty="0"/>
                    <a:t>)</a:t>
                  </a:r>
                </a:p>
              </p:txBody>
            </p:sp>
          </mc:Choice>
          <mc:Fallback xmlns="">
            <p:sp>
              <p:nvSpPr>
                <p:cNvPr id="12" name="Rettangolo 11">
                  <a:extLst>
                    <a:ext uri="{FF2B5EF4-FFF2-40B4-BE49-F238E27FC236}">
                      <a16:creationId xmlns:a16="http://schemas.microsoft.com/office/drawing/2014/main" id="{64C7620B-4999-4D9F-A6F2-D65C2CC3D8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636" y="1604049"/>
                  <a:ext cx="2854101" cy="474985"/>
                </a:xfrm>
                <a:prstGeom prst="rect">
                  <a:avLst/>
                </a:prstGeom>
                <a:blipFill>
                  <a:blip r:embed="rId2"/>
                  <a:stretch>
                    <a:fillRect l="-568" t="-1163" b="-1162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xmlns="" id="{28069F96-2343-43A3-89AD-6FE794049611}"/>
                </a:ext>
              </a:extLst>
            </p:cNvPr>
            <p:cNvSpPr/>
            <p:nvPr/>
          </p:nvSpPr>
          <p:spPr>
            <a:xfrm>
              <a:off x="269619" y="1330286"/>
              <a:ext cx="2978203" cy="152648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xmlns="" id="{DE608CB7-C101-4752-9A9A-F0DF81C91636}"/>
              </a:ext>
            </a:extLst>
          </p:cNvPr>
          <p:cNvGrpSpPr/>
          <p:nvPr/>
        </p:nvGrpSpPr>
        <p:grpSpPr>
          <a:xfrm>
            <a:off x="311676" y="3117736"/>
            <a:ext cx="3456734" cy="1524016"/>
            <a:chOff x="327532" y="4059465"/>
            <a:chExt cx="4143442" cy="2265509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xmlns="" id="{F4F52367-9661-41AE-88D2-A81174261EB8}"/>
                </a:ext>
              </a:extLst>
            </p:cNvPr>
            <p:cNvGrpSpPr/>
            <p:nvPr/>
          </p:nvGrpSpPr>
          <p:grpSpPr>
            <a:xfrm>
              <a:off x="327532" y="4059465"/>
              <a:ext cx="4143442" cy="2265509"/>
              <a:chOff x="285217" y="1268351"/>
              <a:chExt cx="3264901" cy="1811183"/>
            </a:xfrm>
          </p:grpSpPr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xmlns="" id="{F7B1D216-4685-445D-A6B8-3AC2442AF3AE}"/>
                  </a:ext>
                </a:extLst>
              </p:cNvPr>
              <p:cNvSpPr txBox="1"/>
              <p:nvPr/>
            </p:nvSpPr>
            <p:spPr>
              <a:xfrm>
                <a:off x="489405" y="1344768"/>
                <a:ext cx="2941559" cy="438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>
                    <a:solidFill>
                      <a:srgbClr val="C00000"/>
                    </a:solidFill>
                  </a:rPr>
                  <a:t>Density</a:t>
                </a:r>
                <a:r>
                  <a:rPr lang="it-IT" b="1" dirty="0">
                    <a:solidFill>
                      <a:srgbClr val="C00000"/>
                    </a:solidFill>
                  </a:rPr>
                  <a:t> </a:t>
                </a:r>
                <a:r>
                  <a:rPr lang="it-IT" b="1" dirty="0" err="1">
                    <a:solidFill>
                      <a:srgbClr val="C00000"/>
                    </a:solidFill>
                  </a:rPr>
                  <a:t>fluctuations</a:t>
                </a:r>
                <a:r>
                  <a:rPr lang="it-IT" b="1" dirty="0">
                    <a:solidFill>
                      <a:srgbClr val="C00000"/>
                    </a:solidFill>
                  </a:rPr>
                  <a:t> </a:t>
                </a:r>
                <a:r>
                  <a:rPr lang="it-IT" b="1" dirty="0" err="1">
                    <a:solidFill>
                      <a:srgbClr val="C00000"/>
                    </a:solidFill>
                  </a:rPr>
                  <a:t>problem</a:t>
                </a:r>
                <a:endParaRPr lang="it-IT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xmlns="" id="{4A872981-09BF-42A8-9B0B-5BC5F5BDA1F0}"/>
                  </a:ext>
                </a:extLst>
              </p:cNvPr>
              <p:cNvSpPr/>
              <p:nvPr/>
            </p:nvSpPr>
            <p:spPr>
              <a:xfrm>
                <a:off x="489405" y="2546352"/>
                <a:ext cx="2520280" cy="270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it-IT" sz="1600" dirty="0"/>
              </a:p>
            </p:txBody>
          </p:sp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xmlns="" id="{EFFA7BA8-C4F4-4D58-B1DA-53B1A61EA394}"/>
                  </a:ext>
                </a:extLst>
              </p:cNvPr>
              <p:cNvSpPr/>
              <p:nvPr/>
            </p:nvSpPr>
            <p:spPr>
              <a:xfrm>
                <a:off x="300557" y="1663496"/>
                <a:ext cx="3249561" cy="621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400" dirty="0"/>
                  <a:t>CMB </a:t>
                </a:r>
                <a:r>
                  <a:rPr lang="it-IT" sz="1400" dirty="0" err="1"/>
                  <a:t>measurements</a:t>
                </a:r>
                <a:r>
                  <a:rPr lang="it-IT" sz="1400" dirty="0"/>
                  <a:t> show </a:t>
                </a:r>
                <a:r>
                  <a:rPr lang="it-IT" sz="1400" dirty="0" err="1"/>
                  <a:t>tiny</a:t>
                </a:r>
                <a:r>
                  <a:rPr lang="it-IT" sz="1400" dirty="0"/>
                  <a:t> </a:t>
                </a:r>
                <a:r>
                  <a:rPr lang="it-IT" sz="1400" dirty="0" err="1"/>
                  <a:t>anisotropies</a:t>
                </a:r>
                <a:r>
                  <a:rPr lang="it-IT" sz="1400" dirty="0"/>
                  <a:t> in the CMB</a:t>
                </a:r>
              </a:p>
            </p:txBody>
          </p:sp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xmlns="" id="{CC6389CF-AD77-47B3-AA72-8A52150AF5C3}"/>
                  </a:ext>
                </a:extLst>
              </p:cNvPr>
              <p:cNvSpPr/>
              <p:nvPr/>
            </p:nvSpPr>
            <p:spPr>
              <a:xfrm>
                <a:off x="285217" y="1268351"/>
                <a:ext cx="3238928" cy="181118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32" name="Connettore 2 31">
                <a:extLst>
                  <a:ext uri="{FF2B5EF4-FFF2-40B4-BE49-F238E27FC236}">
                    <a16:creationId xmlns:a16="http://schemas.microsoft.com/office/drawing/2014/main" xmlns="" id="{BEE8A7DE-02EF-4CBA-A803-D92FBE2028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4955" y="2028011"/>
                <a:ext cx="0" cy="33581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xmlns="" id="{822335B8-955D-4FCC-8D30-FE225D72D2F2}"/>
                </a:ext>
              </a:extLst>
            </p:cNvPr>
            <p:cNvSpPr txBox="1"/>
            <p:nvPr/>
          </p:nvSpPr>
          <p:spPr>
            <a:xfrm>
              <a:off x="586664" y="5429734"/>
              <a:ext cx="3412781" cy="62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err="1"/>
                <a:t>But</a:t>
              </a:r>
              <a:r>
                <a:rPr lang="it-IT" sz="1400" dirty="0"/>
                <a:t> </a:t>
              </a:r>
              <a:r>
                <a:rPr lang="it-IT" sz="1400" dirty="0" err="1"/>
                <a:t>what</a:t>
              </a:r>
              <a:r>
                <a:rPr lang="it-IT" sz="1400" dirty="0"/>
                <a:t> </a:t>
              </a:r>
              <a:r>
                <a:rPr lang="it-IT" sz="1400" dirty="0" err="1"/>
                <a:t>generates</a:t>
              </a:r>
              <a:r>
                <a:rPr lang="it-IT" sz="1400" dirty="0"/>
                <a:t> </a:t>
              </a:r>
              <a:r>
                <a:rPr lang="it-IT" sz="1400" dirty="0" err="1"/>
                <a:t>primordial</a:t>
              </a:r>
              <a:r>
                <a:rPr lang="it-IT" sz="1400" dirty="0"/>
                <a:t> </a:t>
              </a:r>
              <a:r>
                <a:rPr lang="it-IT" sz="1400" dirty="0" err="1"/>
                <a:t>density</a:t>
              </a:r>
              <a:r>
                <a:rPr lang="it-IT" sz="1400" dirty="0"/>
                <a:t> </a:t>
              </a:r>
              <a:r>
                <a:rPr lang="it-IT" sz="1400" dirty="0" err="1"/>
                <a:t>fluctuations</a:t>
              </a:r>
              <a:r>
                <a:rPr lang="it-IT" sz="1400" dirty="0"/>
                <a:t>?</a:t>
              </a:r>
            </a:p>
          </p:txBody>
        </p:sp>
      </p:grpSp>
      <p:pic>
        <p:nvPicPr>
          <p:cNvPr id="42" name="Immagine 41">
            <a:extLst>
              <a:ext uri="{FF2B5EF4-FFF2-40B4-BE49-F238E27FC236}">
                <a16:creationId xmlns:a16="http://schemas.microsoft.com/office/drawing/2014/main" xmlns="" id="{7F5A5D6F-53BC-49D7-BC74-48FB220F5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84" y="2961523"/>
            <a:ext cx="3016141" cy="176728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4BD14D27-5D91-4934-80C4-4047BBF01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584" y="1209746"/>
            <a:ext cx="3255736" cy="158441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C35CAC5-BEA2-4A19-8809-08A8184AEF1C}"/>
              </a:ext>
            </a:extLst>
          </p:cNvPr>
          <p:cNvSpPr txBox="1"/>
          <p:nvPr/>
        </p:nvSpPr>
        <p:spPr>
          <a:xfrm>
            <a:off x="5724128" y="160221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2.73 K</a:t>
            </a:r>
          </a:p>
          <a:p>
            <a:r>
              <a:rPr lang="it-IT" sz="1600" dirty="0" err="1"/>
              <a:t>Nearly</a:t>
            </a:r>
            <a:r>
              <a:rPr lang="it-IT" sz="1600" dirty="0"/>
              <a:t> </a:t>
            </a:r>
            <a:r>
              <a:rPr lang="it-IT" sz="1600" dirty="0" err="1"/>
              <a:t>isotropic</a:t>
            </a:r>
            <a:endParaRPr lang="it-IT" sz="1600" dirty="0"/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xmlns="" id="{F78C871F-DE1D-4D33-A8E5-0899186759C8}"/>
              </a:ext>
            </a:extLst>
          </p:cNvPr>
          <p:cNvCxnSpPr>
            <a:cxnSpLocks/>
          </p:cNvCxnSpPr>
          <p:nvPr/>
        </p:nvCxnSpPr>
        <p:spPr>
          <a:xfrm>
            <a:off x="1949715" y="1924479"/>
            <a:ext cx="0" cy="28257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magine 45">
            <a:extLst>
              <a:ext uri="{FF2B5EF4-FFF2-40B4-BE49-F238E27FC236}">
                <a16:creationId xmlns:a16="http://schemas.microsoft.com/office/drawing/2014/main" xmlns="" id="{751A266F-3308-447D-9A6C-4D61E1AC7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367" y="4896174"/>
            <a:ext cx="3082647" cy="1662145"/>
          </a:xfrm>
          <a:prstGeom prst="rect">
            <a:avLst/>
          </a:prstGeom>
        </p:spPr>
      </p:pic>
      <p:cxnSp>
        <p:nvCxnSpPr>
          <p:cNvPr id="47" name="Connettore 2 46">
            <a:extLst>
              <a:ext uri="{FF2B5EF4-FFF2-40B4-BE49-F238E27FC236}">
                <a16:creationId xmlns:a16="http://schemas.microsoft.com/office/drawing/2014/main" xmlns="" id="{371D4F2E-5F3E-49C2-A777-BA1BA3FA8ADC}"/>
              </a:ext>
            </a:extLst>
          </p:cNvPr>
          <p:cNvCxnSpPr>
            <a:cxnSpLocks/>
          </p:cNvCxnSpPr>
          <p:nvPr/>
        </p:nvCxnSpPr>
        <p:spPr>
          <a:xfrm>
            <a:off x="1963051" y="5727246"/>
            <a:ext cx="0" cy="28257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xmlns="" id="{6DC6A0F4-7D4E-4172-9461-9AC606BBB300}"/>
              </a:ext>
            </a:extLst>
          </p:cNvPr>
          <p:cNvSpPr/>
          <p:nvPr/>
        </p:nvSpPr>
        <p:spPr>
          <a:xfrm rot="19749144">
            <a:off x="684032" y="3006832"/>
            <a:ext cx="798867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4000" dirty="0"/>
              <a:t>Best </a:t>
            </a:r>
            <a:r>
              <a:rPr lang="it-IT" sz="4000" dirty="0" err="1"/>
              <a:t>current</a:t>
            </a:r>
            <a:r>
              <a:rPr lang="it-IT" sz="4000" dirty="0"/>
              <a:t> </a:t>
            </a:r>
            <a:r>
              <a:rPr lang="it-IT" sz="4000" dirty="0" err="1"/>
              <a:t>explanation</a:t>
            </a:r>
            <a:r>
              <a:rPr lang="it-IT" sz="4000" dirty="0"/>
              <a:t>? </a:t>
            </a:r>
            <a:r>
              <a:rPr lang="it-IT" sz="4000" b="1" dirty="0">
                <a:solidFill>
                  <a:srgbClr val="0033CC"/>
                </a:solidFill>
              </a:rPr>
              <a:t>INFLATION</a:t>
            </a: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4FB9935E-D398-479A-A6B7-7D45DA933D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6125">
            <a:off x="7871928" y="436998"/>
            <a:ext cx="939959" cy="1409939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xmlns="" id="{5F270B3C-3177-4A5E-BDFA-1959FE895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6125">
            <a:off x="390165" y="4943331"/>
            <a:ext cx="939959" cy="14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A2576CC-735B-4771-A05B-49D90577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48936320-2B76-415C-9BA0-E05897BD5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15" y="2369678"/>
            <a:ext cx="7357232" cy="422834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xmlns="" id="{4A623882-5342-4F44-82AE-DDF9ED272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646" y="482576"/>
            <a:ext cx="3361273" cy="2306806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9042D53F-D5DE-4E5A-94A8-A4E198E6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908" y="147592"/>
            <a:ext cx="6228184" cy="490066"/>
          </a:xfrm>
        </p:spPr>
        <p:txBody>
          <a:bodyPr>
            <a:normAutofit fontScale="90000"/>
          </a:bodyPr>
          <a:lstStyle/>
          <a:p>
            <a:r>
              <a:rPr lang="it-IT" sz="3200" b="1" dirty="0">
                <a:solidFill>
                  <a:srgbClr val="0033CC"/>
                </a:solidFill>
              </a:rPr>
              <a:t>The </a:t>
            </a:r>
            <a:r>
              <a:rPr lang="it-IT" sz="3200" b="1" dirty="0" err="1">
                <a:solidFill>
                  <a:srgbClr val="0033CC"/>
                </a:solidFill>
              </a:rPr>
              <a:t>Inflationary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paradigm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xmlns="" id="{81BBB1A0-BC15-43DF-8A0E-DA8BA72DF902}"/>
                  </a:ext>
                </a:extLst>
              </p:cNvPr>
              <p:cNvSpPr txBox="1"/>
              <p:nvPr/>
            </p:nvSpPr>
            <p:spPr>
              <a:xfrm>
                <a:off x="35774" y="726568"/>
                <a:ext cx="5191850" cy="1112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Inflationary </a:t>
                </a:r>
                <a:r>
                  <a:rPr lang="it-IT" b="1" dirty="0" err="1">
                    <a:solidFill>
                      <a:srgbClr val="FF0000"/>
                    </a:solidFill>
                  </a:rPr>
                  <a:t>paradigm</a:t>
                </a:r>
                <a:r>
                  <a:rPr lang="it-IT" dirty="0"/>
                  <a:t> </a:t>
                </a:r>
              </a:p>
              <a:p>
                <a:r>
                  <a:rPr lang="it-IT" sz="1600" dirty="0"/>
                  <a:t>from 10 </a:t>
                </a:r>
                <a:r>
                  <a:rPr lang="it-IT" sz="1600" baseline="30000" dirty="0"/>
                  <a:t>-35</a:t>
                </a:r>
                <a:r>
                  <a:rPr lang="it-IT" sz="1600" dirty="0"/>
                  <a:t> to 10 </a:t>
                </a:r>
                <a:r>
                  <a:rPr lang="it-IT" sz="1600" baseline="30000" dirty="0"/>
                  <a:t>-33 </a:t>
                </a:r>
                <a:r>
                  <a:rPr lang="it-IT" sz="1600" dirty="0"/>
                  <a:t>s </a:t>
                </a:r>
                <a:r>
                  <a:rPr lang="it-IT" sz="1600" dirty="0" err="1"/>
                  <a:t>after</a:t>
                </a:r>
                <a:r>
                  <a:rPr lang="it-IT" sz="1600" dirty="0"/>
                  <a:t> the Big Bang the </a:t>
                </a:r>
                <a:r>
                  <a:rPr lang="it-IT" sz="1600" dirty="0" err="1"/>
                  <a:t>Universe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expanded</a:t>
                </a:r>
                <a:r>
                  <a:rPr lang="it-IT" sz="1600" dirty="0"/>
                  <a:t> </a:t>
                </a:r>
                <a:r>
                  <a:rPr lang="it-IT" sz="1600" b="1" dirty="0" err="1"/>
                  <a:t>exponentially</a:t>
                </a:r>
                <a:r>
                  <a:rPr lang="it-IT" sz="1600" b="1" dirty="0"/>
                  <a:t>    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)~</m:t>
                    </m:r>
                    <m:sSup>
                      <m:sSupPr>
                        <m:ctrlPr>
                          <a:rPr lang="it-IT" sz="16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𝑯𝒕</m:t>
                        </m:r>
                      </m:sup>
                    </m:sSup>
                  </m:oMath>
                </a14:m>
                <a:endParaRPr lang="it-IT" sz="1600" b="1" dirty="0"/>
              </a:p>
              <a:p>
                <a:r>
                  <a:rPr lang="it-IT" sz="1600" dirty="0"/>
                  <a:t>(</a:t>
                </a:r>
                <a:r>
                  <a:rPr lang="it-IT" sz="1600" dirty="0" err="1"/>
                  <a:t>increasing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its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size</a:t>
                </a:r>
                <a:r>
                  <a:rPr lang="it-IT" sz="1600" dirty="0"/>
                  <a:t> by a </a:t>
                </a:r>
                <a:r>
                  <a:rPr lang="it-IT" sz="1600" dirty="0" err="1"/>
                  <a:t>factor</a:t>
                </a:r>
                <a:r>
                  <a:rPr lang="it-IT" sz="1600" dirty="0"/>
                  <a:t> </a:t>
                </a:r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</a:t>
                </a:r>
                <a:r>
                  <a:rPr lang="it-IT" sz="1600" dirty="0"/>
                  <a:t>10 </a:t>
                </a:r>
                <a:r>
                  <a:rPr lang="it-IT" sz="1600" baseline="30000" dirty="0"/>
                  <a:t>27</a:t>
                </a:r>
                <a:r>
                  <a:rPr lang="it-IT" sz="1600" dirty="0"/>
                  <a:t> (</a:t>
                </a:r>
                <a:r>
                  <a:rPr lang="it-IT" sz="1600" dirty="0" err="1"/>
                  <a:t>at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least</a:t>
                </a:r>
                <a:r>
                  <a:rPr lang="it-IT" sz="1600" dirty="0"/>
                  <a:t>)!!) 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1BBB1A0-BC15-43DF-8A0E-DA8BA72DF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4" y="726568"/>
                <a:ext cx="5191850" cy="1112420"/>
              </a:xfrm>
              <a:prstGeom prst="rect">
                <a:avLst/>
              </a:prstGeom>
              <a:blipFill>
                <a:blip r:embed="rId4"/>
                <a:stretch>
                  <a:fillRect l="-1056" t="-2732" b="-60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e 2">
            <a:extLst>
              <a:ext uri="{FF2B5EF4-FFF2-40B4-BE49-F238E27FC236}">
                <a16:creationId xmlns:a16="http://schemas.microsoft.com/office/drawing/2014/main" xmlns="" id="{86A1677D-7E65-4733-BFE1-4B3467DB3280}"/>
              </a:ext>
            </a:extLst>
          </p:cNvPr>
          <p:cNvSpPr/>
          <p:nvPr/>
        </p:nvSpPr>
        <p:spPr>
          <a:xfrm rot="16200000">
            <a:off x="2305145" y="4122040"/>
            <a:ext cx="1098006" cy="723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xmlns="" id="{EAFEF987-8587-4188-BD44-E6EBC05F8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8" y="2037794"/>
            <a:ext cx="1844229" cy="139120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1192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e 44">
            <a:extLst>
              <a:ext uri="{FF2B5EF4-FFF2-40B4-BE49-F238E27FC236}">
                <a16:creationId xmlns:a16="http://schemas.microsoft.com/office/drawing/2014/main" xmlns="" id="{71CC3D5B-CC57-468A-8AEE-0D71474084C9}"/>
              </a:ext>
            </a:extLst>
          </p:cNvPr>
          <p:cNvSpPr/>
          <p:nvPr/>
        </p:nvSpPr>
        <p:spPr>
          <a:xfrm>
            <a:off x="2568190" y="3174686"/>
            <a:ext cx="2951178" cy="1374424"/>
          </a:xfrm>
          <a:prstGeom prst="ellipse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A2576CC-735B-4771-A05B-49D90577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B4CB-8437-44F5-BADE-F40AD20EE2E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21BAC92-3BCF-4C64-84FB-EFB3288DB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646" y="482576"/>
            <a:ext cx="3361273" cy="2306806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9042D53F-D5DE-4E5A-94A8-A4E198E6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908" y="147592"/>
            <a:ext cx="6228184" cy="490066"/>
          </a:xfrm>
        </p:spPr>
        <p:txBody>
          <a:bodyPr>
            <a:normAutofit fontScale="90000"/>
          </a:bodyPr>
          <a:lstStyle/>
          <a:p>
            <a:r>
              <a:rPr lang="it-IT" sz="3200" b="1" dirty="0">
                <a:solidFill>
                  <a:srgbClr val="0033CC"/>
                </a:solidFill>
              </a:rPr>
              <a:t>The </a:t>
            </a:r>
            <a:r>
              <a:rPr lang="it-IT" sz="3200" b="1" dirty="0" err="1">
                <a:solidFill>
                  <a:srgbClr val="0033CC"/>
                </a:solidFill>
              </a:rPr>
              <a:t>Inflationary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  <a:r>
              <a:rPr lang="it-IT" sz="3200" b="1" dirty="0" err="1">
                <a:solidFill>
                  <a:srgbClr val="0033CC"/>
                </a:solidFill>
              </a:rPr>
              <a:t>paradigm</a:t>
            </a:r>
            <a:r>
              <a:rPr lang="it-IT" sz="3200" b="1" dirty="0">
                <a:solidFill>
                  <a:srgbClr val="0033CC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xmlns="" id="{81BBB1A0-BC15-43DF-8A0E-DA8BA72DF902}"/>
                  </a:ext>
                </a:extLst>
              </p:cNvPr>
              <p:cNvSpPr txBox="1"/>
              <p:nvPr/>
            </p:nvSpPr>
            <p:spPr>
              <a:xfrm>
                <a:off x="35774" y="726568"/>
                <a:ext cx="5191850" cy="1112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Inflationary </a:t>
                </a:r>
                <a:r>
                  <a:rPr lang="it-IT" b="1" dirty="0" err="1">
                    <a:solidFill>
                      <a:srgbClr val="FF0000"/>
                    </a:solidFill>
                  </a:rPr>
                  <a:t>paradigm</a:t>
                </a:r>
                <a:r>
                  <a:rPr lang="it-IT" dirty="0"/>
                  <a:t> </a:t>
                </a:r>
              </a:p>
              <a:p>
                <a:r>
                  <a:rPr lang="it-IT" sz="1600" dirty="0"/>
                  <a:t>from 10 </a:t>
                </a:r>
                <a:r>
                  <a:rPr lang="it-IT" sz="1600" baseline="30000" dirty="0"/>
                  <a:t>-35</a:t>
                </a:r>
                <a:r>
                  <a:rPr lang="it-IT" sz="1600" dirty="0"/>
                  <a:t> to 10 </a:t>
                </a:r>
                <a:r>
                  <a:rPr lang="it-IT" sz="1600" baseline="30000" dirty="0"/>
                  <a:t>-33 </a:t>
                </a:r>
                <a:r>
                  <a:rPr lang="it-IT" sz="1600" dirty="0"/>
                  <a:t>s </a:t>
                </a:r>
                <a:r>
                  <a:rPr lang="it-IT" sz="1600" dirty="0" err="1"/>
                  <a:t>after</a:t>
                </a:r>
                <a:r>
                  <a:rPr lang="it-IT" sz="1600" dirty="0"/>
                  <a:t> the Big Bang the </a:t>
                </a:r>
                <a:r>
                  <a:rPr lang="it-IT" sz="1600" dirty="0" err="1"/>
                  <a:t>Universe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expanded</a:t>
                </a:r>
                <a:r>
                  <a:rPr lang="it-IT" sz="1600" dirty="0"/>
                  <a:t> </a:t>
                </a:r>
                <a:r>
                  <a:rPr lang="it-IT" sz="1600" b="1" dirty="0" err="1"/>
                  <a:t>exponentially</a:t>
                </a:r>
                <a:r>
                  <a:rPr lang="it-IT" sz="1600" b="1" dirty="0"/>
                  <a:t>    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)~</m:t>
                    </m:r>
                    <m:sSup>
                      <m:sSupPr>
                        <m:ctrlPr>
                          <a:rPr lang="it-IT" sz="16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𝑯𝒕</m:t>
                        </m:r>
                      </m:sup>
                    </m:sSup>
                  </m:oMath>
                </a14:m>
                <a:endParaRPr lang="it-IT" sz="1600" b="1" dirty="0"/>
              </a:p>
              <a:p>
                <a:r>
                  <a:rPr lang="it-IT" sz="1600" dirty="0"/>
                  <a:t>(</a:t>
                </a:r>
                <a:r>
                  <a:rPr lang="it-IT" sz="1600" dirty="0" err="1"/>
                  <a:t>increasing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its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size</a:t>
                </a:r>
                <a:r>
                  <a:rPr lang="it-IT" sz="1600" dirty="0"/>
                  <a:t> by a </a:t>
                </a:r>
                <a:r>
                  <a:rPr lang="it-IT" sz="1600" dirty="0" err="1"/>
                  <a:t>factor</a:t>
                </a:r>
                <a:r>
                  <a:rPr lang="it-IT" sz="1600" dirty="0"/>
                  <a:t> </a:t>
                </a:r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</a:t>
                </a:r>
                <a:r>
                  <a:rPr lang="it-IT" sz="1600" dirty="0"/>
                  <a:t>10 </a:t>
                </a:r>
                <a:r>
                  <a:rPr lang="it-IT" sz="1600" baseline="30000" dirty="0"/>
                  <a:t>27</a:t>
                </a:r>
                <a:r>
                  <a:rPr lang="it-IT" sz="1600" dirty="0"/>
                  <a:t> (</a:t>
                </a:r>
                <a:r>
                  <a:rPr lang="it-IT" sz="1600" dirty="0" err="1"/>
                  <a:t>at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least</a:t>
                </a:r>
                <a:r>
                  <a:rPr lang="it-IT" sz="1600" dirty="0"/>
                  <a:t>)!!) 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1BBB1A0-BC15-43DF-8A0E-DA8BA72DF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4" y="726568"/>
                <a:ext cx="5191850" cy="1112420"/>
              </a:xfrm>
              <a:prstGeom prst="rect">
                <a:avLst/>
              </a:prstGeom>
              <a:blipFill>
                <a:blip r:embed="rId3"/>
                <a:stretch>
                  <a:fillRect l="-1056" t="-2732" b="-60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5962A784-05E4-4534-8770-54AEA56CBE4C}"/>
              </a:ext>
            </a:extLst>
          </p:cNvPr>
          <p:cNvSpPr/>
          <p:nvPr/>
        </p:nvSpPr>
        <p:spPr>
          <a:xfrm>
            <a:off x="351094" y="4981003"/>
            <a:ext cx="2270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1600" dirty="0"/>
              <a:t>Seeds of large scale structures we observe today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xmlns="" id="{7C7E997B-BE7A-464B-AAD6-E591CAAB1C80}"/>
                  </a:ext>
                </a:extLst>
              </p:cNvPr>
              <p:cNvSpPr txBox="1"/>
              <p:nvPr/>
            </p:nvSpPr>
            <p:spPr>
              <a:xfrm>
                <a:off x="-16227" y="2583205"/>
                <a:ext cx="345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𝛿𝜑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C7E997B-BE7A-464B-AAD6-E591CAAB1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27" y="2583205"/>
                <a:ext cx="345638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e 16">
            <a:extLst>
              <a:ext uri="{FF2B5EF4-FFF2-40B4-BE49-F238E27FC236}">
                <a16:creationId xmlns:a16="http://schemas.microsoft.com/office/drawing/2014/main" xmlns="" id="{3B2C6FF0-2519-465B-8D3A-98342ADAFA7A}"/>
              </a:ext>
            </a:extLst>
          </p:cNvPr>
          <p:cNvSpPr/>
          <p:nvPr/>
        </p:nvSpPr>
        <p:spPr>
          <a:xfrm>
            <a:off x="2123728" y="2595289"/>
            <a:ext cx="1045424" cy="467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81D7441A-E4B1-43FC-9471-7F0F3581431B}"/>
              </a:ext>
            </a:extLst>
          </p:cNvPr>
          <p:cNvSpPr txBox="1"/>
          <p:nvPr/>
        </p:nvSpPr>
        <p:spPr>
          <a:xfrm>
            <a:off x="0" y="2170531"/>
            <a:ext cx="5715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Inflation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generated</a:t>
            </a:r>
            <a:r>
              <a:rPr lang="it-IT" sz="1600" dirty="0"/>
              <a:t> by a </a:t>
            </a:r>
            <a:r>
              <a:rPr lang="it-IT" sz="1600" b="1" dirty="0"/>
              <a:t>quantum scalar </a:t>
            </a:r>
            <a:r>
              <a:rPr lang="it-IT" sz="1600" b="1" dirty="0" err="1"/>
              <a:t>field</a:t>
            </a:r>
            <a:r>
              <a:rPr lang="it-IT" sz="1600" b="1" dirty="0"/>
              <a:t> (</a:t>
            </a:r>
            <a:r>
              <a:rPr lang="it-IT" sz="1600" b="1" dirty="0" err="1"/>
              <a:t>Inflaton</a:t>
            </a:r>
            <a:r>
              <a:rPr lang="it-IT" sz="1600" b="1" dirty="0"/>
              <a:t>)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7FA4FA06-504D-4F3B-9A8C-871BF9D86A62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1538839" y="2994406"/>
            <a:ext cx="737988" cy="360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xmlns="" id="{12905B4E-A0BE-4038-9534-8A222D9F3300}"/>
              </a:ext>
            </a:extLst>
          </p:cNvPr>
          <p:cNvCxnSpPr>
            <a:cxnSpLocks/>
          </p:cNvCxnSpPr>
          <p:nvPr/>
        </p:nvCxnSpPr>
        <p:spPr>
          <a:xfrm>
            <a:off x="3024984" y="2980187"/>
            <a:ext cx="621440" cy="3701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138CE91B-4389-4C84-A2F9-60137B1738B6}"/>
              </a:ext>
            </a:extLst>
          </p:cNvPr>
          <p:cNvSpPr txBox="1"/>
          <p:nvPr/>
        </p:nvSpPr>
        <p:spPr>
          <a:xfrm>
            <a:off x="351094" y="3449363"/>
            <a:ext cx="193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Scalar </a:t>
            </a:r>
            <a:r>
              <a:rPr lang="it-IT" sz="1600" b="1" dirty="0" err="1"/>
              <a:t>perturbations</a:t>
            </a:r>
            <a:endParaRPr lang="it-IT" sz="1600" b="1" dirty="0"/>
          </a:p>
          <a:p>
            <a:endParaRPr lang="it-IT" sz="16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99582020-1CEB-46BA-9353-D11F634EA252}"/>
              </a:ext>
            </a:extLst>
          </p:cNvPr>
          <p:cNvSpPr txBox="1"/>
          <p:nvPr/>
        </p:nvSpPr>
        <p:spPr>
          <a:xfrm>
            <a:off x="3138067" y="4031036"/>
            <a:ext cx="187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gravitational</a:t>
            </a:r>
            <a:r>
              <a:rPr lang="it-IT" sz="1600" dirty="0"/>
              <a:t> </a:t>
            </a:r>
            <a:r>
              <a:rPr lang="it-IT" sz="1600" dirty="0" err="1"/>
              <a:t>waves</a:t>
            </a:r>
            <a:endParaRPr lang="it-IT" sz="1600" dirty="0"/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xmlns="" id="{9B045906-89A5-4D40-BD7C-F091A272B8C8}"/>
              </a:ext>
            </a:extLst>
          </p:cNvPr>
          <p:cNvCxnSpPr/>
          <p:nvPr/>
        </p:nvCxnSpPr>
        <p:spPr>
          <a:xfrm>
            <a:off x="1322740" y="3815644"/>
            <a:ext cx="0" cy="292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A304E64D-6952-49FA-9A80-8514E235AF74}"/>
              </a:ext>
            </a:extLst>
          </p:cNvPr>
          <p:cNvSpPr txBox="1"/>
          <p:nvPr/>
        </p:nvSpPr>
        <p:spPr>
          <a:xfrm>
            <a:off x="397990" y="4126697"/>
            <a:ext cx="199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density</a:t>
            </a:r>
            <a:r>
              <a:rPr lang="it-IT" sz="1600" dirty="0"/>
              <a:t> </a:t>
            </a:r>
            <a:r>
              <a:rPr lang="it-IT" sz="1600" dirty="0" err="1"/>
              <a:t>fluctuations</a:t>
            </a:r>
            <a:endParaRPr lang="it-IT" sz="1600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401A4CCB-5DF3-46DD-8FA0-3EEADDC5D11F}"/>
              </a:ext>
            </a:extLst>
          </p:cNvPr>
          <p:cNvSpPr txBox="1"/>
          <p:nvPr/>
        </p:nvSpPr>
        <p:spPr>
          <a:xfrm>
            <a:off x="3022299" y="3432398"/>
            <a:ext cx="2313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Tensor</a:t>
            </a:r>
            <a:r>
              <a:rPr lang="it-IT" sz="1600" b="1" dirty="0"/>
              <a:t> </a:t>
            </a:r>
            <a:r>
              <a:rPr lang="it-IT" sz="1600" b="1" dirty="0" err="1"/>
              <a:t>perturbations</a:t>
            </a:r>
            <a:endParaRPr lang="it-IT" sz="1600" b="1" dirty="0"/>
          </a:p>
          <a:p>
            <a:endParaRPr lang="it-IT" sz="1600" dirty="0"/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xmlns="" id="{5DF09735-01B3-41E1-BAC1-FA8C01430683}"/>
              </a:ext>
            </a:extLst>
          </p:cNvPr>
          <p:cNvCxnSpPr>
            <a:cxnSpLocks/>
          </p:cNvCxnSpPr>
          <p:nvPr/>
        </p:nvCxnSpPr>
        <p:spPr>
          <a:xfrm>
            <a:off x="4074234" y="3738470"/>
            <a:ext cx="0" cy="292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CBAFD6BF-1BA8-4FF9-8F90-E3AB3C85BC7A}"/>
              </a:ext>
            </a:extLst>
          </p:cNvPr>
          <p:cNvSpPr txBox="1"/>
          <p:nvPr/>
        </p:nvSpPr>
        <p:spPr>
          <a:xfrm>
            <a:off x="5835375" y="4734783"/>
            <a:ext cx="3239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No </a:t>
            </a:r>
            <a:r>
              <a:rPr lang="it-IT" sz="1600" dirty="0" err="1"/>
              <a:t>experimental</a:t>
            </a:r>
            <a:r>
              <a:rPr lang="it-IT" sz="1600" dirty="0"/>
              <a:t> </a:t>
            </a:r>
            <a:r>
              <a:rPr lang="it-IT" sz="1600" dirty="0" err="1"/>
              <a:t>proof</a:t>
            </a:r>
            <a:r>
              <a:rPr lang="it-IT" sz="1600" dirty="0"/>
              <a:t> so far (just </a:t>
            </a:r>
            <a:r>
              <a:rPr lang="it-IT" sz="1600" dirty="0" err="1"/>
              <a:t>upper</a:t>
            </a:r>
            <a:r>
              <a:rPr lang="it-IT" sz="1600" dirty="0"/>
              <a:t> </a:t>
            </a:r>
            <a:r>
              <a:rPr lang="it-IT" sz="1600" dirty="0" err="1"/>
              <a:t>limits</a:t>
            </a:r>
            <a:r>
              <a:rPr lang="it-IT" sz="1600" dirty="0"/>
              <a:t>:  r &lt; 0.11 </a:t>
            </a:r>
            <a:r>
              <a:rPr lang="it-IT" sz="1600" dirty="0" err="1"/>
              <a:t>at</a:t>
            </a:r>
            <a:r>
              <a:rPr lang="it-IT" sz="1600" dirty="0"/>
              <a:t> 95% C.L.)</a:t>
            </a:r>
          </a:p>
          <a:p>
            <a:endParaRPr lang="it-IT" sz="1600" b="1" dirty="0"/>
          </a:p>
          <a:p>
            <a:r>
              <a:rPr lang="it-IT" sz="1600" b="1" dirty="0"/>
              <a:t>A </a:t>
            </a:r>
            <a:r>
              <a:rPr lang="it-IT" sz="1600" b="1" dirty="0" err="1"/>
              <a:t>measurement</a:t>
            </a:r>
            <a:r>
              <a:rPr lang="it-IT" sz="1600" b="1" dirty="0"/>
              <a:t> of</a:t>
            </a:r>
            <a:r>
              <a:rPr lang="it-IT" sz="1600" b="1" i="1" dirty="0"/>
              <a:t> r </a:t>
            </a:r>
            <a:r>
              <a:rPr lang="it-IT" sz="1600" b="1" dirty="0" err="1"/>
              <a:t>would</a:t>
            </a:r>
            <a:r>
              <a:rPr lang="it-IT" sz="1600" b="1" dirty="0"/>
              <a:t> probe the </a:t>
            </a:r>
            <a:r>
              <a:rPr lang="it-IT" sz="1600" b="1" dirty="0" err="1"/>
              <a:t>theory</a:t>
            </a:r>
            <a:r>
              <a:rPr lang="it-IT" sz="1600" b="1" dirty="0"/>
              <a:t> of </a:t>
            </a:r>
            <a:r>
              <a:rPr lang="it-IT" sz="1600" b="1" dirty="0" err="1"/>
              <a:t>inflation</a:t>
            </a:r>
            <a:r>
              <a:rPr lang="it-IT" sz="1600" b="1" dirty="0"/>
              <a:t>!</a:t>
            </a:r>
            <a:endParaRPr lang="it-IT" sz="1600" b="1" i="1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xmlns="" id="{5703CCBD-621A-42E6-8C95-D27F2344404F}"/>
              </a:ext>
            </a:extLst>
          </p:cNvPr>
          <p:cNvSpPr txBox="1"/>
          <p:nvPr/>
        </p:nvSpPr>
        <p:spPr>
          <a:xfrm>
            <a:off x="5010402" y="3059456"/>
            <a:ext cx="151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6699FF"/>
                </a:solidFill>
              </a:rPr>
              <a:t>Key</a:t>
            </a:r>
            <a:r>
              <a:rPr lang="it-IT" b="1" dirty="0">
                <a:solidFill>
                  <a:srgbClr val="6699FF"/>
                </a:solidFill>
              </a:rPr>
              <a:t> signature of </a:t>
            </a:r>
            <a:r>
              <a:rPr lang="it-IT" b="1" dirty="0" err="1">
                <a:solidFill>
                  <a:srgbClr val="6699FF"/>
                </a:solidFill>
              </a:rPr>
              <a:t>inflation</a:t>
            </a:r>
            <a:r>
              <a:rPr lang="it-IT" b="1" dirty="0">
                <a:solidFill>
                  <a:srgbClr val="6699FF"/>
                </a:solidFill>
              </a:rPr>
              <a:t>! </a:t>
            </a:r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xmlns="" id="{966FC810-1133-4405-B9B9-AFC5AFCE88EA}"/>
              </a:ext>
            </a:extLst>
          </p:cNvPr>
          <p:cNvCxnSpPr/>
          <p:nvPr/>
        </p:nvCxnSpPr>
        <p:spPr>
          <a:xfrm>
            <a:off x="1305236" y="4588500"/>
            <a:ext cx="0" cy="292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xmlns="" id="{FF99B8F3-CF0C-474D-A108-36AEFDA68233}"/>
              </a:ext>
            </a:extLst>
          </p:cNvPr>
          <p:cNvSpPr txBox="1"/>
          <p:nvPr/>
        </p:nvSpPr>
        <p:spPr>
          <a:xfrm>
            <a:off x="6225947" y="4107980"/>
            <a:ext cx="351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Gives</a:t>
            </a:r>
            <a:r>
              <a:rPr lang="it-IT" sz="1400" dirty="0"/>
              <a:t> the </a:t>
            </a:r>
            <a:r>
              <a:rPr lang="it-IT" sz="1400" dirty="0" err="1"/>
              <a:t>amplitude</a:t>
            </a:r>
            <a:r>
              <a:rPr lang="it-IT" sz="1400" dirty="0"/>
              <a:t> of the </a:t>
            </a:r>
            <a:r>
              <a:rPr lang="it-IT" sz="1400" dirty="0" err="1"/>
              <a:t>tensor</a:t>
            </a:r>
            <a:r>
              <a:rPr lang="it-IT" sz="1400" dirty="0"/>
              <a:t> </a:t>
            </a:r>
            <a:r>
              <a:rPr lang="it-IT" sz="1400" dirty="0" err="1"/>
              <a:t>perturbations</a:t>
            </a:r>
            <a:endParaRPr lang="it-IT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xmlns="" id="{728CF094-45E8-4D75-BB6C-23287EFC266C}"/>
                  </a:ext>
                </a:extLst>
              </p:cNvPr>
              <p:cNvSpPr/>
              <p:nvPr/>
            </p:nvSpPr>
            <p:spPr>
              <a:xfrm>
                <a:off x="6255851" y="3664432"/>
                <a:ext cx="2692788" cy="47859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txBody>
              <a:bodyPr wrap="none">
                <a:spAutoFit/>
              </a:bodyPr>
              <a:lstStyle/>
              <a:p>
                <a:r>
                  <a:rPr lang="it-IT" sz="1600" i="1" dirty="0"/>
                  <a:t>Tensor to scalar ratio: 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  <m:f>
                      <m:fPr>
                        <m:ctrlPr>
                          <a:rPr lang="it-IT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600" i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728CF094-45E8-4D75-BB6C-23287EFC2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851" y="3664432"/>
                <a:ext cx="2692788" cy="478593"/>
              </a:xfrm>
              <a:prstGeom prst="rect">
                <a:avLst/>
              </a:prstGeom>
              <a:blipFill>
                <a:blip r:embed="rId5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048EE8C-7136-4AF6-9DB8-E3CF8230D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929" y="4631200"/>
            <a:ext cx="2646299" cy="215340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03688CE-04FF-4952-BAF2-75AB78815A83}"/>
              </a:ext>
            </a:extLst>
          </p:cNvPr>
          <p:cNvSpPr txBox="1"/>
          <p:nvPr/>
        </p:nvSpPr>
        <p:spPr>
          <a:xfrm>
            <a:off x="3936471" y="5129365"/>
            <a:ext cx="119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Keck</a:t>
            </a:r>
            <a:r>
              <a:rPr lang="it-IT" sz="1200" dirty="0"/>
              <a:t> Array-BICEP2-Planck (2015)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46AD0F-CE15-4CAC-A361-489527208C32}"/>
              </a:ext>
            </a:extLst>
          </p:cNvPr>
          <p:cNvSpPr txBox="1"/>
          <p:nvPr/>
        </p:nvSpPr>
        <p:spPr>
          <a:xfrm>
            <a:off x="6221909" y="635214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33CC"/>
                </a:solidFill>
              </a:rPr>
              <a:t>CMB </a:t>
            </a:r>
            <a:r>
              <a:rPr lang="it-IT" b="1" dirty="0" err="1">
                <a:solidFill>
                  <a:srgbClr val="0033CC"/>
                </a:solidFill>
              </a:rPr>
              <a:t>Polarization</a:t>
            </a:r>
            <a:endParaRPr lang="it-IT" b="1" dirty="0">
              <a:solidFill>
                <a:srgbClr val="0033CC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57836306-73CD-4E5B-A1A1-07805737DF06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7194017" y="6058222"/>
            <a:ext cx="0" cy="293921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5" grpId="0"/>
      <p:bldP spid="17" grpId="0" animBg="1"/>
      <p:bldP spid="13" grpId="0"/>
      <p:bldP spid="20" grpId="0"/>
      <p:bldP spid="30" grpId="0"/>
      <p:bldP spid="35" grpId="0"/>
      <p:bldP spid="40" grpId="0"/>
      <p:bldP spid="41" grpId="0"/>
      <p:bldP spid="46" grpId="0"/>
      <p:bldP spid="48" grpId="0" animBg="1"/>
      <p:bldP spid="10" grpId="0"/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8872</TotalTime>
  <Words>2753</Words>
  <Application>Microsoft Office PowerPoint</Application>
  <PresentationFormat>Presentazione su schermo (4:3)</PresentationFormat>
  <Paragraphs>458</Paragraphs>
  <Slides>33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5" baseType="lpstr">
      <vt:lpstr>Tema di Office</vt:lpstr>
      <vt:lpstr>Acrobat Document</vt:lpstr>
      <vt:lpstr>Hunting primordial B-modes in CMB polarization maps: data analysis for the LSPE/STRIP experiment</vt:lpstr>
      <vt:lpstr>A (very) brief history of the Universe : the Cosmic Microwave Background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Standard Big Bang Model problems</vt:lpstr>
      <vt:lpstr>The Inflationary paradigm </vt:lpstr>
      <vt:lpstr>The Inflationary paradigm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Composizione dei raggi cosmici di altissima energia: studio dell’altezza di produzione dei muoni in sciami originati da primari di E &gt; 10 EeV tramite simulazioni Monte Carlo</dc:title>
  <dc:creator>Silvia</dc:creator>
  <cp:lastModifiedBy>zanzani</cp:lastModifiedBy>
  <cp:revision>446</cp:revision>
  <dcterms:created xsi:type="dcterms:W3CDTF">2013-12-06T18:03:40Z</dcterms:created>
  <dcterms:modified xsi:type="dcterms:W3CDTF">2017-10-10T06:16:38Z</dcterms:modified>
</cp:coreProperties>
</file>