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316" r:id="rId3"/>
    <p:sldId id="322" r:id="rId4"/>
    <p:sldId id="263" r:id="rId5"/>
    <p:sldId id="286" r:id="rId6"/>
    <p:sldId id="267" r:id="rId7"/>
    <p:sldId id="295" r:id="rId8"/>
    <p:sldId id="272" r:id="rId9"/>
    <p:sldId id="320" r:id="rId10"/>
    <p:sldId id="282" r:id="rId11"/>
    <p:sldId id="299" r:id="rId12"/>
    <p:sldId id="327" r:id="rId13"/>
    <p:sldId id="309" r:id="rId14"/>
    <p:sldId id="291" r:id="rId15"/>
    <p:sldId id="288" r:id="rId16"/>
    <p:sldId id="312" r:id="rId17"/>
    <p:sldId id="294" r:id="rId18"/>
    <p:sldId id="297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5A06"/>
    <a:srgbClr val="682A00"/>
    <a:srgbClr val="F6862A"/>
    <a:srgbClr val="F57913"/>
    <a:srgbClr val="FF0066"/>
    <a:srgbClr val="D20000"/>
    <a:srgbClr val="009900"/>
    <a:srgbClr val="A199CF"/>
    <a:srgbClr val="FFD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280" autoAdjust="0"/>
  </p:normalViewPr>
  <p:slideViewPr>
    <p:cSldViewPr>
      <p:cViewPr>
        <p:scale>
          <a:sx n="119" d="100"/>
          <a:sy n="119" d="100"/>
        </p:scale>
        <p:origin x="-142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84E6C-724B-4CCE-A43B-8192A4ED8592}" type="datetimeFigureOut">
              <a:rPr lang="en-GB" smtClean="0"/>
              <a:t>12/10/2017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5D944-8F4D-472C-9D16-080C81BA9F3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35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5D944-8F4D-472C-9D16-080C81BA9F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8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5D944-8F4D-472C-9D16-080C81BA9F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27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5D944-8F4D-472C-9D16-080C81BA9F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1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5D944-8F4D-472C-9D16-080C81BA9F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04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5D944-8F4D-472C-9D16-080C81BA9F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16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A4E4B-6967-482C-BFE6-5C2AB6102D04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F98DE-4D84-492B-A1DF-7F34D252F20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-28491" y="24928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Optical characterization</a:t>
            </a:r>
          </a:p>
          <a:p>
            <a:pPr algn="ctr"/>
            <a:r>
              <a:rPr lang="en-US" sz="3200" dirty="0"/>
              <a:t>of mineral dust in ice cores</a:t>
            </a:r>
          </a:p>
        </p:txBody>
      </p:sp>
      <p:sp>
        <p:nvSpPr>
          <p:cNvPr id="9" name="Rettangolo 8"/>
          <p:cNvSpPr/>
          <p:nvPr/>
        </p:nvSpPr>
        <p:spPr>
          <a:xfrm>
            <a:off x="5292080" y="5547272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Llorenç Cremonesi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B816F31-EC2E-4D28-A5B9-6F0BAE7B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15775"/>
            <a:ext cx="3525408" cy="11751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2086620-77D6-4AA7-A3F8-7D20556A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913391"/>
            <a:ext cx="1283816" cy="11799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3C4A684-9DC5-4B5D-AA5E-8F4E0A6FB6C3}"/>
              </a:ext>
            </a:extLst>
          </p:cNvPr>
          <p:cNvSpPr/>
          <p:nvPr/>
        </p:nvSpPr>
        <p:spPr>
          <a:xfrm>
            <a:off x="5508104" y="5116385"/>
            <a:ext cx="25380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/>
              <a:t>Workshop 2017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7774820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67280" r="50732" b="-572"/>
          <a:stretch/>
        </p:blipFill>
        <p:spPr bwMode="auto">
          <a:xfrm>
            <a:off x="4863211" y="2182195"/>
            <a:ext cx="3885253" cy="27335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8"/>
          <p:cNvSpPr/>
          <p:nvPr/>
        </p:nvSpPr>
        <p:spPr>
          <a:xfrm>
            <a:off x="2714" y="6247691"/>
            <a:ext cx="9141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MAC Potenza, S Albani, B </a:t>
            </a:r>
            <a:r>
              <a:rPr lang="it-IT" sz="1400" dirty="0" err="1"/>
              <a:t>Delmonte</a:t>
            </a:r>
            <a:r>
              <a:rPr lang="it-IT" sz="1400" dirty="0"/>
              <a:t>, S Villa, T </a:t>
            </a:r>
            <a:r>
              <a:rPr lang="it-IT" sz="1400" dirty="0" err="1"/>
              <a:t>Sanvito</a:t>
            </a:r>
            <a:r>
              <a:rPr lang="it-IT" sz="1400" dirty="0"/>
              <a:t>, B </a:t>
            </a:r>
            <a:r>
              <a:rPr lang="it-IT" sz="1400" dirty="0" err="1"/>
              <a:t>Paroli</a:t>
            </a:r>
            <a:r>
              <a:rPr lang="it-IT" sz="1400" dirty="0"/>
              <a:t>, N. </a:t>
            </a:r>
            <a:r>
              <a:rPr lang="it-IT" sz="1400" dirty="0" err="1"/>
              <a:t>Mahowald</a:t>
            </a:r>
            <a:r>
              <a:rPr lang="it-IT" sz="1400" dirty="0"/>
              <a:t> &amp; V Maggi, (2016). </a:t>
            </a:r>
            <a:r>
              <a:rPr lang="it-IT" sz="1400" i="1" dirty="0"/>
              <a:t>Sci. Rep</a:t>
            </a:r>
            <a:r>
              <a:rPr lang="it-IT" sz="1400" dirty="0"/>
              <a:t>, </a:t>
            </a:r>
            <a:r>
              <a:rPr lang="it-IT" sz="1400" i="1" dirty="0"/>
              <a:t>6</a:t>
            </a:r>
            <a:r>
              <a:rPr lang="it-IT" sz="1400" dirty="0"/>
              <a:t>, 28162.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9696" y="514814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Considering non-sphericity: 31%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E24EA95-E0CA-4D7B-B9B6-03F8B1ADF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0574" t="33559" b="32239"/>
          <a:stretch/>
        </p:blipFill>
        <p:spPr bwMode="auto">
          <a:xfrm>
            <a:off x="605680" y="2232614"/>
            <a:ext cx="3704067" cy="26687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1F50ECF-C6D0-40DB-8A79-C90F557598CB}"/>
              </a:ext>
            </a:extLst>
          </p:cNvPr>
          <p:cNvSpPr txBox="1"/>
          <p:nvPr/>
        </p:nvSpPr>
        <p:spPr>
          <a:xfrm>
            <a:off x="0" y="2929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000" dirty="0" err="1"/>
              <a:t>Shape</a:t>
            </a:r>
            <a:r>
              <a:rPr lang="it-IT" sz="3000" dirty="0"/>
              <a:t> </a:t>
            </a:r>
            <a:r>
              <a:rPr lang="it-IT" sz="3000" dirty="0" err="1"/>
              <a:t>relevance</a:t>
            </a:r>
            <a:r>
              <a:rPr lang="it-IT" sz="3000" dirty="0"/>
              <a:t> for </a:t>
            </a:r>
            <a:r>
              <a:rPr lang="it-IT" sz="2800" dirty="0"/>
              <a:t>Radiative Transfer</a:t>
            </a:r>
            <a:r>
              <a:rPr lang="it-IT" sz="3000" dirty="0"/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1C67756C-B5C3-44FA-AF50-EB1840FFDF4D}"/>
              </a:ext>
            </a:extLst>
          </p:cNvPr>
          <p:cNvSpPr txBox="1"/>
          <p:nvPr/>
        </p:nvSpPr>
        <p:spPr>
          <a:xfrm>
            <a:off x="4871457" y="5148146"/>
            <a:ext cx="340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Oblate or prolate particles: 2%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87CF0BDF-8D6F-4412-8E71-E4E2E411D2AE}"/>
              </a:ext>
            </a:extLst>
          </p:cNvPr>
          <p:cNvSpPr txBox="1"/>
          <p:nvPr/>
        </p:nvSpPr>
        <p:spPr>
          <a:xfrm>
            <a:off x="672949" y="1429681"/>
            <a:ext cx="512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Anomalies in Aerosol Optical Depth (AOD)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5A27F2C0-90EC-46A9-9863-665301CBC30E}"/>
              </a:ext>
            </a:extLst>
          </p:cNvPr>
          <p:cNvSpPr/>
          <p:nvPr/>
        </p:nvSpPr>
        <p:spPr>
          <a:xfrm>
            <a:off x="3476210" y="5721322"/>
            <a:ext cx="260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Focus on the </a:t>
            </a:r>
            <a:r>
              <a:rPr lang="it-IT" dirty="0" err="1"/>
              <a:t>Aspect</a:t>
            </a:r>
            <a:r>
              <a:rPr lang="it-IT" dirty="0"/>
              <a:t> Ratio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F67747EC-958B-4EBA-BFD2-80A2FE137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64" y="5797109"/>
            <a:ext cx="513946" cy="32378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BC4B4B07-94E1-4C76-9926-FC898B3FD5AE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FAF0FB0D-B798-4082-8C91-417FAAA7AD21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E1339213-A0AA-414F-A9D4-0934400C20AF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xmlns="" id="{B0D7F4BB-3306-447B-B451-BDDE29F8F5CF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xmlns="" id="{D8273DEE-7A4E-4CE9-9EEC-344C73D0CA2E}"/>
              </a:ext>
            </a:extLst>
          </p:cNvPr>
          <p:cNvGrpSpPr/>
          <p:nvPr/>
        </p:nvGrpSpPr>
        <p:grpSpPr>
          <a:xfrm>
            <a:off x="192763" y="751535"/>
            <a:ext cx="6038825" cy="5794129"/>
            <a:chOff x="192763" y="735189"/>
            <a:chExt cx="6038825" cy="5810476"/>
          </a:xfrm>
        </p:grpSpPr>
        <p:grpSp>
          <p:nvGrpSpPr>
            <p:cNvPr id="3" name="Gruppo 2"/>
            <p:cNvGrpSpPr/>
            <p:nvPr/>
          </p:nvGrpSpPr>
          <p:grpSpPr>
            <a:xfrm>
              <a:off x="192763" y="735189"/>
              <a:ext cx="3011085" cy="5810476"/>
              <a:chOff x="91616" y="-147318"/>
              <a:chExt cx="3388185" cy="7005320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2973"/>
              <a:stretch/>
            </p:blipFill>
            <p:spPr>
              <a:xfrm rot="5400000">
                <a:off x="-1600345" y="1777855"/>
                <a:ext cx="7005320" cy="3154973"/>
              </a:xfrm>
              <a:prstGeom prst="rect">
                <a:avLst/>
              </a:prstGeom>
            </p:spPr>
          </p:pic>
          <p:sp>
            <p:nvSpPr>
              <p:cNvPr id="5" name="CasellaDiTesto 4"/>
              <p:cNvSpPr txBox="1"/>
              <p:nvPr/>
            </p:nvSpPr>
            <p:spPr>
              <a:xfrm>
                <a:off x="513680" y="6312610"/>
                <a:ext cx="25599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Dust</a:t>
                </a:r>
                <a:r>
                  <a:rPr lang="it-IT" dirty="0"/>
                  <a:t> </a:t>
                </a:r>
                <a:r>
                  <a:rPr lang="it-IT" dirty="0" err="1"/>
                  <a:t>Concentration</a:t>
                </a:r>
                <a:r>
                  <a:rPr lang="it-IT" dirty="0"/>
                  <a:t> (</a:t>
                </a:r>
                <a:r>
                  <a:rPr lang="it-IT" dirty="0" err="1"/>
                  <a:t>ppb</a:t>
                </a:r>
                <a:r>
                  <a:rPr lang="it-IT" dirty="0"/>
                  <a:t>)</a:t>
                </a:r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 rot="16200000">
                <a:off x="-609199" y="2553158"/>
                <a:ext cx="1849041" cy="447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Depth</a:t>
                </a:r>
                <a:r>
                  <a:rPr lang="it-IT" dirty="0"/>
                  <a:t> (m)</a:t>
                </a:r>
              </a:p>
            </p:txBody>
          </p:sp>
        </p:grpSp>
        <p:cxnSp>
          <p:nvCxnSpPr>
            <p:cNvPr id="7" name="Connettore 1 3"/>
            <p:cNvCxnSpPr/>
            <p:nvPr/>
          </p:nvCxnSpPr>
          <p:spPr>
            <a:xfrm>
              <a:off x="827584" y="5229200"/>
              <a:ext cx="2160000" cy="26365"/>
            </a:xfrm>
            <a:prstGeom prst="line">
              <a:avLst/>
            </a:prstGeom>
            <a:ln cmpd="sng">
              <a:solidFill>
                <a:srgbClr val="FF0000"/>
              </a:solidFill>
              <a:prstDash val="dash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5000"/>
                      </a14:imgEffect>
                      <a14:imgEffect>
                        <a14:brightnessContrast bright="6000" contras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4161535"/>
              <a:ext cx="2379668" cy="2017144"/>
            </a:xfrm>
            <a:prstGeom prst="rect">
              <a:avLst/>
            </a:prstGeom>
          </p:spPr>
        </p:pic>
        <p:cxnSp>
          <p:nvCxnSpPr>
            <p:cNvPr id="9" name="Connettore 1 36"/>
            <p:cNvCxnSpPr>
              <a:cxnSpLocks/>
            </p:cNvCxnSpPr>
            <p:nvPr/>
          </p:nvCxnSpPr>
          <p:spPr>
            <a:xfrm flipV="1">
              <a:off x="2995003" y="4221088"/>
              <a:ext cx="809625" cy="9692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37"/>
            <p:cNvCxnSpPr>
              <a:cxnSpLocks/>
            </p:cNvCxnSpPr>
            <p:nvPr/>
          </p:nvCxnSpPr>
          <p:spPr>
            <a:xfrm>
              <a:off x="2995003" y="5272920"/>
              <a:ext cx="809625" cy="8740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sellaDiTesto 15"/>
          <p:cNvSpPr txBox="1"/>
          <p:nvPr/>
        </p:nvSpPr>
        <p:spPr>
          <a:xfrm>
            <a:off x="3804628" y="3501135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~ 3000 m deep ice cores</a:t>
            </a:r>
          </a:p>
          <a:p>
            <a:r>
              <a:rPr lang="en-GB" sz="1600" dirty="0"/>
              <a:t>(more than 500’000 years ago)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9B16DA48-2A60-4046-A4B5-9815D489D405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6E87F36C-C1F5-459C-A9A8-207A64EEC693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1228DCA8-112F-426E-8782-5D53F131D8F7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xmlns="" id="{0B9F7174-9622-4A80-9057-697A6535E3A4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FCC53181-1BB3-4D49-AF99-E1984AFA5C26}"/>
              </a:ext>
            </a:extLst>
          </p:cNvPr>
          <p:cNvSpPr txBox="1"/>
          <p:nvPr/>
        </p:nvSpPr>
        <p:spPr>
          <a:xfrm>
            <a:off x="6768423" y="1827752"/>
            <a:ext cx="21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average polarizability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6A4F00DC-EFD3-4036-B0E4-DFFD203F9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82" y="1886868"/>
            <a:ext cx="565341" cy="3561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C6E83A23-BF52-45F6-82EA-40B40EDE1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908720"/>
            <a:ext cx="2205584" cy="190261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35CC19A-4E83-4FB1-95DC-BFB59B9C763B}"/>
              </a:ext>
            </a:extLst>
          </p:cNvPr>
          <p:cNvSpPr txBox="1"/>
          <p:nvPr/>
        </p:nvSpPr>
        <p:spPr>
          <a:xfrm>
            <a:off x="0" y="2929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dirty="0"/>
              <a:t>Back to isometric particles: detecting aggregates in EDC</a:t>
            </a:r>
            <a:endParaRPr lang="it-IT" sz="300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72D5CE20-1DBD-4A4C-90C3-66291925629A}"/>
              </a:ext>
            </a:extLst>
          </p:cNvPr>
          <p:cNvSpPr/>
          <p:nvPr/>
        </p:nvSpPr>
        <p:spPr>
          <a:xfrm>
            <a:off x="4104080" y="1336022"/>
            <a:ext cx="1188000" cy="1187595"/>
          </a:xfrm>
          <a:prstGeom prst="ellipse">
            <a:avLst/>
          </a:prstGeom>
          <a:noFill/>
          <a:ln cmpd="dbl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xmlns="" id="{7AAE19E4-BBA8-4B7D-8860-22F71089F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752" y="2388206"/>
            <a:ext cx="1881674" cy="747705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C36C8103-EEA1-4D0F-AD01-A8F2BC51CCD9}"/>
              </a:ext>
            </a:extLst>
          </p:cNvPr>
          <p:cNvSpPr txBox="1"/>
          <p:nvPr/>
        </p:nvSpPr>
        <p:spPr>
          <a:xfrm>
            <a:off x="6485752" y="4585986"/>
            <a:ext cx="21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mineral dust undergoes in situ aggregation</a:t>
            </a:r>
          </a:p>
          <a:p>
            <a:endParaRPr lang="en-GB" sz="1600" dirty="0"/>
          </a:p>
          <a:p>
            <a:r>
              <a:rPr lang="en-GB" sz="1600" dirty="0"/>
              <a:t>A challenge for sizing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F4A79096-FE14-4B6C-9CFD-9CFEA2DD34BE}"/>
              </a:ext>
            </a:extLst>
          </p:cNvPr>
          <p:cNvSpPr txBox="1"/>
          <p:nvPr/>
        </p:nvSpPr>
        <p:spPr>
          <a:xfrm>
            <a:off x="3956707" y="2614031"/>
            <a:ext cx="21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Aspect Ratio ~ 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695D29A5-7CDA-49E3-8C92-EEAC4DA1DA1C}"/>
              </a:ext>
            </a:extLst>
          </p:cNvPr>
          <p:cNvSpPr txBox="1"/>
          <p:nvPr/>
        </p:nvSpPr>
        <p:spPr>
          <a:xfrm>
            <a:off x="5661912" y="1345511"/>
            <a:ext cx="21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optical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3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919692"/>
            <a:ext cx="4230000" cy="23672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27584" y="1237045"/>
            <a:ext cx="1151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5534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53056A81-B20F-4515-AA73-68055D8E9B39}"/>
              </a:ext>
            </a:extLst>
          </p:cNvPr>
          <p:cNvGrpSpPr/>
          <p:nvPr/>
        </p:nvGrpSpPr>
        <p:grpSpPr>
          <a:xfrm>
            <a:off x="606454" y="3756280"/>
            <a:ext cx="3749522" cy="2022078"/>
            <a:chOff x="4870993" y="4068088"/>
            <a:chExt cx="3832993" cy="2224286"/>
          </a:xfrm>
        </p:grpSpPr>
        <p:pic>
          <p:nvPicPr>
            <p:cNvPr id="8" name="Immagin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993" y="4068088"/>
              <a:ext cx="3832993" cy="2224286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6756435" y="4572145"/>
              <a:ext cx="1766179" cy="372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Aggregates n&lt;1.42</a:t>
              </a:r>
              <a:endParaRPr lang="en-GB" sz="1600" dirty="0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345823" y="5272573"/>
              <a:ext cx="2007721" cy="372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25A0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Solid particles n&gt;1.42</a:t>
              </a:r>
              <a:endParaRPr lang="en-GB" sz="1600" dirty="0">
                <a:solidFill>
                  <a:srgbClr val="025A06"/>
                </a:solidFill>
              </a:endParaRPr>
            </a:p>
          </p:txBody>
        </p:sp>
      </p:grpSp>
      <p:sp>
        <p:nvSpPr>
          <p:cNvPr id="16" name="Rettangolo 15"/>
          <p:cNvSpPr/>
          <p:nvPr/>
        </p:nvSpPr>
        <p:spPr>
          <a:xfrm>
            <a:off x="2715" y="6247691"/>
            <a:ext cx="4353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MAC Potenza et al, (2017) </a:t>
            </a:r>
            <a:r>
              <a:rPr lang="en-GB" sz="1400" dirty="0"/>
              <a:t>ACS Earth and Space Chemistry</a:t>
            </a:r>
            <a:endParaRPr lang="it-IT" sz="14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52E96E2B-CF21-4526-B4BB-E00BC4F7DD93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410CA636-8371-495B-B633-CAE456EA7009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F2280A8-CAA5-46E0-8857-77B34F7C8920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90220786-6AEA-4D2C-9797-09C34CEEFAB1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957E2009-144F-418B-A05F-6663A6405576}"/>
              </a:ext>
            </a:extLst>
          </p:cNvPr>
          <p:cNvSpPr txBox="1"/>
          <p:nvPr/>
        </p:nvSpPr>
        <p:spPr>
          <a:xfrm>
            <a:off x="0" y="2929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dirty="0"/>
              <a:t>Isometric particles: detecting aggregates in EDC</a:t>
            </a:r>
            <a:endParaRPr lang="it-IT" sz="3000" dirty="0"/>
          </a:p>
        </p:txBody>
      </p:sp>
      <p:pic>
        <p:nvPicPr>
          <p:cNvPr id="26" name="Immagine 25" descr="C:\Users\Llorenç\Downloads\EDC_5534_06.jpg">
            <a:extLst>
              <a:ext uri="{FF2B5EF4-FFF2-40B4-BE49-F238E27FC236}">
                <a16:creationId xmlns:a16="http://schemas.microsoft.com/office/drawing/2014/main" xmlns="" id="{EF554006-3ED1-41EF-93D4-108508423B0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83" y="973193"/>
            <a:ext cx="1344472" cy="151405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2BBA7680-AEF9-45B3-A6DB-A039C19F5221}"/>
              </a:ext>
            </a:extLst>
          </p:cNvPr>
          <p:cNvSpPr txBox="1"/>
          <p:nvPr/>
        </p:nvSpPr>
        <p:spPr>
          <a:xfrm>
            <a:off x="5911215" y="2740934"/>
            <a:ext cx="2770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Look up table Inversion:</a:t>
            </a:r>
          </a:p>
          <a:p>
            <a:r>
              <a:rPr lang="en-GB" sz="1400" dirty="0"/>
              <a:t>diameter and</a:t>
            </a:r>
          </a:p>
          <a:p>
            <a:r>
              <a:rPr lang="en-GB" sz="1400" dirty="0"/>
              <a:t>refractive index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EC1C9A55-D077-462C-947C-B005564EE40A}"/>
              </a:ext>
            </a:extLst>
          </p:cNvPr>
          <p:cNvGrpSpPr/>
          <p:nvPr/>
        </p:nvGrpSpPr>
        <p:grpSpPr>
          <a:xfrm>
            <a:off x="5309439" y="3563920"/>
            <a:ext cx="3129791" cy="2601384"/>
            <a:chOff x="1403086" y="3466627"/>
            <a:chExt cx="3129791" cy="2601384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xmlns="" id="{8BCC8F53-FF13-4288-8829-DB0ADC07C3E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086" y="3466627"/>
              <a:ext cx="3129791" cy="2601384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xmlns="" id="{A41C37E2-13D3-4AB6-B7B3-2DA752D5AD0E}"/>
                </a:ext>
              </a:extLst>
            </p:cNvPr>
            <p:cNvSpPr txBox="1"/>
            <p:nvPr/>
          </p:nvSpPr>
          <p:spPr>
            <a:xfrm rot="16200000">
              <a:off x="1533926" y="3824350"/>
              <a:ext cx="693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n = 1.4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xmlns="" id="{985CB266-40C4-4430-8635-60E3EF272FC9}"/>
                </a:ext>
              </a:extLst>
            </p:cNvPr>
            <p:cNvSpPr txBox="1"/>
            <p:nvPr/>
          </p:nvSpPr>
          <p:spPr>
            <a:xfrm rot="16200000">
              <a:off x="1827949" y="4009386"/>
              <a:ext cx="892661" cy="279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n = 1.42</a:t>
              </a:r>
            </a:p>
          </p:txBody>
        </p:sp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EDAF886F-0528-4816-BEA3-F28E38189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983973"/>
            <a:ext cx="1364572" cy="14925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F0972C99-DBFE-4670-8507-9798D8A75B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39" y="2914895"/>
            <a:ext cx="684062" cy="4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76372" y="1628800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Characterization of RECAP Holocene and Glacial samples</a:t>
            </a:r>
          </a:p>
          <a:p>
            <a:pPr>
              <a:lnSpc>
                <a:spcPct val="200000"/>
              </a:lnSpc>
            </a:pPr>
            <a:r>
              <a:rPr lang="en-GB" dirty="0"/>
              <a:t>Calibration of extinction cross section diameter measurements (</a:t>
            </a:r>
            <a:r>
              <a:rPr lang="en-GB" dirty="0" err="1"/>
              <a:t>Abakus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Characterization of Dome B Last </a:t>
            </a:r>
            <a:r>
              <a:rPr lang="en-GB" dirty="0" err="1"/>
              <a:t>Gacial</a:t>
            </a:r>
            <a:r>
              <a:rPr lang="en-GB" dirty="0"/>
              <a:t> Maximum  ice core samples</a:t>
            </a:r>
          </a:p>
          <a:p>
            <a:pPr>
              <a:lnSpc>
                <a:spcPct val="200000"/>
              </a:lnSpc>
            </a:pPr>
            <a:r>
              <a:rPr lang="en-GB" dirty="0"/>
              <a:t>Measurements of powders in alpine snow (Testa del </a:t>
            </a:r>
            <a:r>
              <a:rPr lang="en-GB" dirty="0" err="1"/>
              <a:t>Rutor</a:t>
            </a:r>
            <a:r>
              <a:rPr lang="en-GB" dirty="0"/>
              <a:t>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9E62D5C9-6AC7-4C9A-A72E-3BD99AC297F0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ED638AB0-A3DD-4ED0-8970-8F9351922211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16FC0104-4D2C-4C07-AC7C-77C808A5D034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xmlns="" id="{10D2248D-A6A0-4BEE-B590-03E2AC780328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6050B7E-4C6A-42B1-8E66-3765C7A90695}"/>
              </a:ext>
            </a:extLst>
          </p:cNvPr>
          <p:cNvSpPr txBox="1"/>
          <p:nvPr/>
        </p:nvSpPr>
        <p:spPr>
          <a:xfrm>
            <a:off x="0" y="2929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dirty="0"/>
              <a:t>Work in progress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9821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2041" y="74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Orienting particles: a courtesy of shear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6681" y="1904057"/>
            <a:ext cx="583311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moderate velocities: particles orient randomly in the cell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3528" y="2924944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Comparing results obtained with two different systems</a:t>
            </a:r>
          </a:p>
          <a:p>
            <a:pPr>
              <a:lnSpc>
                <a:spcPct val="150000"/>
              </a:lnSpc>
            </a:pPr>
            <a:r>
              <a:rPr lang="en-GB" dirty="0"/>
              <a:t>can give information about the particles aspect ratio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6450381" y="4005064"/>
            <a:ext cx="288032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nettore 2 33"/>
          <p:cNvCxnSpPr/>
          <p:nvPr/>
        </p:nvCxnSpPr>
        <p:spPr>
          <a:xfrm flipV="1">
            <a:off x="6594397" y="4077072"/>
            <a:ext cx="0" cy="1008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6311330" y="1605662"/>
            <a:ext cx="576064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7030234" y="1741541"/>
            <a:ext cx="205289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Slow flow ~ 0.1 m/s</a:t>
            </a:r>
          </a:p>
          <a:p>
            <a:pPr>
              <a:lnSpc>
                <a:spcPct val="150000"/>
              </a:lnSpc>
            </a:pPr>
            <a:r>
              <a:rPr lang="en-GB" dirty="0"/>
              <a:t>1.5 </a:t>
            </a:r>
            <a:r>
              <a:rPr lang="it-IT" dirty="0"/>
              <a:t>mm wide </a:t>
            </a:r>
            <a:r>
              <a:rPr lang="it-IT" dirty="0" err="1"/>
              <a:t>cell</a:t>
            </a:r>
            <a:endParaRPr lang="en-GB" dirty="0"/>
          </a:p>
        </p:txBody>
      </p:sp>
      <p:cxnSp>
        <p:nvCxnSpPr>
          <p:cNvPr id="37" name="Connettore 2 36"/>
          <p:cNvCxnSpPr/>
          <p:nvPr/>
        </p:nvCxnSpPr>
        <p:spPr>
          <a:xfrm flipV="1">
            <a:off x="6594397" y="2028418"/>
            <a:ext cx="4965" cy="3600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7025269" y="4119463"/>
            <a:ext cx="2051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Fast flow ~ 1 m/s</a:t>
            </a:r>
          </a:p>
          <a:p>
            <a:pPr>
              <a:lnSpc>
                <a:spcPct val="150000"/>
              </a:lnSpc>
            </a:pPr>
            <a:r>
              <a:rPr lang="en-GB" dirty="0"/>
              <a:t>200 </a:t>
            </a:r>
            <a:r>
              <a:rPr lang="el-GR" dirty="0"/>
              <a:t>μ</a:t>
            </a:r>
            <a:r>
              <a:rPr lang="en-GB" dirty="0"/>
              <a:t>m wide cell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323528" y="2419839"/>
            <a:ext cx="64637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the system is dominated by velocity gradients within the cell</a:t>
            </a:r>
          </a:p>
        </p:txBody>
      </p:sp>
      <p:grpSp>
        <p:nvGrpSpPr>
          <p:cNvPr id="40" name="Gruppo 39"/>
          <p:cNvGrpSpPr/>
          <p:nvPr/>
        </p:nvGrpSpPr>
        <p:grpSpPr>
          <a:xfrm>
            <a:off x="3218006" y="4934240"/>
            <a:ext cx="1035540" cy="1146530"/>
            <a:chOff x="3635896" y="4628088"/>
            <a:chExt cx="1314344" cy="1455216"/>
          </a:xfrm>
        </p:grpSpPr>
        <p:sp>
          <p:nvSpPr>
            <p:cNvPr id="41" name="Ovale 40"/>
            <p:cNvSpPr/>
            <p:nvPr/>
          </p:nvSpPr>
          <p:spPr>
            <a:xfrm>
              <a:off x="3860015" y="4628088"/>
              <a:ext cx="527973" cy="14308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e 41"/>
            <p:cNvSpPr/>
            <p:nvPr/>
          </p:nvSpPr>
          <p:spPr>
            <a:xfrm rot="351085">
              <a:off x="3861389" y="5163364"/>
              <a:ext cx="525222" cy="360316"/>
            </a:xfrm>
            <a:prstGeom prst="ellipse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e 42"/>
            <p:cNvSpPr/>
            <p:nvPr/>
          </p:nvSpPr>
          <p:spPr>
            <a:xfrm>
              <a:off x="3986813" y="4628088"/>
              <a:ext cx="294813" cy="1430868"/>
            </a:xfrm>
            <a:prstGeom prst="ellipse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" name="Connettore diritto 43"/>
            <p:cNvCxnSpPr/>
            <p:nvPr/>
          </p:nvCxnSpPr>
          <p:spPr>
            <a:xfrm flipH="1" flipV="1">
              <a:off x="3635896" y="4836099"/>
              <a:ext cx="996645" cy="928513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5" name="Arco 44"/>
            <p:cNvSpPr/>
            <p:nvPr/>
          </p:nvSpPr>
          <p:spPr>
            <a:xfrm>
              <a:off x="4223040" y="5355202"/>
              <a:ext cx="727200" cy="728102"/>
            </a:xfrm>
            <a:prstGeom prst="arc">
              <a:avLst>
                <a:gd name="adj1" fmla="val 6671809"/>
                <a:gd name="adj2" fmla="val 2703215"/>
              </a:avLst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Connettore 2 45"/>
            <p:cNvCxnSpPr>
              <a:stCxn id="45" idx="0"/>
            </p:cNvCxnSpPr>
            <p:nvPr/>
          </p:nvCxnSpPr>
          <p:spPr>
            <a:xfrm>
              <a:off x="4455030" y="6058619"/>
              <a:ext cx="81526" cy="208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o 46"/>
          <p:cNvGrpSpPr/>
          <p:nvPr/>
        </p:nvGrpSpPr>
        <p:grpSpPr>
          <a:xfrm>
            <a:off x="1250674" y="4600900"/>
            <a:ext cx="799069" cy="1626419"/>
            <a:chOff x="1250673" y="4221088"/>
            <a:chExt cx="985673" cy="2006232"/>
          </a:xfrm>
        </p:grpSpPr>
        <p:sp>
          <p:nvSpPr>
            <p:cNvPr id="48" name="Ovale 47"/>
            <p:cNvSpPr/>
            <p:nvPr/>
          </p:nvSpPr>
          <p:spPr>
            <a:xfrm>
              <a:off x="1255641" y="4761519"/>
              <a:ext cx="980705" cy="128685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e 48"/>
            <p:cNvSpPr/>
            <p:nvPr/>
          </p:nvSpPr>
          <p:spPr>
            <a:xfrm rot="21300804">
              <a:off x="1250673" y="5311234"/>
              <a:ext cx="979381" cy="1874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e 49"/>
            <p:cNvSpPr/>
            <p:nvPr/>
          </p:nvSpPr>
          <p:spPr>
            <a:xfrm>
              <a:off x="1658964" y="4761519"/>
              <a:ext cx="162800" cy="12868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" name="Connettore diritto 50"/>
            <p:cNvCxnSpPr/>
            <p:nvPr/>
          </p:nvCxnSpPr>
          <p:spPr>
            <a:xfrm flipH="1" flipV="1">
              <a:off x="1763688" y="4221088"/>
              <a:ext cx="3560" cy="2006232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2" name="Arco 51"/>
            <p:cNvSpPr/>
            <p:nvPr/>
          </p:nvSpPr>
          <p:spPr>
            <a:xfrm>
              <a:off x="1403648" y="4283104"/>
              <a:ext cx="727200" cy="302716"/>
            </a:xfrm>
            <a:prstGeom prst="arc">
              <a:avLst>
                <a:gd name="adj1" fmla="val 6671809"/>
                <a:gd name="adj2" fmla="val 2703215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Connettore 2 52"/>
            <p:cNvCxnSpPr>
              <a:stCxn id="52" idx="0"/>
            </p:cNvCxnSpPr>
            <p:nvPr/>
          </p:nvCxnSpPr>
          <p:spPr>
            <a:xfrm flipV="1">
              <a:off x="1709300" y="4581997"/>
              <a:ext cx="7864" cy="18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asellaDiTesto 53"/>
          <p:cNvSpPr txBox="1"/>
          <p:nvPr/>
        </p:nvSpPr>
        <p:spPr>
          <a:xfrm>
            <a:off x="3822870" y="4545008"/>
            <a:ext cx="940516" cy="375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accent1"/>
                </a:solidFill>
              </a:rPr>
              <a:t>prolate</a:t>
            </a:r>
            <a:endParaRPr lang="it-IT" i="1" dirty="0">
              <a:solidFill>
                <a:schemeClr val="accent1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2081319" y="4487109"/>
            <a:ext cx="91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accent1"/>
                </a:solidFill>
              </a:rPr>
              <a:t>oblate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5AD5EED1-DF41-4DEA-A7DC-C7342726DF01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xmlns="" id="{F428C3EA-BBC6-4DAB-B4F7-FD2DE60A8C37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xmlns="" id="{1528AA99-408A-4429-82E5-11C0A8F3ADBD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xmlns="" id="{FF65693E-A2A7-4AF2-8723-91048018161A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0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0" y="0"/>
            <a:ext cx="9144000" cy="6858000"/>
          </a:xfrm>
        </p:spPr>
      </p:pic>
      <p:cxnSp>
        <p:nvCxnSpPr>
          <p:cNvPr id="11" name="Connettore 2 10"/>
          <p:cNvCxnSpPr/>
          <p:nvPr/>
        </p:nvCxnSpPr>
        <p:spPr>
          <a:xfrm flipH="1">
            <a:off x="5724128" y="3789040"/>
            <a:ext cx="360039" cy="3345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084168" y="3491716"/>
            <a:ext cx="1080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Dome C</a:t>
            </a:r>
          </a:p>
        </p:txBody>
      </p:sp>
    </p:spTree>
    <p:extLst>
      <p:ext uri="{BB962C8B-B14F-4D97-AF65-F5344CB8AC3E}">
        <p14:creationId xmlns:p14="http://schemas.microsoft.com/office/powerpoint/2010/main" val="247005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214" y="620688"/>
            <a:ext cx="846077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292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/>
              <a:t>Ice</a:t>
            </a:r>
            <a:r>
              <a:rPr lang="it-IT" sz="3200" dirty="0"/>
              <a:t> core </a:t>
            </a:r>
            <a:r>
              <a:rPr lang="it-IT" sz="3200" dirty="0" err="1"/>
              <a:t>dust</a:t>
            </a:r>
            <a:r>
              <a:rPr lang="it-IT" sz="3200" dirty="0"/>
              <a:t>: </a:t>
            </a:r>
            <a:r>
              <a:rPr lang="it-IT" sz="3200" dirty="0" err="1"/>
              <a:t>Old</a:t>
            </a:r>
            <a:r>
              <a:rPr lang="it-IT" sz="3200" dirty="0"/>
              <a:t> Dome C - Antarctica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54356" y="1196752"/>
            <a:ext cx="91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 = 1.55</a:t>
            </a:r>
            <a:endParaRPr lang="en-GB" sz="1400" dirty="0"/>
          </a:p>
          <a:p>
            <a:r>
              <a:rPr lang="it-IT" sz="1400" dirty="0">
                <a:solidFill>
                  <a:srgbClr val="FF0000"/>
                </a:solidFill>
              </a:rPr>
              <a:t>n = 1.50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220072" y="1196751"/>
            <a:ext cx="91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 = 1.55</a:t>
            </a:r>
            <a:endParaRPr lang="en-GB" sz="1400" dirty="0"/>
          </a:p>
          <a:p>
            <a:r>
              <a:rPr lang="it-IT" sz="1400" dirty="0">
                <a:solidFill>
                  <a:srgbClr val="FF0000"/>
                </a:solidFill>
              </a:rPr>
              <a:t>n = 1.50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54356" y="4077072"/>
            <a:ext cx="91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 = 1.55</a:t>
            </a:r>
            <a:endParaRPr lang="en-GB" sz="1400" dirty="0"/>
          </a:p>
          <a:p>
            <a:r>
              <a:rPr lang="it-IT" sz="1400" dirty="0">
                <a:solidFill>
                  <a:srgbClr val="FF0000"/>
                </a:solidFill>
              </a:rPr>
              <a:t>n = 1.50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20072" y="4080698"/>
            <a:ext cx="91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n = 1.55</a:t>
            </a:r>
            <a:endParaRPr lang="en-GB" sz="1400" dirty="0"/>
          </a:p>
          <a:p>
            <a:r>
              <a:rPr lang="it-IT" sz="1400" dirty="0">
                <a:solidFill>
                  <a:srgbClr val="FF0000"/>
                </a:solidFill>
              </a:rPr>
              <a:t>n = 1.50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182994" y="2590744"/>
            <a:ext cx="152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LGM 22.3 ka BP</a:t>
            </a:r>
            <a:endParaRPr lang="en-GB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508104" y="2590743"/>
            <a:ext cx="152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LGM 22.3 ka BP</a:t>
            </a:r>
            <a:endParaRPr lang="en-GB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508104" y="5486602"/>
            <a:ext cx="152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Hol</a:t>
            </a:r>
            <a:r>
              <a:rPr lang="it-IT" sz="1400" dirty="0"/>
              <a:t>. 7.4 ka BP</a:t>
            </a:r>
            <a:endParaRPr lang="en-GB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182994" y="5486601"/>
            <a:ext cx="152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Hol</a:t>
            </a:r>
            <a:r>
              <a:rPr lang="it-IT" sz="1400" dirty="0"/>
              <a:t>. 7.4 ka BP</a:t>
            </a:r>
            <a:endParaRPr lang="en-GB" sz="1400" dirty="0"/>
          </a:p>
        </p:txBody>
      </p:sp>
      <p:sp>
        <p:nvSpPr>
          <p:cNvPr id="18" name="Rettangolo 17"/>
          <p:cNvSpPr/>
          <p:nvPr/>
        </p:nvSpPr>
        <p:spPr>
          <a:xfrm>
            <a:off x="2714" y="6247691"/>
            <a:ext cx="9141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MAC Potenza, S Albani, B </a:t>
            </a:r>
            <a:r>
              <a:rPr lang="it-IT" sz="1400" dirty="0" err="1"/>
              <a:t>Delmonte</a:t>
            </a:r>
            <a:r>
              <a:rPr lang="it-IT" sz="1400" dirty="0"/>
              <a:t>, S Villa, T </a:t>
            </a:r>
            <a:r>
              <a:rPr lang="it-IT" sz="1400" dirty="0" err="1"/>
              <a:t>Sanvito</a:t>
            </a:r>
            <a:r>
              <a:rPr lang="it-IT" sz="1400" dirty="0"/>
              <a:t>, B </a:t>
            </a:r>
            <a:r>
              <a:rPr lang="it-IT" sz="1400" dirty="0" err="1"/>
              <a:t>Paroli</a:t>
            </a:r>
            <a:r>
              <a:rPr lang="it-IT" sz="1400" dirty="0"/>
              <a:t>, N. </a:t>
            </a:r>
            <a:r>
              <a:rPr lang="it-IT" sz="1400" dirty="0" err="1"/>
              <a:t>Mahowald</a:t>
            </a:r>
            <a:r>
              <a:rPr lang="it-IT" sz="1400" dirty="0"/>
              <a:t> &amp; V Maggi, (2016). </a:t>
            </a:r>
            <a:r>
              <a:rPr lang="it-IT" sz="1400" i="1" dirty="0"/>
              <a:t>Sci. Rep</a:t>
            </a:r>
            <a:r>
              <a:rPr lang="it-IT" sz="1400" dirty="0"/>
              <a:t>, </a:t>
            </a:r>
            <a:r>
              <a:rPr lang="it-IT" sz="1400" i="1" dirty="0"/>
              <a:t>6</a:t>
            </a:r>
            <a:r>
              <a:rPr lang="it-IT" sz="1400" dirty="0"/>
              <a:t>, 28162.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22A0DDF8-3339-416F-9C12-931700DCDD1C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45A51029-0A4B-46F5-A856-F13B753797FB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312084CA-E3D1-4967-BBBA-8AF58188579C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xmlns="" id="{6B82E6D4-DC45-48D3-9AD8-C30FBF526BBE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04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18" y="3969381"/>
            <a:ext cx="4230553" cy="230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00" y="1188000"/>
            <a:ext cx="423133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5740" y="908720"/>
            <a:ext cx="4137663" cy="30606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5195040" y="5093496"/>
            <a:ext cx="347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oblate particles and not aggregates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Platelets with aspect Ratio ≃ 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21259" y="4189299"/>
            <a:ext cx="310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cannot be inverted with</a:t>
            </a:r>
          </a:p>
          <a:p>
            <a:r>
              <a:rPr lang="en-GB" dirty="0"/>
              <a:t>spherical model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292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/>
              <a:t>Ice</a:t>
            </a:r>
            <a:r>
              <a:rPr lang="it-IT" sz="3200" dirty="0"/>
              <a:t> core </a:t>
            </a:r>
            <a:r>
              <a:rPr lang="it-IT" sz="3200" dirty="0" err="1"/>
              <a:t>dust</a:t>
            </a:r>
            <a:r>
              <a:rPr lang="it-IT" sz="3200" dirty="0"/>
              <a:t>: </a:t>
            </a:r>
            <a:r>
              <a:rPr lang="it-IT" sz="3200" dirty="0" err="1"/>
              <a:t>aggregates</a:t>
            </a:r>
            <a:r>
              <a:rPr lang="it-IT" sz="3200" dirty="0"/>
              <a:t> in EDC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714" y="6247691"/>
            <a:ext cx="9141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MAC Potenza et al, (2017) </a:t>
            </a:r>
            <a:r>
              <a:rPr lang="en-GB" sz="1400" dirty="0"/>
              <a:t>ACS Earth and Space Chemistry</a:t>
            </a:r>
            <a:endParaRPr lang="it-IT" sz="1400" dirty="0"/>
          </a:p>
        </p:txBody>
      </p:sp>
      <p:sp>
        <p:nvSpPr>
          <p:cNvPr id="14" name="Rettangolo 13"/>
          <p:cNvSpPr/>
          <p:nvPr/>
        </p:nvSpPr>
        <p:spPr>
          <a:xfrm>
            <a:off x="827583" y="799163"/>
            <a:ext cx="1151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Thick cell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93653" y="3639057"/>
            <a:ext cx="1151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Thin cell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434482" y="1700808"/>
            <a:ext cx="1151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191711" y="2930158"/>
            <a:ext cx="1151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E7680E7E-444D-4E43-BE6B-549846347525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40E83257-37A9-4F44-9B0D-5418099CF5FA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8762D8DA-C223-4607-ACDA-94030DE9D532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xmlns="" id="{2F687D11-9CAE-437C-94CF-779508A95DF9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9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12" y="3885929"/>
            <a:ext cx="3312827" cy="25345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419" y="1162507"/>
            <a:ext cx="2988029" cy="262653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-20480"/>
            <a:ext cx="91440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Applying SPES to PS and PMMA calibrated samples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6208633"/>
            <a:ext cx="499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MAC Potenza, T </a:t>
            </a:r>
            <a:r>
              <a:rPr lang="it-IT" sz="1400" dirty="0" err="1"/>
              <a:t>Sanvito</a:t>
            </a:r>
            <a:r>
              <a:rPr lang="it-IT" sz="1400" dirty="0"/>
              <a:t>, A </a:t>
            </a:r>
            <a:r>
              <a:rPr lang="it-IT" sz="1400" dirty="0" err="1"/>
              <a:t>Pullia</a:t>
            </a:r>
            <a:r>
              <a:rPr lang="it-IT" sz="1400" dirty="0"/>
              <a:t>, (2015). </a:t>
            </a:r>
            <a:r>
              <a:rPr lang="it-IT" sz="1400" i="1" dirty="0"/>
              <a:t>AIP </a:t>
            </a:r>
            <a:r>
              <a:rPr lang="it-IT" sz="1400" i="1" dirty="0" err="1"/>
              <a:t>advances</a:t>
            </a:r>
            <a:r>
              <a:rPr lang="it-IT" sz="1400" i="1" dirty="0"/>
              <a:t>, </a:t>
            </a:r>
            <a:r>
              <a:rPr lang="en-GB" sz="1400" i="1" dirty="0"/>
              <a:t>5, 117222.</a:t>
            </a:r>
            <a:endParaRPr lang="it-IT" sz="1400" i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36971" y="5507940"/>
            <a:ext cx="332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would bias the particle sizing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09424" y="5013390"/>
            <a:ext cx="488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refractive index is commonly assumed </a:t>
            </a:r>
            <a:r>
              <a:rPr lang="en-GB" i="1" dirty="0"/>
              <a:t>a priori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4572000" y="2314635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603049" y="3495787"/>
            <a:ext cx="843938" cy="3167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90BFB0E5-2A86-4434-9820-763A65CEE01C}"/>
              </a:ext>
            </a:extLst>
          </p:cNvPr>
          <p:cNvGrpSpPr/>
          <p:nvPr/>
        </p:nvGrpSpPr>
        <p:grpSpPr>
          <a:xfrm>
            <a:off x="294241" y="1018348"/>
            <a:ext cx="3930347" cy="3523662"/>
            <a:chOff x="97723" y="845295"/>
            <a:chExt cx="4323382" cy="387602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3" y="845295"/>
              <a:ext cx="4323382" cy="3807158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1115616" y="1739626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</a:rPr>
                <a:t>PMMA spheres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282131" y="3034028"/>
              <a:ext cx="1539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C00000"/>
                  </a:solidFill>
                </a:rPr>
                <a:t>PS spheres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1687217" y="4315058"/>
              <a:ext cx="2375755" cy="4062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Extinction [</a:t>
              </a:r>
              <a:r>
                <a:rPr lang="en-GB" b="1" dirty="0" err="1"/>
                <a:t>a.u</a:t>
              </a:r>
              <a:r>
                <a:rPr lang="en-GB" b="1" dirty="0"/>
                <a:t>.]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189162" y="1441250"/>
              <a:ext cx="507832" cy="1885947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GB" b="1" dirty="0"/>
                <a:t>Scattering [</a:t>
              </a:r>
              <a:r>
                <a:rPr lang="en-GB" b="1" dirty="0" err="1"/>
                <a:t>a.u</a:t>
              </a:r>
              <a:r>
                <a:rPr lang="en-GB" b="1" dirty="0"/>
                <a:t>.]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022115" y="2557736"/>
              <a:ext cx="973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</a:rPr>
                <a:t>300 nm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426733" y="1289129"/>
              <a:ext cx="736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9900"/>
                  </a:solidFill>
                </a:rPr>
                <a:t>600 nm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361811" y="1551782"/>
              <a:ext cx="973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</a:rPr>
                <a:t>600 nm</a:t>
              </a: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2875095" y="2049509"/>
              <a:ext cx="973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</a:rPr>
                <a:t>400 nm</a:t>
              </a: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0481084A-F08D-49E7-8FF3-FE6634FB8B68}"/>
              </a:ext>
            </a:extLst>
          </p:cNvPr>
          <p:cNvSpPr txBox="1"/>
          <p:nvPr/>
        </p:nvSpPr>
        <p:spPr>
          <a:xfrm>
            <a:off x="6859970" y="908720"/>
            <a:ext cx="10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expected</a:t>
            </a:r>
            <a:endParaRPr lang="en-GB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DA9BBA6-38D2-468E-99E4-53D27F77E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" y="922801"/>
            <a:ext cx="9156543" cy="561106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A7C24CA-93A3-4885-9517-B9D8B61C825D}"/>
              </a:ext>
            </a:extLst>
          </p:cNvPr>
          <p:cNvSpPr txBox="1"/>
          <p:nvPr/>
        </p:nvSpPr>
        <p:spPr>
          <a:xfrm>
            <a:off x="0" y="0"/>
            <a:ext cx="9144000" cy="71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Mineral dust ubiquity and relevance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4168F0F-B43F-443C-A1BC-02F51EF6DDF4}"/>
              </a:ext>
            </a:extLst>
          </p:cNvPr>
          <p:cNvSpPr/>
          <p:nvPr/>
        </p:nvSpPr>
        <p:spPr>
          <a:xfrm>
            <a:off x="4377172" y="1674960"/>
            <a:ext cx="47678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Interacts with solar and terrestrial radiation</a:t>
            </a:r>
          </a:p>
          <a:p>
            <a:endParaRPr lang="en-GB" sz="2000" dirty="0"/>
          </a:p>
          <a:p>
            <a:r>
              <a:rPr lang="en-GB" sz="2000" dirty="0"/>
              <a:t>Impacts on cloud formation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82859CB4-5AD9-410A-83A8-C6C5E70EFF49}"/>
              </a:ext>
            </a:extLst>
          </p:cNvPr>
          <p:cNvSpPr txBox="1"/>
          <p:nvPr/>
        </p:nvSpPr>
        <p:spPr>
          <a:xfrm>
            <a:off x="151719" y="1890521"/>
            <a:ext cx="341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Suspended in the atmosphere</a:t>
            </a:r>
          </a:p>
          <a:p>
            <a:r>
              <a:rPr lang="en-US" sz="1600" dirty="0"/>
              <a:t>(Undergoes transport and deposition)</a:t>
            </a:r>
            <a:endParaRPr lang="en-GB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832C0663-7E08-4D6C-ADAB-F8AADE2E19B1}"/>
              </a:ext>
            </a:extLst>
          </p:cNvPr>
          <p:cNvSpPr txBox="1"/>
          <p:nvPr/>
        </p:nvSpPr>
        <p:spPr>
          <a:xfrm>
            <a:off x="6336704" y="2899096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affects</a:t>
            </a:r>
            <a:r>
              <a:rPr lang="it-IT" b="1" dirty="0"/>
              <a:t> global </a:t>
            </a:r>
            <a:r>
              <a:rPr lang="it-IT" b="1" dirty="0" err="1"/>
              <a:t>climate</a:t>
            </a:r>
            <a:endParaRPr lang="en-GB" b="1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0F08C26-9C7D-4805-8DF1-E2B4B4933728}"/>
              </a:ext>
            </a:extLst>
          </p:cNvPr>
          <p:cNvSpPr/>
          <p:nvPr/>
        </p:nvSpPr>
        <p:spPr>
          <a:xfrm>
            <a:off x="769981" y="6152729"/>
            <a:ext cx="3750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Lake </a:t>
            </a:r>
            <a:r>
              <a:rPr lang="en-GB" dirty="0" err="1">
                <a:solidFill>
                  <a:schemeClr val="bg1"/>
                </a:solidFill>
              </a:rPr>
              <a:t>Pukaki</a:t>
            </a:r>
            <a:r>
              <a:rPr lang="en-GB" dirty="0">
                <a:solidFill>
                  <a:schemeClr val="bg1"/>
                </a:solidFill>
              </a:rPr>
              <a:t>, New Zealand, 2017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D287E39-8975-4499-A502-673C6920A66D}"/>
              </a:ext>
            </a:extLst>
          </p:cNvPr>
          <p:cNvSpPr txBox="1"/>
          <p:nvPr/>
        </p:nvSpPr>
        <p:spPr>
          <a:xfrm>
            <a:off x="2267744" y="5117122"/>
            <a:ext cx="656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Suspended in water (rivers and river deltas, lakes, seas, …)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8EAE48A1-3FD7-4C67-87D4-53F6B6155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235" y="2926033"/>
            <a:ext cx="684062" cy="43095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1C1332A-05C2-412F-A0DF-4010846B1EDD}"/>
              </a:ext>
            </a:extLst>
          </p:cNvPr>
          <p:cNvSpPr txBox="1"/>
          <p:nvPr/>
        </p:nvSpPr>
        <p:spPr>
          <a:xfrm>
            <a:off x="1112015" y="4181018"/>
            <a:ext cx="340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Deposited and stored in ice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A3A00DB0-AF7D-4949-BD1C-646774ACBC48}"/>
              </a:ext>
            </a:extLst>
          </p:cNvPr>
          <p:cNvCxnSpPr/>
          <p:nvPr/>
        </p:nvCxnSpPr>
        <p:spPr>
          <a:xfrm flipH="1">
            <a:off x="4067944" y="3684555"/>
            <a:ext cx="530159" cy="6184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B259C8AE-B789-4100-A469-B5E520696A53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F6DD754E-4C18-44C4-9D73-FE7FFF1DDF1E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AF442748-012A-417E-B29C-572164A8EEBB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xmlns="" id="{0DC80F1D-7980-4C12-AC56-858C855214CD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0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71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Why optical methods?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97209" y="1074685"/>
            <a:ext cx="434051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✔</a:t>
            </a:r>
            <a:r>
              <a:rPr lang="en-GB" sz="1600" dirty="0"/>
              <a:t> fast (statistically significant)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✔</a:t>
            </a:r>
            <a:r>
              <a:rPr lang="en-GB" sz="1600" dirty="0"/>
              <a:t> non invasive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✔</a:t>
            </a:r>
            <a:r>
              <a:rPr lang="en-GB" sz="1600" dirty="0"/>
              <a:t> continuous flow analysis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✔</a:t>
            </a:r>
            <a:r>
              <a:rPr lang="en-GB" sz="1600" dirty="0"/>
              <a:t> field measurements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71600" y="1340768"/>
            <a:ext cx="345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Direct access to optical</a:t>
            </a:r>
          </a:p>
          <a:p>
            <a:r>
              <a:rPr lang="en-GB" b="1" dirty="0"/>
              <a:t>properties </a:t>
            </a:r>
            <a:r>
              <a:rPr lang="it-IT" b="1" dirty="0"/>
              <a:t>of </a:t>
            </a:r>
            <a:r>
              <a:rPr lang="en-GB" b="1" dirty="0"/>
              <a:t>particles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7FE0742E-1EA4-45EA-8CA0-3643CB33E939}"/>
              </a:ext>
            </a:extLst>
          </p:cNvPr>
          <p:cNvSpPr txBox="1"/>
          <p:nvPr/>
        </p:nvSpPr>
        <p:spPr>
          <a:xfrm>
            <a:off x="4494490" y="2730869"/>
            <a:ext cx="439799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→ </a:t>
            </a:r>
            <a:r>
              <a:rPr lang="en-GB" sz="1600" dirty="0"/>
              <a:t> size (commonly investigated)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→ </a:t>
            </a:r>
            <a:r>
              <a:rPr lang="en-GB" sz="1600" dirty="0"/>
              <a:t> composition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→ </a:t>
            </a:r>
            <a:r>
              <a:rPr lang="en-GB" sz="1600" dirty="0"/>
              <a:t> shape, hence orientation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9900"/>
                </a:solidFill>
              </a:rPr>
              <a:t>→ </a:t>
            </a:r>
            <a:r>
              <a:rPr lang="en-GB" sz="1600" dirty="0"/>
              <a:t> internal structure, surface properties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F5609DB0-FB53-4997-8D3B-B093308A17F9}"/>
              </a:ext>
            </a:extLst>
          </p:cNvPr>
          <p:cNvSpPr txBox="1"/>
          <p:nvPr/>
        </p:nvSpPr>
        <p:spPr>
          <a:xfrm>
            <a:off x="971600" y="3002654"/>
            <a:ext cx="216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Indirect</a:t>
            </a:r>
            <a:r>
              <a:rPr lang="it-IT" b="1" dirty="0"/>
              <a:t> access to</a:t>
            </a:r>
          </a:p>
          <a:p>
            <a:r>
              <a:rPr lang="it-IT" b="1" dirty="0" err="1"/>
              <a:t>particle</a:t>
            </a:r>
            <a:r>
              <a:rPr lang="it-IT" b="1" dirty="0"/>
              <a:t> </a:t>
            </a:r>
            <a:r>
              <a:rPr lang="it-IT" b="1" dirty="0" err="1"/>
              <a:t>morphology</a:t>
            </a:r>
            <a:endParaRPr lang="en-GB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D9A95483-09FC-4505-8B73-733FE30EB9E9}"/>
              </a:ext>
            </a:extLst>
          </p:cNvPr>
          <p:cNvSpPr txBox="1"/>
          <p:nvPr/>
        </p:nvSpPr>
        <p:spPr>
          <a:xfrm>
            <a:off x="1423701" y="5589240"/>
            <a:ext cx="5236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9900"/>
                </a:solidFill>
              </a:rPr>
              <a:t>A more detailed model can give much deeper insight</a:t>
            </a:r>
            <a:endParaRPr lang="en-GB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6B60BA8A-B788-4B3C-BB3E-FFAF9DAB7395}"/>
              </a:ext>
            </a:extLst>
          </p:cNvPr>
          <p:cNvSpPr txBox="1"/>
          <p:nvPr/>
        </p:nvSpPr>
        <p:spPr>
          <a:xfrm>
            <a:off x="1799184" y="5169340"/>
            <a:ext cx="430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and </a:t>
            </a:r>
            <a:r>
              <a:rPr lang="it-IT" dirty="0" err="1"/>
              <a:t>yet</a:t>
            </a:r>
            <a:r>
              <a:rPr lang="it-IT" dirty="0"/>
              <a:t>…</a:t>
            </a:r>
            <a:r>
              <a:rPr lang="en-GB" dirty="0"/>
              <a:t> many parameters affect scattering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17871E9-0B3B-459C-AC9C-BEA5766D109B}"/>
              </a:ext>
            </a:extLst>
          </p:cNvPr>
          <p:cNvSpPr/>
          <p:nvPr/>
        </p:nvSpPr>
        <p:spPr>
          <a:xfrm>
            <a:off x="775629" y="4293096"/>
            <a:ext cx="7090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Scattering cross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</a:t>
            </a:r>
            <a:r>
              <a:rPr lang="it-IT" dirty="0" err="1"/>
              <a:t>primarily</a:t>
            </a:r>
            <a:r>
              <a:rPr lang="it-IT" dirty="0"/>
              <a:t> on </a:t>
            </a:r>
            <a:r>
              <a:rPr lang="it-IT" b="1" dirty="0" err="1"/>
              <a:t>size</a:t>
            </a:r>
            <a:r>
              <a:rPr lang="it-IT" dirty="0"/>
              <a:t> (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i="1" dirty="0"/>
              <a:t> </a:t>
            </a:r>
            <a:r>
              <a:rPr lang="el-GR" i="1" dirty="0"/>
              <a:t>λ</a:t>
            </a:r>
            <a:r>
              <a:rPr lang="it-IT" dirty="0"/>
              <a:t>)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97384ADB-5F7B-4036-BB00-A7189957D6AA}"/>
              </a:ext>
            </a:extLst>
          </p:cNvPr>
          <p:cNvSpPr/>
          <p:nvPr/>
        </p:nvSpPr>
        <p:spPr>
          <a:xfrm>
            <a:off x="7170216" y="4365104"/>
            <a:ext cx="1146072" cy="1148346"/>
          </a:xfrm>
          <a:prstGeom prst="ellipse">
            <a:avLst/>
          </a:prstGeom>
          <a:gradFill flip="none" rotWithShape="1">
            <a:gsLst>
              <a:gs pos="100000">
                <a:srgbClr val="682A00"/>
              </a:gs>
              <a:gs pos="46000">
                <a:schemeClr val="accent6">
                  <a:lumMod val="75000"/>
                  <a:shade val="67500"/>
                  <a:satMod val="115000"/>
                </a:schemeClr>
              </a:gs>
              <a:gs pos="0">
                <a:srgbClr val="F6862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860B3022-5EE2-4A17-B012-9CC970F3A434}"/>
              </a:ext>
            </a:extLst>
          </p:cNvPr>
          <p:cNvSpPr/>
          <p:nvPr/>
        </p:nvSpPr>
        <p:spPr>
          <a:xfrm>
            <a:off x="1799184" y="4721365"/>
            <a:ext cx="433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common model: </a:t>
            </a:r>
            <a:r>
              <a:rPr lang="it-IT" dirty="0" err="1"/>
              <a:t>spheres</a:t>
            </a:r>
            <a:r>
              <a:rPr lang="it-IT" dirty="0"/>
              <a:t> of a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material</a:t>
            </a:r>
            <a:endParaRPr lang="it-IT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8D3694F5-D7B2-4894-AF8C-F2F7838D6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38" y="4797152"/>
            <a:ext cx="513946" cy="323786"/>
          </a:xfrm>
          <a:prstGeom prst="rect">
            <a:avLst/>
          </a:prstGeom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xmlns="" id="{C3ED89B5-7E0A-4431-B025-380030AC1DA8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CF61528-1859-419A-9D71-557936370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365104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0" grpId="0"/>
      <p:bldP spid="28" grpId="0"/>
      <p:bldP spid="29" grpId="0"/>
      <p:bldP spid="30" grpId="0"/>
      <p:bldP spid="7" grpId="0"/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1491605" y="1934581"/>
            <a:ext cx="5600675" cy="876300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rgbClr val="FF0000"/>
              </a:gs>
              <a:gs pos="60000">
                <a:srgbClr val="FF0000"/>
              </a:gs>
              <a:gs pos="100000">
                <a:schemeClr val="bg1"/>
              </a:gs>
            </a:gsLst>
            <a:lin ang="162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it-IT" dirty="0">
                <a:solidFill>
                  <a:schemeClr val="accent6">
                    <a:lumMod val="20000"/>
                    <a:lumOff val="80000"/>
                  </a:schemeClr>
                </a:solidFill>
                <a:cs typeface="+mn-cs"/>
              </a:rPr>
              <a:t>Laser beam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0" y="-1787"/>
            <a:ext cx="9144000" cy="71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Light scattering by small particles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igura a mano libera: forma 15"/>
          <p:cNvSpPr/>
          <p:nvPr/>
        </p:nvSpPr>
        <p:spPr>
          <a:xfrm rot="18138128">
            <a:off x="4535742" y="2255534"/>
            <a:ext cx="259724" cy="259619"/>
          </a:xfrm>
          <a:custGeom>
            <a:avLst/>
            <a:gdLst>
              <a:gd name="connsiteX0" fmla="*/ 140677 w 675249"/>
              <a:gd name="connsiteY0" fmla="*/ 160625 h 582656"/>
              <a:gd name="connsiteX1" fmla="*/ 0 w 675249"/>
              <a:gd name="connsiteY1" fmla="*/ 413844 h 582656"/>
              <a:gd name="connsiteX2" fmla="*/ 182880 w 675249"/>
              <a:gd name="connsiteY2" fmla="*/ 582656 h 582656"/>
              <a:gd name="connsiteX3" fmla="*/ 436098 w 675249"/>
              <a:gd name="connsiteY3" fmla="*/ 441979 h 582656"/>
              <a:gd name="connsiteX4" fmla="*/ 492369 w 675249"/>
              <a:gd name="connsiteY4" fmla="*/ 287234 h 582656"/>
              <a:gd name="connsiteX5" fmla="*/ 548640 w 675249"/>
              <a:gd name="connsiteY5" fmla="*/ 273167 h 582656"/>
              <a:gd name="connsiteX6" fmla="*/ 633046 w 675249"/>
              <a:gd name="connsiteY6" fmla="*/ 245031 h 582656"/>
              <a:gd name="connsiteX7" fmla="*/ 675249 w 675249"/>
              <a:gd name="connsiteY7" fmla="*/ 230964 h 582656"/>
              <a:gd name="connsiteX8" fmla="*/ 633046 w 675249"/>
              <a:gd name="connsiteY8" fmla="*/ 132490 h 582656"/>
              <a:gd name="connsiteX9" fmla="*/ 576775 w 675249"/>
              <a:gd name="connsiteY9" fmla="*/ 76219 h 582656"/>
              <a:gd name="connsiteX10" fmla="*/ 534572 w 675249"/>
              <a:gd name="connsiteY10" fmla="*/ 62151 h 582656"/>
              <a:gd name="connsiteX11" fmla="*/ 492369 w 675249"/>
              <a:gd name="connsiteY11" fmla="*/ 76219 h 582656"/>
              <a:gd name="connsiteX12" fmla="*/ 450166 w 675249"/>
              <a:gd name="connsiteY12" fmla="*/ 104354 h 582656"/>
              <a:gd name="connsiteX13" fmla="*/ 407963 w 675249"/>
              <a:gd name="connsiteY13" fmla="*/ 90287 h 582656"/>
              <a:gd name="connsiteX14" fmla="*/ 379827 w 675249"/>
              <a:gd name="connsiteY14" fmla="*/ 62151 h 582656"/>
              <a:gd name="connsiteX15" fmla="*/ 351692 w 675249"/>
              <a:gd name="connsiteY15" fmla="*/ 19948 h 582656"/>
              <a:gd name="connsiteX16" fmla="*/ 323557 w 675249"/>
              <a:gd name="connsiteY16" fmla="*/ 19948 h 582656"/>
              <a:gd name="connsiteX17" fmla="*/ 168812 w 675249"/>
              <a:gd name="connsiteY17" fmla="*/ 19948 h 582656"/>
              <a:gd name="connsiteX18" fmla="*/ 42203 w 675249"/>
              <a:gd name="connsiteY18" fmla="*/ 5881 h 582656"/>
              <a:gd name="connsiteX19" fmla="*/ 14067 w 675249"/>
              <a:gd name="connsiteY19" fmla="*/ 90287 h 582656"/>
              <a:gd name="connsiteX20" fmla="*/ 84406 w 675249"/>
              <a:gd name="connsiteY20" fmla="*/ 132490 h 582656"/>
              <a:gd name="connsiteX21" fmla="*/ 140677 w 675249"/>
              <a:gd name="connsiteY21" fmla="*/ 160625 h 58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249" h="582656">
                <a:moveTo>
                  <a:pt x="140677" y="160625"/>
                </a:moveTo>
                <a:lnTo>
                  <a:pt x="0" y="413844"/>
                </a:lnTo>
                <a:lnTo>
                  <a:pt x="182880" y="582656"/>
                </a:lnTo>
                <a:lnTo>
                  <a:pt x="436098" y="441979"/>
                </a:lnTo>
                <a:cubicBezTo>
                  <a:pt x="443190" y="410066"/>
                  <a:pt x="441003" y="312917"/>
                  <a:pt x="492369" y="287234"/>
                </a:cubicBezTo>
                <a:cubicBezTo>
                  <a:pt x="509662" y="278587"/>
                  <a:pt x="530121" y="278723"/>
                  <a:pt x="548640" y="273167"/>
                </a:cubicBezTo>
                <a:cubicBezTo>
                  <a:pt x="577047" y="264645"/>
                  <a:pt x="604911" y="254409"/>
                  <a:pt x="633046" y="245031"/>
                </a:cubicBezTo>
                <a:lnTo>
                  <a:pt x="675249" y="230964"/>
                </a:lnTo>
                <a:cubicBezTo>
                  <a:pt x="662309" y="179204"/>
                  <a:pt x="667334" y="172492"/>
                  <a:pt x="633046" y="132490"/>
                </a:cubicBezTo>
                <a:cubicBezTo>
                  <a:pt x="615783" y="112350"/>
                  <a:pt x="601940" y="84608"/>
                  <a:pt x="576775" y="76219"/>
                </a:cubicBezTo>
                <a:lnTo>
                  <a:pt x="534572" y="62151"/>
                </a:lnTo>
                <a:cubicBezTo>
                  <a:pt x="520504" y="66840"/>
                  <a:pt x="505632" y="69587"/>
                  <a:pt x="492369" y="76219"/>
                </a:cubicBezTo>
                <a:cubicBezTo>
                  <a:pt x="477247" y="83780"/>
                  <a:pt x="466843" y="101574"/>
                  <a:pt x="450166" y="104354"/>
                </a:cubicBezTo>
                <a:cubicBezTo>
                  <a:pt x="435539" y="106792"/>
                  <a:pt x="422031" y="94976"/>
                  <a:pt x="407963" y="90287"/>
                </a:cubicBezTo>
                <a:cubicBezTo>
                  <a:pt x="398584" y="80908"/>
                  <a:pt x="388113" y="72508"/>
                  <a:pt x="379827" y="62151"/>
                </a:cubicBezTo>
                <a:cubicBezTo>
                  <a:pt x="369265" y="48949"/>
                  <a:pt x="365218" y="30092"/>
                  <a:pt x="351692" y="19948"/>
                </a:cubicBezTo>
                <a:cubicBezTo>
                  <a:pt x="344189" y="14321"/>
                  <a:pt x="332935" y="19948"/>
                  <a:pt x="323557" y="19948"/>
                </a:cubicBezTo>
                <a:lnTo>
                  <a:pt x="168812" y="19948"/>
                </a:lnTo>
                <a:cubicBezTo>
                  <a:pt x="126609" y="15259"/>
                  <a:pt x="80860" y="-11690"/>
                  <a:pt x="42203" y="5881"/>
                </a:cubicBezTo>
                <a:cubicBezTo>
                  <a:pt x="15204" y="18153"/>
                  <a:pt x="14067" y="90287"/>
                  <a:pt x="14067" y="90287"/>
                </a:cubicBezTo>
                <a:cubicBezTo>
                  <a:pt x="34067" y="150284"/>
                  <a:pt x="13306" y="132490"/>
                  <a:pt x="84406" y="132490"/>
                </a:cubicBezTo>
                <a:lnTo>
                  <a:pt x="140677" y="16062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o 1"/>
          <p:cNvGrpSpPr/>
          <p:nvPr/>
        </p:nvGrpSpPr>
        <p:grpSpPr>
          <a:xfrm>
            <a:off x="3579837" y="1340768"/>
            <a:ext cx="2448272" cy="1870882"/>
            <a:chOff x="3579837" y="1340768"/>
            <a:chExt cx="2448272" cy="1870882"/>
          </a:xfrm>
        </p:grpSpPr>
        <p:cxnSp>
          <p:nvCxnSpPr>
            <p:cNvPr id="7" name="Connettore 2 12"/>
            <p:cNvCxnSpPr>
              <a:cxnSpLocks noChangeShapeType="1"/>
            </p:cNvCxnSpPr>
            <p:nvPr/>
          </p:nvCxnSpPr>
          <p:spPr bwMode="auto">
            <a:xfrm flipV="1">
              <a:off x="4872930" y="1340768"/>
              <a:ext cx="723131" cy="733768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Connettore 2 14"/>
            <p:cNvCxnSpPr>
              <a:cxnSpLocks noChangeShapeType="1"/>
            </p:cNvCxnSpPr>
            <p:nvPr/>
          </p:nvCxnSpPr>
          <p:spPr bwMode="auto">
            <a:xfrm>
              <a:off x="4872930" y="2607935"/>
              <a:ext cx="507107" cy="459252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Connettore 2 16"/>
            <p:cNvCxnSpPr>
              <a:cxnSpLocks noChangeShapeType="1"/>
            </p:cNvCxnSpPr>
            <p:nvPr/>
          </p:nvCxnSpPr>
          <p:spPr bwMode="auto">
            <a:xfrm flipH="1">
              <a:off x="3579837" y="2492469"/>
              <a:ext cx="782936" cy="245473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Connettore 2 20"/>
            <p:cNvCxnSpPr>
              <a:cxnSpLocks noChangeShapeType="1"/>
            </p:cNvCxnSpPr>
            <p:nvPr/>
          </p:nvCxnSpPr>
          <p:spPr bwMode="auto">
            <a:xfrm flipV="1">
              <a:off x="4604643" y="1340768"/>
              <a:ext cx="20637" cy="735356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Connettore 2 22"/>
            <p:cNvCxnSpPr>
              <a:cxnSpLocks noChangeShapeType="1"/>
            </p:cNvCxnSpPr>
            <p:nvPr/>
          </p:nvCxnSpPr>
          <p:spPr bwMode="auto">
            <a:xfrm flipH="1">
              <a:off x="4625280" y="2609523"/>
              <a:ext cx="1588" cy="602127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Connettore 2 14"/>
            <p:cNvCxnSpPr>
              <a:cxnSpLocks noChangeShapeType="1"/>
            </p:cNvCxnSpPr>
            <p:nvPr/>
          </p:nvCxnSpPr>
          <p:spPr bwMode="auto">
            <a:xfrm flipV="1">
              <a:off x="4897718" y="2206210"/>
              <a:ext cx="1130391" cy="141990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Connettore 2 18"/>
            <p:cNvCxnSpPr>
              <a:cxnSpLocks noChangeShapeType="1"/>
            </p:cNvCxnSpPr>
            <p:nvPr/>
          </p:nvCxnSpPr>
          <p:spPr bwMode="auto">
            <a:xfrm flipH="1" flipV="1">
              <a:off x="3907481" y="1700381"/>
              <a:ext cx="536452" cy="504056"/>
            </a:xfrm>
            <a:prstGeom prst="straightConnector1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1" name="Rettangolo 20"/>
          <p:cNvSpPr/>
          <p:nvPr/>
        </p:nvSpPr>
        <p:spPr>
          <a:xfrm>
            <a:off x="1835696" y="5805884"/>
            <a:ext cx="5097743" cy="27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cs typeface="Arial" pitchFamily="34" charset="0"/>
                <a:sym typeface="Wingdings" pitchFamily="2" charset="2"/>
              </a:rPr>
              <a:t>Extinction and scattering act simultaneously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D3CB47CF-3920-4087-AC33-DCFD95EB072A}"/>
              </a:ext>
            </a:extLst>
          </p:cNvPr>
          <p:cNvGrpSpPr/>
          <p:nvPr/>
        </p:nvGrpSpPr>
        <p:grpSpPr>
          <a:xfrm>
            <a:off x="1835696" y="3428999"/>
            <a:ext cx="5976664" cy="901825"/>
            <a:chOff x="1115616" y="3573012"/>
            <a:chExt cx="5976664" cy="1376170"/>
          </a:xfrm>
        </p:grpSpPr>
        <p:sp>
          <p:nvSpPr>
            <p:cNvPr id="3" name="CasellaDiTesto 2"/>
            <p:cNvSpPr txBox="1"/>
            <p:nvPr/>
          </p:nvSpPr>
          <p:spPr>
            <a:xfrm>
              <a:off x="1115616" y="3573012"/>
              <a:ext cx="5976664" cy="137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it-IT" dirty="0"/>
                <a:t>The power of the beam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en-GB" dirty="0"/>
                <a:t>partially</a:t>
              </a:r>
              <a:r>
                <a:rPr lang="it-IT" dirty="0"/>
                <a:t> </a:t>
              </a:r>
              <a:r>
                <a:rPr lang="it-IT" dirty="0" err="1"/>
                <a:t>scattered</a:t>
              </a:r>
              <a:r>
                <a:rPr lang="it-IT" dirty="0"/>
                <a:t> </a:t>
              </a:r>
              <a:r>
                <a:rPr lang="it-IT" dirty="0">
                  <a:solidFill>
                    <a:schemeClr val="tx1">
                      <a:tint val="75000"/>
                    </a:schemeClr>
                  </a:solidFill>
                </a:rPr>
                <a:t>	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it-IT" b="1" dirty="0">
                  <a:solidFill>
                    <a:schemeClr val="tx1">
                      <a:tint val="75000"/>
                    </a:schemeClr>
                  </a:solidFill>
                </a:rPr>
                <a:t>	</a:t>
              </a:r>
              <a:r>
                <a:rPr lang="it-IT" b="1" dirty="0">
                  <a:solidFill>
                    <a:srgbClr val="FF0000"/>
                  </a:solidFill>
                </a:rPr>
                <a:t>scattering</a:t>
              </a:r>
              <a:r>
                <a:rPr lang="it-IT" dirty="0">
                  <a:solidFill>
                    <a:srgbClr val="FF0000"/>
                  </a:solidFill>
                </a:rPr>
                <a:t> cross </a:t>
              </a:r>
              <a:r>
                <a:rPr lang="it-IT" dirty="0" err="1">
                  <a:solidFill>
                    <a:srgbClr val="FF0000"/>
                  </a:solidFill>
                </a:rPr>
                <a:t>section</a:t>
              </a:r>
              <a:endParaRPr lang="it-IT" dirty="0">
                <a:solidFill>
                  <a:srgbClr val="FF0000"/>
                </a:solidFill>
              </a:endParaRPr>
            </a:p>
            <a:p>
              <a:endParaRPr lang="en-GB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16287DD8-BE2B-4CEF-B8FD-09D70131A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4452081"/>
              <a:ext cx="684062" cy="430959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A9A7648B-93F3-4443-A6DA-DB22BEAF0002}"/>
              </a:ext>
            </a:extLst>
          </p:cNvPr>
          <p:cNvGrpSpPr/>
          <p:nvPr/>
        </p:nvGrpSpPr>
        <p:grpSpPr>
          <a:xfrm>
            <a:off x="1835696" y="4634762"/>
            <a:ext cx="6264696" cy="882471"/>
            <a:chOff x="1115616" y="4645585"/>
            <a:chExt cx="6264696" cy="1174568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1115616" y="4645585"/>
              <a:ext cx="6264696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t-IT" dirty="0">
                  <a:latin typeface="+mj-lt"/>
                </a:rPr>
                <a:t>The </a:t>
              </a:r>
              <a:r>
                <a:rPr lang="it-IT" dirty="0" err="1">
                  <a:latin typeface="+mj-lt"/>
                </a:rPr>
                <a:t>transmitted</a:t>
              </a:r>
              <a:r>
                <a:rPr lang="it-IT" dirty="0">
                  <a:latin typeface="+mj-lt"/>
                </a:rPr>
                <a:t> power </a:t>
              </a:r>
              <a:r>
                <a:rPr lang="it-IT" dirty="0" err="1">
                  <a:latin typeface="+mj-lt"/>
                </a:rPr>
                <a:t>is</a:t>
              </a:r>
              <a:r>
                <a:rPr lang="it-IT" dirty="0">
                  <a:latin typeface="+mj-lt"/>
                </a:rPr>
                <a:t> </a:t>
              </a:r>
              <a:r>
                <a:rPr lang="it-IT" dirty="0" err="1">
                  <a:latin typeface="+mj-lt"/>
                </a:rPr>
                <a:t>reduced</a:t>
              </a:r>
              <a:r>
                <a:rPr lang="it-IT" dirty="0">
                  <a:latin typeface="+mj-lt"/>
                </a:rPr>
                <a:t> </a:t>
              </a:r>
              <a:r>
                <a:rPr lang="it-IT" dirty="0" err="1">
                  <a:latin typeface="+mj-lt"/>
                </a:rPr>
                <a:t>accordingly</a:t>
              </a:r>
              <a:endParaRPr lang="it-IT" dirty="0">
                <a:latin typeface="+mj-lt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it-IT" b="1" dirty="0">
                  <a:solidFill>
                    <a:schemeClr val="tx1">
                      <a:tint val="75000"/>
                    </a:schemeClr>
                  </a:solidFill>
                  <a:latin typeface="+mj-lt"/>
                </a:rPr>
                <a:t>	</a:t>
              </a:r>
              <a:r>
                <a:rPr lang="en-GB" b="1" dirty="0">
                  <a:solidFill>
                    <a:srgbClr val="FF0000"/>
                  </a:solidFill>
                  <a:latin typeface="+mj-lt"/>
                </a:rPr>
                <a:t>extinction</a:t>
              </a:r>
              <a:r>
                <a:rPr lang="it-IT" dirty="0">
                  <a:solidFill>
                    <a:srgbClr val="FF0000"/>
                  </a:solidFill>
                  <a:latin typeface="+mj-lt"/>
                </a:rPr>
                <a:t> cross </a:t>
              </a:r>
              <a:r>
                <a:rPr lang="en-GB" dirty="0">
                  <a:solidFill>
                    <a:srgbClr val="FF0000"/>
                  </a:solidFill>
                  <a:latin typeface="+mj-lt"/>
                </a:rPr>
                <a:t>section</a:t>
              </a: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xmlns="" id="{4946E097-12A6-41E0-A883-8C49FEEE4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5425203"/>
              <a:ext cx="684062" cy="394950"/>
            </a:xfrm>
            <a:prstGeom prst="rect">
              <a:avLst/>
            </a:prstGeom>
          </p:spPr>
        </p:pic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1F4FA130-5A36-4580-BE44-2B3AF7D49247}"/>
              </a:ext>
            </a:extLst>
          </p:cNvPr>
          <p:cNvSpPr txBox="1"/>
          <p:nvPr/>
        </p:nvSpPr>
        <p:spPr>
          <a:xfrm>
            <a:off x="741341" y="1092373"/>
            <a:ext cx="360039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What can we measure in the lab?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09BB3BAD-37C1-4509-9F3C-59418F282E3A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B8D6D81B-A776-448C-B273-5482F0ED4DE2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xmlns="" id="{A772DFF9-F0B5-4621-AF89-D2090FE9BFAB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xmlns="" id="{F6212D57-B600-44B1-AD25-F3D234E9A729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05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2211226" y="1263084"/>
            <a:ext cx="4550521" cy="50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Scattering in the forward direction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ttangolo 42"/>
          <p:cNvSpPr/>
          <p:nvPr/>
        </p:nvSpPr>
        <p:spPr bwMode="auto">
          <a:xfrm>
            <a:off x="1491605" y="1934581"/>
            <a:ext cx="5600675" cy="876300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rgbClr val="FF0000"/>
              </a:gs>
              <a:gs pos="60000">
                <a:srgbClr val="FF0000"/>
              </a:gs>
              <a:gs pos="100000">
                <a:schemeClr val="bg1"/>
              </a:gs>
            </a:gsLst>
            <a:lin ang="162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it-IT" dirty="0">
                <a:solidFill>
                  <a:schemeClr val="accent6">
                    <a:lumMod val="20000"/>
                    <a:lumOff val="80000"/>
                  </a:schemeClr>
                </a:solidFill>
                <a:cs typeface="+mn-cs"/>
              </a:rPr>
              <a:t>Laser beam</a:t>
            </a:r>
          </a:p>
        </p:txBody>
      </p:sp>
      <p:sp>
        <p:nvSpPr>
          <p:cNvPr id="50" name="Figura a mano libera: forma 49"/>
          <p:cNvSpPr/>
          <p:nvPr/>
        </p:nvSpPr>
        <p:spPr>
          <a:xfrm rot="18138128">
            <a:off x="4535742" y="2255534"/>
            <a:ext cx="259724" cy="259619"/>
          </a:xfrm>
          <a:custGeom>
            <a:avLst/>
            <a:gdLst>
              <a:gd name="connsiteX0" fmla="*/ 140677 w 675249"/>
              <a:gd name="connsiteY0" fmla="*/ 160625 h 582656"/>
              <a:gd name="connsiteX1" fmla="*/ 0 w 675249"/>
              <a:gd name="connsiteY1" fmla="*/ 413844 h 582656"/>
              <a:gd name="connsiteX2" fmla="*/ 182880 w 675249"/>
              <a:gd name="connsiteY2" fmla="*/ 582656 h 582656"/>
              <a:gd name="connsiteX3" fmla="*/ 436098 w 675249"/>
              <a:gd name="connsiteY3" fmla="*/ 441979 h 582656"/>
              <a:gd name="connsiteX4" fmla="*/ 492369 w 675249"/>
              <a:gd name="connsiteY4" fmla="*/ 287234 h 582656"/>
              <a:gd name="connsiteX5" fmla="*/ 548640 w 675249"/>
              <a:gd name="connsiteY5" fmla="*/ 273167 h 582656"/>
              <a:gd name="connsiteX6" fmla="*/ 633046 w 675249"/>
              <a:gd name="connsiteY6" fmla="*/ 245031 h 582656"/>
              <a:gd name="connsiteX7" fmla="*/ 675249 w 675249"/>
              <a:gd name="connsiteY7" fmla="*/ 230964 h 582656"/>
              <a:gd name="connsiteX8" fmla="*/ 633046 w 675249"/>
              <a:gd name="connsiteY8" fmla="*/ 132490 h 582656"/>
              <a:gd name="connsiteX9" fmla="*/ 576775 w 675249"/>
              <a:gd name="connsiteY9" fmla="*/ 76219 h 582656"/>
              <a:gd name="connsiteX10" fmla="*/ 534572 w 675249"/>
              <a:gd name="connsiteY10" fmla="*/ 62151 h 582656"/>
              <a:gd name="connsiteX11" fmla="*/ 492369 w 675249"/>
              <a:gd name="connsiteY11" fmla="*/ 76219 h 582656"/>
              <a:gd name="connsiteX12" fmla="*/ 450166 w 675249"/>
              <a:gd name="connsiteY12" fmla="*/ 104354 h 582656"/>
              <a:gd name="connsiteX13" fmla="*/ 407963 w 675249"/>
              <a:gd name="connsiteY13" fmla="*/ 90287 h 582656"/>
              <a:gd name="connsiteX14" fmla="*/ 379827 w 675249"/>
              <a:gd name="connsiteY14" fmla="*/ 62151 h 582656"/>
              <a:gd name="connsiteX15" fmla="*/ 351692 w 675249"/>
              <a:gd name="connsiteY15" fmla="*/ 19948 h 582656"/>
              <a:gd name="connsiteX16" fmla="*/ 323557 w 675249"/>
              <a:gd name="connsiteY16" fmla="*/ 19948 h 582656"/>
              <a:gd name="connsiteX17" fmla="*/ 168812 w 675249"/>
              <a:gd name="connsiteY17" fmla="*/ 19948 h 582656"/>
              <a:gd name="connsiteX18" fmla="*/ 42203 w 675249"/>
              <a:gd name="connsiteY18" fmla="*/ 5881 h 582656"/>
              <a:gd name="connsiteX19" fmla="*/ 14067 w 675249"/>
              <a:gd name="connsiteY19" fmla="*/ 90287 h 582656"/>
              <a:gd name="connsiteX20" fmla="*/ 84406 w 675249"/>
              <a:gd name="connsiteY20" fmla="*/ 132490 h 582656"/>
              <a:gd name="connsiteX21" fmla="*/ 140677 w 675249"/>
              <a:gd name="connsiteY21" fmla="*/ 160625 h 58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249" h="582656">
                <a:moveTo>
                  <a:pt x="140677" y="160625"/>
                </a:moveTo>
                <a:lnTo>
                  <a:pt x="0" y="413844"/>
                </a:lnTo>
                <a:lnTo>
                  <a:pt x="182880" y="582656"/>
                </a:lnTo>
                <a:lnTo>
                  <a:pt x="436098" y="441979"/>
                </a:lnTo>
                <a:cubicBezTo>
                  <a:pt x="443190" y="410066"/>
                  <a:pt x="441003" y="312917"/>
                  <a:pt x="492369" y="287234"/>
                </a:cubicBezTo>
                <a:cubicBezTo>
                  <a:pt x="509662" y="278587"/>
                  <a:pt x="530121" y="278723"/>
                  <a:pt x="548640" y="273167"/>
                </a:cubicBezTo>
                <a:cubicBezTo>
                  <a:pt x="577047" y="264645"/>
                  <a:pt x="604911" y="254409"/>
                  <a:pt x="633046" y="245031"/>
                </a:cubicBezTo>
                <a:lnTo>
                  <a:pt x="675249" y="230964"/>
                </a:lnTo>
                <a:cubicBezTo>
                  <a:pt x="662309" y="179204"/>
                  <a:pt x="667334" y="172492"/>
                  <a:pt x="633046" y="132490"/>
                </a:cubicBezTo>
                <a:cubicBezTo>
                  <a:pt x="615783" y="112350"/>
                  <a:pt x="601940" y="84608"/>
                  <a:pt x="576775" y="76219"/>
                </a:cubicBezTo>
                <a:lnTo>
                  <a:pt x="534572" y="62151"/>
                </a:lnTo>
                <a:cubicBezTo>
                  <a:pt x="520504" y="66840"/>
                  <a:pt x="505632" y="69587"/>
                  <a:pt x="492369" y="76219"/>
                </a:cubicBezTo>
                <a:cubicBezTo>
                  <a:pt x="477247" y="83780"/>
                  <a:pt x="466843" y="101574"/>
                  <a:pt x="450166" y="104354"/>
                </a:cubicBezTo>
                <a:cubicBezTo>
                  <a:pt x="435539" y="106792"/>
                  <a:pt x="422031" y="94976"/>
                  <a:pt x="407963" y="90287"/>
                </a:cubicBezTo>
                <a:cubicBezTo>
                  <a:pt x="398584" y="80908"/>
                  <a:pt x="388113" y="72508"/>
                  <a:pt x="379827" y="62151"/>
                </a:cubicBezTo>
                <a:cubicBezTo>
                  <a:pt x="369265" y="48949"/>
                  <a:pt x="365218" y="30092"/>
                  <a:pt x="351692" y="19948"/>
                </a:cubicBezTo>
                <a:cubicBezTo>
                  <a:pt x="344189" y="14321"/>
                  <a:pt x="332935" y="19948"/>
                  <a:pt x="323557" y="19948"/>
                </a:cubicBezTo>
                <a:lnTo>
                  <a:pt x="168812" y="19948"/>
                </a:lnTo>
                <a:cubicBezTo>
                  <a:pt x="126609" y="15259"/>
                  <a:pt x="80860" y="-11690"/>
                  <a:pt x="42203" y="5881"/>
                </a:cubicBezTo>
                <a:cubicBezTo>
                  <a:pt x="15204" y="18153"/>
                  <a:pt x="14067" y="90287"/>
                  <a:pt x="14067" y="90287"/>
                </a:cubicBezTo>
                <a:cubicBezTo>
                  <a:pt x="34067" y="150284"/>
                  <a:pt x="13306" y="132490"/>
                  <a:pt x="84406" y="132490"/>
                </a:cubicBezTo>
                <a:lnTo>
                  <a:pt x="140677" y="16062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arrotondato 14"/>
          <p:cNvSpPr/>
          <p:nvPr/>
        </p:nvSpPr>
        <p:spPr bwMode="auto">
          <a:xfrm>
            <a:off x="6660232" y="1850554"/>
            <a:ext cx="648072" cy="1013093"/>
          </a:xfrm>
          <a:prstGeom prst="roundRect">
            <a:avLst/>
          </a:prstGeom>
          <a:gradFill>
            <a:gsLst>
              <a:gs pos="95000">
                <a:schemeClr val="tx2">
                  <a:lumMod val="75000"/>
                </a:schemeClr>
              </a:gs>
              <a:gs pos="14000">
                <a:schemeClr val="bg1">
                  <a:lumMod val="85000"/>
                </a:schemeClr>
              </a:gs>
            </a:gsLst>
            <a:lin ang="27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it-IT" sz="1600" i="1" dirty="0">
                <a:cs typeface="+mn-cs"/>
              </a:rPr>
              <a:t>Sensor</a:t>
            </a:r>
          </a:p>
        </p:txBody>
      </p:sp>
      <p:sp>
        <p:nvSpPr>
          <p:cNvPr id="3" name="Cerchio parziale 2"/>
          <p:cNvSpPr/>
          <p:nvPr/>
        </p:nvSpPr>
        <p:spPr>
          <a:xfrm>
            <a:off x="2843808" y="853152"/>
            <a:ext cx="3816424" cy="3049128"/>
          </a:xfrm>
          <a:prstGeom prst="pie">
            <a:avLst>
              <a:gd name="adj1" fmla="val 20896213"/>
              <a:gd name="adj2" fmla="val 644877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64000"/>
                </a:schemeClr>
              </a:gs>
              <a:gs pos="54000">
                <a:srgbClr val="FFD357">
                  <a:alpha val="56000"/>
                </a:srgbClr>
              </a:gs>
              <a:gs pos="0">
                <a:schemeClr val="accent6">
                  <a:lumMod val="40000"/>
                  <a:lumOff val="60000"/>
                  <a:alpha val="72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1491604" y="2978073"/>
            <a:ext cx="201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Arial" pitchFamily="34" charset="0"/>
              </a:rPr>
              <a:t>Self Reference</a:t>
            </a:r>
          </a:p>
          <a:p>
            <a:r>
              <a:rPr lang="en-US" sz="1600" dirty="0">
                <a:latin typeface="+mj-lt"/>
                <a:cs typeface="Arial" pitchFamily="34" charset="0"/>
              </a:rPr>
              <a:t>Interference Scheme</a:t>
            </a:r>
            <a:endParaRPr lang="en-GB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220204" y="2988241"/>
            <a:ext cx="3792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+mj-lt"/>
                <a:cs typeface="Arial" pitchFamily="34" charset="0"/>
              </a:rPr>
              <a:t>forward scattered + transmitted</a:t>
            </a:r>
          </a:p>
          <a:p>
            <a:pPr algn="ctr"/>
            <a:r>
              <a:rPr lang="en-US" sz="1600" i="1" dirty="0">
                <a:latin typeface="+mj-lt"/>
                <a:cs typeface="Arial" pitchFamily="34" charset="0"/>
              </a:rPr>
              <a:t>interference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79320" y="4484750"/>
            <a:ext cx="7914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cs typeface="Arial" pitchFamily="34" charset="0"/>
              </a:rPr>
              <a:t>Simultaneous measurement of two independent parameters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-14926" y="0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Single Particle Extinction and Scattering (SPES)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9D1B0483-8202-467C-846A-0A2A36FDBF18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6FEBBBF6-BB6F-4DC6-8C94-49756CF3FC39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1B6F3E67-EB60-43E8-8810-7D8F294096BB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xmlns="" id="{28E9B70F-18AF-4A43-98E7-965BC815A5A4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B3B7AB96-1D2E-44BE-B510-C5C418DA8F3B}"/>
              </a:ext>
            </a:extLst>
          </p:cNvPr>
          <p:cNvSpPr txBox="1"/>
          <p:nvPr/>
        </p:nvSpPr>
        <p:spPr>
          <a:xfrm>
            <a:off x="973105" y="5013176"/>
            <a:ext cx="792028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Single particle approach: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 flow of particles across a focused laser beam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9506FCAE-2B9F-48B2-827A-48F0C9D40E60}"/>
              </a:ext>
            </a:extLst>
          </p:cNvPr>
          <p:cNvSpPr/>
          <p:nvPr/>
        </p:nvSpPr>
        <p:spPr>
          <a:xfrm>
            <a:off x="668642" y="3947743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cs typeface="Arial" pitchFamily="34" charset="0"/>
              </a:rPr>
              <a:t>Complete information on the forward scattered field: modulus and phase</a:t>
            </a:r>
          </a:p>
        </p:txBody>
      </p:sp>
    </p:spTree>
    <p:extLst>
      <p:ext uri="{BB962C8B-B14F-4D97-AF65-F5344CB8AC3E}">
        <p14:creationId xmlns:p14="http://schemas.microsoft.com/office/powerpoint/2010/main" val="2654387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53" grpId="0"/>
      <p:bldP spid="13" grpId="0"/>
      <p:bldP spid="15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11560" y="2483796"/>
            <a:ext cx="42961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it-IT" dirty="0" err="1"/>
              <a:t>Extinction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 </a:t>
            </a:r>
            <a:r>
              <a:rPr lang="it-IT" b="1" i="1" dirty="0" err="1">
                <a:solidFill>
                  <a:srgbClr val="002060"/>
                </a:solidFill>
              </a:rPr>
              <a:t>C</a:t>
            </a:r>
            <a:r>
              <a:rPr lang="it-IT" b="1" i="1" baseline="-16000" dirty="0" err="1">
                <a:solidFill>
                  <a:srgbClr val="002060"/>
                </a:solidFill>
              </a:rPr>
              <a:t>ext</a:t>
            </a:r>
            <a:r>
              <a:rPr lang="it-IT" b="1" i="1" baseline="-16000" dirty="0">
                <a:solidFill>
                  <a:srgbClr val="002060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it-IT" b="1" i="1" baseline="-16000" dirty="0"/>
              <a:t>	</a:t>
            </a:r>
            <a:r>
              <a:rPr lang="it-IT" dirty="0" err="1"/>
              <a:t>accurately</a:t>
            </a:r>
            <a:r>
              <a:rPr lang="it-IT" dirty="0"/>
              <a:t> </a:t>
            </a:r>
            <a:r>
              <a:rPr lang="it-IT" dirty="0" err="1"/>
              <a:t>determined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	</a:t>
            </a:r>
            <a:r>
              <a:rPr lang="it-IT" dirty="0" err="1"/>
              <a:t>monotonically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 with </a:t>
            </a:r>
            <a:r>
              <a:rPr lang="it-IT" i="1" dirty="0" err="1"/>
              <a:t>size</a:t>
            </a:r>
            <a:endParaRPr lang="it-IT" i="1" dirty="0"/>
          </a:p>
        </p:txBody>
      </p:sp>
      <p:sp>
        <p:nvSpPr>
          <p:cNvPr id="2" name="Rettangolo 1"/>
          <p:cNvSpPr/>
          <p:nvPr/>
        </p:nvSpPr>
        <p:spPr>
          <a:xfrm>
            <a:off x="611560" y="1275351"/>
            <a:ext cx="5451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SPES simultaneously recovers </a:t>
            </a:r>
            <a:r>
              <a:rPr lang="en-GB" i="1" dirty="0"/>
              <a:t>two</a:t>
            </a:r>
            <a:r>
              <a:rPr lang="en-GB" dirty="0"/>
              <a:t> scattering parameters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1560" y="1807974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which can be related to:</a:t>
            </a:r>
            <a:endParaRPr lang="en-GB" i="1" dirty="0"/>
          </a:p>
        </p:txBody>
      </p:sp>
      <p:sp>
        <p:nvSpPr>
          <p:cNvPr id="21" name="Rettangolo 20"/>
          <p:cNvSpPr/>
          <p:nvPr/>
        </p:nvSpPr>
        <p:spPr>
          <a:xfrm>
            <a:off x="0" y="6206100"/>
            <a:ext cx="761366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H. C. Van de </a:t>
            </a:r>
            <a:r>
              <a:rPr lang="en-US" sz="1400" dirty="0" err="1"/>
              <a:t>Hulst</a:t>
            </a:r>
            <a:r>
              <a:rPr lang="en-US" sz="1400" dirty="0"/>
              <a:t>. Light Scattering by Small Particles. Dover, 1981</a:t>
            </a:r>
            <a:endParaRPr lang="it-IT" sz="1400" dirty="0">
              <a:cs typeface="Calibri" panose="020F050202020403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0" y="0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A simple model for complex shapes</a:t>
            </a:r>
            <a:endParaRPr lang="en-US" sz="3000" i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F67E2F23-C6A8-40D6-8245-8A39F85A5E7D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D91FA7DB-3839-49F7-823B-3B755BA27CE3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2F7D3629-3473-4500-BDBC-20D7988CA00F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xmlns="" id="{E3FFF5A6-FF64-4C71-915D-D28C34D8F259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2F7FDCE0-AD20-4456-82EB-802C81F8BAF4}"/>
              </a:ext>
            </a:extLst>
          </p:cNvPr>
          <p:cNvGrpSpPr/>
          <p:nvPr/>
        </p:nvGrpSpPr>
        <p:grpSpPr>
          <a:xfrm>
            <a:off x="611560" y="4293096"/>
            <a:ext cx="6152903" cy="1338828"/>
            <a:chOff x="611560" y="4374416"/>
            <a:chExt cx="6152903" cy="1338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/>
                <p:cNvSpPr txBox="1"/>
                <p:nvPr/>
              </p:nvSpPr>
              <p:spPr>
                <a:xfrm>
                  <a:off x="3358095" y="4512447"/>
                  <a:ext cx="340636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</m:oMath>
                  </a14:m>
                  <a:r>
                    <a:rPr lang="en-GB" sz="20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−1)</m:t>
                      </m:r>
                    </m:oMath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6" name="CasellaDiTes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095" y="4512447"/>
                  <a:ext cx="3406368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2683" t="-196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xmlns="" id="{181DAFCC-41E8-48C5-8F3A-553128D0C842}"/>
                </a:ext>
              </a:extLst>
            </p:cNvPr>
            <p:cNvSpPr txBox="1"/>
            <p:nvPr/>
          </p:nvSpPr>
          <p:spPr>
            <a:xfrm>
              <a:off x="611560" y="4374416"/>
              <a:ext cx="4296149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dirty="0"/>
                <a:t>2)   Optical </a:t>
              </a:r>
              <a:r>
                <a:rPr lang="it-IT" dirty="0" err="1"/>
                <a:t>thickness</a:t>
              </a:r>
              <a:r>
                <a:rPr lang="it-IT" dirty="0"/>
                <a:t>  </a:t>
              </a:r>
              <a:r>
                <a:rPr lang="el-GR" b="1" i="1" dirty="0">
                  <a:solidFill>
                    <a:srgbClr val="002060"/>
                  </a:solidFill>
                </a:rPr>
                <a:t>ρ</a:t>
              </a:r>
              <a:endParaRPr lang="it-IT" b="1" i="1" dirty="0">
                <a:solidFill>
                  <a:srgbClr val="00206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it-IT" b="1" i="1" dirty="0"/>
                <a:t>	</a:t>
              </a:r>
              <a:r>
                <a:rPr lang="it-IT" dirty="0" err="1"/>
                <a:t>related</a:t>
              </a:r>
              <a:r>
                <a:rPr lang="it-IT" dirty="0"/>
                <a:t> to the </a:t>
              </a:r>
              <a:r>
                <a:rPr lang="it-IT" dirty="0" err="1"/>
                <a:t>refractive</a:t>
              </a:r>
              <a:r>
                <a:rPr lang="it-IT" dirty="0"/>
                <a:t> </a:t>
              </a:r>
              <a:r>
                <a:rPr lang="it-IT" dirty="0" err="1"/>
                <a:t>index</a:t>
              </a:r>
              <a:endParaRPr lang="it-IT" dirty="0"/>
            </a:p>
            <a:p>
              <a:pPr>
                <a:lnSpc>
                  <a:spcPct val="150000"/>
                </a:lnSpc>
              </a:pPr>
              <a:r>
                <a:rPr lang="it-IT" dirty="0"/>
                <a:t>	</a:t>
              </a:r>
              <a:r>
                <a:rPr lang="it-IT" dirty="0" err="1"/>
                <a:t>affected</a:t>
              </a:r>
              <a:r>
                <a:rPr lang="it-IT" dirty="0"/>
                <a:t> by </a:t>
              </a:r>
              <a:r>
                <a:rPr lang="it-IT" dirty="0" err="1"/>
                <a:t>shape</a:t>
              </a:r>
              <a:r>
                <a:rPr lang="it-IT" dirty="0"/>
                <a:t> and </a:t>
              </a:r>
              <a:r>
                <a:rPr lang="it-IT" dirty="0" err="1"/>
                <a:t>orientation</a:t>
              </a:r>
              <a:r>
                <a:rPr lang="it-IT" dirty="0"/>
                <a:t> 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4DC94EF-DFB6-4104-8964-61FF7220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630" y="1700808"/>
            <a:ext cx="2830029" cy="2644055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FB2A28E2-E20C-48ED-BBF0-32E1636A2238}"/>
              </a:ext>
            </a:extLst>
          </p:cNvPr>
          <p:cNvGrpSpPr/>
          <p:nvPr/>
        </p:nvGrpSpPr>
        <p:grpSpPr>
          <a:xfrm>
            <a:off x="6159998" y="4761898"/>
            <a:ext cx="2338993" cy="1184464"/>
            <a:chOff x="5977423" y="4682457"/>
            <a:chExt cx="2338993" cy="1184464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xmlns="" id="{FA98ED60-C2FA-45AF-B86C-A5561F710F45}"/>
                </a:ext>
              </a:extLst>
            </p:cNvPr>
            <p:cNvGrpSpPr/>
            <p:nvPr/>
          </p:nvGrpSpPr>
          <p:grpSpPr>
            <a:xfrm>
              <a:off x="6035326" y="4682457"/>
              <a:ext cx="2065622" cy="1184464"/>
              <a:chOff x="18203333" y="11522407"/>
              <a:chExt cx="3326704" cy="1799871"/>
            </a:xfrm>
          </p:grpSpPr>
          <p:pic>
            <p:nvPicPr>
              <p:cNvPr id="24" name="Picture 5" descr="C:\Users\Utente\Documents\EUROCOLD\Vienna 2014\Si-enantiomorphous_quartz.jpg">
                <a:extLst>
                  <a:ext uri="{FF2B5EF4-FFF2-40B4-BE49-F238E27FC236}">
                    <a16:creationId xmlns:a16="http://schemas.microsoft.com/office/drawing/2014/main" xmlns="" id="{3DF47201-3524-4CEB-BC4E-ADAC75DBA5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50243"/>
              <a:stretch>
                <a:fillRect/>
              </a:stretch>
            </p:blipFill>
            <p:spPr bwMode="auto">
              <a:xfrm>
                <a:off x="18203333" y="11522407"/>
                <a:ext cx="750697" cy="1387366"/>
              </a:xfrm>
              <a:prstGeom prst="rect">
                <a:avLst/>
              </a:prstGeom>
              <a:noFill/>
            </p:spPr>
          </p:pic>
          <p:pic>
            <p:nvPicPr>
              <p:cNvPr id="25" name="Picture 5" descr="C:\Users\Utente\Documents\EUROCOLD\Vienna 2014\Si-enantiomorphous_quartz.jpg">
                <a:extLst>
                  <a:ext uri="{FF2B5EF4-FFF2-40B4-BE49-F238E27FC236}">
                    <a16:creationId xmlns:a16="http://schemas.microsoft.com/office/drawing/2014/main" xmlns="" id="{4129BDD8-35EE-4F21-81EC-86D90F2B2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50243"/>
              <a:stretch>
                <a:fillRect/>
              </a:stretch>
            </p:blipFill>
            <p:spPr bwMode="auto">
              <a:xfrm rot="5400000">
                <a:off x="20433787" y="11622546"/>
                <a:ext cx="624606" cy="1567895"/>
              </a:xfrm>
              <a:prstGeom prst="rect">
                <a:avLst/>
              </a:prstGeom>
              <a:noFill/>
            </p:spPr>
          </p:pic>
          <p:cxnSp>
            <p:nvCxnSpPr>
              <p:cNvPr id="26" name="Connettore 1 52">
                <a:extLst>
                  <a:ext uri="{FF2B5EF4-FFF2-40B4-BE49-F238E27FC236}">
                    <a16:creationId xmlns:a16="http://schemas.microsoft.com/office/drawing/2014/main" xmlns="" id="{65C38E50-E6C3-48B6-A84A-E84EA7195413}"/>
                  </a:ext>
                </a:extLst>
              </p:cNvPr>
              <p:cNvCxnSpPr/>
              <p:nvPr/>
            </p:nvCxnSpPr>
            <p:spPr>
              <a:xfrm>
                <a:off x="18298999" y="13039649"/>
                <a:ext cx="545962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53">
                <a:extLst>
                  <a:ext uri="{FF2B5EF4-FFF2-40B4-BE49-F238E27FC236}">
                    <a16:creationId xmlns:a16="http://schemas.microsoft.com/office/drawing/2014/main" xmlns="" id="{2DD08DF0-D0D2-43F3-B0AA-770973D0CDDE}"/>
                  </a:ext>
                </a:extLst>
              </p:cNvPr>
              <p:cNvCxnSpPr/>
              <p:nvPr/>
            </p:nvCxnSpPr>
            <p:spPr>
              <a:xfrm>
                <a:off x="20098633" y="13039649"/>
                <a:ext cx="1294914" cy="9304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xmlns="" id="{37B29F93-F038-4DA6-B498-8E1B7A88B642}"/>
                  </a:ext>
                </a:extLst>
              </p:cNvPr>
              <p:cNvSpPr txBox="1"/>
              <p:nvPr/>
            </p:nvSpPr>
            <p:spPr>
              <a:xfrm>
                <a:off x="18871947" y="12625872"/>
                <a:ext cx="1299206" cy="696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‹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›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xmlns="" id="{806804C9-F628-4D6A-BCC4-589FB237B07C}"/>
                </a:ext>
              </a:extLst>
            </p:cNvPr>
            <p:cNvCxnSpPr>
              <a:cxnSpLocks/>
            </p:cNvCxnSpPr>
            <p:nvPr/>
          </p:nvCxnSpPr>
          <p:spPr>
            <a:xfrm>
              <a:off x="5977423" y="5138958"/>
              <a:ext cx="71625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xmlns="" id="{67CF270B-6276-466B-A936-622479518E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6253" y="5262648"/>
              <a:ext cx="1270163" cy="16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15D7FB0-6055-44FA-B80C-DE9C5D2C8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663" y="1044477"/>
            <a:ext cx="2217776" cy="24256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857D866-EC07-432D-B1A2-49EC5A1E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698" y="1052736"/>
            <a:ext cx="2251838" cy="2462946"/>
          </a:xfrm>
          <a:prstGeom prst="rect">
            <a:avLst/>
          </a:prstGeom>
        </p:spPr>
      </p:pic>
      <p:pic>
        <p:nvPicPr>
          <p:cNvPr id="6" name="Immagine 5" descr="C:\Users\Llorenç\Downloads\EDC_5534_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8" y="3763817"/>
            <a:ext cx="2165285" cy="243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:\Users\Llorenç\Downloads\EDC_5534_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55" y="3765725"/>
            <a:ext cx="2165904" cy="243840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0"/>
          <p:cNvSpPr/>
          <p:nvPr/>
        </p:nvSpPr>
        <p:spPr>
          <a:xfrm>
            <a:off x="4722278" y="1052736"/>
            <a:ext cx="108395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5316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2877" y="3792141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5534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0" y="6208633"/>
            <a:ext cx="9540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MAC Potenza et al, (2017) </a:t>
            </a:r>
            <a:r>
              <a:rPr lang="en-GB" sz="1400" dirty="0"/>
              <a:t>ACS Earth and Space Chemistry </a:t>
            </a:r>
            <a:r>
              <a:rPr lang="it-IT" sz="1400" dirty="0"/>
              <a:t>;	Villa et al., (2016) Journal of </a:t>
            </a:r>
            <a:r>
              <a:rPr lang="it-IT" sz="1400" dirty="0" err="1"/>
              <a:t>Applied</a:t>
            </a:r>
            <a:r>
              <a:rPr lang="it-IT" sz="1400" dirty="0"/>
              <a:t> </a:t>
            </a:r>
            <a:r>
              <a:rPr lang="it-IT" sz="1400" dirty="0" err="1"/>
              <a:t>Physics</a:t>
            </a:r>
            <a:r>
              <a:rPr lang="it-IT" sz="1400" dirty="0"/>
              <a:t>, 119, 24901</a:t>
            </a:r>
            <a:r>
              <a:rPr lang="en-GB" sz="1400" i="1" dirty="0"/>
              <a:t>.</a:t>
            </a:r>
            <a:endParaRPr lang="it-IT" sz="1400" i="1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84" y="1035194"/>
            <a:ext cx="2232468" cy="244176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352" y="1042578"/>
            <a:ext cx="2243149" cy="2444954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252877" y="1052736"/>
            <a:ext cx="787395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quartz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430593" y="1052736"/>
            <a:ext cx="987706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kaolinite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0" y="0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Measuring mineral dust: </a:t>
            </a:r>
            <a:r>
              <a:rPr lang="en-US" sz="3000" i="1" dirty="0"/>
              <a:t>definitely not spheres</a:t>
            </a:r>
          </a:p>
        </p:txBody>
      </p:sp>
      <p:pic>
        <p:nvPicPr>
          <p:cNvPr id="26" name="Immagine 2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909" y="3763817"/>
            <a:ext cx="2165285" cy="247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27" descr="C:\Users\Llorenç\Downloads\EDC_5768_0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98" y="3763817"/>
            <a:ext cx="2189441" cy="245894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ttangolo 28"/>
          <p:cNvSpPr/>
          <p:nvPr/>
        </p:nvSpPr>
        <p:spPr>
          <a:xfrm>
            <a:off x="4722279" y="3792141"/>
            <a:ext cx="108395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5768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xmlns="" id="{7473DF77-3C87-4AD4-8B6F-E6B17952BC90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xmlns="" id="{1512323E-EC3F-48D8-9A11-15D7BC74290A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BB6870B2-E620-4434-9D23-097A1E5D897F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xmlns="" id="{67CFEE3F-6521-44E3-9CD4-676E9428EF5E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xmlns="" id="{DC1DFEB1-6681-4051-B7B6-BD62DACAC28D}"/>
              </a:ext>
            </a:extLst>
          </p:cNvPr>
          <p:cNvSpPr/>
          <p:nvPr/>
        </p:nvSpPr>
        <p:spPr>
          <a:xfrm>
            <a:off x="6919940" y="1052736"/>
            <a:ext cx="108395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5316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xmlns="" id="{5FB9DA20-DA69-4BD1-B2D0-5DCE94E1F0CB}"/>
              </a:ext>
            </a:extLst>
          </p:cNvPr>
          <p:cNvSpPr/>
          <p:nvPr/>
        </p:nvSpPr>
        <p:spPr>
          <a:xfrm>
            <a:off x="6945045" y="3792141"/>
            <a:ext cx="108395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5768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xmlns="" id="{3098A64B-0774-4397-B16D-E0C2BF080BB4}"/>
              </a:ext>
            </a:extLst>
          </p:cNvPr>
          <p:cNvSpPr/>
          <p:nvPr/>
        </p:nvSpPr>
        <p:spPr>
          <a:xfrm>
            <a:off x="2463564" y="3789040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EDC 5534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3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5253350" y="3248677"/>
            <a:ext cx="2193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quartz (</a:t>
            </a:r>
            <a:r>
              <a:rPr lang="it-IT" sz="1600" dirty="0"/>
              <a:t>prolate) n = 1.54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253349" y="5345594"/>
            <a:ext cx="2566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kaolinite (</a:t>
            </a:r>
            <a:r>
              <a:rPr lang="it-IT" sz="1600" dirty="0"/>
              <a:t>oblate) n = 1.42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0" y="6208633"/>
            <a:ext cx="499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Villa et al., (2016) Journal of </a:t>
            </a:r>
            <a:r>
              <a:rPr lang="it-IT" sz="1400" dirty="0" err="1"/>
              <a:t>Applied</a:t>
            </a:r>
            <a:r>
              <a:rPr lang="it-IT" sz="1400" dirty="0"/>
              <a:t> </a:t>
            </a:r>
            <a:r>
              <a:rPr lang="it-IT" sz="1400" dirty="0" err="1"/>
              <a:t>Physics</a:t>
            </a:r>
            <a:r>
              <a:rPr lang="it-IT" sz="1400" dirty="0"/>
              <a:t>, 119, 24901</a:t>
            </a:r>
            <a:r>
              <a:rPr lang="en-GB" sz="1400" i="1" dirty="0"/>
              <a:t>.</a:t>
            </a:r>
            <a:endParaRPr lang="it-IT" sz="1400" i="1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62F6232C-B499-49E0-9F6E-46E1B257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61" y="1945035"/>
            <a:ext cx="1138067" cy="124476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A822306E-938F-4343-BB1B-4A371F27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532" y="4077072"/>
            <a:ext cx="1143512" cy="1246388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8FD9A711-1AD2-4E97-A344-33755013E894}"/>
              </a:ext>
            </a:extLst>
          </p:cNvPr>
          <p:cNvSpPr txBox="1"/>
          <p:nvPr/>
        </p:nvSpPr>
        <p:spPr>
          <a:xfrm>
            <a:off x="5909017" y="990238"/>
            <a:ext cx="267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No mineral matches</a:t>
            </a:r>
          </a:p>
          <a:p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such a low refractive index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xmlns="" id="{7EB5B40E-CD09-43D7-BE90-C8D1C0D5E25E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xmlns="" id="{14B7C470-A34B-4488-8AB2-4EDDE8B2849D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xmlns="" id="{7A9D8FCC-CC6B-4FA8-AFD4-513A19CB3475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xmlns="" id="{461DAE12-7812-4B99-93A5-8C503E6FA4D6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61AF1465-0B46-4936-9A25-F498E1F0B784}"/>
              </a:ext>
            </a:extLst>
          </p:cNvPr>
          <p:cNvSpPr txBox="1"/>
          <p:nvPr/>
        </p:nvSpPr>
        <p:spPr>
          <a:xfrm>
            <a:off x="1064823" y="980347"/>
            <a:ext cx="4844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shape introduces orientation variability</a:t>
            </a:r>
          </a:p>
          <a:p>
            <a:r>
              <a:rPr lang="en-GB" dirty="0"/>
              <a:t>oblate and prolate particles exhibit </a:t>
            </a:r>
            <a:r>
              <a:rPr lang="el-GR" i="1" dirty="0"/>
              <a:t>ρ</a:t>
            </a:r>
            <a:r>
              <a:rPr lang="it-IT" i="1" dirty="0"/>
              <a:t> </a:t>
            </a:r>
            <a:r>
              <a:rPr lang="en-GB" dirty="0"/>
              <a:t>anomalies</a:t>
            </a:r>
          </a:p>
          <a:p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0C09DE0D-1430-44F6-AF44-FF00796E3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761801"/>
            <a:ext cx="3553453" cy="2331495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A3B2CE8B-1365-4E2A-AED1-6DFC5AE4F59C}"/>
              </a:ext>
            </a:extLst>
          </p:cNvPr>
          <p:cNvSpPr txBox="1"/>
          <p:nvPr/>
        </p:nvSpPr>
        <p:spPr>
          <a:xfrm>
            <a:off x="1687120" y="4508110"/>
            <a:ext cx="93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C00000"/>
                </a:solidFill>
              </a:rPr>
              <a:t>spheres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01584D45-6B3E-46E2-A3E2-36C6900FA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92" y="1708577"/>
            <a:ext cx="3299976" cy="217953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1AD6E8FB-B5DE-4777-A36D-FFA0C3D5CEAF}"/>
              </a:ext>
            </a:extLst>
          </p:cNvPr>
          <p:cNvSpPr txBox="1"/>
          <p:nvPr/>
        </p:nvSpPr>
        <p:spPr>
          <a:xfrm>
            <a:off x="1712381" y="2485137"/>
            <a:ext cx="977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C00000"/>
                </a:solidFill>
              </a:rPr>
              <a:t>spheres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6105E882-4111-4930-AAA9-6964EF61E87B}"/>
              </a:ext>
            </a:extLst>
          </p:cNvPr>
          <p:cNvSpPr txBox="1"/>
          <p:nvPr/>
        </p:nvSpPr>
        <p:spPr>
          <a:xfrm>
            <a:off x="5234740" y="3525676"/>
            <a:ext cx="2449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equivalent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spheres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n = 1.40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F23A356-28ED-467B-A445-BA1C3723128F}"/>
              </a:ext>
            </a:extLst>
          </p:cNvPr>
          <p:cNvSpPr/>
          <p:nvPr/>
        </p:nvSpPr>
        <p:spPr>
          <a:xfrm>
            <a:off x="5253349" y="5646301"/>
            <a:ext cx="2783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equivalent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spheres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n = 1.37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166A631B-70BC-463F-8192-FFD8548E133E}"/>
              </a:ext>
            </a:extLst>
          </p:cNvPr>
          <p:cNvSpPr txBox="1"/>
          <p:nvPr/>
        </p:nvSpPr>
        <p:spPr>
          <a:xfrm>
            <a:off x="0" y="2929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000" dirty="0" err="1"/>
              <a:t>Shape</a:t>
            </a:r>
            <a:r>
              <a:rPr lang="it-IT" sz="3000" dirty="0"/>
              <a:t> impact on scattering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8C154D58-DF08-4BFA-85D6-BACC6CC185CF}"/>
              </a:ext>
            </a:extLst>
          </p:cNvPr>
          <p:cNvSpPr txBox="1"/>
          <p:nvPr/>
        </p:nvSpPr>
        <p:spPr>
          <a:xfrm>
            <a:off x="0" y="2929"/>
            <a:ext cx="91440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000" dirty="0" err="1"/>
              <a:t>Shape</a:t>
            </a:r>
            <a:r>
              <a:rPr lang="it-IT" sz="3000" dirty="0"/>
              <a:t> impact on scattering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F9D7B27F-9822-4543-9764-9F9918180B2E}"/>
              </a:ext>
            </a:extLst>
          </p:cNvPr>
          <p:cNvSpPr/>
          <p:nvPr/>
        </p:nvSpPr>
        <p:spPr>
          <a:xfrm>
            <a:off x="84087" y="6580999"/>
            <a:ext cx="178457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/>
              <a:t>llorenc.cremonesi@unimi.it</a:t>
            </a:r>
            <a:endParaRPr lang="it-IT" sz="1100" b="0" cap="none" spc="0" dirty="0">
              <a:ln w="0"/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CE75FD4F-6F8F-4318-A835-16B819E07D80}"/>
              </a:ext>
            </a:extLst>
          </p:cNvPr>
          <p:cNvSpPr/>
          <p:nvPr/>
        </p:nvSpPr>
        <p:spPr>
          <a:xfrm>
            <a:off x="8100948" y="6550223"/>
            <a:ext cx="10430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400" dirty="0">
                <a:ln w="0"/>
                <a:latin typeface="+mj-lt"/>
                <a:cs typeface="Aparajita" panose="020B0604020202020204" pitchFamily="34" charset="0"/>
              </a:rPr>
              <a:t>10.10.2017</a:t>
            </a:r>
            <a:endParaRPr lang="it-IT" sz="1400" b="0" cap="none" spc="0" dirty="0">
              <a:ln w="0"/>
              <a:solidFill>
                <a:schemeClr val="tx1"/>
              </a:solidFill>
              <a:latin typeface="+mj-lt"/>
              <a:cs typeface="Aparajita" panose="020B06040202020202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xmlns="" id="{422825B1-C17B-476E-85BF-C5601D022006}"/>
              </a:ext>
            </a:extLst>
          </p:cNvPr>
          <p:cNvSpPr/>
          <p:nvPr/>
        </p:nvSpPr>
        <p:spPr>
          <a:xfrm>
            <a:off x="2808754" y="6531525"/>
            <a:ext cx="40675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400" dirty="0"/>
              <a:t>Optical characterization of mineral dust in ice cores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xmlns="" id="{503486B1-A500-428A-A9AB-2EF2E0E4EAF4}"/>
              </a:ext>
            </a:extLst>
          </p:cNvPr>
          <p:cNvCxnSpPr/>
          <p:nvPr/>
        </p:nvCxnSpPr>
        <p:spPr>
          <a:xfrm>
            <a:off x="0" y="6545663"/>
            <a:ext cx="9144000" cy="0"/>
          </a:xfrm>
          <a:prstGeom prst="line">
            <a:avLst/>
          </a:prstGeom>
          <a:ln w="15875">
            <a:gradFill flip="none" rotWithShape="1">
              <a:gsLst>
                <a:gs pos="20000">
                  <a:srgbClr val="249424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DA359DA-77F9-4ECB-B5B2-E264B9F0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085" y="2536186"/>
            <a:ext cx="1391801" cy="1230220"/>
          </a:xfrm>
          <a:prstGeom prst="rect">
            <a:avLst/>
          </a:prstGeom>
        </p:spPr>
      </p:pic>
      <p:grpSp>
        <p:nvGrpSpPr>
          <p:cNvPr id="74" name="Gruppo 73">
            <a:extLst>
              <a:ext uri="{FF2B5EF4-FFF2-40B4-BE49-F238E27FC236}">
                <a16:creationId xmlns:a16="http://schemas.microsoft.com/office/drawing/2014/main" xmlns="" id="{7816D1CB-B2AD-4EB8-9DAA-0A0EFD422814}"/>
              </a:ext>
            </a:extLst>
          </p:cNvPr>
          <p:cNvGrpSpPr/>
          <p:nvPr/>
        </p:nvGrpSpPr>
        <p:grpSpPr>
          <a:xfrm>
            <a:off x="6200461" y="2067895"/>
            <a:ext cx="2475995" cy="2153193"/>
            <a:chOff x="6200461" y="2067895"/>
            <a:chExt cx="2475995" cy="2153193"/>
          </a:xfrm>
        </p:grpSpPr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xmlns="" id="{A006B592-80E9-45FF-8D3D-139A29943B40}"/>
                </a:ext>
              </a:extLst>
            </p:cNvPr>
            <p:cNvSpPr txBox="1"/>
            <p:nvPr/>
          </p:nvSpPr>
          <p:spPr>
            <a:xfrm>
              <a:off x="6200461" y="2067895"/>
              <a:ext cx="1866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Aspect</a:t>
              </a:r>
              <a:r>
                <a:rPr lang="it-IT" sz="1600" dirty="0"/>
                <a:t> Ratio </a:t>
              </a:r>
              <a:r>
                <a:rPr lang="en-GB" sz="1600" dirty="0"/>
                <a:t>= 0.3</a:t>
              </a:r>
              <a:r>
                <a:rPr lang="it-IT" sz="1600" dirty="0"/>
                <a:t> </a:t>
              </a:r>
              <a:endParaRPr lang="en-GB" sz="1600" dirty="0"/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xmlns="" id="{AB27C6EC-FE62-4C7A-B789-02CA89F392B2}"/>
                </a:ext>
              </a:extLst>
            </p:cNvPr>
            <p:cNvCxnSpPr>
              <a:cxnSpLocks/>
            </p:cNvCxnSpPr>
            <p:nvPr/>
          </p:nvCxnSpPr>
          <p:spPr>
            <a:xfrm>
              <a:off x="6391838" y="3861048"/>
              <a:ext cx="113249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xmlns="" id="{986CA804-59A9-4F68-B0A2-AD818ADB8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4369" y="3005664"/>
              <a:ext cx="0" cy="29126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xmlns="" id="{0D0B1E85-8735-4BC7-A18F-4D042F85812D}"/>
                </a:ext>
              </a:extLst>
            </p:cNvPr>
            <p:cNvSpPr txBox="1"/>
            <p:nvPr/>
          </p:nvSpPr>
          <p:spPr>
            <a:xfrm>
              <a:off x="7928689" y="2968282"/>
              <a:ext cx="7477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height</a:t>
              </a:r>
              <a:endParaRPr lang="en-GB" sz="1600" dirty="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xmlns="" id="{4FB78AF9-40BD-4F6B-ABC9-FB535E6BE71A}"/>
                </a:ext>
              </a:extLst>
            </p:cNvPr>
            <p:cNvSpPr txBox="1"/>
            <p:nvPr/>
          </p:nvSpPr>
          <p:spPr>
            <a:xfrm>
              <a:off x="6557101" y="3882534"/>
              <a:ext cx="7477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width</a:t>
              </a:r>
              <a:endParaRPr lang="en-GB" sz="1600" dirty="0"/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xmlns="" id="{4E138077-C1C3-4AF6-9310-0B0083E57A77}"/>
              </a:ext>
            </a:extLst>
          </p:cNvPr>
          <p:cNvGrpSpPr/>
          <p:nvPr/>
        </p:nvGrpSpPr>
        <p:grpSpPr>
          <a:xfrm>
            <a:off x="118759" y="1664761"/>
            <a:ext cx="5645693" cy="3402484"/>
            <a:chOff x="-199069" y="1171287"/>
            <a:chExt cx="6210282" cy="3742719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xmlns="" id="{930A9623-B747-483D-B368-5D132354D4AD}"/>
                </a:ext>
              </a:extLst>
            </p:cNvPr>
            <p:cNvGrpSpPr/>
            <p:nvPr/>
          </p:nvGrpSpPr>
          <p:grpSpPr>
            <a:xfrm>
              <a:off x="501433" y="1171287"/>
              <a:ext cx="5509780" cy="3742719"/>
              <a:chOff x="501432" y="1171291"/>
              <a:chExt cx="5509763" cy="374273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xmlns="" id="{7E2CF447-083E-4B7A-B943-7C1560C6A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432" y="1171291"/>
                <a:ext cx="5509763" cy="3742732"/>
              </a:xfrm>
              <a:prstGeom prst="rect">
                <a:avLst/>
              </a:prstGeom>
            </p:spPr>
          </p:pic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xmlns="" id="{97C9ECD3-A5D1-46AA-8D99-EF42BA3F1B0D}"/>
                  </a:ext>
                </a:extLst>
              </p:cNvPr>
              <p:cNvSpPr txBox="1"/>
              <p:nvPr/>
            </p:nvSpPr>
            <p:spPr>
              <a:xfrm>
                <a:off x="3798743" y="1765404"/>
                <a:ext cx="1059171" cy="609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>
                    <a:solidFill>
                      <a:srgbClr val="D20000"/>
                    </a:solidFill>
                  </a:rPr>
                  <a:t>spheres</a:t>
                </a:r>
              </a:p>
              <a:p>
                <a:r>
                  <a:rPr lang="en-GB" sz="1500" dirty="0">
                    <a:solidFill>
                      <a:srgbClr val="D20000"/>
                    </a:solidFill>
                  </a:rPr>
                  <a:t>n = 1.55</a:t>
                </a:r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xmlns="" id="{7B79222B-F596-4CD8-B33C-4D68734314F8}"/>
                </a:ext>
              </a:extLst>
            </p:cNvPr>
            <p:cNvSpPr txBox="1"/>
            <p:nvPr/>
          </p:nvSpPr>
          <p:spPr>
            <a:xfrm>
              <a:off x="3202633" y="3469339"/>
              <a:ext cx="1655296" cy="35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25A06"/>
                  </a:solidFill>
                </a:rPr>
                <a:t>oblate particles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xmlns="" id="{C18ADDDC-176D-4A67-B4C2-9C0CCB14525D}"/>
                </a:ext>
              </a:extLst>
            </p:cNvPr>
            <p:cNvSpPr txBox="1"/>
            <p:nvPr/>
          </p:nvSpPr>
          <p:spPr>
            <a:xfrm>
              <a:off x="1477922" y="2399066"/>
              <a:ext cx="1630706" cy="355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500" dirty="0" err="1">
                  <a:solidFill>
                    <a:schemeClr val="accent1">
                      <a:lumMod val="75000"/>
                    </a:schemeClr>
                  </a:solidFill>
                </a:rPr>
                <a:t>increasing</a:t>
              </a:r>
              <a:r>
                <a:rPr lang="it-IT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it-IT" sz="1500" dirty="0" err="1">
                  <a:solidFill>
                    <a:schemeClr val="accent1">
                      <a:lumMod val="75000"/>
                    </a:schemeClr>
                  </a:solidFill>
                </a:rPr>
                <a:t>size</a:t>
              </a:r>
              <a:endParaRPr lang="en-GB" sz="1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4" name="Arco 53">
              <a:extLst>
                <a:ext uri="{FF2B5EF4-FFF2-40B4-BE49-F238E27FC236}">
                  <a16:creationId xmlns:a16="http://schemas.microsoft.com/office/drawing/2014/main" xmlns="" id="{F6D2C0DE-0B38-4763-8D25-1C2156427743}"/>
                </a:ext>
              </a:extLst>
            </p:cNvPr>
            <p:cNvSpPr/>
            <p:nvPr/>
          </p:nvSpPr>
          <p:spPr>
            <a:xfrm rot="10067357">
              <a:off x="-199069" y="2311326"/>
              <a:ext cx="3386913" cy="885005"/>
            </a:xfrm>
            <a:prstGeom prst="arc">
              <a:avLst>
                <a:gd name="adj1" fmla="val 10940108"/>
                <a:gd name="adj2" fmla="val 16203500"/>
              </a:avLst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xmlns="" id="{17009D3D-3517-4EE2-8E50-D98FA9928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7794" y="2775733"/>
              <a:ext cx="167162" cy="17528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xmlns="" id="{7AD2FC11-D502-47A9-BB0F-8BC35211AF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8946" y="2770800"/>
              <a:ext cx="126000" cy="12599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7D563CED-846E-4D8C-B9BA-673CA07D8F62}"/>
              </a:ext>
            </a:extLst>
          </p:cNvPr>
          <p:cNvSpPr txBox="1"/>
          <p:nvPr/>
        </p:nvSpPr>
        <p:spPr>
          <a:xfrm>
            <a:off x="1259632" y="1196752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Polidisperse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of</a:t>
            </a:r>
          </a:p>
          <a:p>
            <a:pPr algn="ctr"/>
            <a:r>
              <a:rPr lang="it-IT" dirty="0" err="1"/>
              <a:t>randomly</a:t>
            </a:r>
            <a:r>
              <a:rPr lang="it-IT" dirty="0"/>
              <a:t> </a:t>
            </a:r>
            <a:r>
              <a:rPr lang="it-IT" dirty="0" err="1"/>
              <a:t>oriented</a:t>
            </a:r>
            <a:r>
              <a:rPr lang="it-IT" dirty="0"/>
              <a:t> </a:t>
            </a:r>
            <a:r>
              <a:rPr lang="it-IT" dirty="0" err="1"/>
              <a:t>prisms</a:t>
            </a:r>
            <a:endParaRPr lang="it-IT" dirty="0"/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xmlns="" id="{CAFE4698-A94F-42E3-AA44-B9EFE0920709}"/>
              </a:ext>
            </a:extLst>
          </p:cNvPr>
          <p:cNvGrpSpPr/>
          <p:nvPr/>
        </p:nvGrpSpPr>
        <p:grpSpPr>
          <a:xfrm>
            <a:off x="971600" y="3356992"/>
            <a:ext cx="6264696" cy="2485251"/>
            <a:chOff x="928921" y="3356992"/>
            <a:chExt cx="6264696" cy="2485251"/>
          </a:xfrm>
        </p:grpSpPr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xmlns="" id="{70D8B40E-47D9-4E94-86E6-D04C800C422B}"/>
                </a:ext>
              </a:extLst>
            </p:cNvPr>
            <p:cNvSpPr txBox="1"/>
            <p:nvPr/>
          </p:nvSpPr>
          <p:spPr>
            <a:xfrm>
              <a:off x="928921" y="5472911"/>
              <a:ext cx="62646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we</a:t>
              </a:r>
              <a:r>
                <a:rPr lang="it-IT" dirty="0"/>
                <a:t> can </a:t>
              </a:r>
              <a:r>
                <a:rPr lang="it-IT" dirty="0" err="1"/>
                <a:t>quantify</a:t>
              </a:r>
              <a:r>
                <a:rPr lang="it-IT" dirty="0"/>
                <a:t> the </a:t>
              </a:r>
              <a:r>
                <a:rPr lang="it-IT" dirty="0" err="1"/>
                <a:t>average</a:t>
              </a:r>
              <a:r>
                <a:rPr lang="it-IT" dirty="0"/>
                <a:t> </a:t>
              </a:r>
              <a:r>
                <a:rPr lang="it-IT" dirty="0" err="1"/>
                <a:t>Aspect</a:t>
              </a:r>
              <a:r>
                <a:rPr lang="it-IT" dirty="0"/>
                <a:t> Ratio from the spread</a:t>
              </a:r>
            </a:p>
          </p:txBody>
        </p:sp>
        <p:cxnSp>
          <p:nvCxnSpPr>
            <p:cNvPr id="70" name="Connettore diritto 69">
              <a:extLst>
                <a:ext uri="{FF2B5EF4-FFF2-40B4-BE49-F238E27FC236}">
                  <a16:creationId xmlns:a16="http://schemas.microsoft.com/office/drawing/2014/main" xmlns="" id="{01C69324-CD74-4248-A6D0-7F05E548B4F7}"/>
                </a:ext>
              </a:extLst>
            </p:cNvPr>
            <p:cNvCxnSpPr/>
            <p:nvPr/>
          </p:nvCxnSpPr>
          <p:spPr>
            <a:xfrm flipH="1">
              <a:off x="1501362" y="3717713"/>
              <a:ext cx="1068955" cy="1629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xmlns="" id="{C8AF2140-3263-4668-8D8A-B1225BBDE5A9}"/>
                </a:ext>
              </a:extLst>
            </p:cNvPr>
            <p:cNvCxnSpPr>
              <a:cxnSpLocks/>
            </p:cNvCxnSpPr>
            <p:nvPr/>
          </p:nvCxnSpPr>
          <p:spPr>
            <a:xfrm>
              <a:off x="2627784" y="3356992"/>
              <a:ext cx="0" cy="576064"/>
            </a:xfrm>
            <a:prstGeom prst="line">
              <a:avLst/>
            </a:prstGeom>
            <a:ln w="22225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CasellaDiTesto 75">
            <a:extLst>
              <a:ext uri="{FF2B5EF4-FFF2-40B4-BE49-F238E27FC236}">
                <a16:creationId xmlns:a16="http://schemas.microsoft.com/office/drawing/2014/main" xmlns="" id="{8FF37FAE-B957-4CE5-B6D7-6F1EF9C4CE1F}"/>
              </a:ext>
            </a:extLst>
          </p:cNvPr>
          <p:cNvSpPr txBox="1"/>
          <p:nvPr/>
        </p:nvSpPr>
        <p:spPr>
          <a:xfrm>
            <a:off x="5965547" y="4581868"/>
            <a:ext cx="2164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500 nm &lt;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size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&lt; 2500 nm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5813</TotalTime>
  <Words>1057</Words>
  <Application>Microsoft Office PowerPoint</Application>
  <PresentationFormat>Presentazione su schermo (4:3)</PresentationFormat>
  <Paragraphs>228</Paragraphs>
  <Slides>18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 Potenza</dc:creator>
  <cp:lastModifiedBy>zanzani</cp:lastModifiedBy>
  <cp:revision>1016</cp:revision>
  <dcterms:created xsi:type="dcterms:W3CDTF">2015-06-10T13:56:56Z</dcterms:created>
  <dcterms:modified xsi:type="dcterms:W3CDTF">2017-10-12T08:10:55Z</dcterms:modified>
</cp:coreProperties>
</file>