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75" r:id="rId6"/>
    <p:sldId id="277" r:id="rId7"/>
    <p:sldId id="261" r:id="rId8"/>
    <p:sldId id="263" r:id="rId9"/>
    <p:sldId id="267" r:id="rId10"/>
    <p:sldId id="279" r:id="rId11"/>
    <p:sldId id="264" r:id="rId12"/>
    <p:sldId id="266" r:id="rId13"/>
    <p:sldId id="280" r:id="rId14"/>
    <p:sldId id="282" r:id="rId15"/>
    <p:sldId id="269" r:id="rId16"/>
    <p:sldId id="278" r:id="rId17"/>
    <p:sldId id="271" r:id="rId18"/>
    <p:sldId id="281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51" autoAdjust="0"/>
  </p:normalViewPr>
  <p:slideViewPr>
    <p:cSldViewPr snapToGrid="0" showGuides="1">
      <p:cViewPr>
        <p:scale>
          <a:sx n="66" d="100"/>
          <a:sy n="66" d="100"/>
        </p:scale>
        <p:origin x="-294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0D99F-827B-43AA-BFE6-795CD6B3AFA4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4D32F-000D-43F5-9024-2AA03BCCB8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Material’s</a:t>
                </a:r>
                <a:r>
                  <a:rPr lang="it-IT" dirty="0"/>
                  <a:t> </a:t>
                </a:r>
                <a:r>
                  <a:rPr lang="en-GB" noProof="0" dirty="0"/>
                  <a:t>mechanical</a:t>
                </a:r>
                <a:r>
                  <a:rPr lang="it-IT" dirty="0"/>
                  <a:t> </a:t>
                </a:r>
                <a:r>
                  <a:rPr lang="en-GB" noProof="0" dirty="0"/>
                  <a:t>characteristics</a:t>
                </a:r>
                <a:r>
                  <a:rPr lang="it-IT" dirty="0"/>
                  <a:t> are </a:t>
                </a:r>
                <a:r>
                  <a:rPr lang="en-GB" noProof="0" dirty="0"/>
                  <a:t>encoded</a:t>
                </a:r>
                <a:r>
                  <a:rPr lang="it-IT" dirty="0"/>
                  <a:t> in </a:t>
                </a:r>
                <a:r>
                  <a:rPr lang="en-GB" noProof="0" dirty="0"/>
                  <a:t>this</a:t>
                </a:r>
                <a:r>
                  <a:rPr lang="it-IT" dirty="0"/>
                  <a:t> </a:t>
                </a:r>
                <a:r>
                  <a:rPr lang="en-GB" noProof="0" dirty="0"/>
                  <a:t>function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/>
                  <a:t>called</a:t>
                </a:r>
                <a:r>
                  <a:rPr lang="it-IT" dirty="0"/>
                  <a:t> </a:t>
                </a:r>
                <a:r>
                  <a:rPr lang="it-IT" dirty="0" err="1">
                    <a:solidFill>
                      <a:srgbClr val="7030A0"/>
                    </a:solidFill>
                  </a:rPr>
                  <a:t>creep</a:t>
                </a:r>
                <a:r>
                  <a:rPr lang="it-IT" dirty="0"/>
                  <a:t> </a:t>
                </a:r>
                <a:r>
                  <a:rPr lang="it-IT" dirty="0" err="1">
                    <a:solidFill>
                      <a:srgbClr val="7030A0"/>
                    </a:solidFill>
                  </a:rPr>
                  <a:t>compliance</a:t>
                </a:r>
                <a:r>
                  <a:rPr lang="it-IT" dirty="0"/>
                  <a:t>.</a:t>
                </a:r>
              </a:p>
              <a:p>
                <a:r>
                  <a:rPr lang="it-IT" dirty="0" err="1"/>
                  <a:t>Several</a:t>
                </a:r>
                <a:r>
                  <a:rPr lang="it-IT" dirty="0"/>
                  <a:t> </a:t>
                </a:r>
                <a:r>
                  <a:rPr lang="it-IT" dirty="0" err="1"/>
                  <a:t>question</a:t>
                </a:r>
                <a:r>
                  <a:rPr lang="it-IT" dirty="0"/>
                  <a:t> </a:t>
                </a:r>
                <a:r>
                  <a:rPr lang="it-IT" dirty="0" err="1"/>
                  <a:t>arise</a:t>
                </a:r>
                <a:r>
                  <a:rPr lang="it-IT" dirty="0"/>
                  <a:t> </a:t>
                </a:r>
                <a:r>
                  <a:rPr lang="it-IT" dirty="0" err="1"/>
                  <a:t>concernig</a:t>
                </a:r>
                <a:r>
                  <a:rPr lang="it-IT" dirty="0"/>
                  <a:t> </a:t>
                </a:r>
                <a:r>
                  <a:rPr lang="it-IT" dirty="0" err="1"/>
                  <a:t>this</a:t>
                </a:r>
                <a:r>
                  <a:rPr lang="it-IT" dirty="0"/>
                  <a:t> </a:t>
                </a:r>
                <a:r>
                  <a:rPr lang="it-IT" dirty="0" err="1"/>
                  <a:t>phenomenon</a:t>
                </a:r>
                <a:r>
                  <a:rPr lang="it-IT" dirty="0"/>
                  <a:t>:</a:t>
                </a:r>
              </a:p>
              <a:p>
                <a:r>
                  <a:rPr lang="it-IT" dirty="0" err="1"/>
                  <a:t>Is</a:t>
                </a:r>
                <a:r>
                  <a:rPr lang="it-IT" dirty="0"/>
                  <a:t> J </a:t>
                </a:r>
                <a:r>
                  <a:rPr lang="it-IT" dirty="0" err="1"/>
                  <a:t>caracteristic</a:t>
                </a:r>
                <a:r>
                  <a:rPr lang="it-IT" dirty="0"/>
                  <a:t> of the </a:t>
                </a:r>
                <a:r>
                  <a:rPr lang="it-IT" dirty="0" err="1"/>
                  <a:t>unperturbed</a:t>
                </a:r>
                <a:r>
                  <a:rPr lang="it-IT" dirty="0"/>
                  <a:t> system? </a:t>
                </a:r>
              </a:p>
              <a:p>
                <a:r>
                  <a:rPr lang="it-IT" dirty="0"/>
                  <a:t>Or J </a:t>
                </a:r>
                <a:r>
                  <a:rPr lang="it-IT" dirty="0" err="1"/>
                  <a:t>depends</a:t>
                </a:r>
                <a:r>
                  <a:rPr lang="it-IT" dirty="0"/>
                  <a:t> on the stress \sigma?</a:t>
                </a:r>
              </a:p>
              <a:p>
                <a:r>
                  <a:rPr lang="it-IT" dirty="0" err="1"/>
                  <a:t>changes</a:t>
                </a:r>
                <a:r>
                  <a:rPr lang="it-IT" dirty="0"/>
                  <a:t> </a:t>
                </a:r>
                <a:r>
                  <a:rPr lang="it-IT" dirty="0" err="1"/>
                  <a:t>because</a:t>
                </a:r>
                <a:r>
                  <a:rPr lang="it-IT" dirty="0"/>
                  <a:t> of the </a:t>
                </a:r>
                <a:r>
                  <a:rPr lang="it-IT" dirty="0" err="1"/>
                  <a:t>application</a:t>
                </a:r>
                <a:r>
                  <a:rPr lang="it-IT" dirty="0"/>
                  <a:t> of a stress</a:t>
                </a:r>
              </a:p>
              <a:p>
                <a:r>
                  <a:rPr lang="it-IT" dirty="0"/>
                  <a:t>In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words</a:t>
                </a:r>
                <a:r>
                  <a:rPr lang="it-IT" dirty="0"/>
                  <a:t>, can the </a:t>
                </a:r>
                <a:r>
                  <a:rPr lang="it-IT" dirty="0" err="1"/>
                  <a:t>creep</a:t>
                </a:r>
                <a:r>
                  <a:rPr lang="it-IT" dirty="0"/>
                  <a:t> time be </a:t>
                </a:r>
                <a:r>
                  <a:rPr lang="it-IT" dirty="0" err="1"/>
                  <a:t>predected</a:t>
                </a:r>
                <a:r>
                  <a:rPr lang="it-IT" dirty="0"/>
                  <a:t> by some </a:t>
                </a:r>
                <a:r>
                  <a:rPr lang="it-IT" dirty="0" err="1"/>
                  <a:t>unperturbed</a:t>
                </a:r>
                <a:r>
                  <a:rPr lang="it-IT" dirty="0"/>
                  <a:t> state </a:t>
                </a:r>
                <a:r>
                  <a:rPr lang="it-IT" dirty="0" err="1"/>
                  <a:t>characteristic</a:t>
                </a:r>
                <a:r>
                  <a:rPr lang="it-IT" dirty="0"/>
                  <a:t>?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dirty="0"/>
                  <a:t>Material’s </a:t>
                </a:r>
                <a:r>
                  <a:rPr lang="it-IT" dirty="0" err="1"/>
                  <a:t>mechanical</a:t>
                </a:r>
                <a:r>
                  <a:rPr lang="it-IT" dirty="0"/>
                  <a:t> </a:t>
                </a:r>
                <a:r>
                  <a:rPr lang="it-IT" dirty="0" err="1"/>
                  <a:t>characteristics</a:t>
                </a:r>
                <a:r>
                  <a:rPr lang="it-IT" dirty="0"/>
                  <a:t> are </a:t>
                </a:r>
                <a:r>
                  <a:rPr lang="it-IT" dirty="0" err="1"/>
                  <a:t>encoded</a:t>
                </a:r>
                <a:r>
                  <a:rPr lang="it-IT" dirty="0"/>
                  <a:t> in </a:t>
                </a:r>
                <a:r>
                  <a:rPr lang="it-IT" dirty="0" err="1"/>
                  <a:t>this</a:t>
                </a:r>
                <a:r>
                  <a:rPr lang="it-IT" dirty="0"/>
                  <a:t> </a:t>
                </a:r>
                <a:r>
                  <a:rPr lang="it-IT" dirty="0" err="1"/>
                  <a:t>function</a:t>
                </a:r>
                <a:r>
                  <a:rPr lang="it-IT" dirty="0"/>
                  <a:t> </a:t>
                </a:r>
                <a:r>
                  <a:rPr lang="it-IT" i="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𝐽</a:t>
                </a:r>
                <a:r>
                  <a:rPr lang="it-IT" i="0" dirty="0">
                    <a:latin typeface="Cambria Math" panose="02040503050406030204" pitchFamily="18" charset="0"/>
                  </a:rPr>
                  <a:t> </a:t>
                </a:r>
                <a:r>
                  <a:rPr lang="it-IT" dirty="0" err="1"/>
                  <a:t>called</a:t>
                </a:r>
                <a:r>
                  <a:rPr lang="it-IT" dirty="0"/>
                  <a:t> </a:t>
                </a:r>
                <a:r>
                  <a:rPr lang="it-IT" dirty="0" err="1">
                    <a:solidFill>
                      <a:srgbClr val="7030A0"/>
                    </a:solidFill>
                  </a:rPr>
                  <a:t>creep</a:t>
                </a:r>
                <a:r>
                  <a:rPr lang="it-IT" dirty="0"/>
                  <a:t> </a:t>
                </a:r>
                <a:r>
                  <a:rPr lang="it-IT" dirty="0" err="1">
                    <a:solidFill>
                      <a:srgbClr val="7030A0"/>
                    </a:solidFill>
                  </a:rPr>
                  <a:t>compilance</a:t>
                </a:r>
                <a:r>
                  <a:rPr lang="it-IT" dirty="0"/>
                  <a:t>.</a:t>
                </a:r>
              </a:p>
              <a:p>
                <a:r>
                  <a:rPr lang="it-IT" dirty="0" err="1"/>
                  <a:t>Several</a:t>
                </a:r>
                <a:r>
                  <a:rPr lang="it-IT" dirty="0"/>
                  <a:t> </a:t>
                </a:r>
                <a:r>
                  <a:rPr lang="it-IT" dirty="0" err="1"/>
                  <a:t>question</a:t>
                </a:r>
                <a:r>
                  <a:rPr lang="it-IT" dirty="0"/>
                  <a:t> </a:t>
                </a:r>
                <a:r>
                  <a:rPr lang="it-IT" dirty="0" err="1"/>
                  <a:t>arise</a:t>
                </a:r>
                <a:r>
                  <a:rPr lang="it-IT" dirty="0"/>
                  <a:t> </a:t>
                </a:r>
                <a:r>
                  <a:rPr lang="it-IT" dirty="0" err="1"/>
                  <a:t>concernig</a:t>
                </a:r>
                <a:r>
                  <a:rPr lang="it-IT" dirty="0"/>
                  <a:t> </a:t>
                </a:r>
                <a:r>
                  <a:rPr lang="it-IT" dirty="0" err="1"/>
                  <a:t>this</a:t>
                </a:r>
                <a:r>
                  <a:rPr lang="it-IT" dirty="0"/>
                  <a:t> </a:t>
                </a:r>
                <a:r>
                  <a:rPr lang="it-IT" dirty="0" err="1"/>
                  <a:t>phenomenon</a:t>
                </a:r>
                <a:r>
                  <a:rPr lang="it-IT" dirty="0"/>
                  <a:t>:</a:t>
                </a:r>
              </a:p>
              <a:p>
                <a:r>
                  <a:rPr lang="it-IT" dirty="0" err="1"/>
                  <a:t>Is</a:t>
                </a:r>
                <a:r>
                  <a:rPr lang="it-IT" dirty="0"/>
                  <a:t> J </a:t>
                </a:r>
                <a:r>
                  <a:rPr lang="it-IT" dirty="0" err="1"/>
                  <a:t>caracteristic</a:t>
                </a:r>
                <a:r>
                  <a:rPr lang="it-IT" dirty="0"/>
                  <a:t> of the </a:t>
                </a:r>
                <a:r>
                  <a:rPr lang="it-IT" dirty="0" err="1"/>
                  <a:t>unperturbed</a:t>
                </a:r>
                <a:r>
                  <a:rPr lang="it-IT" dirty="0"/>
                  <a:t> system? </a:t>
                </a:r>
              </a:p>
              <a:p>
                <a:r>
                  <a:rPr lang="it-IT" dirty="0"/>
                  <a:t>Or J </a:t>
                </a:r>
                <a:r>
                  <a:rPr lang="it-IT" dirty="0" err="1"/>
                  <a:t>depends</a:t>
                </a:r>
                <a:r>
                  <a:rPr lang="it-IT" dirty="0"/>
                  <a:t> on the stress \sigma?</a:t>
                </a:r>
              </a:p>
              <a:p>
                <a:r>
                  <a:rPr lang="it-IT" dirty="0" err="1"/>
                  <a:t>changes</a:t>
                </a:r>
                <a:r>
                  <a:rPr lang="it-IT" dirty="0"/>
                  <a:t> </a:t>
                </a:r>
                <a:r>
                  <a:rPr lang="it-IT" dirty="0" err="1"/>
                  <a:t>because</a:t>
                </a:r>
                <a:r>
                  <a:rPr lang="it-IT" dirty="0"/>
                  <a:t> of the </a:t>
                </a:r>
                <a:r>
                  <a:rPr lang="it-IT" dirty="0" err="1"/>
                  <a:t>application</a:t>
                </a:r>
                <a:r>
                  <a:rPr lang="it-IT" dirty="0"/>
                  <a:t> of a stress</a:t>
                </a:r>
              </a:p>
              <a:p>
                <a:r>
                  <a:rPr lang="it-IT" dirty="0"/>
                  <a:t>In </a:t>
                </a:r>
                <a:r>
                  <a:rPr lang="it-IT" dirty="0" err="1"/>
                  <a:t>other</a:t>
                </a:r>
                <a:r>
                  <a:rPr lang="it-IT" dirty="0"/>
                  <a:t> </a:t>
                </a:r>
                <a:r>
                  <a:rPr lang="it-IT" dirty="0" err="1"/>
                  <a:t>words</a:t>
                </a:r>
                <a:r>
                  <a:rPr lang="it-IT" dirty="0"/>
                  <a:t>, can the </a:t>
                </a:r>
                <a:r>
                  <a:rPr lang="it-IT" dirty="0" err="1"/>
                  <a:t>creep</a:t>
                </a:r>
                <a:r>
                  <a:rPr lang="it-IT" dirty="0"/>
                  <a:t> time be </a:t>
                </a:r>
                <a:r>
                  <a:rPr lang="it-IT" dirty="0" err="1"/>
                  <a:t>predected</a:t>
                </a:r>
                <a:r>
                  <a:rPr lang="it-IT" dirty="0"/>
                  <a:t> by some </a:t>
                </a:r>
                <a:r>
                  <a:rPr lang="it-IT" dirty="0" err="1"/>
                  <a:t>unperturbed</a:t>
                </a:r>
                <a:r>
                  <a:rPr lang="it-IT" dirty="0"/>
                  <a:t> state </a:t>
                </a:r>
                <a:r>
                  <a:rPr lang="it-IT" dirty="0" err="1"/>
                  <a:t>characteristic</a:t>
                </a:r>
                <a:r>
                  <a:rPr lang="it-IT" dirty="0"/>
                  <a:t>?</a:t>
                </a:r>
                <a:endParaRPr lang="en-GB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4D32F-000D-43F5-9024-2AA03BCCB8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8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4D32F-000D-43F5-9024-2AA03BCCB8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0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Gels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combines</a:t>
            </a:r>
            <a:r>
              <a:rPr lang="it-IT" dirty="0"/>
              <a:t> </a:t>
            </a:r>
            <a:r>
              <a:rPr lang="it-IT" dirty="0" err="1"/>
              <a:t>advantageous</a:t>
            </a:r>
            <a:r>
              <a:rPr lang="it-IT" dirty="0"/>
              <a:t> features of </a:t>
            </a:r>
            <a:r>
              <a:rPr lang="it-IT" dirty="0" err="1"/>
              <a:t>liquids</a:t>
            </a:r>
            <a:r>
              <a:rPr lang="it-IT" dirty="0"/>
              <a:t>, in </a:t>
            </a:r>
            <a:r>
              <a:rPr lang="it-IT" dirty="0" err="1"/>
              <a:t>applicability</a:t>
            </a:r>
            <a:r>
              <a:rPr lang="it-IT" dirty="0"/>
              <a:t>, and </a:t>
            </a:r>
            <a:r>
              <a:rPr lang="it-IT" dirty="0" err="1"/>
              <a:t>solids</a:t>
            </a:r>
            <a:r>
              <a:rPr lang="it-IT" dirty="0"/>
              <a:t> in ‘</a:t>
            </a:r>
            <a:r>
              <a:rPr lang="it-IT" dirty="0" err="1"/>
              <a:t>stability</a:t>
            </a:r>
            <a:r>
              <a:rPr lang="it-IT" dirty="0"/>
              <a:t>’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4B22-E9F4-4A1E-8055-539151C28D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9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Si forma un sistema eterogeneo con una fase solida (vetrosa) e una fase liquida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4B22-E9F4-4A1E-8055-539151C28D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5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Please</a:t>
            </a:r>
            <a:r>
              <a:rPr lang="it-IT" dirty="0"/>
              <a:t> note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tracers</a:t>
            </a:r>
            <a:r>
              <a:rPr lang="it-IT" dirty="0"/>
              <a:t> can be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>, and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resolve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individually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4D32F-000D-43F5-9024-2AA03BCCB8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4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/>
              <a:t>the particle concentration </a:t>
            </a:r>
            <a:r>
              <a:rPr lang="it-IT" dirty="0" err="1"/>
              <a:t>corralation</a:t>
            </a:r>
            <a:r>
              <a:rPr lang="it-IT" dirty="0"/>
              <a:t> in the </a:t>
            </a:r>
            <a:r>
              <a:rPr lang="it-IT" dirty="0" err="1"/>
              <a:t>fourier</a:t>
            </a:r>
            <a:r>
              <a:rPr lang="it-IT" dirty="0"/>
              <a:t> domain </a:t>
            </a:r>
            <a:r>
              <a:rPr lang="it-IT" dirty="0" err="1"/>
              <a:t>is</a:t>
            </a:r>
            <a:r>
              <a:rPr lang="it-IT" dirty="0"/>
              <a:t> by </a:t>
            </a:r>
            <a:r>
              <a:rPr lang="it-IT" dirty="0" err="1"/>
              <a:t>definition</a:t>
            </a:r>
            <a:r>
              <a:rPr lang="it-IT" dirty="0"/>
              <a:t> the </a:t>
            </a:r>
            <a:r>
              <a:rPr lang="it-IT" dirty="0" err="1"/>
              <a:t>fourier</a:t>
            </a:r>
            <a:r>
              <a:rPr lang="it-IT" dirty="0"/>
              <a:t> </a:t>
            </a:r>
            <a:r>
              <a:rPr lang="it-IT" dirty="0" err="1"/>
              <a:t>transorm</a:t>
            </a:r>
            <a:r>
              <a:rPr lang="it-IT" dirty="0"/>
              <a:t> of the </a:t>
            </a:r>
            <a:r>
              <a:rPr lang="it-IT" dirty="0" err="1"/>
              <a:t>displacement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4D32F-000D-43F5-9024-2AA03BCCB8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0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4D32F-000D-43F5-9024-2AA03BCCB8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7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3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8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6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1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5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5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jp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434E73-61AE-42E2-A27A-21654B8E2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0861" y="4960137"/>
            <a:ext cx="6693061" cy="1463040"/>
          </a:xfrm>
        </p:spPr>
        <p:txBody>
          <a:bodyPr>
            <a:normAutofit fontScale="90000"/>
          </a:bodyPr>
          <a:lstStyle/>
          <a:p>
            <a:r>
              <a:rPr lang="en-GB" dirty="0"/>
              <a:t>Delayed creep of weak gels.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2103B61-93FE-4AAB-8B37-305408633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Paolo Edera</a:t>
            </a:r>
          </a:p>
          <a:p>
            <a:r>
              <a:rPr lang="en-GB" dirty="0"/>
              <a:t>Complex Fluids and Molecular Biophysics Lab</a:t>
            </a:r>
          </a:p>
          <a:p>
            <a:r>
              <a:rPr lang="en-GB" dirty="0"/>
              <a:t>UNIMI PhD School</a:t>
            </a:r>
          </a:p>
        </p:txBody>
      </p:sp>
    </p:spTree>
    <p:extLst>
      <p:ext uri="{BB962C8B-B14F-4D97-AF65-F5344CB8AC3E}">
        <p14:creationId xmlns:p14="http://schemas.microsoft.com/office/powerpoint/2010/main" val="421675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1ABFF4BE-A87B-4540-9B7E-88A32F7F9113}"/>
              </a:ext>
            </a:extLst>
          </p:cNvPr>
          <p:cNvGrpSpPr/>
          <p:nvPr/>
        </p:nvGrpSpPr>
        <p:grpSpPr>
          <a:xfrm>
            <a:off x="285567" y="2012220"/>
            <a:ext cx="1620000" cy="1620000"/>
            <a:chOff x="186887" y="2862072"/>
            <a:chExt cx="2160000" cy="216000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58EFADB4-CB8F-487C-A274-BC41ACFCEECB}"/>
                </a:ext>
              </a:extLst>
            </p:cNvPr>
            <p:cNvSpPr/>
            <p:nvPr/>
          </p:nvSpPr>
          <p:spPr>
            <a:xfrm>
              <a:off x="186887" y="2862072"/>
              <a:ext cx="21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DFFDF413-6764-44C9-9547-543241864245}"/>
                </a:ext>
              </a:extLst>
            </p:cNvPr>
            <p:cNvSpPr/>
            <p:nvPr/>
          </p:nvSpPr>
          <p:spPr>
            <a:xfrm>
              <a:off x="316973" y="3142672"/>
              <a:ext cx="582999" cy="57265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DEC895F4-463C-4A93-8E5B-7B6C36E8506C}"/>
              </a:ext>
            </a:extLst>
          </p:cNvPr>
          <p:cNvGrpSpPr/>
          <p:nvPr/>
        </p:nvGrpSpPr>
        <p:grpSpPr>
          <a:xfrm>
            <a:off x="2013958" y="2008888"/>
            <a:ext cx="1620000" cy="1620000"/>
            <a:chOff x="2064758" y="2008888"/>
            <a:chExt cx="1620000" cy="1620000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xmlns="" id="{CE716440-161A-462A-B4C8-06A5F8E7A21F}"/>
                </a:ext>
              </a:extLst>
            </p:cNvPr>
            <p:cNvGrpSpPr/>
            <p:nvPr/>
          </p:nvGrpSpPr>
          <p:grpSpPr>
            <a:xfrm>
              <a:off x="2064758" y="2008888"/>
              <a:ext cx="1620000" cy="1620000"/>
              <a:chOff x="186887" y="2862072"/>
              <a:chExt cx="2160000" cy="2160000"/>
            </a:xfrm>
          </p:grpSpPr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xmlns="" id="{178C0706-8910-4BA8-B88C-273E5696C756}"/>
                  </a:ext>
                </a:extLst>
              </p:cNvPr>
              <p:cNvSpPr/>
              <p:nvPr/>
            </p:nvSpPr>
            <p:spPr>
              <a:xfrm>
                <a:off x="186887" y="2862072"/>
                <a:ext cx="2160000" cy="21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xmlns="" id="{032486A7-4057-4C5D-A7B7-129B5BFFF746}"/>
                  </a:ext>
                </a:extLst>
              </p:cNvPr>
              <p:cNvSpPr/>
              <p:nvPr/>
            </p:nvSpPr>
            <p:spPr>
              <a:xfrm>
                <a:off x="316973" y="3142672"/>
                <a:ext cx="582999" cy="572655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xmlns="" id="{62A8FF3C-9EE4-4E3F-8626-DF0A258A310C}"/>
                </a:ext>
              </a:extLst>
            </p:cNvPr>
            <p:cNvSpPr/>
            <p:nvPr/>
          </p:nvSpPr>
          <p:spPr>
            <a:xfrm>
              <a:off x="2549065" y="2765484"/>
              <a:ext cx="437249" cy="42949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xmlns="" id="{5DB0B23D-1FDF-4710-BB9F-916363D391C3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46" y="2434086"/>
              <a:ext cx="386739" cy="5461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9116F1E7-0818-46AF-911D-E14C015A7977}"/>
              </a:ext>
            </a:extLst>
          </p:cNvPr>
          <p:cNvGrpSpPr/>
          <p:nvPr/>
        </p:nvGrpSpPr>
        <p:grpSpPr>
          <a:xfrm>
            <a:off x="3742348" y="2008888"/>
            <a:ext cx="1620000" cy="1620000"/>
            <a:chOff x="3793148" y="2364488"/>
            <a:chExt cx="1620000" cy="1620000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xmlns="" id="{5AC102B3-7722-401B-89B1-793F64F4B50A}"/>
                </a:ext>
              </a:extLst>
            </p:cNvPr>
            <p:cNvGrpSpPr/>
            <p:nvPr/>
          </p:nvGrpSpPr>
          <p:grpSpPr>
            <a:xfrm>
              <a:off x="3793148" y="2364488"/>
              <a:ext cx="1620000" cy="1620000"/>
              <a:chOff x="2640145" y="2862072"/>
              <a:chExt cx="2160000" cy="2160000"/>
            </a:xfrm>
          </p:grpSpPr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xmlns="" id="{2FDCC02F-89C2-42C6-9B13-317E7BDD5483}"/>
                  </a:ext>
                </a:extLst>
              </p:cNvPr>
              <p:cNvSpPr/>
              <p:nvPr/>
            </p:nvSpPr>
            <p:spPr>
              <a:xfrm>
                <a:off x="2640145" y="2862072"/>
                <a:ext cx="2160000" cy="21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xmlns="" id="{6FB6F936-5937-4C6C-B5EF-2218E5404471}"/>
                  </a:ext>
                </a:extLst>
              </p:cNvPr>
              <p:cNvSpPr/>
              <p:nvPr/>
            </p:nvSpPr>
            <p:spPr>
              <a:xfrm>
                <a:off x="3137146" y="3893513"/>
                <a:ext cx="582999" cy="572655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8B5C08DB-79F6-46EE-ACC3-5B350BFF4635}"/>
                </a:ext>
              </a:extLst>
            </p:cNvPr>
            <p:cNvSpPr/>
            <p:nvPr/>
          </p:nvSpPr>
          <p:spPr>
            <a:xfrm>
              <a:off x="4530324" y="2654449"/>
              <a:ext cx="437249" cy="42949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xmlns="" id="{7094917A-93E0-48D0-B514-B598648F5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8479" y="2869193"/>
              <a:ext cx="350466" cy="4726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1F84ACE8-138E-4D20-AA72-4B00EA6239A4}"/>
              </a:ext>
            </a:extLst>
          </p:cNvPr>
          <p:cNvGrpSpPr/>
          <p:nvPr/>
        </p:nvGrpSpPr>
        <p:grpSpPr>
          <a:xfrm>
            <a:off x="5494190" y="2008888"/>
            <a:ext cx="1620000" cy="1620000"/>
            <a:chOff x="5544990" y="2008888"/>
            <a:chExt cx="1620000" cy="1620000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xmlns="" id="{522CC933-9CE1-4997-8BF3-B117BDF01E75}"/>
                </a:ext>
              </a:extLst>
            </p:cNvPr>
            <p:cNvGrpSpPr/>
            <p:nvPr/>
          </p:nvGrpSpPr>
          <p:grpSpPr>
            <a:xfrm>
              <a:off x="5544990" y="2008888"/>
              <a:ext cx="1620000" cy="1620000"/>
              <a:chOff x="2640145" y="2862072"/>
              <a:chExt cx="2160000" cy="2160000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xmlns="" id="{51906136-DDE5-4161-900E-59FC499BCDCC}"/>
                  </a:ext>
                </a:extLst>
              </p:cNvPr>
              <p:cNvSpPr/>
              <p:nvPr/>
            </p:nvSpPr>
            <p:spPr>
              <a:xfrm>
                <a:off x="2640145" y="2862072"/>
                <a:ext cx="2160000" cy="21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" name="Ovale 35">
                <a:extLst>
                  <a:ext uri="{FF2B5EF4-FFF2-40B4-BE49-F238E27FC236}">
                    <a16:creationId xmlns:a16="http://schemas.microsoft.com/office/drawing/2014/main" xmlns="" id="{20768B13-4B72-47EE-A039-C1386E7D104E}"/>
                  </a:ext>
                </a:extLst>
              </p:cNvPr>
              <p:cNvSpPr/>
              <p:nvPr/>
            </p:nvSpPr>
            <p:spPr>
              <a:xfrm>
                <a:off x="3617235" y="3248681"/>
                <a:ext cx="582999" cy="572655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xmlns="" id="{DE6A4CF3-6130-44B4-9928-47440961986B}"/>
                </a:ext>
              </a:extLst>
            </p:cNvPr>
            <p:cNvSpPr/>
            <p:nvPr/>
          </p:nvSpPr>
          <p:spPr>
            <a:xfrm>
              <a:off x="5988559" y="2468135"/>
              <a:ext cx="437249" cy="42949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xmlns="" id="{94D85F9D-751B-4455-B162-DD25511C6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7183" y="2509291"/>
              <a:ext cx="285190" cy="1978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7D0C4337-5881-4888-8FB3-36E62D8B96B9}"/>
              </a:ext>
            </a:extLst>
          </p:cNvPr>
          <p:cNvGrpSpPr/>
          <p:nvPr/>
        </p:nvGrpSpPr>
        <p:grpSpPr>
          <a:xfrm>
            <a:off x="7232791" y="2016380"/>
            <a:ext cx="1620000" cy="1620000"/>
            <a:chOff x="7273431" y="2016380"/>
            <a:chExt cx="1620000" cy="1620000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xmlns="" id="{8123850D-C89A-40F3-9831-B4E76773022A}"/>
                </a:ext>
              </a:extLst>
            </p:cNvPr>
            <p:cNvGrpSpPr/>
            <p:nvPr/>
          </p:nvGrpSpPr>
          <p:grpSpPr>
            <a:xfrm>
              <a:off x="7273431" y="2016380"/>
              <a:ext cx="1620000" cy="1620000"/>
              <a:chOff x="2640145" y="2862072"/>
              <a:chExt cx="2160000" cy="2160000"/>
            </a:xfrm>
          </p:grpSpPr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xmlns="" id="{8C24F91D-F1C9-46F9-8A67-0B9D1569C01C}"/>
                  </a:ext>
                </a:extLst>
              </p:cNvPr>
              <p:cNvSpPr/>
              <p:nvPr/>
            </p:nvSpPr>
            <p:spPr>
              <a:xfrm>
                <a:off x="2640145" y="2862072"/>
                <a:ext cx="2160000" cy="21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2" name="Ovale 41">
                <a:extLst>
                  <a:ext uri="{FF2B5EF4-FFF2-40B4-BE49-F238E27FC236}">
                    <a16:creationId xmlns:a16="http://schemas.microsoft.com/office/drawing/2014/main" xmlns="" id="{312A76FE-76D7-42CF-BA24-839993A60210}"/>
                  </a:ext>
                </a:extLst>
              </p:cNvPr>
              <p:cNvSpPr/>
              <p:nvPr/>
            </p:nvSpPr>
            <p:spPr>
              <a:xfrm>
                <a:off x="3235121" y="3474396"/>
                <a:ext cx="582999" cy="572655"/>
              </a:xfrm>
              <a:prstGeom prst="ellipse">
                <a:avLst/>
              </a:prstGeom>
              <a:solidFill>
                <a:srgbClr val="C00000">
                  <a:alpha val="4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xmlns="" id="{0139DD29-47F3-4F6F-B52A-1D3D9E593F7D}"/>
                </a:ext>
              </a:extLst>
            </p:cNvPr>
            <p:cNvSpPr/>
            <p:nvPr/>
          </p:nvSpPr>
          <p:spPr>
            <a:xfrm>
              <a:off x="7870716" y="3050814"/>
              <a:ext cx="437249" cy="42949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xmlns="" id="{88A99C87-DE73-494F-8F8E-972264617BF5}"/>
                </a:ext>
              </a:extLst>
            </p:cNvPr>
            <p:cNvCxnSpPr>
              <a:cxnSpLocks/>
            </p:cNvCxnSpPr>
            <p:nvPr/>
          </p:nvCxnSpPr>
          <p:spPr>
            <a:xfrm>
              <a:off x="7973969" y="2743524"/>
              <a:ext cx="115368" cy="536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xmlns="" id="{99AC77E3-5503-43D5-BA4C-DDB2D82328E8}"/>
                  </a:ext>
                </a:extLst>
              </p:cNvPr>
              <p:cNvSpPr/>
              <p:nvPr/>
            </p:nvSpPr>
            <p:spPr>
              <a:xfrm>
                <a:off x="383132" y="4725088"/>
                <a:ext cx="8375927" cy="2004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/>
                  <a:t>Time evolution of correlation is conveniently studied in the Fourier domain</a:t>
                </a:r>
              </a:p>
              <a:p>
                <a:pPr algn="ctr"/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it-IT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m:rPr>
                              <m:sty m:val="p"/>
                            </m:rPr>
                            <a:rPr lang="it-IT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  <a:p>
                <a:pPr algn="ctr"/>
                <a:endParaRPr lang="it-IT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∫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it-IT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it-I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𝑖𝑞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it-IT" sz="2000" dirty="0"/>
                  <a:t>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it-IT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00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)/4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99AC77E3-5503-43D5-BA4C-DDB2D8232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32" y="4725088"/>
                <a:ext cx="8375927" cy="2004780"/>
              </a:xfrm>
              <a:prstGeom prst="rect">
                <a:avLst/>
              </a:prstGeom>
              <a:blipFill>
                <a:blip r:embed="rId3"/>
                <a:stretch>
                  <a:fillRect t="-1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151583C-6D35-48FD-9E62-F24C40719DE1}"/>
              </a:ext>
            </a:extLst>
          </p:cNvPr>
          <p:cNvSpPr txBox="1"/>
          <p:nvPr/>
        </p:nvSpPr>
        <p:spPr>
          <a:xfrm>
            <a:off x="199988" y="3839334"/>
            <a:ext cx="855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correlation between images at a given temporal delay contains the information about tracers’ mean square displacement.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xmlns="" id="{14CDAA49-E120-44CE-9CF6-E1E09BA31D28}"/>
                  </a:ext>
                </a:extLst>
              </p:cNvPr>
              <p:cNvSpPr txBox="1"/>
              <p:nvPr/>
            </p:nvSpPr>
            <p:spPr>
              <a:xfrm>
                <a:off x="6298978" y="6495016"/>
                <a:ext cx="2864887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∗ </m:t>
                    </m:r>
                  </m:oMath>
                </a14:m>
                <a:r>
                  <a:rPr lang="en-GB" sz="1400" dirty="0"/>
                  <a:t>Gaussian displacement distribution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4CDAA49-E120-44CE-9CF6-E1E09BA3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978" y="6495016"/>
                <a:ext cx="2864887" cy="362984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7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xmlns="" id="{A2761B93-EAC3-4455-96A4-506674A57858}"/>
              </a:ext>
            </a:extLst>
          </p:cNvPr>
          <p:cNvGrpSpPr>
            <a:grpSpLocks noChangeAspect="1"/>
          </p:cNvGrpSpPr>
          <p:nvPr/>
        </p:nvGrpSpPr>
        <p:grpSpPr>
          <a:xfrm>
            <a:off x="2504393" y="4661354"/>
            <a:ext cx="4148399" cy="2121392"/>
            <a:chOff x="4714703" y="19905062"/>
            <a:chExt cx="9319722" cy="4709249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xmlns="" id="{111F11A4-EE6E-4761-907D-F57D67B0478E}"/>
                </a:ext>
              </a:extLst>
            </p:cNvPr>
            <p:cNvGrpSpPr/>
            <p:nvPr/>
          </p:nvGrpSpPr>
          <p:grpSpPr>
            <a:xfrm>
              <a:off x="6545344" y="19905062"/>
              <a:ext cx="7489081" cy="4709249"/>
              <a:chOff x="10233875" y="36799215"/>
              <a:chExt cx="8198676" cy="37795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xmlns="" id="{08B33C62-65F3-40A5-B3BD-BB8F17B38A67}"/>
                      </a:ext>
                    </a:extLst>
                  </p:cNvPr>
                  <p:cNvSpPr txBox="1"/>
                  <p:nvPr/>
                </p:nvSpPr>
                <p:spPr>
                  <a:xfrm>
                    <a:off x="17163176" y="36799215"/>
                    <a:ext cx="1264921" cy="7128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id="{08B33C62-65F3-40A5-B3BD-BB8F17B38A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63176" y="36799215"/>
                    <a:ext cx="1264921" cy="71284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xmlns="" id="{EFFD2BBE-E89A-4FBA-93E1-7EA51DAD6D13}"/>
                  </a:ext>
                </a:extLst>
              </p:cNvPr>
              <p:cNvGrpSpPr/>
              <p:nvPr/>
            </p:nvGrpSpPr>
            <p:grpSpPr>
              <a:xfrm>
                <a:off x="10233875" y="37435955"/>
                <a:ext cx="8198676" cy="3142792"/>
                <a:chOff x="10233875" y="37435955"/>
                <a:chExt cx="8198676" cy="3142792"/>
              </a:xfrm>
            </p:grpSpPr>
            <p:pic>
              <p:nvPicPr>
                <p:cNvPr id="42" name="Immagine 41">
                  <a:extLst>
                    <a:ext uri="{FF2B5EF4-FFF2-40B4-BE49-F238E27FC236}">
                      <a16:creationId xmlns:a16="http://schemas.microsoft.com/office/drawing/2014/main" xmlns="" id="{61A46001-CA85-46E7-B6F8-A9F574F4CB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39" t="7175" r="9195" b="10834"/>
                <a:stretch/>
              </p:blipFill>
              <p:spPr>
                <a:xfrm>
                  <a:off x="11051971" y="37457228"/>
                  <a:ext cx="6680629" cy="267602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CasellaDiTesto 42">
                      <a:extLst>
                        <a:ext uri="{FF2B5EF4-FFF2-40B4-BE49-F238E27FC236}">
                          <a16:creationId xmlns:a16="http://schemas.microsoft.com/office/drawing/2014/main" xmlns="" id="{C8A8EB42-CF7F-46D9-9E98-21B30C25E8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3875" y="39804251"/>
                      <a:ext cx="406092" cy="6580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43" name="CasellaDiTesto 42">
                      <a:extLst>
                        <a:ext uri="{FF2B5EF4-FFF2-40B4-BE49-F238E27FC236}">
                          <a16:creationId xmlns:a16="http://schemas.microsoft.com/office/drawing/2014/main" id="{C8A8EB42-CF7F-46D9-9E98-21B30C25E86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3875" y="39804251"/>
                      <a:ext cx="406092" cy="65801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71429"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Connettore 2 43">
                  <a:extLst>
                    <a:ext uri="{FF2B5EF4-FFF2-40B4-BE49-F238E27FC236}">
                      <a16:creationId xmlns:a16="http://schemas.microsoft.com/office/drawing/2014/main" xmlns="" id="{A2FA35D9-0FF2-4941-9F8D-D462B7F0A6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95180" y="37479798"/>
                  <a:ext cx="7437371" cy="0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2 44">
                  <a:extLst>
                    <a:ext uri="{FF2B5EF4-FFF2-40B4-BE49-F238E27FC236}">
                      <a16:creationId xmlns:a16="http://schemas.microsoft.com/office/drawing/2014/main" xmlns="" id="{346F1493-A356-48E8-9403-8D5E71CE8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493854" y="39007351"/>
                  <a:ext cx="3142792" cy="0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xmlns="" id="{97FB1DF7-C0E1-4E9B-9503-8DEEC6037C32}"/>
                    </a:ext>
                  </a:extLst>
                </p:cNvPr>
                <p:cNvSpPr txBox="1"/>
                <p:nvPr/>
              </p:nvSpPr>
              <p:spPr>
                <a:xfrm>
                  <a:off x="4714703" y="21275272"/>
                  <a:ext cx="1830639" cy="10248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97FB1DF7-C0E1-4E9B-9503-8DEEC6037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703" y="21275272"/>
                  <a:ext cx="1830639" cy="1024843"/>
                </a:xfrm>
                <a:prstGeom prst="rect">
                  <a:avLst/>
                </a:prstGeom>
                <a:blipFill>
                  <a:blip r:embed="rId5"/>
                  <a:stretch>
                    <a:fillRect l="-22556" b="-92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xmlns="" id="{C51C0DB1-A3E1-40F1-B4A9-9A0260CA12EB}"/>
                  </a:ext>
                </a:extLst>
              </p:cNvPr>
              <p:cNvSpPr/>
              <p:nvPr/>
            </p:nvSpPr>
            <p:spPr>
              <a:xfrm>
                <a:off x="388579" y="2379725"/>
                <a:ext cx="8366842" cy="467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&lt;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𝐹𝐹𝑇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it-IT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it-IT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GB" sz="2000" dirty="0"/>
                                <m:t>}</m:t>
                              </m:r>
                            </m:e>
                          </m:d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it-IT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) /4</m:t>
                              </m:r>
                            </m:sup>
                          </m:s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C51C0DB1-A3E1-40F1-B4A9-9A0260CA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9" y="2379725"/>
                <a:ext cx="8366842" cy="467051"/>
              </a:xfrm>
              <a:prstGeom prst="rect">
                <a:avLst/>
              </a:prstGeom>
              <a:blipFill>
                <a:blip r:embed="rId6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E9D7FC1-9343-4BD4-B53C-A32166DB6802}"/>
              </a:ext>
            </a:extLst>
          </p:cNvPr>
          <p:cNvSpPr txBox="1"/>
          <p:nvPr/>
        </p:nvSpPr>
        <p:spPr>
          <a:xfrm>
            <a:off x="275512" y="3971802"/>
            <a:ext cx="859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From a single experiment (a single stack of images) are obtained several independent correlation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="" id="{191C54F3-92CB-438D-9B19-F6D556C0B916}"/>
                  </a:ext>
                </a:extLst>
              </p:cNvPr>
              <p:cNvSpPr txBox="1"/>
              <p:nvPr/>
            </p:nvSpPr>
            <p:spPr>
              <a:xfrm>
                <a:off x="2057400" y="3121166"/>
                <a:ext cx="2017091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91C54F3-92CB-438D-9B19-F6D556C0B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21166"/>
                <a:ext cx="2017091" cy="616387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xmlns="" id="{B5AB65AD-3688-419A-9510-AF79AEA2CCC2}"/>
                  </a:ext>
                </a:extLst>
              </p:cNvPr>
              <p:cNvSpPr txBox="1"/>
              <p:nvPr/>
            </p:nvSpPr>
            <p:spPr>
              <a:xfrm>
                <a:off x="5257800" y="3293264"/>
                <a:ext cx="1943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B5AB65AD-3688-419A-9510-AF79AEA2C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293264"/>
                <a:ext cx="1943930" cy="276999"/>
              </a:xfrm>
              <a:prstGeom prst="rect">
                <a:avLst/>
              </a:prstGeom>
              <a:blipFill>
                <a:blip r:embed="rId8"/>
                <a:stretch>
                  <a:fillRect l="-1887" t="-217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5015BCA-D946-4FB4-B169-1B33C035FEDF}"/>
              </a:ext>
            </a:extLst>
          </p:cNvPr>
          <p:cNvSpPr txBox="1"/>
          <p:nvPr/>
        </p:nvSpPr>
        <p:spPr>
          <a:xfrm>
            <a:off x="2871018" y="1933237"/>
            <a:ext cx="335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Differential</a:t>
            </a:r>
            <a:r>
              <a:rPr lang="en-GB" dirty="0"/>
              <a:t> Dynamic Microscopy </a:t>
            </a:r>
          </a:p>
        </p:txBody>
      </p:sp>
    </p:spTree>
    <p:extLst>
      <p:ext uri="{BB962C8B-B14F-4D97-AF65-F5344CB8AC3E}">
        <p14:creationId xmlns:p14="http://schemas.microsoft.com/office/powerpoint/2010/main" val="35766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5" grpId="0"/>
      <p:bldP spid="2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CE9FB6F0-544F-4DD6-86C0-F7A15717E948}"/>
              </a:ext>
            </a:extLst>
          </p:cNvPr>
          <p:cNvGrpSpPr>
            <a:grpSpLocks noChangeAspect="1"/>
          </p:cNvGrpSpPr>
          <p:nvPr/>
        </p:nvGrpSpPr>
        <p:grpSpPr>
          <a:xfrm>
            <a:off x="247538" y="4158291"/>
            <a:ext cx="2382388" cy="1985166"/>
            <a:chOff x="3931542" y="3200400"/>
            <a:chExt cx="1326258" cy="1017896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08824140-0741-4AB6-9A0B-B30062B304EE}"/>
                </a:ext>
              </a:extLst>
            </p:cNvPr>
            <p:cNvSpPr/>
            <p:nvPr/>
          </p:nvSpPr>
          <p:spPr>
            <a:xfrm>
              <a:off x="3931542" y="3200400"/>
              <a:ext cx="1326258" cy="99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7" name="Figura a mano libera 354">
              <a:extLst>
                <a:ext uri="{FF2B5EF4-FFF2-40B4-BE49-F238E27FC236}">
                  <a16:creationId xmlns:a16="http://schemas.microsoft.com/office/drawing/2014/main" xmlns="" id="{3EF20294-4C58-4D7E-A9ED-89A5D183747C}"/>
                </a:ext>
              </a:extLst>
            </p:cNvPr>
            <p:cNvSpPr/>
            <p:nvPr/>
          </p:nvSpPr>
          <p:spPr>
            <a:xfrm>
              <a:off x="4149161" y="3372322"/>
              <a:ext cx="1005085" cy="401859"/>
            </a:xfrm>
            <a:custGeom>
              <a:avLst/>
              <a:gdLst>
                <a:gd name="connsiteX0" fmla="*/ 0 w 1005085"/>
                <a:gd name="connsiteY0" fmla="*/ 400523 h 401859"/>
                <a:gd name="connsiteX1" fmla="*/ 362738 w 1005085"/>
                <a:gd name="connsiteY1" fmla="*/ 340066 h 401859"/>
                <a:gd name="connsiteX2" fmla="*/ 1005085 w 1005085"/>
                <a:gd name="connsiteY2" fmla="*/ 0 h 40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85" h="401859">
                  <a:moveTo>
                    <a:pt x="0" y="400523"/>
                  </a:moveTo>
                  <a:cubicBezTo>
                    <a:pt x="97612" y="403671"/>
                    <a:pt x="195224" y="406820"/>
                    <a:pt x="362738" y="340066"/>
                  </a:cubicBezTo>
                  <a:cubicBezTo>
                    <a:pt x="530252" y="273312"/>
                    <a:pt x="767668" y="136656"/>
                    <a:pt x="1005085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Figura a mano libera 355">
              <a:extLst>
                <a:ext uri="{FF2B5EF4-FFF2-40B4-BE49-F238E27FC236}">
                  <a16:creationId xmlns:a16="http://schemas.microsoft.com/office/drawing/2014/main" xmlns="" id="{751A2503-766C-4609-9388-5120D5E03C43}"/>
                </a:ext>
              </a:extLst>
            </p:cNvPr>
            <p:cNvSpPr/>
            <p:nvPr/>
          </p:nvSpPr>
          <p:spPr>
            <a:xfrm>
              <a:off x="4156088" y="3444114"/>
              <a:ext cx="1005085" cy="401859"/>
            </a:xfrm>
            <a:custGeom>
              <a:avLst/>
              <a:gdLst>
                <a:gd name="connsiteX0" fmla="*/ 0 w 1005085"/>
                <a:gd name="connsiteY0" fmla="*/ 400523 h 401859"/>
                <a:gd name="connsiteX1" fmla="*/ 362738 w 1005085"/>
                <a:gd name="connsiteY1" fmla="*/ 340066 h 401859"/>
                <a:gd name="connsiteX2" fmla="*/ 1005085 w 1005085"/>
                <a:gd name="connsiteY2" fmla="*/ 0 h 40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085" h="401859">
                  <a:moveTo>
                    <a:pt x="0" y="400523"/>
                  </a:moveTo>
                  <a:cubicBezTo>
                    <a:pt x="97612" y="403671"/>
                    <a:pt x="195224" y="406820"/>
                    <a:pt x="362738" y="340066"/>
                  </a:cubicBezTo>
                  <a:cubicBezTo>
                    <a:pt x="530252" y="273312"/>
                    <a:pt x="767668" y="136656"/>
                    <a:pt x="1005085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Figura a mano libera 356">
              <a:extLst>
                <a:ext uri="{FF2B5EF4-FFF2-40B4-BE49-F238E27FC236}">
                  <a16:creationId xmlns:a16="http://schemas.microsoft.com/office/drawing/2014/main" xmlns="" id="{D9E320DB-FADC-436B-AE64-1388CC042ED8}"/>
                </a:ext>
              </a:extLst>
            </p:cNvPr>
            <p:cNvSpPr/>
            <p:nvPr/>
          </p:nvSpPr>
          <p:spPr>
            <a:xfrm>
              <a:off x="4356380" y="3523463"/>
              <a:ext cx="861501" cy="544106"/>
            </a:xfrm>
            <a:custGeom>
              <a:avLst/>
              <a:gdLst>
                <a:gd name="connsiteX0" fmla="*/ 861501 w 861501"/>
                <a:gd name="connsiteY0" fmla="*/ 0 h 544106"/>
                <a:gd name="connsiteX1" fmla="*/ 249382 w 861501"/>
                <a:gd name="connsiteY1" fmla="*/ 332509 h 544106"/>
                <a:gd name="connsiteX2" fmla="*/ 0 w 861501"/>
                <a:gd name="connsiteY2" fmla="*/ 544106 h 54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1501" h="544106">
                  <a:moveTo>
                    <a:pt x="861501" y="0"/>
                  </a:moveTo>
                  <a:cubicBezTo>
                    <a:pt x="627233" y="120912"/>
                    <a:pt x="392965" y="241825"/>
                    <a:pt x="249382" y="332509"/>
                  </a:cubicBezTo>
                  <a:cubicBezTo>
                    <a:pt x="105799" y="423193"/>
                    <a:pt x="52899" y="483649"/>
                    <a:pt x="0" y="544106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Figura a mano libera 357">
              <a:extLst>
                <a:ext uri="{FF2B5EF4-FFF2-40B4-BE49-F238E27FC236}">
                  <a16:creationId xmlns:a16="http://schemas.microsoft.com/office/drawing/2014/main" xmlns="" id="{B475C8AB-42AB-49C2-9CA0-8886A78347EA}"/>
                </a:ext>
              </a:extLst>
            </p:cNvPr>
            <p:cNvSpPr/>
            <p:nvPr/>
          </p:nvSpPr>
          <p:spPr>
            <a:xfrm>
              <a:off x="4557241" y="3629261"/>
              <a:ext cx="687689" cy="438308"/>
            </a:xfrm>
            <a:custGeom>
              <a:avLst/>
              <a:gdLst>
                <a:gd name="connsiteX0" fmla="*/ 687689 w 687689"/>
                <a:gd name="connsiteY0" fmla="*/ 0 h 438308"/>
                <a:gd name="connsiteX1" fmla="*/ 120912 w 687689"/>
                <a:gd name="connsiteY1" fmla="*/ 309838 h 438308"/>
                <a:gd name="connsiteX2" fmla="*/ 0 w 687689"/>
                <a:gd name="connsiteY2" fmla="*/ 438308 h 43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689" h="438308">
                  <a:moveTo>
                    <a:pt x="687689" y="0"/>
                  </a:moveTo>
                  <a:cubicBezTo>
                    <a:pt x="461608" y="118393"/>
                    <a:pt x="235527" y="236787"/>
                    <a:pt x="120912" y="309838"/>
                  </a:cubicBezTo>
                  <a:cubicBezTo>
                    <a:pt x="6297" y="382889"/>
                    <a:pt x="3148" y="410598"/>
                    <a:pt x="0" y="438308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Figura a mano libera 358">
              <a:extLst>
                <a:ext uri="{FF2B5EF4-FFF2-40B4-BE49-F238E27FC236}">
                  <a16:creationId xmlns:a16="http://schemas.microsoft.com/office/drawing/2014/main" xmlns="" id="{9E88BD23-29A0-4053-BB8C-1EBB388917E5}"/>
                </a:ext>
              </a:extLst>
            </p:cNvPr>
            <p:cNvSpPr/>
            <p:nvPr/>
          </p:nvSpPr>
          <p:spPr>
            <a:xfrm>
              <a:off x="4186947" y="3455450"/>
              <a:ext cx="1050426" cy="581890"/>
            </a:xfrm>
            <a:custGeom>
              <a:avLst/>
              <a:gdLst>
                <a:gd name="connsiteX0" fmla="*/ 1050426 w 1050426"/>
                <a:gd name="connsiteY0" fmla="*/ 0 h 581890"/>
                <a:gd name="connsiteX1" fmla="*/ 0 w 1050426"/>
                <a:gd name="connsiteY1" fmla="*/ 581890 h 58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426" h="581890">
                  <a:moveTo>
                    <a:pt x="1050426" y="0"/>
                  </a:moveTo>
                  <a:lnTo>
                    <a:pt x="0" y="581890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Figura a mano libera 359">
              <a:extLst>
                <a:ext uri="{FF2B5EF4-FFF2-40B4-BE49-F238E27FC236}">
                  <a16:creationId xmlns:a16="http://schemas.microsoft.com/office/drawing/2014/main" xmlns="" id="{58D04C12-4EF5-4C18-A6E6-70F2713292A1}"/>
                </a:ext>
              </a:extLst>
            </p:cNvPr>
            <p:cNvSpPr/>
            <p:nvPr/>
          </p:nvSpPr>
          <p:spPr>
            <a:xfrm>
              <a:off x="4479888" y="3636738"/>
              <a:ext cx="687689" cy="438308"/>
            </a:xfrm>
            <a:custGeom>
              <a:avLst/>
              <a:gdLst>
                <a:gd name="connsiteX0" fmla="*/ 687689 w 687689"/>
                <a:gd name="connsiteY0" fmla="*/ 0 h 438308"/>
                <a:gd name="connsiteX1" fmla="*/ 120912 w 687689"/>
                <a:gd name="connsiteY1" fmla="*/ 309838 h 438308"/>
                <a:gd name="connsiteX2" fmla="*/ 0 w 687689"/>
                <a:gd name="connsiteY2" fmla="*/ 438308 h 43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7689" h="438308">
                  <a:moveTo>
                    <a:pt x="687689" y="0"/>
                  </a:moveTo>
                  <a:cubicBezTo>
                    <a:pt x="461608" y="118393"/>
                    <a:pt x="235527" y="236787"/>
                    <a:pt x="120912" y="309838"/>
                  </a:cubicBezTo>
                  <a:cubicBezTo>
                    <a:pt x="6297" y="382889"/>
                    <a:pt x="3148" y="410598"/>
                    <a:pt x="0" y="438308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xmlns="" id="{F77AF48D-4CC0-4329-A765-5DE3B318CC0B}"/>
                </a:ext>
              </a:extLst>
            </p:cNvPr>
            <p:cNvSpPr/>
            <p:nvPr/>
          </p:nvSpPr>
          <p:spPr>
            <a:xfrm>
              <a:off x="5124481" y="3267671"/>
              <a:ext cx="127438" cy="64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xmlns="" id="{E8EB360E-1137-42F8-9479-CECB683279B6}"/>
                    </a:ext>
                  </a:extLst>
                </p:cNvPr>
                <p:cNvSpPr txBox="1"/>
                <p:nvPr/>
              </p:nvSpPr>
              <p:spPr>
                <a:xfrm>
                  <a:off x="4895925" y="4052593"/>
                  <a:ext cx="301876" cy="165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1500" dirty="0"/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E8EB360E-1137-42F8-9479-CECB683279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925" y="4052593"/>
                  <a:ext cx="301876" cy="16570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xmlns="" id="{17660140-42C7-4CA2-BE59-93AAEEDE5223}"/>
                    </a:ext>
                  </a:extLst>
                </p:cNvPr>
                <p:cNvSpPr txBox="1"/>
                <p:nvPr/>
              </p:nvSpPr>
              <p:spPr>
                <a:xfrm rot="16200000">
                  <a:off x="3832680" y="3562815"/>
                  <a:ext cx="533400" cy="179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500" i="1" dirty="0" smtClean="0">
                            <a:latin typeface="Cambria Math" panose="02040503050406030204" pitchFamily="18" charset="0"/>
                          </a:rPr>
                          <m:t>𝑚𝑠𝑑</m:t>
                        </m:r>
                        <m:r>
                          <a:rPr lang="it-IT" sz="15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15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it-IT" sz="15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15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17660140-42C7-4CA2-BE59-93AAEEDE5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32680" y="3562815"/>
                  <a:ext cx="533400" cy="179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xmlns="" id="{27CFF74A-D532-41C7-AA2B-91F24459918E}"/>
                </a:ext>
              </a:extLst>
            </p:cNvPr>
            <p:cNvCxnSpPr/>
            <p:nvPr/>
          </p:nvCxnSpPr>
          <p:spPr>
            <a:xfrm>
              <a:off x="4151352" y="4064748"/>
              <a:ext cx="1066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xmlns="" id="{356689FA-C17A-4EED-85AE-58A6915469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5136" y="3372322"/>
              <a:ext cx="365" cy="69524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83FFA426-1C2E-4C05-87C4-282F9212DEF5}"/>
              </a:ext>
            </a:extLst>
          </p:cNvPr>
          <p:cNvGrpSpPr>
            <a:grpSpLocks noChangeAspect="1"/>
          </p:cNvGrpSpPr>
          <p:nvPr/>
        </p:nvGrpSpPr>
        <p:grpSpPr>
          <a:xfrm>
            <a:off x="3359872" y="4148691"/>
            <a:ext cx="2468853" cy="2029469"/>
            <a:chOff x="3095536" y="709454"/>
            <a:chExt cx="3695819" cy="3284822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xmlns="" id="{E473FE9A-F276-485F-AFFF-E54D37F12660}"/>
                </a:ext>
              </a:extLst>
            </p:cNvPr>
            <p:cNvGrpSpPr/>
            <p:nvPr/>
          </p:nvGrpSpPr>
          <p:grpSpPr>
            <a:xfrm>
              <a:off x="3095536" y="709454"/>
              <a:ext cx="3695819" cy="3240000"/>
              <a:chOff x="1219410" y="3795516"/>
              <a:chExt cx="1326258" cy="990600"/>
            </a:xfrm>
          </p:grpSpPr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xmlns="" id="{3631CF42-6434-4F03-A612-523868C90BC2}"/>
                  </a:ext>
                </a:extLst>
              </p:cNvPr>
              <p:cNvSpPr/>
              <p:nvPr/>
            </p:nvSpPr>
            <p:spPr>
              <a:xfrm>
                <a:off x="1219410" y="3795516"/>
                <a:ext cx="1326258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xmlns="" id="{0308BF85-0C9C-42C1-9270-E90EC8C8A1D2}"/>
                  </a:ext>
                </a:extLst>
              </p:cNvPr>
              <p:cNvCxnSpPr/>
              <p:nvPr/>
            </p:nvCxnSpPr>
            <p:spPr>
              <a:xfrm flipV="1">
                <a:off x="1435140" y="3978144"/>
                <a:ext cx="0" cy="685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igura a mano libera 312">
                <a:extLst>
                  <a:ext uri="{FF2B5EF4-FFF2-40B4-BE49-F238E27FC236}">
                    <a16:creationId xmlns:a16="http://schemas.microsoft.com/office/drawing/2014/main" xmlns="" id="{9E66D8C8-341E-4FE9-A34D-A5B29F1BA991}"/>
                  </a:ext>
                </a:extLst>
              </p:cNvPr>
              <p:cNvSpPr/>
              <p:nvPr/>
            </p:nvSpPr>
            <p:spPr>
              <a:xfrm>
                <a:off x="1437029" y="3967438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igura a mano libera 313">
                <a:extLst>
                  <a:ext uri="{FF2B5EF4-FFF2-40B4-BE49-F238E27FC236}">
                    <a16:creationId xmlns:a16="http://schemas.microsoft.com/office/drawing/2014/main" xmlns="" id="{3E535D56-A622-430D-8EB2-16960E47995C}"/>
                  </a:ext>
                </a:extLst>
              </p:cNvPr>
              <p:cNvSpPr/>
              <p:nvPr/>
            </p:nvSpPr>
            <p:spPr>
              <a:xfrm>
                <a:off x="1443956" y="4039230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igura a mano libera 314">
                <a:extLst>
                  <a:ext uri="{FF2B5EF4-FFF2-40B4-BE49-F238E27FC236}">
                    <a16:creationId xmlns:a16="http://schemas.microsoft.com/office/drawing/2014/main" xmlns="" id="{6B2A4321-41FF-4472-B638-2B74EBFD6007}"/>
                  </a:ext>
                </a:extLst>
              </p:cNvPr>
              <p:cNvSpPr/>
              <p:nvPr/>
            </p:nvSpPr>
            <p:spPr>
              <a:xfrm>
                <a:off x="1644248" y="4118579"/>
                <a:ext cx="861501" cy="544106"/>
              </a:xfrm>
              <a:custGeom>
                <a:avLst/>
                <a:gdLst>
                  <a:gd name="connsiteX0" fmla="*/ 861501 w 861501"/>
                  <a:gd name="connsiteY0" fmla="*/ 0 h 544106"/>
                  <a:gd name="connsiteX1" fmla="*/ 249382 w 861501"/>
                  <a:gd name="connsiteY1" fmla="*/ 332509 h 544106"/>
                  <a:gd name="connsiteX2" fmla="*/ 0 w 861501"/>
                  <a:gd name="connsiteY2" fmla="*/ 544106 h 54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1501" h="544106">
                    <a:moveTo>
                      <a:pt x="861501" y="0"/>
                    </a:moveTo>
                    <a:cubicBezTo>
                      <a:pt x="627233" y="120912"/>
                      <a:pt x="392965" y="241825"/>
                      <a:pt x="249382" y="332509"/>
                    </a:cubicBezTo>
                    <a:cubicBezTo>
                      <a:pt x="105799" y="423193"/>
                      <a:pt x="52899" y="483649"/>
                      <a:pt x="0" y="544106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igura a mano libera 315">
                <a:extLst>
                  <a:ext uri="{FF2B5EF4-FFF2-40B4-BE49-F238E27FC236}">
                    <a16:creationId xmlns:a16="http://schemas.microsoft.com/office/drawing/2014/main" xmlns="" id="{025D0A9C-BAED-4316-B64D-2A110B74809B}"/>
                  </a:ext>
                </a:extLst>
              </p:cNvPr>
              <p:cNvSpPr/>
              <p:nvPr/>
            </p:nvSpPr>
            <p:spPr>
              <a:xfrm>
                <a:off x="1845109" y="4224377"/>
                <a:ext cx="687689" cy="438308"/>
              </a:xfrm>
              <a:custGeom>
                <a:avLst/>
                <a:gdLst>
                  <a:gd name="connsiteX0" fmla="*/ 687689 w 687689"/>
                  <a:gd name="connsiteY0" fmla="*/ 0 h 438308"/>
                  <a:gd name="connsiteX1" fmla="*/ 120912 w 687689"/>
                  <a:gd name="connsiteY1" fmla="*/ 309838 h 438308"/>
                  <a:gd name="connsiteX2" fmla="*/ 0 w 687689"/>
                  <a:gd name="connsiteY2" fmla="*/ 438308 h 43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689" h="438308">
                    <a:moveTo>
                      <a:pt x="687689" y="0"/>
                    </a:moveTo>
                    <a:cubicBezTo>
                      <a:pt x="461608" y="118393"/>
                      <a:pt x="235527" y="236787"/>
                      <a:pt x="120912" y="309838"/>
                    </a:cubicBezTo>
                    <a:cubicBezTo>
                      <a:pt x="6297" y="382889"/>
                      <a:pt x="3148" y="410598"/>
                      <a:pt x="0" y="438308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igura a mano libera 316">
                <a:extLst>
                  <a:ext uri="{FF2B5EF4-FFF2-40B4-BE49-F238E27FC236}">
                    <a16:creationId xmlns:a16="http://schemas.microsoft.com/office/drawing/2014/main" xmlns="" id="{5E4D3125-28F2-491F-AD72-01A97F88C1B2}"/>
                  </a:ext>
                </a:extLst>
              </p:cNvPr>
              <p:cNvSpPr/>
              <p:nvPr/>
            </p:nvSpPr>
            <p:spPr>
              <a:xfrm>
                <a:off x="1474815" y="4050566"/>
                <a:ext cx="1050426" cy="581890"/>
              </a:xfrm>
              <a:custGeom>
                <a:avLst/>
                <a:gdLst>
                  <a:gd name="connsiteX0" fmla="*/ 1050426 w 1050426"/>
                  <a:gd name="connsiteY0" fmla="*/ 0 h 581890"/>
                  <a:gd name="connsiteX1" fmla="*/ 0 w 1050426"/>
                  <a:gd name="connsiteY1" fmla="*/ 581890 h 58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426" h="581890">
                    <a:moveTo>
                      <a:pt x="1050426" y="0"/>
                    </a:moveTo>
                    <a:lnTo>
                      <a:pt x="0" y="581890"/>
                    </a:lnTo>
                  </a:path>
                </a:pathLst>
              </a:custGeom>
              <a:noFill/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igura a mano libera 317">
                <a:extLst>
                  <a:ext uri="{FF2B5EF4-FFF2-40B4-BE49-F238E27FC236}">
                    <a16:creationId xmlns:a16="http://schemas.microsoft.com/office/drawing/2014/main" xmlns="" id="{ACD52625-DEC0-4BBB-94A8-CEE7B3830863}"/>
                  </a:ext>
                </a:extLst>
              </p:cNvPr>
              <p:cNvSpPr/>
              <p:nvPr/>
            </p:nvSpPr>
            <p:spPr>
              <a:xfrm>
                <a:off x="1767756" y="4231854"/>
                <a:ext cx="687689" cy="438308"/>
              </a:xfrm>
              <a:custGeom>
                <a:avLst/>
                <a:gdLst>
                  <a:gd name="connsiteX0" fmla="*/ 687689 w 687689"/>
                  <a:gd name="connsiteY0" fmla="*/ 0 h 438308"/>
                  <a:gd name="connsiteX1" fmla="*/ 120912 w 687689"/>
                  <a:gd name="connsiteY1" fmla="*/ 309838 h 438308"/>
                  <a:gd name="connsiteX2" fmla="*/ 0 w 687689"/>
                  <a:gd name="connsiteY2" fmla="*/ 438308 h 43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7689" h="438308">
                    <a:moveTo>
                      <a:pt x="687689" y="0"/>
                    </a:moveTo>
                    <a:cubicBezTo>
                      <a:pt x="461608" y="118393"/>
                      <a:pt x="235527" y="236787"/>
                      <a:pt x="120912" y="309838"/>
                    </a:cubicBezTo>
                    <a:cubicBezTo>
                      <a:pt x="6297" y="382889"/>
                      <a:pt x="3148" y="410598"/>
                      <a:pt x="0" y="438308"/>
                    </a:cubicBezTo>
                  </a:path>
                </a:pathLst>
              </a:custGeom>
              <a:noFill/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xmlns="" id="{ECC9E201-7279-472A-A6FB-3032EDBA32D1}"/>
                  </a:ext>
                </a:extLst>
              </p:cNvPr>
              <p:cNvSpPr/>
              <p:nvPr/>
            </p:nvSpPr>
            <p:spPr>
              <a:xfrm>
                <a:off x="2448984" y="3894387"/>
                <a:ext cx="90431" cy="6480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Connettore 2 31">
                <a:extLst>
                  <a:ext uri="{FF2B5EF4-FFF2-40B4-BE49-F238E27FC236}">
                    <a16:creationId xmlns:a16="http://schemas.microsoft.com/office/drawing/2014/main" xmlns="" id="{FB9DF6DD-2D3F-46FD-9C5D-11945A691FE9}"/>
                  </a:ext>
                </a:extLst>
              </p:cNvPr>
              <p:cNvCxnSpPr/>
              <p:nvPr/>
            </p:nvCxnSpPr>
            <p:spPr>
              <a:xfrm>
                <a:off x="1439220" y="4659864"/>
                <a:ext cx="10668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2 32">
                <a:extLst>
                  <a:ext uri="{FF2B5EF4-FFF2-40B4-BE49-F238E27FC236}">
                    <a16:creationId xmlns:a16="http://schemas.microsoft.com/office/drawing/2014/main" xmlns="" id="{775F6E65-76CE-4366-9964-EDA90CE61AAD}"/>
                  </a:ext>
                </a:extLst>
              </p:cNvPr>
              <p:cNvCxnSpPr/>
              <p:nvPr/>
            </p:nvCxnSpPr>
            <p:spPr>
              <a:xfrm>
                <a:off x="2117557" y="3901702"/>
                <a:ext cx="3118" cy="22870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3">
                <a:extLst>
                  <a:ext uri="{FF2B5EF4-FFF2-40B4-BE49-F238E27FC236}">
                    <a16:creationId xmlns:a16="http://schemas.microsoft.com/office/drawing/2014/main" xmlns="" id="{6CA4C684-B968-4EDE-AFA1-097138B87F99}"/>
                  </a:ext>
                </a:extLst>
              </p:cNvPr>
              <p:cNvCxnSpPr/>
              <p:nvPr/>
            </p:nvCxnSpPr>
            <p:spPr>
              <a:xfrm flipV="1">
                <a:off x="2127990" y="4444095"/>
                <a:ext cx="0" cy="26582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xmlns="" id="{8C2D856D-4000-4217-93D9-52A33BB39E15}"/>
                    </a:ext>
                  </a:extLst>
                </p:cNvPr>
                <p:cNvSpPr txBox="1"/>
                <p:nvPr/>
              </p:nvSpPr>
              <p:spPr>
                <a:xfrm>
                  <a:off x="4321703" y="1451502"/>
                  <a:ext cx="653267" cy="973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it-IT" sz="1500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500" b="1" dirty="0">
                    <a:latin typeface="+mj-lt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8C2D856D-4000-4217-93D9-52A33BB39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703" y="1451502"/>
                  <a:ext cx="653267" cy="9731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xmlns="" id="{DDD194FE-0F6E-4CFB-93ED-348B4C3F7609}"/>
                    </a:ext>
                  </a:extLst>
                </p:cNvPr>
                <p:cNvSpPr txBox="1"/>
                <p:nvPr/>
              </p:nvSpPr>
              <p:spPr>
                <a:xfrm rot="16200000">
                  <a:off x="2601713" y="2088990"/>
                  <a:ext cx="1744615" cy="483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500" i="1" dirty="0" smtClean="0">
                            <a:latin typeface="Cambria Math" panose="02040503050406030204" pitchFamily="18" charset="0"/>
                          </a:rPr>
                          <m:t>𝑚𝑠𝑑</m:t>
                        </m:r>
                        <m:r>
                          <a:rPr lang="it-IT" sz="15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it-IT" sz="15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it-IT" sz="15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15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DDD194FE-0F6E-4CFB-93ED-348B4C3F7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601713" y="2088990"/>
                  <a:ext cx="1744615" cy="4837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xmlns="" id="{2C93D7B7-3C82-4A99-8E2F-612F3F8AAA60}"/>
                    </a:ext>
                  </a:extLst>
                </p:cNvPr>
                <p:cNvSpPr txBox="1"/>
                <p:nvPr/>
              </p:nvSpPr>
              <p:spPr>
                <a:xfrm>
                  <a:off x="5953713" y="3471213"/>
                  <a:ext cx="594540" cy="523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1500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2C93D7B7-3C82-4A99-8E2F-612F3F8AA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713" y="3471213"/>
                  <a:ext cx="594540" cy="5230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38C484CF-4DDF-4929-9EC5-39DB12B3F408}"/>
              </a:ext>
            </a:extLst>
          </p:cNvPr>
          <p:cNvGrpSpPr>
            <a:grpSpLocks noChangeAspect="1"/>
          </p:cNvGrpSpPr>
          <p:nvPr/>
        </p:nvGrpSpPr>
        <p:grpSpPr>
          <a:xfrm>
            <a:off x="6303225" y="4147960"/>
            <a:ext cx="2432362" cy="2007010"/>
            <a:chOff x="10341404" y="31912983"/>
            <a:chExt cx="3996000" cy="3297223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xmlns="" id="{4EF04FA4-C6DE-4719-B4F7-910818E468FC}"/>
                </a:ext>
              </a:extLst>
            </p:cNvPr>
            <p:cNvGrpSpPr/>
            <p:nvPr/>
          </p:nvGrpSpPr>
          <p:grpSpPr>
            <a:xfrm>
              <a:off x="10341404" y="31912983"/>
              <a:ext cx="3996000" cy="3240000"/>
              <a:chOff x="3931542" y="2133600"/>
              <a:chExt cx="1326258" cy="990600"/>
            </a:xfrm>
          </p:grpSpPr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xmlns="" id="{F46AD226-BC78-4783-84BF-41A327E5460D}"/>
                  </a:ext>
                </a:extLst>
              </p:cNvPr>
              <p:cNvSpPr/>
              <p:nvPr/>
            </p:nvSpPr>
            <p:spPr>
              <a:xfrm>
                <a:off x="3931542" y="2133600"/>
                <a:ext cx="1326258" cy="990600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xmlns="" id="{B0E4DD56-2FFE-4420-8EC8-2FFF3960F517}"/>
                  </a:ext>
                </a:extLst>
              </p:cNvPr>
              <p:cNvCxnSpPr/>
              <p:nvPr/>
            </p:nvCxnSpPr>
            <p:spPr>
              <a:xfrm>
                <a:off x="4144956" y="2997948"/>
                <a:ext cx="10668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40">
                <a:extLst>
                  <a:ext uri="{FF2B5EF4-FFF2-40B4-BE49-F238E27FC236}">
                    <a16:creationId xmlns:a16="http://schemas.microsoft.com/office/drawing/2014/main" xmlns="" id="{4B66E061-02D3-42CE-A986-3BE576FB37A1}"/>
                  </a:ext>
                </a:extLst>
              </p:cNvPr>
              <p:cNvCxnSpPr/>
              <p:nvPr/>
            </p:nvCxnSpPr>
            <p:spPr>
              <a:xfrm flipV="1">
                <a:off x="4144353" y="2316228"/>
                <a:ext cx="0" cy="685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igura a mano libera 344">
                <a:extLst>
                  <a:ext uri="{FF2B5EF4-FFF2-40B4-BE49-F238E27FC236}">
                    <a16:creationId xmlns:a16="http://schemas.microsoft.com/office/drawing/2014/main" xmlns="" id="{0BEA0F06-5446-4F58-9007-DBA2136811DC}"/>
                  </a:ext>
                </a:extLst>
              </p:cNvPr>
              <p:cNvSpPr/>
              <p:nvPr/>
            </p:nvSpPr>
            <p:spPr>
              <a:xfrm>
                <a:off x="4144353" y="2413170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igura a mano libera 346">
                <a:extLst>
                  <a:ext uri="{FF2B5EF4-FFF2-40B4-BE49-F238E27FC236}">
                    <a16:creationId xmlns:a16="http://schemas.microsoft.com/office/drawing/2014/main" xmlns="" id="{6359446B-D1F6-43D2-AB7F-F6036BB37E87}"/>
                  </a:ext>
                </a:extLst>
              </p:cNvPr>
              <p:cNvSpPr/>
              <p:nvPr/>
            </p:nvSpPr>
            <p:spPr>
              <a:xfrm>
                <a:off x="4144353" y="2438932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igura a mano libera 347">
                <a:extLst>
                  <a:ext uri="{FF2B5EF4-FFF2-40B4-BE49-F238E27FC236}">
                    <a16:creationId xmlns:a16="http://schemas.microsoft.com/office/drawing/2014/main" xmlns="" id="{BAA622FF-1CBC-4172-A56E-5A4C038EDDB8}"/>
                  </a:ext>
                </a:extLst>
              </p:cNvPr>
              <p:cNvSpPr/>
              <p:nvPr/>
            </p:nvSpPr>
            <p:spPr>
              <a:xfrm>
                <a:off x="4143765" y="2442409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7620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igura a mano libera 349">
                <a:extLst>
                  <a:ext uri="{FF2B5EF4-FFF2-40B4-BE49-F238E27FC236}">
                    <a16:creationId xmlns:a16="http://schemas.microsoft.com/office/drawing/2014/main" xmlns="" id="{C9249B0B-2C28-445B-97CF-0FCF4869313B}"/>
                  </a:ext>
                </a:extLst>
              </p:cNvPr>
              <p:cNvSpPr/>
              <p:nvPr/>
            </p:nvSpPr>
            <p:spPr>
              <a:xfrm>
                <a:off x="4144353" y="2430665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igura a mano libera 348">
                <a:extLst>
                  <a:ext uri="{FF2B5EF4-FFF2-40B4-BE49-F238E27FC236}">
                    <a16:creationId xmlns:a16="http://schemas.microsoft.com/office/drawing/2014/main" xmlns="" id="{639D9A51-4409-44F0-A06D-DA5946AD8EFB}"/>
                  </a:ext>
                </a:extLst>
              </p:cNvPr>
              <p:cNvSpPr/>
              <p:nvPr/>
            </p:nvSpPr>
            <p:spPr>
              <a:xfrm>
                <a:off x="4144353" y="2430665"/>
                <a:ext cx="1005085" cy="401859"/>
              </a:xfrm>
              <a:custGeom>
                <a:avLst/>
                <a:gdLst>
                  <a:gd name="connsiteX0" fmla="*/ 0 w 1005085"/>
                  <a:gd name="connsiteY0" fmla="*/ 400523 h 401859"/>
                  <a:gd name="connsiteX1" fmla="*/ 362738 w 1005085"/>
                  <a:gd name="connsiteY1" fmla="*/ 340066 h 401859"/>
                  <a:gd name="connsiteX2" fmla="*/ 1005085 w 1005085"/>
                  <a:gd name="connsiteY2" fmla="*/ 0 h 4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085" h="401859">
                    <a:moveTo>
                      <a:pt x="0" y="400523"/>
                    </a:moveTo>
                    <a:cubicBezTo>
                      <a:pt x="97612" y="403671"/>
                      <a:pt x="195224" y="406820"/>
                      <a:pt x="362738" y="340066"/>
                    </a:cubicBezTo>
                    <a:cubicBezTo>
                      <a:pt x="530252" y="273312"/>
                      <a:pt x="767668" y="136656"/>
                      <a:pt x="1005085" y="0"/>
                    </a:cubicBezTo>
                  </a:path>
                </a:pathLst>
              </a:custGeom>
              <a:noFill/>
              <a:ln w="76200">
                <a:solidFill>
                  <a:srgbClr val="92D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xmlns="" id="{4C96DE2F-06F1-4B77-B03C-8966D5787E1F}"/>
                    </a:ext>
                  </a:extLst>
                </p:cNvPr>
                <p:cNvSpPr txBox="1"/>
                <p:nvPr/>
              </p:nvSpPr>
              <p:spPr>
                <a:xfrm>
                  <a:off x="13414598" y="34679293"/>
                  <a:ext cx="594542" cy="530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1500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4C96DE2F-06F1-4B77-B03C-8966D5787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4598" y="34679293"/>
                  <a:ext cx="594542" cy="5309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xmlns="" id="{C9A09D36-E7D2-4B5C-BDBB-594525FECF6C}"/>
                    </a:ext>
                  </a:extLst>
                </p:cNvPr>
                <p:cNvSpPr txBox="1"/>
                <p:nvPr/>
              </p:nvSpPr>
              <p:spPr>
                <a:xfrm rot="16200000">
                  <a:off x="9870994" y="33233414"/>
                  <a:ext cx="1744617" cy="530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500" i="1" dirty="0" smtClean="0">
                            <a:latin typeface="Cambria Math" panose="02040503050406030204" pitchFamily="18" charset="0"/>
                          </a:rPr>
                          <m:t>𝑚𝑠𝑑</m:t>
                        </m:r>
                        <m:r>
                          <a:rPr lang="it-IT" sz="15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it-IT" sz="15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it-IT" sz="15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15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C9A09D36-E7D2-4B5C-BDBB-594525FEC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870994" y="33233414"/>
                  <a:ext cx="1744617" cy="5309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xmlns="" id="{4572A810-66DE-47A4-A5E5-13EE92584D20}"/>
                  </a:ext>
                </a:extLst>
              </p:cNvPr>
              <p:cNvSpPr/>
              <p:nvPr/>
            </p:nvSpPr>
            <p:spPr>
              <a:xfrm>
                <a:off x="1772011" y="2345754"/>
                <a:ext cx="5615063" cy="541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d>
                        <m:dPr>
                          <m:ctrlPr>
                            <a:rPr lang="it-IT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it-IT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) /4</m:t>
                              </m:r>
                            </m:sup>
                          </m:sSup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4572A810-66DE-47A4-A5E5-13EE92584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11" y="2345754"/>
                <a:ext cx="5615063" cy="5419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18D4F4B8-7174-4C68-8A8B-8A8FDD750540}"/>
              </a:ext>
            </a:extLst>
          </p:cNvPr>
          <p:cNvSpPr txBox="1"/>
          <p:nvPr/>
        </p:nvSpPr>
        <p:spPr>
          <a:xfrm>
            <a:off x="1787084" y="6183803"/>
            <a:ext cx="558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self consistent procedure aloud to measure </a:t>
            </a:r>
            <a:r>
              <a:rPr lang="en-GB" sz="2000" i="1" dirty="0" err="1"/>
              <a:t>msd</a:t>
            </a:r>
            <a:r>
              <a:rPr lang="en-GB" sz="2000" dirty="0"/>
              <a:t> </a:t>
            </a:r>
          </a:p>
          <a:p>
            <a:pPr algn="ctr"/>
            <a:r>
              <a:rPr lang="en-GB" sz="2000" dirty="0"/>
              <a:t>with no a priori assumption on it’s functional form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2C186F65-0597-482E-AF2F-F1BDB0FB548C}"/>
              </a:ext>
            </a:extLst>
          </p:cNvPr>
          <p:cNvSpPr txBox="1"/>
          <p:nvPr/>
        </p:nvSpPr>
        <p:spPr>
          <a:xfrm>
            <a:off x="521110" y="1956619"/>
            <a:ext cx="331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Inversion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xmlns="" id="{12A6CF5A-7E40-4216-B40C-A1EAF27D2717}"/>
                  </a:ext>
                </a:extLst>
              </p:cNvPr>
              <p:cNvSpPr/>
              <p:nvPr/>
            </p:nvSpPr>
            <p:spPr>
              <a:xfrm>
                <a:off x="1541180" y="3047851"/>
                <a:ext cx="604268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p>
                                  <m: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12A6CF5A-7E40-4216-B40C-A1EAF27D2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80" y="3047851"/>
                <a:ext cx="6042680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9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xmlns="" id="{9C828A07-83B2-447D-AA77-953C0306BA6A}"/>
              </a:ext>
            </a:extLst>
          </p:cNvPr>
          <p:cNvGrpSpPr/>
          <p:nvPr/>
        </p:nvGrpSpPr>
        <p:grpSpPr>
          <a:xfrm>
            <a:off x="2157774" y="2058011"/>
            <a:ext cx="4828450" cy="4235842"/>
            <a:chOff x="2157774" y="2058011"/>
            <a:chExt cx="4828450" cy="4235842"/>
          </a:xfrm>
          <a:effectLst>
            <a:outerShdw blurRad="50800" dist="50800" dir="2400000" algn="ctr" rotWithShape="0">
              <a:schemeClr val="tx1">
                <a:alpha val="50000"/>
              </a:schemeClr>
            </a:outerShdw>
          </a:effectLst>
        </p:grpSpPr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xmlns="" id="{6CC8B177-6A73-497F-9080-8EEF53178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74" y="2058011"/>
              <a:ext cx="4828450" cy="3621338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xmlns="" id="{150380B6-D104-423E-8F6B-E3FF37EC7F9C}"/>
                </a:ext>
              </a:extLst>
            </p:cNvPr>
            <p:cNvSpPr txBox="1"/>
            <p:nvPr/>
          </p:nvSpPr>
          <p:spPr>
            <a:xfrm>
              <a:off x="3166967" y="5893743"/>
              <a:ext cx="3097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Water and glycerol mixtures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xmlns="" id="{97E0D008-9612-4E82-BE84-C7996445306B}"/>
              </a:ext>
            </a:extLst>
          </p:cNvPr>
          <p:cNvGrpSpPr/>
          <p:nvPr/>
        </p:nvGrpSpPr>
        <p:grpSpPr>
          <a:xfrm>
            <a:off x="1361793" y="2108811"/>
            <a:ext cx="6420412" cy="4186190"/>
            <a:chOff x="1361793" y="2098651"/>
            <a:chExt cx="6420412" cy="4186190"/>
          </a:xfrm>
        </p:grpSpPr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xmlns="" id="{F7FFE3A4-6771-4708-867B-6650133E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358" y="2098651"/>
              <a:ext cx="4755292" cy="3566469"/>
            </a:xfrm>
            <a:prstGeom prst="rect">
              <a:avLst/>
            </a:prstGeom>
            <a:effectLst>
              <a:outerShdw blurRad="50800" dist="50800" dir="2400000" algn="ctr" rotWithShape="0">
                <a:schemeClr val="tx1">
                  <a:alpha val="50000"/>
                </a:schemeClr>
              </a:outerShdw>
            </a:effectLst>
          </p:spPr>
        </p:pic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xmlns="" id="{6216A5DC-EFD3-4CDD-9020-BA13B15C3712}"/>
                </a:ext>
              </a:extLst>
            </p:cNvPr>
            <p:cNvSpPr txBox="1"/>
            <p:nvPr/>
          </p:nvSpPr>
          <p:spPr>
            <a:xfrm>
              <a:off x="1361793" y="5884731"/>
              <a:ext cx="64204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Polymeric Solution in semi-diluted regime (PEO 2MDa 2% </a:t>
              </a:r>
              <a:r>
                <a:rPr lang="en-GB" sz="2000" dirty="0" err="1"/>
                <a:t>wt</a:t>
              </a:r>
              <a:r>
                <a:rPr lang="en-GB" sz="2000" dirty="0"/>
                <a:t>)</a:t>
              </a:r>
            </a:p>
          </p:txBody>
        </p:sp>
      </p:grpSp>
      <p:pic>
        <p:nvPicPr>
          <p:cNvPr id="49" name="Immagine 48">
            <a:extLst>
              <a:ext uri="{FF2B5EF4-FFF2-40B4-BE49-F238E27FC236}">
                <a16:creationId xmlns:a16="http://schemas.microsoft.com/office/drawing/2014/main" xmlns="" id="{9434D727-F527-4DEE-AB75-FDFD4ED38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02" y="2120371"/>
            <a:ext cx="4755292" cy="3566469"/>
          </a:xfrm>
          <a:prstGeom prst="rect">
            <a:avLst/>
          </a:prstGeom>
          <a:effectLst>
            <a:outerShdw blurRad="50800" dist="50800" dir="24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2008E162-7685-4044-BD59-98C84091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04975"/>
            <a:ext cx="7290055" cy="4023360"/>
          </a:xfrm>
        </p:spPr>
        <p:txBody>
          <a:bodyPr>
            <a:normAutofit/>
          </a:bodyPr>
          <a:lstStyle/>
          <a:p>
            <a:r>
              <a:rPr lang="en-GB" sz="2800" dirty="0"/>
              <a:t>Completed</a:t>
            </a:r>
            <a:r>
              <a:rPr lang="it-IT" sz="2800" dirty="0"/>
              <a:t> </a:t>
            </a:r>
            <a:r>
              <a:rPr lang="en-GB" sz="2800" dirty="0"/>
              <a:t>tasks</a:t>
            </a:r>
            <a:r>
              <a:rPr lang="it-IT" sz="2800" dirty="0"/>
              <a:t>:</a:t>
            </a:r>
          </a:p>
          <a:p>
            <a:pPr lvl="1"/>
            <a:r>
              <a:rPr lang="it-IT" sz="2400" dirty="0"/>
              <a:t>Extended DDM to micro </a:t>
            </a:r>
            <a:r>
              <a:rPr lang="en-GB" sz="2400" dirty="0"/>
              <a:t>rheology</a:t>
            </a:r>
          </a:p>
          <a:p>
            <a:pPr marL="128016" lvl="1" indent="0">
              <a:buNone/>
            </a:pPr>
            <a:r>
              <a:rPr lang="en-GB" sz="2400" dirty="0"/>
              <a:t>Not</a:t>
            </a:r>
            <a:r>
              <a:rPr lang="it-IT" sz="2400" dirty="0"/>
              <a:t> </a:t>
            </a:r>
            <a:r>
              <a:rPr lang="en-GB" sz="2400" dirty="0"/>
              <a:t>Discussed</a:t>
            </a:r>
          </a:p>
          <a:p>
            <a:pPr lvl="1"/>
            <a:r>
              <a:rPr lang="en-GB" sz="2400" dirty="0"/>
              <a:t>Identified</a:t>
            </a:r>
            <a:r>
              <a:rPr lang="it-IT" sz="2400" dirty="0"/>
              <a:t> and </a:t>
            </a:r>
            <a:r>
              <a:rPr lang="en-GB" sz="2400" dirty="0"/>
              <a:t>removed</a:t>
            </a:r>
            <a:r>
              <a:rPr lang="it-IT" sz="2400" dirty="0"/>
              <a:t> </a:t>
            </a:r>
            <a:r>
              <a:rPr lang="en-GB" sz="2400" dirty="0"/>
              <a:t>artefacts</a:t>
            </a:r>
            <a:r>
              <a:rPr lang="it-IT" sz="2400" dirty="0"/>
              <a:t> due to:</a:t>
            </a:r>
          </a:p>
          <a:p>
            <a:pPr lvl="2"/>
            <a:r>
              <a:rPr lang="it-IT" sz="2000" dirty="0"/>
              <a:t>Finite </a:t>
            </a:r>
            <a:r>
              <a:rPr lang="en-GB" sz="2000" dirty="0"/>
              <a:t>exposure</a:t>
            </a:r>
            <a:r>
              <a:rPr lang="it-IT" sz="2000" dirty="0"/>
              <a:t> time</a:t>
            </a:r>
          </a:p>
          <a:p>
            <a:pPr lvl="2"/>
            <a:r>
              <a:rPr lang="it-IT" sz="2000" dirty="0"/>
              <a:t>Finite </a:t>
            </a:r>
            <a:r>
              <a:rPr lang="en-GB" sz="2000" dirty="0"/>
              <a:t>size</a:t>
            </a:r>
            <a:r>
              <a:rPr lang="it-IT" sz="2000" dirty="0"/>
              <a:t> images</a:t>
            </a:r>
          </a:p>
          <a:p>
            <a:r>
              <a:rPr lang="en-GB" sz="2800" dirty="0"/>
              <a:t>Next</a:t>
            </a:r>
            <a:r>
              <a:rPr lang="it-IT" sz="2800" dirty="0"/>
              <a:t> steps:</a:t>
            </a:r>
          </a:p>
          <a:p>
            <a:pPr lvl="1"/>
            <a:r>
              <a:rPr lang="en-GB" sz="2000" dirty="0"/>
              <a:t>Apply DDM microrheology to gels with and without external load</a:t>
            </a:r>
          </a:p>
          <a:p>
            <a:pPr lvl="1"/>
            <a:r>
              <a:rPr lang="en-GB" sz="2000" dirty="0"/>
              <a:t>Possible</a:t>
            </a:r>
            <a:r>
              <a:rPr lang="it-IT" sz="2000" dirty="0"/>
              <a:t> </a:t>
            </a:r>
            <a:r>
              <a:rPr lang="en-GB" sz="2000" dirty="0"/>
              <a:t>heterogeneity</a:t>
            </a:r>
            <a:r>
              <a:rPr lang="it-IT" sz="2000" dirty="0"/>
              <a:t> </a:t>
            </a:r>
          </a:p>
          <a:p>
            <a:pPr lvl="1"/>
            <a:r>
              <a:rPr lang="en-GB" sz="2000" dirty="0"/>
              <a:t>Possible</a:t>
            </a:r>
            <a:r>
              <a:rPr lang="it-IT" sz="2000" dirty="0"/>
              <a:t> </a:t>
            </a:r>
            <a:r>
              <a:rPr lang="en-GB" sz="2000" dirty="0"/>
              <a:t>violation</a:t>
            </a:r>
            <a:r>
              <a:rPr lang="it-IT" sz="2000" dirty="0"/>
              <a:t> of </a:t>
            </a:r>
            <a:r>
              <a:rPr lang="en-GB" sz="2000" dirty="0"/>
              <a:t>gaussian</a:t>
            </a:r>
            <a:r>
              <a:rPr lang="it-IT" sz="2000" dirty="0"/>
              <a:t> </a:t>
            </a:r>
            <a:r>
              <a:rPr lang="en-GB" sz="2000" dirty="0"/>
              <a:t>displacement</a:t>
            </a:r>
            <a:r>
              <a:rPr lang="it-IT" sz="2000" dirty="0"/>
              <a:t> </a:t>
            </a:r>
            <a:r>
              <a:rPr lang="en-GB" sz="2000" dirty="0"/>
              <a:t>distribution</a:t>
            </a:r>
            <a:r>
              <a:rPr lang="it-IT" sz="2000" dirty="0"/>
              <a:t> </a:t>
            </a:r>
            <a:r>
              <a:rPr lang="en-GB" sz="2000" dirty="0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22722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2008E162-7685-4044-BD59-98C840917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51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of weak gels.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microrheological investigation.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xmlns="" id="{2008E162-7685-4044-BD59-98C840917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≃4.1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−21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𝑏𝑜𝑛𝑑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𝑏𝑜𝑛𝑑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𝑏𝑜𝑛𝑑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≃4.1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2008E162-7685-4044-BD59-98C840917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81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C05040FF-6F45-48E1-8333-888BB4052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7" y="2615155"/>
                <a:ext cx="7290055" cy="3017520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Microrheology</a:t>
                </a:r>
              </a:p>
              <a:p>
                <a:pPr algn="ctr"/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 &lt;</m:t>
                        </m:r>
                        <m:r>
                          <m:rPr>
                            <m:sty m:val="p"/>
                          </m:rPr>
                          <a:rPr lang="en-GB" sz="180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GB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p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endParaRPr lang="en-GB" sz="1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GB" sz="1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&gt;=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̃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  <m:d>
                          <m:d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endParaRPr lang="en-GB" sz="1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GB" sz="1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&gt;=</m:t>
                    </m:r>
                    <m:f>
                      <m:fPr>
                        <m:ctrlPr>
                          <a:rPr lang="en-GB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acc>
                      <m:accPr>
                        <m:chr m:val="̃"/>
                        <m:ctrlPr>
                          <a:rPr lang="it-IT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sz="1800" dirty="0"/>
              </a:p>
              <a:p>
                <a:pPr algn="ctr"/>
                <a:r>
                  <a:rPr lang="it-IT" sz="1800" dirty="0"/>
                  <a:t>J(t) </a:t>
                </a:r>
                <a:r>
                  <a:rPr lang="it-IT" sz="1800" dirty="0" err="1"/>
                  <a:t>is</a:t>
                </a:r>
                <a:r>
                  <a:rPr lang="it-IT" sz="1800" dirty="0"/>
                  <a:t> the </a:t>
                </a:r>
                <a:r>
                  <a:rPr lang="it-IT" sz="1800" dirty="0" err="1"/>
                  <a:t>creep</a:t>
                </a:r>
                <a:r>
                  <a:rPr lang="it-IT" sz="1800" dirty="0"/>
                  <a:t> </a:t>
                </a:r>
                <a:r>
                  <a:rPr lang="it-IT" sz="1800" dirty="0" err="1"/>
                  <a:t>compilance</a:t>
                </a:r>
                <a:r>
                  <a:rPr lang="it-IT" sz="1800" dirty="0"/>
                  <a:t>: the time </a:t>
                </a:r>
                <a:r>
                  <a:rPr lang="it-IT" sz="1800" dirty="0" err="1"/>
                  <a:t>dependent</a:t>
                </a:r>
                <a:r>
                  <a:rPr lang="it-IT" sz="1800" dirty="0"/>
                  <a:t> </a:t>
                </a:r>
                <a:r>
                  <a:rPr lang="it-IT" sz="1800" dirty="0" err="1"/>
                  <a:t>strain</a:t>
                </a:r>
                <a:r>
                  <a:rPr lang="it-IT" sz="1800" dirty="0"/>
                  <a:t> </a:t>
                </a:r>
                <a:r>
                  <a:rPr lang="it-IT" sz="1800" dirty="0" err="1"/>
                  <a:t>following</a:t>
                </a:r>
                <a:r>
                  <a:rPr lang="it-IT" sz="1800" dirty="0"/>
                  <a:t> a </a:t>
                </a:r>
                <a:r>
                  <a:rPr lang="it-IT" sz="1800" dirty="0" err="1"/>
                  <a:t>suddenly</a:t>
                </a:r>
                <a:r>
                  <a:rPr lang="it-IT" sz="1800" dirty="0"/>
                  <a:t> </a:t>
                </a:r>
                <a:r>
                  <a:rPr lang="it-IT" sz="1800" dirty="0" err="1"/>
                  <a:t>applied</a:t>
                </a:r>
                <a:r>
                  <a:rPr lang="it-IT" sz="1800" dirty="0"/>
                  <a:t> </a:t>
                </a:r>
                <a:r>
                  <a:rPr lang="it-IT" sz="1800" dirty="0" err="1"/>
                  <a:t>weak</a:t>
                </a:r>
                <a:r>
                  <a:rPr lang="it-IT" sz="1800" dirty="0"/>
                  <a:t> </a:t>
                </a:r>
                <a:r>
                  <a:rPr lang="it-IT" sz="1800" dirty="0" err="1"/>
                  <a:t>shear</a:t>
                </a:r>
                <a:r>
                  <a:rPr lang="it-IT" sz="1800" dirty="0"/>
                  <a:t> stress.</a:t>
                </a:r>
                <a:endParaRPr lang="en-GB" sz="1800" dirty="0"/>
              </a:p>
              <a:p>
                <a:pPr algn="ctr"/>
                <a:endParaRPr lang="en-GB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05040FF-6F45-48E1-8333-888BB4052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7" y="2615155"/>
                <a:ext cx="7290055" cy="3017520"/>
              </a:xfrm>
              <a:blipFill>
                <a:blip r:embed="rId2"/>
                <a:stretch>
                  <a:fillRect l="-251" t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xmlns="" id="{6DEB6CE8-B7F4-4F90-AD3B-E1DF40B97466}"/>
                  </a:ext>
                </a:extLst>
              </p:cNvPr>
              <p:cNvSpPr txBox="1"/>
              <p:nvPr/>
            </p:nvSpPr>
            <p:spPr>
              <a:xfrm>
                <a:off x="0" y="3318791"/>
                <a:ext cx="3056093" cy="688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it-IT" sz="21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it-IT" sz="21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it-IT" sz="21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sz="2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2100" i="1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it-IT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it-IT" sz="21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2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21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DEB6CE8-B7F4-4F90-AD3B-E1DF40B97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18791"/>
                <a:ext cx="3056093" cy="688586"/>
              </a:xfrm>
              <a:prstGeom prst="rect">
                <a:avLst/>
              </a:prstGeom>
              <a:blipFill>
                <a:blip r:embed="rId3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54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83B969-0B93-472F-BF35-65A5774D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9F0D66D-FFC1-459C-A3D6-93B491060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2249313-C19A-4A03-B436-6F2C6DCA4AB2}"/>
              </a:ext>
            </a:extLst>
          </p:cNvPr>
          <p:cNvGrpSpPr>
            <a:grpSpLocks noChangeAspect="1"/>
          </p:cNvGrpSpPr>
          <p:nvPr/>
        </p:nvGrpSpPr>
        <p:grpSpPr>
          <a:xfrm>
            <a:off x="6812999" y="1167129"/>
            <a:ext cx="1979994" cy="1001907"/>
            <a:chOff x="8513470" y="32643459"/>
            <a:chExt cx="5931067" cy="441243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167D1123-7F29-4781-9C2D-625DC7BD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3470" y="32643459"/>
              <a:ext cx="5760000" cy="4320000"/>
            </a:xfrm>
            <a:prstGeom prst="rect">
              <a:avLst/>
            </a:prstGeom>
          </p:spPr>
        </p:pic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xmlns="" id="{422748B7-1A3E-4CB2-BD90-7851A1EA3F55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163" y="33494229"/>
              <a:ext cx="0" cy="2340000"/>
            </a:xfrm>
            <a:prstGeom prst="straightConnector1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xmlns="" id="{92B260CD-5EBC-42EB-9027-D21C4E628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5541" y="36050229"/>
              <a:ext cx="0" cy="324000"/>
            </a:xfrm>
            <a:prstGeom prst="straightConnector1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xmlns="" id="{8C9ADC67-0E6F-4444-86DD-5B6EE9D44E12}"/>
                </a:ext>
              </a:extLst>
            </p:cNvPr>
            <p:cNvCxnSpPr/>
            <p:nvPr/>
          </p:nvCxnSpPr>
          <p:spPr>
            <a:xfrm>
              <a:off x="9339669" y="36011042"/>
              <a:ext cx="4320000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xmlns="" id="{E3E46494-0657-4538-A9F0-2B3C742DB936}"/>
                </a:ext>
              </a:extLst>
            </p:cNvPr>
            <p:cNvCxnSpPr/>
            <p:nvPr/>
          </p:nvCxnSpPr>
          <p:spPr>
            <a:xfrm>
              <a:off x="9386093" y="33392704"/>
              <a:ext cx="4320000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xmlns="" id="{1316C3C9-7123-4C2E-BD78-94293704B685}"/>
                    </a:ext>
                  </a:extLst>
                </p:cNvPr>
                <p:cNvSpPr txBox="1"/>
                <p:nvPr/>
              </p:nvSpPr>
              <p:spPr>
                <a:xfrm>
                  <a:off x="9985775" y="36140961"/>
                  <a:ext cx="1225416" cy="91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350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1316C3C9-7123-4C2E-BD78-94293704B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5775" y="36140961"/>
                  <a:ext cx="1225416" cy="914934"/>
                </a:xfrm>
                <a:prstGeom prst="rect">
                  <a:avLst/>
                </a:prstGeom>
                <a:blipFill>
                  <a:blip r:embed="rId3"/>
                  <a:stretch>
                    <a:fillRect l="-8955" r="-14925" b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xmlns="" id="{6B29F206-ACDE-47E4-9D04-1970741C7F1C}"/>
                    </a:ext>
                  </a:extLst>
                </p:cNvPr>
                <p:cNvSpPr txBox="1"/>
                <p:nvPr/>
              </p:nvSpPr>
              <p:spPr>
                <a:xfrm>
                  <a:off x="13127309" y="34900044"/>
                  <a:ext cx="1317228" cy="9149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350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B29F206-ACDE-47E4-9D04-1970741C7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7309" y="34900044"/>
                  <a:ext cx="1317228" cy="914934"/>
                </a:xfrm>
                <a:prstGeom prst="rect">
                  <a:avLst/>
                </a:prstGeom>
                <a:blipFill>
                  <a:blip r:embed="rId4"/>
                  <a:stretch>
                    <a:fillRect l="-8333" r="-13889" b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xmlns="" id="{C1F1BC7D-9E37-4F3B-8B37-DBF2EEB62CDA}"/>
              </a:ext>
            </a:extLst>
          </p:cNvPr>
          <p:cNvGrpSpPr/>
          <p:nvPr/>
        </p:nvGrpSpPr>
        <p:grpSpPr>
          <a:xfrm>
            <a:off x="2624221" y="3040784"/>
            <a:ext cx="2645972" cy="1371600"/>
            <a:chOff x="2984576" y="4744288"/>
            <a:chExt cx="3527962" cy="1828800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8AD5A579-B2BD-4218-82BE-CF892F18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3738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xmlns="" id="{267927EA-32DA-495B-8BAF-013F5C8B6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4661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xmlns="" id="{6A698AA6-1434-4BA4-ACA4-4FA239769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5584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id="{85317B57-F889-4FDF-81E0-8D19E7B3B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13653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F8A6FCD2-DB72-4A99-9814-5DA15858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84576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6D7FFFC6-80D3-40B8-906D-BA06117EC1B1}"/>
              </a:ext>
            </a:extLst>
          </p:cNvPr>
          <p:cNvGrpSpPr/>
          <p:nvPr/>
        </p:nvGrpSpPr>
        <p:grpSpPr>
          <a:xfrm>
            <a:off x="1012328" y="3030305"/>
            <a:ext cx="2632757" cy="1371600"/>
            <a:chOff x="3413653" y="4744288"/>
            <a:chExt cx="3510343" cy="1828800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xmlns="" id="{3828C55D-0800-4747-969A-BC9C4E5A3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95196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id="{7CED4E48-5A93-4EE4-BB17-385275950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3738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xmlns="" id="{2A2F9F31-4EE8-418A-95FC-E99C7EDCF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54661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xmlns="" id="{D890D7C3-0720-4F60-9869-B9E3F5635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5584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xmlns="" id="{710EACFC-EA6E-4CE6-8342-4E8273D0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13653" y="4744288"/>
              <a:ext cx="1828800" cy="1828800"/>
            </a:xfrm>
            <a:prstGeom prst="rect">
              <a:avLst/>
            </a:prstGeom>
            <a:ln w="28575">
              <a:solidFill>
                <a:srgbClr val="002060"/>
              </a:solidFill>
            </a:ln>
            <a:scene3d>
              <a:camera prst="isometricLeftDown">
                <a:rot lat="2100003" lon="2700003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05830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xmlns="" id="{5AC102B3-7722-401B-89B1-793F64F4B50A}"/>
              </a:ext>
            </a:extLst>
          </p:cNvPr>
          <p:cNvGrpSpPr/>
          <p:nvPr/>
        </p:nvGrpSpPr>
        <p:grpSpPr>
          <a:xfrm>
            <a:off x="3793148" y="2364488"/>
            <a:ext cx="1620000" cy="1620000"/>
            <a:chOff x="2640145" y="2862072"/>
            <a:chExt cx="2160000" cy="216000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xmlns="" id="{2FDCC02F-89C2-42C6-9B13-317E7BDD5483}"/>
                </a:ext>
              </a:extLst>
            </p:cNvPr>
            <p:cNvSpPr/>
            <p:nvPr/>
          </p:nvSpPr>
          <p:spPr>
            <a:xfrm>
              <a:off x="2640145" y="2862072"/>
              <a:ext cx="21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6FB6F936-5937-4C6C-B5EF-2218E5404471}"/>
                </a:ext>
              </a:extLst>
            </p:cNvPr>
            <p:cNvSpPr/>
            <p:nvPr/>
          </p:nvSpPr>
          <p:spPr>
            <a:xfrm>
              <a:off x="3137146" y="3893513"/>
              <a:ext cx="582999" cy="572655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CE716440-161A-462A-B4C8-06A5F8E7A21F}"/>
              </a:ext>
            </a:extLst>
          </p:cNvPr>
          <p:cNvGrpSpPr/>
          <p:nvPr/>
        </p:nvGrpSpPr>
        <p:grpSpPr>
          <a:xfrm>
            <a:off x="2064758" y="2364488"/>
            <a:ext cx="1620000" cy="1620000"/>
            <a:chOff x="186887" y="2862072"/>
            <a:chExt cx="2160000" cy="2160000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xmlns="" id="{178C0706-8910-4BA8-B88C-273E5696C756}"/>
                </a:ext>
              </a:extLst>
            </p:cNvPr>
            <p:cNvSpPr/>
            <p:nvPr/>
          </p:nvSpPr>
          <p:spPr>
            <a:xfrm>
              <a:off x="186887" y="2862072"/>
              <a:ext cx="21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032486A7-4057-4C5D-A7B7-129B5BFFF746}"/>
                </a:ext>
              </a:extLst>
            </p:cNvPr>
            <p:cNvSpPr/>
            <p:nvPr/>
          </p:nvSpPr>
          <p:spPr>
            <a:xfrm>
              <a:off x="316973" y="3142672"/>
              <a:ext cx="582999" cy="572655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1ABFF4BE-A87B-4540-9B7E-88A32F7F9113}"/>
              </a:ext>
            </a:extLst>
          </p:cNvPr>
          <p:cNvGrpSpPr/>
          <p:nvPr/>
        </p:nvGrpSpPr>
        <p:grpSpPr>
          <a:xfrm>
            <a:off x="336367" y="2347500"/>
            <a:ext cx="1620000" cy="1620000"/>
            <a:chOff x="186887" y="2862072"/>
            <a:chExt cx="2160000" cy="216000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58EFADB4-CB8F-487C-A274-BC41ACFCEECB}"/>
                </a:ext>
              </a:extLst>
            </p:cNvPr>
            <p:cNvSpPr/>
            <p:nvPr/>
          </p:nvSpPr>
          <p:spPr>
            <a:xfrm>
              <a:off x="186887" y="2862072"/>
              <a:ext cx="21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DFFDF413-6764-44C9-9547-543241864245}"/>
                </a:ext>
              </a:extLst>
            </p:cNvPr>
            <p:cNvSpPr/>
            <p:nvPr/>
          </p:nvSpPr>
          <p:spPr>
            <a:xfrm>
              <a:off x="316973" y="3142672"/>
              <a:ext cx="582999" cy="57265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62A8FF3C-9EE4-4E3F-8626-DF0A258A310C}"/>
              </a:ext>
            </a:extLst>
          </p:cNvPr>
          <p:cNvSpPr/>
          <p:nvPr/>
        </p:nvSpPr>
        <p:spPr>
          <a:xfrm>
            <a:off x="2549065" y="3121084"/>
            <a:ext cx="437249" cy="42949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8B5C08DB-79F6-46EE-ACC3-5B350BFF4635}"/>
              </a:ext>
            </a:extLst>
          </p:cNvPr>
          <p:cNvSpPr/>
          <p:nvPr/>
        </p:nvSpPr>
        <p:spPr>
          <a:xfrm>
            <a:off x="4530324" y="2654449"/>
            <a:ext cx="437249" cy="42949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54D6AB7C-7256-43E5-9F1E-F0DE7AB673B5}"/>
              </a:ext>
            </a:extLst>
          </p:cNvPr>
          <p:cNvSpPr/>
          <p:nvPr/>
        </p:nvSpPr>
        <p:spPr>
          <a:xfrm>
            <a:off x="8307164" y="2557952"/>
            <a:ext cx="437249" cy="42949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xmlns="" id="{5DB0B23D-1FDF-4710-BB9F-916363D391C3}"/>
              </a:ext>
            </a:extLst>
          </p:cNvPr>
          <p:cNvCxnSpPr>
            <a:cxnSpLocks/>
          </p:cNvCxnSpPr>
          <p:nvPr/>
        </p:nvCxnSpPr>
        <p:spPr>
          <a:xfrm>
            <a:off x="2380946" y="2789686"/>
            <a:ext cx="386739" cy="546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xmlns="" id="{7094917A-93E0-48D0-B514-B598648F5F62}"/>
              </a:ext>
            </a:extLst>
          </p:cNvPr>
          <p:cNvCxnSpPr>
            <a:cxnSpLocks/>
          </p:cNvCxnSpPr>
          <p:nvPr/>
        </p:nvCxnSpPr>
        <p:spPr>
          <a:xfrm flipV="1">
            <a:off x="4398479" y="2869193"/>
            <a:ext cx="350466" cy="472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xmlns="" id="{522CC933-9CE1-4997-8BF3-B117BDF01E75}"/>
              </a:ext>
            </a:extLst>
          </p:cNvPr>
          <p:cNvGrpSpPr/>
          <p:nvPr/>
        </p:nvGrpSpPr>
        <p:grpSpPr>
          <a:xfrm>
            <a:off x="5544990" y="2364488"/>
            <a:ext cx="1620000" cy="1620000"/>
            <a:chOff x="2640145" y="2862072"/>
            <a:chExt cx="2160000" cy="2160000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xmlns="" id="{51906136-DDE5-4161-900E-59FC499BCDCC}"/>
                </a:ext>
              </a:extLst>
            </p:cNvPr>
            <p:cNvSpPr/>
            <p:nvPr/>
          </p:nvSpPr>
          <p:spPr>
            <a:xfrm>
              <a:off x="2640145" y="2862072"/>
              <a:ext cx="21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xmlns="" id="{20768B13-4B72-47EE-A039-C1386E7D104E}"/>
                </a:ext>
              </a:extLst>
            </p:cNvPr>
            <p:cNvSpPr/>
            <p:nvPr/>
          </p:nvSpPr>
          <p:spPr>
            <a:xfrm>
              <a:off x="3617235" y="3248681"/>
              <a:ext cx="582999" cy="572655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7" name="Ovale 36">
            <a:extLst>
              <a:ext uri="{FF2B5EF4-FFF2-40B4-BE49-F238E27FC236}">
                <a16:creationId xmlns:a16="http://schemas.microsoft.com/office/drawing/2014/main" xmlns="" id="{DE6A4CF3-6130-44B4-9928-47440961986B}"/>
              </a:ext>
            </a:extLst>
          </p:cNvPr>
          <p:cNvSpPr/>
          <p:nvPr/>
        </p:nvSpPr>
        <p:spPr>
          <a:xfrm>
            <a:off x="5988559" y="2823735"/>
            <a:ext cx="437249" cy="42949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xmlns="" id="{94D85F9D-751B-4455-B162-DD25511C6F4B}"/>
              </a:ext>
            </a:extLst>
          </p:cNvPr>
          <p:cNvCxnSpPr>
            <a:cxnSpLocks/>
          </p:cNvCxnSpPr>
          <p:nvPr/>
        </p:nvCxnSpPr>
        <p:spPr>
          <a:xfrm flipH="1">
            <a:off x="6207183" y="2864891"/>
            <a:ext cx="285190" cy="1978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>
            <a:extLst>
              <a:ext uri="{FF2B5EF4-FFF2-40B4-BE49-F238E27FC236}">
                <a16:creationId xmlns:a16="http://schemas.microsoft.com/office/drawing/2014/main" xmlns="" id="{8123850D-C89A-40F3-9831-B4E76773022A}"/>
              </a:ext>
            </a:extLst>
          </p:cNvPr>
          <p:cNvGrpSpPr/>
          <p:nvPr/>
        </p:nvGrpSpPr>
        <p:grpSpPr>
          <a:xfrm>
            <a:off x="7275438" y="2364488"/>
            <a:ext cx="1620000" cy="1620000"/>
            <a:chOff x="2640145" y="2862072"/>
            <a:chExt cx="2160000" cy="2160000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xmlns="" id="{8C24F91D-F1C9-46F9-8A67-0B9D1569C01C}"/>
                </a:ext>
              </a:extLst>
            </p:cNvPr>
            <p:cNvSpPr/>
            <p:nvPr/>
          </p:nvSpPr>
          <p:spPr>
            <a:xfrm>
              <a:off x="2640145" y="2862072"/>
              <a:ext cx="2160000" cy="21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xmlns="" id="{312A76FE-76D7-42CF-BA24-839993A60210}"/>
                </a:ext>
              </a:extLst>
            </p:cNvPr>
            <p:cNvSpPr/>
            <p:nvPr/>
          </p:nvSpPr>
          <p:spPr>
            <a:xfrm>
              <a:off x="3235121" y="3474396"/>
              <a:ext cx="582999" cy="572655"/>
            </a:xfrm>
            <a:prstGeom prst="ellipse">
              <a:avLst/>
            </a:prstGeom>
            <a:solidFill>
              <a:srgbClr val="C00000">
                <a:alpha val="4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3" name="Ovale 42">
            <a:extLst>
              <a:ext uri="{FF2B5EF4-FFF2-40B4-BE49-F238E27FC236}">
                <a16:creationId xmlns:a16="http://schemas.microsoft.com/office/drawing/2014/main" xmlns="" id="{0139DD29-47F3-4F6F-B52A-1D3D9E593F7D}"/>
              </a:ext>
            </a:extLst>
          </p:cNvPr>
          <p:cNvSpPr/>
          <p:nvPr/>
        </p:nvSpPr>
        <p:spPr>
          <a:xfrm>
            <a:off x="7872723" y="3398922"/>
            <a:ext cx="437249" cy="42949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xmlns="" id="{88A99C87-DE73-494F-8F8E-972264617BF5}"/>
              </a:ext>
            </a:extLst>
          </p:cNvPr>
          <p:cNvCxnSpPr>
            <a:cxnSpLocks/>
          </p:cNvCxnSpPr>
          <p:nvPr/>
        </p:nvCxnSpPr>
        <p:spPr>
          <a:xfrm>
            <a:off x="7975976" y="3091632"/>
            <a:ext cx="115368" cy="5368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entesi graffa aperta 48">
            <a:extLst>
              <a:ext uri="{FF2B5EF4-FFF2-40B4-BE49-F238E27FC236}">
                <a16:creationId xmlns:a16="http://schemas.microsoft.com/office/drawing/2014/main" xmlns="" id="{3116D615-D8D3-41A7-896E-E0B43138EEB3}"/>
              </a:ext>
            </a:extLst>
          </p:cNvPr>
          <p:cNvSpPr/>
          <p:nvPr/>
        </p:nvSpPr>
        <p:spPr>
          <a:xfrm rot="16200000">
            <a:off x="2668737" y="2502729"/>
            <a:ext cx="339218" cy="33839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xmlns="" id="{04876606-B02E-4C6E-83F3-FF40021A1349}"/>
                  </a:ext>
                </a:extLst>
              </p:cNvPr>
              <p:cNvSpPr txBox="1"/>
              <p:nvPr/>
            </p:nvSpPr>
            <p:spPr>
              <a:xfrm>
                <a:off x="2330611" y="4594830"/>
                <a:ext cx="139814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35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135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it-IT" sz="135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it-IT" sz="135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04876606-B02E-4C6E-83F3-FF40021A1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611" y="4594830"/>
                <a:ext cx="1398140" cy="207749"/>
              </a:xfrm>
              <a:prstGeom prst="rect">
                <a:avLst/>
              </a:prstGeom>
              <a:blipFill>
                <a:blip r:embed="rId2"/>
                <a:stretch>
                  <a:fillRect l="-2174" r="-3913" b="-3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xmlns="" id="{8D7C56F5-ECFA-43C2-9B0E-76FB37523F94}"/>
                  </a:ext>
                </a:extLst>
              </p:cNvPr>
              <p:cNvSpPr txBox="1"/>
              <p:nvPr/>
            </p:nvSpPr>
            <p:spPr>
              <a:xfrm>
                <a:off x="1975909" y="4595086"/>
                <a:ext cx="179305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350" i="1">
                        <a:latin typeface="Cambria Math" panose="02040503050406030204" pitchFamily="18" charset="0"/>
                      </a:rPr>
                      <m:t>𝐹𝐹𝑇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135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13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135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it-IT" sz="135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35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50" dirty="0"/>
                  <a:t>}</a:t>
                </a: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8D7C56F5-ECFA-43C2-9B0E-76FB3752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09" y="4595086"/>
                <a:ext cx="1793055" cy="207749"/>
              </a:xfrm>
              <a:prstGeom prst="rect">
                <a:avLst/>
              </a:prstGeom>
              <a:blipFill>
                <a:blip r:embed="rId3"/>
                <a:stretch>
                  <a:fillRect l="-3401" t="-23529" r="-5102" b="-5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xmlns="" id="{2812B672-951C-4383-955E-3BAE6987F3EE}"/>
                  </a:ext>
                </a:extLst>
              </p:cNvPr>
              <p:cNvSpPr txBox="1"/>
              <p:nvPr/>
            </p:nvSpPr>
            <p:spPr>
              <a:xfrm>
                <a:off x="1671696" y="4591013"/>
                <a:ext cx="2549993" cy="208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&lt;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it-IT" sz="13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𝐹𝐹𝑇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it-IT" sz="135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it-IT" sz="135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GB" sz="1350" dirty="0">
                                  <a:solidFill>
                                    <a:schemeClr val="bg1"/>
                                  </a:solidFill>
                                </a:rPr>
                                <m:t>}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35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2812B672-951C-4383-955E-3BAE6987F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96" y="4591013"/>
                <a:ext cx="2549993" cy="208903"/>
              </a:xfrm>
              <a:prstGeom prst="rect">
                <a:avLst/>
              </a:prstGeom>
              <a:blipFill>
                <a:blip r:embed="rId4"/>
                <a:stretch>
                  <a:fillRect l="-716" b="-4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xmlns="" id="{99F9FF7F-CE5A-46C1-89A5-83B000EE1DF8}"/>
                  </a:ext>
                </a:extLst>
              </p:cNvPr>
              <p:cNvSpPr/>
              <p:nvPr/>
            </p:nvSpPr>
            <p:spPr>
              <a:xfrm>
                <a:off x="605153" y="5266652"/>
                <a:ext cx="7129196" cy="345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35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it-IT" sz="135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𝐹𝐹𝑇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it-IT" sz="135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13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it-IT" sz="135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GB" sz="1350" dirty="0"/>
                              <m:t>}</m:t>
                            </m:r>
                          </m:e>
                        </m:d>
                      </m:e>
                      <m:sup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350" i="1">
                        <a:latin typeface="Cambria Math" panose="02040503050406030204" pitchFamily="18" charset="0"/>
                      </a:rPr>
                      <m:t>&gt; =  2⋅{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it-IT" sz="135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it-IT" sz="13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endChr m:val="}"/>
                        <m:ctrlPr>
                          <a:rPr lang="it-IT" sz="135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135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 0)]</m:t>
                        </m:r>
                      </m:e>
                    </m:d>
                  </m:oMath>
                </a14:m>
                <a:r>
                  <a:rPr lang="it-IT" sz="1350" dirty="0"/>
                  <a:t>= </a:t>
                </a:r>
                <a14:m>
                  <m:oMath xmlns:m="http://schemas.openxmlformats.org/officeDocument/2006/math">
                    <m:r>
                      <a:rPr lang="it-IT" sz="135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it-IT" sz="135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it-IT" sz="135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it-IT" sz="135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sz="135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it-IT" sz="135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35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sz="13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1350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p>
                              <m:sSupPr>
                                <m:ctrlPr>
                                  <a:rPr lang="it-IT" sz="135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35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it-IT" sz="13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it-IT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35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99F9FF7F-CE5A-46C1-89A5-83B000EE1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3" y="5266652"/>
                <a:ext cx="7129196" cy="345287"/>
              </a:xfrm>
              <a:prstGeom prst="rect">
                <a:avLst/>
              </a:prstGeom>
              <a:blipFill>
                <a:blip r:embed="rId5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xmlns="" id="{99AC77E3-5503-43D5-BA4C-DDB2D82328E8}"/>
                  </a:ext>
                </a:extLst>
              </p:cNvPr>
              <p:cNvSpPr/>
              <p:nvPr/>
            </p:nvSpPr>
            <p:spPr>
              <a:xfrm>
                <a:off x="1975909" y="5774660"/>
                <a:ext cx="4572000" cy="9821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99AC77E3-5503-43D5-BA4C-DDB2D8232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09" y="5774660"/>
                <a:ext cx="4572000" cy="982192"/>
              </a:xfrm>
              <a:prstGeom prst="rect">
                <a:avLst/>
              </a:prstGeom>
              <a:blipFill>
                <a:blip r:embed="rId6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0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>
            <a:extLst>
              <a:ext uri="{FF2B5EF4-FFF2-40B4-BE49-F238E27FC236}">
                <a16:creationId xmlns:a16="http://schemas.microsoft.com/office/drawing/2014/main" xmlns="" id="{CF5DC181-7664-4DBC-A8F6-B79F795AC8DE}"/>
              </a:ext>
            </a:extLst>
          </p:cNvPr>
          <p:cNvGrpSpPr/>
          <p:nvPr/>
        </p:nvGrpSpPr>
        <p:grpSpPr>
          <a:xfrm>
            <a:off x="4186414" y="1876862"/>
            <a:ext cx="571536" cy="2066597"/>
            <a:chOff x="3169327" y="2675233"/>
            <a:chExt cx="762048" cy="2755463"/>
          </a:xfrm>
        </p:grpSpPr>
        <p:sp>
          <p:nvSpPr>
            <p:cNvPr id="27" name="Freccia a destra 26">
              <a:extLst>
                <a:ext uri="{FF2B5EF4-FFF2-40B4-BE49-F238E27FC236}">
                  <a16:creationId xmlns:a16="http://schemas.microsoft.com/office/drawing/2014/main" xmlns="" id="{8B5B2816-3D89-43AD-9EC2-D1913E319BE4}"/>
                </a:ext>
              </a:extLst>
            </p:cNvPr>
            <p:cNvSpPr/>
            <p:nvPr/>
          </p:nvSpPr>
          <p:spPr>
            <a:xfrm rot="5400000">
              <a:off x="3258422" y="4957184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xmlns="" id="{3877B2D5-DD70-4A57-B01E-FC3CA1D05E39}"/>
                </a:ext>
              </a:extLst>
            </p:cNvPr>
            <p:cNvGrpSpPr/>
            <p:nvPr/>
          </p:nvGrpSpPr>
          <p:grpSpPr>
            <a:xfrm>
              <a:off x="3169327" y="3091289"/>
              <a:ext cx="762048" cy="2051938"/>
              <a:chOff x="3574440" y="3083107"/>
              <a:chExt cx="762048" cy="2051938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xmlns="" id="{2ECF0477-CF3B-4475-A80D-E4E792A7B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0648"/>
              <a:stretch/>
            </p:blipFill>
            <p:spPr>
              <a:xfrm rot="21295848">
                <a:off x="3574440" y="3083107"/>
                <a:ext cx="762048" cy="1008000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xmlns="" id="{E4EDEBF5-2713-4AF8-955F-3B19F15FFB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9292"/>
              <a:stretch/>
            </p:blipFill>
            <p:spPr>
              <a:xfrm rot="226211">
                <a:off x="3588448" y="4127045"/>
                <a:ext cx="741650" cy="1008000"/>
              </a:xfrm>
              <a:prstGeom prst="rect">
                <a:avLst/>
              </a:prstGeom>
            </p:spPr>
          </p:pic>
        </p:grpSp>
        <p:sp>
          <p:nvSpPr>
            <p:cNvPr id="26" name="Freccia a destra 25">
              <a:extLst>
                <a:ext uri="{FF2B5EF4-FFF2-40B4-BE49-F238E27FC236}">
                  <a16:creationId xmlns:a16="http://schemas.microsoft.com/office/drawing/2014/main" xmlns="" id="{F6FBE6FD-5E3E-45FA-B7E9-C970F244C7A1}"/>
                </a:ext>
              </a:extLst>
            </p:cNvPr>
            <p:cNvSpPr/>
            <p:nvPr/>
          </p:nvSpPr>
          <p:spPr>
            <a:xfrm rot="16200000">
              <a:off x="3258423" y="2696462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xmlns="" id="{3D60E6B6-1621-435D-B2F8-EAD3BA0423CD}"/>
              </a:ext>
            </a:extLst>
          </p:cNvPr>
          <p:cNvGrpSpPr/>
          <p:nvPr/>
        </p:nvGrpSpPr>
        <p:grpSpPr>
          <a:xfrm>
            <a:off x="3179503" y="1895399"/>
            <a:ext cx="560119" cy="2016873"/>
            <a:chOff x="199365" y="2229984"/>
            <a:chExt cx="746825" cy="2689164"/>
          </a:xfrm>
        </p:grpSpPr>
        <p:sp>
          <p:nvSpPr>
            <p:cNvPr id="55" name="Freccia a destra 54">
              <a:extLst>
                <a:ext uri="{FF2B5EF4-FFF2-40B4-BE49-F238E27FC236}">
                  <a16:creationId xmlns:a16="http://schemas.microsoft.com/office/drawing/2014/main" xmlns="" id="{A1FCFD5F-AFE4-41E0-A137-6A9203A5AF30}"/>
                </a:ext>
              </a:extLst>
            </p:cNvPr>
            <p:cNvSpPr/>
            <p:nvPr/>
          </p:nvSpPr>
          <p:spPr>
            <a:xfrm rot="5400000">
              <a:off x="325406" y="4445636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xmlns="" id="{889C9AF4-70D6-4F90-88F9-684BADA2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33" b="95402" l="7143" r="89796">
                          <a14:foregroundMark x1="37755" y1="6130" x2="37755" y2="6130"/>
                          <a14:foregroundMark x1="7143" y1="7280" x2="7143" y2="7280"/>
                          <a14:foregroundMark x1="18367" y1="6130" x2="18367" y2="6130"/>
                          <a14:foregroundMark x1="59184" y1="5364" x2="59184" y2="5364"/>
                          <a14:foregroundMark x1="48980" y1="4215" x2="48980" y2="4215"/>
                          <a14:foregroundMark x1="78571" y1="7280" x2="29592" y2="10345"/>
                          <a14:foregroundMark x1="20408" y1="85824" x2="20408" y2="85824"/>
                          <a14:foregroundMark x1="14286" y1="92337" x2="14286" y2="92337"/>
                          <a14:foregroundMark x1="21429" y1="95785" x2="21429" y2="95785"/>
                          <a14:foregroundMark x1="53061" y1="1533" x2="53061" y2="15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9365" y="2628020"/>
              <a:ext cx="746825" cy="1988992"/>
            </a:xfrm>
            <a:prstGeom prst="rect">
              <a:avLst/>
            </a:prstGeom>
          </p:spPr>
        </p:pic>
        <p:sp>
          <p:nvSpPr>
            <p:cNvPr id="57" name="Freccia a destra 56">
              <a:extLst>
                <a:ext uri="{FF2B5EF4-FFF2-40B4-BE49-F238E27FC236}">
                  <a16:creationId xmlns:a16="http://schemas.microsoft.com/office/drawing/2014/main" xmlns="" id="{D3331D1C-A80A-48C9-BF43-035E114E1A33}"/>
                </a:ext>
              </a:extLst>
            </p:cNvPr>
            <p:cNvSpPr/>
            <p:nvPr/>
          </p:nvSpPr>
          <p:spPr>
            <a:xfrm rot="16200000">
              <a:off x="325407" y="2251213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xmlns="" id="{8F313BE0-69D2-438E-86BE-13E181E73152}"/>
              </a:ext>
            </a:extLst>
          </p:cNvPr>
          <p:cNvGrpSpPr/>
          <p:nvPr/>
        </p:nvGrpSpPr>
        <p:grpSpPr>
          <a:xfrm>
            <a:off x="2225444" y="1895399"/>
            <a:ext cx="560119" cy="2016873"/>
            <a:chOff x="199365" y="2229984"/>
            <a:chExt cx="746825" cy="2689164"/>
          </a:xfrm>
        </p:grpSpPr>
        <p:sp>
          <p:nvSpPr>
            <p:cNvPr id="28" name="Freccia a destra 27">
              <a:extLst>
                <a:ext uri="{FF2B5EF4-FFF2-40B4-BE49-F238E27FC236}">
                  <a16:creationId xmlns:a16="http://schemas.microsoft.com/office/drawing/2014/main" xmlns="" id="{4A477AF6-282C-4085-A304-DFFE1E26696A}"/>
                </a:ext>
              </a:extLst>
            </p:cNvPr>
            <p:cNvSpPr/>
            <p:nvPr/>
          </p:nvSpPr>
          <p:spPr>
            <a:xfrm rot="5400000">
              <a:off x="325406" y="4445636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xmlns="" id="{F2C58FE1-C076-4CD5-B7C8-A9B0E1550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33" b="95402" l="7143" r="89796">
                          <a14:foregroundMark x1="37755" y1="6130" x2="37755" y2="6130"/>
                          <a14:foregroundMark x1="7143" y1="7280" x2="7143" y2="7280"/>
                          <a14:foregroundMark x1="18367" y1="6130" x2="18367" y2="6130"/>
                          <a14:foregroundMark x1="59184" y1="5364" x2="59184" y2="5364"/>
                          <a14:foregroundMark x1="48980" y1="4215" x2="48980" y2="4215"/>
                          <a14:foregroundMark x1="78571" y1="7280" x2="29592" y2="10345"/>
                          <a14:foregroundMark x1="20408" y1="85824" x2="20408" y2="85824"/>
                          <a14:foregroundMark x1="14286" y1="92337" x2="14286" y2="92337"/>
                          <a14:foregroundMark x1="21429" y1="95785" x2="21429" y2="95785"/>
                          <a14:foregroundMark x1="53061" y1="1533" x2="53061" y2="15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9365" y="2628020"/>
              <a:ext cx="746825" cy="1988992"/>
            </a:xfrm>
            <a:prstGeom prst="rect">
              <a:avLst/>
            </a:prstGeom>
          </p:spPr>
        </p:pic>
        <p:sp>
          <p:nvSpPr>
            <p:cNvPr id="30" name="Freccia a destra 29">
              <a:extLst>
                <a:ext uri="{FF2B5EF4-FFF2-40B4-BE49-F238E27FC236}">
                  <a16:creationId xmlns:a16="http://schemas.microsoft.com/office/drawing/2014/main" xmlns="" id="{F292D17B-E479-4EC9-9133-858999F422DF}"/>
                </a:ext>
              </a:extLst>
            </p:cNvPr>
            <p:cNvSpPr/>
            <p:nvPr/>
          </p:nvSpPr>
          <p:spPr>
            <a:xfrm rot="16200000">
              <a:off x="325407" y="2251213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xmlns="" id="{1356A428-1177-45F9-936F-732183897407}"/>
              </a:ext>
            </a:extLst>
          </p:cNvPr>
          <p:cNvGrpSpPr/>
          <p:nvPr/>
        </p:nvGrpSpPr>
        <p:grpSpPr>
          <a:xfrm>
            <a:off x="1359180" y="2051007"/>
            <a:ext cx="512064" cy="1656000"/>
            <a:chOff x="332079" y="2426570"/>
            <a:chExt cx="682752" cy="2631489"/>
          </a:xfrm>
        </p:grpSpPr>
        <p:sp>
          <p:nvSpPr>
            <p:cNvPr id="36" name="Freccia a destra 35">
              <a:extLst>
                <a:ext uri="{FF2B5EF4-FFF2-40B4-BE49-F238E27FC236}">
                  <a16:creationId xmlns:a16="http://schemas.microsoft.com/office/drawing/2014/main" xmlns="" id="{4F312ADC-C102-4227-BD5B-1B9FDA41C146}"/>
                </a:ext>
              </a:extLst>
            </p:cNvPr>
            <p:cNvSpPr/>
            <p:nvPr/>
          </p:nvSpPr>
          <p:spPr>
            <a:xfrm rot="5400000">
              <a:off x="434687" y="4584547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4" name="Cilindro 33">
              <a:extLst>
                <a:ext uri="{FF2B5EF4-FFF2-40B4-BE49-F238E27FC236}">
                  <a16:creationId xmlns:a16="http://schemas.microsoft.com/office/drawing/2014/main" xmlns="" id="{D2348692-4AD6-40B6-8F25-157AC6533277}"/>
                </a:ext>
              </a:extLst>
            </p:cNvPr>
            <p:cNvSpPr/>
            <p:nvPr/>
          </p:nvSpPr>
          <p:spPr>
            <a:xfrm>
              <a:off x="332079" y="2852687"/>
              <a:ext cx="682752" cy="185379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5" name="Freccia a destra 34">
              <a:extLst>
                <a:ext uri="{FF2B5EF4-FFF2-40B4-BE49-F238E27FC236}">
                  <a16:creationId xmlns:a16="http://schemas.microsoft.com/office/drawing/2014/main" xmlns="" id="{9EF9166F-B933-4DAC-9C3B-39D86B845747}"/>
                </a:ext>
              </a:extLst>
            </p:cNvPr>
            <p:cNvSpPr/>
            <p:nvPr/>
          </p:nvSpPr>
          <p:spPr>
            <a:xfrm rot="16200000">
              <a:off x="426085" y="2447799"/>
              <a:ext cx="494741" cy="45228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9" name="Elemento grafico 38" descr="Orologio">
            <a:extLst>
              <a:ext uri="{FF2B5EF4-FFF2-40B4-BE49-F238E27FC236}">
                <a16:creationId xmlns:a16="http://schemas.microsoft.com/office/drawing/2014/main" xmlns="" id="{A9590DB6-CCC1-44D4-BD9B-513D2396A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92926" y="2536107"/>
            <a:ext cx="685800" cy="685800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5A17DC8B-8B85-4BAD-A932-1796D0516D3C}"/>
              </a:ext>
            </a:extLst>
          </p:cNvPr>
          <p:cNvGrpSpPr/>
          <p:nvPr/>
        </p:nvGrpSpPr>
        <p:grpSpPr>
          <a:xfrm>
            <a:off x="4905001" y="1935403"/>
            <a:ext cx="3695220" cy="1820674"/>
            <a:chOff x="4905001" y="1935403"/>
            <a:chExt cx="3695220" cy="1820674"/>
          </a:xfrm>
        </p:grpSpPr>
        <p:cxnSp>
          <p:nvCxnSpPr>
            <p:cNvPr id="22" name="Connettore a gomito 21">
              <a:extLst>
                <a:ext uri="{FF2B5EF4-FFF2-40B4-BE49-F238E27FC236}">
                  <a16:creationId xmlns:a16="http://schemas.microsoft.com/office/drawing/2014/main" xmlns="" id="{EF517F10-50BB-4B9E-9DB7-1B74D999F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4609" y="2080927"/>
              <a:ext cx="1933541" cy="1312837"/>
            </a:xfrm>
            <a:prstGeom prst="bentConnector3">
              <a:avLst>
                <a:gd name="adj1" fmla="val 7498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xmlns="" id="{46982A02-A4AB-4BB1-BE69-A3C77B48DB93}"/>
                </a:ext>
              </a:extLst>
            </p:cNvPr>
            <p:cNvCxnSpPr/>
            <p:nvPr/>
          </p:nvCxnSpPr>
          <p:spPr>
            <a:xfrm flipV="1">
              <a:off x="5845215" y="1935403"/>
              <a:ext cx="0" cy="172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xmlns="" id="{0A07D87D-E8D6-403D-A752-809CAB65C7E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74632" y="2023641"/>
              <a:ext cx="0" cy="2736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xmlns="" id="{83D6FF02-47F7-456E-81A3-6A54D2F6C742}"/>
                    </a:ext>
                  </a:extLst>
                </p:cNvPr>
                <p:cNvSpPr txBox="1"/>
                <p:nvPr/>
              </p:nvSpPr>
              <p:spPr>
                <a:xfrm>
                  <a:off x="8058150" y="3479078"/>
                  <a:ext cx="5420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83D6FF02-47F7-456E-81A3-6A54D2F6C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50" y="3479078"/>
                  <a:ext cx="54207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989" r="-8989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xmlns="" id="{F135033A-2362-463F-BB8F-05767A907402}"/>
                    </a:ext>
                  </a:extLst>
                </p:cNvPr>
                <p:cNvSpPr txBox="1"/>
                <p:nvPr/>
              </p:nvSpPr>
              <p:spPr>
                <a:xfrm>
                  <a:off x="4905001" y="1959943"/>
                  <a:ext cx="77117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𝒍𝒐𝒂𝒅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</m:oMath>
                  </a14:m>
                  <a:r>
                    <a:rPr lang="en-GB" b="1" dirty="0">
                      <a:solidFill>
                        <a:srgbClr val="C0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F135033A-2362-463F-BB8F-05767A907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001" y="1959943"/>
                  <a:ext cx="77117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905" t="-2222" r="-19048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97113649-311F-4C92-B879-E24F787796EF}"/>
              </a:ext>
            </a:extLst>
          </p:cNvPr>
          <p:cNvGrpSpPr/>
          <p:nvPr/>
        </p:nvGrpSpPr>
        <p:grpSpPr>
          <a:xfrm>
            <a:off x="5159660" y="4257514"/>
            <a:ext cx="3440561" cy="2128739"/>
            <a:chOff x="5159660" y="4257514"/>
            <a:chExt cx="3440561" cy="2128739"/>
          </a:xfrm>
        </p:grpSpPr>
        <p:cxnSp>
          <p:nvCxnSpPr>
            <p:cNvPr id="43" name="Connettore a gomito 42">
              <a:extLst>
                <a:ext uri="{FF2B5EF4-FFF2-40B4-BE49-F238E27FC236}">
                  <a16:creationId xmlns:a16="http://schemas.microsoft.com/office/drawing/2014/main" xmlns="" id="{A985CD9B-5B61-42BE-8F47-87E09A439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4609" y="4711103"/>
              <a:ext cx="1933541" cy="1312837"/>
            </a:xfrm>
            <a:prstGeom prst="bentConnector3">
              <a:avLst>
                <a:gd name="adj1" fmla="val 7498"/>
              </a:avLst>
            </a:prstGeom>
            <a:ln w="38100">
              <a:solidFill>
                <a:srgbClr val="C00000">
                  <a:alpha val="2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xmlns="" id="{8DF97433-B39A-4CE6-94F4-33F33669C337}"/>
                </a:ext>
              </a:extLst>
            </p:cNvPr>
            <p:cNvCxnSpPr/>
            <p:nvPr/>
          </p:nvCxnSpPr>
          <p:spPr>
            <a:xfrm flipV="1">
              <a:off x="5845215" y="4565579"/>
              <a:ext cx="0" cy="172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xmlns="" id="{45E86976-3541-4835-B349-512E4EE76E7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74632" y="4653817"/>
              <a:ext cx="0" cy="2736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xmlns="" id="{DDDF3574-9B9A-41B2-9DF4-DA6B3450FFAB}"/>
                    </a:ext>
                  </a:extLst>
                </p:cNvPr>
                <p:cNvSpPr txBox="1"/>
                <p:nvPr/>
              </p:nvSpPr>
              <p:spPr>
                <a:xfrm>
                  <a:off x="8058150" y="6109254"/>
                  <a:ext cx="5420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DDDF3574-9B9A-41B2-9DF4-DA6B3450F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50" y="6109254"/>
                  <a:ext cx="54207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989" r="-8989" b="-65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xmlns="" id="{6B1A51BF-E18D-4628-81AC-6108D6289797}"/>
                    </a:ext>
                  </a:extLst>
                </p:cNvPr>
                <p:cNvSpPr txBox="1"/>
                <p:nvPr/>
              </p:nvSpPr>
              <p:spPr>
                <a:xfrm>
                  <a:off x="5159660" y="4257514"/>
                  <a:ext cx="21223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𝒅𝒆𝒇𝒐𝒓𝒎𝒂𝒕𝒊𝒐𝒏</m:t>
                        </m:r>
                        <m: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6B1A51BF-E18D-4628-81AC-6108D6289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660" y="4257514"/>
                  <a:ext cx="212237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152" t="-4348" r="-3152" b="-347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xmlns="" id="{270284E6-6117-4657-8097-CEBAA0C97478}"/>
                  </a:ext>
                </a:extLst>
              </p:cNvPr>
              <p:cNvSpPr/>
              <p:nvPr/>
            </p:nvSpPr>
            <p:spPr>
              <a:xfrm>
                <a:off x="873827" y="3929915"/>
                <a:ext cx="3054746" cy="710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acc>
                        <m:accPr>
                          <m:chr m:val="̇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70284E6-6117-4657-8097-CEBAA0C97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7" y="3929915"/>
                <a:ext cx="3054746" cy="7100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44043487-BB93-4056-9DD7-3FB939B05D11}"/>
              </a:ext>
            </a:extLst>
          </p:cNvPr>
          <p:cNvSpPr/>
          <p:nvPr/>
        </p:nvSpPr>
        <p:spPr>
          <a:xfrm>
            <a:off x="2009294" y="3973173"/>
            <a:ext cx="960582" cy="67373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Cilindro 47">
            <a:extLst>
              <a:ext uri="{FF2B5EF4-FFF2-40B4-BE49-F238E27FC236}">
                <a16:creationId xmlns:a16="http://schemas.microsoft.com/office/drawing/2014/main" xmlns="" id="{2D284D4B-B4E2-4DF5-8DF1-8466B6687FE0}"/>
              </a:ext>
            </a:extLst>
          </p:cNvPr>
          <p:cNvSpPr/>
          <p:nvPr/>
        </p:nvSpPr>
        <p:spPr>
          <a:xfrm>
            <a:off x="569247" y="2303007"/>
            <a:ext cx="512064" cy="11520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xmlns="" id="{4B56E8BD-24D7-497F-BBD3-6B40D53C5D88}"/>
              </a:ext>
            </a:extLst>
          </p:cNvPr>
          <p:cNvSpPr/>
          <p:nvPr/>
        </p:nvSpPr>
        <p:spPr>
          <a:xfrm>
            <a:off x="7671272" y="4347426"/>
            <a:ext cx="579119" cy="452123"/>
          </a:xfrm>
          <a:custGeom>
            <a:avLst/>
            <a:gdLst>
              <a:gd name="connsiteX0" fmla="*/ 0 w 1463040"/>
              <a:gd name="connsiteY0" fmla="*/ 1400145 h 1400145"/>
              <a:gd name="connsiteX1" fmla="*/ 269240 w 1463040"/>
              <a:gd name="connsiteY1" fmla="*/ 399385 h 1400145"/>
              <a:gd name="connsiteX2" fmla="*/ 762000 w 1463040"/>
              <a:gd name="connsiteY2" fmla="*/ 180945 h 1400145"/>
              <a:gd name="connsiteX3" fmla="*/ 1463040 w 1463040"/>
              <a:gd name="connsiteY3" fmla="*/ 170785 h 1400145"/>
              <a:gd name="connsiteX0" fmla="*/ 0 w 1884680"/>
              <a:gd name="connsiteY0" fmla="*/ 1226376 h 1226376"/>
              <a:gd name="connsiteX1" fmla="*/ 269240 w 1884680"/>
              <a:gd name="connsiteY1" fmla="*/ 225616 h 1226376"/>
              <a:gd name="connsiteX2" fmla="*/ 762000 w 1884680"/>
              <a:gd name="connsiteY2" fmla="*/ 7176 h 1226376"/>
              <a:gd name="connsiteX3" fmla="*/ 1884680 w 1884680"/>
              <a:gd name="connsiteY3" fmla="*/ 281496 h 1226376"/>
              <a:gd name="connsiteX0" fmla="*/ 0 w 1884680"/>
              <a:gd name="connsiteY0" fmla="*/ 1223038 h 1223038"/>
              <a:gd name="connsiteX1" fmla="*/ 269240 w 1884680"/>
              <a:gd name="connsiteY1" fmla="*/ 222278 h 1223038"/>
              <a:gd name="connsiteX2" fmla="*/ 762000 w 1884680"/>
              <a:gd name="connsiteY2" fmla="*/ 3838 h 1223038"/>
              <a:gd name="connsiteX3" fmla="*/ 1884680 w 1884680"/>
              <a:gd name="connsiteY3" fmla="*/ 288318 h 1223038"/>
              <a:gd name="connsiteX0" fmla="*/ 0 w 1955288"/>
              <a:gd name="connsiteY0" fmla="*/ 1221312 h 1221312"/>
              <a:gd name="connsiteX1" fmla="*/ 269240 w 1955288"/>
              <a:gd name="connsiteY1" fmla="*/ 220552 h 1221312"/>
              <a:gd name="connsiteX2" fmla="*/ 762000 w 1955288"/>
              <a:gd name="connsiteY2" fmla="*/ 2112 h 1221312"/>
              <a:gd name="connsiteX3" fmla="*/ 1884680 w 1955288"/>
              <a:gd name="connsiteY3" fmla="*/ 286592 h 1221312"/>
              <a:gd name="connsiteX0" fmla="*/ 0 w 762000"/>
              <a:gd name="connsiteY0" fmla="*/ 1221312 h 1221312"/>
              <a:gd name="connsiteX1" fmla="*/ 269240 w 762000"/>
              <a:gd name="connsiteY1" fmla="*/ 220552 h 1221312"/>
              <a:gd name="connsiteX2" fmla="*/ 762000 w 762000"/>
              <a:gd name="connsiteY2" fmla="*/ 2112 h 1221312"/>
              <a:gd name="connsiteX0" fmla="*/ 0 w 801555"/>
              <a:gd name="connsiteY0" fmla="*/ 1238629 h 1238629"/>
              <a:gd name="connsiteX1" fmla="*/ 269240 w 801555"/>
              <a:gd name="connsiteY1" fmla="*/ 237869 h 1238629"/>
              <a:gd name="connsiteX2" fmla="*/ 762000 w 801555"/>
              <a:gd name="connsiteY2" fmla="*/ 19429 h 1238629"/>
              <a:gd name="connsiteX3" fmla="*/ 772160 w 801555"/>
              <a:gd name="connsiteY3" fmla="*/ 9268 h 1238629"/>
              <a:gd name="connsiteX0" fmla="*/ 0 w 1397000"/>
              <a:gd name="connsiteY0" fmla="*/ 1230809 h 1230809"/>
              <a:gd name="connsiteX1" fmla="*/ 269240 w 1397000"/>
              <a:gd name="connsiteY1" fmla="*/ 230049 h 1230809"/>
              <a:gd name="connsiteX2" fmla="*/ 762000 w 1397000"/>
              <a:gd name="connsiteY2" fmla="*/ 11609 h 1230809"/>
              <a:gd name="connsiteX3" fmla="*/ 1397000 w 1397000"/>
              <a:gd name="connsiteY3" fmla="*/ 26848 h 1230809"/>
              <a:gd name="connsiteX0" fmla="*/ 0 w 1452031"/>
              <a:gd name="connsiteY0" fmla="*/ 1230809 h 1230809"/>
              <a:gd name="connsiteX1" fmla="*/ 269240 w 1452031"/>
              <a:gd name="connsiteY1" fmla="*/ 230049 h 1230809"/>
              <a:gd name="connsiteX2" fmla="*/ 762000 w 1452031"/>
              <a:gd name="connsiteY2" fmla="*/ 11609 h 1230809"/>
              <a:gd name="connsiteX3" fmla="*/ 1397000 w 1452031"/>
              <a:gd name="connsiteY3" fmla="*/ 26848 h 1230809"/>
              <a:gd name="connsiteX4" fmla="*/ 1422399 w 1452031"/>
              <a:gd name="connsiteY4" fmla="*/ 21769 h 1230809"/>
              <a:gd name="connsiteX0" fmla="*/ 0 w 1717039"/>
              <a:gd name="connsiteY0" fmla="*/ 1427480 h 1427480"/>
              <a:gd name="connsiteX1" fmla="*/ 269240 w 1717039"/>
              <a:gd name="connsiteY1" fmla="*/ 426720 h 1427480"/>
              <a:gd name="connsiteX2" fmla="*/ 762000 w 1717039"/>
              <a:gd name="connsiteY2" fmla="*/ 208280 h 1427480"/>
              <a:gd name="connsiteX3" fmla="*/ 1397000 w 1717039"/>
              <a:gd name="connsiteY3" fmla="*/ 223519 h 1427480"/>
              <a:gd name="connsiteX4" fmla="*/ 1717039 w 1717039"/>
              <a:gd name="connsiteY4" fmla="*/ 0 h 1427480"/>
              <a:gd name="connsiteX0" fmla="*/ 0 w 1976119"/>
              <a:gd name="connsiteY0" fmla="*/ 1656080 h 1656080"/>
              <a:gd name="connsiteX1" fmla="*/ 269240 w 1976119"/>
              <a:gd name="connsiteY1" fmla="*/ 655320 h 1656080"/>
              <a:gd name="connsiteX2" fmla="*/ 762000 w 1976119"/>
              <a:gd name="connsiteY2" fmla="*/ 436880 h 1656080"/>
              <a:gd name="connsiteX3" fmla="*/ 1397000 w 1976119"/>
              <a:gd name="connsiteY3" fmla="*/ 452119 h 1656080"/>
              <a:gd name="connsiteX4" fmla="*/ 1976119 w 1976119"/>
              <a:gd name="connsiteY4" fmla="*/ 0 h 1656080"/>
              <a:gd name="connsiteX0" fmla="*/ 0 w 1706879"/>
              <a:gd name="connsiteY0" fmla="*/ 655320 h 655320"/>
              <a:gd name="connsiteX1" fmla="*/ 492760 w 1706879"/>
              <a:gd name="connsiteY1" fmla="*/ 436880 h 655320"/>
              <a:gd name="connsiteX2" fmla="*/ 1127760 w 1706879"/>
              <a:gd name="connsiteY2" fmla="*/ 452119 h 655320"/>
              <a:gd name="connsiteX3" fmla="*/ 1706879 w 1706879"/>
              <a:gd name="connsiteY3" fmla="*/ 0 h 655320"/>
              <a:gd name="connsiteX0" fmla="*/ 0 w 1214119"/>
              <a:gd name="connsiteY0" fmla="*/ 436880 h 452183"/>
              <a:gd name="connsiteX1" fmla="*/ 635000 w 1214119"/>
              <a:gd name="connsiteY1" fmla="*/ 452119 h 452183"/>
              <a:gd name="connsiteX2" fmla="*/ 1214119 w 1214119"/>
              <a:gd name="connsiteY2" fmla="*/ 0 h 452183"/>
              <a:gd name="connsiteX0" fmla="*/ 0 w 579119"/>
              <a:gd name="connsiteY0" fmla="*/ 452119 h 452123"/>
              <a:gd name="connsiteX1" fmla="*/ 579119 w 579119"/>
              <a:gd name="connsiteY1" fmla="*/ 0 h 4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119" h="452123">
                <a:moveTo>
                  <a:pt x="0" y="452119"/>
                </a:moveTo>
                <a:cubicBezTo>
                  <a:pt x="110066" y="453812"/>
                  <a:pt x="573828" y="1058"/>
                  <a:pt x="579119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xmlns="" id="{D770F0F3-4F70-4E2B-B549-3176AF872687}"/>
              </a:ext>
            </a:extLst>
          </p:cNvPr>
          <p:cNvSpPr/>
          <p:nvPr/>
        </p:nvSpPr>
        <p:spPr>
          <a:xfrm>
            <a:off x="6273801" y="5003800"/>
            <a:ext cx="269240" cy="1000760"/>
          </a:xfrm>
          <a:custGeom>
            <a:avLst/>
            <a:gdLst>
              <a:gd name="connsiteX0" fmla="*/ 0 w 1463040"/>
              <a:gd name="connsiteY0" fmla="*/ 1400145 h 1400145"/>
              <a:gd name="connsiteX1" fmla="*/ 269240 w 1463040"/>
              <a:gd name="connsiteY1" fmla="*/ 399385 h 1400145"/>
              <a:gd name="connsiteX2" fmla="*/ 762000 w 1463040"/>
              <a:gd name="connsiteY2" fmla="*/ 180945 h 1400145"/>
              <a:gd name="connsiteX3" fmla="*/ 1463040 w 1463040"/>
              <a:gd name="connsiteY3" fmla="*/ 170785 h 1400145"/>
              <a:gd name="connsiteX0" fmla="*/ 0 w 1884680"/>
              <a:gd name="connsiteY0" fmla="*/ 1226376 h 1226376"/>
              <a:gd name="connsiteX1" fmla="*/ 269240 w 1884680"/>
              <a:gd name="connsiteY1" fmla="*/ 225616 h 1226376"/>
              <a:gd name="connsiteX2" fmla="*/ 762000 w 1884680"/>
              <a:gd name="connsiteY2" fmla="*/ 7176 h 1226376"/>
              <a:gd name="connsiteX3" fmla="*/ 1884680 w 1884680"/>
              <a:gd name="connsiteY3" fmla="*/ 281496 h 1226376"/>
              <a:gd name="connsiteX0" fmla="*/ 0 w 1884680"/>
              <a:gd name="connsiteY0" fmla="*/ 1223038 h 1223038"/>
              <a:gd name="connsiteX1" fmla="*/ 269240 w 1884680"/>
              <a:gd name="connsiteY1" fmla="*/ 222278 h 1223038"/>
              <a:gd name="connsiteX2" fmla="*/ 762000 w 1884680"/>
              <a:gd name="connsiteY2" fmla="*/ 3838 h 1223038"/>
              <a:gd name="connsiteX3" fmla="*/ 1884680 w 1884680"/>
              <a:gd name="connsiteY3" fmla="*/ 288318 h 1223038"/>
              <a:gd name="connsiteX0" fmla="*/ 0 w 1955288"/>
              <a:gd name="connsiteY0" fmla="*/ 1221312 h 1221312"/>
              <a:gd name="connsiteX1" fmla="*/ 269240 w 1955288"/>
              <a:gd name="connsiteY1" fmla="*/ 220552 h 1221312"/>
              <a:gd name="connsiteX2" fmla="*/ 762000 w 1955288"/>
              <a:gd name="connsiteY2" fmla="*/ 2112 h 1221312"/>
              <a:gd name="connsiteX3" fmla="*/ 1884680 w 1955288"/>
              <a:gd name="connsiteY3" fmla="*/ 286592 h 1221312"/>
              <a:gd name="connsiteX0" fmla="*/ 0 w 762000"/>
              <a:gd name="connsiteY0" fmla="*/ 1221312 h 1221312"/>
              <a:gd name="connsiteX1" fmla="*/ 269240 w 762000"/>
              <a:gd name="connsiteY1" fmla="*/ 220552 h 1221312"/>
              <a:gd name="connsiteX2" fmla="*/ 762000 w 762000"/>
              <a:gd name="connsiteY2" fmla="*/ 2112 h 1221312"/>
              <a:gd name="connsiteX0" fmla="*/ 0 w 801555"/>
              <a:gd name="connsiteY0" fmla="*/ 1238629 h 1238629"/>
              <a:gd name="connsiteX1" fmla="*/ 269240 w 801555"/>
              <a:gd name="connsiteY1" fmla="*/ 237869 h 1238629"/>
              <a:gd name="connsiteX2" fmla="*/ 762000 w 801555"/>
              <a:gd name="connsiteY2" fmla="*/ 19429 h 1238629"/>
              <a:gd name="connsiteX3" fmla="*/ 772160 w 801555"/>
              <a:gd name="connsiteY3" fmla="*/ 9268 h 1238629"/>
              <a:gd name="connsiteX0" fmla="*/ 0 w 1397000"/>
              <a:gd name="connsiteY0" fmla="*/ 1230809 h 1230809"/>
              <a:gd name="connsiteX1" fmla="*/ 269240 w 1397000"/>
              <a:gd name="connsiteY1" fmla="*/ 230049 h 1230809"/>
              <a:gd name="connsiteX2" fmla="*/ 762000 w 1397000"/>
              <a:gd name="connsiteY2" fmla="*/ 11609 h 1230809"/>
              <a:gd name="connsiteX3" fmla="*/ 1397000 w 1397000"/>
              <a:gd name="connsiteY3" fmla="*/ 26848 h 1230809"/>
              <a:gd name="connsiteX0" fmla="*/ 0 w 1452031"/>
              <a:gd name="connsiteY0" fmla="*/ 1230809 h 1230809"/>
              <a:gd name="connsiteX1" fmla="*/ 269240 w 1452031"/>
              <a:gd name="connsiteY1" fmla="*/ 230049 h 1230809"/>
              <a:gd name="connsiteX2" fmla="*/ 762000 w 1452031"/>
              <a:gd name="connsiteY2" fmla="*/ 11609 h 1230809"/>
              <a:gd name="connsiteX3" fmla="*/ 1397000 w 1452031"/>
              <a:gd name="connsiteY3" fmla="*/ 26848 h 1230809"/>
              <a:gd name="connsiteX4" fmla="*/ 1422399 w 1452031"/>
              <a:gd name="connsiteY4" fmla="*/ 21769 h 1230809"/>
              <a:gd name="connsiteX0" fmla="*/ 0 w 1717039"/>
              <a:gd name="connsiteY0" fmla="*/ 1427480 h 1427480"/>
              <a:gd name="connsiteX1" fmla="*/ 269240 w 1717039"/>
              <a:gd name="connsiteY1" fmla="*/ 426720 h 1427480"/>
              <a:gd name="connsiteX2" fmla="*/ 762000 w 1717039"/>
              <a:gd name="connsiteY2" fmla="*/ 208280 h 1427480"/>
              <a:gd name="connsiteX3" fmla="*/ 1397000 w 1717039"/>
              <a:gd name="connsiteY3" fmla="*/ 223519 h 1427480"/>
              <a:gd name="connsiteX4" fmla="*/ 1717039 w 1717039"/>
              <a:gd name="connsiteY4" fmla="*/ 0 h 1427480"/>
              <a:gd name="connsiteX0" fmla="*/ 0 w 1976119"/>
              <a:gd name="connsiteY0" fmla="*/ 1656080 h 1656080"/>
              <a:gd name="connsiteX1" fmla="*/ 269240 w 1976119"/>
              <a:gd name="connsiteY1" fmla="*/ 655320 h 1656080"/>
              <a:gd name="connsiteX2" fmla="*/ 762000 w 1976119"/>
              <a:gd name="connsiteY2" fmla="*/ 436880 h 1656080"/>
              <a:gd name="connsiteX3" fmla="*/ 1397000 w 1976119"/>
              <a:gd name="connsiteY3" fmla="*/ 452119 h 1656080"/>
              <a:gd name="connsiteX4" fmla="*/ 1976119 w 1976119"/>
              <a:gd name="connsiteY4" fmla="*/ 0 h 1656080"/>
              <a:gd name="connsiteX0" fmla="*/ 0 w 1397000"/>
              <a:gd name="connsiteY0" fmla="*/ 1230809 h 1230809"/>
              <a:gd name="connsiteX1" fmla="*/ 269240 w 1397000"/>
              <a:gd name="connsiteY1" fmla="*/ 230049 h 1230809"/>
              <a:gd name="connsiteX2" fmla="*/ 762000 w 1397000"/>
              <a:gd name="connsiteY2" fmla="*/ 11609 h 1230809"/>
              <a:gd name="connsiteX3" fmla="*/ 1397000 w 1397000"/>
              <a:gd name="connsiteY3" fmla="*/ 26848 h 1230809"/>
              <a:gd name="connsiteX0" fmla="*/ 0 w 762000"/>
              <a:gd name="connsiteY0" fmla="*/ 1219200 h 1219200"/>
              <a:gd name="connsiteX1" fmla="*/ 269240 w 762000"/>
              <a:gd name="connsiteY1" fmla="*/ 218440 h 1219200"/>
              <a:gd name="connsiteX2" fmla="*/ 762000 w 762000"/>
              <a:gd name="connsiteY2" fmla="*/ 0 h 1219200"/>
              <a:gd name="connsiteX0" fmla="*/ 0 w 269240"/>
              <a:gd name="connsiteY0" fmla="*/ 1000760 h 1000760"/>
              <a:gd name="connsiteX1" fmla="*/ 269240 w 269240"/>
              <a:gd name="connsiteY1" fmla="*/ 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40" h="1000760">
                <a:moveTo>
                  <a:pt x="0" y="1000760"/>
                </a:moveTo>
                <a:cubicBezTo>
                  <a:pt x="71120" y="601980"/>
                  <a:pt x="142240" y="203200"/>
                  <a:pt x="26924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xmlns="" id="{E01FA4A5-2CC0-442A-A869-C8141DDCDCC7}"/>
              </a:ext>
            </a:extLst>
          </p:cNvPr>
          <p:cNvSpPr/>
          <p:nvPr/>
        </p:nvSpPr>
        <p:spPr>
          <a:xfrm>
            <a:off x="6543041" y="4771629"/>
            <a:ext cx="1127760" cy="230049"/>
          </a:xfrm>
          <a:custGeom>
            <a:avLst/>
            <a:gdLst>
              <a:gd name="connsiteX0" fmla="*/ 0 w 1463040"/>
              <a:gd name="connsiteY0" fmla="*/ 1400145 h 1400145"/>
              <a:gd name="connsiteX1" fmla="*/ 269240 w 1463040"/>
              <a:gd name="connsiteY1" fmla="*/ 399385 h 1400145"/>
              <a:gd name="connsiteX2" fmla="*/ 762000 w 1463040"/>
              <a:gd name="connsiteY2" fmla="*/ 180945 h 1400145"/>
              <a:gd name="connsiteX3" fmla="*/ 1463040 w 1463040"/>
              <a:gd name="connsiteY3" fmla="*/ 170785 h 1400145"/>
              <a:gd name="connsiteX0" fmla="*/ 0 w 1884680"/>
              <a:gd name="connsiteY0" fmla="*/ 1226376 h 1226376"/>
              <a:gd name="connsiteX1" fmla="*/ 269240 w 1884680"/>
              <a:gd name="connsiteY1" fmla="*/ 225616 h 1226376"/>
              <a:gd name="connsiteX2" fmla="*/ 762000 w 1884680"/>
              <a:gd name="connsiteY2" fmla="*/ 7176 h 1226376"/>
              <a:gd name="connsiteX3" fmla="*/ 1884680 w 1884680"/>
              <a:gd name="connsiteY3" fmla="*/ 281496 h 1226376"/>
              <a:gd name="connsiteX0" fmla="*/ 0 w 1884680"/>
              <a:gd name="connsiteY0" fmla="*/ 1223038 h 1223038"/>
              <a:gd name="connsiteX1" fmla="*/ 269240 w 1884680"/>
              <a:gd name="connsiteY1" fmla="*/ 222278 h 1223038"/>
              <a:gd name="connsiteX2" fmla="*/ 762000 w 1884680"/>
              <a:gd name="connsiteY2" fmla="*/ 3838 h 1223038"/>
              <a:gd name="connsiteX3" fmla="*/ 1884680 w 1884680"/>
              <a:gd name="connsiteY3" fmla="*/ 288318 h 1223038"/>
              <a:gd name="connsiteX0" fmla="*/ 0 w 1955288"/>
              <a:gd name="connsiteY0" fmla="*/ 1221312 h 1221312"/>
              <a:gd name="connsiteX1" fmla="*/ 269240 w 1955288"/>
              <a:gd name="connsiteY1" fmla="*/ 220552 h 1221312"/>
              <a:gd name="connsiteX2" fmla="*/ 762000 w 1955288"/>
              <a:gd name="connsiteY2" fmla="*/ 2112 h 1221312"/>
              <a:gd name="connsiteX3" fmla="*/ 1884680 w 1955288"/>
              <a:gd name="connsiteY3" fmla="*/ 286592 h 1221312"/>
              <a:gd name="connsiteX0" fmla="*/ 0 w 762000"/>
              <a:gd name="connsiteY0" fmla="*/ 1221312 h 1221312"/>
              <a:gd name="connsiteX1" fmla="*/ 269240 w 762000"/>
              <a:gd name="connsiteY1" fmla="*/ 220552 h 1221312"/>
              <a:gd name="connsiteX2" fmla="*/ 762000 w 762000"/>
              <a:gd name="connsiteY2" fmla="*/ 2112 h 1221312"/>
              <a:gd name="connsiteX0" fmla="*/ 0 w 801555"/>
              <a:gd name="connsiteY0" fmla="*/ 1238629 h 1238629"/>
              <a:gd name="connsiteX1" fmla="*/ 269240 w 801555"/>
              <a:gd name="connsiteY1" fmla="*/ 237869 h 1238629"/>
              <a:gd name="connsiteX2" fmla="*/ 762000 w 801555"/>
              <a:gd name="connsiteY2" fmla="*/ 19429 h 1238629"/>
              <a:gd name="connsiteX3" fmla="*/ 772160 w 801555"/>
              <a:gd name="connsiteY3" fmla="*/ 9268 h 1238629"/>
              <a:gd name="connsiteX0" fmla="*/ 0 w 1397000"/>
              <a:gd name="connsiteY0" fmla="*/ 1230809 h 1230809"/>
              <a:gd name="connsiteX1" fmla="*/ 269240 w 1397000"/>
              <a:gd name="connsiteY1" fmla="*/ 230049 h 1230809"/>
              <a:gd name="connsiteX2" fmla="*/ 762000 w 1397000"/>
              <a:gd name="connsiteY2" fmla="*/ 11609 h 1230809"/>
              <a:gd name="connsiteX3" fmla="*/ 1397000 w 1397000"/>
              <a:gd name="connsiteY3" fmla="*/ 26848 h 1230809"/>
              <a:gd name="connsiteX0" fmla="*/ 0 w 1452031"/>
              <a:gd name="connsiteY0" fmla="*/ 1230809 h 1230809"/>
              <a:gd name="connsiteX1" fmla="*/ 269240 w 1452031"/>
              <a:gd name="connsiteY1" fmla="*/ 230049 h 1230809"/>
              <a:gd name="connsiteX2" fmla="*/ 762000 w 1452031"/>
              <a:gd name="connsiteY2" fmla="*/ 11609 h 1230809"/>
              <a:gd name="connsiteX3" fmla="*/ 1397000 w 1452031"/>
              <a:gd name="connsiteY3" fmla="*/ 26848 h 1230809"/>
              <a:gd name="connsiteX4" fmla="*/ 1422399 w 1452031"/>
              <a:gd name="connsiteY4" fmla="*/ 21769 h 1230809"/>
              <a:gd name="connsiteX0" fmla="*/ 0 w 1717039"/>
              <a:gd name="connsiteY0" fmla="*/ 1427480 h 1427480"/>
              <a:gd name="connsiteX1" fmla="*/ 269240 w 1717039"/>
              <a:gd name="connsiteY1" fmla="*/ 426720 h 1427480"/>
              <a:gd name="connsiteX2" fmla="*/ 762000 w 1717039"/>
              <a:gd name="connsiteY2" fmla="*/ 208280 h 1427480"/>
              <a:gd name="connsiteX3" fmla="*/ 1397000 w 1717039"/>
              <a:gd name="connsiteY3" fmla="*/ 223519 h 1427480"/>
              <a:gd name="connsiteX4" fmla="*/ 1717039 w 1717039"/>
              <a:gd name="connsiteY4" fmla="*/ 0 h 1427480"/>
              <a:gd name="connsiteX0" fmla="*/ 0 w 1976119"/>
              <a:gd name="connsiteY0" fmla="*/ 1656080 h 1656080"/>
              <a:gd name="connsiteX1" fmla="*/ 269240 w 1976119"/>
              <a:gd name="connsiteY1" fmla="*/ 655320 h 1656080"/>
              <a:gd name="connsiteX2" fmla="*/ 762000 w 1976119"/>
              <a:gd name="connsiteY2" fmla="*/ 436880 h 1656080"/>
              <a:gd name="connsiteX3" fmla="*/ 1397000 w 1976119"/>
              <a:gd name="connsiteY3" fmla="*/ 452119 h 1656080"/>
              <a:gd name="connsiteX4" fmla="*/ 1976119 w 1976119"/>
              <a:gd name="connsiteY4" fmla="*/ 0 h 1656080"/>
              <a:gd name="connsiteX0" fmla="*/ 0 w 1397000"/>
              <a:gd name="connsiteY0" fmla="*/ 1230809 h 1230809"/>
              <a:gd name="connsiteX1" fmla="*/ 269240 w 1397000"/>
              <a:gd name="connsiteY1" fmla="*/ 230049 h 1230809"/>
              <a:gd name="connsiteX2" fmla="*/ 762000 w 1397000"/>
              <a:gd name="connsiteY2" fmla="*/ 11609 h 1230809"/>
              <a:gd name="connsiteX3" fmla="*/ 1397000 w 1397000"/>
              <a:gd name="connsiteY3" fmla="*/ 26848 h 1230809"/>
              <a:gd name="connsiteX0" fmla="*/ 0 w 1127760"/>
              <a:gd name="connsiteY0" fmla="*/ 230049 h 230049"/>
              <a:gd name="connsiteX1" fmla="*/ 492760 w 1127760"/>
              <a:gd name="connsiteY1" fmla="*/ 11609 h 230049"/>
              <a:gd name="connsiteX2" fmla="*/ 1127760 w 1127760"/>
              <a:gd name="connsiteY2" fmla="*/ 26848 h 2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760" h="230049">
                <a:moveTo>
                  <a:pt x="0" y="230049"/>
                </a:moveTo>
                <a:cubicBezTo>
                  <a:pt x="127000" y="26849"/>
                  <a:pt x="304800" y="45476"/>
                  <a:pt x="492760" y="11609"/>
                </a:cubicBezTo>
                <a:cubicBezTo>
                  <a:pt x="680720" y="-22258"/>
                  <a:pt x="1125643" y="28965"/>
                  <a:pt x="1127760" y="2684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xmlns="" id="{695B5C78-8243-4F56-8624-993412484CCB}"/>
                  </a:ext>
                </a:extLst>
              </p:cNvPr>
              <p:cNvSpPr txBox="1"/>
              <p:nvPr/>
            </p:nvSpPr>
            <p:spPr>
              <a:xfrm>
                <a:off x="6951577" y="5212819"/>
                <a:ext cx="65485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95B5C78-8243-4F56-8624-993412484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577" y="5212819"/>
                <a:ext cx="654859" cy="298928"/>
              </a:xfrm>
              <a:prstGeom prst="rect">
                <a:avLst/>
              </a:prstGeom>
              <a:blipFill>
                <a:blip r:embed="rId13"/>
                <a:stretch>
                  <a:fillRect l="-3704" r="-4630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xmlns="" id="{047C77D1-3089-4052-9992-06570AB2B1EC}"/>
                  </a:ext>
                </a:extLst>
              </p:cNvPr>
              <p:cNvSpPr txBox="1"/>
              <p:nvPr/>
            </p:nvSpPr>
            <p:spPr>
              <a:xfrm>
                <a:off x="1416976" y="4655127"/>
                <a:ext cx="21570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it-IT" sz="2000" dirty="0"/>
                  <a:t> </a:t>
                </a:r>
                <a:r>
                  <a:rPr lang="en-GB" sz="2000" dirty="0"/>
                  <a:t>creep</a:t>
                </a:r>
                <a:r>
                  <a:rPr lang="it-IT" sz="2000" dirty="0"/>
                  <a:t> </a:t>
                </a:r>
                <a:r>
                  <a:rPr lang="en-GB" sz="2000" dirty="0"/>
                  <a:t>compliance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047C77D1-3089-4052-9992-06570AB2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76" y="4655127"/>
                <a:ext cx="2157063" cy="400110"/>
              </a:xfrm>
              <a:prstGeom prst="rect">
                <a:avLst/>
              </a:prstGeom>
              <a:blipFill>
                <a:blip r:embed="rId14"/>
                <a:stretch>
                  <a:fillRect l="-847" t="-9231" r="-141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egnaposto contenuto 3">
            <a:extLst>
              <a:ext uri="{FF2B5EF4-FFF2-40B4-BE49-F238E27FC236}">
                <a16:creationId xmlns:a16="http://schemas.microsoft.com/office/drawing/2014/main" xmlns="" id="{2210FDE9-1FBD-4E1A-BDBD-9AF9FF9E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596" y="5102122"/>
            <a:ext cx="5693268" cy="1590849"/>
          </a:xfrm>
        </p:spPr>
        <p:txBody>
          <a:bodyPr>
            <a:normAutofit/>
          </a:bodyPr>
          <a:lstStyle/>
          <a:p>
            <a:pPr algn="ctr"/>
            <a:r>
              <a:rPr lang="en-GB" sz="1600" dirty="0"/>
              <a:t>WHAT IS GOING ON DURING DELAY TIME?</a:t>
            </a:r>
          </a:p>
          <a:p>
            <a:pPr algn="ctr"/>
            <a:r>
              <a:rPr lang="en-GB" sz="1600" dirty="0"/>
              <a:t>WHAT HAPPENS TO THE MATERIAL JUST BEFORE IT BREAKS?</a:t>
            </a:r>
          </a:p>
          <a:p>
            <a:pPr algn="ctr"/>
            <a:r>
              <a:rPr lang="en-GB" sz="1600" dirty="0"/>
              <a:t>HOW DOES THE MATERIAL KNOWS IT HAS TO BREAK?</a:t>
            </a:r>
          </a:p>
          <a:p>
            <a:pPr algn="ctr"/>
            <a:r>
              <a:rPr lang="en-GB" sz="1600" dirty="0"/>
              <a:t>ARE THERE ANY PRECURSORS TO THE MATERIAL FAILURE?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xmlns="" id="{A5DFA094-BA99-4001-8945-EECCFF3DBA01}"/>
                  </a:ext>
                </a:extLst>
              </p:cNvPr>
              <p:cNvSpPr txBox="1"/>
              <p:nvPr/>
            </p:nvSpPr>
            <p:spPr>
              <a:xfrm>
                <a:off x="6324342" y="5527445"/>
                <a:ext cx="2059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h𝑜𝑢𝑟𝑠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𝑚𝑜𝑛𝑡h𝑠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A5DFA094-BA99-4001-8945-EECCFF3DB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342" y="5527445"/>
                <a:ext cx="2059731" cy="276999"/>
              </a:xfrm>
              <a:prstGeom prst="rect">
                <a:avLst/>
              </a:prstGeom>
              <a:blipFill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itolo 1">
            <a:extLst>
              <a:ext uri="{FF2B5EF4-FFF2-40B4-BE49-F238E27FC236}">
                <a16:creationId xmlns:a16="http://schemas.microsoft.com/office/drawing/2014/main" xmlns="" id="{2A6E5271-311B-413A-A3AF-871B7200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6688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8" grpId="0" animBg="1"/>
      <p:bldP spid="49" grpId="0" animBg="1"/>
      <p:bldP spid="52" grpId="0" animBg="1"/>
      <p:bldP spid="53" grpId="0" animBg="1"/>
      <p:bldP spid="16" grpId="0"/>
      <p:bldP spid="17" grpId="0"/>
      <p:bldP spid="59" grpId="0" build="p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B3D1C43-A3BC-490E-9B23-CBA82BF80DEC}"/>
              </a:ext>
            </a:extLst>
          </p:cNvPr>
          <p:cNvSpPr txBox="1"/>
          <p:nvPr/>
        </p:nvSpPr>
        <p:spPr>
          <a:xfrm>
            <a:off x="768096" y="1871646"/>
            <a:ext cx="773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</a:t>
            </a:r>
            <a:r>
              <a:rPr lang="it-IT" sz="2000" dirty="0"/>
              <a:t> </a:t>
            </a:r>
            <a:r>
              <a:rPr lang="en-GB" sz="2000" dirty="0"/>
              <a:t>phenomenon</a:t>
            </a:r>
            <a:r>
              <a:rPr lang="it-IT" sz="2000" dirty="0"/>
              <a:t> </a:t>
            </a:r>
            <a:r>
              <a:rPr lang="en-GB" sz="2000" dirty="0"/>
              <a:t>is</a:t>
            </a:r>
            <a:r>
              <a:rPr lang="it-IT" sz="2000" dirty="0"/>
              <a:t> common to a wide class of </a:t>
            </a:r>
            <a:r>
              <a:rPr lang="en-GB" sz="2000" dirty="0"/>
              <a:t>materials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894ACB88-425E-4F2A-A22B-2944642043AA}"/>
              </a:ext>
            </a:extLst>
          </p:cNvPr>
          <p:cNvGrpSpPr/>
          <p:nvPr/>
        </p:nvGrpSpPr>
        <p:grpSpPr>
          <a:xfrm>
            <a:off x="232365" y="2325283"/>
            <a:ext cx="2628900" cy="4264338"/>
            <a:chOff x="232365" y="2325283"/>
            <a:chExt cx="2628900" cy="426433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xmlns="" id="{E5537456-6480-49E1-93D7-176BF393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365" y="2325283"/>
              <a:ext cx="2628900" cy="381000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A724A744-9526-46BE-A8B7-D82EABEEA9DC}"/>
                </a:ext>
              </a:extLst>
            </p:cNvPr>
            <p:cNvSpPr txBox="1"/>
            <p:nvPr/>
          </p:nvSpPr>
          <p:spPr>
            <a:xfrm>
              <a:off x="1072252" y="6189511"/>
              <a:ext cx="949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metals</a:t>
              </a:r>
              <a:endParaRPr lang="en-GB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D1B3C1CA-6346-42A5-8C87-1E87D4483CE8}"/>
              </a:ext>
            </a:extLst>
          </p:cNvPr>
          <p:cNvGrpSpPr/>
          <p:nvPr/>
        </p:nvGrpSpPr>
        <p:grpSpPr>
          <a:xfrm>
            <a:off x="6309069" y="2294167"/>
            <a:ext cx="2596896" cy="4295454"/>
            <a:chOff x="6309069" y="2294167"/>
            <a:chExt cx="2596896" cy="429545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A7763AA1-1A60-40A8-AB5B-C29CBC6F6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069" y="2294167"/>
              <a:ext cx="2596896" cy="3895344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68E2BD7F-2C0F-49C5-AEA4-048D93B6F337}"/>
                </a:ext>
              </a:extLst>
            </p:cNvPr>
            <p:cNvSpPr txBox="1"/>
            <p:nvPr/>
          </p:nvSpPr>
          <p:spPr>
            <a:xfrm>
              <a:off x="6909496" y="6189511"/>
              <a:ext cx="1396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Earth’s</a:t>
              </a:r>
              <a:r>
                <a:rPr lang="it-IT" sz="2000" dirty="0"/>
                <a:t> </a:t>
              </a:r>
              <a:r>
                <a:rPr lang="en-US" sz="2000" dirty="0"/>
                <a:t>crust</a:t>
              </a:r>
            </a:p>
          </p:txBody>
        </p:sp>
      </p:grp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92B85E6D-B083-46B5-B908-4C17CCFCC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9389" r="58746" b="50380"/>
          <a:stretch/>
        </p:blipFill>
        <p:spPr>
          <a:xfrm>
            <a:off x="2466541" y="2661096"/>
            <a:ext cx="4237252" cy="2997624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EEDD6B9-C994-426A-8DD8-1DF9B6BF1D7C}"/>
              </a:ext>
            </a:extLst>
          </p:cNvPr>
          <p:cNvSpPr txBox="1"/>
          <p:nvPr/>
        </p:nvSpPr>
        <p:spPr>
          <a:xfrm>
            <a:off x="4010628" y="5735173"/>
            <a:ext cx="1122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paintings</a:t>
            </a:r>
          </a:p>
        </p:txBody>
      </p:sp>
    </p:spTree>
    <p:extLst>
      <p:ext uri="{BB962C8B-B14F-4D97-AF65-F5344CB8AC3E}">
        <p14:creationId xmlns:p14="http://schemas.microsoft.com/office/powerpoint/2010/main" val="41614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weak gels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19844BC-95D0-4722-893A-7848EFAE3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0"/>
          <a:stretch/>
        </p:blipFill>
        <p:spPr>
          <a:xfrm>
            <a:off x="3287445" y="2410734"/>
            <a:ext cx="1505153" cy="2647187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637B482C-8ECF-4985-892A-FCD84EFC7043}"/>
              </a:ext>
            </a:extLst>
          </p:cNvPr>
          <p:cNvGrpSpPr/>
          <p:nvPr/>
        </p:nvGrpSpPr>
        <p:grpSpPr>
          <a:xfrm>
            <a:off x="4163857" y="2513761"/>
            <a:ext cx="4878719" cy="3328610"/>
            <a:chOff x="5551806" y="2208679"/>
            <a:chExt cx="6504958" cy="4438146"/>
          </a:xfrm>
        </p:grpSpPr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xmlns="" id="{354A017D-816A-4CCD-B35D-DD2379F4F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t="37346" r="21050" b="6788"/>
            <a:stretch/>
          </p:blipFill>
          <p:spPr>
            <a:xfrm>
              <a:off x="7623990" y="2262221"/>
              <a:ext cx="4432774" cy="4384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</p:pic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xmlns="" id="{1E533E81-0CCA-4287-B145-E9B2D3109470}"/>
                </a:ext>
              </a:extLst>
            </p:cNvPr>
            <p:cNvGrpSpPr/>
            <p:nvPr/>
          </p:nvGrpSpPr>
          <p:grpSpPr>
            <a:xfrm>
              <a:off x="5551806" y="2208679"/>
              <a:ext cx="6504957" cy="4398692"/>
              <a:chOff x="622194" y="459674"/>
              <a:chExt cx="6504316" cy="5166631"/>
            </a:xfrm>
          </p:grpSpPr>
          <p:cxnSp>
            <p:nvCxnSpPr>
              <p:cNvPr id="12" name="Straight Connector 8">
                <a:extLst>
                  <a:ext uri="{FF2B5EF4-FFF2-40B4-BE49-F238E27FC236}">
                    <a16:creationId xmlns:a16="http://schemas.microsoft.com/office/drawing/2014/main" xmlns="" id="{F4B4F16E-741B-4E9A-8E4D-2EF1A38CF1CA}"/>
                  </a:ext>
                </a:extLst>
              </p:cNvPr>
              <p:cNvCxnSpPr/>
              <p:nvPr/>
            </p:nvCxnSpPr>
            <p:spPr>
              <a:xfrm>
                <a:off x="622194" y="3200473"/>
                <a:ext cx="2067590" cy="242583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9">
                <a:extLst>
                  <a:ext uri="{FF2B5EF4-FFF2-40B4-BE49-F238E27FC236}">
                    <a16:creationId xmlns:a16="http://schemas.microsoft.com/office/drawing/2014/main" xmlns="" id="{D7AF3E62-76B5-4E01-A81E-4CB71B0E6979}"/>
                  </a:ext>
                </a:extLst>
              </p:cNvPr>
              <p:cNvCxnSpPr/>
              <p:nvPr/>
            </p:nvCxnSpPr>
            <p:spPr>
              <a:xfrm>
                <a:off x="1190068" y="3200473"/>
                <a:ext cx="5936442" cy="242583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0">
                <a:extLst>
                  <a:ext uri="{FF2B5EF4-FFF2-40B4-BE49-F238E27FC236}">
                    <a16:creationId xmlns:a16="http://schemas.microsoft.com/office/drawing/2014/main" xmlns="" id="{A99B85D1-A648-4C10-9B61-93DB1830B18E}"/>
                  </a:ext>
                </a:extLst>
              </p:cNvPr>
              <p:cNvCxnSpPr/>
              <p:nvPr/>
            </p:nvCxnSpPr>
            <p:spPr>
              <a:xfrm flipV="1">
                <a:off x="622194" y="459674"/>
                <a:ext cx="2060437" cy="205969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1">
                <a:extLst>
                  <a:ext uri="{FF2B5EF4-FFF2-40B4-BE49-F238E27FC236}">
                    <a16:creationId xmlns:a16="http://schemas.microsoft.com/office/drawing/2014/main" xmlns="" id="{37DAF3B0-D14B-4F67-BF35-AE9BC53946FD}"/>
                  </a:ext>
                </a:extLst>
              </p:cNvPr>
              <p:cNvCxnSpPr/>
              <p:nvPr/>
            </p:nvCxnSpPr>
            <p:spPr>
              <a:xfrm flipV="1">
                <a:off x="1190068" y="514795"/>
                <a:ext cx="5936442" cy="199274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xmlns="" id="{73F82A6D-04B7-4579-B1DD-C7454D216FB1}"/>
                  </a:ext>
                </a:extLst>
              </p:cNvPr>
              <p:cNvSpPr/>
              <p:nvPr/>
            </p:nvSpPr>
            <p:spPr>
              <a:xfrm>
                <a:off x="622194" y="2507538"/>
                <a:ext cx="567874" cy="692936"/>
              </a:xfrm>
              <a:prstGeom prst="rect">
                <a:avLst/>
              </a:prstGeom>
              <a:solidFill>
                <a:srgbClr val="7AF4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 dirty="0"/>
              </a:p>
            </p:txBody>
          </p:sp>
        </p:grp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7E1B5F21-FF9D-49E9-BC63-9D19CF0197B7}"/>
              </a:ext>
            </a:extLst>
          </p:cNvPr>
          <p:cNvSpPr txBox="1"/>
          <p:nvPr/>
        </p:nvSpPr>
        <p:spPr>
          <a:xfrm>
            <a:off x="6737763" y="3915099"/>
            <a:ext cx="132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Liquid phase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75B3B9DF-169F-40E2-95A5-3FD20BF0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3074" r="14388" b="18311"/>
          <a:stretch/>
        </p:blipFill>
        <p:spPr>
          <a:xfrm>
            <a:off x="5725186" y="2541401"/>
            <a:ext cx="3325418" cy="330097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2734FB70-648D-42CC-A99C-DB56F1890276}"/>
              </a:ext>
            </a:extLst>
          </p:cNvPr>
          <p:cNvSpPr txBox="1"/>
          <p:nvPr/>
        </p:nvSpPr>
        <p:spPr>
          <a:xfrm>
            <a:off x="6815896" y="3923035"/>
            <a:ext cx="148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Solid phase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0712A38E-EF76-4FEE-8F93-208D1B46C245}"/>
              </a:ext>
            </a:extLst>
          </p:cNvPr>
          <p:cNvSpPr txBox="1"/>
          <p:nvPr/>
        </p:nvSpPr>
        <p:spPr>
          <a:xfrm>
            <a:off x="1161032" y="3710557"/>
            <a:ext cx="188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Liquid </a:t>
            </a:r>
            <a:r>
              <a:rPr lang="en-GB" sz="2000" dirty="0"/>
              <a:t>phase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6886EEB2-7D78-4B36-BD7D-ADA9EBE07230}"/>
              </a:ext>
            </a:extLst>
          </p:cNvPr>
          <p:cNvSpPr txBox="1"/>
          <p:nvPr/>
        </p:nvSpPr>
        <p:spPr>
          <a:xfrm>
            <a:off x="233249" y="4313785"/>
            <a:ext cx="331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Solid space-spanning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xmlns="" id="{BDFE5950-0C1A-4A46-AB2F-898162687E36}"/>
                  </a:ext>
                </a:extLst>
              </p:cNvPr>
              <p:cNvSpPr txBox="1"/>
              <p:nvPr/>
            </p:nvSpPr>
            <p:spPr>
              <a:xfrm>
                <a:off x="315759" y="5253640"/>
                <a:ext cx="579990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Gels can be </a:t>
                </a:r>
                <a:r>
                  <a:rPr lang="en-GB" sz="2000" dirty="0"/>
                  <a:t>divided</a:t>
                </a:r>
                <a:r>
                  <a:rPr lang="it-IT" sz="2000" dirty="0"/>
                  <a:t> in </a:t>
                </a:r>
              </a:p>
              <a:p>
                <a:r>
                  <a:rPr lang="it-IT" sz="2000" dirty="0"/>
                  <a:t>	</a:t>
                </a:r>
                <a:r>
                  <a:rPr lang="it-IT" sz="2000" b="1" dirty="0"/>
                  <a:t>STRONG</a:t>
                </a:r>
                <a:r>
                  <a:rPr lang="it-IT" sz="2000" dirty="0"/>
                  <a:t> </a:t>
                </a:r>
                <a:r>
                  <a:rPr lang="en-GB" sz="2000" dirty="0"/>
                  <a:t>if</a:t>
                </a:r>
                <a:r>
                  <a:rPr lang="it-IT" sz="2000" dirty="0"/>
                  <a:t> network </a:t>
                </a:r>
                <a:r>
                  <a:rPr lang="en-GB" sz="2000" dirty="0"/>
                  <a:t>energy</a:t>
                </a:r>
                <a:r>
                  <a:rPr lang="it-IT" sz="2000" dirty="0"/>
                  <a:t> per bond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it-IT" sz="2000" dirty="0"/>
              </a:p>
              <a:p>
                <a:r>
                  <a:rPr lang="it-IT" sz="2000" dirty="0"/>
                  <a:t>and</a:t>
                </a:r>
              </a:p>
              <a:p>
                <a:r>
                  <a:rPr lang="it-IT" sz="2000" dirty="0"/>
                  <a:t>	</a:t>
                </a:r>
                <a:r>
                  <a:rPr lang="it-IT" sz="2000" b="1" dirty="0">
                    <a:solidFill>
                      <a:srgbClr val="FF0000"/>
                    </a:solidFill>
                  </a:rPr>
                  <a:t>WEAK</a:t>
                </a:r>
                <a:r>
                  <a:rPr lang="it-IT" sz="2000" dirty="0"/>
                  <a:t> </a:t>
                </a:r>
                <a:r>
                  <a:rPr lang="en-GB" sz="2000" dirty="0"/>
                  <a:t>if</a:t>
                </a:r>
                <a:r>
                  <a:rPr lang="it-IT" sz="2000" dirty="0"/>
                  <a:t> network </a:t>
                </a:r>
                <a:r>
                  <a:rPr lang="en-GB" sz="2000" dirty="0"/>
                  <a:t>energy</a:t>
                </a:r>
                <a:r>
                  <a:rPr lang="it-IT" sz="2000" dirty="0"/>
                  <a:t> per bond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it-I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DFE5950-0C1A-4A46-AB2F-89816268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59" y="5253640"/>
                <a:ext cx="5799905" cy="1323439"/>
              </a:xfrm>
              <a:prstGeom prst="rect">
                <a:avLst/>
              </a:prstGeom>
              <a:blipFill>
                <a:blip r:embed="rId4"/>
                <a:stretch>
                  <a:fillRect l="-1157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05040FF-6F45-48E1-8333-888BB4052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67" y="2178560"/>
            <a:ext cx="7290055" cy="672779"/>
          </a:xfrm>
        </p:spPr>
        <p:txBody>
          <a:bodyPr>
            <a:noAutofit/>
          </a:bodyPr>
          <a:lstStyle/>
          <a:p>
            <a:r>
              <a:rPr lang="en-GB" dirty="0"/>
              <a:t>What’s a Gel?</a:t>
            </a:r>
          </a:p>
          <a:p>
            <a:r>
              <a:rPr lang="it-IT" dirty="0"/>
              <a:t>Gel </a:t>
            </a:r>
            <a:r>
              <a:rPr lang="en-GB" dirty="0"/>
              <a:t>is</a:t>
            </a:r>
            <a:r>
              <a:rPr lang="it-IT" dirty="0"/>
              <a:t> a </a:t>
            </a:r>
            <a:r>
              <a:rPr lang="en-GB" b="1" dirty="0"/>
              <a:t>two</a:t>
            </a:r>
            <a:r>
              <a:rPr lang="it-IT" b="1" dirty="0"/>
              <a:t> </a:t>
            </a:r>
            <a:r>
              <a:rPr lang="en-GB" b="1" dirty="0"/>
              <a:t>phases</a:t>
            </a:r>
            <a:r>
              <a:rPr lang="it-IT" b="1" dirty="0"/>
              <a:t> </a:t>
            </a:r>
            <a:r>
              <a:rPr lang="en-GB" dirty="0"/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2120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2" grpId="0"/>
      <p:bldP spid="23" grpId="0"/>
      <p:bldP spid="2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/>
          <p:nvPr/>
        </p:nvSpPr>
        <p:spPr>
          <a:xfrm>
            <a:off x="5341080" y="1241965"/>
            <a:ext cx="3731078" cy="23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94FA05AA-E68F-4977-8A49-96EF97865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61" y="3993890"/>
            <a:ext cx="2619375" cy="174307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A63EEDF2-45E8-4737-99CB-F5CD9E172B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62"/>
          <a:stretch/>
        </p:blipFill>
        <p:spPr>
          <a:xfrm>
            <a:off x="2570171" y="4542457"/>
            <a:ext cx="3429000" cy="204552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xmlns="" id="{F678574F-032C-47FD-A713-D33C2B5B8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846" y="1771301"/>
            <a:ext cx="2143125" cy="214312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xmlns="" id="{6444096E-CD91-473C-BA2C-01895BB1D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850" y="2160030"/>
            <a:ext cx="2857500" cy="1600200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xmlns="" id="{7E139EEF-0204-4FCE-BB58-DA2D7428ECBF}"/>
              </a:ext>
            </a:extLst>
          </p:cNvPr>
          <p:cNvGrpSpPr/>
          <p:nvPr/>
        </p:nvGrpSpPr>
        <p:grpSpPr>
          <a:xfrm>
            <a:off x="6211386" y="3940792"/>
            <a:ext cx="1505153" cy="2647187"/>
            <a:chOff x="7019831" y="3816678"/>
            <a:chExt cx="1505153" cy="2647187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xmlns="" id="{036A914E-86B3-4575-9809-3403300B2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030"/>
            <a:stretch/>
          </p:blipFill>
          <p:spPr>
            <a:xfrm>
              <a:off x="7019831" y="3816678"/>
              <a:ext cx="1505153" cy="2647187"/>
            </a:xfrm>
            <a:prstGeom prst="rect">
              <a:avLst/>
            </a:prstGeom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xmlns="" id="{5AF9337A-6392-46CC-99B5-FFE14C9A7422}"/>
                </a:ext>
              </a:extLst>
            </p:cNvPr>
            <p:cNvSpPr/>
            <p:nvPr/>
          </p:nvSpPr>
          <p:spPr>
            <a:xfrm rot="2582818">
              <a:off x="7444508" y="5107709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riangolo isoscele 35">
              <a:extLst>
                <a:ext uri="{FF2B5EF4-FFF2-40B4-BE49-F238E27FC236}">
                  <a16:creationId xmlns:a16="http://schemas.microsoft.com/office/drawing/2014/main" xmlns="" id="{B00F32B9-E4A8-48CC-B250-2D320742969B}"/>
                </a:ext>
              </a:extLst>
            </p:cNvPr>
            <p:cNvSpPr/>
            <p:nvPr/>
          </p:nvSpPr>
          <p:spPr>
            <a:xfrm>
              <a:off x="8008620" y="5193030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riangolo isoscele 36">
              <a:extLst>
                <a:ext uri="{FF2B5EF4-FFF2-40B4-BE49-F238E27FC236}">
                  <a16:creationId xmlns:a16="http://schemas.microsoft.com/office/drawing/2014/main" xmlns="" id="{708D03F1-A36C-4B45-BEC9-2B27B376F763}"/>
                </a:ext>
              </a:extLst>
            </p:cNvPr>
            <p:cNvSpPr/>
            <p:nvPr/>
          </p:nvSpPr>
          <p:spPr>
            <a:xfrm>
              <a:off x="7205721" y="4860722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riangolo isoscele 37">
              <a:extLst>
                <a:ext uri="{FF2B5EF4-FFF2-40B4-BE49-F238E27FC236}">
                  <a16:creationId xmlns:a16="http://schemas.microsoft.com/office/drawing/2014/main" xmlns="" id="{D6E5B438-7B78-4055-8E0D-922A61C582E9}"/>
                </a:ext>
              </a:extLst>
            </p:cNvPr>
            <p:cNvSpPr/>
            <p:nvPr/>
          </p:nvSpPr>
          <p:spPr>
            <a:xfrm>
              <a:off x="7254240" y="5978503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riangolo isoscele 38">
              <a:extLst>
                <a:ext uri="{FF2B5EF4-FFF2-40B4-BE49-F238E27FC236}">
                  <a16:creationId xmlns:a16="http://schemas.microsoft.com/office/drawing/2014/main" xmlns="" id="{8E731300-6743-495B-99F0-311521424664}"/>
                </a:ext>
              </a:extLst>
            </p:cNvPr>
            <p:cNvSpPr/>
            <p:nvPr/>
          </p:nvSpPr>
          <p:spPr>
            <a:xfrm>
              <a:off x="7685854" y="6063798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riangolo isoscele 39">
              <a:extLst>
                <a:ext uri="{FF2B5EF4-FFF2-40B4-BE49-F238E27FC236}">
                  <a16:creationId xmlns:a16="http://schemas.microsoft.com/office/drawing/2014/main" xmlns="" id="{F4A8834D-5314-4D2E-AB21-F4691019A020}"/>
                </a:ext>
              </a:extLst>
            </p:cNvPr>
            <p:cNvSpPr/>
            <p:nvPr/>
          </p:nvSpPr>
          <p:spPr>
            <a:xfrm>
              <a:off x="8123581" y="5863853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riangolo isoscele 40">
              <a:extLst>
                <a:ext uri="{FF2B5EF4-FFF2-40B4-BE49-F238E27FC236}">
                  <a16:creationId xmlns:a16="http://schemas.microsoft.com/office/drawing/2014/main" xmlns="" id="{2BA91B1A-E66E-44ED-BCF6-BBB157A564D2}"/>
                </a:ext>
              </a:extLst>
            </p:cNvPr>
            <p:cNvSpPr/>
            <p:nvPr/>
          </p:nvSpPr>
          <p:spPr>
            <a:xfrm>
              <a:off x="7385721" y="5523112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xmlns="" id="{618961C2-A492-498D-A052-439B7E03546A}"/>
                </a:ext>
              </a:extLst>
            </p:cNvPr>
            <p:cNvSpPr/>
            <p:nvPr/>
          </p:nvSpPr>
          <p:spPr>
            <a:xfrm rot="2582818">
              <a:off x="7501656" y="5846593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xmlns="" id="{43A9F44D-A0C3-4DCE-AE25-ED02255BBE77}"/>
                </a:ext>
              </a:extLst>
            </p:cNvPr>
            <p:cNvSpPr/>
            <p:nvPr/>
          </p:nvSpPr>
          <p:spPr>
            <a:xfrm rot="2582818">
              <a:off x="8135826" y="5560317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xmlns="" id="{A5547698-C4DD-4587-B713-FA2906CC7CED}"/>
                </a:ext>
              </a:extLst>
            </p:cNvPr>
            <p:cNvSpPr/>
            <p:nvPr/>
          </p:nvSpPr>
          <p:spPr>
            <a:xfrm rot="2582818">
              <a:off x="8139436" y="4932659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xmlns="" id="{B180B69C-0161-4202-8B99-AD54C26A363A}"/>
                </a:ext>
              </a:extLst>
            </p:cNvPr>
            <p:cNvSpPr/>
            <p:nvPr/>
          </p:nvSpPr>
          <p:spPr>
            <a:xfrm rot="2582818">
              <a:off x="7978213" y="6068503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xmlns="" id="{9BA057D7-49C2-4F8F-B058-C37BD826845C}"/>
                </a:ext>
              </a:extLst>
            </p:cNvPr>
            <p:cNvSpPr/>
            <p:nvPr/>
          </p:nvSpPr>
          <p:spPr>
            <a:xfrm rot="2582818">
              <a:off x="7205720" y="5387597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riangolo isoscele 46">
              <a:extLst>
                <a:ext uri="{FF2B5EF4-FFF2-40B4-BE49-F238E27FC236}">
                  <a16:creationId xmlns:a16="http://schemas.microsoft.com/office/drawing/2014/main" xmlns="" id="{741E2C43-FD33-4547-96F2-0950580F10F0}"/>
                </a:ext>
              </a:extLst>
            </p:cNvPr>
            <p:cNvSpPr/>
            <p:nvPr/>
          </p:nvSpPr>
          <p:spPr>
            <a:xfrm>
              <a:off x="7772407" y="5646965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riangolo isoscele 47">
              <a:extLst>
                <a:ext uri="{FF2B5EF4-FFF2-40B4-BE49-F238E27FC236}">
                  <a16:creationId xmlns:a16="http://schemas.microsoft.com/office/drawing/2014/main" xmlns="" id="{7A7B61DC-FCD3-4A62-AC06-3E910D45D655}"/>
                </a:ext>
              </a:extLst>
            </p:cNvPr>
            <p:cNvSpPr/>
            <p:nvPr/>
          </p:nvSpPr>
          <p:spPr>
            <a:xfrm>
              <a:off x="7682407" y="4886586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riangolo isoscele 48">
              <a:extLst>
                <a:ext uri="{FF2B5EF4-FFF2-40B4-BE49-F238E27FC236}">
                  <a16:creationId xmlns:a16="http://schemas.microsoft.com/office/drawing/2014/main" xmlns="" id="{85E248E7-6B3E-4CDB-8B6D-0D69542D1C63}"/>
                </a:ext>
              </a:extLst>
            </p:cNvPr>
            <p:cNvSpPr/>
            <p:nvPr/>
          </p:nvSpPr>
          <p:spPr>
            <a:xfrm>
              <a:off x="7712849" y="5324915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xmlns="" id="{6D1D9989-7D7C-4A78-86C8-1CD7985AC12D}"/>
              </a:ext>
            </a:extLst>
          </p:cNvPr>
          <p:cNvGrpSpPr/>
          <p:nvPr/>
        </p:nvGrpSpPr>
        <p:grpSpPr>
          <a:xfrm>
            <a:off x="7584478" y="3940791"/>
            <a:ext cx="1505153" cy="2647187"/>
            <a:chOff x="7019831" y="3816678"/>
            <a:chExt cx="1505153" cy="2647187"/>
          </a:xfrm>
        </p:grpSpPr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xmlns="" id="{BAB3E1A7-F335-423B-8227-8FA21ED39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030"/>
            <a:stretch/>
          </p:blipFill>
          <p:spPr>
            <a:xfrm>
              <a:off x="7019831" y="3816678"/>
              <a:ext cx="1505153" cy="2647187"/>
            </a:xfrm>
            <a:prstGeom prst="rect">
              <a:avLst/>
            </a:prstGeom>
          </p:spPr>
        </p:pic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xmlns="" id="{71AD3AC0-D5FE-4CD9-96BA-0D4DB45FF890}"/>
                </a:ext>
              </a:extLst>
            </p:cNvPr>
            <p:cNvSpPr/>
            <p:nvPr/>
          </p:nvSpPr>
          <p:spPr>
            <a:xfrm rot="2582818">
              <a:off x="7189788" y="6062769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Triangolo isoscele 53">
              <a:extLst>
                <a:ext uri="{FF2B5EF4-FFF2-40B4-BE49-F238E27FC236}">
                  <a16:creationId xmlns:a16="http://schemas.microsoft.com/office/drawing/2014/main" xmlns="" id="{0DEF9FDA-95BA-4A52-9095-114F5329C5C0}"/>
                </a:ext>
              </a:extLst>
            </p:cNvPr>
            <p:cNvSpPr/>
            <p:nvPr/>
          </p:nvSpPr>
          <p:spPr>
            <a:xfrm>
              <a:off x="7937962" y="4879116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Triangolo isoscele 54">
              <a:extLst>
                <a:ext uri="{FF2B5EF4-FFF2-40B4-BE49-F238E27FC236}">
                  <a16:creationId xmlns:a16="http://schemas.microsoft.com/office/drawing/2014/main" xmlns="" id="{2A3F4E24-2263-4322-8633-F4516C277F02}"/>
                </a:ext>
              </a:extLst>
            </p:cNvPr>
            <p:cNvSpPr/>
            <p:nvPr/>
          </p:nvSpPr>
          <p:spPr>
            <a:xfrm>
              <a:off x="7205721" y="4860722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Triangolo isoscele 55">
              <a:extLst>
                <a:ext uri="{FF2B5EF4-FFF2-40B4-BE49-F238E27FC236}">
                  <a16:creationId xmlns:a16="http://schemas.microsoft.com/office/drawing/2014/main" xmlns="" id="{2B0F2E80-05D7-47B8-AA44-B3307D6816E3}"/>
                </a:ext>
              </a:extLst>
            </p:cNvPr>
            <p:cNvSpPr/>
            <p:nvPr/>
          </p:nvSpPr>
          <p:spPr>
            <a:xfrm>
              <a:off x="7757276" y="5115036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Triangolo isoscele 56">
              <a:extLst>
                <a:ext uri="{FF2B5EF4-FFF2-40B4-BE49-F238E27FC236}">
                  <a16:creationId xmlns:a16="http://schemas.microsoft.com/office/drawing/2014/main" xmlns="" id="{668D5CD7-58A4-4E8C-9C8D-3136894AC892}"/>
                </a:ext>
              </a:extLst>
            </p:cNvPr>
            <p:cNvSpPr/>
            <p:nvPr/>
          </p:nvSpPr>
          <p:spPr>
            <a:xfrm>
              <a:off x="8000695" y="5103310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riangolo isoscele 57">
              <a:extLst>
                <a:ext uri="{FF2B5EF4-FFF2-40B4-BE49-F238E27FC236}">
                  <a16:creationId xmlns:a16="http://schemas.microsoft.com/office/drawing/2014/main" xmlns="" id="{F5A7BE54-6477-4143-94FD-77C260677BCE}"/>
                </a:ext>
              </a:extLst>
            </p:cNvPr>
            <p:cNvSpPr/>
            <p:nvPr/>
          </p:nvSpPr>
          <p:spPr>
            <a:xfrm>
              <a:off x="7427789" y="4886586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Triangolo isoscele 58">
              <a:extLst>
                <a:ext uri="{FF2B5EF4-FFF2-40B4-BE49-F238E27FC236}">
                  <a16:creationId xmlns:a16="http://schemas.microsoft.com/office/drawing/2014/main" xmlns="" id="{D8965EEE-27BF-447A-B192-C89248910436}"/>
                </a:ext>
              </a:extLst>
            </p:cNvPr>
            <p:cNvSpPr/>
            <p:nvPr/>
          </p:nvSpPr>
          <p:spPr>
            <a:xfrm>
              <a:off x="7534273" y="5112954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xmlns="" id="{01E0F3CE-ACE7-42F1-9EEB-3C652C9EA7FC}"/>
                </a:ext>
              </a:extLst>
            </p:cNvPr>
            <p:cNvSpPr/>
            <p:nvPr/>
          </p:nvSpPr>
          <p:spPr>
            <a:xfrm rot="2582818">
              <a:off x="7477713" y="6046494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xmlns="" id="{AEB06E86-326F-4E85-8680-18F86E80F293}"/>
                </a:ext>
              </a:extLst>
            </p:cNvPr>
            <p:cNvSpPr/>
            <p:nvPr/>
          </p:nvSpPr>
          <p:spPr>
            <a:xfrm rot="2582818">
              <a:off x="8180465" y="5906395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xmlns="" id="{A6021180-C6A0-477C-819D-F70546A77E75}"/>
                </a:ext>
              </a:extLst>
            </p:cNvPr>
            <p:cNvSpPr/>
            <p:nvPr/>
          </p:nvSpPr>
          <p:spPr>
            <a:xfrm rot="2582818">
              <a:off x="7737669" y="5945228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xmlns="" id="{654C56F9-832A-40AF-8F7E-680B8A845B4C}"/>
                </a:ext>
              </a:extLst>
            </p:cNvPr>
            <p:cNvSpPr/>
            <p:nvPr/>
          </p:nvSpPr>
          <p:spPr>
            <a:xfrm rot="2582818">
              <a:off x="7978213" y="6068503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xmlns="" id="{C501E845-C7FA-4474-8311-8A074ABB9DEE}"/>
                </a:ext>
              </a:extLst>
            </p:cNvPr>
            <p:cNvSpPr/>
            <p:nvPr/>
          </p:nvSpPr>
          <p:spPr>
            <a:xfrm rot="2582818">
              <a:off x="7343707" y="5867561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Triangolo isoscele 64">
              <a:extLst>
                <a:ext uri="{FF2B5EF4-FFF2-40B4-BE49-F238E27FC236}">
                  <a16:creationId xmlns:a16="http://schemas.microsoft.com/office/drawing/2014/main" xmlns="" id="{654B1E08-9CE3-4C8B-90CF-8E5049FA5D0C}"/>
                </a:ext>
              </a:extLst>
            </p:cNvPr>
            <p:cNvSpPr/>
            <p:nvPr/>
          </p:nvSpPr>
          <p:spPr>
            <a:xfrm>
              <a:off x="7276091" y="5112954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Triangolo isoscele 65">
              <a:extLst>
                <a:ext uri="{FF2B5EF4-FFF2-40B4-BE49-F238E27FC236}">
                  <a16:creationId xmlns:a16="http://schemas.microsoft.com/office/drawing/2014/main" xmlns="" id="{B1256282-97F7-4B1D-8210-1F672D71955F}"/>
                </a:ext>
              </a:extLst>
            </p:cNvPr>
            <p:cNvSpPr/>
            <p:nvPr/>
          </p:nvSpPr>
          <p:spPr>
            <a:xfrm>
              <a:off x="7682407" y="4886586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Triangolo isoscele 66">
              <a:extLst>
                <a:ext uri="{FF2B5EF4-FFF2-40B4-BE49-F238E27FC236}">
                  <a16:creationId xmlns:a16="http://schemas.microsoft.com/office/drawing/2014/main" xmlns="" id="{95B69A4A-334F-40EB-8E38-7731B7B23F4A}"/>
                </a:ext>
              </a:extLst>
            </p:cNvPr>
            <p:cNvSpPr/>
            <p:nvPr/>
          </p:nvSpPr>
          <p:spPr>
            <a:xfrm>
              <a:off x="8156432" y="4868654"/>
              <a:ext cx="180000" cy="180000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0" name="Titolo 1">
            <a:extLst>
              <a:ext uri="{FF2B5EF4-FFF2-40B4-BE49-F238E27FC236}">
                <a16:creationId xmlns:a16="http://schemas.microsoft.com/office/drawing/2014/main" xmlns="" id="{630512E6-BFC7-477D-BF58-33EBABE9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weak gels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xmlns="" id="{EF5E1414-5E74-4A17-898D-2869C68E4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486" y="1962184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CB39BC0F-D5D4-46F1-9B5C-A9DE5451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0"/>
          <a:stretch/>
        </p:blipFill>
        <p:spPr>
          <a:xfrm>
            <a:off x="329401" y="2327807"/>
            <a:ext cx="1505153" cy="2647187"/>
          </a:xfrm>
          <a:prstGeom prst="rect">
            <a:avLst/>
          </a:prstGeom>
        </p:spPr>
      </p:pic>
      <p:grpSp>
        <p:nvGrpSpPr>
          <p:cNvPr id="17" name="Group 13"/>
          <p:cNvGrpSpPr/>
          <p:nvPr/>
        </p:nvGrpSpPr>
        <p:grpSpPr>
          <a:xfrm>
            <a:off x="1043674" y="2140154"/>
            <a:ext cx="4878240" cy="3874973"/>
            <a:chOff x="622194" y="459675"/>
            <a:chExt cx="6504320" cy="5166631"/>
          </a:xfrm>
        </p:grpSpPr>
        <p:cxnSp>
          <p:nvCxnSpPr>
            <p:cNvPr id="18" name="Straight Connector 8"/>
            <p:cNvCxnSpPr/>
            <p:nvPr/>
          </p:nvCxnSpPr>
          <p:spPr>
            <a:xfrm>
              <a:off x="622194" y="3200474"/>
              <a:ext cx="2067592" cy="24258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"/>
            <p:cNvCxnSpPr/>
            <p:nvPr/>
          </p:nvCxnSpPr>
          <p:spPr>
            <a:xfrm>
              <a:off x="1190068" y="3200474"/>
              <a:ext cx="5936446" cy="24258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"/>
            <p:cNvCxnSpPr/>
            <p:nvPr/>
          </p:nvCxnSpPr>
          <p:spPr>
            <a:xfrm flipV="1">
              <a:off x="622194" y="459675"/>
              <a:ext cx="2060438" cy="205969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"/>
            <p:cNvCxnSpPr/>
            <p:nvPr/>
          </p:nvCxnSpPr>
          <p:spPr>
            <a:xfrm flipV="1">
              <a:off x="1190068" y="514796"/>
              <a:ext cx="5936446" cy="199274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"/>
            <p:cNvSpPr/>
            <p:nvPr/>
          </p:nvSpPr>
          <p:spPr>
            <a:xfrm>
              <a:off x="622194" y="2507538"/>
              <a:ext cx="567874" cy="692936"/>
            </a:xfrm>
            <a:prstGeom prst="rect">
              <a:avLst/>
            </a:prstGeom>
            <a:solidFill>
              <a:srgbClr val="7AF4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pic>
        <p:nvPicPr>
          <p:cNvPr id="9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37346" r="21050" b="6788"/>
          <a:stretch/>
        </p:blipFill>
        <p:spPr>
          <a:xfrm>
            <a:off x="2735081" y="2127090"/>
            <a:ext cx="3324581" cy="38961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cxnSp>
        <p:nvCxnSpPr>
          <p:cNvPr id="11" name="Straight Connector 6"/>
          <p:cNvCxnSpPr/>
          <p:nvPr/>
        </p:nvCxnSpPr>
        <p:spPr>
          <a:xfrm>
            <a:off x="2728332" y="2116918"/>
            <a:ext cx="33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/>
          <p:nvPr/>
        </p:nvSpPr>
        <p:spPr>
          <a:xfrm>
            <a:off x="2358166" y="1422864"/>
            <a:ext cx="3731078" cy="23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14" name="Rectangle 3"/>
          <p:cNvSpPr/>
          <p:nvPr/>
        </p:nvSpPr>
        <p:spPr>
          <a:xfrm>
            <a:off x="2536795" y="6052164"/>
            <a:ext cx="3731078" cy="65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cxnSp>
        <p:nvCxnSpPr>
          <p:cNvPr id="3" name="Connettore diritto 2"/>
          <p:cNvCxnSpPr/>
          <p:nvPr/>
        </p:nvCxnSpPr>
        <p:spPr>
          <a:xfrm flipV="1">
            <a:off x="2716396" y="6034327"/>
            <a:ext cx="3348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49106D9C-4565-4BBE-8FA0-1A89914E64E2}"/>
              </a:ext>
            </a:extLst>
          </p:cNvPr>
          <p:cNvGrpSpPr/>
          <p:nvPr/>
        </p:nvGrpSpPr>
        <p:grpSpPr>
          <a:xfrm>
            <a:off x="2731393" y="1072797"/>
            <a:ext cx="3325418" cy="5631659"/>
            <a:chOff x="878238" y="764952"/>
            <a:chExt cx="3325418" cy="5631659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xmlns="" id="{E1C3887A-8FC9-4112-A80B-DA51DCD0502D}"/>
                </a:ext>
              </a:extLst>
            </p:cNvPr>
            <p:cNvGrpSpPr/>
            <p:nvPr/>
          </p:nvGrpSpPr>
          <p:grpSpPr>
            <a:xfrm>
              <a:off x="878238" y="764952"/>
              <a:ext cx="3325418" cy="5631659"/>
              <a:chOff x="8370636" y="1024670"/>
              <a:chExt cx="3325418" cy="5631659"/>
            </a:xfrm>
          </p:grpSpPr>
          <p:pic>
            <p:nvPicPr>
              <p:cNvPr id="10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63" r="14388"/>
              <a:stretch/>
            </p:blipFill>
            <p:spPr>
              <a:xfrm>
                <a:off x="8370636" y="1024670"/>
                <a:ext cx="3325418" cy="5631659"/>
              </a:xfrm>
              <a:prstGeom prst="rect">
                <a:avLst/>
              </a:prstGeom>
            </p:spPr>
          </p:pic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xmlns="" id="{078BA88E-8551-4597-A0C3-3A43E98B6BB6}"/>
                  </a:ext>
                </a:extLst>
              </p:cNvPr>
              <p:cNvSpPr/>
              <p:nvPr/>
            </p:nvSpPr>
            <p:spPr>
              <a:xfrm rot="2582818">
                <a:off x="8651567" y="2486923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xmlns="" id="{6F9E3665-73CC-436E-8DA8-F88EC2E8237E}"/>
                  </a:ext>
                </a:extLst>
              </p:cNvPr>
              <p:cNvSpPr/>
              <p:nvPr/>
            </p:nvSpPr>
            <p:spPr>
              <a:xfrm rot="2582818">
                <a:off x="10743981" y="3185588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xmlns="" id="{02433B2F-3692-4D8C-BDFF-62AB4165C425}"/>
                  </a:ext>
                </a:extLst>
              </p:cNvPr>
              <p:cNvSpPr/>
              <p:nvPr/>
            </p:nvSpPr>
            <p:spPr>
              <a:xfrm rot="2582818">
                <a:off x="9362512" y="2427916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xmlns="" id="{3F711582-CBBE-458C-849A-F2705D94A0FE}"/>
                  </a:ext>
                </a:extLst>
              </p:cNvPr>
              <p:cNvSpPr/>
              <p:nvPr/>
            </p:nvSpPr>
            <p:spPr>
              <a:xfrm rot="2582818">
                <a:off x="11096413" y="2401080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xmlns="" id="{AF6BAB6C-98A2-4EFC-879E-2ECBAE77CF9C}"/>
                  </a:ext>
                </a:extLst>
              </p:cNvPr>
              <p:cNvSpPr/>
              <p:nvPr/>
            </p:nvSpPr>
            <p:spPr>
              <a:xfrm rot="2582818">
                <a:off x="10485252" y="2542908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xmlns="" id="{DE771AE4-FADB-4297-A01D-8D04DB568679}"/>
                  </a:ext>
                </a:extLst>
              </p:cNvPr>
              <p:cNvSpPr/>
              <p:nvPr/>
            </p:nvSpPr>
            <p:spPr>
              <a:xfrm rot="2582818">
                <a:off x="8778773" y="3150067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xmlns="" id="{41D29280-195C-42F0-8A34-936B86C9DC1D}"/>
                  </a:ext>
                </a:extLst>
              </p:cNvPr>
              <p:cNvSpPr/>
              <p:nvPr/>
            </p:nvSpPr>
            <p:spPr>
              <a:xfrm rot="2582818">
                <a:off x="8697743" y="3897342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xmlns="" id="{952B921B-0DDA-4FB2-9F6C-2FB3022CC565}"/>
                  </a:ext>
                </a:extLst>
              </p:cNvPr>
              <p:cNvSpPr/>
              <p:nvPr/>
            </p:nvSpPr>
            <p:spPr>
              <a:xfrm rot="2582818">
                <a:off x="9022702" y="4637310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xmlns="" id="{179FEB4F-ED51-4E65-932D-CC33B58A50F8}"/>
                  </a:ext>
                </a:extLst>
              </p:cNvPr>
              <p:cNvSpPr/>
              <p:nvPr/>
            </p:nvSpPr>
            <p:spPr>
              <a:xfrm rot="2582818">
                <a:off x="9716301" y="5331619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xmlns="" id="{503E4CF3-CD28-4AB4-B72A-C9ADAE153112}"/>
                  </a:ext>
                </a:extLst>
              </p:cNvPr>
              <p:cNvSpPr/>
              <p:nvPr/>
            </p:nvSpPr>
            <p:spPr>
              <a:xfrm rot="2582818">
                <a:off x="11287624" y="4612951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xmlns="" id="{6B0F686F-9011-4A32-9DA8-CDDE5472F7FE}"/>
                  </a:ext>
                </a:extLst>
              </p:cNvPr>
              <p:cNvSpPr/>
              <p:nvPr/>
            </p:nvSpPr>
            <p:spPr>
              <a:xfrm rot="2582818">
                <a:off x="10599065" y="4221280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xmlns="" id="{20CD1CD1-083D-4C6A-AD51-DB619D0F33DE}"/>
                  </a:ext>
                </a:extLst>
              </p:cNvPr>
              <p:cNvSpPr/>
              <p:nvPr/>
            </p:nvSpPr>
            <p:spPr>
              <a:xfrm rot="2582818">
                <a:off x="9882993" y="3547095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xmlns="" id="{4AC0AD48-B167-4D21-B414-0740DBF1CC1A}"/>
                  </a:ext>
                </a:extLst>
              </p:cNvPr>
              <p:cNvSpPr/>
              <p:nvPr/>
            </p:nvSpPr>
            <p:spPr>
              <a:xfrm rot="2582818">
                <a:off x="11160419" y="5314429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xmlns="" id="{EBD532CC-F74A-4771-BC73-2FA56BDE7462}"/>
                  </a:ext>
                </a:extLst>
              </p:cNvPr>
              <p:cNvSpPr/>
              <p:nvPr/>
            </p:nvSpPr>
            <p:spPr>
              <a:xfrm rot="2582818">
                <a:off x="8534477" y="5326689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xmlns="" id="{D6AD1ED9-1FF8-4D87-9DD0-8E8B3CF49765}"/>
                  </a:ext>
                </a:extLst>
              </p:cNvPr>
              <p:cNvSpPr/>
              <p:nvPr/>
            </p:nvSpPr>
            <p:spPr>
              <a:xfrm rot="2582818">
                <a:off x="10220779" y="4939446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xmlns="" id="{596B69F6-98E9-46F8-9E7D-98CBDC821416}"/>
                  </a:ext>
                </a:extLst>
              </p:cNvPr>
              <p:cNvSpPr/>
              <p:nvPr/>
            </p:nvSpPr>
            <p:spPr>
              <a:xfrm rot="2582818">
                <a:off x="9814269" y="4170977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xmlns="" id="{4DDABAB2-A506-4307-82C3-23DC9F737538}"/>
                </a:ext>
              </a:extLst>
            </p:cNvPr>
            <p:cNvSpPr/>
            <p:nvPr/>
          </p:nvSpPr>
          <p:spPr>
            <a:xfrm rot="2582818">
              <a:off x="1123644" y="1582185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xmlns="" id="{63B1549C-7BDB-4A2C-820E-60007F69FC58}"/>
                </a:ext>
              </a:extLst>
            </p:cNvPr>
            <p:cNvSpPr/>
            <p:nvPr/>
          </p:nvSpPr>
          <p:spPr>
            <a:xfrm rot="2582818">
              <a:off x="1834589" y="1523178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xmlns="" id="{77C917E5-F3F4-4FAF-80DC-53A1E84176A9}"/>
                </a:ext>
              </a:extLst>
            </p:cNvPr>
            <p:cNvSpPr/>
            <p:nvPr/>
          </p:nvSpPr>
          <p:spPr>
            <a:xfrm rot="2582818">
              <a:off x="3568490" y="1496342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xmlns="" id="{547ADFFB-C6DF-4673-8433-367CE608C4B6}"/>
                </a:ext>
              </a:extLst>
            </p:cNvPr>
            <p:cNvSpPr/>
            <p:nvPr/>
          </p:nvSpPr>
          <p:spPr>
            <a:xfrm rot="2582818">
              <a:off x="2957329" y="1638170"/>
              <a:ext cx="180000" cy="18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3"/>
          <p:cNvSpPr/>
          <p:nvPr/>
        </p:nvSpPr>
        <p:spPr>
          <a:xfrm>
            <a:off x="2468211" y="796325"/>
            <a:ext cx="3731078" cy="128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xmlns="" id="{97A1E473-6858-4AC1-B0D3-35A2D2AFE79C}"/>
              </a:ext>
            </a:extLst>
          </p:cNvPr>
          <p:cNvSpPr/>
          <p:nvPr/>
        </p:nvSpPr>
        <p:spPr>
          <a:xfrm>
            <a:off x="2620611" y="6066825"/>
            <a:ext cx="3731078" cy="128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xmlns="" id="{C4DCCB11-9011-44D9-B69A-AFE278E184C6}"/>
              </a:ext>
            </a:extLst>
          </p:cNvPr>
          <p:cNvCxnSpPr>
            <a:cxnSpLocks/>
          </p:cNvCxnSpPr>
          <p:nvPr/>
        </p:nvCxnSpPr>
        <p:spPr>
          <a:xfrm>
            <a:off x="2716396" y="2107236"/>
            <a:ext cx="33404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xmlns="" id="{9CEAB183-401F-4768-A7D9-3D04C69AF909}"/>
              </a:ext>
            </a:extLst>
          </p:cNvPr>
          <p:cNvCxnSpPr>
            <a:cxnSpLocks/>
          </p:cNvCxnSpPr>
          <p:nvPr/>
        </p:nvCxnSpPr>
        <p:spPr>
          <a:xfrm>
            <a:off x="2716396" y="6034327"/>
            <a:ext cx="33404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xmlns="" id="{BC7314A6-14FD-461D-96EA-98704756A18C}"/>
                  </a:ext>
                </a:extLst>
              </p:cNvPr>
              <p:cNvSpPr txBox="1"/>
              <p:nvPr/>
            </p:nvSpPr>
            <p:spPr>
              <a:xfrm>
                <a:off x="6987036" y="2377511"/>
                <a:ext cx="11161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BC7314A6-14FD-461D-96EA-98704756A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36" y="2377511"/>
                <a:ext cx="1116139" cy="369332"/>
              </a:xfrm>
              <a:prstGeom prst="rect">
                <a:avLst/>
              </a:prstGeom>
              <a:blipFill>
                <a:blip r:embed="rId5"/>
                <a:stretch>
                  <a:fillRect l="-546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xmlns="" id="{1D1FA8CC-4D5B-4554-8966-84435B8A7A21}"/>
                  </a:ext>
                </a:extLst>
              </p:cNvPr>
              <p:cNvSpPr txBox="1"/>
              <p:nvPr/>
            </p:nvSpPr>
            <p:spPr>
              <a:xfrm>
                <a:off x="6493557" y="2931423"/>
                <a:ext cx="2479525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1D1FA8CC-4D5B-4554-8966-84435B8A7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57" y="2931423"/>
                <a:ext cx="2479525" cy="399405"/>
              </a:xfrm>
              <a:prstGeom prst="rect">
                <a:avLst/>
              </a:prstGeom>
              <a:blipFill>
                <a:blip r:embed="rId6"/>
                <a:stretch>
                  <a:fillRect l="-737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xmlns="" id="{F1C16F5E-16C4-497B-99FE-0F6935E8DACD}"/>
                  </a:ext>
                </a:extLst>
              </p:cNvPr>
              <p:cNvSpPr/>
              <p:nvPr/>
            </p:nvSpPr>
            <p:spPr>
              <a:xfrm>
                <a:off x="6319993" y="3676051"/>
                <a:ext cx="246670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F1C16F5E-16C4-497B-99FE-0F6935E8D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93" y="3676051"/>
                <a:ext cx="2466701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xmlns="" id="{CA77844B-7177-4E4C-8815-3285A67F296C}"/>
                  </a:ext>
                </a:extLst>
              </p:cNvPr>
              <p:cNvSpPr/>
              <p:nvPr/>
            </p:nvSpPr>
            <p:spPr>
              <a:xfrm>
                <a:off x="6821539" y="4207166"/>
                <a:ext cx="1500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=10%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CA77844B-7177-4E4C-8815-3285A67F2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539" y="4207166"/>
                <a:ext cx="1500347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xmlns="" id="{0320A323-3FAC-40F0-8FFC-95525430C177}"/>
                  </a:ext>
                </a:extLst>
              </p:cNvPr>
              <p:cNvSpPr/>
              <p:nvPr/>
            </p:nvSpPr>
            <p:spPr>
              <a:xfrm>
                <a:off x="6756387" y="4713574"/>
                <a:ext cx="1658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0320A323-3FAC-40F0-8FFC-95525430C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87" y="4713574"/>
                <a:ext cx="165814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xmlns="" id="{E7A40B97-B80A-47DE-8C4C-73583F1DD11F}"/>
                  </a:ext>
                </a:extLst>
              </p:cNvPr>
              <p:cNvSpPr/>
              <p:nvPr/>
            </p:nvSpPr>
            <p:spPr>
              <a:xfrm>
                <a:off x="6756387" y="5289432"/>
                <a:ext cx="1587871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E7A40B97-B80A-47DE-8C4C-73583F1DD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87" y="5289432"/>
                <a:ext cx="1587871" cy="491738"/>
              </a:xfrm>
              <a:prstGeom prst="rect">
                <a:avLst/>
              </a:prstGeom>
              <a:blipFill>
                <a:blip r:embed="rId10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itolo 1">
            <a:extLst>
              <a:ext uri="{FF2B5EF4-FFF2-40B4-BE49-F238E27FC236}">
                <a16:creationId xmlns:a16="http://schemas.microsoft.com/office/drawing/2014/main" xmlns="" id="{3A44E87A-D2F7-4D07-8323-41F1DADB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weak gels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3726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4.44444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418320E-C3EC-4C73-A544-3C4BC45F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85" y="2288369"/>
            <a:ext cx="5663065" cy="17411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weak gels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A microrheological investigation.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05040FF-6F45-48E1-8333-888BB4052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56059"/>
            <a:ext cx="7290055" cy="764794"/>
          </a:xfrm>
        </p:spPr>
        <p:txBody>
          <a:bodyPr/>
          <a:lstStyle/>
          <a:p>
            <a:pPr algn="ctr"/>
            <a:r>
              <a:rPr lang="en-GB" dirty="0"/>
              <a:t>We are dealing with very fragile materials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F8B78753-2ABB-48B6-9E76-BE4B016DBB38}"/>
              </a:ext>
            </a:extLst>
          </p:cNvPr>
          <p:cNvGrpSpPr/>
          <p:nvPr/>
        </p:nvGrpSpPr>
        <p:grpSpPr>
          <a:xfrm>
            <a:off x="623977" y="2623990"/>
            <a:ext cx="2070455" cy="1393988"/>
            <a:chOff x="623977" y="2623990"/>
            <a:chExt cx="2070455" cy="1393988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xmlns="" id="{336E01C1-6280-4C80-A9B3-2154C2AA4F99}"/>
                </a:ext>
              </a:extLst>
            </p:cNvPr>
            <p:cNvCxnSpPr/>
            <p:nvPr/>
          </p:nvCxnSpPr>
          <p:spPr>
            <a:xfrm>
              <a:off x="983304" y="3555710"/>
              <a:ext cx="1116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xmlns="" id="{6D395CAF-07F4-4416-A487-0C67AA33BDB8}"/>
                </a:ext>
              </a:extLst>
            </p:cNvPr>
            <p:cNvGrpSpPr/>
            <p:nvPr/>
          </p:nvGrpSpPr>
          <p:grpSpPr>
            <a:xfrm>
              <a:off x="623977" y="2623990"/>
              <a:ext cx="2070455" cy="1393988"/>
              <a:chOff x="623977" y="2623990"/>
              <a:chExt cx="2070455" cy="1393988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xmlns="" id="{A5770EBB-5D57-448A-91F3-8F2651666EDF}"/>
                  </a:ext>
                </a:extLst>
              </p:cNvPr>
              <p:cNvGrpSpPr/>
              <p:nvPr/>
            </p:nvGrpSpPr>
            <p:grpSpPr>
              <a:xfrm>
                <a:off x="623977" y="3667841"/>
                <a:ext cx="2070455" cy="350137"/>
                <a:chOff x="623977" y="4139184"/>
                <a:chExt cx="2070455" cy="350137"/>
              </a:xfrm>
            </p:grpSpPr>
            <p:cxnSp>
              <p:nvCxnSpPr>
                <p:cNvPr id="9" name="Connettore diritto 8">
                  <a:extLst>
                    <a:ext uri="{FF2B5EF4-FFF2-40B4-BE49-F238E27FC236}">
                      <a16:creationId xmlns:a16="http://schemas.microsoft.com/office/drawing/2014/main" xmlns="" id="{EBEB889A-4559-4594-94EC-9B80348B9F3D}"/>
                    </a:ext>
                  </a:extLst>
                </p:cNvPr>
                <p:cNvCxnSpPr/>
                <p:nvPr/>
              </p:nvCxnSpPr>
              <p:spPr>
                <a:xfrm>
                  <a:off x="902208" y="4139184"/>
                  <a:ext cx="179222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xmlns="" id="{5108801F-29C1-48F2-9147-DC2FFD7B7B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81006" r="66786"/>
                <a:stretch/>
              </p:blipFill>
              <p:spPr>
                <a:xfrm>
                  <a:off x="623977" y="4158614"/>
                  <a:ext cx="1880937" cy="330707"/>
                </a:xfrm>
                <a:prstGeom prst="rect">
                  <a:avLst/>
                </a:prstGeom>
              </p:spPr>
            </p:pic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xmlns="" id="{0C285DBD-4C8E-4075-856A-866A9F190ECF}"/>
                    </a:ext>
                  </a:extLst>
                </p:cNvPr>
                <p:cNvSpPr/>
                <p:nvPr/>
              </p:nvSpPr>
              <p:spPr>
                <a:xfrm>
                  <a:off x="802005" y="4229100"/>
                  <a:ext cx="100203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xmlns="" id="{1EC07499-288A-4774-BD45-BC9975DB6B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030"/>
              <a:stretch/>
            </p:blipFill>
            <p:spPr>
              <a:xfrm>
                <a:off x="1344276" y="2623990"/>
                <a:ext cx="368454" cy="648000"/>
              </a:xfrm>
              <a:prstGeom prst="rect">
                <a:avLst/>
              </a:prstGeom>
            </p:spPr>
          </p:pic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xmlns="" id="{5E89F7C4-B528-4336-9B23-45FE526487E4}"/>
                  </a:ext>
                </a:extLst>
              </p:cNvPr>
              <p:cNvSpPr txBox="1"/>
              <p:nvPr/>
            </p:nvSpPr>
            <p:spPr>
              <a:xfrm>
                <a:off x="1093309" y="3268996"/>
                <a:ext cx="1238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err="1"/>
                  <a:t>Weak</a:t>
                </a:r>
                <a:r>
                  <a:rPr lang="it-IT" sz="1200" dirty="0"/>
                  <a:t> </a:t>
                </a:r>
                <a:r>
                  <a:rPr lang="it-IT" sz="1200" dirty="0" err="1"/>
                  <a:t>gels</a:t>
                </a:r>
                <a:endParaRPr lang="en-GB" sz="1200" dirty="0"/>
              </a:p>
            </p:txBody>
          </p:sp>
        </p:grpSp>
      </p:grp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xmlns="" id="{CD73441C-5E11-4AE5-A29A-C3DEF5F24532}"/>
              </a:ext>
            </a:extLst>
          </p:cNvPr>
          <p:cNvSpPr txBox="1">
            <a:spLocks/>
          </p:cNvSpPr>
          <p:nvPr/>
        </p:nvSpPr>
        <p:spPr>
          <a:xfrm>
            <a:off x="769666" y="4031524"/>
            <a:ext cx="7290055" cy="76479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Traditional</a:t>
            </a:r>
            <a:r>
              <a:rPr lang="it-IT" dirty="0"/>
              <a:t> </a:t>
            </a:r>
            <a:r>
              <a:rPr lang="en-GB" dirty="0"/>
              <a:t>mechanical</a:t>
            </a:r>
            <a:r>
              <a:rPr lang="it-IT" dirty="0"/>
              <a:t> </a:t>
            </a:r>
            <a:r>
              <a:rPr lang="en-GB" dirty="0"/>
              <a:t>methods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sensitive </a:t>
            </a:r>
            <a:r>
              <a:rPr lang="en-GB" dirty="0"/>
              <a:t>enough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GB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6BEF42C3-C735-48C0-864E-1EB535725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617" y="4464747"/>
            <a:ext cx="2171700" cy="2105025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xmlns="" id="{05456670-EBB2-464F-B88A-8E934BFBAF73}"/>
              </a:ext>
            </a:extLst>
          </p:cNvPr>
          <p:cNvGrpSpPr/>
          <p:nvPr/>
        </p:nvGrpSpPr>
        <p:grpSpPr>
          <a:xfrm>
            <a:off x="1712729" y="4413921"/>
            <a:ext cx="2475188" cy="2474857"/>
            <a:chOff x="1712729" y="4413921"/>
            <a:chExt cx="2475188" cy="2474857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xmlns="" id="{7ED9FC9B-FD8F-4AA5-BCF9-A0CF9F32B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607" t="13841" b="9006"/>
            <a:stretch/>
          </p:blipFill>
          <p:spPr>
            <a:xfrm>
              <a:off x="1712729" y="4413921"/>
              <a:ext cx="2475188" cy="2155851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A38E7FF6-29CB-4932-B011-1CB1720153A2}"/>
                </a:ext>
              </a:extLst>
            </p:cNvPr>
            <p:cNvSpPr txBox="1"/>
            <p:nvPr/>
          </p:nvSpPr>
          <p:spPr>
            <a:xfrm>
              <a:off x="2063983" y="6488668"/>
              <a:ext cx="1772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/>
                <a:t>estensometer</a:t>
              </a:r>
              <a:endParaRPr lang="en-GB" sz="2000" dirty="0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76A6C071-0B94-4D01-ABDA-1C775FFD20E3}"/>
              </a:ext>
            </a:extLst>
          </p:cNvPr>
          <p:cNvSpPr txBox="1"/>
          <p:nvPr/>
        </p:nvSpPr>
        <p:spPr>
          <a:xfrm>
            <a:off x="5682575" y="6488668"/>
            <a:ext cx="125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rheometer</a:t>
            </a:r>
          </a:p>
        </p:txBody>
      </p:sp>
    </p:spTree>
    <p:extLst>
      <p:ext uri="{BB962C8B-B14F-4D97-AF65-F5344CB8AC3E}">
        <p14:creationId xmlns:p14="http://schemas.microsoft.com/office/powerpoint/2010/main" val="32925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FB594E8-BE1C-4E4A-A8A6-BD0B939F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5C838E6-78C2-4423-83AB-F32D198344A3}"/>
              </a:ext>
            </a:extLst>
          </p:cNvPr>
          <p:cNvSpPr/>
          <p:nvPr/>
        </p:nvSpPr>
        <p:spPr>
          <a:xfrm>
            <a:off x="5297057" y="2390397"/>
            <a:ext cx="3420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D0114EA6-21D6-4372-B0CB-3FCB97AFFD4F}"/>
              </a:ext>
            </a:extLst>
          </p:cNvPr>
          <p:cNvSpPr/>
          <p:nvPr/>
        </p:nvSpPr>
        <p:spPr>
          <a:xfrm>
            <a:off x="6788432" y="3885651"/>
            <a:ext cx="437249" cy="42949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xmlns="" id="{F98CA7AE-0C74-4927-B44A-079DC2566A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998673"/>
                <a:ext cx="5302948" cy="4595167"/>
              </a:xfrm>
              <a:prstGeom prst="rect">
                <a:avLst/>
              </a:prstGeom>
            </p:spPr>
            <p:txBody>
              <a:bodyPr vert="horz" lIns="34290" tIns="34290" rIns="3429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000" dirty="0"/>
                  <a:t>Brownian motion can help us!</a:t>
                </a:r>
              </a:p>
              <a:p>
                <a:pPr algn="ctr"/>
                <a:r>
                  <a:rPr lang="en-GB" sz="2000" dirty="0"/>
                  <a:t>Relation between position-fluctuation and creep compliance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&gt;=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acc>
                      <m:accPr>
                        <m:chr m:val="̃"/>
                        <m:ctrlPr>
                          <a:rPr lang="it-IT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sz="2800" dirty="0"/>
              </a:p>
              <a:p>
                <a:pPr algn="ctr"/>
                <a:endParaRPr lang="it-IT" sz="100" dirty="0"/>
              </a:p>
              <a:p>
                <a:pPr algn="ctr"/>
                <a:r>
                  <a:rPr lang="en-GB" sz="2000" dirty="0"/>
                  <a:t>In the simple case of </a:t>
                </a:r>
                <a:r>
                  <a:rPr lang="en-GB" sz="2000" dirty="0" err="1"/>
                  <a:t>newtonian</a:t>
                </a:r>
                <a:r>
                  <a:rPr lang="en-GB" sz="2000" dirty="0"/>
                  <a:t> fluids it reduces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&gt;=</m:t>
                    </m:r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2⋅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800" dirty="0"/>
                  <a:t> number of dimensions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1800" dirty="0"/>
                  <a:t> fluid viscosity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/>
                  <a:t> particle’s radius</a:t>
                </a:r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F98CA7AE-0C74-4927-B44A-079DC256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998673"/>
                <a:ext cx="5302948" cy="4595167"/>
              </a:xfrm>
              <a:prstGeom prst="rect">
                <a:avLst/>
              </a:prstGeom>
              <a:blipFill>
                <a:blip r:embed="rId2"/>
                <a:stretch>
                  <a:fillRect t="-1724" r="-1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6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533 L -0.07413 -0.00533 L -0.00972 -0.10602 L -0.0408 0.08217 L 0.0559 -0.04977 L -0.00191 -0.06459 L 0.04479 0.05995 L -0.07188 0.05092 L 0.08142 -0.02454 L 0.08698 -0.09561 L 0.03246 -0.10463 L 0.06024 -0.075 L 0.06806 -0.13426 L 0.10469 -0.13426 L 0.11354 -0.03056 L 0.12135 0.01689 L 0.13576 -0.06898 L 0.08576 -0.0838 L 0.07031 0.0287 L -0.05313 -0.10903 L 0.00365 -0.15949 L -0.05191 -0.18148 L -0.0875 -0.07639 L -0.12517 -0.13866 L -0.09861 -0.02153 L 0.02135 -0.12986 L 0.04809 -0.07061 L -0.02969 -0.03635 L 0.0592 -0.04098 L 0.06354 0.00347 L 0.09809 -0.05116 L 0.10469 -0.01875 L 0.13142 -0.09121 L 0.13924 -0.02894 " pathEditMode="relative" rAng="0" ptsTypes="AAAAAAAAAAAAAAAAAAAAAAAAAAAAAAAAAA">
                                      <p:cBhvr>
                                        <p:cTn id="6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uppo 157">
            <a:extLst>
              <a:ext uri="{FF2B5EF4-FFF2-40B4-BE49-F238E27FC236}">
                <a16:creationId xmlns:a16="http://schemas.microsoft.com/office/drawing/2014/main" xmlns="" id="{0A1DF140-C273-4271-B763-F77699004E88}"/>
              </a:ext>
            </a:extLst>
          </p:cNvPr>
          <p:cNvGrpSpPr/>
          <p:nvPr/>
        </p:nvGrpSpPr>
        <p:grpSpPr>
          <a:xfrm>
            <a:off x="617163" y="4107808"/>
            <a:ext cx="1345142" cy="2057579"/>
            <a:chOff x="466728" y="2008346"/>
            <a:chExt cx="1345142" cy="205757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78C51724-D4E8-4A67-8FE7-BB8772D5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28" y="2008346"/>
              <a:ext cx="1345142" cy="2057579"/>
            </a:xfrm>
            <a:prstGeom prst="rect">
              <a:avLst/>
            </a:prstGeom>
          </p:spPr>
        </p:pic>
        <p:sp>
          <p:nvSpPr>
            <p:cNvPr id="157" name="CasellaDiTesto 156">
              <a:extLst>
                <a:ext uri="{FF2B5EF4-FFF2-40B4-BE49-F238E27FC236}">
                  <a16:creationId xmlns:a16="http://schemas.microsoft.com/office/drawing/2014/main" xmlns="" id="{B9CA425C-9B6D-4693-9A74-44C4F666FD5B}"/>
                </a:ext>
              </a:extLst>
            </p:cNvPr>
            <p:cNvSpPr txBox="1"/>
            <p:nvPr/>
          </p:nvSpPr>
          <p:spPr>
            <a:xfrm>
              <a:off x="703602" y="2911453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sample</a:t>
              </a:r>
              <a:endParaRPr lang="en-GB" dirty="0"/>
            </a:p>
          </p:txBody>
        </p:sp>
      </p:grp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36EFD26E-71B6-4A96-B375-56112F03F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0785" y="2566407"/>
            <a:ext cx="2863215" cy="4337685"/>
          </a:xfr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F478A2F1-5092-482B-B060-65042A580C8C}"/>
              </a:ext>
            </a:extLst>
          </p:cNvPr>
          <p:cNvGrpSpPr/>
          <p:nvPr/>
        </p:nvGrpSpPr>
        <p:grpSpPr>
          <a:xfrm>
            <a:off x="784120" y="5443114"/>
            <a:ext cx="882188" cy="581312"/>
            <a:chOff x="3072244" y="3766107"/>
            <a:chExt cx="1176251" cy="775083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xmlns="" id="{5DEE7D06-86F7-4312-B13B-EA36C4517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2244" y="3867152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F8C53281-4FFF-4C90-ADAD-8C7AF1DB9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1614" y="3766107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xmlns="" id="{27424305-4B94-400E-98D1-0A5DC13FEE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1357" y="4109930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xmlns="" id="{89C8D0EE-EB14-406A-A717-58B8B6B6E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4227" y="4339101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xmlns="" id="{86907B2F-2219-421C-BCDC-060CD31F5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171" y="3894233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xmlns="" id="{CBFFA2C3-BDAE-48FA-9B80-A2157A8B1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8494" y="4241131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xmlns="" id="{20B21A2B-8446-45CB-B47A-92CBCE5E21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2755" y="3804427"/>
              <a:ext cx="205740" cy="20208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xmlns="" id="{ABFA4A06-0002-464F-B6E3-C1DA8829C110}"/>
                  </a:ext>
                </a:extLst>
              </p:cNvPr>
              <p:cNvSpPr/>
              <p:nvPr/>
            </p:nvSpPr>
            <p:spPr>
              <a:xfrm>
                <a:off x="1886146" y="5600088"/>
                <a:ext cx="17406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~0.05÷5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BFA4A06-0002-464F-B6E3-C1DA8829C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146" y="5600088"/>
                <a:ext cx="1740605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arentesi graffa aperta 46">
            <a:extLst>
              <a:ext uri="{FF2B5EF4-FFF2-40B4-BE49-F238E27FC236}">
                <a16:creationId xmlns:a16="http://schemas.microsoft.com/office/drawing/2014/main" xmlns="" id="{C91F5E1C-A29D-4C4A-9F3F-20D37A6E6472}"/>
              </a:ext>
            </a:extLst>
          </p:cNvPr>
          <p:cNvSpPr/>
          <p:nvPr/>
        </p:nvSpPr>
        <p:spPr>
          <a:xfrm flipH="1">
            <a:off x="4008507" y="2815332"/>
            <a:ext cx="155597" cy="45962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xmlns="" id="{2F7A4BF7-CD1F-406D-9A82-233FEF055B88}"/>
              </a:ext>
            </a:extLst>
          </p:cNvPr>
          <p:cNvGrpSpPr/>
          <p:nvPr/>
        </p:nvGrpSpPr>
        <p:grpSpPr>
          <a:xfrm>
            <a:off x="800991" y="2418241"/>
            <a:ext cx="2997000" cy="837000"/>
            <a:chOff x="5844196" y="2526045"/>
            <a:chExt cx="3996000" cy="1116000"/>
          </a:xfrm>
        </p:grpSpPr>
        <p:sp>
          <p:nvSpPr>
            <p:cNvPr id="21" name="Cubo 20">
              <a:extLst>
                <a:ext uri="{FF2B5EF4-FFF2-40B4-BE49-F238E27FC236}">
                  <a16:creationId xmlns:a16="http://schemas.microsoft.com/office/drawing/2014/main" xmlns="" id="{89DB37F8-1AE1-4BF7-B0B9-3F47A51C051C}"/>
                </a:ext>
              </a:extLst>
            </p:cNvPr>
            <p:cNvSpPr/>
            <p:nvPr/>
          </p:nvSpPr>
          <p:spPr>
            <a:xfrm flipH="1">
              <a:off x="5844196" y="2526045"/>
              <a:ext cx="3996000" cy="1116000"/>
            </a:xfrm>
            <a:prstGeom prst="cube">
              <a:avLst>
                <a:gd name="adj" fmla="val 45244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xmlns="" id="{00F0CFA5-549B-4C43-A9DA-47FF60C0D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7017" y="2613455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F54EAEF8-EB12-44E9-B9D8-B775BC8AF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8019" y="3111461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xmlns="" id="{F78D32E1-295F-43AB-990F-44321C102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3275" y="2880792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xmlns="" id="{F777A1EC-4496-4D79-AB29-769ADAA197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911" y="2636246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xmlns="" id="{83F0BE5E-C17E-47F6-8923-7A20CD7C42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1332" y="2838153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xmlns="" id="{E3C7F105-5AB0-4966-99A5-2E0E33B95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1928" y="2621387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xmlns="" id="{D3AB1A28-45F0-42B3-B522-C5905CA5F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1975" y="2781039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xmlns="" id="{694CA313-4575-4C00-94F4-6AA98CE2B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6307" y="2606331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Ovale 30">
              <a:extLst>
                <a:ext uri="{FF2B5EF4-FFF2-40B4-BE49-F238E27FC236}">
                  <a16:creationId xmlns:a16="http://schemas.microsoft.com/office/drawing/2014/main" xmlns="" id="{D72E57E9-1704-4140-AE7B-58CDC9F3E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72548" y="2796095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xmlns="" id="{C1397D40-E94D-4473-8A15-2796A5A75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1439" y="2759576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Ovale 32">
              <a:extLst>
                <a:ext uri="{FF2B5EF4-FFF2-40B4-BE49-F238E27FC236}">
                  <a16:creationId xmlns:a16="http://schemas.microsoft.com/office/drawing/2014/main" xmlns="" id="{15242E0E-E7D5-49AC-A179-83C2ED5C0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8369" y="2852658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Ovale 33">
              <a:extLst>
                <a:ext uri="{FF2B5EF4-FFF2-40B4-BE49-F238E27FC236}">
                  <a16:creationId xmlns:a16="http://schemas.microsoft.com/office/drawing/2014/main" xmlns="" id="{91BAB305-7A1E-4A88-A921-0A03A89F3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1377" y="2607691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xmlns="" id="{792A7068-6E6A-4065-A35D-C9DB1134F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204" y="3149621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xmlns="" id="{18C5BFCE-8B68-4A2E-A85E-4E3CF06CD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0527" y="3373200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xmlns="" id="{A242F9E6-DFC0-491A-A530-82ECBBAA4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73019" y="3285846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Ovale 51">
              <a:extLst>
                <a:ext uri="{FF2B5EF4-FFF2-40B4-BE49-F238E27FC236}">
                  <a16:creationId xmlns:a16="http://schemas.microsoft.com/office/drawing/2014/main" xmlns="" id="{E46AE4D4-EC7A-4C98-8C0A-FA214A52A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0289" y="2810954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Ovale 52">
              <a:extLst>
                <a:ext uri="{FF2B5EF4-FFF2-40B4-BE49-F238E27FC236}">
                  <a16:creationId xmlns:a16="http://schemas.microsoft.com/office/drawing/2014/main" xmlns="" id="{6C8FC194-FAF9-4421-8916-562FB18696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6002" y="3381443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xmlns="" id="{32908404-F91C-4F27-B26D-ABD1DEF3E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6598" y="3164677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xmlns="" id="{C65A5E19-8575-4A87-9210-A6111353D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6645" y="3324329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Ovale 55">
              <a:extLst>
                <a:ext uri="{FF2B5EF4-FFF2-40B4-BE49-F238E27FC236}">
                  <a16:creationId xmlns:a16="http://schemas.microsoft.com/office/drawing/2014/main" xmlns="" id="{24C6BF0E-C422-46B4-80C0-8FE3EF4CB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977" y="3149621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Ovale 56">
              <a:extLst>
                <a:ext uri="{FF2B5EF4-FFF2-40B4-BE49-F238E27FC236}">
                  <a16:creationId xmlns:a16="http://schemas.microsoft.com/office/drawing/2014/main" xmlns="" id="{9F014B3F-6841-49AA-9768-49DD473A2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7218" y="3339385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Ovale 57">
              <a:extLst>
                <a:ext uri="{FF2B5EF4-FFF2-40B4-BE49-F238E27FC236}">
                  <a16:creationId xmlns:a16="http://schemas.microsoft.com/office/drawing/2014/main" xmlns="" id="{F45AC8DE-A063-4E54-8F40-11CB65E19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6109" y="3302866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Ovale 58">
              <a:extLst>
                <a:ext uri="{FF2B5EF4-FFF2-40B4-BE49-F238E27FC236}">
                  <a16:creationId xmlns:a16="http://schemas.microsoft.com/office/drawing/2014/main" xmlns="" id="{C5C1C6AA-BA04-4F35-8F62-CBFF35B75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3039" y="3395948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Ovale 59">
              <a:extLst>
                <a:ext uri="{FF2B5EF4-FFF2-40B4-BE49-F238E27FC236}">
                  <a16:creationId xmlns:a16="http://schemas.microsoft.com/office/drawing/2014/main" xmlns="" id="{E50C5B82-330B-4CF7-99DD-6C4205318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6047" y="3150981"/>
              <a:ext cx="177862" cy="1747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8" name="Cubo 7">
            <a:extLst>
              <a:ext uri="{FF2B5EF4-FFF2-40B4-BE49-F238E27FC236}">
                <a16:creationId xmlns:a16="http://schemas.microsoft.com/office/drawing/2014/main" xmlns="" id="{4A1AB789-91FC-4684-978C-B7E01A8026AE}"/>
              </a:ext>
            </a:extLst>
          </p:cNvPr>
          <p:cNvSpPr>
            <a:spLocks/>
          </p:cNvSpPr>
          <p:nvPr/>
        </p:nvSpPr>
        <p:spPr>
          <a:xfrm flipH="1">
            <a:off x="805650" y="2426469"/>
            <a:ext cx="2997000" cy="837000"/>
          </a:xfrm>
          <a:prstGeom prst="cube">
            <a:avLst>
              <a:gd name="adj" fmla="val 46236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xmlns="" id="{DAC2775F-DEB8-45D1-8236-E0A46FB160D0}"/>
                  </a:ext>
                </a:extLst>
              </p:cNvPr>
              <p:cNvSpPr/>
              <p:nvPr/>
            </p:nvSpPr>
            <p:spPr>
              <a:xfrm>
                <a:off x="4314090" y="2832367"/>
                <a:ext cx="1358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100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DAC2775F-DEB8-45D1-8236-E0A46FB16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90" y="2832367"/>
                <a:ext cx="1358000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itolo 1">
            <a:extLst>
              <a:ext uri="{FF2B5EF4-FFF2-40B4-BE49-F238E27FC236}">
                <a16:creationId xmlns:a16="http://schemas.microsoft.com/office/drawing/2014/main" xmlns="" id="{C7BEE9FD-F0DF-4864-B2F7-DF67E374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Delayed creep </a:t>
            </a:r>
            <a:r>
              <a:rPr lang="en-GB" dirty="0"/>
              <a:t>of weak gels.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microrheological</a:t>
            </a:r>
            <a:r>
              <a:rPr lang="en-GB" dirty="0"/>
              <a:t> investigation.</a:t>
            </a:r>
          </a:p>
        </p:txBody>
      </p:sp>
      <p:pic>
        <p:nvPicPr>
          <p:cNvPr id="156" name="Immagine 155">
            <a:extLst>
              <a:ext uri="{FF2B5EF4-FFF2-40B4-BE49-F238E27FC236}">
                <a16:creationId xmlns:a16="http://schemas.microsoft.com/office/drawing/2014/main" xmlns="" id="{A4D572F0-38FE-4A22-A0DA-34B4EC530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658" y="4036580"/>
            <a:ext cx="1607344" cy="1607344"/>
          </a:xfrm>
          <a:prstGeom prst="rect">
            <a:avLst/>
          </a:prstGeom>
        </p:spPr>
      </p:pic>
      <p:sp>
        <p:nvSpPr>
          <p:cNvPr id="159" name="CasellaDiTesto 158">
            <a:extLst>
              <a:ext uri="{FF2B5EF4-FFF2-40B4-BE49-F238E27FC236}">
                <a16:creationId xmlns:a16="http://schemas.microsoft.com/office/drawing/2014/main" xmlns="" id="{724CF732-24CC-4F81-905C-B8BB182BCEDA}"/>
              </a:ext>
            </a:extLst>
          </p:cNvPr>
          <p:cNvSpPr txBox="1"/>
          <p:nvPr/>
        </p:nvSpPr>
        <p:spPr>
          <a:xfrm>
            <a:off x="2388285" y="5188427"/>
            <a:ext cx="141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tracers</a:t>
            </a: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xmlns="" id="{433A1FE8-D78B-4C6B-ABB8-575738E4542A}"/>
              </a:ext>
            </a:extLst>
          </p:cNvPr>
          <p:cNvSpPr txBox="1"/>
          <p:nvPr/>
        </p:nvSpPr>
        <p:spPr>
          <a:xfrm>
            <a:off x="2622023" y="3406755"/>
            <a:ext cx="99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capillary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xmlns="" id="{8F5FF3FA-53E1-4FE7-B0AC-D15AAE2BB725}"/>
              </a:ext>
            </a:extLst>
          </p:cNvPr>
          <p:cNvSpPr txBox="1"/>
          <p:nvPr/>
        </p:nvSpPr>
        <p:spPr>
          <a:xfrm>
            <a:off x="7071360" y="2217052"/>
            <a:ext cx="171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microscope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xmlns="" id="{2D07A8DB-209A-4F51-A31B-D45A2AB2FE02}"/>
              </a:ext>
            </a:extLst>
          </p:cNvPr>
          <p:cNvSpPr txBox="1"/>
          <p:nvPr/>
        </p:nvSpPr>
        <p:spPr>
          <a:xfrm>
            <a:off x="4463391" y="5489897"/>
            <a:ext cx="154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videocamera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ttangolo 162">
                <a:extLst>
                  <a:ext uri="{FF2B5EF4-FFF2-40B4-BE49-F238E27FC236}">
                    <a16:creationId xmlns:a16="http://schemas.microsoft.com/office/drawing/2014/main" xmlns="" id="{4DDE5976-AE51-4BEC-B182-2DA7FFBF95EC}"/>
                  </a:ext>
                </a:extLst>
              </p:cNvPr>
              <p:cNvSpPr/>
              <p:nvPr/>
            </p:nvSpPr>
            <p:spPr>
              <a:xfrm>
                <a:off x="3556670" y="5827083"/>
                <a:ext cx="2894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Frame rate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3÷1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3" name="Rettangolo 162">
                <a:extLst>
                  <a:ext uri="{FF2B5EF4-FFF2-40B4-BE49-F238E27FC236}">
                    <a16:creationId xmlns:a16="http://schemas.microsoft.com/office/drawing/2014/main" id="{4DDE5976-AE51-4BEC-B182-2DA7FFBF9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670" y="5827083"/>
                <a:ext cx="2894447" cy="369332"/>
              </a:xfrm>
              <a:prstGeom prst="rect">
                <a:avLst/>
              </a:prstGeom>
              <a:blipFill>
                <a:blip r:embed="rId9"/>
                <a:stretch>
                  <a:fillRect l="-168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7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 animBg="1"/>
      <p:bldP spid="8" grpId="0" animBg="1"/>
      <p:bldP spid="66" grpId="0"/>
      <p:bldP spid="159" grpId="0"/>
      <p:bldP spid="160" grpId="0"/>
      <p:bldP spid="161" grpId="0"/>
      <p:bldP spid="162" grpId="0"/>
      <p:bldP spid="1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4371</TotalTime>
  <Words>1310</Words>
  <Application>Microsoft Office PowerPoint</Application>
  <PresentationFormat>Presentazione su schermo (4:3)</PresentationFormat>
  <Paragraphs>151</Paragraphs>
  <Slides>19</Slides>
  <Notes>7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Integrale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Delayed creep of weak gels. A microrheological investigation.</vt:lpstr>
      <vt:lpstr>Presentazione standard di PowerPoint</vt:lpstr>
      <vt:lpstr>Delayed creep of weak gels. A microrheological investigation.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Delayed creep of weak gels. A microrheological investigation.</dc:title>
  <dc:creator>utente</dc:creator>
  <cp:lastModifiedBy>zanzani</cp:lastModifiedBy>
  <cp:revision>87</cp:revision>
  <dcterms:created xsi:type="dcterms:W3CDTF">2017-10-04T14:02:48Z</dcterms:created>
  <dcterms:modified xsi:type="dcterms:W3CDTF">2017-10-09T16:12:08Z</dcterms:modified>
</cp:coreProperties>
</file>