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27"/>
  </p:notesMasterIdLst>
  <p:sldIdLst>
    <p:sldId id="256" r:id="rId2"/>
    <p:sldId id="263" r:id="rId3"/>
    <p:sldId id="259" r:id="rId4"/>
    <p:sldId id="264" r:id="rId5"/>
    <p:sldId id="265" r:id="rId6"/>
    <p:sldId id="282" r:id="rId7"/>
    <p:sldId id="283" r:id="rId8"/>
    <p:sldId id="284" r:id="rId9"/>
    <p:sldId id="261" r:id="rId10"/>
    <p:sldId id="262" r:id="rId11"/>
    <p:sldId id="267" r:id="rId12"/>
    <p:sldId id="271" r:id="rId13"/>
    <p:sldId id="268" r:id="rId14"/>
    <p:sldId id="272" r:id="rId15"/>
    <p:sldId id="285" r:id="rId16"/>
    <p:sldId id="270" r:id="rId17"/>
    <p:sldId id="273" r:id="rId18"/>
    <p:sldId id="276" r:id="rId19"/>
    <p:sldId id="275" r:id="rId20"/>
    <p:sldId id="274" r:id="rId21"/>
    <p:sldId id="278" r:id="rId22"/>
    <p:sldId id="277" r:id="rId23"/>
    <p:sldId id="279" r:id="rId24"/>
    <p:sldId id="28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11C7"/>
    <a:srgbClr val="2E2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E56C-863E-4E21-8405-5E381E0F0007}" type="datetimeFigureOut">
              <a:rPr lang="it-IT" smtClean="0"/>
              <a:t>09/10/2017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5C13-9D2B-42D9-B37E-B49D76FC7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33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50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4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1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5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9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3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4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97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1.png"/><Relationship Id="rId4" Type="http://schemas.openxmlformats.org/officeDocument/2006/relationships/image" Target="../media/image2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10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0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0.png"/><Relationship Id="rId5" Type="http://schemas.openxmlformats.org/officeDocument/2006/relationships/image" Target="../media/image26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26" Type="http://schemas.openxmlformats.org/officeDocument/2006/relationships/image" Target="../media/image244.png"/><Relationship Id="rId3" Type="http://schemas.openxmlformats.org/officeDocument/2006/relationships/image" Target="../media/image32.png"/><Relationship Id="rId21" Type="http://schemas.openxmlformats.org/officeDocument/2006/relationships/image" Target="../media/image239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5" Type="http://schemas.openxmlformats.org/officeDocument/2006/relationships/image" Target="../media/image243.png"/><Relationship Id="rId2" Type="http://schemas.openxmlformats.org/officeDocument/2006/relationships/image" Target="../media/image31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24" Type="http://schemas.openxmlformats.org/officeDocument/2006/relationships/image" Target="../media/image242.png"/><Relationship Id="rId32" Type="http://schemas.openxmlformats.org/officeDocument/2006/relationships/image" Target="../media/image35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23" Type="http://schemas.openxmlformats.org/officeDocument/2006/relationships/image" Target="../media/image241.png"/><Relationship Id="rId28" Type="http://schemas.openxmlformats.org/officeDocument/2006/relationships/image" Target="../media/image246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31" Type="http://schemas.openxmlformats.org/officeDocument/2006/relationships/image" Target="../media/image24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Relationship Id="rId22" Type="http://schemas.openxmlformats.org/officeDocument/2006/relationships/image" Target="../media/image240.png"/><Relationship Id="rId27" Type="http://schemas.openxmlformats.org/officeDocument/2006/relationships/image" Target="../media/image245.png"/><Relationship Id="rId30" Type="http://schemas.openxmlformats.org/officeDocument/2006/relationships/image" Target="../media/image1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pulsar star">
            <a:extLst>
              <a:ext uri="{FF2B5EF4-FFF2-40B4-BE49-F238E27FC236}">
                <a16:creationId xmlns:a16="http://schemas.microsoft.com/office/drawing/2014/main" xmlns="" id="{E6ED08F6-6258-4B45-84F9-FB242168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3"/>
              </a:clrFrom>
              <a:clrTo>
                <a:srgbClr val="00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59" y="1838108"/>
            <a:ext cx="3273287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19116" y="4803155"/>
            <a:ext cx="10051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ookman Old Style" panose="02050604050505020204" pitchFamily="18" charset="0"/>
              </a:rPr>
              <a:t>Elia Giliberti</a:t>
            </a:r>
          </a:p>
          <a:p>
            <a:pPr algn="ctr"/>
            <a:r>
              <a:rPr lang="it-IT" sz="2400" dirty="0">
                <a:latin typeface="Bookman Old Style" panose="02050604050505020204" pitchFamily="18" charset="0"/>
              </a:rPr>
              <a:t> Supervisor: Prof. P. M. </a:t>
            </a:r>
            <a:r>
              <a:rPr lang="it-IT" sz="2400" dirty="0" err="1">
                <a:latin typeface="Bookman Old Style" panose="02050604050505020204" pitchFamily="18" charset="0"/>
              </a:rPr>
              <a:t>Pizzochero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PhD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it-IT" sz="2400" dirty="0">
                <a:latin typeface="Bookman Old Style" panose="02050604050505020204" pitchFamily="18" charset="0"/>
              </a:rPr>
              <a:t>School in </a:t>
            </a:r>
            <a:r>
              <a:rPr lang="it-IT" sz="2400" dirty="0" err="1">
                <a:latin typeface="Bookman Old Style" panose="02050604050505020204" pitchFamily="18" charset="0"/>
              </a:rPr>
              <a:t>Physics</a:t>
            </a:r>
            <a:r>
              <a:rPr lang="it-IT" sz="2400" dirty="0">
                <a:latin typeface="Bookman Old Style" panose="02050604050505020204" pitchFamily="18" charset="0"/>
              </a:rPr>
              <a:t> of Università degli Studi di Milano</a:t>
            </a:r>
          </a:p>
          <a:p>
            <a:pPr algn="ctr"/>
            <a:r>
              <a:rPr lang="it-IT" sz="2400" dirty="0">
                <a:latin typeface="Bookman Old Style" panose="02050604050505020204" pitchFamily="18" charset="0"/>
              </a:rPr>
              <a:t> First-</a:t>
            </a:r>
            <a:r>
              <a:rPr lang="it-IT" sz="2400" dirty="0" err="1">
                <a:latin typeface="Bookman Old Style" panose="02050604050505020204" pitchFamily="18" charset="0"/>
              </a:rPr>
              <a:t>Year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students</a:t>
            </a:r>
            <a:r>
              <a:rPr lang="it-IT" sz="2400" dirty="0">
                <a:latin typeface="Bookman Old Style" panose="02050604050505020204" pitchFamily="18" charset="0"/>
              </a:rPr>
              <a:t> Workshop, 11 </a:t>
            </a:r>
            <a:r>
              <a:rPr lang="it-IT" sz="2400" dirty="0" err="1">
                <a:latin typeface="Bookman Old Style" panose="02050604050505020204" pitchFamily="18" charset="0"/>
              </a:rPr>
              <a:t>Oct</a:t>
            </a:r>
            <a:r>
              <a:rPr lang="it-IT" sz="2400" dirty="0">
                <a:latin typeface="Bookman Old Style" panose="02050604050505020204" pitchFamily="18" charset="0"/>
              </a:rPr>
              <a:t>. 2017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3219" y="400136"/>
            <a:ext cx="10563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latin typeface="Bookman Old Style" panose="02050604050505020204" pitchFamily="18" charset="0"/>
              </a:rPr>
              <a:t>STRAINS AND STRESSES IN THE CRUST OF SPINNING-DOWN PULSARS</a:t>
            </a:r>
            <a:endParaRPr lang="it-IT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8"/>
    </mc:Choice>
    <mc:Fallback xmlns="">
      <p:transition spd="slow" advTm="153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084217" y="2411420"/>
            <a:ext cx="4153989" cy="4153989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223981" y="2551184"/>
            <a:ext cx="3874460" cy="38744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514683" y="2840424"/>
            <a:ext cx="3291840" cy="3291840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272937" y="3584078"/>
            <a:ext cx="1812812" cy="1812812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049589" y="476260"/>
            <a:ext cx="4153989" cy="4153989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7189353" y="616024"/>
            <a:ext cx="3874460" cy="387446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 rot="20412864">
            <a:off x="5283746" y="3402657"/>
            <a:ext cx="1789744" cy="4049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Work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Scheme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59201" y="4035612"/>
            <a:ext cx="152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INNER</a:t>
            </a:r>
          </a:p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55488" y="3182703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OUTER CORE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608601" y="5432039"/>
            <a:ext cx="288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Bookman Old Style" panose="02050604050505020204" pitchFamily="18" charset="0"/>
              </a:rPr>
              <a:t>INNER CRUST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05457" y="1365224"/>
            <a:ext cx="288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Bookman Old Style" panose="02050604050505020204" pitchFamily="18" charset="0"/>
              </a:rPr>
              <a:t>OUTER CRUST</a:t>
            </a: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4913194" y="5090615"/>
            <a:ext cx="709684" cy="392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956777" y="1784396"/>
            <a:ext cx="1032083" cy="72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8576137" y="4840577"/>
            <a:ext cx="288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Bookman Old Style" panose="02050604050505020204" pitchFamily="18" charset="0"/>
              </a:rPr>
              <a:t>INNER CRUST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592020" y="1029203"/>
            <a:ext cx="2881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Bookman Old Style" panose="02050604050505020204" pitchFamily="18" charset="0"/>
              </a:rPr>
              <a:t>OUTER CRUST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04D58023-E4B9-41B9-8D5A-E3971107D60F}"/>
              </a:ext>
            </a:extLst>
          </p:cNvPr>
          <p:cNvSpPr/>
          <p:nvPr/>
        </p:nvSpPr>
        <p:spPr>
          <a:xfrm>
            <a:off x="7189353" y="598786"/>
            <a:ext cx="3874460" cy="38744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xmlns="" id="{6CA8B9E0-C728-46C2-BF68-67BFF3ED9165}"/>
              </a:ext>
            </a:extLst>
          </p:cNvPr>
          <p:cNvSpPr/>
          <p:nvPr/>
        </p:nvSpPr>
        <p:spPr>
          <a:xfrm>
            <a:off x="7480663" y="890096"/>
            <a:ext cx="3291840" cy="3291840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DB192E85-7E8E-4310-A84D-A5ACA1B7E982}"/>
              </a:ext>
            </a:extLst>
          </p:cNvPr>
          <p:cNvSpPr txBox="1"/>
          <p:nvPr/>
        </p:nvSpPr>
        <p:spPr>
          <a:xfrm>
            <a:off x="8390496" y="217942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5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7"/>
    </mc:Choice>
    <mc:Fallback xmlns="">
      <p:transition spd="slow" advTm="1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/>
      <p:bldP spid="26" grpId="0"/>
      <p:bldP spid="27" grpId="0"/>
      <p:bldP spid="34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/>
        </p:nvSpPr>
        <p:spPr>
          <a:xfrm rot="2511806">
            <a:off x="9344810" y="1769906"/>
            <a:ext cx="2092903" cy="30610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Model’s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hypothesis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summary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7127" y="1462234"/>
            <a:ext cx="38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Newtonian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Gravity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4" name="Ovale 3"/>
          <p:cNvSpPr/>
          <p:nvPr/>
        </p:nvSpPr>
        <p:spPr>
          <a:xfrm rot="2511806">
            <a:off x="7777524" y="811600"/>
            <a:ext cx="2092903" cy="30610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 rot="2511806">
            <a:off x="8015022" y="1016050"/>
            <a:ext cx="1859987" cy="272039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rot="2511806">
            <a:off x="9366874" y="1848668"/>
            <a:ext cx="1859987" cy="272039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2511806">
            <a:off x="8485114" y="1474468"/>
            <a:ext cx="1425636" cy="20851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2511806">
            <a:off x="9337777" y="2005984"/>
            <a:ext cx="1425636" cy="20851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9592448" y="1587103"/>
            <a:ext cx="14068" cy="2296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9169245" y="1462234"/>
                <a:ext cx="399797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it-IT" sz="3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45" y="1462234"/>
                <a:ext cx="399797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817127" y="2025695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Slow </a:t>
            </a:r>
            <a:r>
              <a:rPr lang="it-IT" sz="2800" dirty="0" err="1">
                <a:latin typeface="Bookman Old Style" panose="02050604050505020204" pitchFamily="18" charset="0"/>
              </a:rPr>
              <a:t>rotation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813070" y="2749942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Elastic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crust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6" name="Ovale 15"/>
          <p:cNvSpPr/>
          <p:nvPr/>
        </p:nvSpPr>
        <p:spPr>
          <a:xfrm>
            <a:off x="8601895" y="2105544"/>
            <a:ext cx="2022820" cy="142851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47750" h="546100"/>
            <a:bevelB w="463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8945015" y="2333375"/>
            <a:ext cx="1389212" cy="981060"/>
          </a:xfrm>
          <a:prstGeom prst="ellipse">
            <a:avLst/>
          </a:prstGeom>
          <a:solidFill>
            <a:srgbClr val="66FF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47750" h="546100"/>
            <a:bevelB w="463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13070" y="3339104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Perfect </a:t>
            </a:r>
            <a:r>
              <a:rPr lang="it-IT" sz="2800" dirty="0" err="1">
                <a:latin typeface="Bookman Old Style" panose="02050604050505020204" pitchFamily="18" charset="0"/>
              </a:rPr>
              <a:t>fluid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core+vorteces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4670184" y="1944969"/>
                <a:ext cx="2641749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it-IT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84" y="1944969"/>
                <a:ext cx="2641749" cy="92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4670184" y="2812591"/>
                <a:ext cx="1857624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84" y="2812591"/>
                <a:ext cx="1857624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35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49"/>
    </mc:Choice>
    <mc:Fallback xmlns="">
      <p:transition spd="slow" advTm="3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4" grpId="0"/>
      <p:bldP spid="16" grpId="0" animBg="1"/>
      <p:bldP spid="17" grpId="0" animBg="1"/>
      <p:bldP spid="19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/>
        </p:nvSpPr>
        <p:spPr>
          <a:xfrm rot="2511806">
            <a:off x="9344810" y="1769906"/>
            <a:ext cx="2092903" cy="30610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Model’s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hypothesis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summary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7127" y="1462234"/>
            <a:ext cx="38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Newtonian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Gravity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4" name="Ovale 3"/>
          <p:cNvSpPr/>
          <p:nvPr/>
        </p:nvSpPr>
        <p:spPr>
          <a:xfrm rot="2511806">
            <a:off x="7777524" y="811600"/>
            <a:ext cx="2092903" cy="30610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 rot="2511806">
            <a:off x="8015022" y="1016050"/>
            <a:ext cx="1859987" cy="272039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rot="2511806">
            <a:off x="9366874" y="1848668"/>
            <a:ext cx="1859987" cy="272039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2511806">
            <a:off x="8485114" y="1474468"/>
            <a:ext cx="1425636" cy="20851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2511806">
            <a:off x="9337777" y="2005984"/>
            <a:ext cx="1425636" cy="20851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9592448" y="1587103"/>
            <a:ext cx="14068" cy="2296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9169245" y="1462234"/>
                <a:ext cx="399797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it-IT" sz="3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45" y="1462234"/>
                <a:ext cx="399797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817127" y="2025695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Slow </a:t>
            </a:r>
            <a:r>
              <a:rPr lang="it-IT" sz="2800" dirty="0" err="1">
                <a:latin typeface="Bookman Old Style" panose="02050604050505020204" pitchFamily="18" charset="0"/>
              </a:rPr>
              <a:t>rotation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13070" y="3888025"/>
            <a:ext cx="481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Magnetic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field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neglected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813070" y="2749942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Elastic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crust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6" name="Ovale 15"/>
          <p:cNvSpPr/>
          <p:nvPr/>
        </p:nvSpPr>
        <p:spPr>
          <a:xfrm>
            <a:off x="8601895" y="2105544"/>
            <a:ext cx="2022820" cy="142851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47750" h="546100"/>
            <a:bevelB w="463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8945015" y="2333375"/>
            <a:ext cx="1389212" cy="981060"/>
          </a:xfrm>
          <a:prstGeom prst="ellipse">
            <a:avLst/>
          </a:prstGeom>
          <a:solidFill>
            <a:srgbClr val="66FF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47750" h="546100"/>
            <a:bevelB w="463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13070" y="3339104"/>
            <a:ext cx="5178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Perfect </a:t>
            </a:r>
            <a:r>
              <a:rPr lang="it-IT" sz="2800" dirty="0" err="1">
                <a:latin typeface="Bookman Old Style" panose="02050604050505020204" pitchFamily="18" charset="0"/>
              </a:rPr>
              <a:t>fluid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core+vorteces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66270" y="1365317"/>
            <a:ext cx="6657768" cy="32187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817127" y="4767771"/>
                <a:ext cx="648286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>
                    <a:latin typeface="Bookman Old Style" panose="02050604050505020204" pitchFamily="18" charset="0"/>
                  </a:rPr>
                  <a:t>Realistic </a:t>
                </a:r>
                <a:r>
                  <a:rPr lang="it-IT" sz="2800" dirty="0" err="1">
                    <a:latin typeface="Bookman Old Style" panose="02050604050505020204" pitchFamily="18" charset="0"/>
                  </a:rPr>
                  <a:t>equations</a:t>
                </a:r>
                <a:r>
                  <a:rPr lang="it-IT" sz="2800" dirty="0">
                    <a:latin typeface="Bookman Old Style" panose="02050604050505020204" pitchFamily="18" charset="0"/>
                  </a:rPr>
                  <a:t> of state (</a:t>
                </a:r>
                <a:r>
                  <a:rPr lang="it-IT" sz="2800" dirty="0" err="1">
                    <a:latin typeface="Bookman Old Style" panose="02050604050505020204" pitchFamily="18" charset="0"/>
                  </a:rPr>
                  <a:t>EOSs</a:t>
                </a:r>
                <a:r>
                  <a:rPr lang="it-IT" sz="2800" dirty="0">
                    <a:latin typeface="Bookman Old Style" panose="02050604050505020204" pitchFamily="18" charset="0"/>
                  </a:rPr>
                  <a:t>)</a:t>
                </a:r>
              </a:p>
              <a:p>
                <a:pPr algn="ctr"/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27" y="4767771"/>
                <a:ext cx="6482865" cy="954107"/>
              </a:xfrm>
              <a:prstGeom prst="rect">
                <a:avLst/>
              </a:prstGeom>
              <a:blipFill>
                <a:blip r:embed="rId4"/>
                <a:stretch>
                  <a:fillRect l="-1692" t="-6369" r="-658" b="-165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4670184" y="1944969"/>
                <a:ext cx="2641749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it-IT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84" y="1944969"/>
                <a:ext cx="2641749" cy="92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4670184" y="2812591"/>
                <a:ext cx="1857624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84" y="2812591"/>
                <a:ext cx="1857624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25"/>
          <p:cNvSpPr/>
          <p:nvPr/>
        </p:nvSpPr>
        <p:spPr>
          <a:xfrm>
            <a:off x="766271" y="4767771"/>
            <a:ext cx="6657768" cy="9541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1243669" y="5792237"/>
            <a:ext cx="518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Bookman Old Style" panose="02050604050505020204" pitchFamily="18" charset="0"/>
              </a:rPr>
              <a:t>INGREDIENTS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86837" y="890447"/>
            <a:ext cx="518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Bookman Old Style" panose="02050604050505020204" pitchFamily="18" charset="0"/>
              </a:rPr>
              <a:t>HYPOTHESIS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9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0"/>
    </mc:Choice>
    <mc:Fallback xmlns="">
      <p:transition spd="slow" advTm="1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20" grpId="0" animBg="1"/>
      <p:bldP spid="22" grpId="0"/>
      <p:bldP spid="26" grpId="0" animBg="1"/>
      <p:bldP spid="2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/>
          <p:cNvSpPr/>
          <p:nvPr/>
        </p:nvSpPr>
        <p:spPr>
          <a:xfrm>
            <a:off x="7683508" y="934261"/>
            <a:ext cx="3414820" cy="3072157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948533" y="1043966"/>
            <a:ext cx="2927376" cy="28654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78623" y="2717516"/>
            <a:ext cx="13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18" name="Ovale 17"/>
          <p:cNvSpPr/>
          <p:nvPr/>
        </p:nvSpPr>
        <p:spPr>
          <a:xfrm>
            <a:off x="7857396" y="1023193"/>
            <a:ext cx="3067044" cy="286542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8065675" y="1214444"/>
            <a:ext cx="2624760" cy="2434539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V="1">
            <a:off x="9378055" y="687250"/>
            <a:ext cx="0" cy="3568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729471" y="2194296"/>
            <a:ext cx="163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21" name="Ovale 20"/>
          <p:cNvSpPr/>
          <p:nvPr/>
        </p:nvSpPr>
        <p:spPr>
          <a:xfrm>
            <a:off x="707771" y="878615"/>
            <a:ext cx="4593100" cy="3072157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847536" y="981982"/>
            <a:ext cx="4284021" cy="28654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77627" y="2655532"/>
            <a:ext cx="202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24" name="Ovale 23"/>
          <p:cNvSpPr/>
          <p:nvPr/>
        </p:nvSpPr>
        <p:spPr>
          <a:xfrm>
            <a:off x="839344" y="981981"/>
            <a:ext cx="4284021" cy="286542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182600" y="1176652"/>
            <a:ext cx="3639813" cy="2434539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294338" y="2019137"/>
            <a:ext cx="137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59" y="625426"/>
            <a:ext cx="4766888" cy="365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061062" y="244281"/>
                <a:ext cx="408766" cy="556691"/>
              </a:xfrm>
              <a:prstGeom prst="rect">
                <a:avLst/>
              </a:prstGeom>
              <a:solidFill>
                <a:srgbClr val="2E2E3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062" y="244281"/>
                <a:ext cx="408766" cy="556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/>
          <p:cNvSpPr txBox="1"/>
          <p:nvPr/>
        </p:nvSpPr>
        <p:spPr>
          <a:xfrm>
            <a:off x="5474659" y="1456486"/>
            <a:ext cx="1968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Bookman Old Style" panose="02050604050505020204" pitchFamily="18" charset="0"/>
              </a:rPr>
              <a:t>SLOWDOWN</a:t>
            </a:r>
          </a:p>
        </p:txBody>
      </p:sp>
      <p:sp>
        <p:nvSpPr>
          <p:cNvPr id="30" name="Freccia a destra 29"/>
          <p:cNvSpPr/>
          <p:nvPr/>
        </p:nvSpPr>
        <p:spPr>
          <a:xfrm>
            <a:off x="5529575" y="2165226"/>
            <a:ext cx="1789905" cy="402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5300871" y="3925747"/>
                <a:ext cx="3164841" cy="977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1" y="3925747"/>
                <a:ext cx="3164841" cy="977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1865860" y="4284017"/>
                <a:ext cx="27913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60" y="4284017"/>
                <a:ext cx="279132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/>
          <p:cNvSpPr txBox="1"/>
          <p:nvPr/>
        </p:nvSpPr>
        <p:spPr>
          <a:xfrm>
            <a:off x="8465712" y="4177196"/>
            <a:ext cx="127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Bookman Old Style" panose="02050604050505020204" pitchFamily="18" charset="0"/>
              </a:rPr>
              <a:t>STRAIN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361621" y="5163788"/>
            <a:ext cx="11252624" cy="138499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latin typeface="Bookman Old Style" panose="02050604050505020204" pitchFamily="18" charset="0"/>
              </a:rPr>
              <a:t>Study</a:t>
            </a:r>
            <a:r>
              <a:rPr lang="it-IT" sz="2800" dirty="0">
                <a:latin typeface="Bookman Old Style" panose="02050604050505020204" pitchFamily="18" charset="0"/>
              </a:rPr>
              <a:t> of the </a:t>
            </a:r>
            <a:r>
              <a:rPr lang="it-IT" sz="2800" dirty="0" err="1">
                <a:latin typeface="Bookman Old Style" panose="02050604050505020204" pitchFamily="18" charset="0"/>
              </a:rPr>
              <a:t>strain</a:t>
            </a:r>
            <a:r>
              <a:rPr lang="it-IT" sz="2800" dirty="0">
                <a:latin typeface="Bookman Old Style" panose="02050604050505020204" pitchFamily="18" charset="0"/>
              </a:rPr>
              <a:t>/stress for </a:t>
            </a:r>
            <a:r>
              <a:rPr lang="it-IT" sz="2800" dirty="0" err="1">
                <a:latin typeface="Bookman Old Style" panose="02050604050505020204" pitchFamily="18" charset="0"/>
              </a:rPr>
              <a:t>different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masses</a:t>
            </a:r>
            <a:r>
              <a:rPr lang="it-IT" sz="2800" dirty="0">
                <a:latin typeface="Bookman Old Style" panose="02050604050505020204" pitchFamily="18" charset="0"/>
              </a:rPr>
              <a:t> and </a:t>
            </a:r>
            <a:r>
              <a:rPr lang="it-IT" sz="2800" dirty="0" err="1">
                <a:latin typeface="Bookman Old Style" panose="02050604050505020204" pitchFamily="18" charset="0"/>
              </a:rPr>
              <a:t>EOSs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it-IT" sz="2800" dirty="0">
                <a:latin typeface="Bookman Old Style" panose="02050604050505020204" pitchFamily="18" charset="0"/>
              </a:rPr>
              <a:t>Are </a:t>
            </a:r>
            <a:r>
              <a:rPr lang="it-IT" sz="2800" dirty="0" err="1">
                <a:latin typeface="Bookman Old Style" panose="02050604050505020204" pitchFamily="18" charset="0"/>
              </a:rPr>
              <a:t>there</a:t>
            </a:r>
            <a:r>
              <a:rPr lang="it-IT" sz="2800" dirty="0">
                <a:latin typeface="Bookman Old Style" panose="02050604050505020204" pitchFamily="18" charset="0"/>
              </a:rPr>
              <a:t> strong </a:t>
            </a:r>
            <a:r>
              <a:rPr lang="it-IT" sz="2800" dirty="0" err="1">
                <a:latin typeface="Bookman Old Style" panose="02050604050505020204" pitchFamily="18" charset="0"/>
              </a:rPr>
              <a:t>differences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among</a:t>
            </a:r>
            <a:r>
              <a:rPr lang="it-IT" sz="2800" dirty="0">
                <a:latin typeface="Bookman Old Style" panose="02050604050505020204" pitchFamily="18" charset="0"/>
              </a:rPr>
              <a:t> stars with </a:t>
            </a:r>
            <a:r>
              <a:rPr lang="it-IT" sz="2800" dirty="0" err="1">
                <a:latin typeface="Bookman Old Style" panose="02050604050505020204" pitchFamily="18" charset="0"/>
              </a:rPr>
              <a:t>different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masses</a:t>
            </a:r>
            <a:r>
              <a:rPr lang="it-IT" sz="2800" dirty="0">
                <a:latin typeface="Bookman Old Style" panose="02050604050505020204" pitchFamily="18" charset="0"/>
              </a:rPr>
              <a:t>, </a:t>
            </a:r>
            <a:r>
              <a:rPr lang="it-IT" sz="2800" dirty="0" err="1">
                <a:latin typeface="Bookman Old Style" panose="02050604050505020204" pitchFamily="18" charset="0"/>
              </a:rPr>
              <a:t>but</a:t>
            </a:r>
            <a:r>
              <a:rPr lang="it-IT" sz="2800" dirty="0">
                <a:latin typeface="Bookman Old Style" panose="02050604050505020204" pitchFamily="18" charset="0"/>
              </a:rPr>
              <a:t> the </a:t>
            </a:r>
            <a:r>
              <a:rPr lang="it-IT" sz="2800" dirty="0" err="1">
                <a:latin typeface="Bookman Old Style" panose="02050604050505020204" pitchFamily="18" charset="0"/>
              </a:rPr>
              <a:t>same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rotational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parameters</a:t>
            </a:r>
            <a:r>
              <a:rPr lang="it-IT" sz="2800" dirty="0">
                <a:latin typeface="Bookman Old Style" panose="02050604050505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9796643" y="367696"/>
                <a:ext cx="1445524" cy="566565"/>
              </a:xfrm>
              <a:prstGeom prst="rect">
                <a:avLst/>
              </a:prstGeom>
              <a:solidFill>
                <a:srgbClr val="2E2E3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it-IT" sz="3200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643" y="367696"/>
                <a:ext cx="1445524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B9EB48D8-4C2E-49B1-A3AF-39A932343AF4}"/>
              </a:ext>
            </a:extLst>
          </p:cNvPr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xmlns="" id="{41C26F5C-EF11-4C34-88B1-4AF2D1FAFE84}"/>
              </a:ext>
            </a:extLst>
          </p:cNvPr>
          <p:cNvSpPr txBox="1">
            <a:spLocks/>
          </p:cNvSpPr>
          <p:nvPr/>
        </p:nvSpPr>
        <p:spPr>
          <a:xfrm>
            <a:off x="2066108" y="3654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Strain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and stress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5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23"/>
    </mc:Choice>
    <mc:Fallback xmlns="">
      <p:transition spd="slow" advTm="61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8" grpId="0" animBg="1"/>
      <p:bldP spid="29" grpId="0"/>
      <p:bldP spid="30" grpId="0" animBg="1"/>
      <p:bldP spid="31" grpId="0"/>
      <p:bldP spid="32" grpId="0"/>
      <p:bldP spid="33" grpId="0"/>
      <p:bldP spid="38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707771" y="878615"/>
            <a:ext cx="4593100" cy="3072157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847536" y="981982"/>
            <a:ext cx="4284021" cy="28654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77627" y="2655532"/>
            <a:ext cx="202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24" name="Ovale 23"/>
          <p:cNvSpPr/>
          <p:nvPr/>
        </p:nvSpPr>
        <p:spPr>
          <a:xfrm>
            <a:off x="839344" y="981981"/>
            <a:ext cx="4284021" cy="286542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182600" y="1176652"/>
            <a:ext cx="3639813" cy="2434539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294338" y="2019137"/>
            <a:ext cx="137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59" y="625426"/>
            <a:ext cx="4766888" cy="365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061062" y="244281"/>
                <a:ext cx="408766" cy="556691"/>
              </a:xfrm>
              <a:prstGeom prst="rect">
                <a:avLst/>
              </a:prstGeom>
              <a:solidFill>
                <a:srgbClr val="2E2E3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062" y="244281"/>
                <a:ext cx="408766" cy="556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672059" y="4628151"/>
                <a:ext cx="56403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m:rPr>
                        <m:nor/>
                      </m:rPr>
                      <a:rPr lang="it-IT" sz="2800">
                        <a:latin typeface="Bookman Old Style" panose="0205060405050502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𝑀𝑖𝑛</m:t>
                        </m:r>
                      </m:sub>
                    </m:sSub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=</a:t>
                </a:r>
                <a:r>
                  <a:rPr lang="it-IT" sz="2800" dirty="0" err="1">
                    <a:latin typeface="Bookman Old Style" panose="02050604050505020204" pitchFamily="18" charset="0"/>
                  </a:rPr>
                  <a:t>Shear</a:t>
                </a:r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  <a:r>
                  <a:rPr lang="it-IT" sz="2800" dirty="0" err="1">
                    <a:latin typeface="Bookman Old Style" panose="02050604050505020204" pitchFamily="18" charset="0"/>
                  </a:rPr>
                  <a:t>Strain</a:t>
                </a:r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  <a:r>
                  <a:rPr lang="it-IT" sz="2800" dirty="0" err="1">
                    <a:latin typeface="Bookman Old Style" panose="02050604050505020204" pitchFamily="18" charset="0"/>
                  </a:rPr>
                  <a:t>max</a:t>
                </a:r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</a:p>
              <a:p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9" y="4628151"/>
                <a:ext cx="5640318" cy="954107"/>
              </a:xfrm>
              <a:prstGeom prst="rect">
                <a:avLst/>
              </a:prstGeom>
              <a:blipFill>
                <a:blip r:embed="rId6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6587330" y="4618510"/>
                <a:ext cx="5089901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i="0" dirty="0">
                        <a:latin typeface="Cambria Math" panose="02040503050406030204" pitchFamily="18" charset="0"/>
                      </a:rPr>
                      <m:t>Strain</m:t>
                    </m:r>
                    <m:r>
                      <a:rPr lang="it-IT" sz="28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800" i="0" dirty="0" err="1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=Breaking Strain</a:t>
                </a:r>
              </a:p>
              <a:p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330" y="4618510"/>
                <a:ext cx="5089901" cy="1131592"/>
              </a:xfrm>
              <a:prstGeom prst="rect">
                <a:avLst/>
              </a:prstGeom>
              <a:blipFill>
                <a:blip r:embed="rId7"/>
                <a:stretch>
                  <a:fillRect r="-14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tangolo 35"/>
          <p:cNvSpPr/>
          <p:nvPr/>
        </p:nvSpPr>
        <p:spPr>
          <a:xfrm>
            <a:off x="672059" y="4438157"/>
            <a:ext cx="5147968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587330" y="4438157"/>
            <a:ext cx="5028795" cy="1005840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123365" y="3125763"/>
            <a:ext cx="2624436" cy="52322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it-IT" sz="2800" dirty="0" err="1">
                <a:latin typeface="Bookman Old Style" panose="02050604050505020204" pitchFamily="18" charset="0"/>
              </a:rPr>
              <a:t>Crustquakes</a:t>
            </a:r>
            <a:r>
              <a:rPr lang="it-IT" sz="2800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26E388D9-C2FC-4DC7-8A00-E418EED437BE}"/>
              </a:ext>
            </a:extLst>
          </p:cNvPr>
          <p:cNvSpPr/>
          <p:nvPr/>
        </p:nvSpPr>
        <p:spPr>
          <a:xfrm>
            <a:off x="4967497" y="3777343"/>
            <a:ext cx="309892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it-IT" sz="2800" dirty="0" err="1">
                <a:latin typeface="Bookman Old Style" panose="02050604050505020204" pitchFamily="18" charset="0"/>
              </a:rPr>
              <a:t>Failure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Criterion</a:t>
            </a:r>
            <a:endParaRPr lang="it-IT" sz="2800" dirty="0">
              <a:latin typeface="Bookman Old Style" panose="02050604050505020204" pitchFamily="18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136E9172-8B81-463F-A33C-4E06A52ABBFD}"/>
              </a:ext>
            </a:extLst>
          </p:cNvPr>
          <p:cNvSpPr/>
          <p:nvPr/>
        </p:nvSpPr>
        <p:spPr>
          <a:xfrm>
            <a:off x="707771" y="5606133"/>
            <a:ext cx="10912932" cy="954107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Bookman Old Style" panose="02050604050505020204" pitchFamily="18" charset="0"/>
              </a:rPr>
              <a:t>First «</a:t>
            </a:r>
            <a:r>
              <a:rPr lang="it-IT" sz="2800" dirty="0" err="1">
                <a:latin typeface="Bookman Old Style" panose="02050604050505020204" pitchFamily="18" charset="0"/>
              </a:rPr>
              <a:t>realistic</a:t>
            </a:r>
            <a:r>
              <a:rPr lang="it-IT" sz="2800" dirty="0">
                <a:latin typeface="Bookman Old Style" panose="02050604050505020204" pitchFamily="18" charset="0"/>
              </a:rPr>
              <a:t>» </a:t>
            </a:r>
            <a:r>
              <a:rPr lang="it-IT" sz="2800" dirty="0" err="1">
                <a:latin typeface="Bookman Old Style" panose="02050604050505020204" pitchFamily="18" charset="0"/>
              </a:rPr>
              <a:t>study</a:t>
            </a:r>
            <a:r>
              <a:rPr lang="it-IT" sz="2800" dirty="0">
                <a:latin typeface="Bookman Old Style" panose="02050604050505020204" pitchFamily="18" charset="0"/>
              </a:rPr>
              <a:t> of a </a:t>
            </a:r>
            <a:r>
              <a:rPr lang="it-IT" sz="2800" dirty="0" err="1">
                <a:latin typeface="Bookman Old Style" panose="02050604050505020204" pitchFamily="18" charset="0"/>
              </a:rPr>
              <a:t>crustquake</a:t>
            </a:r>
            <a:r>
              <a:rPr lang="it-IT" sz="2800" dirty="0">
                <a:latin typeface="Bookman Old Style" panose="02050604050505020204" pitchFamily="18" charset="0"/>
              </a:rPr>
              <a:t> due to </a:t>
            </a:r>
            <a:r>
              <a:rPr lang="it-IT" sz="2800" dirty="0" err="1">
                <a:latin typeface="Bookman Old Style" panose="02050604050505020204" pitchFamily="18" charset="0"/>
              </a:rPr>
              <a:t>slowdown</a:t>
            </a:r>
            <a:r>
              <a:rPr lang="it-IT" sz="2800" dirty="0">
                <a:latin typeface="Bookman Old Style" panose="02050604050505020204" pitchFamily="18" charset="0"/>
              </a:rPr>
              <a:t> and </a:t>
            </a:r>
            <a:r>
              <a:rPr lang="it-IT" sz="2800" dirty="0" err="1">
                <a:latin typeface="Bookman Old Style" panose="02050604050505020204" pitchFamily="18" charset="0"/>
              </a:rPr>
              <a:t>pinning</a:t>
            </a:r>
            <a:r>
              <a:rPr lang="it-IT" sz="2800" dirty="0">
                <a:latin typeface="Bookman Old Style" panose="02050604050505020204" pitchFamily="18" charset="0"/>
              </a:rPr>
              <a:t>, and of </a:t>
            </a:r>
            <a:r>
              <a:rPr lang="it-IT" sz="2800" dirty="0" err="1">
                <a:latin typeface="Bookman Old Style" panose="02050604050505020204" pitchFamily="18" charset="0"/>
              </a:rPr>
              <a:t>its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effect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58" name="Freccia a destra 57">
            <a:extLst>
              <a:ext uri="{FF2B5EF4-FFF2-40B4-BE49-F238E27FC236}">
                <a16:creationId xmlns:a16="http://schemas.microsoft.com/office/drawing/2014/main" xmlns="" id="{8E540089-F7FF-4A4C-854D-179E4E0DAB6F}"/>
              </a:ext>
            </a:extLst>
          </p:cNvPr>
          <p:cNvSpPr/>
          <p:nvPr/>
        </p:nvSpPr>
        <p:spPr>
          <a:xfrm>
            <a:off x="5529575" y="2165226"/>
            <a:ext cx="1789905" cy="402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xmlns="" id="{CEE2ED23-ACDE-4491-85F8-DB77A1551139}"/>
              </a:ext>
            </a:extLst>
          </p:cNvPr>
          <p:cNvSpPr txBox="1">
            <a:spLocks/>
          </p:cNvSpPr>
          <p:nvPr/>
        </p:nvSpPr>
        <p:spPr>
          <a:xfrm>
            <a:off x="2066108" y="3654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Strain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and stress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xmlns="" id="{4167E004-4B1A-4D8C-9BCF-E47ABCF3C7A0}"/>
              </a:ext>
            </a:extLst>
          </p:cNvPr>
          <p:cNvSpPr/>
          <p:nvPr/>
        </p:nvSpPr>
        <p:spPr>
          <a:xfrm>
            <a:off x="7683508" y="934261"/>
            <a:ext cx="3414820" cy="3072157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2389C00B-D656-4A96-A64B-93B2EC0F4A13}"/>
              </a:ext>
            </a:extLst>
          </p:cNvPr>
          <p:cNvSpPr/>
          <p:nvPr/>
        </p:nvSpPr>
        <p:spPr>
          <a:xfrm>
            <a:off x="7948533" y="1043966"/>
            <a:ext cx="2927376" cy="28654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F807E7D4-F7D1-41AB-B570-FF54DFFAB5D1}"/>
              </a:ext>
            </a:extLst>
          </p:cNvPr>
          <p:cNvSpPr txBox="1"/>
          <p:nvPr/>
        </p:nvSpPr>
        <p:spPr>
          <a:xfrm>
            <a:off x="9278623" y="2717516"/>
            <a:ext cx="13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01C2BF6F-7DFA-43F6-8B7B-A7CCC7C3CC2A}"/>
              </a:ext>
            </a:extLst>
          </p:cNvPr>
          <p:cNvSpPr/>
          <p:nvPr/>
        </p:nvSpPr>
        <p:spPr>
          <a:xfrm>
            <a:off x="7857396" y="1023193"/>
            <a:ext cx="3067044" cy="286542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EB91C903-4291-4501-B763-F1416E98BA8D}"/>
              </a:ext>
            </a:extLst>
          </p:cNvPr>
          <p:cNvSpPr/>
          <p:nvPr/>
        </p:nvSpPr>
        <p:spPr>
          <a:xfrm>
            <a:off x="8065675" y="1214444"/>
            <a:ext cx="2624760" cy="2434539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xmlns="" id="{59F8FAE4-FA47-4969-B4AC-19D50DD08E54}"/>
              </a:ext>
            </a:extLst>
          </p:cNvPr>
          <p:cNvCxnSpPr/>
          <p:nvPr/>
        </p:nvCxnSpPr>
        <p:spPr>
          <a:xfrm flipV="1">
            <a:off x="9378055" y="687250"/>
            <a:ext cx="0" cy="3568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65FE6D06-3F2F-4BC8-820B-333CB1320004}"/>
              </a:ext>
            </a:extLst>
          </p:cNvPr>
          <p:cNvSpPr txBox="1"/>
          <p:nvPr/>
        </p:nvSpPr>
        <p:spPr>
          <a:xfrm>
            <a:off x="8729471" y="2194296"/>
            <a:ext cx="163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xmlns="" id="{18A4F059-7E74-407B-AC83-591610E85569}"/>
                  </a:ext>
                </a:extLst>
              </p:cNvPr>
              <p:cNvSpPr txBox="1"/>
              <p:nvPr/>
            </p:nvSpPr>
            <p:spPr>
              <a:xfrm>
                <a:off x="9796643" y="367696"/>
                <a:ext cx="1445524" cy="566565"/>
              </a:xfrm>
              <a:prstGeom prst="rect">
                <a:avLst/>
              </a:prstGeom>
              <a:solidFill>
                <a:srgbClr val="2E2E3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it-IT" sz="3200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18A4F059-7E74-407B-AC83-591610E8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643" y="367696"/>
                <a:ext cx="1445524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26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23"/>
    </mc:Choice>
    <mc:Fallback xmlns="">
      <p:transition spd="slow" advTm="133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39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832BD70-A5B1-42EB-A245-AD1D7479CDEC}"/>
              </a:ext>
            </a:extLst>
          </p:cNvPr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Results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and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next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steps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26ED2A8-8AFD-4A2C-A88F-02D4ADAC1284}"/>
              </a:ext>
            </a:extLst>
          </p:cNvPr>
          <p:cNvSpPr/>
          <p:nvPr/>
        </p:nvSpPr>
        <p:spPr>
          <a:xfrm>
            <a:off x="658060" y="1674467"/>
            <a:ext cx="110965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If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we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slowdown</a:t>
            </a:r>
            <a:r>
              <a:rPr lang="it-IT" sz="2800" dirty="0">
                <a:latin typeface="Bookman Old Style" panose="02050604050505020204" pitchFamily="18" charset="0"/>
              </a:rPr>
              <a:t> the star </a:t>
            </a:r>
            <a:r>
              <a:rPr lang="it-IT" sz="2800" dirty="0" err="1">
                <a:latin typeface="Bookman Old Style" panose="02050604050505020204" pitchFamily="18" charset="0"/>
              </a:rPr>
              <a:t>without</a:t>
            </a:r>
            <a:r>
              <a:rPr lang="it-IT" sz="2800" dirty="0">
                <a:latin typeface="Bookman Old Style" panose="02050604050505020204" pitchFamily="18" charset="0"/>
              </a:rPr>
              <a:t> the </a:t>
            </a:r>
            <a:r>
              <a:rPr lang="it-IT" sz="2800" dirty="0" err="1">
                <a:latin typeface="Bookman Old Style" panose="02050604050505020204" pitchFamily="18" charset="0"/>
              </a:rPr>
              <a:t>pinning</a:t>
            </a:r>
            <a:r>
              <a:rPr lang="it-IT" sz="2800" dirty="0">
                <a:latin typeface="Bookman Old Style" panose="02050604050505020204" pitchFamily="18" charset="0"/>
              </a:rPr>
              <a:t> of the </a:t>
            </a:r>
            <a:r>
              <a:rPr lang="it-IT" sz="2800" dirty="0" err="1">
                <a:latin typeface="Bookman Old Style" panose="02050604050505020204" pitchFamily="18" charset="0"/>
              </a:rPr>
              <a:t>vortices</a:t>
            </a:r>
            <a:r>
              <a:rPr lang="it-IT" sz="2800" dirty="0">
                <a:latin typeface="Bookman Old Style" panose="02050604050505020204" pitchFamily="18" charset="0"/>
              </a:rPr>
              <a:t> the </a:t>
            </a:r>
            <a:r>
              <a:rPr lang="it-IT" sz="2800" dirty="0" err="1">
                <a:latin typeface="Bookman Old Style" panose="02050604050505020204" pitchFamily="18" charset="0"/>
              </a:rPr>
              <a:t>stresses</a:t>
            </a:r>
            <a:r>
              <a:rPr lang="it-IT" sz="2800" dirty="0">
                <a:latin typeface="Bookman Old Style" panose="02050604050505020204" pitchFamily="18" charset="0"/>
              </a:rPr>
              <a:t> are </a:t>
            </a:r>
            <a:r>
              <a:rPr lang="it-IT" sz="2800" dirty="0" err="1">
                <a:latin typeface="Bookman Old Style" panose="02050604050505020204" pitchFamily="18" charset="0"/>
              </a:rPr>
              <a:t>not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strongly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dipendent</a:t>
            </a:r>
            <a:r>
              <a:rPr lang="it-IT" sz="2800" dirty="0">
                <a:latin typeface="Bookman Old Style" panose="02050604050505020204" pitchFamily="18" charset="0"/>
              </a:rPr>
              <a:t> on </a:t>
            </a:r>
            <a:r>
              <a:rPr lang="it-IT" sz="2800" dirty="0" err="1">
                <a:latin typeface="Bookman Old Style" panose="02050604050505020204" pitchFamily="18" charset="0"/>
              </a:rPr>
              <a:t>star’s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parameters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The </a:t>
            </a:r>
            <a:r>
              <a:rPr lang="it-IT" sz="2800" dirty="0" err="1">
                <a:latin typeface="Bookman Old Style" panose="02050604050505020204" pitchFamily="18" charset="0"/>
              </a:rPr>
              <a:t>crustquake</a:t>
            </a:r>
            <a:r>
              <a:rPr lang="it-IT" sz="2800" dirty="0">
                <a:latin typeface="Bookman Old Style" panose="02050604050505020204" pitchFamily="18" charset="0"/>
              </a:rPr>
              <a:t> can </a:t>
            </a:r>
            <a:r>
              <a:rPr lang="it-IT" sz="2800" dirty="0" err="1">
                <a:latin typeface="Bookman Old Style" panose="02050604050505020204" pitchFamily="18" charset="0"/>
              </a:rPr>
              <a:t>not</a:t>
            </a:r>
            <a:r>
              <a:rPr lang="it-IT" sz="2800" dirty="0">
                <a:latin typeface="Bookman Old Style" panose="02050604050505020204" pitchFamily="18" charset="0"/>
              </a:rPr>
              <a:t> be </a:t>
            </a:r>
            <a:r>
              <a:rPr lang="it-IT" sz="2800" dirty="0" err="1">
                <a:latin typeface="Bookman Old Style" panose="02050604050505020204" pitchFamily="18" charset="0"/>
              </a:rPr>
              <a:t>caused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only</a:t>
            </a:r>
            <a:r>
              <a:rPr lang="it-IT" sz="2800" dirty="0">
                <a:latin typeface="Bookman Old Style" panose="02050604050505020204" pitchFamily="18" charset="0"/>
              </a:rPr>
              <a:t> by </a:t>
            </a:r>
            <a:r>
              <a:rPr lang="it-IT" sz="2800" dirty="0" err="1">
                <a:latin typeface="Bookman Old Style" panose="02050604050505020204" pitchFamily="18" charset="0"/>
              </a:rPr>
              <a:t>slowdown</a:t>
            </a:r>
            <a:r>
              <a:rPr lang="it-IT" sz="28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latin typeface="Bookman Old Style" panose="020506040505050202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89F4865-7947-4EF5-84FF-90F0CEB8EF67}"/>
              </a:ext>
            </a:extLst>
          </p:cNvPr>
          <p:cNvSpPr/>
          <p:nvPr/>
        </p:nvSpPr>
        <p:spPr>
          <a:xfrm>
            <a:off x="810903" y="4646644"/>
            <a:ext cx="109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ookman Old Style" panose="02050604050505020204" pitchFamily="18" charset="0"/>
              </a:rPr>
              <a:t>Collaboration with the </a:t>
            </a:r>
            <a:r>
              <a:rPr lang="it-IT" sz="2800" dirty="0" err="1">
                <a:latin typeface="Bookman Old Style" panose="02050604050505020204" pitchFamily="18" charset="0"/>
              </a:rPr>
              <a:t>Geophysics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Department</a:t>
            </a:r>
            <a:r>
              <a:rPr lang="it-IT" sz="2800" dirty="0">
                <a:latin typeface="Bookman Old Style" panose="02050604050505020204" pitchFamily="18" charset="0"/>
              </a:rPr>
              <a:t> for the </a:t>
            </a:r>
            <a:r>
              <a:rPr lang="it-IT" sz="2800" dirty="0" err="1">
                <a:latin typeface="Bookman Old Style" panose="02050604050505020204" pitchFamily="18" charset="0"/>
              </a:rPr>
              <a:t>study</a:t>
            </a:r>
            <a:r>
              <a:rPr lang="it-IT" sz="2800" dirty="0">
                <a:latin typeface="Bookman Old Style" panose="02050604050505020204" pitchFamily="18" charset="0"/>
              </a:rPr>
              <a:t> of the </a:t>
            </a:r>
            <a:r>
              <a:rPr lang="it-IT" sz="2800" dirty="0" err="1">
                <a:latin typeface="Bookman Old Style" panose="02050604050505020204" pitchFamily="18" charset="0"/>
              </a:rPr>
              <a:t>glitch’s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jump</a:t>
            </a:r>
            <a:r>
              <a:rPr lang="it-IT" sz="2800" dirty="0">
                <a:latin typeface="Bookman Old Style" panose="02050604050505020204" pitchFamily="18" charset="0"/>
              </a:rPr>
              <a:t> </a:t>
            </a:r>
            <a:r>
              <a:rPr lang="it-IT" sz="2800" dirty="0" err="1">
                <a:latin typeface="Bookman Old Style" panose="02050604050505020204" pitchFamily="18" charset="0"/>
              </a:rPr>
              <a:t>induced</a:t>
            </a:r>
            <a:r>
              <a:rPr lang="it-IT" sz="2800" dirty="0">
                <a:latin typeface="Bookman Old Style" panose="02050604050505020204" pitchFamily="18" charset="0"/>
              </a:rPr>
              <a:t> by a </a:t>
            </a:r>
            <a:r>
              <a:rPr lang="it-IT" sz="2800" dirty="0" err="1">
                <a:latin typeface="Bookman Old Style" panose="02050604050505020204" pitchFamily="18" charset="0"/>
              </a:rPr>
              <a:t>starquake</a:t>
            </a:r>
            <a:r>
              <a:rPr lang="it-IT" sz="2800" dirty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err="1">
                <a:latin typeface="Bookman Old Style" panose="02050604050505020204" pitchFamily="18" charset="0"/>
              </a:rPr>
              <a:t>Inclusion</a:t>
            </a:r>
            <a:r>
              <a:rPr lang="it-IT" sz="2800" dirty="0">
                <a:latin typeface="Bookman Old Style" panose="02050604050505020204" pitchFamily="18" charset="0"/>
              </a:rPr>
              <a:t> of the </a:t>
            </a:r>
            <a:r>
              <a:rPr lang="it-IT" sz="2800" dirty="0" err="1">
                <a:latin typeface="Bookman Old Style" panose="02050604050505020204" pitchFamily="18" charset="0"/>
              </a:rPr>
              <a:t>pinning</a:t>
            </a:r>
            <a:r>
              <a:rPr lang="it-IT" sz="2800" dirty="0">
                <a:latin typeface="Bookman Old Style" panose="02050604050505020204" pitchFamily="18" charset="0"/>
              </a:rPr>
              <a:t> force in the model.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DB11A27-A368-448C-900C-12B1C293B2BC}"/>
              </a:ext>
            </a:extLst>
          </p:cNvPr>
          <p:cNvSpPr txBox="1"/>
          <p:nvPr/>
        </p:nvSpPr>
        <p:spPr>
          <a:xfrm>
            <a:off x="4647662" y="1070067"/>
            <a:ext cx="2920621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  <a:latin typeface="Bookman Old Style" panose="02050604050505020204" pitchFamily="18" charset="0"/>
              </a:rPr>
              <a:t>First </a:t>
            </a:r>
            <a:r>
              <a:rPr lang="it-IT" sz="28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Answers</a:t>
            </a:r>
            <a:endParaRPr lang="it-IT" sz="2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1854D45-C390-4428-8D33-A8FF648C33FD}"/>
              </a:ext>
            </a:extLst>
          </p:cNvPr>
          <p:cNvSpPr txBox="1"/>
          <p:nvPr/>
        </p:nvSpPr>
        <p:spPr>
          <a:xfrm>
            <a:off x="4647661" y="4042244"/>
            <a:ext cx="2920621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Next</a:t>
            </a:r>
            <a:r>
              <a:rPr lang="it-IT" sz="2800" dirty="0">
                <a:solidFill>
                  <a:srgbClr val="FFFFFF"/>
                </a:solidFill>
                <a:latin typeface="Bookman Old Style" panose="02050604050505020204" pitchFamily="18" charset="0"/>
              </a:rPr>
              <a:t> steps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E5C0D080-B6C1-4D0A-B38D-991A3ABAE88B}"/>
              </a:ext>
            </a:extLst>
          </p:cNvPr>
          <p:cNvSpPr/>
          <p:nvPr/>
        </p:nvSpPr>
        <p:spPr>
          <a:xfrm>
            <a:off x="658060" y="1809688"/>
            <a:ext cx="11102801" cy="197757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19D361C0-410F-4238-8A33-A00B9C65397E}"/>
              </a:ext>
            </a:extLst>
          </p:cNvPr>
          <p:cNvSpPr/>
          <p:nvPr/>
        </p:nvSpPr>
        <p:spPr>
          <a:xfrm>
            <a:off x="658060" y="4731140"/>
            <a:ext cx="11096577" cy="19468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build="p"/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" t="14984" r="473" b="28825"/>
          <a:stretch/>
        </p:blipFill>
        <p:spPr>
          <a:xfrm>
            <a:off x="0" y="5361"/>
            <a:ext cx="12191999" cy="6852639"/>
          </a:xfrm>
        </p:spPr>
      </p:pic>
      <p:sp>
        <p:nvSpPr>
          <p:cNvPr id="7" name="Rettangolo 6"/>
          <p:cNvSpPr/>
          <p:nvPr/>
        </p:nvSpPr>
        <p:spPr>
          <a:xfrm>
            <a:off x="2735944" y="5470041"/>
            <a:ext cx="6720109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it-IT" sz="36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Thank</a:t>
            </a:r>
            <a:r>
              <a:rPr lang="it-IT" sz="36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you</a:t>
            </a:r>
            <a:r>
              <a:rPr lang="it-IT" sz="3600" dirty="0">
                <a:solidFill>
                  <a:srgbClr val="FFFFFF"/>
                </a:solidFill>
                <a:latin typeface="Bookman Old Style" panose="02050604050505020204" pitchFamily="18" charset="0"/>
              </a:rPr>
              <a:t> for </a:t>
            </a:r>
            <a:r>
              <a:rPr lang="it-IT" sz="36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your</a:t>
            </a:r>
            <a:r>
              <a:rPr lang="it-IT" sz="3600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solidFill>
                  <a:srgbClr val="FFFFFF"/>
                </a:solidFill>
                <a:latin typeface="Bookman Old Style" panose="02050604050505020204" pitchFamily="18" charset="0"/>
              </a:rPr>
              <a:t>attention</a:t>
            </a:r>
            <a:endParaRPr lang="it-IT" sz="36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"/>
    </mc:Choice>
    <mc:Fallback xmlns="">
      <p:transition spd="slow" advTm="20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26341" y="477671"/>
            <a:ext cx="388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TOV </a:t>
            </a:r>
            <a:r>
              <a:rPr lang="it-IT" sz="4000" dirty="0" err="1"/>
              <a:t>equations</a:t>
            </a:r>
            <a:endParaRPr lang="it-IT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374712" y="1555844"/>
                <a:ext cx="2350643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12" y="1555844"/>
                <a:ext cx="2350643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374711" y="2619770"/>
                <a:ext cx="8259890" cy="1202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it-IT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it-IT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11" y="2619770"/>
                <a:ext cx="8259890" cy="120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374711" y="3951398"/>
                <a:ext cx="4276107" cy="1202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it-IT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sSup>
                        <m:sSupPr>
                          <m:ctrlPr>
                            <a:rPr lang="it-IT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11" y="3951398"/>
                <a:ext cx="4276107" cy="1202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08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Two-density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model: Analysis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264" t="8475" r="5250"/>
          <a:stretch/>
        </p:blipFill>
        <p:spPr>
          <a:xfrm>
            <a:off x="1229997" y="1354175"/>
            <a:ext cx="4057520" cy="2683265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5331" t="5754" r="4312" b="9997"/>
          <a:stretch/>
        </p:blipFill>
        <p:spPr>
          <a:xfrm>
            <a:off x="7082526" y="1228763"/>
            <a:ext cx="4070434" cy="2466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/>
              <p:cNvSpPr txBox="1"/>
              <p:nvPr/>
            </p:nvSpPr>
            <p:spPr>
              <a:xfrm>
                <a:off x="1754964" y="3605496"/>
                <a:ext cx="3142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42" name="CasellaDiTes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64" y="3605496"/>
                <a:ext cx="314243" cy="246221"/>
              </a:xfrm>
              <a:prstGeom prst="rect">
                <a:avLst/>
              </a:prstGeom>
              <a:blipFill>
                <a:blip r:embed="rId4"/>
                <a:stretch>
                  <a:fillRect l="-15686" r="-15686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/>
              <p:cNvSpPr txBox="1"/>
              <p:nvPr/>
            </p:nvSpPr>
            <p:spPr>
              <a:xfrm>
                <a:off x="2323146" y="3605498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46" y="3605498"/>
                <a:ext cx="363882" cy="276999"/>
              </a:xfrm>
              <a:prstGeom prst="rect">
                <a:avLst/>
              </a:prstGeom>
              <a:blipFill>
                <a:blip r:embed="rId5"/>
                <a:stretch>
                  <a:fillRect l="-13333" r="-1500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2940967" y="3605497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67" y="3605497"/>
                <a:ext cx="363882" cy="276999"/>
              </a:xfrm>
              <a:prstGeom prst="rect">
                <a:avLst/>
              </a:prstGeom>
              <a:blipFill>
                <a:blip r:embed="rId6"/>
                <a:stretch>
                  <a:fillRect l="-13333" r="-1500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3548195" y="3605620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2.0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95" y="3605620"/>
                <a:ext cx="363882" cy="276999"/>
              </a:xfrm>
              <a:prstGeom prst="rect">
                <a:avLst/>
              </a:prstGeom>
              <a:blipFill>
                <a:blip r:embed="rId7"/>
                <a:stretch>
                  <a:fillRect l="-13333" r="-1500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4193602" y="3605497"/>
                <a:ext cx="293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r>
                  <a:rPr lang="it-IT" dirty="0"/>
                  <a:t>5</a:t>
                </a:r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02" y="3605497"/>
                <a:ext cx="293350" cy="276999"/>
              </a:xfrm>
              <a:prstGeom prst="rect">
                <a:avLst/>
              </a:prstGeom>
              <a:blipFill>
                <a:blip r:embed="rId8"/>
                <a:stretch>
                  <a:fillRect l="-29167" t="-28261" r="-47917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/>
          <p:cNvSpPr txBox="1"/>
          <p:nvPr/>
        </p:nvSpPr>
        <p:spPr>
          <a:xfrm>
            <a:off x="4800830" y="3590106"/>
            <a:ext cx="2981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/>
              <a:t>3.0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5270151" y="3424269"/>
                <a:ext cx="260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51" y="3424269"/>
                <a:ext cx="260712" cy="369332"/>
              </a:xfrm>
              <a:prstGeom prst="rect">
                <a:avLst/>
              </a:prstGeom>
              <a:blipFill>
                <a:blip r:embed="rId9"/>
                <a:stretch>
                  <a:fillRect l="-26190" r="-23810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/>
              <p:cNvSpPr txBox="1"/>
              <p:nvPr/>
            </p:nvSpPr>
            <p:spPr>
              <a:xfrm>
                <a:off x="167003" y="1496161"/>
                <a:ext cx="1117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CasellaDiTes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3" y="1496161"/>
                <a:ext cx="1117229" cy="276999"/>
              </a:xfrm>
              <a:prstGeom prst="rect">
                <a:avLst/>
              </a:prstGeom>
              <a:blipFill>
                <a:blip r:embed="rId10"/>
                <a:stretch>
                  <a:fillRect l="-3804" t="-2174" r="-163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/>
              <p:cNvSpPr txBox="1"/>
              <p:nvPr/>
            </p:nvSpPr>
            <p:spPr>
              <a:xfrm>
                <a:off x="294835" y="1922918"/>
                <a:ext cx="937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5" y="1922918"/>
                <a:ext cx="937693" cy="276999"/>
              </a:xfrm>
              <a:prstGeom prst="rect">
                <a:avLst/>
              </a:prstGeom>
              <a:blipFill>
                <a:blip r:embed="rId11"/>
                <a:stretch>
                  <a:fillRect l="-5195" t="-2174" r="-1948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/>
              <p:cNvSpPr txBox="1"/>
              <p:nvPr/>
            </p:nvSpPr>
            <p:spPr>
              <a:xfrm>
                <a:off x="159969" y="2323769"/>
                <a:ext cx="1117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CasellaDiTes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9" y="2323769"/>
                <a:ext cx="1117229" cy="276999"/>
              </a:xfrm>
              <a:prstGeom prst="rect">
                <a:avLst/>
              </a:prstGeom>
              <a:blipFill>
                <a:blip r:embed="rId12"/>
                <a:stretch>
                  <a:fillRect l="-3804" t="-2174" r="-163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/>
              <p:cNvSpPr txBox="1"/>
              <p:nvPr/>
            </p:nvSpPr>
            <p:spPr>
              <a:xfrm>
                <a:off x="292304" y="2704734"/>
                <a:ext cx="937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CasellaDiTes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4" y="2704734"/>
                <a:ext cx="937693" cy="276999"/>
              </a:xfrm>
              <a:prstGeom prst="rect">
                <a:avLst/>
              </a:prstGeom>
              <a:blipFill>
                <a:blip r:embed="rId13"/>
                <a:stretch>
                  <a:fillRect l="-5844" t="-2222" r="-1299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/>
              <p:cNvSpPr txBox="1"/>
              <p:nvPr/>
            </p:nvSpPr>
            <p:spPr>
              <a:xfrm>
                <a:off x="136897" y="3083848"/>
                <a:ext cx="1117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7" y="3083848"/>
                <a:ext cx="1117229" cy="276999"/>
              </a:xfrm>
              <a:prstGeom prst="rect">
                <a:avLst/>
              </a:prstGeom>
              <a:blipFill>
                <a:blip r:embed="rId14"/>
                <a:stretch>
                  <a:fillRect l="-3804" t="-2222" r="-163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7529975" y="3663226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75" y="3663226"/>
                <a:ext cx="363882" cy="276999"/>
              </a:xfrm>
              <a:prstGeom prst="rect">
                <a:avLst/>
              </a:prstGeom>
              <a:blipFill>
                <a:blip r:embed="rId15"/>
                <a:stretch>
                  <a:fillRect l="-13333" r="-150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/>
              <p:cNvSpPr txBox="1"/>
              <p:nvPr/>
            </p:nvSpPr>
            <p:spPr>
              <a:xfrm>
                <a:off x="8166680" y="3665010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6" name="CasellaDiTes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80" y="3665010"/>
                <a:ext cx="363882" cy="276999"/>
              </a:xfrm>
              <a:prstGeom prst="rect">
                <a:avLst/>
              </a:prstGeom>
              <a:blipFill>
                <a:blip r:embed="rId16"/>
                <a:stretch>
                  <a:fillRect l="-15254" r="-15254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/>
              <p:cNvSpPr txBox="1"/>
              <p:nvPr/>
            </p:nvSpPr>
            <p:spPr>
              <a:xfrm>
                <a:off x="8767333" y="3656090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7" name="CasellaDiTes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33" y="3656090"/>
                <a:ext cx="363882" cy="276999"/>
              </a:xfrm>
              <a:prstGeom prst="rect">
                <a:avLst/>
              </a:prstGeom>
              <a:blipFill>
                <a:blip r:embed="rId17"/>
                <a:stretch>
                  <a:fillRect l="-13333" r="-1500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/>
              <p:cNvSpPr txBox="1"/>
              <p:nvPr/>
            </p:nvSpPr>
            <p:spPr>
              <a:xfrm>
                <a:off x="9411997" y="3647891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2.0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8" name="CasellaDiTes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97" y="3647891"/>
                <a:ext cx="363882" cy="276999"/>
              </a:xfrm>
              <a:prstGeom prst="rect">
                <a:avLst/>
              </a:prstGeom>
              <a:blipFill>
                <a:blip r:embed="rId18"/>
                <a:stretch>
                  <a:fillRect l="-15000" r="-13333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/>
              <p:cNvSpPr txBox="1"/>
              <p:nvPr/>
            </p:nvSpPr>
            <p:spPr>
              <a:xfrm>
                <a:off x="10055274" y="3655565"/>
                <a:ext cx="293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r>
                  <a:rPr lang="it-IT" dirty="0"/>
                  <a:t>5</a:t>
                </a:r>
              </a:p>
            </p:txBody>
          </p:sp>
        </mc:Choice>
        <mc:Fallback xmlns="">
          <p:sp>
            <p:nvSpPr>
              <p:cNvPr id="59" name="CasellaDiTes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274" y="3655565"/>
                <a:ext cx="293350" cy="276999"/>
              </a:xfrm>
              <a:prstGeom prst="rect">
                <a:avLst/>
              </a:prstGeom>
              <a:blipFill>
                <a:blip r:embed="rId19"/>
                <a:stretch>
                  <a:fillRect l="-26531" t="-28889" r="-46939" b="-5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/>
          <p:cNvSpPr txBox="1"/>
          <p:nvPr/>
        </p:nvSpPr>
        <p:spPr>
          <a:xfrm>
            <a:off x="10635678" y="3653189"/>
            <a:ext cx="2981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/>
              <a:t>3.0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/>
              <p:cNvSpPr txBox="1"/>
              <p:nvPr/>
            </p:nvSpPr>
            <p:spPr>
              <a:xfrm>
                <a:off x="11013237" y="3318125"/>
                <a:ext cx="260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1" name="CasellaDiTes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37" y="3318125"/>
                <a:ext cx="260712" cy="369332"/>
              </a:xfrm>
              <a:prstGeom prst="rect">
                <a:avLst/>
              </a:prstGeom>
              <a:blipFill>
                <a:blip r:embed="rId20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/>
              <p:cNvSpPr txBox="1"/>
              <p:nvPr/>
            </p:nvSpPr>
            <p:spPr>
              <a:xfrm>
                <a:off x="6095609" y="1456490"/>
                <a:ext cx="940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CasellaDiTes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609" y="1456490"/>
                <a:ext cx="940899" cy="276999"/>
              </a:xfrm>
              <a:prstGeom prst="rect">
                <a:avLst/>
              </a:prstGeom>
              <a:blipFill>
                <a:blip r:embed="rId21"/>
                <a:stretch>
                  <a:fillRect l="-5195" t="-2222" r="-1948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/>
              <p:cNvSpPr txBox="1"/>
              <p:nvPr/>
            </p:nvSpPr>
            <p:spPr>
              <a:xfrm>
                <a:off x="6098815" y="1906980"/>
                <a:ext cx="937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CasellaDiTes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15" y="1906980"/>
                <a:ext cx="937693" cy="276999"/>
              </a:xfrm>
              <a:prstGeom prst="rect">
                <a:avLst/>
              </a:prstGeom>
              <a:blipFill>
                <a:blip r:embed="rId22"/>
                <a:stretch>
                  <a:fillRect l="-5195" t="-2222" r="-1948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6089189" y="2513885"/>
                <a:ext cx="940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89" y="2513885"/>
                <a:ext cx="940899" cy="276999"/>
              </a:xfrm>
              <a:prstGeom prst="rect">
                <a:avLst/>
              </a:prstGeom>
              <a:blipFill>
                <a:blip r:embed="rId23"/>
                <a:stretch>
                  <a:fillRect l="-5195" t="-2174" r="-1948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/>
              <p:cNvSpPr txBox="1"/>
              <p:nvPr/>
            </p:nvSpPr>
            <p:spPr>
              <a:xfrm>
                <a:off x="6098815" y="3031228"/>
                <a:ext cx="937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.×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15" y="3031228"/>
                <a:ext cx="937693" cy="276999"/>
              </a:xfrm>
              <a:prstGeom prst="rect">
                <a:avLst/>
              </a:prstGeom>
              <a:blipFill>
                <a:blip r:embed="rId24"/>
                <a:stretch>
                  <a:fillRect l="-5195" t="-2174" r="-1948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/>
              <p:cNvSpPr txBox="1"/>
              <p:nvPr/>
            </p:nvSpPr>
            <p:spPr>
              <a:xfrm>
                <a:off x="5896569" y="4177220"/>
                <a:ext cx="921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6" name="CasellaDiTes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69" y="4177220"/>
                <a:ext cx="921663" cy="276999"/>
              </a:xfrm>
              <a:prstGeom prst="rect">
                <a:avLst/>
              </a:prstGeom>
              <a:blipFill>
                <a:blip r:embed="rId25"/>
                <a:stretch>
                  <a:fillRect l="-5298" r="-596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/>
              <p:cNvSpPr txBox="1"/>
              <p:nvPr/>
            </p:nvSpPr>
            <p:spPr>
              <a:xfrm>
                <a:off x="5920903" y="4560569"/>
                <a:ext cx="839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it-IT" dirty="0"/>
                  <a:t>90</a:t>
                </a:r>
              </a:p>
            </p:txBody>
          </p:sp>
        </mc:Choice>
        <mc:Fallback xmlns="">
          <p:sp>
            <p:nvSpPr>
              <p:cNvPr id="87" name="CasellaDiTes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03" y="4560569"/>
                <a:ext cx="839910" cy="276999"/>
              </a:xfrm>
              <a:prstGeom prst="rect">
                <a:avLst/>
              </a:prstGeom>
              <a:blipFill>
                <a:blip r:embed="rId26"/>
                <a:stretch>
                  <a:fillRect l="-9420" t="-28261" r="-15942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/>
              <p:cNvSpPr txBox="1"/>
              <p:nvPr/>
            </p:nvSpPr>
            <p:spPr>
              <a:xfrm>
                <a:off x="5906521" y="4892616"/>
                <a:ext cx="921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=0.92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CasellaDiTesto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21" y="4892616"/>
                <a:ext cx="921663" cy="276999"/>
              </a:xfrm>
              <a:prstGeom prst="rect">
                <a:avLst/>
              </a:prstGeom>
              <a:blipFill>
                <a:blip r:embed="rId27"/>
                <a:stretch>
                  <a:fillRect l="-5960" r="-5298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asellaDiTesto 89"/>
              <p:cNvSpPr txBox="1"/>
              <p:nvPr/>
            </p:nvSpPr>
            <p:spPr>
              <a:xfrm>
                <a:off x="5920903" y="5290865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it-IT" dirty="0"/>
                  <a:t>4</a:t>
                </a:r>
              </a:p>
            </p:txBody>
          </p:sp>
        </mc:Choice>
        <mc:Fallback xmlns="">
          <p:sp>
            <p:nvSpPr>
              <p:cNvPr id="90" name="CasellaDiTesto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03" y="5290865"/>
                <a:ext cx="851130" cy="276999"/>
              </a:xfrm>
              <a:prstGeom prst="rect">
                <a:avLst/>
              </a:prstGeom>
              <a:blipFill>
                <a:blip r:embed="rId28"/>
                <a:stretch>
                  <a:fillRect l="-9286" t="-28889" r="-15714" b="-5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sellaDiTesto 90"/>
              <p:cNvSpPr txBox="1"/>
              <p:nvPr/>
            </p:nvSpPr>
            <p:spPr>
              <a:xfrm>
                <a:off x="5920903" y="5689114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it-IT" dirty="0"/>
                  <a:t>5</a:t>
                </a:r>
              </a:p>
            </p:txBody>
          </p:sp>
        </mc:Choice>
        <mc:Fallback xmlns="">
          <p:sp>
            <p:nvSpPr>
              <p:cNvPr id="91" name="CasellaDiTesto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03" y="5689114"/>
                <a:ext cx="851130" cy="276999"/>
              </a:xfrm>
              <a:prstGeom prst="rect">
                <a:avLst/>
              </a:prstGeom>
              <a:blipFill>
                <a:blip r:embed="rId29"/>
                <a:stretch>
                  <a:fillRect l="-9286" t="-28261" r="-15714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onnettore diritto 91"/>
          <p:cNvCxnSpPr/>
          <p:nvPr/>
        </p:nvCxnSpPr>
        <p:spPr>
          <a:xfrm>
            <a:off x="5337780" y="4315719"/>
            <a:ext cx="395786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/>
          <p:cNvCxnSpPr/>
          <p:nvPr/>
        </p:nvCxnSpPr>
        <p:spPr>
          <a:xfrm>
            <a:off x="5355127" y="4699068"/>
            <a:ext cx="39578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/>
          <p:cNvCxnSpPr/>
          <p:nvPr/>
        </p:nvCxnSpPr>
        <p:spPr>
          <a:xfrm>
            <a:off x="5355127" y="5031115"/>
            <a:ext cx="395786" cy="0"/>
          </a:xfrm>
          <a:prstGeom prst="line">
            <a:avLst/>
          </a:prstGeom>
          <a:ln w="38100">
            <a:solidFill>
              <a:srgbClr val="ED01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/>
          <p:cNvCxnSpPr/>
          <p:nvPr/>
        </p:nvCxnSpPr>
        <p:spPr>
          <a:xfrm>
            <a:off x="5355127" y="5429364"/>
            <a:ext cx="395786" cy="0"/>
          </a:xfrm>
          <a:prstGeom prst="line">
            <a:avLst/>
          </a:prstGeom>
          <a:ln w="38100">
            <a:solidFill>
              <a:srgbClr val="A0D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/>
          <p:cNvCxnSpPr/>
          <p:nvPr/>
        </p:nvCxnSpPr>
        <p:spPr>
          <a:xfrm>
            <a:off x="5355127" y="5827613"/>
            <a:ext cx="395786" cy="0"/>
          </a:xfrm>
          <a:prstGeom prst="line">
            <a:avLst/>
          </a:prstGeom>
          <a:ln w="38100">
            <a:solidFill>
              <a:srgbClr val="15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2564847" y="4155096"/>
            <a:ext cx="221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ookman Old Style" panose="02050604050505020204" pitchFamily="18" charset="0"/>
              </a:rPr>
              <a:t>SLY EOS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8160922" y="4144483"/>
            <a:ext cx="217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ookman Old Style" panose="02050604050505020204" pitchFamily="18" charset="0"/>
              </a:rPr>
              <a:t>GM1 EOS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sellaDiTesto 99"/>
              <p:cNvSpPr txBox="1"/>
              <p:nvPr/>
            </p:nvSpPr>
            <p:spPr>
              <a:xfrm>
                <a:off x="1657385" y="1084192"/>
                <a:ext cx="965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𝐒𝐭𝐫𝐚𝐢𝐧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00" name="CasellaDiTesto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85" y="1084192"/>
                <a:ext cx="965008" cy="369332"/>
              </a:xfrm>
              <a:prstGeom prst="rect">
                <a:avLst/>
              </a:prstGeom>
              <a:blipFill>
                <a:blip r:embed="rId30"/>
                <a:stretch>
                  <a:fillRect l="-6962" r="-5696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sellaDiTesto 100"/>
              <p:cNvSpPr txBox="1"/>
              <p:nvPr/>
            </p:nvSpPr>
            <p:spPr>
              <a:xfrm>
                <a:off x="7229412" y="999397"/>
                <a:ext cx="965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𝐒𝐭𝐫𝐚𝐢𝐧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01" name="CasellaDiTes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12" y="999397"/>
                <a:ext cx="965008" cy="369332"/>
              </a:xfrm>
              <a:prstGeom prst="rect">
                <a:avLst/>
              </a:prstGeom>
              <a:blipFill>
                <a:blip r:embed="rId31"/>
                <a:stretch>
                  <a:fillRect l="-6962" r="-5696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e 53"/>
          <p:cNvSpPr/>
          <p:nvPr/>
        </p:nvSpPr>
        <p:spPr>
          <a:xfrm>
            <a:off x="83501" y="1238704"/>
            <a:ext cx="1284232" cy="6941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/>
          <p:cNvSpPr/>
          <p:nvPr/>
        </p:nvSpPr>
        <p:spPr>
          <a:xfrm>
            <a:off x="5895110" y="1212825"/>
            <a:ext cx="1284232" cy="6941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xmlns="" id="{7DF43305-65BA-4221-B644-5643F3F657FE}"/>
                  </a:ext>
                </a:extLst>
              </p:cNvPr>
              <p:cNvSpPr txBox="1"/>
              <p:nvPr/>
            </p:nvSpPr>
            <p:spPr>
              <a:xfrm>
                <a:off x="3832516" y="774428"/>
                <a:ext cx="3441007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𝐁𝐫𝐞𝐚𝐤𝐢𝐧</m:t>
                      </m:r>
                      <m:r>
                        <a:rPr lang="it-IT" sz="24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𝐒𝐭𝐫𝐚𝐢𝐧</m:t>
                      </m:r>
                      <m:r>
                        <a:rPr lang="it-IT" sz="24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≅ </m:t>
                      </m:r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4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7DF43305-65BA-4221-B644-5643F3F65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16" y="774428"/>
                <a:ext cx="3441007" cy="377667"/>
              </a:xfrm>
              <a:prstGeom prst="rect">
                <a:avLst/>
              </a:prstGeom>
              <a:blipFill>
                <a:blip r:embed="rId32"/>
                <a:stretch>
                  <a:fillRect l="-1418" r="-177"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58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CD63E206-2263-46CC-AF71-5689E3E02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5" y="740882"/>
            <a:ext cx="10353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/>
              <a:t>Typical</a:t>
            </a:r>
            <a:r>
              <a:rPr lang="it-IT" sz="4000" b="1" dirty="0"/>
              <a:t> </a:t>
            </a:r>
            <a:r>
              <a:rPr lang="it-IT" sz="4000" b="1" dirty="0" err="1"/>
              <a:t>timescale</a:t>
            </a:r>
            <a:endParaRPr lang="it-IT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A172216F-4BE1-4616-8F43-F594B79A0AE0}"/>
                  </a:ext>
                </a:extLst>
              </p:cNvPr>
              <p:cNvSpPr txBox="1"/>
              <p:nvPr/>
            </p:nvSpPr>
            <p:spPr>
              <a:xfrm>
                <a:off x="2219739" y="3607819"/>
                <a:ext cx="2250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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=70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𝑟𝑎𝑑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172216F-4BE1-4616-8F43-F594B79A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39" y="3607819"/>
                <a:ext cx="225093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xmlns="" id="{2AD0456A-FB18-4E98-8E3B-BE61796DAA5B}"/>
                  </a:ext>
                </a:extLst>
              </p:cNvPr>
              <p:cNvSpPr txBox="1"/>
              <p:nvPr/>
            </p:nvSpPr>
            <p:spPr>
              <a:xfrm>
                <a:off x="5307496" y="3248070"/>
                <a:ext cx="3508717" cy="838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𝐸𝑚𝑖𝑠𝑠𝑖𝑜𝑛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dirty="0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it-IT" sz="2800" i="1" dirty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it-IT" sz="28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</m:t>
                              </m:r>
                            </m:e>
                          </m:acc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11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D0456A-FB18-4E98-8E3B-BE61796D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96" y="3248070"/>
                <a:ext cx="3508717" cy="838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3061000A-52C7-4940-B671-7EA3D39FC633}"/>
                  </a:ext>
                </a:extLst>
              </p:cNvPr>
              <p:cNvSpPr txBox="1"/>
              <p:nvPr/>
            </p:nvSpPr>
            <p:spPr>
              <a:xfrm>
                <a:off x="3743739" y="2113721"/>
                <a:ext cx="3224857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𝑐𝑟𝑜𝑠𝑠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061000A-52C7-4940-B671-7EA3D39F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39" y="2113721"/>
                <a:ext cx="3224857" cy="882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xmlns="" id="{79AAC277-DFB9-4B58-946D-3782269E63A4}"/>
                  </a:ext>
                </a:extLst>
              </p:cNvPr>
              <p:cNvSpPr/>
              <p:nvPr/>
            </p:nvSpPr>
            <p:spPr>
              <a:xfrm>
                <a:off x="3743739" y="4685422"/>
                <a:ext cx="3911648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𝑖𝑛𝑡𝑒𝑟𝑔𝑙𝑖𝑡𝑐h</m:t>
                          </m:r>
                        </m:sub>
                      </m:sSub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2.5 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79AAC277-DFB9-4B58-946D-3782269E6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39" y="4685422"/>
                <a:ext cx="3911648" cy="558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80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2"/>
              <p:cNvSpPr txBox="1">
                <a:spLocks/>
              </p:cNvSpPr>
              <p:nvPr/>
            </p:nvSpPr>
            <p:spPr>
              <a:xfrm>
                <a:off x="4279639" y="946484"/>
                <a:ext cx="4476741" cy="3367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>
                    <a:latin typeface="Bookman Old Style" panose="02050604050505020204" pitchFamily="18" charset="0"/>
                  </a:rPr>
                  <a:t>Rotating </a:t>
                </a:r>
                <a:r>
                  <a:rPr lang="it-IT" dirty="0" err="1">
                    <a:latin typeface="Bookman Old Style" panose="02050604050505020204" pitchFamily="18" charset="0"/>
                  </a:rPr>
                  <a:t>neutron</a:t>
                </a:r>
                <a:r>
                  <a:rPr lang="it-IT" dirty="0">
                    <a:latin typeface="Bookman Old Style" panose="02050604050505020204" pitchFamily="18" charset="0"/>
                  </a:rPr>
                  <a:t> star</a:t>
                </a:r>
              </a:p>
              <a:p>
                <a:pPr marL="342900" indent="-342900" algn="just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</m:t>
                        </m:r>
                      </m:sub>
                    </m:sSub>
                  </m:oMath>
                </a14:m>
                <a:endParaRPr lang="it-IT" dirty="0">
                  <a:latin typeface="Bookman Old Style" panose="02050604050505020204" pitchFamily="18" charset="0"/>
                </a:endParaRPr>
              </a:p>
              <a:p>
                <a:pPr marL="342900" indent="-342900" algn="just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 </m:t>
                    </m:r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km</a:t>
                </a:r>
              </a:p>
              <a:p>
                <a:pPr marL="342900" indent="-342900" algn="just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 s</a:t>
                </a:r>
              </a:p>
              <a:p>
                <a:pPr marL="342900" indent="-342900" algn="just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≈3−10</m:t>
                    </m:r>
                    <m:sSub>
                      <m:sSub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dirty="0">
                  <a:latin typeface="Bookman Old Style" panose="02050604050505020204" pitchFamily="18" charset="0"/>
                </a:endParaRPr>
              </a:p>
              <a:p>
                <a:pPr marL="342900" indent="-342900" algn="just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G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Sottotitol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639" y="946484"/>
                <a:ext cx="4476741" cy="3367783"/>
              </a:xfrm>
              <a:prstGeom prst="rect">
                <a:avLst/>
              </a:prstGeom>
              <a:blipFill>
                <a:blip r:embed="rId3"/>
                <a:stretch>
                  <a:fillRect l="-2452" t="-30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www.nrao.edu/pr/2011/studentpulsar/puls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8761"/>
          <a:stretch/>
        </p:blipFill>
        <p:spPr bwMode="auto">
          <a:xfrm>
            <a:off x="511014" y="946484"/>
            <a:ext cx="3671662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63" y="946484"/>
            <a:ext cx="3276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997299" y="272987"/>
            <a:ext cx="7669386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Pulsar (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Hewish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&amp; Bell 1967)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167197" y="521368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man Old Style" panose="02050604050505020204" pitchFamily="18" charset="0"/>
              </a:rPr>
              <a:t>Jocelyn Bell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359" y="4657237"/>
            <a:ext cx="6367828" cy="2159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20"/>
    </mc:Choice>
    <mc:Fallback xmlns="">
      <p:transition spd="slow" advTm="8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31521" y="4317208"/>
                <a:ext cx="265034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1" y="4317208"/>
                <a:ext cx="2650341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752140" y="4474702"/>
                <a:ext cx="20376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40" y="4474702"/>
                <a:ext cx="2037609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3256535" y="3664975"/>
            <a:ext cx="458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Von </a:t>
            </a:r>
            <a:r>
              <a:rPr lang="it-IT" sz="2800" dirty="0" err="1"/>
              <a:t>Mises</a:t>
            </a:r>
            <a:r>
              <a:rPr lang="it-IT" sz="2800" dirty="0"/>
              <a:t> </a:t>
            </a:r>
            <a:r>
              <a:rPr lang="it-IT" sz="2800" dirty="0" err="1"/>
              <a:t>Criterion</a:t>
            </a:r>
            <a:endParaRPr lang="en-US" sz="2800" dirty="0"/>
          </a:p>
        </p:txBody>
      </p:sp>
      <p:sp>
        <p:nvSpPr>
          <p:cNvPr id="7" name="Rettangolo 6"/>
          <p:cNvSpPr/>
          <p:nvPr/>
        </p:nvSpPr>
        <p:spPr>
          <a:xfrm>
            <a:off x="4328918" y="4273986"/>
            <a:ext cx="2651760" cy="11227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678" y="1451273"/>
            <a:ext cx="4710579" cy="4456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872830" y="1943378"/>
                <a:ext cx="5089901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i="0" dirty="0">
                        <a:latin typeface="Cambria Math" panose="02040503050406030204" pitchFamily="18" charset="0"/>
                      </a:rPr>
                      <m:t>Strain</m:t>
                    </m:r>
                    <m:r>
                      <a:rPr lang="it-IT" sz="28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800" i="0" dirty="0" err="1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it-IT" sz="2800" dirty="0">
                    <a:latin typeface="Bookman Old Style" panose="02050604050505020204" pitchFamily="18" charset="0"/>
                  </a:rPr>
                  <a:t>=Breaking Strain</a:t>
                </a:r>
              </a:p>
              <a:p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0" y="1943378"/>
                <a:ext cx="5089901" cy="1131592"/>
              </a:xfrm>
              <a:prstGeom prst="rect">
                <a:avLst/>
              </a:prstGeom>
              <a:blipFill>
                <a:blip r:embed="rId5"/>
                <a:stretch>
                  <a:fillRect r="-1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892521" y="1087170"/>
            <a:ext cx="343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man Old Style" panose="02050604050505020204" pitchFamily="18" charset="0"/>
              </a:rPr>
              <a:t>Tresca </a:t>
            </a:r>
            <a:r>
              <a:rPr lang="it-IT" sz="2800" dirty="0" err="1">
                <a:latin typeface="Bookman Old Style" panose="02050604050505020204" pitchFamily="18" charset="0"/>
              </a:rPr>
              <a:t>Criterion</a:t>
            </a:r>
            <a:endParaRPr lang="it-IT" sz="2800" dirty="0">
              <a:latin typeface="Bookman Old Style" panose="02050604050505020204" pitchFamily="18" charset="0"/>
            </a:endParaRPr>
          </a:p>
          <a:p>
            <a:endParaRPr lang="it-IT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72830" y="1816677"/>
            <a:ext cx="5028795" cy="1005840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F73C06D-BF9F-4F04-8DA2-DFB9CDA47EEC}"/>
              </a:ext>
            </a:extLst>
          </p:cNvPr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Failure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Criterion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1913708" y="226162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LFE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models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4444586" y="1623943"/>
            <a:ext cx="2784944" cy="28215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0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99148" y="1148806"/>
            <a:ext cx="2406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atin typeface="Bookman Old Style" panose="02050604050505020204" pitchFamily="18" charset="0"/>
              </a:rPr>
              <a:t>Perturbation</a:t>
            </a:r>
            <a:endParaRPr lang="it-IT" sz="2600" dirty="0">
              <a:latin typeface="Bookman Old Style" panose="0205060405050502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1441" y="1519096"/>
            <a:ext cx="35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Bookman Old Style" panose="02050604050505020204" pitchFamily="18" charset="0"/>
              </a:rPr>
              <a:t>Rotatin</a:t>
            </a:r>
            <a:r>
              <a:rPr lang="it-IT" sz="2400" dirty="0" err="1"/>
              <a:t>g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endParaRPr lang="it-IT" sz="24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274968" y="1519096"/>
            <a:ext cx="427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okman Old Style" panose="02050604050505020204" pitchFamily="18" charset="0"/>
              </a:rPr>
              <a:t>New </a:t>
            </a:r>
            <a:r>
              <a:rPr lang="it-IT" sz="2400" b="1" dirty="0" err="1">
                <a:latin typeface="Bookman Old Style" panose="02050604050505020204" pitchFamily="18" charset="0"/>
              </a:rPr>
              <a:t>deformed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523006" y="1995625"/>
                <a:ext cx="3831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06" y="1995625"/>
                <a:ext cx="38311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8725374" y="1980761"/>
                <a:ext cx="13717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3200" i="1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74" y="1980761"/>
                <a:ext cx="137178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/>
          <p:cNvSpPr txBox="1"/>
          <p:nvPr/>
        </p:nvSpPr>
        <p:spPr>
          <a:xfrm>
            <a:off x="1203899" y="2832421"/>
            <a:ext cx="324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Bookman Old Style" panose="02050604050505020204" pitchFamily="18" charset="0"/>
              </a:rPr>
              <a:t>Not</a:t>
            </a:r>
            <a:r>
              <a:rPr lang="it-IT" sz="2400" dirty="0">
                <a:latin typeface="Bookman Old Style" panose="02050604050505020204" pitchFamily="18" charset="0"/>
              </a:rPr>
              <a:t> self-</a:t>
            </a:r>
            <a:r>
              <a:rPr lang="it-IT" sz="2400" dirty="0" err="1">
                <a:latin typeface="Bookman Old Style" panose="02050604050505020204" pitchFamily="18" charset="0"/>
              </a:rPr>
              <a:t>consistent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7457856" y="2312769"/>
                <a:ext cx="4043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56" y="2312769"/>
                <a:ext cx="404339" cy="584775"/>
              </a:xfrm>
              <a:prstGeom prst="rect">
                <a:avLst/>
              </a:prstGeom>
              <a:blipFill>
                <a:blip r:embed="rId4"/>
                <a:stretch>
                  <a:fillRect r="-43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7472215" y="3294086"/>
                <a:ext cx="76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15" y="3294086"/>
                <a:ext cx="76835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tangolo 33"/>
          <p:cNvSpPr/>
          <p:nvPr/>
        </p:nvSpPr>
        <p:spPr>
          <a:xfrm>
            <a:off x="1111441" y="2832421"/>
            <a:ext cx="3287707" cy="528280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457856" y="2312768"/>
            <a:ext cx="848631" cy="698794"/>
          </a:xfrm>
          <a:prstGeom prst="ellipse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492191" y="3294086"/>
            <a:ext cx="848631" cy="698794"/>
          </a:xfrm>
          <a:prstGeom prst="ellipse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154289" y="2921078"/>
            <a:ext cx="154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okman Old Style" panose="02050604050505020204" pitchFamily="18" charset="0"/>
              </a:rPr>
              <a:t>By </a:t>
            </a:r>
            <a:r>
              <a:rPr lang="it-IT" sz="2400" dirty="0" err="1">
                <a:latin typeface="Bookman Old Style" panose="02050604050505020204" pitchFamily="18" charset="0"/>
              </a:rPr>
              <a:t>Hand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5057438" y="2691142"/>
            <a:ext cx="1748311" cy="894737"/>
          </a:xfrm>
          <a:prstGeom prst="ellipse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/>
          <p:cNvCxnSpPr>
            <a:endCxn id="35" idx="2"/>
          </p:cNvCxnSpPr>
          <p:nvPr/>
        </p:nvCxnSpPr>
        <p:spPr>
          <a:xfrm flipV="1">
            <a:off x="6805749" y="2662165"/>
            <a:ext cx="652107" cy="438421"/>
          </a:xfrm>
          <a:prstGeom prst="straightConnector1">
            <a:avLst/>
          </a:prstGeom>
          <a:ln w="381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endCxn id="36" idx="2"/>
          </p:cNvCxnSpPr>
          <p:nvPr/>
        </p:nvCxnSpPr>
        <p:spPr>
          <a:xfrm>
            <a:off x="6833870" y="3138510"/>
            <a:ext cx="658321" cy="504973"/>
          </a:xfrm>
          <a:prstGeom prst="straightConnector1">
            <a:avLst/>
          </a:prstGeom>
          <a:ln w="381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855441" y="5056092"/>
                <a:ext cx="1104341" cy="831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41" y="5056092"/>
                <a:ext cx="1104341" cy="8317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4037171" y="5461379"/>
                <a:ext cx="4800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𝑐𝑟𝑢𝑠𝑡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𝑓𝑙𝑢𝑖𝑑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71" y="5461379"/>
                <a:ext cx="480099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e 46"/>
          <p:cNvSpPr/>
          <p:nvPr/>
        </p:nvSpPr>
        <p:spPr>
          <a:xfrm>
            <a:off x="9082122" y="5171782"/>
            <a:ext cx="2342370" cy="102167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/>
              <p:cNvSpPr/>
              <p:nvPr/>
            </p:nvSpPr>
            <p:spPr>
              <a:xfrm>
                <a:off x="10403820" y="4622093"/>
                <a:ext cx="310310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Rettango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820" y="4622093"/>
                <a:ext cx="310310" cy="404791"/>
              </a:xfrm>
              <a:prstGeom prst="rect">
                <a:avLst/>
              </a:prstGeom>
              <a:blipFill>
                <a:blip r:embed="rId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2 48"/>
          <p:cNvCxnSpPr/>
          <p:nvPr/>
        </p:nvCxnSpPr>
        <p:spPr>
          <a:xfrm flipV="1">
            <a:off x="10299330" y="4623573"/>
            <a:ext cx="0" cy="206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e 49"/>
          <p:cNvSpPr/>
          <p:nvPr/>
        </p:nvSpPr>
        <p:spPr>
          <a:xfrm>
            <a:off x="9079425" y="2805557"/>
            <a:ext cx="2342370" cy="102167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/>
              <p:cNvSpPr/>
              <p:nvPr/>
            </p:nvSpPr>
            <p:spPr>
              <a:xfrm>
                <a:off x="10401123" y="2119149"/>
                <a:ext cx="310310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Rettango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123" y="2119149"/>
                <a:ext cx="310310" cy="404791"/>
              </a:xfrm>
              <a:prstGeom prst="rect">
                <a:avLst/>
              </a:prstGeom>
              <a:blipFill>
                <a:blip r:embed="rId9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e 51"/>
          <p:cNvSpPr/>
          <p:nvPr/>
        </p:nvSpPr>
        <p:spPr>
          <a:xfrm>
            <a:off x="9367643" y="2931269"/>
            <a:ext cx="1765934" cy="77025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66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10299330" y="2178802"/>
            <a:ext cx="0" cy="206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/>
              <p:cNvSpPr txBox="1"/>
              <p:nvPr/>
            </p:nvSpPr>
            <p:spPr>
              <a:xfrm>
                <a:off x="10927204" y="4222018"/>
                <a:ext cx="9891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4" name="CasellaDiTes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04" y="4222018"/>
                <a:ext cx="98918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e 54"/>
          <p:cNvSpPr/>
          <p:nvPr/>
        </p:nvSpPr>
        <p:spPr>
          <a:xfrm>
            <a:off x="1174707" y="4959411"/>
            <a:ext cx="2621436" cy="129315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/>
              <p:cNvSpPr txBox="1"/>
              <p:nvPr/>
            </p:nvSpPr>
            <p:spPr>
              <a:xfrm>
                <a:off x="2977145" y="5260092"/>
                <a:ext cx="659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6" name="CasellaDiTes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45" y="5260092"/>
                <a:ext cx="65921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/>
              <p:cNvSpPr txBox="1"/>
              <p:nvPr/>
            </p:nvSpPr>
            <p:spPr>
              <a:xfrm>
                <a:off x="1282288" y="5290436"/>
                <a:ext cx="659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7" name="CasellaDiTes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88" y="5290436"/>
                <a:ext cx="65921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/>
              <p:cNvSpPr/>
              <p:nvPr/>
            </p:nvSpPr>
            <p:spPr>
              <a:xfrm>
                <a:off x="1216502" y="3948914"/>
                <a:ext cx="2090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32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sz="320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l-GR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it-IT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8" name="Rettango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02" y="3948914"/>
                <a:ext cx="209025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e 60"/>
          <p:cNvSpPr/>
          <p:nvPr/>
        </p:nvSpPr>
        <p:spPr>
          <a:xfrm>
            <a:off x="1196546" y="3846417"/>
            <a:ext cx="2195313" cy="8064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9916325" y="3026485"/>
            <a:ext cx="388901" cy="282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10299330" y="3312606"/>
            <a:ext cx="1007289" cy="2630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/>
              <p:cNvSpPr txBox="1"/>
              <p:nvPr/>
            </p:nvSpPr>
            <p:spPr>
              <a:xfrm>
                <a:off x="11359027" y="3609126"/>
                <a:ext cx="331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027" y="3609126"/>
                <a:ext cx="33111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9634914" y="3098192"/>
                <a:ext cx="4389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914" y="3098192"/>
                <a:ext cx="43896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in giù 14"/>
          <p:cNvSpPr/>
          <p:nvPr/>
        </p:nvSpPr>
        <p:spPr>
          <a:xfrm>
            <a:off x="10730857" y="3922255"/>
            <a:ext cx="111242" cy="12228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4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2 48">
            <a:extLst>
              <a:ext uri="{FF2B5EF4-FFF2-40B4-BE49-F238E27FC236}">
                <a16:creationId xmlns:a16="http://schemas.microsoft.com/office/drawing/2014/main" xmlns="" id="{F9B7B25F-1C66-462E-8351-DFB6266FEF6C}"/>
              </a:ext>
            </a:extLst>
          </p:cNvPr>
          <p:cNvCxnSpPr/>
          <p:nvPr/>
        </p:nvCxnSpPr>
        <p:spPr>
          <a:xfrm flipV="1">
            <a:off x="3264837" y="98636"/>
            <a:ext cx="0" cy="6530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e 49">
            <a:extLst>
              <a:ext uri="{FF2B5EF4-FFF2-40B4-BE49-F238E27FC236}">
                <a16:creationId xmlns:a16="http://schemas.microsoft.com/office/drawing/2014/main" xmlns="" id="{763CE0CE-0CB6-495B-ABD7-E89106C02336}"/>
              </a:ext>
            </a:extLst>
          </p:cNvPr>
          <p:cNvSpPr/>
          <p:nvPr/>
        </p:nvSpPr>
        <p:spPr>
          <a:xfrm>
            <a:off x="485406" y="520816"/>
            <a:ext cx="5629036" cy="562903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xmlns="" id="{0FE1F214-C1DC-4B59-AC3C-29AC2A98BDE0}"/>
              </a:ext>
            </a:extLst>
          </p:cNvPr>
          <p:cNvSpPr/>
          <p:nvPr/>
        </p:nvSpPr>
        <p:spPr>
          <a:xfrm>
            <a:off x="674800" y="700816"/>
            <a:ext cx="5250248" cy="525024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xmlns="" id="{ECBFE61E-9D72-4936-8EA7-03A05B212652}"/>
              </a:ext>
            </a:extLst>
          </p:cNvPr>
          <p:cNvSpPr/>
          <p:nvPr/>
        </p:nvSpPr>
        <p:spPr>
          <a:xfrm>
            <a:off x="1087684" y="1095568"/>
            <a:ext cx="4460744" cy="4460744"/>
          </a:xfrm>
          <a:prstGeom prst="ellipse">
            <a:avLst/>
          </a:prstGeom>
          <a:solidFill>
            <a:srgbClr val="159B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xmlns="" id="{704975EC-0F8B-43C2-B3ED-A20362824AF8}"/>
              </a:ext>
            </a:extLst>
          </p:cNvPr>
          <p:cNvSpPr/>
          <p:nvPr/>
        </p:nvSpPr>
        <p:spPr>
          <a:xfrm>
            <a:off x="2334167" y="2342051"/>
            <a:ext cx="1967778" cy="1967778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xmlns="" id="{80672C4C-D1BB-4A29-ADB3-0A845DAC4EB3}"/>
              </a:ext>
            </a:extLst>
          </p:cNvPr>
          <p:cNvCxnSpPr>
            <a:cxnSpLocks/>
            <a:stCxn id="51" idx="0"/>
            <a:endCxn id="51" idx="4"/>
          </p:cNvCxnSpPr>
          <p:nvPr/>
        </p:nvCxnSpPr>
        <p:spPr>
          <a:xfrm>
            <a:off x="3299924" y="700816"/>
            <a:ext cx="0" cy="52502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xmlns="" id="{513DEAF5-01FA-48F8-A54A-70A32477E935}"/>
              </a:ext>
            </a:extLst>
          </p:cNvPr>
          <p:cNvCxnSpPr/>
          <p:nvPr/>
        </p:nvCxnSpPr>
        <p:spPr>
          <a:xfrm flipH="1">
            <a:off x="3510508" y="719600"/>
            <a:ext cx="8078" cy="52314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7045ED87-8C01-4ABA-9F6B-FF8DBF0A725D}"/>
              </a:ext>
            </a:extLst>
          </p:cNvPr>
          <p:cNvCxnSpPr/>
          <p:nvPr/>
        </p:nvCxnSpPr>
        <p:spPr>
          <a:xfrm>
            <a:off x="3712455" y="757735"/>
            <a:ext cx="7330" cy="51551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xmlns="" id="{A0EE3774-AF54-40BE-8884-42B18BD1878B}"/>
              </a:ext>
            </a:extLst>
          </p:cNvPr>
          <p:cNvCxnSpPr/>
          <p:nvPr/>
        </p:nvCxnSpPr>
        <p:spPr>
          <a:xfrm flipH="1">
            <a:off x="3914415" y="786691"/>
            <a:ext cx="5610" cy="508810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xmlns="" id="{35C7ABD1-F8EE-418C-A403-545D3B53896C}"/>
              </a:ext>
            </a:extLst>
          </p:cNvPr>
          <p:cNvCxnSpPr/>
          <p:nvPr/>
        </p:nvCxnSpPr>
        <p:spPr>
          <a:xfrm flipH="1">
            <a:off x="4144417" y="847937"/>
            <a:ext cx="1730" cy="49651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xmlns="" id="{F897B003-DE89-45C3-97A1-9A85D0A28775}"/>
              </a:ext>
            </a:extLst>
          </p:cNvPr>
          <p:cNvCxnSpPr/>
          <p:nvPr/>
        </p:nvCxnSpPr>
        <p:spPr>
          <a:xfrm>
            <a:off x="4343681" y="935475"/>
            <a:ext cx="19519" cy="47878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xmlns="" id="{041896EA-DDD2-4592-94D0-EA99E0526280}"/>
              </a:ext>
            </a:extLst>
          </p:cNvPr>
          <p:cNvCxnSpPr/>
          <p:nvPr/>
        </p:nvCxnSpPr>
        <p:spPr>
          <a:xfrm>
            <a:off x="4565154" y="1039133"/>
            <a:ext cx="12949" cy="457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xmlns="" id="{A9D1DF52-3A7E-40B2-9C4C-CFDBB03B5757}"/>
              </a:ext>
            </a:extLst>
          </p:cNvPr>
          <p:cNvCxnSpPr/>
          <p:nvPr/>
        </p:nvCxnSpPr>
        <p:spPr>
          <a:xfrm flipH="1">
            <a:off x="4793427" y="1184988"/>
            <a:ext cx="1729" cy="42802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xmlns="" id="{FD7DBDAA-6016-4B9C-A97C-B2D442AB27D6}"/>
              </a:ext>
            </a:extLst>
          </p:cNvPr>
          <p:cNvCxnSpPr/>
          <p:nvPr/>
        </p:nvCxnSpPr>
        <p:spPr>
          <a:xfrm>
            <a:off x="5019549" y="1353282"/>
            <a:ext cx="121" cy="395492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xmlns="" id="{C2BF644C-A904-4F06-9FDA-9B7A53E4B5B3}"/>
              </a:ext>
            </a:extLst>
          </p:cNvPr>
          <p:cNvCxnSpPr/>
          <p:nvPr/>
        </p:nvCxnSpPr>
        <p:spPr>
          <a:xfrm>
            <a:off x="5238331" y="1541751"/>
            <a:ext cx="3879" cy="35364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xmlns="" id="{58E8D8E9-4F11-42B8-B643-A1542B2FCE7D}"/>
              </a:ext>
            </a:extLst>
          </p:cNvPr>
          <p:cNvCxnSpPr/>
          <p:nvPr/>
        </p:nvCxnSpPr>
        <p:spPr>
          <a:xfrm>
            <a:off x="5439245" y="1790937"/>
            <a:ext cx="0" cy="304347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B6EA5A9F-C3A1-4156-BF23-3F379F46BEA7}"/>
              </a:ext>
            </a:extLst>
          </p:cNvPr>
          <p:cNvCxnSpPr/>
          <p:nvPr/>
        </p:nvCxnSpPr>
        <p:spPr>
          <a:xfrm flipH="1">
            <a:off x="5653131" y="2174048"/>
            <a:ext cx="10632" cy="23072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xmlns="" id="{9C6BA435-EBDF-4160-A502-7689CD5F9C2E}"/>
              </a:ext>
            </a:extLst>
          </p:cNvPr>
          <p:cNvCxnSpPr/>
          <p:nvPr/>
        </p:nvCxnSpPr>
        <p:spPr>
          <a:xfrm>
            <a:off x="5799835" y="2528860"/>
            <a:ext cx="0" cy="15389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xmlns="" id="{83FD73AD-7ED9-4E3E-A275-A00D65E982B4}"/>
                  </a:ext>
                </a:extLst>
              </p:cNvPr>
              <p:cNvSpPr txBox="1"/>
              <p:nvPr/>
            </p:nvSpPr>
            <p:spPr>
              <a:xfrm>
                <a:off x="2578117" y="0"/>
                <a:ext cx="408766" cy="556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83FD73AD-7ED9-4E3E-A275-A00D65E98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17" y="0"/>
                <a:ext cx="408766" cy="556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xmlns="" id="{C28514CA-865A-44D6-8D89-DE483FA7A7F9}"/>
              </a:ext>
            </a:extLst>
          </p:cNvPr>
          <p:cNvSpPr txBox="1"/>
          <p:nvPr/>
        </p:nvSpPr>
        <p:spPr>
          <a:xfrm>
            <a:off x="1311965" y="3008243"/>
            <a:ext cx="209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VORTECES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AB385E6F-1AAF-4EDB-9B43-1A850B5D9D16}"/>
              </a:ext>
            </a:extLst>
          </p:cNvPr>
          <p:cNvCxnSpPr/>
          <p:nvPr/>
        </p:nvCxnSpPr>
        <p:spPr>
          <a:xfrm flipV="1">
            <a:off x="8964671" y="98636"/>
            <a:ext cx="0" cy="6530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xmlns="" id="{EDA0872C-2BE0-47EE-B5F0-30924270D1C4}"/>
              </a:ext>
            </a:extLst>
          </p:cNvPr>
          <p:cNvSpPr/>
          <p:nvPr/>
        </p:nvSpPr>
        <p:spPr>
          <a:xfrm>
            <a:off x="6185240" y="520816"/>
            <a:ext cx="5629036" cy="562903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xmlns="" id="{0DB88578-745D-4681-B8CD-F47F2294B0A8}"/>
              </a:ext>
            </a:extLst>
          </p:cNvPr>
          <p:cNvSpPr/>
          <p:nvPr/>
        </p:nvSpPr>
        <p:spPr>
          <a:xfrm>
            <a:off x="6374634" y="700816"/>
            <a:ext cx="5250248" cy="525024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xmlns="" id="{8CE0963D-FF19-4C54-898B-F07A0D02C10F}"/>
              </a:ext>
            </a:extLst>
          </p:cNvPr>
          <p:cNvSpPr/>
          <p:nvPr/>
        </p:nvSpPr>
        <p:spPr>
          <a:xfrm>
            <a:off x="6787518" y="1095568"/>
            <a:ext cx="4460744" cy="4460744"/>
          </a:xfrm>
          <a:prstGeom prst="ellipse">
            <a:avLst/>
          </a:prstGeom>
          <a:solidFill>
            <a:srgbClr val="159B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xmlns="" id="{8FFFBEC3-D0C1-44E0-B915-36DB960447B9}"/>
              </a:ext>
            </a:extLst>
          </p:cNvPr>
          <p:cNvSpPr/>
          <p:nvPr/>
        </p:nvSpPr>
        <p:spPr>
          <a:xfrm>
            <a:off x="8034001" y="2342051"/>
            <a:ext cx="1967778" cy="1967778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xmlns="" id="{22F6C706-66E8-4825-9A1E-A71EDF18156A}"/>
                  </a:ext>
                </a:extLst>
              </p:cNvPr>
              <p:cNvSpPr txBox="1"/>
              <p:nvPr/>
            </p:nvSpPr>
            <p:spPr>
              <a:xfrm>
                <a:off x="8277951" y="0"/>
                <a:ext cx="408766" cy="556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22F6C706-66E8-4825-9A1E-A71EDF18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951" y="0"/>
                <a:ext cx="408766" cy="556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CasellaDiTesto 88">
            <a:extLst>
              <a:ext uri="{FF2B5EF4-FFF2-40B4-BE49-F238E27FC236}">
                <a16:creationId xmlns:a16="http://schemas.microsoft.com/office/drawing/2014/main" xmlns="" id="{70A15457-F4A3-43BA-A8D8-6B2B3DFC1CF7}"/>
              </a:ext>
            </a:extLst>
          </p:cNvPr>
          <p:cNvSpPr txBox="1"/>
          <p:nvPr/>
        </p:nvSpPr>
        <p:spPr>
          <a:xfrm>
            <a:off x="7457234" y="2823576"/>
            <a:ext cx="312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BODY FORCE: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PINNING FORCE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xmlns="" id="{539167D5-FC3C-4098-B3C2-A906565F7079}"/>
              </a:ext>
            </a:extLst>
          </p:cNvPr>
          <p:cNvSpPr txBox="1"/>
          <p:nvPr/>
        </p:nvSpPr>
        <p:spPr>
          <a:xfrm>
            <a:off x="7375825" y="1639623"/>
            <a:ext cx="312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INNER CRUST</a:t>
            </a:r>
          </a:p>
        </p:txBody>
      </p:sp>
      <p:cxnSp>
        <p:nvCxnSpPr>
          <p:cNvPr id="93" name="Connettore 2 92">
            <a:extLst>
              <a:ext uri="{FF2B5EF4-FFF2-40B4-BE49-F238E27FC236}">
                <a16:creationId xmlns:a16="http://schemas.microsoft.com/office/drawing/2014/main" xmlns="" id="{1009C092-8678-4C33-B46F-F11D537219A7}"/>
              </a:ext>
            </a:extLst>
          </p:cNvPr>
          <p:cNvCxnSpPr/>
          <p:nvPr/>
        </p:nvCxnSpPr>
        <p:spPr>
          <a:xfrm flipV="1">
            <a:off x="9210261" y="1077507"/>
            <a:ext cx="572042" cy="60928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>
            <a:extLst>
              <a:ext uri="{FF2B5EF4-FFF2-40B4-BE49-F238E27FC236}">
                <a16:creationId xmlns:a16="http://schemas.microsoft.com/office/drawing/2014/main" xmlns="" id="{AE41FA51-61DF-4A3A-A50A-98DF1CEF1C9C}"/>
              </a:ext>
            </a:extLst>
          </p:cNvPr>
          <p:cNvSpPr txBox="1"/>
          <p:nvPr/>
        </p:nvSpPr>
        <p:spPr>
          <a:xfrm>
            <a:off x="1656652" y="1661002"/>
            <a:ext cx="312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INNER CRUST</a:t>
            </a:r>
          </a:p>
        </p:txBody>
      </p:sp>
      <p:cxnSp>
        <p:nvCxnSpPr>
          <p:cNvPr id="95" name="Connettore 2 94">
            <a:extLst>
              <a:ext uri="{FF2B5EF4-FFF2-40B4-BE49-F238E27FC236}">
                <a16:creationId xmlns:a16="http://schemas.microsoft.com/office/drawing/2014/main" xmlns="" id="{F37669D1-E500-49A3-A821-D14155417C51}"/>
              </a:ext>
            </a:extLst>
          </p:cNvPr>
          <p:cNvCxnSpPr/>
          <p:nvPr/>
        </p:nvCxnSpPr>
        <p:spPr>
          <a:xfrm flipV="1">
            <a:off x="3491088" y="1098886"/>
            <a:ext cx="572042" cy="60928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7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0E105F2-C4F3-452E-AA18-FA8FDB6E2560}"/>
              </a:ext>
            </a:extLst>
          </p:cNvPr>
          <p:cNvSpPr txBox="1">
            <a:spLocks/>
          </p:cNvSpPr>
          <p:nvPr/>
        </p:nvSpPr>
        <p:spPr>
          <a:xfrm>
            <a:off x="1913708" y="226162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Pinning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force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xmlns="" id="{FB4DDE37-4CC6-4307-ADB7-DB60ECE12BA1}"/>
              </a:ext>
            </a:extLst>
          </p:cNvPr>
          <p:cNvCxnSpPr/>
          <p:nvPr/>
        </p:nvCxnSpPr>
        <p:spPr>
          <a:xfrm flipV="1">
            <a:off x="6107973" y="2173357"/>
            <a:ext cx="0" cy="4465982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5EE32772-FC80-46C5-BFDC-3D0AFDDE1828}"/>
                  </a:ext>
                </a:extLst>
              </p:cNvPr>
              <p:cNvSpPr txBox="1"/>
              <p:nvPr/>
            </p:nvSpPr>
            <p:spPr>
              <a:xfrm>
                <a:off x="1981074" y="973674"/>
                <a:ext cx="8253798" cy="113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𝑃𝑖𝑛𝑛𝑖𝑛𝑔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=4 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it-IT" sz="2800" i="1">
                                      <a:latin typeface="Cambria Math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𝑐𝑟𝑖𝑡𝑖𝑐𝑎𝑙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2800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nary>
                                <m:naryPr>
                                  <m:limLoc m:val="undOvr"/>
                                  <m:ctrlPr>
                                    <a:rPr lang="it-IT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)/2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280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80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it-IT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d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𝑐𝑟𝑜𝑠𝑡𝑎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EE32772-FC80-46C5-BFDC-3D0AFDDE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74" y="973674"/>
                <a:ext cx="8253798" cy="1136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ttore 2 58">
            <a:extLst>
              <a:ext uri="{FF2B5EF4-FFF2-40B4-BE49-F238E27FC236}">
                <a16:creationId xmlns:a16="http://schemas.microsoft.com/office/drawing/2014/main" xmlns="" id="{F6F331FE-324D-4900-89B3-204AF46BA728}"/>
              </a:ext>
            </a:extLst>
          </p:cNvPr>
          <p:cNvCxnSpPr>
            <a:stCxn id="55" idx="2"/>
          </p:cNvCxnSpPr>
          <p:nvPr/>
        </p:nvCxnSpPr>
        <p:spPr>
          <a:xfrm>
            <a:off x="4126773" y="4331554"/>
            <a:ext cx="5096740" cy="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e 54">
            <a:extLst>
              <a:ext uri="{FF2B5EF4-FFF2-40B4-BE49-F238E27FC236}">
                <a16:creationId xmlns:a16="http://schemas.microsoft.com/office/drawing/2014/main" xmlns="" id="{E9CA4780-D343-4623-B801-2ABE22652EAB}"/>
              </a:ext>
            </a:extLst>
          </p:cNvPr>
          <p:cNvSpPr/>
          <p:nvPr/>
        </p:nvSpPr>
        <p:spPr>
          <a:xfrm>
            <a:off x="4126773" y="2350354"/>
            <a:ext cx="3962400" cy="3962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xmlns="" id="{968B2FD1-66FA-4A31-BF3B-5DFD993A08E5}"/>
                  </a:ext>
                </a:extLst>
              </p:cNvPr>
              <p:cNvSpPr/>
              <p:nvPr/>
            </p:nvSpPr>
            <p:spPr>
              <a:xfrm>
                <a:off x="8974824" y="4482255"/>
                <a:ext cx="374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968B2FD1-66FA-4A31-BF3B-5DFD993A0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824" y="4482255"/>
                <a:ext cx="3743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xmlns="" id="{8DC2DE5A-3683-4D02-8C22-8BAA0C52F4D7}"/>
                  </a:ext>
                </a:extLst>
              </p:cNvPr>
              <p:cNvSpPr/>
              <p:nvPr/>
            </p:nvSpPr>
            <p:spPr>
              <a:xfrm>
                <a:off x="6107973" y="1951635"/>
                <a:ext cx="998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it-IT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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8DC2DE5A-3683-4D02-8C22-8BAA0C52F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973" y="1951635"/>
                <a:ext cx="9989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e 61">
            <a:extLst>
              <a:ext uri="{FF2B5EF4-FFF2-40B4-BE49-F238E27FC236}">
                <a16:creationId xmlns:a16="http://schemas.microsoft.com/office/drawing/2014/main" xmlns="" id="{409BF6F7-BA1A-493C-8894-AE3AAD68C37C}"/>
              </a:ext>
            </a:extLst>
          </p:cNvPr>
          <p:cNvSpPr/>
          <p:nvPr/>
        </p:nvSpPr>
        <p:spPr>
          <a:xfrm>
            <a:off x="4600854" y="2824435"/>
            <a:ext cx="3014238" cy="30142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41E831BE-D816-4995-9388-B153BA1B5B35}"/>
              </a:ext>
            </a:extLst>
          </p:cNvPr>
          <p:cNvCxnSpPr>
            <a:cxnSpLocks/>
          </p:cNvCxnSpPr>
          <p:nvPr/>
        </p:nvCxnSpPr>
        <p:spPr>
          <a:xfrm>
            <a:off x="6400800" y="2883209"/>
            <a:ext cx="0" cy="29034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xmlns="" id="{3E02F08E-9748-4BAC-9AC4-120FB1F4DB77}"/>
              </a:ext>
            </a:extLst>
          </p:cNvPr>
          <p:cNvCxnSpPr>
            <a:cxnSpLocks/>
          </p:cNvCxnSpPr>
          <p:nvPr/>
        </p:nvCxnSpPr>
        <p:spPr>
          <a:xfrm>
            <a:off x="6400800" y="2883209"/>
            <a:ext cx="1656322" cy="0"/>
          </a:xfrm>
          <a:prstGeom prst="straightConnector1">
            <a:avLst/>
          </a:prstGeom>
          <a:ln w="38100">
            <a:solidFill>
              <a:srgbClr val="E511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xmlns="" id="{466A1A7F-26B4-45CE-B0BF-52E8E5B0DAE0}"/>
                  </a:ext>
                </a:extLst>
              </p:cNvPr>
              <p:cNvSpPr/>
              <p:nvPr/>
            </p:nvSpPr>
            <p:spPr>
              <a:xfrm>
                <a:off x="8057122" y="2903541"/>
                <a:ext cx="1037463" cy="43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𝑃𝑖𝑛𝑛𝑖𝑛𝑔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466A1A7F-26B4-45CE-B0BF-52E8E5B0D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22" y="2903541"/>
                <a:ext cx="1037463" cy="431849"/>
              </a:xfrm>
              <a:prstGeom prst="rect">
                <a:avLst/>
              </a:prstGeom>
              <a:blipFill>
                <a:blip r:embed="rId5"/>
                <a:stretch>
                  <a:fillRect t="-19718" b="-8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nettore 2 76">
            <a:extLst>
              <a:ext uri="{FF2B5EF4-FFF2-40B4-BE49-F238E27FC236}">
                <a16:creationId xmlns:a16="http://schemas.microsoft.com/office/drawing/2014/main" xmlns="" id="{91F31A15-E94C-4BBB-9D75-37ACD4F6E7E2}"/>
              </a:ext>
            </a:extLst>
          </p:cNvPr>
          <p:cNvCxnSpPr>
            <a:cxnSpLocks/>
          </p:cNvCxnSpPr>
          <p:nvPr/>
        </p:nvCxnSpPr>
        <p:spPr>
          <a:xfrm>
            <a:off x="6400800" y="5786651"/>
            <a:ext cx="1688373" cy="0"/>
          </a:xfrm>
          <a:prstGeom prst="straightConnector1">
            <a:avLst/>
          </a:prstGeom>
          <a:ln w="38100">
            <a:solidFill>
              <a:srgbClr val="E511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0E105F2-C4F3-452E-AA18-FA8FDB6E2560}"/>
              </a:ext>
            </a:extLst>
          </p:cNvPr>
          <p:cNvSpPr txBox="1">
            <a:spLocks/>
          </p:cNvSpPr>
          <p:nvPr/>
        </p:nvSpPr>
        <p:spPr>
          <a:xfrm>
            <a:off x="1913708" y="226162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Pinning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xmlns="" id="{4EBDD371-262F-4EB8-B537-D2E4AD0F239A}"/>
                  </a:ext>
                </a:extLst>
              </p:cNvPr>
              <p:cNvSpPr txBox="1"/>
              <p:nvPr/>
            </p:nvSpPr>
            <p:spPr>
              <a:xfrm>
                <a:off x="9096291" y="5201810"/>
                <a:ext cx="1796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sz="2400" dirty="0">
                    <a:latin typeface="Bookman Old Style" panose="02050604050505020204" pitchFamily="18" charset="0"/>
                  </a:rPr>
                  <a:t> </a:t>
                </a:r>
                <a:r>
                  <a:rPr lang="it-IT" sz="2400" dirty="0" err="1">
                    <a:latin typeface="Bookman Old Style" panose="02050604050505020204" pitchFamily="18" charset="0"/>
                  </a:rPr>
                  <a:t>cylindrical</a:t>
                </a:r>
                <a:r>
                  <a:rPr lang="it-IT" sz="2400" dirty="0">
                    <a:latin typeface="Bookman Old Style" panose="02050604050505020204" pitchFamily="18" charset="0"/>
                  </a:rPr>
                  <a:t> </a:t>
                </a:r>
              </a:p>
              <a:p>
                <a:r>
                  <a:rPr lang="it-IT" sz="2400" dirty="0" err="1">
                    <a:latin typeface="Bookman Old Style" panose="02050604050505020204" pitchFamily="18" charset="0"/>
                  </a:rPr>
                  <a:t>radius</a:t>
                </a:r>
                <a:endParaRPr lang="it-IT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EBDD371-262F-4EB8-B537-D2E4AD0F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291" y="5201810"/>
                <a:ext cx="1796996" cy="1200329"/>
              </a:xfrm>
              <a:prstGeom prst="rect">
                <a:avLst/>
              </a:prstGeom>
              <a:blipFill>
                <a:blip r:embed="rId2"/>
                <a:stretch>
                  <a:fillRect l="-5085" r="-1695" b="-111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1C403AE-435C-4200-B5F4-786045E4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3" y="2350353"/>
            <a:ext cx="6665844" cy="4166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336207AD-D4FD-4412-BFCC-A0675E17A336}"/>
                  </a:ext>
                </a:extLst>
              </p:cNvPr>
              <p:cNvSpPr txBox="1"/>
              <p:nvPr/>
            </p:nvSpPr>
            <p:spPr>
              <a:xfrm>
                <a:off x="1981074" y="973674"/>
                <a:ext cx="8253798" cy="113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𝑃𝑖𝑛𝑛𝑖𝑛𝑔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=4 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it-IT" sz="2800" i="1">
                                      <a:latin typeface="Cambria Math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𝑐𝑟𝑖𝑡𝑖𝑐𝑎𝑙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2800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nary>
                                <m:naryPr>
                                  <m:limLoc m:val="undOvr"/>
                                  <m:ctrlPr>
                                    <a:rPr lang="it-IT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)/2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280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80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it-IT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d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𝑐𝑟𝑜𝑠𝑡𝑎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36207AD-D4FD-4412-BFCC-A0675E17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74" y="973674"/>
                <a:ext cx="8253798" cy="1136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16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 pdo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0" y="1192696"/>
            <a:ext cx="6130437" cy="46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5AF946B-2E64-4789-A7F0-305ADE15D157}"/>
              </a:ext>
            </a:extLst>
          </p:cNvPr>
          <p:cNvSpPr txBox="1">
            <a:spLocks/>
          </p:cNvSpPr>
          <p:nvPr/>
        </p:nvSpPr>
        <p:spPr>
          <a:xfrm>
            <a:off x="1913708" y="213099"/>
            <a:ext cx="8388531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Neutron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Stars Zoo</a:t>
            </a: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xmlns="" id="{5886913A-CE10-4645-BF4C-CC83B7D4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57" y="1192696"/>
            <a:ext cx="5835900" cy="46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3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Neutron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star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structure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658819" y="974992"/>
            <a:ext cx="5629036" cy="562903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848212" y="1164383"/>
            <a:ext cx="5250248" cy="52502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261096" y="1559135"/>
            <a:ext cx="4460744" cy="4460744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507579" y="2805618"/>
            <a:ext cx="1967778" cy="1967778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689182" y="872241"/>
                <a:ext cx="43678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Bookman Old Style" panose="02050604050505020204" pitchFamily="18" charset="0"/>
                  </a:rPr>
                  <a:t>ATMOSPHERE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it-IT" sz="2200" b="1" dirty="0">
                  <a:latin typeface="Bookman Old Style" panose="02050604050505020204" pitchFamily="18" charset="0"/>
                </a:endParaRPr>
              </a:p>
              <a:p>
                <a:r>
                  <a:rPr lang="it-IT" sz="2400" dirty="0">
                    <a:latin typeface="Bookman Old Style" panose="02050604050505020204" pitchFamily="18" charset="0"/>
                  </a:rPr>
                  <a:t>Hot </a:t>
                </a:r>
                <a:r>
                  <a:rPr lang="it-IT" sz="2400" dirty="0" err="1">
                    <a:latin typeface="Bookman Old Style" panose="02050604050505020204" pitchFamily="18" charset="0"/>
                  </a:rPr>
                  <a:t>ionized</a:t>
                </a:r>
                <a:r>
                  <a:rPr lang="it-IT" sz="2400" dirty="0">
                    <a:latin typeface="Bookman Old Style" panose="02050604050505020204" pitchFamily="18" charset="0"/>
                  </a:rPr>
                  <a:t> plasma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82" y="872241"/>
                <a:ext cx="4367835" cy="830997"/>
              </a:xfrm>
              <a:prstGeom prst="rect">
                <a:avLst/>
              </a:prstGeom>
              <a:blipFill>
                <a:blip r:embed="rId3"/>
                <a:stretch>
                  <a:fillRect l="-2092" t="-5882" b="-169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8534930" y="2031776"/>
                <a:ext cx="33332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Bookman Old Style" panose="02050604050505020204" pitchFamily="18" charset="0"/>
                  </a:rPr>
                  <a:t>OUTER CRUST</a:t>
                </a:r>
              </a:p>
              <a:p>
                <a14:m>
                  <m:oMath xmlns:m="http://schemas.openxmlformats.org/officeDocument/2006/math"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>
                    <a:latin typeface="Bookman Old Style" panose="02050604050505020204" pitchFamily="18" charset="0"/>
                  </a:rPr>
                  <a:t>km</a:t>
                </a:r>
                <a:r>
                  <a:rPr lang="it-IT" sz="2400" b="1" dirty="0">
                    <a:latin typeface="Bookman Old Style" panose="02050604050505020204" pitchFamily="18" charset="0"/>
                  </a:rPr>
                  <a:t> </a:t>
                </a:r>
              </a:p>
              <a:p>
                <a:r>
                  <a:rPr lang="it-IT" sz="2400" dirty="0">
                    <a:latin typeface="Bookman Old Style" panose="02050604050505020204" pitchFamily="18" charset="0"/>
                  </a:rPr>
                  <a:t>Crystal lattice of nuclei + </a:t>
                </a:r>
                <a:r>
                  <a:rPr lang="it-IT" sz="2400" dirty="0" err="1">
                    <a:latin typeface="Bookman Old Style" panose="02050604050505020204" pitchFamily="18" charset="0"/>
                  </a:rPr>
                  <a:t>electrons</a:t>
                </a:r>
                <a:endParaRPr lang="it-IT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930" y="2031776"/>
                <a:ext cx="3333201" cy="1569660"/>
              </a:xfrm>
              <a:prstGeom prst="rect">
                <a:avLst/>
              </a:prstGeom>
              <a:blipFill>
                <a:blip r:embed="rId4"/>
                <a:stretch>
                  <a:fillRect l="-2742" t="-3101" b="-8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8546110" y="3891743"/>
                <a:ext cx="325265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Bookman Old Style" panose="02050604050505020204" pitchFamily="18" charset="0"/>
                  </a:rPr>
                  <a:t>INNER CRUST</a:t>
                </a:r>
              </a:p>
              <a:p>
                <a:r>
                  <a:rPr lang="it-IT" sz="2400" b="1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𝒌𝒎</m:t>
                    </m:r>
                  </m:oMath>
                </a14:m>
                <a:endParaRPr lang="it-IT" sz="2400" b="1" dirty="0">
                  <a:latin typeface="Bookman Old Style" panose="02050604050505020204" pitchFamily="18" charset="0"/>
                </a:endParaRPr>
              </a:p>
              <a:p>
                <a:r>
                  <a:rPr lang="it-IT" sz="2400" dirty="0">
                    <a:latin typeface="Bookman Old Style" panose="02050604050505020204" pitchFamily="18" charset="0"/>
                  </a:rPr>
                  <a:t>Crystal lattice of nuclei + </a:t>
                </a:r>
                <a:r>
                  <a:rPr lang="it-IT" sz="2400" dirty="0" err="1">
                    <a:latin typeface="Bookman Old Style" panose="02050604050505020204" pitchFamily="18" charset="0"/>
                  </a:rPr>
                  <a:t>electrons</a:t>
                </a:r>
                <a:endParaRPr lang="it-IT" sz="2400" dirty="0">
                  <a:latin typeface="Bookman Old Style" panose="02050604050505020204" pitchFamily="18" charset="0"/>
                </a:endParaRPr>
              </a:p>
              <a:p>
                <a:r>
                  <a:rPr lang="it-IT" sz="2400" dirty="0">
                    <a:latin typeface="Bookman Old Style" panose="02050604050505020204" pitchFamily="18" charset="0"/>
                  </a:rPr>
                  <a:t>Free </a:t>
                </a:r>
                <a:r>
                  <a:rPr lang="it-IT" sz="2400" dirty="0" err="1">
                    <a:latin typeface="Bookman Old Style" panose="02050604050505020204" pitchFamily="18" charset="0"/>
                  </a:rPr>
                  <a:t>neutrons</a:t>
                </a:r>
                <a:r>
                  <a:rPr lang="it-IT" sz="2400" dirty="0">
                    <a:latin typeface="Bookman Old Style" panose="02050604050505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10" y="3891743"/>
                <a:ext cx="3252651" cy="1938992"/>
              </a:xfrm>
              <a:prstGeom prst="rect">
                <a:avLst/>
              </a:prstGeom>
              <a:blipFill>
                <a:blip r:embed="rId5"/>
                <a:stretch>
                  <a:fillRect l="-3002" t="-2516"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89513" y="917379"/>
            <a:ext cx="3252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Bookman Old Style" panose="02050604050505020204" pitchFamily="18" charset="0"/>
              </a:rPr>
              <a:t>OUTER CORE</a:t>
            </a:r>
          </a:p>
          <a:p>
            <a:r>
              <a:rPr lang="it-IT" sz="2400" dirty="0" err="1">
                <a:latin typeface="Bookman Old Style" panose="02050604050505020204" pitchFamily="18" charset="0"/>
              </a:rPr>
              <a:t>Neutrons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endParaRPr lang="it-IT" sz="2400" dirty="0">
              <a:latin typeface="Bookman Old Style" panose="02050604050505020204" pitchFamily="18" charset="0"/>
            </a:endParaRPr>
          </a:p>
          <a:p>
            <a:r>
              <a:rPr lang="it-IT" sz="2400" dirty="0" err="1">
                <a:latin typeface="Bookman Old Style" panose="02050604050505020204" pitchFamily="18" charset="0"/>
              </a:rPr>
              <a:t>Protons</a:t>
            </a:r>
            <a:r>
              <a:rPr lang="it-IT" sz="2400" dirty="0">
                <a:latin typeface="Bookman Old Style" panose="02050604050505020204" pitchFamily="18" charset="0"/>
              </a:rPr>
              <a:t> and </a:t>
            </a:r>
            <a:r>
              <a:rPr lang="it-IT" sz="2400" dirty="0" err="1">
                <a:latin typeface="Bookman Old Style" panose="02050604050505020204" pitchFamily="18" charset="0"/>
              </a:rPr>
              <a:t>electrons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9932" y="2574376"/>
            <a:ext cx="283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Bookman Old Style" panose="02050604050505020204" pitchFamily="18" charset="0"/>
              </a:rPr>
              <a:t>INNER CORE</a:t>
            </a:r>
          </a:p>
          <a:p>
            <a:r>
              <a:rPr lang="it-IT" sz="2400" dirty="0" err="1">
                <a:latin typeface="Bookman Old Style" panose="02050604050505020204" pitchFamily="18" charset="0"/>
              </a:rPr>
              <a:t>Hyperons</a:t>
            </a:r>
            <a:r>
              <a:rPr lang="it-IT" sz="2400" dirty="0">
                <a:latin typeface="Bookman Old Style" panose="02050604050505020204" pitchFamily="18" charset="0"/>
              </a:rPr>
              <a:t>?</a:t>
            </a:r>
          </a:p>
          <a:p>
            <a:r>
              <a:rPr lang="it-IT" sz="2400" dirty="0" err="1">
                <a:latin typeface="Bookman Old Style" panose="02050604050505020204" pitchFamily="18" charset="0"/>
              </a:rPr>
              <a:t>Kaons</a:t>
            </a:r>
            <a:r>
              <a:rPr lang="it-IT" sz="2400" dirty="0">
                <a:latin typeface="Bookman Old Style" panose="02050604050505020204" pitchFamily="18" charset="0"/>
              </a:rPr>
              <a:t>? </a:t>
            </a:r>
            <a:r>
              <a:rPr lang="it-IT" sz="2400" dirty="0" err="1">
                <a:latin typeface="Bookman Old Style" panose="02050604050505020204" pitchFamily="18" charset="0"/>
              </a:rPr>
              <a:t>Quarks</a:t>
            </a:r>
            <a:r>
              <a:rPr lang="it-IT" sz="2400" dirty="0">
                <a:latin typeface="Bookman Old Style" panose="02050604050505020204" pitchFamily="18" charset="0"/>
              </a:rPr>
              <a:t>?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7249886" y="1164383"/>
            <a:ext cx="471954" cy="298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8045471" y="2517843"/>
            <a:ext cx="535587" cy="3984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7925365" y="3859719"/>
            <a:ext cx="762232" cy="439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991394" y="1164383"/>
            <a:ext cx="1815737" cy="1353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>
            <a:cxnSpLocks/>
          </p:cNvCxnSpPr>
          <p:nvPr/>
        </p:nvCxnSpPr>
        <p:spPr>
          <a:xfrm>
            <a:off x="2848212" y="3581467"/>
            <a:ext cx="1776039" cy="12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cxnSpLocks/>
          </p:cNvCxnSpPr>
          <p:nvPr/>
        </p:nvCxnSpPr>
        <p:spPr>
          <a:xfrm>
            <a:off x="4493577" y="3706386"/>
            <a:ext cx="965757" cy="831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8561989" y="2036711"/>
            <a:ext cx="3306142" cy="37598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9933" y="905195"/>
            <a:ext cx="3106866" cy="311587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490165" y="5906828"/>
            <a:ext cx="168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ookman Old Style" panose="02050604050505020204" pitchFamily="18" charset="0"/>
              </a:rPr>
              <a:t>CRUST</a:t>
            </a:r>
          </a:p>
        </p:txBody>
      </p:sp>
      <p:cxnSp>
        <p:nvCxnSpPr>
          <p:cNvPr id="23" name="Connettore 2 22"/>
          <p:cNvCxnSpPr>
            <a:endCxn id="7" idx="7"/>
          </p:cNvCxnSpPr>
          <p:nvPr/>
        </p:nvCxnSpPr>
        <p:spPr>
          <a:xfrm flipV="1">
            <a:off x="5459334" y="2212396"/>
            <a:ext cx="1609245" cy="15771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473336" y="3789507"/>
            <a:ext cx="1869377" cy="2096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8561989" y="5796608"/>
            <a:ext cx="3306142" cy="8326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483216" y="1162234"/>
                <a:ext cx="2100382" cy="469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𝑵𝒆𝒖𝒕𝒓𝒐𝒏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𝑫𝒓𝒊𝒑</m:t>
                          </m:r>
                        </m:sub>
                      </m:sSub>
                    </m:oMath>
                  </m:oMathPara>
                </a14:m>
                <a:endParaRPr lang="it-IT" sz="28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16" y="1162234"/>
                <a:ext cx="2100382" cy="469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4757809" y="1704307"/>
                <a:ext cx="17666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it-IT" sz="28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09" y="1704307"/>
                <a:ext cx="176663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4786574" y="2410866"/>
                <a:ext cx="14182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it-IT" sz="28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74" y="2410866"/>
                <a:ext cx="141827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6831407" y="2585453"/>
                <a:ext cx="446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it-IT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it-IT" sz="2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07" y="2585453"/>
                <a:ext cx="44608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/>
          <p:cNvSpPr txBox="1"/>
          <p:nvPr/>
        </p:nvSpPr>
        <p:spPr>
          <a:xfrm>
            <a:off x="7101754" y="5169227"/>
            <a:ext cx="2580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800" dirty="0">
                <a:latin typeface="Bookman Old Style" panose="020506040505050202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4493577" y="3856916"/>
                <a:ext cx="2275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it-IT" sz="28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77" y="3856916"/>
                <a:ext cx="22751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/>
          <p:cNvSpPr txBox="1"/>
          <p:nvPr/>
        </p:nvSpPr>
        <p:spPr>
          <a:xfrm>
            <a:off x="963816" y="4150517"/>
            <a:ext cx="203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ookman Old Style" panose="02050604050505020204" pitchFamily="18" charset="0"/>
              </a:rPr>
              <a:t>CORE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49932" y="4027539"/>
            <a:ext cx="3106867" cy="83267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xmlns="" id="{FADA563C-5235-4931-AC74-47E26E590BEA}"/>
                  </a:ext>
                </a:extLst>
              </p:cNvPr>
              <p:cNvSpPr txBox="1"/>
              <p:nvPr/>
            </p:nvSpPr>
            <p:spPr>
              <a:xfrm>
                <a:off x="4740258" y="4962787"/>
                <a:ext cx="17538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it-IT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it-IT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it-IT" sz="28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ADA563C-5235-4931-AC74-47E26E590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58" y="4962787"/>
                <a:ext cx="175381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81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8"/>
    </mc:Choice>
    <mc:Fallback xmlns="">
      <p:transition spd="slow" advTm="60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20" grpId="0" animBg="1"/>
      <p:bldP spid="21" grpId="0" animBg="1"/>
      <p:bldP spid="22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9" name="Connettore 2 1038"/>
          <p:cNvCxnSpPr/>
          <p:nvPr/>
        </p:nvCxnSpPr>
        <p:spPr>
          <a:xfrm flipV="1">
            <a:off x="3013046" y="327546"/>
            <a:ext cx="0" cy="6530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e 49"/>
          <p:cNvSpPr/>
          <p:nvPr/>
        </p:nvSpPr>
        <p:spPr>
          <a:xfrm>
            <a:off x="233615" y="733861"/>
            <a:ext cx="5629036" cy="562903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423009" y="929726"/>
            <a:ext cx="5250248" cy="525024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35893" y="1324478"/>
            <a:ext cx="4460744" cy="4460744"/>
          </a:xfrm>
          <a:prstGeom prst="ellipse">
            <a:avLst/>
          </a:prstGeom>
          <a:solidFill>
            <a:srgbClr val="159B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082376" y="2570961"/>
            <a:ext cx="1967778" cy="1967778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Risultati immagini per superfluid vortex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044" y="709743"/>
            <a:ext cx="2620208" cy="26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Superfluidity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" name="Connettore diritto 2"/>
          <p:cNvCxnSpPr>
            <a:stCxn id="4" idx="0"/>
            <a:endCxn id="4" idx="4"/>
          </p:cNvCxnSpPr>
          <p:nvPr/>
        </p:nvCxnSpPr>
        <p:spPr>
          <a:xfrm>
            <a:off x="3048133" y="929726"/>
            <a:ext cx="0" cy="52502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H="1">
            <a:off x="3258717" y="948510"/>
            <a:ext cx="8078" cy="52314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3460664" y="986645"/>
            <a:ext cx="7330" cy="51551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H="1">
            <a:off x="3662624" y="1015601"/>
            <a:ext cx="5610" cy="508810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H="1">
            <a:off x="3892626" y="1076847"/>
            <a:ext cx="1730" cy="49651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/>
          <p:nvPr/>
        </p:nvCxnSpPr>
        <p:spPr>
          <a:xfrm>
            <a:off x="4091890" y="1164385"/>
            <a:ext cx="19519" cy="47878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4313363" y="1268043"/>
            <a:ext cx="12949" cy="457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 flipH="1">
            <a:off x="4541636" y="1413898"/>
            <a:ext cx="1729" cy="42802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/>
          <p:cNvCxnSpPr/>
          <p:nvPr/>
        </p:nvCxnSpPr>
        <p:spPr>
          <a:xfrm>
            <a:off x="4767758" y="1582192"/>
            <a:ext cx="121" cy="395492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4986540" y="1770661"/>
            <a:ext cx="3879" cy="35364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>
            <a:off x="5187454" y="2019847"/>
            <a:ext cx="0" cy="304347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 flipH="1">
            <a:off x="5401340" y="2402958"/>
            <a:ext cx="10632" cy="23072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asellaDiTesto 1032"/>
          <p:cNvSpPr txBox="1"/>
          <p:nvPr/>
        </p:nvSpPr>
        <p:spPr>
          <a:xfrm>
            <a:off x="5876928" y="2354906"/>
            <a:ext cx="12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Bookman Old Style" panose="02050604050505020204" pitchFamily="18" charset="0"/>
              </a:rPr>
              <a:t>Vortex</a:t>
            </a:r>
          </a:p>
        </p:txBody>
      </p:sp>
      <p:cxnSp>
        <p:nvCxnSpPr>
          <p:cNvPr id="1035" name="Connettore 2 1034"/>
          <p:cNvCxnSpPr/>
          <p:nvPr/>
        </p:nvCxnSpPr>
        <p:spPr>
          <a:xfrm flipH="1">
            <a:off x="5212421" y="2747489"/>
            <a:ext cx="878945" cy="5422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CasellaDiTesto 1039"/>
          <p:cNvSpPr txBox="1"/>
          <p:nvPr/>
        </p:nvSpPr>
        <p:spPr>
          <a:xfrm>
            <a:off x="5993439" y="3518228"/>
            <a:ext cx="619856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Bookman Old Style" panose="02050604050505020204" pitchFamily="18" charset="0"/>
              </a:rPr>
              <a:t>The </a:t>
            </a:r>
            <a:r>
              <a:rPr lang="it-IT" sz="2200" dirty="0" err="1">
                <a:latin typeface="Bookman Old Style" panose="02050604050505020204" pitchFamily="18" charset="0"/>
              </a:rPr>
              <a:t>superfluid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doesn’t</a:t>
            </a:r>
            <a:r>
              <a:rPr lang="it-IT" sz="2200" dirty="0">
                <a:latin typeface="Bookman Old Style" panose="02050604050505020204" pitchFamily="18" charset="0"/>
              </a:rPr>
              <a:t> rotate </a:t>
            </a:r>
            <a:r>
              <a:rPr lang="it-IT" sz="2200" dirty="0" err="1">
                <a:latin typeface="Bookman Old Style" panose="02050604050505020204" pitchFamily="18" charset="0"/>
              </a:rPr>
              <a:t>as</a:t>
            </a:r>
            <a:r>
              <a:rPr lang="it-IT" sz="2200" dirty="0">
                <a:latin typeface="Bookman Old Style" panose="02050604050505020204" pitchFamily="18" charset="0"/>
              </a:rPr>
              <a:t> a </a:t>
            </a:r>
            <a:r>
              <a:rPr lang="it-IT" sz="2200" dirty="0" err="1">
                <a:latin typeface="Bookman Old Style" panose="02050604050505020204" pitchFamily="18" charset="0"/>
              </a:rPr>
              <a:t>normal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fluid</a:t>
            </a:r>
            <a:r>
              <a:rPr lang="it-IT" sz="2200" dirty="0">
                <a:latin typeface="Bookman Old Style" panose="02050604050505020204" pitchFamily="18" charset="0"/>
              </a:rPr>
              <a:t>: </a:t>
            </a:r>
            <a:r>
              <a:rPr lang="it-IT" sz="2200" dirty="0" err="1">
                <a:latin typeface="Bookman Old Style" panose="02050604050505020204" pitchFamily="18" charset="0"/>
              </a:rPr>
              <a:t>it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creates</a:t>
            </a:r>
            <a:r>
              <a:rPr lang="it-IT" sz="2200" dirty="0">
                <a:latin typeface="Bookman Old Style" panose="02050604050505020204" pitchFamily="18" charset="0"/>
              </a:rPr>
              <a:t> an array of vortex </a:t>
            </a:r>
            <a:r>
              <a:rPr lang="it-IT" sz="2200" dirty="0" err="1">
                <a:latin typeface="Bookman Old Style" panose="02050604050505020204" pitchFamily="18" charset="0"/>
              </a:rPr>
              <a:t>lines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parallel</a:t>
            </a:r>
            <a:r>
              <a:rPr lang="it-IT" sz="2200" dirty="0">
                <a:latin typeface="Bookman Old Style" panose="02050604050505020204" pitchFamily="18" charset="0"/>
              </a:rPr>
              <a:t> with the </a:t>
            </a:r>
            <a:r>
              <a:rPr lang="it-IT" sz="2200" dirty="0" err="1">
                <a:latin typeface="Bookman Old Style" panose="02050604050505020204" pitchFamily="18" charset="0"/>
              </a:rPr>
              <a:t>rotation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axis</a:t>
            </a:r>
            <a:r>
              <a:rPr lang="it-IT" sz="22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>
                <a:latin typeface="Bookman Old Style" panose="02050604050505020204" pitchFamily="18" charset="0"/>
              </a:rPr>
              <a:t>You</a:t>
            </a:r>
            <a:r>
              <a:rPr lang="it-IT" sz="2200" dirty="0">
                <a:latin typeface="Bookman Old Style" panose="02050604050505020204" pitchFamily="18" charset="0"/>
              </a:rPr>
              <a:t> can </a:t>
            </a:r>
            <a:r>
              <a:rPr lang="it-IT" sz="2200" dirty="0" err="1">
                <a:latin typeface="Bookman Old Style" panose="02050604050505020204" pitchFamily="18" charset="0"/>
              </a:rPr>
              <a:t>have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macroscopic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rotation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thanks</a:t>
            </a:r>
            <a:r>
              <a:rPr lang="it-IT" sz="2200" dirty="0">
                <a:latin typeface="Bookman Old Style" panose="02050604050505020204" pitchFamily="18" charset="0"/>
              </a:rPr>
              <a:t> to </a:t>
            </a:r>
            <a:r>
              <a:rPr lang="it-IT" sz="2200" dirty="0" err="1">
                <a:latin typeface="Bookman Old Style" panose="02050604050505020204" pitchFamily="18" charset="0"/>
              </a:rPr>
              <a:t>these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quantized</a:t>
            </a:r>
            <a:r>
              <a:rPr lang="it-IT" sz="2200" dirty="0">
                <a:latin typeface="Bookman Old Style" panose="02050604050505020204" pitchFamily="18" charset="0"/>
              </a:rPr>
              <a:t> vortex </a:t>
            </a:r>
            <a:r>
              <a:rPr lang="it-IT" sz="2200" dirty="0" err="1">
                <a:latin typeface="Bookman Old Style" panose="02050604050505020204" pitchFamily="18" charset="0"/>
              </a:rPr>
              <a:t>lines</a:t>
            </a:r>
            <a:r>
              <a:rPr lang="it-IT" sz="22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Bookman Old Style" panose="02050604050505020204" pitchFamily="18" charset="0"/>
              </a:rPr>
              <a:t>Vortex </a:t>
            </a:r>
            <a:r>
              <a:rPr lang="it-IT" sz="2200" dirty="0" err="1">
                <a:latin typeface="Bookman Old Style" panose="02050604050505020204" pitchFamily="18" charset="0"/>
              </a:rPr>
              <a:t>cannot</a:t>
            </a:r>
            <a:r>
              <a:rPr lang="it-IT" sz="2200" dirty="0">
                <a:latin typeface="Bookman Old Style" panose="02050604050505020204" pitchFamily="18" charset="0"/>
              </a:rPr>
              <a:t> end </a:t>
            </a:r>
            <a:r>
              <a:rPr lang="it-IT" sz="2200" dirty="0" err="1">
                <a:latin typeface="Bookman Old Style" panose="02050604050505020204" pitchFamily="18" charset="0"/>
              </a:rPr>
              <a:t>into</a:t>
            </a:r>
            <a:r>
              <a:rPr lang="it-IT" sz="2200" dirty="0">
                <a:latin typeface="Bookman Old Style" panose="02050604050505020204" pitchFamily="18" charset="0"/>
              </a:rPr>
              <a:t> the bulk (</a:t>
            </a:r>
            <a:r>
              <a:rPr lang="it-IT" sz="2200" dirty="0" err="1">
                <a:latin typeface="Bookman Old Style" panose="02050604050505020204" pitchFamily="18" charset="0"/>
              </a:rPr>
              <a:t>Helmholtz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theorem</a:t>
            </a:r>
            <a:r>
              <a:rPr lang="it-IT" sz="2200" dirty="0">
                <a:latin typeface="Bookman Old Style" panose="02050604050505020204" pitchFamily="18" charset="0"/>
              </a:rPr>
              <a:t>)! </a:t>
            </a:r>
            <a:r>
              <a:rPr lang="it-IT" sz="2200" dirty="0" err="1">
                <a:latin typeface="Bookman Old Style" panose="02050604050505020204" pitchFamily="18" charset="0"/>
              </a:rPr>
              <a:t>They</a:t>
            </a:r>
            <a:r>
              <a:rPr lang="it-IT" sz="2200" dirty="0">
                <a:latin typeface="Bookman Old Style" panose="02050604050505020204" pitchFamily="18" charset="0"/>
              </a:rPr>
              <a:t> are </a:t>
            </a:r>
            <a:r>
              <a:rPr lang="it-IT" sz="2200" dirty="0" err="1">
                <a:latin typeface="Bookman Old Style" panose="02050604050505020204" pitchFamily="18" charset="0"/>
              </a:rPr>
              <a:t>pinned</a:t>
            </a:r>
            <a:r>
              <a:rPr lang="it-IT" sz="2200" dirty="0">
                <a:latin typeface="Bookman Old Style" panose="02050604050505020204" pitchFamily="18" charset="0"/>
              </a:rPr>
              <a:t> to the </a:t>
            </a:r>
            <a:r>
              <a:rPr lang="it-IT" sz="2200" dirty="0" err="1">
                <a:latin typeface="Bookman Old Style" panose="02050604050505020204" pitchFamily="18" charset="0"/>
              </a:rPr>
              <a:t>crust</a:t>
            </a:r>
            <a:r>
              <a:rPr lang="it-IT" sz="2200" dirty="0">
                <a:latin typeface="Bookman Old Style" panose="02050604050505020204" pitchFamily="18" charset="0"/>
              </a:rPr>
              <a:t>.</a:t>
            </a:r>
          </a:p>
          <a:p>
            <a:endParaRPr lang="it-IT" dirty="0"/>
          </a:p>
        </p:txBody>
      </p:sp>
      <p:cxnSp>
        <p:nvCxnSpPr>
          <p:cNvPr id="83" name="Connettore diritto 82"/>
          <p:cNvCxnSpPr/>
          <p:nvPr/>
        </p:nvCxnSpPr>
        <p:spPr>
          <a:xfrm>
            <a:off x="5548044" y="2757770"/>
            <a:ext cx="0" cy="15389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igura a mano libera: forma 1047"/>
          <p:cNvSpPr/>
          <p:nvPr/>
        </p:nvSpPr>
        <p:spPr>
          <a:xfrm>
            <a:off x="995822" y="1828800"/>
            <a:ext cx="178215" cy="3452884"/>
          </a:xfrm>
          <a:custGeom>
            <a:avLst/>
            <a:gdLst>
              <a:gd name="connsiteX0" fmla="*/ 95999 w 178215"/>
              <a:gd name="connsiteY0" fmla="*/ 3452884 h 3452884"/>
              <a:gd name="connsiteX1" fmla="*/ 177885 w 178215"/>
              <a:gd name="connsiteY1" fmla="*/ 2947916 h 3452884"/>
              <a:gd name="connsiteX2" fmla="*/ 68703 w 178215"/>
              <a:gd name="connsiteY2" fmla="*/ 2483893 h 3452884"/>
              <a:gd name="connsiteX3" fmla="*/ 136942 w 178215"/>
              <a:gd name="connsiteY3" fmla="*/ 2129051 h 3452884"/>
              <a:gd name="connsiteX4" fmla="*/ 55056 w 178215"/>
              <a:gd name="connsiteY4" fmla="*/ 1760561 h 3452884"/>
              <a:gd name="connsiteX5" fmla="*/ 95999 w 178215"/>
              <a:gd name="connsiteY5" fmla="*/ 1460310 h 3452884"/>
              <a:gd name="connsiteX6" fmla="*/ 465 w 178215"/>
              <a:gd name="connsiteY6" fmla="*/ 1009934 h 3452884"/>
              <a:gd name="connsiteX7" fmla="*/ 82351 w 178215"/>
              <a:gd name="connsiteY7" fmla="*/ 655093 h 3452884"/>
              <a:gd name="connsiteX8" fmla="*/ 465 w 178215"/>
              <a:gd name="connsiteY8" fmla="*/ 423081 h 3452884"/>
              <a:gd name="connsiteX9" fmla="*/ 55056 w 178215"/>
              <a:gd name="connsiteY9" fmla="*/ 0 h 34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15" h="3452884">
                <a:moveTo>
                  <a:pt x="95999" y="3452884"/>
                </a:moveTo>
                <a:cubicBezTo>
                  <a:pt x="139216" y="3281149"/>
                  <a:pt x="182434" y="3109414"/>
                  <a:pt x="177885" y="2947916"/>
                </a:cubicBezTo>
                <a:cubicBezTo>
                  <a:pt x="173336" y="2786418"/>
                  <a:pt x="75527" y="2620370"/>
                  <a:pt x="68703" y="2483893"/>
                </a:cubicBezTo>
                <a:cubicBezTo>
                  <a:pt x="61879" y="2347416"/>
                  <a:pt x="139217" y="2249606"/>
                  <a:pt x="136942" y="2129051"/>
                </a:cubicBezTo>
                <a:cubicBezTo>
                  <a:pt x="134668" y="2008496"/>
                  <a:pt x="61880" y="1872018"/>
                  <a:pt x="55056" y="1760561"/>
                </a:cubicBezTo>
                <a:cubicBezTo>
                  <a:pt x="48232" y="1649104"/>
                  <a:pt x="105097" y="1585414"/>
                  <a:pt x="95999" y="1460310"/>
                </a:cubicBezTo>
                <a:cubicBezTo>
                  <a:pt x="86901" y="1335206"/>
                  <a:pt x="2740" y="1144137"/>
                  <a:pt x="465" y="1009934"/>
                </a:cubicBezTo>
                <a:cubicBezTo>
                  <a:pt x="-1810" y="875731"/>
                  <a:pt x="82351" y="752902"/>
                  <a:pt x="82351" y="655093"/>
                </a:cubicBezTo>
                <a:cubicBezTo>
                  <a:pt x="82351" y="557284"/>
                  <a:pt x="5014" y="532263"/>
                  <a:pt x="465" y="423081"/>
                </a:cubicBezTo>
                <a:cubicBezTo>
                  <a:pt x="-4084" y="313899"/>
                  <a:pt x="25486" y="156949"/>
                  <a:pt x="5505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Figura a mano libera: forma 89"/>
          <p:cNvSpPr/>
          <p:nvPr/>
        </p:nvSpPr>
        <p:spPr>
          <a:xfrm>
            <a:off x="1789333" y="1178783"/>
            <a:ext cx="274279" cy="4773456"/>
          </a:xfrm>
          <a:custGeom>
            <a:avLst/>
            <a:gdLst>
              <a:gd name="connsiteX0" fmla="*/ 95999 w 178215"/>
              <a:gd name="connsiteY0" fmla="*/ 3452884 h 3452884"/>
              <a:gd name="connsiteX1" fmla="*/ 177885 w 178215"/>
              <a:gd name="connsiteY1" fmla="*/ 2947916 h 3452884"/>
              <a:gd name="connsiteX2" fmla="*/ 68703 w 178215"/>
              <a:gd name="connsiteY2" fmla="*/ 2483893 h 3452884"/>
              <a:gd name="connsiteX3" fmla="*/ 136942 w 178215"/>
              <a:gd name="connsiteY3" fmla="*/ 2129051 h 3452884"/>
              <a:gd name="connsiteX4" fmla="*/ 55056 w 178215"/>
              <a:gd name="connsiteY4" fmla="*/ 1760561 h 3452884"/>
              <a:gd name="connsiteX5" fmla="*/ 95999 w 178215"/>
              <a:gd name="connsiteY5" fmla="*/ 1460310 h 3452884"/>
              <a:gd name="connsiteX6" fmla="*/ 465 w 178215"/>
              <a:gd name="connsiteY6" fmla="*/ 1009934 h 3452884"/>
              <a:gd name="connsiteX7" fmla="*/ 82351 w 178215"/>
              <a:gd name="connsiteY7" fmla="*/ 655093 h 3452884"/>
              <a:gd name="connsiteX8" fmla="*/ 465 w 178215"/>
              <a:gd name="connsiteY8" fmla="*/ 423081 h 3452884"/>
              <a:gd name="connsiteX9" fmla="*/ 55056 w 178215"/>
              <a:gd name="connsiteY9" fmla="*/ 0 h 34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15" h="3452884">
                <a:moveTo>
                  <a:pt x="95999" y="3452884"/>
                </a:moveTo>
                <a:cubicBezTo>
                  <a:pt x="139216" y="3281149"/>
                  <a:pt x="182434" y="3109414"/>
                  <a:pt x="177885" y="2947916"/>
                </a:cubicBezTo>
                <a:cubicBezTo>
                  <a:pt x="173336" y="2786418"/>
                  <a:pt x="75527" y="2620370"/>
                  <a:pt x="68703" y="2483893"/>
                </a:cubicBezTo>
                <a:cubicBezTo>
                  <a:pt x="61879" y="2347416"/>
                  <a:pt x="139217" y="2249606"/>
                  <a:pt x="136942" y="2129051"/>
                </a:cubicBezTo>
                <a:cubicBezTo>
                  <a:pt x="134668" y="2008496"/>
                  <a:pt x="61880" y="1872018"/>
                  <a:pt x="55056" y="1760561"/>
                </a:cubicBezTo>
                <a:cubicBezTo>
                  <a:pt x="48232" y="1649104"/>
                  <a:pt x="105097" y="1585414"/>
                  <a:pt x="95999" y="1460310"/>
                </a:cubicBezTo>
                <a:cubicBezTo>
                  <a:pt x="86901" y="1335206"/>
                  <a:pt x="2740" y="1144137"/>
                  <a:pt x="465" y="1009934"/>
                </a:cubicBezTo>
                <a:cubicBezTo>
                  <a:pt x="-1810" y="875731"/>
                  <a:pt x="82351" y="752902"/>
                  <a:pt x="82351" y="655093"/>
                </a:cubicBezTo>
                <a:cubicBezTo>
                  <a:pt x="82351" y="557284"/>
                  <a:pt x="5014" y="532263"/>
                  <a:pt x="465" y="423081"/>
                </a:cubicBezTo>
                <a:cubicBezTo>
                  <a:pt x="-4084" y="313899"/>
                  <a:pt x="25486" y="156949"/>
                  <a:pt x="5505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9" name="Figura a mano libera: forma 1048"/>
          <p:cNvSpPr/>
          <p:nvPr/>
        </p:nvSpPr>
        <p:spPr>
          <a:xfrm>
            <a:off x="2688253" y="928048"/>
            <a:ext cx="178083" cy="5240740"/>
          </a:xfrm>
          <a:custGeom>
            <a:avLst/>
            <a:gdLst>
              <a:gd name="connsiteX0" fmla="*/ 82243 w 178083"/>
              <a:gd name="connsiteY0" fmla="*/ 5240740 h 5240740"/>
              <a:gd name="connsiteX1" fmla="*/ 27651 w 178083"/>
              <a:gd name="connsiteY1" fmla="*/ 4749421 h 5240740"/>
              <a:gd name="connsiteX2" fmla="*/ 136834 w 178083"/>
              <a:gd name="connsiteY2" fmla="*/ 4244453 h 5240740"/>
              <a:gd name="connsiteX3" fmla="*/ 356 w 178083"/>
              <a:gd name="connsiteY3" fmla="*/ 4053385 h 5240740"/>
              <a:gd name="connsiteX4" fmla="*/ 136834 w 178083"/>
              <a:gd name="connsiteY4" fmla="*/ 3589361 h 5240740"/>
              <a:gd name="connsiteX5" fmla="*/ 68595 w 178083"/>
              <a:gd name="connsiteY5" fmla="*/ 3411940 h 5240740"/>
              <a:gd name="connsiteX6" fmla="*/ 150481 w 178083"/>
              <a:gd name="connsiteY6" fmla="*/ 3166280 h 5240740"/>
              <a:gd name="connsiteX7" fmla="*/ 27651 w 178083"/>
              <a:gd name="connsiteY7" fmla="*/ 2661313 h 5240740"/>
              <a:gd name="connsiteX8" fmla="*/ 27651 w 178083"/>
              <a:gd name="connsiteY8" fmla="*/ 2661313 h 5240740"/>
              <a:gd name="connsiteX9" fmla="*/ 177777 w 178083"/>
              <a:gd name="connsiteY9" fmla="*/ 1992573 h 5240740"/>
              <a:gd name="connsiteX10" fmla="*/ 68595 w 178083"/>
              <a:gd name="connsiteY10" fmla="*/ 1665027 h 5240740"/>
              <a:gd name="connsiteX11" fmla="*/ 136834 w 178083"/>
              <a:gd name="connsiteY11" fmla="*/ 1214651 h 5240740"/>
              <a:gd name="connsiteX12" fmla="*/ 356 w 178083"/>
              <a:gd name="connsiteY12" fmla="*/ 573206 h 5240740"/>
              <a:gd name="connsiteX13" fmla="*/ 95890 w 178083"/>
              <a:gd name="connsiteY13" fmla="*/ 204716 h 5240740"/>
              <a:gd name="connsiteX14" fmla="*/ 54947 w 178083"/>
              <a:gd name="connsiteY14" fmla="*/ 0 h 524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83" h="5240740">
                <a:moveTo>
                  <a:pt x="82243" y="5240740"/>
                </a:moveTo>
                <a:cubicBezTo>
                  <a:pt x="50398" y="5078104"/>
                  <a:pt x="18553" y="4915469"/>
                  <a:pt x="27651" y="4749421"/>
                </a:cubicBezTo>
                <a:cubicBezTo>
                  <a:pt x="36749" y="4583373"/>
                  <a:pt x="141383" y="4360459"/>
                  <a:pt x="136834" y="4244453"/>
                </a:cubicBezTo>
                <a:cubicBezTo>
                  <a:pt x="132285" y="4128447"/>
                  <a:pt x="356" y="4162567"/>
                  <a:pt x="356" y="4053385"/>
                </a:cubicBezTo>
                <a:cubicBezTo>
                  <a:pt x="356" y="3944203"/>
                  <a:pt x="125461" y="3696268"/>
                  <a:pt x="136834" y="3589361"/>
                </a:cubicBezTo>
                <a:cubicBezTo>
                  <a:pt x="148207" y="3482454"/>
                  <a:pt x="66321" y="3482453"/>
                  <a:pt x="68595" y="3411940"/>
                </a:cubicBezTo>
                <a:cubicBezTo>
                  <a:pt x="70869" y="3341427"/>
                  <a:pt x="157305" y="3291384"/>
                  <a:pt x="150481" y="3166280"/>
                </a:cubicBezTo>
                <a:cubicBezTo>
                  <a:pt x="143657" y="3041176"/>
                  <a:pt x="27651" y="2661313"/>
                  <a:pt x="27651" y="2661313"/>
                </a:cubicBezTo>
                <a:lnTo>
                  <a:pt x="27651" y="2661313"/>
                </a:lnTo>
                <a:cubicBezTo>
                  <a:pt x="52672" y="2549856"/>
                  <a:pt x="170953" y="2158621"/>
                  <a:pt x="177777" y="1992573"/>
                </a:cubicBezTo>
                <a:cubicBezTo>
                  <a:pt x="184601" y="1826525"/>
                  <a:pt x="75419" y="1794681"/>
                  <a:pt x="68595" y="1665027"/>
                </a:cubicBezTo>
                <a:cubicBezTo>
                  <a:pt x="61771" y="1535373"/>
                  <a:pt x="148207" y="1396621"/>
                  <a:pt x="136834" y="1214651"/>
                </a:cubicBezTo>
                <a:cubicBezTo>
                  <a:pt x="125461" y="1032681"/>
                  <a:pt x="7180" y="741528"/>
                  <a:pt x="356" y="573206"/>
                </a:cubicBezTo>
                <a:cubicBezTo>
                  <a:pt x="-6468" y="404883"/>
                  <a:pt x="86792" y="300250"/>
                  <a:pt x="95890" y="204716"/>
                </a:cubicBezTo>
                <a:cubicBezTo>
                  <a:pt x="104989" y="109182"/>
                  <a:pt x="79968" y="54591"/>
                  <a:pt x="54947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0" name="Figura a mano libera: forma 1049"/>
          <p:cNvSpPr/>
          <p:nvPr/>
        </p:nvSpPr>
        <p:spPr>
          <a:xfrm>
            <a:off x="2347120" y="1003881"/>
            <a:ext cx="274336" cy="5137958"/>
          </a:xfrm>
          <a:custGeom>
            <a:avLst/>
            <a:gdLst>
              <a:gd name="connsiteX0" fmla="*/ 205375 w 274336"/>
              <a:gd name="connsiteY0" fmla="*/ 5090615 h 5090615"/>
              <a:gd name="connsiteX1" fmla="*/ 191728 w 274336"/>
              <a:gd name="connsiteY1" fmla="*/ 4776717 h 5090615"/>
              <a:gd name="connsiteX2" fmla="*/ 273614 w 274336"/>
              <a:gd name="connsiteY2" fmla="*/ 4394579 h 5090615"/>
              <a:gd name="connsiteX3" fmla="*/ 137137 w 274336"/>
              <a:gd name="connsiteY3" fmla="*/ 4107976 h 5090615"/>
              <a:gd name="connsiteX4" fmla="*/ 205375 w 274336"/>
              <a:gd name="connsiteY4" fmla="*/ 3739487 h 5090615"/>
              <a:gd name="connsiteX5" fmla="*/ 82546 w 274336"/>
              <a:gd name="connsiteY5" fmla="*/ 3466532 h 5090615"/>
              <a:gd name="connsiteX6" fmla="*/ 164432 w 274336"/>
              <a:gd name="connsiteY6" fmla="*/ 3070747 h 5090615"/>
              <a:gd name="connsiteX7" fmla="*/ 68898 w 274336"/>
              <a:gd name="connsiteY7" fmla="*/ 2838735 h 5090615"/>
              <a:gd name="connsiteX8" fmla="*/ 164432 w 274336"/>
              <a:gd name="connsiteY8" fmla="*/ 2497541 h 5090615"/>
              <a:gd name="connsiteX9" fmla="*/ 68898 w 274336"/>
              <a:gd name="connsiteY9" fmla="*/ 2156347 h 5090615"/>
              <a:gd name="connsiteX10" fmla="*/ 659 w 274336"/>
              <a:gd name="connsiteY10" fmla="*/ 2019869 h 5090615"/>
              <a:gd name="connsiteX11" fmla="*/ 109841 w 274336"/>
              <a:gd name="connsiteY11" fmla="*/ 1705970 h 5090615"/>
              <a:gd name="connsiteX12" fmla="*/ 123489 w 274336"/>
              <a:gd name="connsiteY12" fmla="*/ 1392072 h 5090615"/>
              <a:gd name="connsiteX13" fmla="*/ 68898 w 274336"/>
              <a:gd name="connsiteY13" fmla="*/ 1241947 h 5090615"/>
              <a:gd name="connsiteX14" fmla="*/ 150784 w 274336"/>
              <a:gd name="connsiteY14" fmla="*/ 982639 h 5090615"/>
              <a:gd name="connsiteX15" fmla="*/ 191728 w 274336"/>
              <a:gd name="connsiteY15" fmla="*/ 750627 h 5090615"/>
              <a:gd name="connsiteX16" fmla="*/ 109841 w 274336"/>
              <a:gd name="connsiteY16" fmla="*/ 504967 h 5090615"/>
              <a:gd name="connsiteX17" fmla="*/ 191728 w 274336"/>
              <a:gd name="connsiteY17" fmla="*/ 163773 h 5090615"/>
              <a:gd name="connsiteX18" fmla="*/ 178080 w 274336"/>
              <a:gd name="connsiteY18" fmla="*/ 0 h 5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4336" h="5090615">
                <a:moveTo>
                  <a:pt x="205375" y="5090615"/>
                </a:moveTo>
                <a:cubicBezTo>
                  <a:pt x="192865" y="4991669"/>
                  <a:pt x="180355" y="4892723"/>
                  <a:pt x="191728" y="4776717"/>
                </a:cubicBezTo>
                <a:cubicBezTo>
                  <a:pt x="203101" y="4660711"/>
                  <a:pt x="282713" y="4506036"/>
                  <a:pt x="273614" y="4394579"/>
                </a:cubicBezTo>
                <a:cubicBezTo>
                  <a:pt x="264516" y="4283122"/>
                  <a:pt x="148510" y="4217158"/>
                  <a:pt x="137137" y="4107976"/>
                </a:cubicBezTo>
                <a:cubicBezTo>
                  <a:pt x="125764" y="3998794"/>
                  <a:pt x="214473" y="3846394"/>
                  <a:pt x="205375" y="3739487"/>
                </a:cubicBezTo>
                <a:cubicBezTo>
                  <a:pt x="196277" y="3632580"/>
                  <a:pt x="89370" y="3577989"/>
                  <a:pt x="82546" y="3466532"/>
                </a:cubicBezTo>
                <a:cubicBezTo>
                  <a:pt x="75722" y="3355075"/>
                  <a:pt x="166707" y="3175380"/>
                  <a:pt x="164432" y="3070747"/>
                </a:cubicBezTo>
                <a:cubicBezTo>
                  <a:pt x="162157" y="2966114"/>
                  <a:pt x="68898" y="2934269"/>
                  <a:pt x="68898" y="2838735"/>
                </a:cubicBezTo>
                <a:cubicBezTo>
                  <a:pt x="68898" y="2743201"/>
                  <a:pt x="164432" y="2611272"/>
                  <a:pt x="164432" y="2497541"/>
                </a:cubicBezTo>
                <a:cubicBezTo>
                  <a:pt x="164432" y="2383810"/>
                  <a:pt x="96193" y="2235959"/>
                  <a:pt x="68898" y="2156347"/>
                </a:cubicBezTo>
                <a:cubicBezTo>
                  <a:pt x="41603" y="2076735"/>
                  <a:pt x="-6165" y="2094932"/>
                  <a:pt x="659" y="2019869"/>
                </a:cubicBezTo>
                <a:cubicBezTo>
                  <a:pt x="7483" y="1944806"/>
                  <a:pt x="89369" y="1810603"/>
                  <a:pt x="109841" y="1705970"/>
                </a:cubicBezTo>
                <a:cubicBezTo>
                  <a:pt x="130313" y="1601337"/>
                  <a:pt x="130313" y="1469409"/>
                  <a:pt x="123489" y="1392072"/>
                </a:cubicBezTo>
                <a:cubicBezTo>
                  <a:pt x="116665" y="1314735"/>
                  <a:pt x="64349" y="1310186"/>
                  <a:pt x="68898" y="1241947"/>
                </a:cubicBezTo>
                <a:cubicBezTo>
                  <a:pt x="73447" y="1173708"/>
                  <a:pt x="130312" y="1064526"/>
                  <a:pt x="150784" y="982639"/>
                </a:cubicBezTo>
                <a:cubicBezTo>
                  <a:pt x="171256" y="900752"/>
                  <a:pt x="198552" y="830239"/>
                  <a:pt x="191728" y="750627"/>
                </a:cubicBezTo>
                <a:cubicBezTo>
                  <a:pt x="184904" y="671015"/>
                  <a:pt x="109841" y="602776"/>
                  <a:pt x="109841" y="504967"/>
                </a:cubicBezTo>
                <a:cubicBezTo>
                  <a:pt x="109841" y="407158"/>
                  <a:pt x="180355" y="247934"/>
                  <a:pt x="191728" y="163773"/>
                </a:cubicBezTo>
                <a:cubicBezTo>
                  <a:pt x="203101" y="79612"/>
                  <a:pt x="190590" y="39806"/>
                  <a:pt x="17808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3" name="Figura a mano libera: forma 92"/>
          <p:cNvSpPr/>
          <p:nvPr/>
        </p:nvSpPr>
        <p:spPr>
          <a:xfrm>
            <a:off x="819007" y="2114550"/>
            <a:ext cx="122489" cy="2948769"/>
          </a:xfrm>
          <a:custGeom>
            <a:avLst/>
            <a:gdLst>
              <a:gd name="connsiteX0" fmla="*/ 95999 w 178215"/>
              <a:gd name="connsiteY0" fmla="*/ 3452884 h 3452884"/>
              <a:gd name="connsiteX1" fmla="*/ 177885 w 178215"/>
              <a:gd name="connsiteY1" fmla="*/ 2947916 h 3452884"/>
              <a:gd name="connsiteX2" fmla="*/ 68703 w 178215"/>
              <a:gd name="connsiteY2" fmla="*/ 2483893 h 3452884"/>
              <a:gd name="connsiteX3" fmla="*/ 136942 w 178215"/>
              <a:gd name="connsiteY3" fmla="*/ 2129051 h 3452884"/>
              <a:gd name="connsiteX4" fmla="*/ 55056 w 178215"/>
              <a:gd name="connsiteY4" fmla="*/ 1760561 h 3452884"/>
              <a:gd name="connsiteX5" fmla="*/ 95999 w 178215"/>
              <a:gd name="connsiteY5" fmla="*/ 1460310 h 3452884"/>
              <a:gd name="connsiteX6" fmla="*/ 465 w 178215"/>
              <a:gd name="connsiteY6" fmla="*/ 1009934 h 3452884"/>
              <a:gd name="connsiteX7" fmla="*/ 82351 w 178215"/>
              <a:gd name="connsiteY7" fmla="*/ 655093 h 3452884"/>
              <a:gd name="connsiteX8" fmla="*/ 465 w 178215"/>
              <a:gd name="connsiteY8" fmla="*/ 423081 h 3452884"/>
              <a:gd name="connsiteX9" fmla="*/ 55056 w 178215"/>
              <a:gd name="connsiteY9" fmla="*/ 0 h 34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15" h="3452884">
                <a:moveTo>
                  <a:pt x="95999" y="3452884"/>
                </a:moveTo>
                <a:cubicBezTo>
                  <a:pt x="139216" y="3281149"/>
                  <a:pt x="182434" y="3109414"/>
                  <a:pt x="177885" y="2947916"/>
                </a:cubicBezTo>
                <a:cubicBezTo>
                  <a:pt x="173336" y="2786418"/>
                  <a:pt x="75527" y="2620370"/>
                  <a:pt x="68703" y="2483893"/>
                </a:cubicBezTo>
                <a:cubicBezTo>
                  <a:pt x="61879" y="2347416"/>
                  <a:pt x="139217" y="2249606"/>
                  <a:pt x="136942" y="2129051"/>
                </a:cubicBezTo>
                <a:cubicBezTo>
                  <a:pt x="134668" y="2008496"/>
                  <a:pt x="61880" y="1872018"/>
                  <a:pt x="55056" y="1760561"/>
                </a:cubicBezTo>
                <a:cubicBezTo>
                  <a:pt x="48232" y="1649104"/>
                  <a:pt x="105097" y="1585414"/>
                  <a:pt x="95999" y="1460310"/>
                </a:cubicBezTo>
                <a:cubicBezTo>
                  <a:pt x="86901" y="1335206"/>
                  <a:pt x="2740" y="1144137"/>
                  <a:pt x="465" y="1009934"/>
                </a:cubicBezTo>
                <a:cubicBezTo>
                  <a:pt x="-1810" y="875731"/>
                  <a:pt x="82351" y="752902"/>
                  <a:pt x="82351" y="655093"/>
                </a:cubicBezTo>
                <a:cubicBezTo>
                  <a:pt x="82351" y="557284"/>
                  <a:pt x="5014" y="532263"/>
                  <a:pt x="465" y="423081"/>
                </a:cubicBezTo>
                <a:cubicBezTo>
                  <a:pt x="-4084" y="313899"/>
                  <a:pt x="25486" y="156949"/>
                  <a:pt x="5505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Figura a mano libera: forma 93"/>
          <p:cNvSpPr/>
          <p:nvPr/>
        </p:nvSpPr>
        <p:spPr>
          <a:xfrm rot="10800000">
            <a:off x="2022966" y="1089818"/>
            <a:ext cx="258667" cy="4952177"/>
          </a:xfrm>
          <a:custGeom>
            <a:avLst/>
            <a:gdLst>
              <a:gd name="connsiteX0" fmla="*/ 95999 w 178215"/>
              <a:gd name="connsiteY0" fmla="*/ 3452884 h 3452884"/>
              <a:gd name="connsiteX1" fmla="*/ 177885 w 178215"/>
              <a:gd name="connsiteY1" fmla="*/ 2947916 h 3452884"/>
              <a:gd name="connsiteX2" fmla="*/ 68703 w 178215"/>
              <a:gd name="connsiteY2" fmla="*/ 2483893 h 3452884"/>
              <a:gd name="connsiteX3" fmla="*/ 136942 w 178215"/>
              <a:gd name="connsiteY3" fmla="*/ 2129051 h 3452884"/>
              <a:gd name="connsiteX4" fmla="*/ 55056 w 178215"/>
              <a:gd name="connsiteY4" fmla="*/ 1760561 h 3452884"/>
              <a:gd name="connsiteX5" fmla="*/ 95999 w 178215"/>
              <a:gd name="connsiteY5" fmla="*/ 1460310 h 3452884"/>
              <a:gd name="connsiteX6" fmla="*/ 465 w 178215"/>
              <a:gd name="connsiteY6" fmla="*/ 1009934 h 3452884"/>
              <a:gd name="connsiteX7" fmla="*/ 82351 w 178215"/>
              <a:gd name="connsiteY7" fmla="*/ 655093 h 3452884"/>
              <a:gd name="connsiteX8" fmla="*/ 465 w 178215"/>
              <a:gd name="connsiteY8" fmla="*/ 423081 h 3452884"/>
              <a:gd name="connsiteX9" fmla="*/ 55056 w 178215"/>
              <a:gd name="connsiteY9" fmla="*/ 0 h 34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15" h="3452884">
                <a:moveTo>
                  <a:pt x="95999" y="3452884"/>
                </a:moveTo>
                <a:cubicBezTo>
                  <a:pt x="139216" y="3281149"/>
                  <a:pt x="182434" y="3109414"/>
                  <a:pt x="177885" y="2947916"/>
                </a:cubicBezTo>
                <a:cubicBezTo>
                  <a:pt x="173336" y="2786418"/>
                  <a:pt x="75527" y="2620370"/>
                  <a:pt x="68703" y="2483893"/>
                </a:cubicBezTo>
                <a:cubicBezTo>
                  <a:pt x="61879" y="2347416"/>
                  <a:pt x="139217" y="2249606"/>
                  <a:pt x="136942" y="2129051"/>
                </a:cubicBezTo>
                <a:cubicBezTo>
                  <a:pt x="134668" y="2008496"/>
                  <a:pt x="61880" y="1872018"/>
                  <a:pt x="55056" y="1760561"/>
                </a:cubicBezTo>
                <a:cubicBezTo>
                  <a:pt x="48232" y="1649104"/>
                  <a:pt x="105097" y="1585414"/>
                  <a:pt x="95999" y="1460310"/>
                </a:cubicBezTo>
                <a:cubicBezTo>
                  <a:pt x="86901" y="1335206"/>
                  <a:pt x="2740" y="1144137"/>
                  <a:pt x="465" y="1009934"/>
                </a:cubicBezTo>
                <a:cubicBezTo>
                  <a:pt x="-1810" y="875731"/>
                  <a:pt x="82351" y="752902"/>
                  <a:pt x="82351" y="655093"/>
                </a:cubicBezTo>
                <a:cubicBezTo>
                  <a:pt x="82351" y="557284"/>
                  <a:pt x="5014" y="532263"/>
                  <a:pt x="465" y="423081"/>
                </a:cubicBezTo>
                <a:cubicBezTo>
                  <a:pt x="-4084" y="313899"/>
                  <a:pt x="25486" y="156949"/>
                  <a:pt x="5505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Figura a mano libera: forma 94"/>
          <p:cNvSpPr/>
          <p:nvPr/>
        </p:nvSpPr>
        <p:spPr>
          <a:xfrm rot="10800000">
            <a:off x="1525366" y="1356355"/>
            <a:ext cx="180387" cy="4384045"/>
          </a:xfrm>
          <a:custGeom>
            <a:avLst/>
            <a:gdLst>
              <a:gd name="connsiteX0" fmla="*/ 205375 w 274336"/>
              <a:gd name="connsiteY0" fmla="*/ 5090615 h 5090615"/>
              <a:gd name="connsiteX1" fmla="*/ 191728 w 274336"/>
              <a:gd name="connsiteY1" fmla="*/ 4776717 h 5090615"/>
              <a:gd name="connsiteX2" fmla="*/ 273614 w 274336"/>
              <a:gd name="connsiteY2" fmla="*/ 4394579 h 5090615"/>
              <a:gd name="connsiteX3" fmla="*/ 137137 w 274336"/>
              <a:gd name="connsiteY3" fmla="*/ 4107976 h 5090615"/>
              <a:gd name="connsiteX4" fmla="*/ 205375 w 274336"/>
              <a:gd name="connsiteY4" fmla="*/ 3739487 h 5090615"/>
              <a:gd name="connsiteX5" fmla="*/ 82546 w 274336"/>
              <a:gd name="connsiteY5" fmla="*/ 3466532 h 5090615"/>
              <a:gd name="connsiteX6" fmla="*/ 164432 w 274336"/>
              <a:gd name="connsiteY6" fmla="*/ 3070747 h 5090615"/>
              <a:gd name="connsiteX7" fmla="*/ 68898 w 274336"/>
              <a:gd name="connsiteY7" fmla="*/ 2838735 h 5090615"/>
              <a:gd name="connsiteX8" fmla="*/ 164432 w 274336"/>
              <a:gd name="connsiteY8" fmla="*/ 2497541 h 5090615"/>
              <a:gd name="connsiteX9" fmla="*/ 68898 w 274336"/>
              <a:gd name="connsiteY9" fmla="*/ 2156347 h 5090615"/>
              <a:gd name="connsiteX10" fmla="*/ 659 w 274336"/>
              <a:gd name="connsiteY10" fmla="*/ 2019869 h 5090615"/>
              <a:gd name="connsiteX11" fmla="*/ 109841 w 274336"/>
              <a:gd name="connsiteY11" fmla="*/ 1705970 h 5090615"/>
              <a:gd name="connsiteX12" fmla="*/ 123489 w 274336"/>
              <a:gd name="connsiteY12" fmla="*/ 1392072 h 5090615"/>
              <a:gd name="connsiteX13" fmla="*/ 68898 w 274336"/>
              <a:gd name="connsiteY13" fmla="*/ 1241947 h 5090615"/>
              <a:gd name="connsiteX14" fmla="*/ 150784 w 274336"/>
              <a:gd name="connsiteY14" fmla="*/ 982639 h 5090615"/>
              <a:gd name="connsiteX15" fmla="*/ 191728 w 274336"/>
              <a:gd name="connsiteY15" fmla="*/ 750627 h 5090615"/>
              <a:gd name="connsiteX16" fmla="*/ 109841 w 274336"/>
              <a:gd name="connsiteY16" fmla="*/ 504967 h 5090615"/>
              <a:gd name="connsiteX17" fmla="*/ 191728 w 274336"/>
              <a:gd name="connsiteY17" fmla="*/ 163773 h 5090615"/>
              <a:gd name="connsiteX18" fmla="*/ 178080 w 274336"/>
              <a:gd name="connsiteY18" fmla="*/ 0 h 5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4336" h="5090615">
                <a:moveTo>
                  <a:pt x="205375" y="5090615"/>
                </a:moveTo>
                <a:cubicBezTo>
                  <a:pt x="192865" y="4991669"/>
                  <a:pt x="180355" y="4892723"/>
                  <a:pt x="191728" y="4776717"/>
                </a:cubicBezTo>
                <a:cubicBezTo>
                  <a:pt x="203101" y="4660711"/>
                  <a:pt x="282713" y="4506036"/>
                  <a:pt x="273614" y="4394579"/>
                </a:cubicBezTo>
                <a:cubicBezTo>
                  <a:pt x="264516" y="4283122"/>
                  <a:pt x="148510" y="4217158"/>
                  <a:pt x="137137" y="4107976"/>
                </a:cubicBezTo>
                <a:cubicBezTo>
                  <a:pt x="125764" y="3998794"/>
                  <a:pt x="214473" y="3846394"/>
                  <a:pt x="205375" y="3739487"/>
                </a:cubicBezTo>
                <a:cubicBezTo>
                  <a:pt x="196277" y="3632580"/>
                  <a:pt x="89370" y="3577989"/>
                  <a:pt x="82546" y="3466532"/>
                </a:cubicBezTo>
                <a:cubicBezTo>
                  <a:pt x="75722" y="3355075"/>
                  <a:pt x="166707" y="3175380"/>
                  <a:pt x="164432" y="3070747"/>
                </a:cubicBezTo>
                <a:cubicBezTo>
                  <a:pt x="162157" y="2966114"/>
                  <a:pt x="68898" y="2934269"/>
                  <a:pt x="68898" y="2838735"/>
                </a:cubicBezTo>
                <a:cubicBezTo>
                  <a:pt x="68898" y="2743201"/>
                  <a:pt x="164432" y="2611272"/>
                  <a:pt x="164432" y="2497541"/>
                </a:cubicBezTo>
                <a:cubicBezTo>
                  <a:pt x="164432" y="2383810"/>
                  <a:pt x="96193" y="2235959"/>
                  <a:pt x="68898" y="2156347"/>
                </a:cubicBezTo>
                <a:cubicBezTo>
                  <a:pt x="41603" y="2076735"/>
                  <a:pt x="-6165" y="2094932"/>
                  <a:pt x="659" y="2019869"/>
                </a:cubicBezTo>
                <a:cubicBezTo>
                  <a:pt x="7483" y="1944806"/>
                  <a:pt x="89369" y="1810603"/>
                  <a:pt x="109841" y="1705970"/>
                </a:cubicBezTo>
                <a:cubicBezTo>
                  <a:pt x="130313" y="1601337"/>
                  <a:pt x="130313" y="1469409"/>
                  <a:pt x="123489" y="1392072"/>
                </a:cubicBezTo>
                <a:cubicBezTo>
                  <a:pt x="116665" y="1314735"/>
                  <a:pt x="64349" y="1310186"/>
                  <a:pt x="68898" y="1241947"/>
                </a:cubicBezTo>
                <a:cubicBezTo>
                  <a:pt x="73447" y="1173708"/>
                  <a:pt x="130312" y="1064526"/>
                  <a:pt x="150784" y="982639"/>
                </a:cubicBezTo>
                <a:cubicBezTo>
                  <a:pt x="171256" y="900752"/>
                  <a:pt x="198552" y="830239"/>
                  <a:pt x="191728" y="750627"/>
                </a:cubicBezTo>
                <a:cubicBezTo>
                  <a:pt x="184904" y="671015"/>
                  <a:pt x="109841" y="602776"/>
                  <a:pt x="109841" y="504967"/>
                </a:cubicBezTo>
                <a:cubicBezTo>
                  <a:pt x="109841" y="407158"/>
                  <a:pt x="180355" y="247934"/>
                  <a:pt x="191728" y="163773"/>
                </a:cubicBezTo>
                <a:cubicBezTo>
                  <a:pt x="203101" y="79612"/>
                  <a:pt x="190590" y="39806"/>
                  <a:pt x="17808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CasellaDiTesto 1051"/>
              <p:cNvSpPr txBox="1"/>
              <p:nvPr/>
            </p:nvSpPr>
            <p:spPr>
              <a:xfrm>
                <a:off x="2326326" y="228910"/>
                <a:ext cx="408766" cy="556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052" name="CasellaDiTesto 1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326" y="228910"/>
                <a:ext cx="408766" cy="556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3" name="Figura a mano libera: forma 1052"/>
          <p:cNvSpPr/>
          <p:nvPr/>
        </p:nvSpPr>
        <p:spPr>
          <a:xfrm>
            <a:off x="1214765" y="1636295"/>
            <a:ext cx="253526" cy="3910263"/>
          </a:xfrm>
          <a:custGeom>
            <a:avLst/>
            <a:gdLst>
              <a:gd name="connsiteX0" fmla="*/ 156835 w 253526"/>
              <a:gd name="connsiteY0" fmla="*/ 3910263 h 3910263"/>
              <a:gd name="connsiteX1" fmla="*/ 108709 w 253526"/>
              <a:gd name="connsiteY1" fmla="*/ 3609473 h 3910263"/>
              <a:gd name="connsiteX2" fmla="*/ 96677 w 253526"/>
              <a:gd name="connsiteY2" fmla="*/ 3609473 h 3910263"/>
              <a:gd name="connsiteX3" fmla="*/ 108709 w 253526"/>
              <a:gd name="connsiteY3" fmla="*/ 3416968 h 3910263"/>
              <a:gd name="connsiteX4" fmla="*/ 132772 w 253526"/>
              <a:gd name="connsiteY4" fmla="*/ 3404937 h 3910263"/>
              <a:gd name="connsiteX5" fmla="*/ 253088 w 253526"/>
              <a:gd name="connsiteY5" fmla="*/ 2983831 h 3910263"/>
              <a:gd name="connsiteX6" fmla="*/ 84646 w 253526"/>
              <a:gd name="connsiteY6" fmla="*/ 2755231 h 3910263"/>
              <a:gd name="connsiteX7" fmla="*/ 168867 w 253526"/>
              <a:gd name="connsiteY7" fmla="*/ 2370221 h 3910263"/>
              <a:gd name="connsiteX8" fmla="*/ 84646 w 253526"/>
              <a:gd name="connsiteY8" fmla="*/ 2081463 h 3910263"/>
              <a:gd name="connsiteX9" fmla="*/ 168867 w 253526"/>
              <a:gd name="connsiteY9" fmla="*/ 1648326 h 3910263"/>
              <a:gd name="connsiteX10" fmla="*/ 84646 w 253526"/>
              <a:gd name="connsiteY10" fmla="*/ 1335505 h 3910263"/>
              <a:gd name="connsiteX11" fmla="*/ 156835 w 253526"/>
              <a:gd name="connsiteY11" fmla="*/ 926431 h 3910263"/>
              <a:gd name="connsiteX12" fmla="*/ 424 w 253526"/>
              <a:gd name="connsiteY12" fmla="*/ 709863 h 3910263"/>
              <a:gd name="connsiteX13" fmla="*/ 108709 w 253526"/>
              <a:gd name="connsiteY13" fmla="*/ 360947 h 3910263"/>
              <a:gd name="connsiteX14" fmla="*/ 48551 w 253526"/>
              <a:gd name="connsiteY14" fmla="*/ 156410 h 3910263"/>
              <a:gd name="connsiteX15" fmla="*/ 60582 w 253526"/>
              <a:gd name="connsiteY15" fmla="*/ 0 h 391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526" h="3910263">
                <a:moveTo>
                  <a:pt x="156835" y="3910263"/>
                </a:moveTo>
                <a:cubicBezTo>
                  <a:pt x="140793" y="3810000"/>
                  <a:pt x="118735" y="3659605"/>
                  <a:pt x="108709" y="3609473"/>
                </a:cubicBezTo>
                <a:cubicBezTo>
                  <a:pt x="98683" y="3559341"/>
                  <a:pt x="96677" y="3641557"/>
                  <a:pt x="96677" y="3609473"/>
                </a:cubicBezTo>
                <a:cubicBezTo>
                  <a:pt x="96677" y="3577389"/>
                  <a:pt x="102693" y="3451057"/>
                  <a:pt x="108709" y="3416968"/>
                </a:cubicBezTo>
                <a:cubicBezTo>
                  <a:pt x="114725" y="3382879"/>
                  <a:pt x="108709" y="3477126"/>
                  <a:pt x="132772" y="3404937"/>
                </a:cubicBezTo>
                <a:cubicBezTo>
                  <a:pt x="156835" y="3332748"/>
                  <a:pt x="261109" y="3092115"/>
                  <a:pt x="253088" y="2983831"/>
                </a:cubicBezTo>
                <a:cubicBezTo>
                  <a:pt x="245067" y="2875547"/>
                  <a:pt x="98683" y="2857499"/>
                  <a:pt x="84646" y="2755231"/>
                </a:cubicBezTo>
                <a:cubicBezTo>
                  <a:pt x="70609" y="2652963"/>
                  <a:pt x="168867" y="2482516"/>
                  <a:pt x="168867" y="2370221"/>
                </a:cubicBezTo>
                <a:cubicBezTo>
                  <a:pt x="168867" y="2257926"/>
                  <a:pt x="84646" y="2201779"/>
                  <a:pt x="84646" y="2081463"/>
                </a:cubicBezTo>
                <a:cubicBezTo>
                  <a:pt x="84646" y="1961147"/>
                  <a:pt x="168867" y="1772652"/>
                  <a:pt x="168867" y="1648326"/>
                </a:cubicBezTo>
                <a:cubicBezTo>
                  <a:pt x="168867" y="1524000"/>
                  <a:pt x="86651" y="1455821"/>
                  <a:pt x="84646" y="1335505"/>
                </a:cubicBezTo>
                <a:cubicBezTo>
                  <a:pt x="82641" y="1215189"/>
                  <a:pt x="170872" y="1030705"/>
                  <a:pt x="156835" y="926431"/>
                </a:cubicBezTo>
                <a:cubicBezTo>
                  <a:pt x="142798" y="822157"/>
                  <a:pt x="8445" y="804110"/>
                  <a:pt x="424" y="709863"/>
                </a:cubicBezTo>
                <a:cubicBezTo>
                  <a:pt x="-7597" y="615616"/>
                  <a:pt x="100688" y="453189"/>
                  <a:pt x="108709" y="360947"/>
                </a:cubicBezTo>
                <a:cubicBezTo>
                  <a:pt x="116730" y="268705"/>
                  <a:pt x="56572" y="216568"/>
                  <a:pt x="48551" y="156410"/>
                </a:cubicBezTo>
                <a:cubicBezTo>
                  <a:pt x="40530" y="96252"/>
                  <a:pt x="50556" y="48126"/>
                  <a:pt x="6058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igura a mano libera: forma 40"/>
          <p:cNvSpPr/>
          <p:nvPr/>
        </p:nvSpPr>
        <p:spPr>
          <a:xfrm rot="10800000">
            <a:off x="549113" y="2427470"/>
            <a:ext cx="258667" cy="2356069"/>
          </a:xfrm>
          <a:custGeom>
            <a:avLst/>
            <a:gdLst>
              <a:gd name="connsiteX0" fmla="*/ 95999 w 178215"/>
              <a:gd name="connsiteY0" fmla="*/ 3452884 h 3452884"/>
              <a:gd name="connsiteX1" fmla="*/ 177885 w 178215"/>
              <a:gd name="connsiteY1" fmla="*/ 2947916 h 3452884"/>
              <a:gd name="connsiteX2" fmla="*/ 68703 w 178215"/>
              <a:gd name="connsiteY2" fmla="*/ 2483893 h 3452884"/>
              <a:gd name="connsiteX3" fmla="*/ 136942 w 178215"/>
              <a:gd name="connsiteY3" fmla="*/ 2129051 h 3452884"/>
              <a:gd name="connsiteX4" fmla="*/ 55056 w 178215"/>
              <a:gd name="connsiteY4" fmla="*/ 1760561 h 3452884"/>
              <a:gd name="connsiteX5" fmla="*/ 95999 w 178215"/>
              <a:gd name="connsiteY5" fmla="*/ 1460310 h 3452884"/>
              <a:gd name="connsiteX6" fmla="*/ 465 w 178215"/>
              <a:gd name="connsiteY6" fmla="*/ 1009934 h 3452884"/>
              <a:gd name="connsiteX7" fmla="*/ 82351 w 178215"/>
              <a:gd name="connsiteY7" fmla="*/ 655093 h 3452884"/>
              <a:gd name="connsiteX8" fmla="*/ 465 w 178215"/>
              <a:gd name="connsiteY8" fmla="*/ 423081 h 3452884"/>
              <a:gd name="connsiteX9" fmla="*/ 55056 w 178215"/>
              <a:gd name="connsiteY9" fmla="*/ 0 h 34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15" h="3452884">
                <a:moveTo>
                  <a:pt x="95999" y="3452884"/>
                </a:moveTo>
                <a:cubicBezTo>
                  <a:pt x="139216" y="3281149"/>
                  <a:pt x="182434" y="3109414"/>
                  <a:pt x="177885" y="2947916"/>
                </a:cubicBezTo>
                <a:cubicBezTo>
                  <a:pt x="173336" y="2786418"/>
                  <a:pt x="75527" y="2620370"/>
                  <a:pt x="68703" y="2483893"/>
                </a:cubicBezTo>
                <a:cubicBezTo>
                  <a:pt x="61879" y="2347416"/>
                  <a:pt x="139217" y="2249606"/>
                  <a:pt x="136942" y="2129051"/>
                </a:cubicBezTo>
                <a:cubicBezTo>
                  <a:pt x="134668" y="2008496"/>
                  <a:pt x="61880" y="1872018"/>
                  <a:pt x="55056" y="1760561"/>
                </a:cubicBezTo>
                <a:cubicBezTo>
                  <a:pt x="48232" y="1649104"/>
                  <a:pt x="105097" y="1585414"/>
                  <a:pt x="95999" y="1460310"/>
                </a:cubicBezTo>
                <a:cubicBezTo>
                  <a:pt x="86901" y="1335206"/>
                  <a:pt x="2740" y="1144137"/>
                  <a:pt x="465" y="1009934"/>
                </a:cubicBezTo>
                <a:cubicBezTo>
                  <a:pt x="-1810" y="875731"/>
                  <a:pt x="82351" y="752902"/>
                  <a:pt x="82351" y="655093"/>
                </a:cubicBezTo>
                <a:cubicBezTo>
                  <a:pt x="82351" y="557284"/>
                  <a:pt x="5014" y="532263"/>
                  <a:pt x="465" y="423081"/>
                </a:cubicBezTo>
                <a:cubicBezTo>
                  <a:pt x="-4084" y="313899"/>
                  <a:pt x="25486" y="156949"/>
                  <a:pt x="55056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6294770" y="766919"/>
            <a:ext cx="2617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Bookman Old Style" panose="02050604050505020204" pitchFamily="18" charset="0"/>
              </a:rPr>
              <a:t>Vortex array in </a:t>
            </a:r>
            <a:r>
              <a:rPr lang="it-IT" sz="2200" dirty="0" err="1">
                <a:latin typeface="Bookman Old Style" panose="02050604050505020204" pitchFamily="18" charset="0"/>
              </a:rPr>
              <a:t>superfluid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rotating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helium</a:t>
            </a:r>
            <a:endParaRPr lang="it-IT" sz="2200" dirty="0">
              <a:latin typeface="Bookman Old Style" panose="02050604050505020204" pitchFamily="18" charset="0"/>
            </a:endParaRP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9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7"/>
    </mc:Choice>
    <mc:Fallback xmlns="">
      <p:transition spd="slow" advTm="42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5" grpId="0" animBg="1"/>
      <p:bldP spid="6" grpId="0" animBg="1"/>
      <p:bldP spid="61" grpId="0"/>
      <p:bldP spid="1033" grpId="0"/>
      <p:bldP spid="1040" grpId="0"/>
      <p:bldP spid="1048" grpId="0" animBg="1"/>
      <p:bldP spid="90" grpId="0" animBg="1"/>
      <p:bldP spid="1049" grpId="0" animBg="1"/>
      <p:bldP spid="1050" grpId="0" animBg="1"/>
      <p:bldP spid="93" grpId="0" animBg="1"/>
      <p:bldP spid="94" grpId="0" animBg="1"/>
      <p:bldP spid="95" grpId="0" animBg="1"/>
      <p:bldP spid="1052" grpId="0"/>
      <p:bldP spid="1053" grpId="0" animBg="1"/>
      <p:bldP spid="4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Glitches</a:t>
            </a:r>
            <a:endParaRPr lang="it-IT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816928" y="1263316"/>
            <a:ext cx="0" cy="41782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16928" y="5441518"/>
            <a:ext cx="5532782" cy="66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1187989" y="3334422"/>
            <a:ext cx="1709530" cy="16565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 flipV="1">
            <a:off x="2943753" y="1739238"/>
            <a:ext cx="1814447" cy="18076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2900373" y="3334421"/>
            <a:ext cx="45331" cy="2152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717680" y="5714051"/>
            <a:ext cx="202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ookman Old Style" panose="02050604050505020204" pitchFamily="18" charset="0"/>
              </a:rPr>
              <a:t>Time (</a:t>
            </a:r>
            <a:r>
              <a:rPr lang="it-IT" sz="2000" dirty="0" err="1">
                <a:latin typeface="Bookman Old Style" panose="02050604050505020204" pitchFamily="18" charset="0"/>
              </a:rPr>
              <a:t>Month</a:t>
            </a:r>
            <a:r>
              <a:rPr lang="it-IT" sz="2000" dirty="0"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-249231" y="3183392"/>
            <a:ext cx="147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Bookman Old Style" panose="02050604050505020204" pitchFamily="18" charset="0"/>
              </a:rPr>
              <a:t>Period</a:t>
            </a:r>
            <a:r>
              <a:rPr lang="it-IT" sz="2000" dirty="0">
                <a:latin typeface="Bookman Old Style" panose="02050604050505020204" pitchFamily="18" charset="0"/>
              </a:rPr>
              <a:t> (s)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98002" y="1312740"/>
            <a:ext cx="1660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The </a:t>
            </a:r>
            <a:r>
              <a:rPr lang="it-IT" dirty="0" err="1">
                <a:latin typeface="Bookman Old Style" panose="02050604050505020204" pitchFamily="18" charset="0"/>
              </a:rPr>
              <a:t>neutron</a:t>
            </a:r>
            <a:r>
              <a:rPr lang="it-IT" dirty="0">
                <a:latin typeface="Bookman Old Style" panose="02050604050505020204" pitchFamily="18" charset="0"/>
              </a:rPr>
              <a:t> star </a:t>
            </a:r>
            <a:r>
              <a:rPr lang="it-IT" dirty="0" err="1">
                <a:latin typeface="Bookman Old Style" panose="02050604050505020204" pitchFamily="18" charset="0"/>
              </a:rPr>
              <a:t>is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slowing</a:t>
            </a:r>
            <a:r>
              <a:rPr lang="it-IT" dirty="0">
                <a:latin typeface="Bookman Old Style" panose="02050604050505020204" pitchFamily="18" charset="0"/>
              </a:rPr>
              <a:t> down, </a:t>
            </a:r>
            <a:r>
              <a:rPr lang="it-IT" dirty="0" err="1">
                <a:latin typeface="Bookman Old Style" panose="02050604050505020204" pitchFamily="18" charset="0"/>
              </a:rPr>
              <a:t>thus</a:t>
            </a:r>
            <a:r>
              <a:rPr lang="it-IT" dirty="0">
                <a:latin typeface="Bookman Old Style" panose="02050604050505020204" pitchFamily="18" charset="0"/>
              </a:rPr>
              <a:t> the pulsar </a:t>
            </a:r>
            <a:r>
              <a:rPr lang="it-IT" dirty="0" err="1">
                <a:latin typeface="Bookman Old Style" panose="02050604050505020204" pitchFamily="18" charset="0"/>
              </a:rPr>
              <a:t>period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increases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045583" y="3799334"/>
            <a:ext cx="2583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ookman Old Style" panose="02050604050505020204" pitchFamily="18" charset="0"/>
              </a:rPr>
              <a:t>Glitch</a:t>
            </a:r>
            <a:r>
              <a:rPr lang="it-IT" dirty="0">
                <a:latin typeface="Bookman Old Style" panose="02050604050505020204" pitchFamily="18" charset="0"/>
              </a:rPr>
              <a:t>! The </a:t>
            </a:r>
            <a:r>
              <a:rPr lang="it-IT" dirty="0" err="1">
                <a:latin typeface="Bookman Old Style" panose="02050604050505020204" pitchFamily="18" charset="0"/>
              </a:rPr>
              <a:t>neutron</a:t>
            </a:r>
            <a:r>
              <a:rPr lang="it-IT" dirty="0">
                <a:latin typeface="Bookman Old Style" panose="02050604050505020204" pitchFamily="18" charset="0"/>
              </a:rPr>
              <a:t> star </a:t>
            </a:r>
            <a:r>
              <a:rPr lang="it-IT" dirty="0" err="1">
                <a:latin typeface="Bookman Old Style" panose="02050604050505020204" pitchFamily="18" charset="0"/>
              </a:rPr>
              <a:t>rotation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suddenly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increases</a:t>
            </a:r>
            <a:r>
              <a:rPr lang="it-IT" dirty="0">
                <a:latin typeface="Bookman Old Style" panose="02050604050505020204" pitchFamily="18" charset="0"/>
              </a:rPr>
              <a:t> and the </a:t>
            </a:r>
            <a:r>
              <a:rPr lang="it-IT" dirty="0" err="1">
                <a:latin typeface="Bookman Old Style" panose="02050604050505020204" pitchFamily="18" charset="0"/>
              </a:rPr>
              <a:t>period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decreases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abruptly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141171" y="1494733"/>
            <a:ext cx="2077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ookman Old Style" panose="02050604050505020204" pitchFamily="18" charset="0"/>
              </a:rPr>
              <a:t>After</a:t>
            </a:r>
            <a:r>
              <a:rPr lang="it-IT" dirty="0">
                <a:latin typeface="Bookman Old Style" panose="02050604050505020204" pitchFamily="18" charset="0"/>
              </a:rPr>
              <a:t> the </a:t>
            </a:r>
            <a:r>
              <a:rPr lang="it-IT" dirty="0" err="1">
                <a:latin typeface="Bookman Old Style" panose="02050604050505020204" pitchFamily="18" charset="0"/>
              </a:rPr>
              <a:t>glitch</a:t>
            </a:r>
            <a:r>
              <a:rPr lang="it-IT" dirty="0">
                <a:latin typeface="Bookman Old Style" panose="02050604050505020204" pitchFamily="18" charset="0"/>
              </a:rPr>
              <a:t> the </a:t>
            </a:r>
            <a:r>
              <a:rPr lang="it-IT" dirty="0" err="1">
                <a:latin typeface="Bookman Old Style" panose="02050604050505020204" pitchFamily="18" charset="0"/>
              </a:rPr>
              <a:t>neutron</a:t>
            </a:r>
            <a:r>
              <a:rPr lang="it-IT" dirty="0">
                <a:latin typeface="Bookman Old Style" panose="02050604050505020204" pitchFamily="18" charset="0"/>
              </a:rPr>
              <a:t> star </a:t>
            </a:r>
            <a:r>
              <a:rPr lang="it-IT" dirty="0" err="1">
                <a:latin typeface="Bookman Old Style" panose="02050604050505020204" pitchFamily="18" charset="0"/>
              </a:rPr>
              <a:t>resumes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its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slowdown</a:t>
            </a:r>
            <a:r>
              <a:rPr lang="it-IT" dirty="0">
                <a:latin typeface="Bookman Old Style" panose="02050604050505020204" pitchFamily="18" charset="0"/>
              </a:rPr>
              <a:t> and the pulsar </a:t>
            </a:r>
            <a:r>
              <a:rPr lang="it-IT" dirty="0" err="1">
                <a:latin typeface="Bookman Old Style" panose="02050604050505020204" pitchFamily="18" charset="0"/>
              </a:rPr>
              <a:t>period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increases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again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28" name="Fumetto: rettangolo con angoli arrotondati 27"/>
          <p:cNvSpPr/>
          <p:nvPr/>
        </p:nvSpPr>
        <p:spPr>
          <a:xfrm>
            <a:off x="5061578" y="1514401"/>
            <a:ext cx="2077347" cy="2144611"/>
          </a:xfrm>
          <a:prstGeom prst="wedgeRoundRectCallout">
            <a:avLst>
              <a:gd name="adj1" fmla="val -65430"/>
              <a:gd name="adj2" fmla="val -3453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Fumetto: rettangolo con angoli arrotondati 29"/>
          <p:cNvSpPr/>
          <p:nvPr/>
        </p:nvSpPr>
        <p:spPr>
          <a:xfrm>
            <a:off x="2848953" y="3734019"/>
            <a:ext cx="2779928" cy="1648995"/>
          </a:xfrm>
          <a:prstGeom prst="wedgeRoundRectCallout">
            <a:avLst>
              <a:gd name="adj1" fmla="val -35826"/>
              <a:gd name="adj2" fmla="val -62261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Fumetto: rettangolo con angoli arrotondati 31"/>
          <p:cNvSpPr/>
          <p:nvPr/>
        </p:nvSpPr>
        <p:spPr>
          <a:xfrm>
            <a:off x="874096" y="1263317"/>
            <a:ext cx="1624445" cy="2054264"/>
          </a:xfrm>
          <a:prstGeom prst="wedgeRoundRectCallout">
            <a:avLst>
              <a:gd name="adj1" fmla="val 40463"/>
              <a:gd name="adj2" fmla="val 71832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7547003" y="716337"/>
                <a:ext cx="308424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it-IT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003" y="716337"/>
                <a:ext cx="3084242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" name="CasellaDiTesto 2048"/>
          <p:cNvSpPr txBox="1"/>
          <p:nvPr/>
        </p:nvSpPr>
        <p:spPr>
          <a:xfrm>
            <a:off x="7419834" y="5434385"/>
            <a:ext cx="429548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Bookman Old Style" panose="02050604050505020204" pitchFamily="18" charset="0"/>
              </a:rPr>
              <a:t>Spin up in </a:t>
            </a:r>
            <a:r>
              <a:rPr lang="it-IT" sz="2200" dirty="0" err="1">
                <a:latin typeface="Bookman Old Style" panose="02050604050505020204" pitchFamily="18" charset="0"/>
              </a:rPr>
              <a:t>less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than</a:t>
            </a:r>
            <a:r>
              <a:rPr lang="it-IT" sz="2200" dirty="0">
                <a:latin typeface="Bookman Old Style" panose="02050604050505020204" pitchFamily="18" charset="0"/>
              </a:rPr>
              <a:t> a minute (best </a:t>
            </a:r>
            <a:r>
              <a:rPr lang="it-IT" sz="2200" dirty="0" err="1">
                <a:latin typeface="Bookman Old Style" panose="02050604050505020204" pitchFamily="18" charset="0"/>
              </a:rPr>
              <a:t>resolution</a:t>
            </a:r>
            <a:r>
              <a:rPr lang="it-IT" sz="2200" dirty="0"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2051" name="Ovale 2050"/>
          <p:cNvSpPr/>
          <p:nvPr/>
        </p:nvSpPr>
        <p:spPr>
          <a:xfrm>
            <a:off x="2662784" y="3213555"/>
            <a:ext cx="518815" cy="43086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2" name="Immagine 20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834" y="1663239"/>
            <a:ext cx="4261021" cy="3669832"/>
          </a:xfrm>
          <a:prstGeom prst="rect">
            <a:avLst/>
          </a:prstGeom>
        </p:spPr>
      </p:pic>
      <p:sp>
        <p:nvSpPr>
          <p:cNvPr id="2053" name="Rettangolo 2052"/>
          <p:cNvSpPr/>
          <p:nvPr/>
        </p:nvSpPr>
        <p:spPr>
          <a:xfrm>
            <a:off x="7303168" y="1599154"/>
            <a:ext cx="4572000" cy="38506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4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8"/>
    </mc:Choice>
    <mc:Fallback xmlns="">
      <p:transition spd="slow" advTm="7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2" grpId="0"/>
      <p:bldP spid="25" grpId="0"/>
      <p:bldP spid="26" grpId="0"/>
      <p:bldP spid="28" grpId="0" animBg="1"/>
      <p:bldP spid="30" grpId="0" animBg="1"/>
      <p:bldP spid="32" grpId="0" animBg="1"/>
      <p:bldP spid="34" grpId="0"/>
      <p:bldP spid="2049" grpId="0"/>
      <p:bldP spid="2051" grpId="0" animBg="1"/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8182" y="980479"/>
            <a:ext cx="1019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Bookman Old Style" panose="02050604050505020204" pitchFamily="18" charset="0"/>
              </a:rPr>
              <a:t>«</a:t>
            </a:r>
            <a:r>
              <a:rPr lang="it-IT" sz="2400" dirty="0" err="1">
                <a:latin typeface="Bookman Old Style" panose="02050604050505020204" pitchFamily="18" charset="0"/>
              </a:rPr>
              <a:t>Normal</a:t>
            </a:r>
            <a:r>
              <a:rPr lang="it-IT" sz="2400" dirty="0">
                <a:latin typeface="Bookman Old Style" panose="02050604050505020204" pitchFamily="18" charset="0"/>
              </a:rPr>
              <a:t>» component: </a:t>
            </a:r>
            <a:r>
              <a:rPr lang="it-IT" sz="2400" dirty="0" err="1">
                <a:latin typeface="Bookman Old Style" panose="02050604050505020204" pitchFamily="18" charset="0"/>
              </a:rPr>
              <a:t>crust</a:t>
            </a:r>
            <a:r>
              <a:rPr lang="it-IT" sz="2400" dirty="0">
                <a:latin typeface="Bookman Old Style" panose="02050604050505020204" pitchFamily="18" charset="0"/>
              </a:rPr>
              <a:t> + </a:t>
            </a:r>
            <a:r>
              <a:rPr lang="it-IT" sz="2400" dirty="0" err="1">
                <a:latin typeface="Bookman Old Style" panose="02050604050505020204" pitchFamily="18" charset="0"/>
              </a:rPr>
              <a:t>charged</a:t>
            </a:r>
            <a:r>
              <a:rPr lang="it-IT" sz="2400" dirty="0">
                <a:latin typeface="Bookman Old Style" panose="02050604050505020204" pitchFamily="18" charset="0"/>
              </a:rPr>
              <a:t> core </a:t>
            </a:r>
            <a:r>
              <a:rPr lang="it-IT" sz="2400" dirty="0" err="1">
                <a:latin typeface="Bookman Old Style" panose="02050604050505020204" pitchFamily="18" charset="0"/>
              </a:rPr>
              <a:t>particles</a:t>
            </a:r>
            <a:endParaRPr lang="it-IT" sz="24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r>
              <a:rPr lang="it-IT" sz="2400" dirty="0">
                <a:latin typeface="Bookman Old Style" panose="02050604050505020204" pitchFamily="18" charset="0"/>
              </a:rPr>
              <a:t> component: </a:t>
            </a:r>
            <a:r>
              <a:rPr lang="it-IT" sz="2400" dirty="0" err="1">
                <a:latin typeface="Bookman Old Style" panose="02050604050505020204" pitchFamily="18" charset="0"/>
              </a:rPr>
              <a:t>neutrons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78973" y="1900539"/>
            <a:ext cx="646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Bookman Old Style" panose="02050604050505020204" pitchFamily="18" charset="0"/>
              </a:rPr>
              <a:t>The </a:t>
            </a:r>
            <a:r>
              <a:rPr lang="it-IT" sz="2200" dirty="0" err="1">
                <a:latin typeface="Bookman Old Style" panose="02050604050505020204" pitchFamily="18" charset="0"/>
              </a:rPr>
              <a:t>normal</a:t>
            </a:r>
            <a:r>
              <a:rPr lang="it-IT" sz="2200" dirty="0">
                <a:latin typeface="Bookman Old Style" panose="02050604050505020204" pitchFamily="18" charset="0"/>
              </a:rPr>
              <a:t> component </a:t>
            </a:r>
            <a:r>
              <a:rPr lang="it-IT" sz="2200" dirty="0" err="1">
                <a:latin typeface="Bookman Old Style" panose="02050604050505020204" pitchFamily="18" charset="0"/>
              </a:rPr>
              <a:t>slows</a:t>
            </a:r>
            <a:r>
              <a:rPr lang="it-IT" sz="2200" dirty="0">
                <a:latin typeface="Bookman Old Style" panose="02050604050505020204" pitchFamily="18" charset="0"/>
              </a:rPr>
              <a:t> down due to the </a:t>
            </a:r>
            <a:r>
              <a:rPr lang="it-IT" sz="2200" dirty="0" err="1">
                <a:latin typeface="Bookman Old Style" panose="02050604050505020204" pitchFamily="18" charset="0"/>
              </a:rPr>
              <a:t>electromagnetic</a:t>
            </a:r>
            <a:r>
              <a:rPr lang="it-IT" sz="2200" dirty="0">
                <a:latin typeface="Bookman Old Style" panose="02050604050505020204" pitchFamily="18" charset="0"/>
              </a:rPr>
              <a:t> torque;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Two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components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model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B44D9777-1ED8-409D-972E-AE055952614D}"/>
              </a:ext>
            </a:extLst>
          </p:cNvPr>
          <p:cNvSpPr/>
          <p:nvPr/>
        </p:nvSpPr>
        <p:spPr>
          <a:xfrm>
            <a:off x="815001" y="2548934"/>
            <a:ext cx="2937798" cy="2937795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2F39015-8276-43D0-AA72-B6B2C555046C}"/>
              </a:ext>
            </a:extLst>
          </p:cNvPr>
          <p:cNvSpPr/>
          <p:nvPr/>
        </p:nvSpPr>
        <p:spPr>
          <a:xfrm>
            <a:off x="913846" y="2647777"/>
            <a:ext cx="2740108" cy="27401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96F9F552-103E-42E2-A9D0-35A790EE811A}"/>
              </a:ext>
            </a:extLst>
          </p:cNvPr>
          <p:cNvSpPr/>
          <p:nvPr/>
        </p:nvSpPr>
        <p:spPr>
          <a:xfrm>
            <a:off x="1119867" y="2853798"/>
            <a:ext cx="2328066" cy="2328066"/>
          </a:xfrm>
          <a:prstGeom prst="ellipse">
            <a:avLst/>
          </a:prstGeom>
          <a:solidFill>
            <a:srgbClr val="159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xmlns="" id="{93B4C685-CABF-42DA-8D6F-1196DB014874}"/>
                  </a:ext>
                </a:extLst>
              </p:cNvPr>
              <p:cNvSpPr txBox="1"/>
              <p:nvPr/>
            </p:nvSpPr>
            <p:spPr>
              <a:xfrm>
                <a:off x="1617257" y="1933676"/>
                <a:ext cx="408766" cy="556691"/>
              </a:xfrm>
              <a:prstGeom prst="rect">
                <a:avLst/>
              </a:prstGeom>
              <a:solidFill>
                <a:srgbClr val="2E2E3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3B4C685-CABF-42DA-8D6F-1196DB014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57" y="1933676"/>
                <a:ext cx="408766" cy="556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xmlns="" id="{26A13C03-082C-4030-A22D-2B9619911236}"/>
              </a:ext>
            </a:extLst>
          </p:cNvPr>
          <p:cNvCxnSpPr/>
          <p:nvPr/>
        </p:nvCxnSpPr>
        <p:spPr>
          <a:xfrm flipV="1">
            <a:off x="3208421" y="21940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xmlns="" id="{67431E91-EA13-48B2-8B42-647376152789}"/>
              </a:ext>
            </a:extLst>
          </p:cNvPr>
          <p:cNvCxnSpPr/>
          <p:nvPr/>
        </p:nvCxnSpPr>
        <p:spPr>
          <a:xfrm flipV="1">
            <a:off x="804333" y="2262693"/>
            <a:ext cx="3147333" cy="3137512"/>
          </a:xfrm>
          <a:prstGeom prst="straightConnector1">
            <a:avLst/>
          </a:prstGeom>
          <a:ln w="38100">
            <a:solidFill>
              <a:srgbClr val="FFFF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xmlns="" id="{B451FBC4-7E03-4AE7-BA93-D36C58530400}"/>
              </a:ext>
            </a:extLst>
          </p:cNvPr>
          <p:cNvCxnSpPr/>
          <p:nvPr/>
        </p:nvCxnSpPr>
        <p:spPr>
          <a:xfrm flipV="1">
            <a:off x="3513221" y="24988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C7D73E50-0513-4274-AEA1-E717C65E2910}"/>
              </a:ext>
            </a:extLst>
          </p:cNvPr>
          <p:cNvCxnSpPr/>
          <p:nvPr/>
        </p:nvCxnSpPr>
        <p:spPr>
          <a:xfrm flipV="1">
            <a:off x="2283900" y="1915751"/>
            <a:ext cx="0" cy="4372069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curvo 28">
            <a:extLst>
              <a:ext uri="{FF2B5EF4-FFF2-40B4-BE49-F238E27FC236}">
                <a16:creationId xmlns:a16="http://schemas.microsoft.com/office/drawing/2014/main" xmlns="" id="{B1BD0238-2B52-4BCF-8542-729A38BA336F}"/>
              </a:ext>
            </a:extLst>
          </p:cNvPr>
          <p:cNvCxnSpPr>
            <a:cxnSpLocks/>
          </p:cNvCxnSpPr>
          <p:nvPr/>
        </p:nvCxnSpPr>
        <p:spPr>
          <a:xfrm rot="5400000">
            <a:off x="420410" y="4819173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curvo 30">
            <a:extLst>
              <a:ext uri="{FF2B5EF4-FFF2-40B4-BE49-F238E27FC236}">
                <a16:creationId xmlns:a16="http://schemas.microsoft.com/office/drawing/2014/main" xmlns="" id="{BE094704-4CC3-4B26-9089-A6FCD49BD2AA}"/>
              </a:ext>
            </a:extLst>
          </p:cNvPr>
          <p:cNvCxnSpPr>
            <a:cxnSpLocks/>
          </p:cNvCxnSpPr>
          <p:nvPr/>
        </p:nvCxnSpPr>
        <p:spPr>
          <a:xfrm rot="5400000">
            <a:off x="853060" y="5352091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xmlns="" id="{6F45C4C0-819C-4534-9648-4B8D151F4C89}"/>
                  </a:ext>
                </a:extLst>
              </p:cNvPr>
              <p:cNvSpPr txBox="1"/>
              <p:nvPr/>
            </p:nvSpPr>
            <p:spPr>
              <a:xfrm>
                <a:off x="3999191" y="1968484"/>
                <a:ext cx="992644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𝑎𝑥𝑖𝑠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6F45C4C0-819C-4534-9648-4B8D151F4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91" y="1968484"/>
                <a:ext cx="992644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3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06"/>
    </mc:Choice>
    <mc:Fallback xmlns="">
      <p:transition spd="slow" advTm="98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12" grpId="0"/>
      <p:bldP spid="10" grpId="0" animBg="1"/>
      <p:bldP spid="11" grpId="0" animBg="1"/>
      <p:bldP spid="14" grpId="0" animBg="1"/>
      <p:bldP spid="16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C7D73E50-0513-4274-AEA1-E717C65E2910}"/>
              </a:ext>
            </a:extLst>
          </p:cNvPr>
          <p:cNvCxnSpPr/>
          <p:nvPr/>
        </p:nvCxnSpPr>
        <p:spPr>
          <a:xfrm flipV="1">
            <a:off x="2283900" y="1915751"/>
            <a:ext cx="0" cy="4372069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88182" y="980479"/>
            <a:ext cx="1019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Bookman Old Style" panose="02050604050505020204" pitchFamily="18" charset="0"/>
              </a:rPr>
              <a:t>«</a:t>
            </a:r>
            <a:r>
              <a:rPr lang="it-IT" sz="2400" dirty="0" err="1">
                <a:latin typeface="Bookman Old Style" panose="02050604050505020204" pitchFamily="18" charset="0"/>
              </a:rPr>
              <a:t>Normal</a:t>
            </a:r>
            <a:r>
              <a:rPr lang="it-IT" sz="2400" dirty="0">
                <a:latin typeface="Bookman Old Style" panose="02050604050505020204" pitchFamily="18" charset="0"/>
              </a:rPr>
              <a:t>» component: </a:t>
            </a:r>
            <a:r>
              <a:rPr lang="it-IT" sz="2400" dirty="0" err="1">
                <a:latin typeface="Bookman Old Style" panose="02050604050505020204" pitchFamily="18" charset="0"/>
              </a:rPr>
              <a:t>crust</a:t>
            </a:r>
            <a:r>
              <a:rPr lang="it-IT" sz="2400" dirty="0">
                <a:latin typeface="Bookman Old Style" panose="02050604050505020204" pitchFamily="18" charset="0"/>
              </a:rPr>
              <a:t> + </a:t>
            </a:r>
            <a:r>
              <a:rPr lang="it-IT" sz="2400" dirty="0" err="1">
                <a:latin typeface="Bookman Old Style" panose="02050604050505020204" pitchFamily="18" charset="0"/>
              </a:rPr>
              <a:t>charged</a:t>
            </a:r>
            <a:r>
              <a:rPr lang="it-IT" sz="2400" dirty="0">
                <a:latin typeface="Bookman Old Style" panose="02050604050505020204" pitchFamily="18" charset="0"/>
              </a:rPr>
              <a:t> core </a:t>
            </a:r>
            <a:r>
              <a:rPr lang="it-IT" sz="2400" dirty="0" err="1">
                <a:latin typeface="Bookman Old Style" panose="02050604050505020204" pitchFamily="18" charset="0"/>
              </a:rPr>
              <a:t>particles</a:t>
            </a:r>
            <a:endParaRPr lang="it-IT" sz="24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r>
              <a:rPr lang="it-IT" sz="2400" dirty="0">
                <a:latin typeface="Bookman Old Style" panose="02050604050505020204" pitchFamily="18" charset="0"/>
              </a:rPr>
              <a:t> component: </a:t>
            </a:r>
            <a:r>
              <a:rPr lang="it-IT" sz="2400" dirty="0" err="1">
                <a:latin typeface="Bookman Old Style" panose="02050604050505020204" pitchFamily="18" charset="0"/>
              </a:rPr>
              <a:t>neutrons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978973" y="2629138"/>
                <a:ext cx="6463190" cy="1472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>
                    <a:latin typeface="Bookman Old Style" panose="02050604050505020204" pitchFamily="18" charset="0"/>
                  </a:rPr>
                  <a:t>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superfluid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can slow down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only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by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expelling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vorteces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err="1">
                    <a:latin typeface="Bookman Old Style" panose="02050604050505020204" pitchFamily="18" charset="0"/>
                  </a:rPr>
                  <a:t>Vorteces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are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pinned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to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crust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,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thus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lag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𝑠𝑢𝑝𝑒𝑟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it-IT" sz="22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𝑛𝑜𝑟𝑚𝑎𝑙</m:t>
                        </m:r>
                      </m:sub>
                    </m:sSub>
                  </m:oMath>
                </a14:m>
                <a:r>
                  <a:rPr lang="it-IT" sz="2200" dirty="0">
                    <a:latin typeface="Bookman Old Style" panose="02050604050505020204" pitchFamily="18" charset="0"/>
                  </a:rPr>
                  <a:t>)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arises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73" y="2629138"/>
                <a:ext cx="6463190" cy="1472647"/>
              </a:xfrm>
              <a:prstGeom prst="rect">
                <a:avLst/>
              </a:prstGeom>
              <a:blipFill>
                <a:blip r:embed="rId3"/>
                <a:stretch>
                  <a:fillRect l="-1132" t="-2066" b="-6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Two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components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model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B44D9777-1ED8-409D-972E-AE055952614D}"/>
              </a:ext>
            </a:extLst>
          </p:cNvPr>
          <p:cNvSpPr/>
          <p:nvPr/>
        </p:nvSpPr>
        <p:spPr>
          <a:xfrm>
            <a:off x="815001" y="2548934"/>
            <a:ext cx="2937798" cy="2937795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2F39015-8276-43D0-AA72-B6B2C555046C}"/>
              </a:ext>
            </a:extLst>
          </p:cNvPr>
          <p:cNvSpPr/>
          <p:nvPr/>
        </p:nvSpPr>
        <p:spPr>
          <a:xfrm>
            <a:off x="913846" y="2647777"/>
            <a:ext cx="2740108" cy="27401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96F9F552-103E-42E2-A9D0-35A790EE811A}"/>
              </a:ext>
            </a:extLst>
          </p:cNvPr>
          <p:cNvSpPr/>
          <p:nvPr/>
        </p:nvSpPr>
        <p:spPr>
          <a:xfrm>
            <a:off x="1119867" y="2853798"/>
            <a:ext cx="2328066" cy="2328066"/>
          </a:xfrm>
          <a:prstGeom prst="ellipse">
            <a:avLst/>
          </a:prstGeom>
          <a:solidFill>
            <a:srgbClr val="159B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xmlns="" id="{26A13C03-082C-4030-A22D-2B9619911236}"/>
              </a:ext>
            </a:extLst>
          </p:cNvPr>
          <p:cNvCxnSpPr/>
          <p:nvPr/>
        </p:nvCxnSpPr>
        <p:spPr>
          <a:xfrm flipV="1">
            <a:off x="3208421" y="21940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xmlns="" id="{B451FBC4-7E03-4AE7-BA93-D36C58530400}"/>
              </a:ext>
            </a:extLst>
          </p:cNvPr>
          <p:cNvCxnSpPr/>
          <p:nvPr/>
        </p:nvCxnSpPr>
        <p:spPr>
          <a:xfrm flipV="1">
            <a:off x="3513221" y="24988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curvo 28">
            <a:extLst>
              <a:ext uri="{FF2B5EF4-FFF2-40B4-BE49-F238E27FC236}">
                <a16:creationId xmlns:a16="http://schemas.microsoft.com/office/drawing/2014/main" xmlns="" id="{B1BD0238-2B52-4BCF-8542-729A38BA336F}"/>
              </a:ext>
            </a:extLst>
          </p:cNvPr>
          <p:cNvCxnSpPr>
            <a:cxnSpLocks/>
          </p:cNvCxnSpPr>
          <p:nvPr/>
        </p:nvCxnSpPr>
        <p:spPr>
          <a:xfrm rot="5400000">
            <a:off x="420410" y="4819173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curvo 30">
            <a:extLst>
              <a:ext uri="{FF2B5EF4-FFF2-40B4-BE49-F238E27FC236}">
                <a16:creationId xmlns:a16="http://schemas.microsoft.com/office/drawing/2014/main" xmlns="" id="{BE094704-4CC3-4B26-9089-A6FCD49BD2AA}"/>
              </a:ext>
            </a:extLst>
          </p:cNvPr>
          <p:cNvCxnSpPr>
            <a:cxnSpLocks/>
          </p:cNvCxnSpPr>
          <p:nvPr/>
        </p:nvCxnSpPr>
        <p:spPr>
          <a:xfrm rot="5400000">
            <a:off x="853060" y="5352091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A5FA7EDE-880E-4DA7-B319-030EC9557C1C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>
            <a:off x="2283900" y="2853798"/>
            <a:ext cx="0" cy="23280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37EAD6C3-EC78-4DCF-8889-E69B8186C340}"/>
              </a:ext>
            </a:extLst>
          </p:cNvPr>
          <p:cNvCxnSpPr>
            <a:cxnSpLocks/>
          </p:cNvCxnSpPr>
          <p:nvPr/>
        </p:nvCxnSpPr>
        <p:spPr>
          <a:xfrm>
            <a:off x="2692974" y="2934425"/>
            <a:ext cx="0" cy="216879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CF558E8A-D5FD-4290-88FE-24B839F25331}"/>
              </a:ext>
            </a:extLst>
          </p:cNvPr>
          <p:cNvCxnSpPr>
            <a:cxnSpLocks/>
            <a:stCxn id="14" idx="7"/>
            <a:endCxn id="14" idx="5"/>
          </p:cNvCxnSpPr>
          <p:nvPr/>
        </p:nvCxnSpPr>
        <p:spPr>
          <a:xfrm>
            <a:off x="3106996" y="3194735"/>
            <a:ext cx="0" cy="16461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xmlns="" id="{3A2D8398-D97B-4342-9EFD-2C536FADE5D0}"/>
                  </a:ext>
                </a:extLst>
              </p:cNvPr>
              <p:cNvSpPr txBox="1"/>
              <p:nvPr/>
            </p:nvSpPr>
            <p:spPr>
              <a:xfrm>
                <a:off x="815001" y="1928645"/>
                <a:ext cx="1427891" cy="563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it-IT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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A2D8398-D97B-4342-9EFD-2C536FADE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1" y="1928645"/>
                <a:ext cx="1427891" cy="563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xmlns="" id="{6DCAAE4E-E843-4FDD-BE7E-5C23ED61D0AD}"/>
                  </a:ext>
                </a:extLst>
              </p:cNvPr>
              <p:cNvSpPr/>
              <p:nvPr/>
            </p:nvSpPr>
            <p:spPr>
              <a:xfrm>
                <a:off x="1488160" y="3594056"/>
                <a:ext cx="604653" cy="649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b="1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6DCAAE4E-E843-4FDD-BE7E-5C23ED61D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60" y="3594056"/>
                <a:ext cx="604653" cy="649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CC550F37-73FF-4AA1-BB46-769AB8F04410}"/>
              </a:ext>
            </a:extLst>
          </p:cNvPr>
          <p:cNvSpPr txBox="1"/>
          <p:nvPr/>
        </p:nvSpPr>
        <p:spPr>
          <a:xfrm>
            <a:off x="4978973" y="1900539"/>
            <a:ext cx="646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Bookman Old Style" panose="02050604050505020204" pitchFamily="18" charset="0"/>
              </a:rPr>
              <a:t>The </a:t>
            </a:r>
            <a:r>
              <a:rPr lang="it-IT" sz="2200" dirty="0" err="1">
                <a:latin typeface="Bookman Old Style" panose="02050604050505020204" pitchFamily="18" charset="0"/>
              </a:rPr>
              <a:t>normal</a:t>
            </a:r>
            <a:r>
              <a:rPr lang="it-IT" sz="2200" dirty="0">
                <a:latin typeface="Bookman Old Style" panose="02050604050505020204" pitchFamily="18" charset="0"/>
              </a:rPr>
              <a:t> component </a:t>
            </a:r>
            <a:r>
              <a:rPr lang="it-IT" sz="2200" dirty="0" err="1">
                <a:latin typeface="Bookman Old Style" panose="02050604050505020204" pitchFamily="18" charset="0"/>
              </a:rPr>
              <a:t>slows</a:t>
            </a:r>
            <a:r>
              <a:rPr lang="it-IT" sz="2200" dirty="0">
                <a:latin typeface="Bookman Old Style" panose="02050604050505020204" pitchFamily="18" charset="0"/>
              </a:rPr>
              <a:t> down due to the </a:t>
            </a:r>
            <a:r>
              <a:rPr lang="it-IT" sz="2200" dirty="0" err="1">
                <a:latin typeface="Bookman Old Style" panose="02050604050505020204" pitchFamily="18" charset="0"/>
              </a:rPr>
              <a:t>electromagnetic</a:t>
            </a:r>
            <a:r>
              <a:rPr lang="it-IT" sz="2200" dirty="0">
                <a:latin typeface="Bookman Old Style" panose="02050604050505020204" pitchFamily="18" charset="0"/>
              </a:rPr>
              <a:t> torque;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06"/>
    </mc:Choice>
    <mc:Fallback xmlns="">
      <p:transition spd="slow" advTm="98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C7D73E50-0513-4274-AEA1-E717C65E2910}"/>
              </a:ext>
            </a:extLst>
          </p:cNvPr>
          <p:cNvCxnSpPr/>
          <p:nvPr/>
        </p:nvCxnSpPr>
        <p:spPr>
          <a:xfrm flipV="1">
            <a:off x="2283900" y="1915751"/>
            <a:ext cx="0" cy="4372069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88182" y="980479"/>
            <a:ext cx="1019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Bookman Old Style" panose="02050604050505020204" pitchFamily="18" charset="0"/>
              </a:rPr>
              <a:t>«</a:t>
            </a:r>
            <a:r>
              <a:rPr lang="it-IT" sz="2400" dirty="0" err="1">
                <a:latin typeface="Bookman Old Style" panose="02050604050505020204" pitchFamily="18" charset="0"/>
              </a:rPr>
              <a:t>Normal</a:t>
            </a:r>
            <a:r>
              <a:rPr lang="it-IT" sz="2400" dirty="0">
                <a:latin typeface="Bookman Old Style" panose="02050604050505020204" pitchFamily="18" charset="0"/>
              </a:rPr>
              <a:t>» component: </a:t>
            </a:r>
            <a:r>
              <a:rPr lang="it-IT" sz="2400" dirty="0" err="1">
                <a:latin typeface="Bookman Old Style" panose="02050604050505020204" pitchFamily="18" charset="0"/>
              </a:rPr>
              <a:t>crust</a:t>
            </a:r>
            <a:r>
              <a:rPr lang="it-IT" sz="2400" dirty="0">
                <a:latin typeface="Bookman Old Style" panose="02050604050505020204" pitchFamily="18" charset="0"/>
              </a:rPr>
              <a:t> + </a:t>
            </a:r>
            <a:r>
              <a:rPr lang="it-IT" sz="2400" dirty="0" err="1">
                <a:latin typeface="Bookman Old Style" panose="02050604050505020204" pitchFamily="18" charset="0"/>
              </a:rPr>
              <a:t>charged</a:t>
            </a:r>
            <a:r>
              <a:rPr lang="it-IT" sz="2400" dirty="0">
                <a:latin typeface="Bookman Old Style" panose="02050604050505020204" pitchFamily="18" charset="0"/>
              </a:rPr>
              <a:t> core </a:t>
            </a:r>
            <a:r>
              <a:rPr lang="it-IT" sz="2400" dirty="0" err="1">
                <a:latin typeface="Bookman Old Style" panose="02050604050505020204" pitchFamily="18" charset="0"/>
              </a:rPr>
              <a:t>particles</a:t>
            </a:r>
            <a:endParaRPr lang="it-IT" sz="24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r>
              <a:rPr lang="it-IT" sz="2400" dirty="0">
                <a:latin typeface="Bookman Old Style" panose="02050604050505020204" pitchFamily="18" charset="0"/>
              </a:rPr>
              <a:t> component: </a:t>
            </a:r>
            <a:r>
              <a:rPr lang="it-IT" sz="2400" dirty="0" err="1">
                <a:latin typeface="Bookman Old Style" panose="02050604050505020204" pitchFamily="18" charset="0"/>
              </a:rPr>
              <a:t>neutrons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superfluid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38261" y="5687657"/>
            <a:ext cx="3357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Bookman Old Style" panose="02050604050505020204" pitchFamily="18" charset="0"/>
              </a:rPr>
              <a:t>CLOCKWORK MODEL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7995416" y="5687657"/>
            <a:ext cx="888274" cy="402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173610" y="5518379"/>
            <a:ext cx="2773112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TRIGGER MECHANISM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Two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components</a:t>
            </a:r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model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B44D9777-1ED8-409D-972E-AE055952614D}"/>
              </a:ext>
            </a:extLst>
          </p:cNvPr>
          <p:cNvSpPr/>
          <p:nvPr/>
        </p:nvSpPr>
        <p:spPr>
          <a:xfrm>
            <a:off x="815001" y="2548934"/>
            <a:ext cx="2937798" cy="2937795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ookman Old Style" panose="020506040505050202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F2F39015-8276-43D0-AA72-B6B2C555046C}"/>
              </a:ext>
            </a:extLst>
          </p:cNvPr>
          <p:cNvSpPr/>
          <p:nvPr/>
        </p:nvSpPr>
        <p:spPr>
          <a:xfrm>
            <a:off x="913846" y="2647777"/>
            <a:ext cx="2740108" cy="27401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96F9F552-103E-42E2-A9D0-35A790EE811A}"/>
              </a:ext>
            </a:extLst>
          </p:cNvPr>
          <p:cNvSpPr/>
          <p:nvPr/>
        </p:nvSpPr>
        <p:spPr>
          <a:xfrm>
            <a:off x="1119867" y="2853798"/>
            <a:ext cx="2328066" cy="2328066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Bookman Old Style" panose="02050604050505020204" pitchFamily="18" charset="0"/>
            </a:endParaRPr>
          </a:p>
        </p:txBody>
      </p:sp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xmlns="" id="{26A13C03-082C-4030-A22D-2B9619911236}"/>
              </a:ext>
            </a:extLst>
          </p:cNvPr>
          <p:cNvCxnSpPr/>
          <p:nvPr/>
        </p:nvCxnSpPr>
        <p:spPr>
          <a:xfrm flipV="1">
            <a:off x="3208421" y="21940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xmlns="" id="{B451FBC4-7E03-4AE7-BA93-D36C58530400}"/>
              </a:ext>
            </a:extLst>
          </p:cNvPr>
          <p:cNvCxnSpPr/>
          <p:nvPr/>
        </p:nvCxnSpPr>
        <p:spPr>
          <a:xfrm flipV="1">
            <a:off x="3513221" y="2498896"/>
            <a:ext cx="544378" cy="453681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curvo 28">
            <a:extLst>
              <a:ext uri="{FF2B5EF4-FFF2-40B4-BE49-F238E27FC236}">
                <a16:creationId xmlns:a16="http://schemas.microsoft.com/office/drawing/2014/main" xmlns="" id="{B1BD0238-2B52-4BCF-8542-729A38BA336F}"/>
              </a:ext>
            </a:extLst>
          </p:cNvPr>
          <p:cNvCxnSpPr>
            <a:cxnSpLocks/>
          </p:cNvCxnSpPr>
          <p:nvPr/>
        </p:nvCxnSpPr>
        <p:spPr>
          <a:xfrm rot="5400000">
            <a:off x="420410" y="4819173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curvo 30">
            <a:extLst>
              <a:ext uri="{FF2B5EF4-FFF2-40B4-BE49-F238E27FC236}">
                <a16:creationId xmlns:a16="http://schemas.microsoft.com/office/drawing/2014/main" xmlns="" id="{BE094704-4CC3-4B26-9089-A6FCD49BD2AA}"/>
              </a:ext>
            </a:extLst>
          </p:cNvPr>
          <p:cNvCxnSpPr>
            <a:cxnSpLocks/>
          </p:cNvCxnSpPr>
          <p:nvPr/>
        </p:nvCxnSpPr>
        <p:spPr>
          <a:xfrm rot="5400000">
            <a:off x="853060" y="5352091"/>
            <a:ext cx="533612" cy="354413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A5FA7EDE-880E-4DA7-B319-030EC9557C1C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>
            <a:off x="2283900" y="2853798"/>
            <a:ext cx="0" cy="23280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37EAD6C3-EC78-4DCF-8889-E69B8186C340}"/>
              </a:ext>
            </a:extLst>
          </p:cNvPr>
          <p:cNvCxnSpPr>
            <a:cxnSpLocks/>
          </p:cNvCxnSpPr>
          <p:nvPr/>
        </p:nvCxnSpPr>
        <p:spPr>
          <a:xfrm>
            <a:off x="2692974" y="2934425"/>
            <a:ext cx="0" cy="216879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CF558E8A-D5FD-4290-88FE-24B839F25331}"/>
              </a:ext>
            </a:extLst>
          </p:cNvPr>
          <p:cNvCxnSpPr>
            <a:cxnSpLocks/>
            <a:stCxn id="14" idx="7"/>
            <a:endCxn id="14" idx="5"/>
          </p:cNvCxnSpPr>
          <p:nvPr/>
        </p:nvCxnSpPr>
        <p:spPr>
          <a:xfrm>
            <a:off x="3106996" y="3194735"/>
            <a:ext cx="0" cy="16461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7E90EB0D-4FE5-451E-80B6-4F38F6CF4448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2283900" y="2853798"/>
            <a:ext cx="940438" cy="31562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4D132050-61C9-4BCC-B895-3A9CD2A86136}"/>
              </a:ext>
            </a:extLst>
          </p:cNvPr>
          <p:cNvCxnSpPr>
            <a:cxnSpLocks/>
          </p:cNvCxnSpPr>
          <p:nvPr/>
        </p:nvCxnSpPr>
        <p:spPr>
          <a:xfrm>
            <a:off x="3132265" y="4840927"/>
            <a:ext cx="930762" cy="0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1602BBB6-D7CF-4700-95F7-540910C31536}"/>
              </a:ext>
            </a:extLst>
          </p:cNvPr>
          <p:cNvSpPr/>
          <p:nvPr/>
        </p:nvSpPr>
        <p:spPr>
          <a:xfrm>
            <a:off x="4978973" y="407182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>
                <a:latin typeface="Bookman Old Style" panose="02050604050505020204" pitchFamily="18" charset="0"/>
              </a:rPr>
              <a:t>When</a:t>
            </a:r>
            <a:r>
              <a:rPr lang="it-IT" sz="2200" dirty="0">
                <a:latin typeface="Bookman Old Style" panose="02050604050505020204" pitchFamily="18" charset="0"/>
              </a:rPr>
              <a:t> the </a:t>
            </a:r>
            <a:r>
              <a:rPr lang="it-IT" sz="2200" dirty="0" err="1">
                <a:latin typeface="Bookman Old Style" panose="02050604050505020204" pitchFamily="18" charset="0"/>
              </a:rPr>
              <a:t>lag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reach</a:t>
            </a:r>
            <a:r>
              <a:rPr lang="it-IT" sz="2200" dirty="0">
                <a:latin typeface="Bookman Old Style" panose="02050604050505020204" pitchFamily="18" charset="0"/>
              </a:rPr>
              <a:t> a </a:t>
            </a:r>
            <a:r>
              <a:rPr lang="it-IT" sz="2200" dirty="0" err="1">
                <a:latin typeface="Bookman Old Style" panose="02050604050505020204" pitchFamily="18" charset="0"/>
              </a:rPr>
              <a:t>critical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threshold</a:t>
            </a:r>
            <a:r>
              <a:rPr lang="it-IT" sz="2200" dirty="0">
                <a:latin typeface="Bookman Old Style" panose="02050604050505020204" pitchFamily="18" charset="0"/>
              </a:rPr>
              <a:t>, </a:t>
            </a:r>
            <a:r>
              <a:rPr lang="it-IT" sz="2200" dirty="0" err="1">
                <a:latin typeface="Bookman Old Style" panose="02050604050505020204" pitchFamily="18" charset="0"/>
              </a:rPr>
              <a:t>vorteces</a:t>
            </a:r>
            <a:r>
              <a:rPr lang="it-IT" sz="2200" dirty="0">
                <a:latin typeface="Bookman Old Style" panose="02050604050505020204" pitchFamily="18" charset="0"/>
              </a:rPr>
              <a:t> are </a:t>
            </a:r>
            <a:r>
              <a:rPr lang="it-IT" sz="2200" dirty="0" err="1">
                <a:latin typeface="Bookman Old Style" panose="02050604050505020204" pitchFamily="18" charset="0"/>
              </a:rPr>
              <a:t>expelled</a:t>
            </a:r>
            <a:r>
              <a:rPr lang="it-IT" sz="2200" dirty="0">
                <a:latin typeface="Bookman Old Style" panose="02050604050505020204" pitchFamily="18" charset="0"/>
              </a:rPr>
              <a:t>. The </a:t>
            </a:r>
            <a:r>
              <a:rPr lang="it-IT" sz="2200" dirty="0" err="1">
                <a:latin typeface="Bookman Old Style" panose="02050604050505020204" pitchFamily="18" charset="0"/>
              </a:rPr>
              <a:t>angular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momentum</a:t>
            </a:r>
            <a:r>
              <a:rPr lang="it-IT" sz="2200" dirty="0">
                <a:latin typeface="Bookman Old Style" panose="02050604050505020204" pitchFamily="18" charset="0"/>
              </a:rPr>
              <a:t> of the vortex array </a:t>
            </a:r>
            <a:r>
              <a:rPr lang="it-IT" sz="2200" dirty="0" err="1">
                <a:latin typeface="Bookman Old Style" panose="02050604050505020204" pitchFamily="18" charset="0"/>
              </a:rPr>
              <a:t>goes</a:t>
            </a:r>
            <a:r>
              <a:rPr lang="it-IT" sz="2200" dirty="0">
                <a:latin typeface="Bookman Old Style" panose="02050604050505020204" pitchFamily="18" charset="0"/>
              </a:rPr>
              <a:t> to the </a:t>
            </a:r>
            <a:r>
              <a:rPr lang="it-IT" sz="2200" dirty="0" err="1">
                <a:latin typeface="Bookman Old Style" panose="02050604050505020204" pitchFamily="18" charset="0"/>
              </a:rPr>
              <a:t>crust</a:t>
            </a:r>
            <a:r>
              <a:rPr lang="it-IT" sz="2200" dirty="0">
                <a:latin typeface="Bookman Old Style" panose="02050604050505020204" pitchFamily="18" charset="0"/>
              </a:rPr>
              <a:t>, </a:t>
            </a:r>
            <a:r>
              <a:rPr lang="it-IT" sz="2200" dirty="0" err="1">
                <a:latin typeface="Bookman Old Style" panose="02050604050505020204" pitchFamily="18" charset="0"/>
              </a:rPr>
              <a:t>that</a:t>
            </a:r>
            <a:r>
              <a:rPr lang="it-IT" sz="2200" dirty="0">
                <a:latin typeface="Bookman Old Style" panose="02050604050505020204" pitchFamily="18" charset="0"/>
              </a:rPr>
              <a:t> </a:t>
            </a:r>
            <a:r>
              <a:rPr lang="it-IT" sz="2200" dirty="0" err="1">
                <a:latin typeface="Bookman Old Style" panose="02050604050505020204" pitchFamily="18" charset="0"/>
              </a:rPr>
              <a:t>accelerates</a:t>
            </a:r>
            <a:r>
              <a:rPr lang="it-IT" sz="2200" dirty="0">
                <a:latin typeface="Bookman Old Style" panose="02050604050505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xmlns="" id="{E9D3B900-6AC4-4EF3-A735-776D793F27A2}"/>
                  </a:ext>
                </a:extLst>
              </p:cNvPr>
              <p:cNvSpPr txBox="1"/>
              <p:nvPr/>
            </p:nvSpPr>
            <p:spPr>
              <a:xfrm>
                <a:off x="4978973" y="2629138"/>
                <a:ext cx="6463190" cy="1472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>
                    <a:latin typeface="Bookman Old Style" panose="02050604050505020204" pitchFamily="18" charset="0"/>
                  </a:rPr>
                  <a:t>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superfluid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can slow down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only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by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expelling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vorteces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err="1">
                    <a:latin typeface="Bookman Old Style" panose="02050604050505020204" pitchFamily="18" charset="0"/>
                  </a:rPr>
                  <a:t>Vorteces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are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pinned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to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crust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,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thus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the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lag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𝑠𝑢𝑝𝑒𝑟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it-IT" sz="22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𝑛𝑜𝑟𝑚𝑎𝑙</m:t>
                        </m:r>
                      </m:sub>
                    </m:sSub>
                  </m:oMath>
                </a14:m>
                <a:r>
                  <a:rPr lang="it-IT" sz="2200" dirty="0">
                    <a:latin typeface="Bookman Old Style" panose="02050604050505020204" pitchFamily="18" charset="0"/>
                  </a:rPr>
                  <a:t>) </a:t>
                </a:r>
                <a:r>
                  <a:rPr lang="it-IT" sz="2200" dirty="0" err="1">
                    <a:latin typeface="Bookman Old Style" panose="02050604050505020204" pitchFamily="18" charset="0"/>
                  </a:rPr>
                  <a:t>arises</a:t>
                </a:r>
                <a:r>
                  <a:rPr lang="it-IT" sz="2200" dirty="0">
                    <a:latin typeface="Bookman Old Style" panose="0205060405050502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9D3B900-6AC4-4EF3-A735-776D793F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73" y="2629138"/>
                <a:ext cx="6463190" cy="1472647"/>
              </a:xfrm>
              <a:prstGeom prst="rect">
                <a:avLst/>
              </a:prstGeom>
              <a:blipFill>
                <a:blip r:embed="rId3"/>
                <a:stretch>
                  <a:fillRect l="-1132" t="-2066" b="-6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9BB53457-5866-42FB-99B2-0285D839CFB4}"/>
              </a:ext>
            </a:extLst>
          </p:cNvPr>
          <p:cNvSpPr txBox="1"/>
          <p:nvPr/>
        </p:nvSpPr>
        <p:spPr>
          <a:xfrm>
            <a:off x="4978973" y="1900539"/>
            <a:ext cx="646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Bookman Old Style" panose="02050604050505020204" pitchFamily="18" charset="0"/>
              </a:rPr>
              <a:t>The </a:t>
            </a:r>
            <a:r>
              <a:rPr lang="it-IT" sz="2200" dirty="0" err="1">
                <a:latin typeface="Bookman Old Style" panose="02050604050505020204" pitchFamily="18" charset="0"/>
              </a:rPr>
              <a:t>normal</a:t>
            </a:r>
            <a:r>
              <a:rPr lang="it-IT" sz="2200" dirty="0">
                <a:latin typeface="Bookman Old Style" panose="02050604050505020204" pitchFamily="18" charset="0"/>
              </a:rPr>
              <a:t> component </a:t>
            </a:r>
            <a:r>
              <a:rPr lang="it-IT" sz="2200" dirty="0" err="1">
                <a:latin typeface="Bookman Old Style" panose="02050604050505020204" pitchFamily="18" charset="0"/>
              </a:rPr>
              <a:t>slows</a:t>
            </a:r>
            <a:r>
              <a:rPr lang="it-IT" sz="2200" dirty="0">
                <a:latin typeface="Bookman Old Style" panose="02050604050505020204" pitchFamily="18" charset="0"/>
              </a:rPr>
              <a:t> down due to the </a:t>
            </a:r>
            <a:r>
              <a:rPr lang="it-IT" sz="2200" dirty="0" err="1">
                <a:latin typeface="Bookman Old Style" panose="02050604050505020204" pitchFamily="18" charset="0"/>
              </a:rPr>
              <a:t>electromagnetic</a:t>
            </a:r>
            <a:r>
              <a:rPr lang="it-IT" sz="2200" dirty="0">
                <a:latin typeface="Bookman Old Style" panose="02050604050505020204" pitchFamily="18" charset="0"/>
              </a:rPr>
              <a:t> torque;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xmlns="" id="{A7F855AB-2BC8-425F-A1DC-15077B0976AC}"/>
              </a:ext>
            </a:extLst>
          </p:cNvPr>
          <p:cNvCxnSpPr>
            <a:cxnSpLocks/>
          </p:cNvCxnSpPr>
          <p:nvPr/>
        </p:nvCxnSpPr>
        <p:spPr>
          <a:xfrm>
            <a:off x="2692974" y="3919950"/>
            <a:ext cx="930762" cy="0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xmlns="" id="{5FD1A246-A8AC-4443-B77B-4D71283FFCA6}"/>
                  </a:ext>
                </a:extLst>
              </p:cNvPr>
              <p:cNvSpPr txBox="1"/>
              <p:nvPr/>
            </p:nvSpPr>
            <p:spPr>
              <a:xfrm>
                <a:off x="815001" y="1928645"/>
                <a:ext cx="1427891" cy="563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it-IT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</m:t>
                          </m:r>
                        </m:e>
                      </m:acc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FD1A246-A8AC-4443-B77B-4D71283FF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1" y="1928645"/>
                <a:ext cx="1427891" cy="563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xmlns="" id="{D317A13B-A1A7-4DEF-B490-1D97509A1B77}"/>
                  </a:ext>
                </a:extLst>
              </p:cNvPr>
              <p:cNvSpPr/>
              <p:nvPr/>
            </p:nvSpPr>
            <p:spPr>
              <a:xfrm>
                <a:off x="1488160" y="3594056"/>
                <a:ext cx="604653" cy="649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</m:acc>
                    </m:oMath>
                  </m:oMathPara>
                </a14:m>
                <a:endParaRPr lang="it-IT" sz="3200" b="1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D317A13B-A1A7-4DEF-B490-1D97509A1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60" y="3594056"/>
                <a:ext cx="604653" cy="649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42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06"/>
    </mc:Choice>
    <mc:Fallback xmlns="">
      <p:transition spd="slow" advTm="98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1220423" y="4603305"/>
                <a:ext cx="4835875" cy="562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=&lt;|</m:t>
                      </m:r>
                      <m:acc>
                        <m:accPr>
                          <m:chr m:val="̇"/>
                          <m:ctrlPr>
                            <a:rPr lang="it-IT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it-IT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it-IT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𝑖𝑛𝑡𝑒𝑟𝑔𝑙𝑖𝑡𝑐h𝑒𝑠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3" y="4603305"/>
                <a:ext cx="4835875" cy="562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0" y="829051"/>
            <a:ext cx="6308760" cy="36953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835" y="829051"/>
            <a:ext cx="5033459" cy="3926866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056802" y="5637018"/>
            <a:ext cx="293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CRUSTQUAKE</a:t>
            </a:r>
            <a:r>
              <a:rPr lang="it-IT" sz="2800" dirty="0"/>
              <a:t>?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872924" y="5319655"/>
            <a:ext cx="4079370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Bookman Old Style" panose="02050604050505020204" pitchFamily="18" charset="0"/>
              </a:rPr>
              <a:t>Study</a:t>
            </a:r>
            <a:r>
              <a:rPr lang="it-IT" sz="2400" dirty="0">
                <a:latin typeface="Bookman Old Style" panose="02050604050505020204" pitchFamily="18" charset="0"/>
              </a:rPr>
              <a:t> of the </a:t>
            </a:r>
            <a:r>
              <a:rPr lang="it-IT" sz="2400" dirty="0" err="1">
                <a:latin typeface="Bookman Old Style" panose="02050604050505020204" pitchFamily="18" charset="0"/>
              </a:rPr>
              <a:t>strain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dependence</a:t>
            </a:r>
            <a:r>
              <a:rPr lang="it-IT" sz="2400" dirty="0">
                <a:latin typeface="Bookman Old Style" panose="02050604050505020204" pitchFamily="18" charset="0"/>
              </a:rPr>
              <a:t> on the stellar </a:t>
            </a:r>
            <a:r>
              <a:rPr lang="it-IT" sz="2400" dirty="0" err="1">
                <a:latin typeface="Bookman Old Style" panose="02050604050505020204" pitchFamily="18" charset="0"/>
              </a:rPr>
              <a:t>physical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characteristics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948258" y="5510466"/>
            <a:ext cx="3154075" cy="798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03275" y="5319655"/>
            <a:ext cx="2974392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Bookman Old Style" panose="02050604050505020204" pitchFamily="18" charset="0"/>
              </a:rPr>
              <a:t>Heavier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stars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have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thinner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crusts</a:t>
            </a:r>
            <a:r>
              <a:rPr lang="it-IT" sz="2400" dirty="0">
                <a:latin typeface="Bookman Old Style" panose="02050604050505020204" pitchFamily="18" charset="0"/>
              </a:rPr>
              <a:t> and </a:t>
            </a:r>
            <a:r>
              <a:rPr lang="it-IT" sz="2400" dirty="0" err="1">
                <a:latin typeface="Bookman Old Style" panose="02050604050505020204" pitchFamily="18" charset="0"/>
              </a:rPr>
              <a:t>smaller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radii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92674EB-2093-4E0E-9D89-7DE33E3BD971}"/>
              </a:ext>
            </a:extLst>
          </p:cNvPr>
          <p:cNvSpPr txBox="1"/>
          <p:nvPr/>
        </p:nvSpPr>
        <p:spPr>
          <a:xfrm>
            <a:off x="1047423" y="1879266"/>
            <a:ext cx="293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DATA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5091FE2-7B29-4E89-9DB5-B11507A17F31}"/>
              </a:ext>
            </a:extLst>
          </p:cNvPr>
          <p:cNvSpPr txBox="1"/>
          <p:nvPr/>
        </p:nvSpPr>
        <p:spPr>
          <a:xfrm>
            <a:off x="8010865" y="1423260"/>
            <a:ext cx="293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MODEL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57FC775-1D74-4EC5-8184-846E23C0F1FD}"/>
              </a:ext>
            </a:extLst>
          </p:cNvPr>
          <p:cNvSpPr/>
          <p:nvPr/>
        </p:nvSpPr>
        <p:spPr>
          <a:xfrm>
            <a:off x="330409" y="846956"/>
            <a:ext cx="6315471" cy="369536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40458F61-B2CC-42B7-88D1-D24E6997848C}"/>
              </a:ext>
            </a:extLst>
          </p:cNvPr>
          <p:cNvSpPr/>
          <p:nvPr/>
        </p:nvSpPr>
        <p:spPr>
          <a:xfrm>
            <a:off x="6918835" y="839398"/>
            <a:ext cx="5033459" cy="3916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xmlns="" id="{1737F2B8-9812-420C-9863-BC9B04811C26}"/>
              </a:ext>
            </a:extLst>
          </p:cNvPr>
          <p:cNvSpPr/>
          <p:nvPr/>
        </p:nvSpPr>
        <p:spPr>
          <a:xfrm rot="16200000">
            <a:off x="7252480" y="5600210"/>
            <a:ext cx="480835" cy="639220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xmlns="" id="{1033466C-89A3-431F-9BB6-1AFDF042A0CC}"/>
              </a:ext>
            </a:extLst>
          </p:cNvPr>
          <p:cNvSpPr/>
          <p:nvPr/>
        </p:nvSpPr>
        <p:spPr>
          <a:xfrm rot="16200000">
            <a:off x="3299953" y="5600210"/>
            <a:ext cx="480835" cy="639220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36F8411B-F0BC-448C-89AB-F0CDA4F233A8}"/>
              </a:ext>
            </a:extLst>
          </p:cNvPr>
          <p:cNvSpPr txBox="1">
            <a:spLocks/>
          </p:cNvSpPr>
          <p:nvPr/>
        </p:nvSpPr>
        <p:spPr>
          <a:xfrm>
            <a:off x="2370908" y="216839"/>
            <a:ext cx="7119257" cy="5687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Trigger?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74"/>
    </mc:Choice>
    <mc:Fallback xmlns="">
      <p:transition spd="slow" advTm="9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 animBg="1"/>
      <p:bldP spid="24" grpId="0" animBg="1"/>
      <p:bldP spid="27" grpId="0" animBg="1"/>
      <p:bldP spid="13" grpId="0"/>
      <p:bldP spid="14" grpId="0"/>
      <p:bldP spid="5" grpId="0" animBg="1"/>
      <p:bldP spid="16" grpId="0" animBg="1"/>
      <p:bldP spid="17" grpId="0" animBg="1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4|4.6|2.9|3.7|9.3|10.5|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4.2|7.6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|1.5|0.7|5.9|1.3|3.7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3|36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4.2|10.8|7.5|3.8|8.5|1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5.7|8.9|7.7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8.4|4.6|14.6|10.5|9.7|22.3|15.7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8.4|4.6|14.6|10.5|9.7|22.3|15.7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8.4|4.6|14.6|10.5|9.7|22.3|15.7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7.7|22.3|4.7|14.1|1.1|18.8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5|1.8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3640</TotalTime>
  <Words>1424</Words>
  <Application>Microsoft Office PowerPoint</Application>
  <PresentationFormat>Personalizzato</PresentationFormat>
  <Paragraphs>234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Typical timescale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Cionau Giliberti</dc:creator>
  <cp:lastModifiedBy>zanzani</cp:lastModifiedBy>
  <cp:revision>126</cp:revision>
  <dcterms:created xsi:type="dcterms:W3CDTF">2017-09-23T15:16:57Z</dcterms:created>
  <dcterms:modified xsi:type="dcterms:W3CDTF">2017-10-09T09:08:45Z</dcterms:modified>
</cp:coreProperties>
</file>