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4" r:id="rId4"/>
    <p:sldId id="258" r:id="rId5"/>
    <p:sldId id="265" r:id="rId6"/>
    <p:sldId id="259" r:id="rId7"/>
    <p:sldId id="269" r:id="rId8"/>
    <p:sldId id="260" r:id="rId9"/>
    <p:sldId id="271" r:id="rId10"/>
    <p:sldId id="272" r:id="rId11"/>
    <p:sldId id="273" r:id="rId12"/>
    <p:sldId id="267" r:id="rId13"/>
    <p:sldId id="274" r:id="rId14"/>
    <p:sldId id="275" r:id="rId15"/>
    <p:sldId id="261" r:id="rId16"/>
    <p:sldId id="276" r:id="rId17"/>
    <p:sldId id="277" r:id="rId18"/>
    <p:sldId id="278" r:id="rId19"/>
    <p:sldId id="263" r:id="rId20"/>
    <p:sldId id="280" r:id="rId21"/>
    <p:sldId id="282" r:id="rId22"/>
    <p:sldId id="281" r:id="rId23"/>
    <p:sldId id="279"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9" d="100"/>
          <a:sy n="119" d="100"/>
        </p:scale>
        <p:origin x="-23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9A473-25A1-460A-BD4D-62D357DF4C6B}" type="datetimeFigureOut">
              <a:rPr lang="en-GB" smtClean="0"/>
              <a:t>09/10/2018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2CFEE-E78E-4E70-870B-C109ACD2F2D7}" type="slidenum">
              <a:rPr lang="en-GB" smtClean="0"/>
              <a:t>‹N›</a:t>
            </a:fld>
            <a:endParaRPr lang="en-GB"/>
          </a:p>
        </p:txBody>
      </p:sp>
    </p:spTree>
    <p:extLst>
      <p:ext uri="{BB962C8B-B14F-4D97-AF65-F5344CB8AC3E}">
        <p14:creationId xmlns:p14="http://schemas.microsoft.com/office/powerpoint/2010/main" val="175083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A2CFEE-E78E-4E70-870B-C109ACD2F2D7}" type="slidenum">
              <a:rPr lang="en-GB" smtClean="0"/>
              <a:t>22</a:t>
            </a:fld>
            <a:endParaRPr lang="en-GB"/>
          </a:p>
        </p:txBody>
      </p:sp>
    </p:spTree>
    <p:extLst>
      <p:ext uri="{BB962C8B-B14F-4D97-AF65-F5344CB8AC3E}">
        <p14:creationId xmlns:p14="http://schemas.microsoft.com/office/powerpoint/2010/main" val="404713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333F15-0BB8-46C2-9359-0480B58C98ED}" type="datetimeFigureOut">
              <a:rPr lang="en-GB" smtClean="0"/>
              <a:t>09/10/2018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41365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33F15-0BB8-46C2-9359-0480B58C98ED}" type="datetimeFigureOut">
              <a:rPr lang="en-GB" smtClean="0"/>
              <a:t>09/10/2018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77262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33F15-0BB8-46C2-9359-0480B58C98ED}" type="datetimeFigureOut">
              <a:rPr lang="en-GB" smtClean="0"/>
              <a:t>09/10/2018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401036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33F15-0BB8-46C2-9359-0480B58C98ED}" type="datetimeFigureOut">
              <a:rPr lang="en-GB" smtClean="0"/>
              <a:t>09/10/2018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339162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333F15-0BB8-46C2-9359-0480B58C98ED}" type="datetimeFigureOut">
              <a:rPr lang="en-GB" smtClean="0"/>
              <a:t>09/10/2018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310641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E333F15-0BB8-46C2-9359-0480B58C98ED}" type="datetimeFigureOut">
              <a:rPr lang="en-GB" smtClean="0"/>
              <a:t>09/10/2018</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289599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E333F15-0BB8-46C2-9359-0480B58C98ED}" type="datetimeFigureOut">
              <a:rPr lang="en-GB" smtClean="0"/>
              <a:t>09/10/2018</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35376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E333F15-0BB8-46C2-9359-0480B58C98ED}" type="datetimeFigureOut">
              <a:rPr lang="en-GB" smtClean="0"/>
              <a:t>09/10/2018</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83606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333F15-0BB8-46C2-9359-0480B58C98ED}" type="datetimeFigureOut">
              <a:rPr lang="en-GB" smtClean="0"/>
              <a:t>09/10/2018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308391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E333F15-0BB8-46C2-9359-0480B58C98ED}" type="datetimeFigureOut">
              <a:rPr lang="en-GB" smtClean="0"/>
              <a:t>09/10/2018</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12894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E333F15-0BB8-46C2-9359-0480B58C98ED}" type="datetimeFigureOut">
              <a:rPr lang="en-GB" smtClean="0"/>
              <a:t>09/10/2018</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5A8EDABF-7B3D-4A44-930B-C26D0D8F5729}" type="slidenum">
              <a:rPr lang="en-GB" smtClean="0"/>
              <a:t>‹N›</a:t>
            </a:fld>
            <a:endParaRPr lang="en-GB"/>
          </a:p>
        </p:txBody>
      </p:sp>
    </p:spTree>
    <p:extLst>
      <p:ext uri="{BB962C8B-B14F-4D97-AF65-F5344CB8AC3E}">
        <p14:creationId xmlns:p14="http://schemas.microsoft.com/office/powerpoint/2010/main" val="152512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E333F15-0BB8-46C2-9359-0480B58C98ED}" type="datetimeFigureOut">
              <a:rPr lang="en-GB" smtClean="0"/>
              <a:t>09/10/2018</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A8EDABF-7B3D-4A44-930B-C26D0D8F5729}" type="slidenum">
              <a:rPr lang="en-GB" smtClean="0"/>
              <a:t>‹N›</a:t>
            </a:fld>
            <a:endParaRPr lang="en-GB"/>
          </a:p>
        </p:txBody>
      </p:sp>
    </p:spTree>
    <p:extLst>
      <p:ext uri="{BB962C8B-B14F-4D97-AF65-F5344CB8AC3E}">
        <p14:creationId xmlns:p14="http://schemas.microsoft.com/office/powerpoint/2010/main" val="605843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2.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0.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648FD-8FD0-4053-8039-9E2CE4BF3A3D}"/>
              </a:ext>
            </a:extLst>
          </p:cNvPr>
          <p:cNvSpPr>
            <a:spLocks noGrp="1"/>
          </p:cNvSpPr>
          <p:nvPr>
            <p:ph type="ctrTitle"/>
          </p:nvPr>
        </p:nvSpPr>
        <p:spPr/>
        <p:txBody>
          <a:bodyPr>
            <a:normAutofit/>
          </a:bodyPr>
          <a:lstStyle/>
          <a:p>
            <a:r>
              <a:rPr lang="it-IT" dirty="0"/>
              <a:t>How </a:t>
            </a:r>
            <a:r>
              <a:rPr lang="en-US" dirty="0"/>
              <a:t>Statistical</a:t>
            </a:r>
            <a:r>
              <a:rPr lang="it-IT" dirty="0"/>
              <a:t> Physics can help </a:t>
            </a:r>
            <a:r>
              <a:rPr lang="en-US" dirty="0"/>
              <a:t>Computational</a:t>
            </a:r>
            <a:r>
              <a:rPr lang="it-IT" dirty="0"/>
              <a:t> </a:t>
            </a:r>
            <a:r>
              <a:rPr lang="en-US" dirty="0"/>
              <a:t>Complexity</a:t>
            </a:r>
          </a:p>
        </p:txBody>
      </p:sp>
      <p:sp>
        <p:nvSpPr>
          <p:cNvPr id="3" name="Subtitle 2">
            <a:extLst>
              <a:ext uri="{FF2B5EF4-FFF2-40B4-BE49-F238E27FC236}">
                <a16:creationId xmlns:a16="http://schemas.microsoft.com/office/drawing/2014/main" xmlns="" id="{12A843A2-1925-4D12-B275-6B23B685FD79}"/>
              </a:ext>
            </a:extLst>
          </p:cNvPr>
          <p:cNvSpPr>
            <a:spLocks noGrp="1"/>
          </p:cNvSpPr>
          <p:nvPr>
            <p:ph type="subTitle" idx="1"/>
          </p:nvPr>
        </p:nvSpPr>
        <p:spPr/>
        <p:txBody>
          <a:bodyPr/>
          <a:lstStyle/>
          <a:p>
            <a:r>
              <a:rPr lang="en-US" dirty="0"/>
              <a:t>What can we say about the new computational challenges</a:t>
            </a:r>
          </a:p>
        </p:txBody>
      </p:sp>
    </p:spTree>
    <p:extLst>
      <p:ext uri="{BB962C8B-B14F-4D97-AF65-F5344CB8AC3E}">
        <p14:creationId xmlns:p14="http://schemas.microsoft.com/office/powerpoint/2010/main" val="76124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We love classics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869268" y="3424428"/>
                <a:ext cx="7315200" cy="2636669"/>
              </a:xfrm>
            </p:spPr>
            <p:txBody>
              <a:bodyPr>
                <a:normAutofit/>
              </a:bodyPr>
              <a:lstStyle/>
              <a:p>
                <a:pPr marL="0" indent="0">
                  <a:buNone/>
                </a:pPr>
                <a:r>
                  <a:rPr lang="en-US" dirty="0"/>
                  <a:t>The </a:t>
                </a:r>
                <a:r>
                  <a:rPr lang="en-US" i="1" dirty="0"/>
                  <a:t>Minimum Spanning Tree</a:t>
                </a:r>
                <a:r>
                  <a:rPr lang="en-US" dirty="0"/>
                  <a:t> (MST): Given a weighted graph </a:t>
                </a:r>
                <a:br>
                  <a:rPr lang="en-US" dirty="0"/>
                </a:br>
                <a14:m>
                  <m:oMath xmlns:m="http://schemas.openxmlformats.org/officeDocument/2006/math">
                    <m:r>
                      <m:rPr>
                        <m:sty m:val="p"/>
                      </m:rPr>
                      <a:rPr lang="it-IT" b="0" i="0" dirty="0" smtClean="0">
                        <a:latin typeface="Cambria Math" panose="02040503050406030204" pitchFamily="18" charset="0"/>
                      </a:rPr>
                      <m:t>G</m:t>
                    </m:r>
                    <m:r>
                      <a:rPr lang="en-US" i="1" dirty="0" smtClean="0">
                        <a:latin typeface="Cambria Math" panose="02040503050406030204" pitchFamily="18" charset="0"/>
                      </a:rPr>
                      <m:t>= </m:t>
                    </m:r>
                    <m:d>
                      <m:dPr>
                        <m:ctrlPr>
                          <a:rPr lang="en-US" i="1" dirty="0" smtClean="0">
                            <a:latin typeface="Cambria Math"/>
                          </a:rPr>
                        </m:ctrlPr>
                      </m:dPr>
                      <m:e>
                        <m:r>
                          <a:rPr lang="en-US" i="1" dirty="0" smtClean="0">
                            <a:latin typeface="Cambria Math" panose="02040503050406030204" pitchFamily="18" charset="0"/>
                          </a:rPr>
                          <m:t>𝑉</m:t>
                        </m:r>
                        <m:r>
                          <a:rPr lang="en-US" i="1" dirty="0" smtClean="0">
                            <a:latin typeface="Cambria Math" panose="02040503050406030204" pitchFamily="18" charset="0"/>
                          </a:rPr>
                          <m:t>,</m:t>
                        </m:r>
                        <m:r>
                          <a:rPr lang="en-US" i="1" dirty="0" smtClean="0">
                            <a:latin typeface="Cambria Math" panose="02040503050406030204" pitchFamily="18" charset="0"/>
                          </a:rPr>
                          <m:t>𝐸</m:t>
                        </m:r>
                      </m:e>
                    </m:d>
                  </m:oMath>
                </a14:m>
                <a:r>
                  <a:rPr lang="en-US" dirty="0"/>
                  <a:t> with non-negative weights. Find a spanning Tree </a:t>
                </a:r>
                <a:br>
                  <a:rPr lang="en-US" dirty="0"/>
                </a:b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 ⊆ </m:t>
                    </m:r>
                    <m:r>
                      <a:rPr lang="en-US" i="1" dirty="0" smtClean="0">
                        <a:latin typeface="Cambria Math" panose="02040503050406030204" pitchFamily="18" charset="0"/>
                      </a:rPr>
                      <m:t>𝐺</m:t>
                    </m:r>
                    <m:r>
                      <a:rPr lang="en-US" i="1" dirty="0" smtClean="0">
                        <a:latin typeface="Cambria Math" panose="02040503050406030204" pitchFamily="18" charset="0"/>
                      </a:rPr>
                      <m:t> </m:t>
                    </m:r>
                  </m:oMath>
                </a14:m>
                <a:r>
                  <a:rPr lang="en-US" dirty="0"/>
                  <a:t>with minimum total weight.</a:t>
                </a:r>
              </a:p>
              <a:p>
                <a:pPr marL="0" indent="0">
                  <a:buNone/>
                </a:pPr>
                <a:r>
                  <a:rPr lang="en-US" dirty="0"/>
                  <a:t>This is a tractable problem. Equipped with a polynomial algorithm you can find minimum spanning trees with thousands of nodes within seconds on a personal computer. Compare this to exhaustive search!</a:t>
                </a:r>
              </a:p>
            </p:txBody>
          </p:sp>
        </mc:Choice>
        <mc:Fallback xmlns="">
          <p:sp>
            <p:nvSpPr>
              <p:cNvPr id="3" name="Content Placeholder 2">
                <a:extLst>
                  <a:ext uri="{FF2B5EF4-FFF2-40B4-BE49-F238E27FC236}">
                    <a16:creationId xmlns:a16="http://schemas.microsoft.com/office/drawing/2014/main" id="{F6E76509-678E-4D20-A75C-6A640D637D20}"/>
                  </a:ext>
                </a:extLst>
              </p:cNvPr>
              <p:cNvSpPr>
                <a:spLocks noGrp="1" noRot="1" noChangeAspect="1" noMove="1" noResize="1" noEditPoints="1" noAdjustHandles="1" noChangeArrowheads="1" noChangeShapeType="1" noTextEdit="1"/>
              </p:cNvSpPr>
              <p:nvPr>
                <p:ph idx="1"/>
              </p:nvPr>
            </p:nvSpPr>
            <p:spPr>
              <a:xfrm>
                <a:off x="3869268" y="3424428"/>
                <a:ext cx="7315200" cy="2636669"/>
              </a:xfrm>
              <a:blipFill>
                <a:blip r:embed="rId2"/>
                <a:stretch>
                  <a:fillRect l="-917" r="-167"/>
                </a:stretch>
              </a:blipFill>
            </p:spPr>
            <p:txBody>
              <a:bodyPr/>
              <a:lstStyle/>
              <a:p>
                <a:r>
                  <a:rPr lang="en-GB">
                    <a:noFill/>
                  </a:rPr>
                  <a:t> </a:t>
                </a:r>
              </a:p>
            </p:txBody>
          </p:sp>
        </mc:Fallback>
      </mc:AlternateContent>
      <p:pic>
        <p:nvPicPr>
          <p:cNvPr id="4" name="Content Placeholder 3">
            <a:extLst>
              <a:ext uri="{FF2B5EF4-FFF2-40B4-BE49-F238E27FC236}">
                <a16:creationId xmlns:a16="http://schemas.microsoft.com/office/drawing/2014/main" xmlns="" id="{CB3E8CB0-99F4-4B62-9E40-8B9193CAF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268" y="514904"/>
            <a:ext cx="7315200" cy="3042388"/>
          </a:xfrm>
          <a:prstGeom prst="rect">
            <a:avLst/>
          </a:prstGeom>
        </p:spPr>
      </p:pic>
    </p:spTree>
    <p:extLst>
      <p:ext uri="{BB962C8B-B14F-4D97-AF65-F5344CB8AC3E}">
        <p14:creationId xmlns:p14="http://schemas.microsoft.com/office/powerpoint/2010/main" val="255476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We love classics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869268" y="3424428"/>
                <a:ext cx="7315200" cy="2636669"/>
              </a:xfrm>
            </p:spPr>
            <p:txBody>
              <a:bodyPr>
                <a:normAutofit/>
              </a:bodyPr>
              <a:lstStyle/>
              <a:p>
                <a:pPr marL="0" indent="0">
                  <a:buNone/>
                </a:pPr>
                <a:r>
                  <a:rPr lang="en-US" dirty="0"/>
                  <a:t>The </a:t>
                </a:r>
                <a:r>
                  <a:rPr lang="en-US" i="1" dirty="0"/>
                  <a:t>Travel Salesman</a:t>
                </a:r>
                <a:r>
                  <a:rPr lang="en-US" dirty="0"/>
                  <a:t> Problem (TSP): Given a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oMath>
                </a14:m>
                <a:r>
                  <a:rPr lang="en-US" dirty="0"/>
                  <a:t> distance matrix with elements </a:t>
                </a:r>
                <a14:m>
                  <m:oMath xmlns:m="http://schemas.openxmlformats.org/officeDocument/2006/math">
                    <m:sSub>
                      <m:sSubPr>
                        <m:ctrlPr>
                          <a:rPr lang="en-US" i="1" dirty="0" smtClean="0">
                            <a:latin typeface="Cambria Math"/>
                          </a:rPr>
                        </m:ctrlPr>
                      </m:sSubPr>
                      <m:e>
                        <m:r>
                          <a:rPr lang="it-IT" b="0" i="1" dirty="0" smtClean="0">
                            <a:latin typeface="Cambria Math" panose="02040503050406030204" pitchFamily="18" charset="0"/>
                          </a:rPr>
                          <m:t>𝑑</m:t>
                        </m:r>
                      </m:e>
                      <m:sub>
                        <m:r>
                          <a:rPr lang="it-IT" b="0" i="1" dirty="0" smtClean="0">
                            <a:latin typeface="Cambria Math" panose="02040503050406030204" pitchFamily="18" charset="0"/>
                          </a:rPr>
                          <m:t>𝑖𝑗</m:t>
                        </m:r>
                      </m:sub>
                    </m:sSub>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0</m:t>
                    </m:r>
                  </m:oMath>
                </a14:m>
                <a:r>
                  <a:rPr lang="en-US" dirty="0"/>
                  <a:t>. Find a cyclic permutation </a:t>
                </a:r>
                <a14:m>
                  <m:oMath xmlns:m="http://schemas.openxmlformats.org/officeDocument/2006/math">
                    <m:r>
                      <a:rPr lang="el-GR" i="1" dirty="0" smtClean="0">
                        <a:latin typeface="Cambria Math" panose="02040503050406030204" pitchFamily="18" charset="0"/>
                      </a:rPr>
                      <m:t>𝜋</m:t>
                    </m:r>
                    <m:d>
                      <m:dPr>
                        <m:begChr m:val="["/>
                        <m:endChr m:val="]"/>
                        <m:ctrlPr>
                          <a:rPr lang="el-GR" i="1" dirty="0" smtClean="0">
                            <a:latin typeface="Cambria Math"/>
                          </a:rPr>
                        </m:ctrlPr>
                      </m:dPr>
                      <m:e>
                        <m:r>
                          <a:rPr lang="it-IT" b="0" i="1" dirty="0" smtClean="0">
                            <a:latin typeface="Cambria Math" panose="02040503050406030204" pitchFamily="18" charset="0"/>
                          </a:rPr>
                          <m:t>1…</m:t>
                        </m:r>
                        <m:r>
                          <a:rPr lang="it-IT" b="0" i="1" dirty="0" smtClean="0">
                            <a:latin typeface="Cambria Math" panose="02040503050406030204" pitchFamily="18" charset="0"/>
                          </a:rPr>
                          <m:t>𝑛</m:t>
                        </m:r>
                      </m:e>
                    </m:d>
                    <m:d>
                      <m:dPr>
                        <m:begChr m:val="["/>
                        <m:endChr m:val="]"/>
                        <m:ctrlPr>
                          <a:rPr lang="el-GR" i="1" dirty="0" smtClean="0">
                            <a:latin typeface="Cambria Math"/>
                          </a:rPr>
                        </m:ctrlPr>
                      </m:dPr>
                      <m:e>
                        <m:r>
                          <a:rPr lang="it-IT" b="0" i="1" dirty="0" smtClean="0">
                            <a:latin typeface="Cambria Math" panose="02040503050406030204" pitchFamily="18" charset="0"/>
                          </a:rPr>
                          <m:t>1…</m:t>
                        </m:r>
                        <m:r>
                          <a:rPr lang="it-IT" b="0" i="1" dirty="0" smtClean="0">
                            <a:latin typeface="Cambria Math" panose="02040503050406030204" pitchFamily="18" charset="0"/>
                          </a:rPr>
                          <m:t>𝑛</m:t>
                        </m:r>
                      </m:e>
                    </m:d>
                  </m:oMath>
                </a14:m>
                <a:r>
                  <a:rPr lang="en-US" dirty="0"/>
                  <a:t> that minimizes </a:t>
                </a:r>
                <a14:m>
                  <m:oMath xmlns:m="http://schemas.openxmlformats.org/officeDocument/2006/math">
                    <m:sSub>
                      <m:sSubPr>
                        <m:ctrlPr>
                          <a:rPr lang="pt-BR" i="1">
                            <a:latin typeface="Cambria Math"/>
                          </a:rPr>
                        </m:ctrlPr>
                      </m:sSubPr>
                      <m:e>
                        <m:r>
                          <a:rPr lang="it-IT" i="1">
                            <a:latin typeface="Cambria Math" panose="02040503050406030204" pitchFamily="18" charset="0"/>
                          </a:rPr>
                          <m:t>𝑐</m:t>
                        </m:r>
                      </m:e>
                      <m:sub>
                        <m:r>
                          <a:rPr lang="it-IT" i="1">
                            <a:latin typeface="Cambria Math" panose="02040503050406030204" pitchFamily="18" charset="0"/>
                          </a:rPr>
                          <m:t>𝑛</m:t>
                        </m:r>
                      </m:sub>
                    </m:sSub>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𝜋</m:t>
                    </m:r>
                    <m:r>
                      <a:rPr lang="it-IT" i="1">
                        <a:latin typeface="Cambria Math" panose="02040503050406030204" pitchFamily="18" charset="0"/>
                      </a:rPr>
                      <m:t>)</m:t>
                    </m:r>
                  </m:oMath>
                </a14:m>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r>
                            <a:rPr lang="it-IT" b="0" i="1" smtClean="0">
                              <a:latin typeface="Cambria Math" panose="02040503050406030204" pitchFamily="18" charset="0"/>
                            </a:rPr>
                            <m:t>𝑐</m:t>
                          </m:r>
                        </m:e>
                        <m:sub>
                          <m:r>
                            <a:rPr lang="it-IT" b="0" i="1" smtClean="0">
                              <a:latin typeface="Cambria Math" panose="02040503050406030204" pitchFamily="18" charset="0"/>
                            </a:rPr>
                            <m:t>𝑛</m:t>
                          </m:r>
                        </m:sub>
                      </m:sSub>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rPr>
                        <m:t>)</m:t>
                      </m:r>
                      <m:r>
                        <a:rPr lang="pt-BR" i="1" smtClean="0">
                          <a:latin typeface="Cambria Math" panose="02040503050406030204" pitchFamily="18" charset="0"/>
                        </a:rPr>
                        <m:t>=</m:t>
                      </m:r>
                      <m:nary>
                        <m:naryPr>
                          <m:chr m:val="∑"/>
                          <m:ctrlPr>
                            <a:rPr lang="pt-BR" i="1" smtClean="0">
                              <a:latin typeface="Cambria Math"/>
                            </a:rPr>
                          </m:ctrlPr>
                        </m:naryPr>
                        <m:sub>
                          <m:r>
                            <m:rPr>
                              <m:brk m:alnAt="23"/>
                            </m:rPr>
                            <a:rPr lang="it-IT" b="0" i="1" smtClean="0">
                              <a:latin typeface="Cambria Math" panose="02040503050406030204" pitchFamily="18" charset="0"/>
                            </a:rPr>
                            <m:t>𝑖</m:t>
                          </m:r>
                          <m:r>
                            <a:rPr lang="pt-BR" i="1" smtClean="0">
                              <a:latin typeface="Cambria Math" panose="02040503050406030204" pitchFamily="18" charset="0"/>
                            </a:rPr>
                            <m:t>=</m:t>
                          </m:r>
                          <m:r>
                            <a:rPr lang="it-IT" b="0" i="1" smtClean="0">
                              <a:latin typeface="Cambria Math" panose="02040503050406030204" pitchFamily="18" charset="0"/>
                            </a:rPr>
                            <m:t>1</m:t>
                          </m:r>
                        </m:sub>
                        <m:sup>
                          <m:r>
                            <a:rPr lang="pt-BR" i="1" smtClean="0">
                              <a:latin typeface="Cambria Math" panose="02040503050406030204" pitchFamily="18" charset="0"/>
                            </a:rPr>
                            <m:t>𝑛</m:t>
                          </m:r>
                        </m:sup>
                        <m:e>
                          <m:sSub>
                            <m:sSubPr>
                              <m:ctrlPr>
                                <a:rPr lang="pt-BR" i="1" smtClean="0">
                                  <a:latin typeface="Cambria Math"/>
                                </a:rPr>
                              </m:ctrlPr>
                            </m:sSubPr>
                            <m:e>
                              <m:r>
                                <a:rPr lang="it-IT" b="0" i="1" smtClean="0">
                                  <a:latin typeface="Cambria Math" panose="02040503050406030204" pitchFamily="18" charset="0"/>
                                </a:rPr>
                                <m:t>𝑑</m:t>
                              </m:r>
                            </m:e>
                            <m:sub>
                              <m:r>
                                <a:rPr lang="it-IT" b="0" i="1" smtClean="0">
                                  <a:latin typeface="Cambria Math" panose="02040503050406030204" pitchFamily="18" charset="0"/>
                                </a:rPr>
                                <m:t>𝑖</m:t>
                              </m:r>
                              <m:r>
                                <a:rPr lang="it-IT" b="0" i="1" smtClean="0">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𝑖</m:t>
                              </m:r>
                              <m:r>
                                <a:rPr lang="it-IT" b="0" i="1" smtClean="0">
                                  <a:latin typeface="Cambria Math" panose="02040503050406030204" pitchFamily="18" charset="0"/>
                                  <a:ea typeface="Cambria Math" panose="02040503050406030204" pitchFamily="18" charset="0"/>
                                </a:rPr>
                                <m:t>)</m:t>
                              </m:r>
                            </m:sub>
                          </m:sSub>
                        </m:e>
                      </m:nary>
                    </m:oMath>
                  </m:oMathPara>
                </a14:m>
                <a:endParaRPr lang="en-US" dirty="0"/>
              </a:p>
              <a:p>
                <a:pPr marL="0" indent="0">
                  <a:buNone/>
                </a:pPr>
                <a:r>
                  <a:rPr lang="en-US" dirty="0"/>
                  <a:t>Assignment: Given a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oMath>
                </a14:m>
                <a:r>
                  <a:rPr lang="en-US" dirty="0"/>
                  <a:t> distance matrix with elements </a:t>
                </a:r>
                <a14:m>
                  <m:oMath xmlns:m="http://schemas.openxmlformats.org/officeDocument/2006/math">
                    <m:sSub>
                      <m:sSubPr>
                        <m:ctrlPr>
                          <a:rPr lang="en-US" i="1" dirty="0">
                            <a:latin typeface="Cambria Math"/>
                          </a:rPr>
                        </m:ctrlPr>
                      </m:sSubPr>
                      <m:e>
                        <m:r>
                          <a:rPr lang="it-IT" i="1" dirty="0">
                            <a:latin typeface="Cambria Math" panose="02040503050406030204" pitchFamily="18" charset="0"/>
                          </a:rPr>
                          <m:t>𝑑</m:t>
                        </m:r>
                      </m:e>
                      <m:sub>
                        <m:r>
                          <a:rPr lang="it-IT" i="1" dirty="0">
                            <a:latin typeface="Cambria Math" panose="02040503050406030204" pitchFamily="18" charset="0"/>
                          </a:rPr>
                          <m:t>𝑖𝑗</m:t>
                        </m:r>
                      </m:sub>
                    </m:sSub>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0</m:t>
                    </m:r>
                  </m:oMath>
                </a14:m>
                <a:r>
                  <a:rPr lang="en-US" dirty="0"/>
                  <a:t>. Find a permutation </a:t>
                </a:r>
                <a14:m>
                  <m:oMath xmlns:m="http://schemas.openxmlformats.org/officeDocument/2006/math">
                    <m:r>
                      <a:rPr lang="el-GR" i="1" dirty="0">
                        <a:latin typeface="Cambria Math" panose="02040503050406030204" pitchFamily="18" charset="0"/>
                      </a:rPr>
                      <m:t>𝜋</m:t>
                    </m:r>
                    <m:d>
                      <m:dPr>
                        <m:begChr m:val="["/>
                        <m:endChr m:val="]"/>
                        <m:ctrlPr>
                          <a:rPr lang="el-GR" i="1" dirty="0">
                            <a:latin typeface="Cambria Math"/>
                          </a:rPr>
                        </m:ctrlPr>
                      </m:dPr>
                      <m:e>
                        <m:r>
                          <a:rPr lang="it-IT" i="1" dirty="0">
                            <a:latin typeface="Cambria Math" panose="02040503050406030204" pitchFamily="18" charset="0"/>
                          </a:rPr>
                          <m:t>1…</m:t>
                        </m:r>
                        <m:r>
                          <a:rPr lang="it-IT" i="1" dirty="0">
                            <a:latin typeface="Cambria Math" panose="02040503050406030204" pitchFamily="18" charset="0"/>
                          </a:rPr>
                          <m:t>𝑛</m:t>
                        </m:r>
                      </m:e>
                    </m:d>
                    <m:d>
                      <m:dPr>
                        <m:begChr m:val="["/>
                        <m:endChr m:val="]"/>
                        <m:ctrlPr>
                          <a:rPr lang="el-GR" i="1" dirty="0">
                            <a:latin typeface="Cambria Math"/>
                          </a:rPr>
                        </m:ctrlPr>
                      </m:dPr>
                      <m:e>
                        <m:r>
                          <a:rPr lang="it-IT" i="1" dirty="0">
                            <a:latin typeface="Cambria Math" panose="02040503050406030204" pitchFamily="18" charset="0"/>
                          </a:rPr>
                          <m:t>1…</m:t>
                        </m:r>
                        <m:r>
                          <a:rPr lang="it-IT" i="1" dirty="0">
                            <a:latin typeface="Cambria Math" panose="02040503050406030204" pitchFamily="18" charset="0"/>
                          </a:rPr>
                          <m:t>𝑛</m:t>
                        </m:r>
                      </m:e>
                    </m:d>
                  </m:oMath>
                </a14:m>
                <a:r>
                  <a:rPr lang="en-US" dirty="0"/>
                  <a:t> that minimizes </a:t>
                </a:r>
                <a14:m>
                  <m:oMath xmlns:m="http://schemas.openxmlformats.org/officeDocument/2006/math">
                    <m:sSub>
                      <m:sSubPr>
                        <m:ctrlPr>
                          <a:rPr lang="pt-BR" i="1">
                            <a:latin typeface="Cambria Math"/>
                          </a:rPr>
                        </m:ctrlPr>
                      </m:sSubPr>
                      <m:e>
                        <m:r>
                          <a:rPr lang="it-IT" i="1">
                            <a:latin typeface="Cambria Math" panose="02040503050406030204" pitchFamily="18" charset="0"/>
                          </a:rPr>
                          <m:t>𝑐</m:t>
                        </m:r>
                      </m:e>
                      <m:sub>
                        <m:r>
                          <a:rPr lang="it-IT" i="1">
                            <a:latin typeface="Cambria Math" panose="02040503050406030204" pitchFamily="18" charset="0"/>
                          </a:rPr>
                          <m:t>𝑛</m:t>
                        </m:r>
                      </m:sub>
                    </m:sSub>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𝜋</m:t>
                    </m:r>
                    <m:r>
                      <a:rPr lang="it-IT"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6E76509-678E-4D20-A75C-6A640D637D20}"/>
                  </a:ext>
                </a:extLst>
              </p:cNvPr>
              <p:cNvSpPr>
                <a:spLocks noGrp="1" noRot="1" noChangeAspect="1" noMove="1" noResize="1" noEditPoints="1" noAdjustHandles="1" noChangeArrowheads="1" noChangeShapeType="1" noTextEdit="1"/>
              </p:cNvSpPr>
              <p:nvPr>
                <p:ph idx="1"/>
              </p:nvPr>
            </p:nvSpPr>
            <p:spPr>
              <a:xfrm>
                <a:off x="3869268" y="3424428"/>
                <a:ext cx="7315200" cy="2636669"/>
              </a:xfrm>
              <a:blipFill>
                <a:blip r:embed="rId2"/>
                <a:stretch>
                  <a:fillRect l="-917"/>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xmlns="" id="{B6EED85C-0C0E-4E08-BF3C-2927B212FC46}"/>
              </a:ext>
            </a:extLst>
          </p:cNvPr>
          <p:cNvPicPr>
            <a:picLocks noChangeAspect="1"/>
          </p:cNvPicPr>
          <p:nvPr/>
        </p:nvPicPr>
        <p:blipFill>
          <a:blip r:embed="rId3"/>
          <a:stretch>
            <a:fillRect/>
          </a:stretch>
        </p:blipFill>
        <p:spPr>
          <a:xfrm>
            <a:off x="3871060" y="630880"/>
            <a:ext cx="7313408" cy="2760389"/>
          </a:xfrm>
          <a:prstGeom prst="rect">
            <a:avLst/>
          </a:prstGeom>
        </p:spPr>
      </p:pic>
    </p:spTree>
    <p:extLst>
      <p:ext uri="{BB962C8B-B14F-4D97-AF65-F5344CB8AC3E}">
        <p14:creationId xmlns:p14="http://schemas.microsoft.com/office/powerpoint/2010/main" val="48395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Hard decisions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r>
                  <a:rPr lang="en-US" dirty="0"/>
                  <a:t>Any optimization problem can be turned into a decision problem by adding a bound B to the instance. </a:t>
                </a:r>
              </a:p>
              <a:p>
                <a:pPr marL="0" indent="0">
                  <a:buNone/>
                </a:pPr>
                <a:r>
                  <a:rPr lang="en-US" dirty="0"/>
                  <a:t>Examples:</a:t>
                </a:r>
              </a:p>
              <a:p>
                <a:pPr marL="0" indent="0">
                  <a:buNone/>
                </a:pPr>
                <a:r>
                  <a:rPr lang="en-US" dirty="0"/>
                  <a:t>MST (DECISION): Given a weighted graph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 (</m:t>
                    </m:r>
                    <m:r>
                      <a:rPr lang="en-US" i="1" dirty="0" smtClean="0">
                        <a:latin typeface="Cambria Math" panose="02040503050406030204" pitchFamily="18" charset="0"/>
                      </a:rPr>
                      <m:t>𝑉</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 </m:t>
                    </m:r>
                  </m:oMath>
                </a14:m>
                <a:r>
                  <a:rPr lang="en-US" dirty="0"/>
                  <a:t>with non-negative weights and a number </a:t>
                </a:r>
                <a14:m>
                  <m:oMath xmlns:m="http://schemas.openxmlformats.org/officeDocument/2006/math">
                    <m:r>
                      <a:rPr lang="en-US" i="1" dirty="0" smtClean="0">
                        <a:latin typeface="Cambria Math" panose="02040503050406030204" pitchFamily="18" charset="0"/>
                      </a:rPr>
                      <m:t>𝐵</m:t>
                    </m:r>
                    <m:r>
                      <a:rPr lang="en-US" i="1" dirty="0" smtClean="0">
                        <a:latin typeface="Cambria Math" panose="02040503050406030204" pitchFamily="18" charset="0"/>
                      </a:rPr>
                      <m:t> ≥ 0</m:t>
                    </m:r>
                  </m:oMath>
                </a14:m>
                <a:r>
                  <a:rPr lang="en-US" dirty="0"/>
                  <a:t>. Does G contain a spanning tree </a:t>
                </a:r>
                <a14:m>
                  <m:oMath xmlns:m="http://schemas.openxmlformats.org/officeDocument/2006/math">
                    <m:r>
                      <a:rPr lang="en-US" i="1" dirty="0" smtClean="0">
                        <a:latin typeface="Cambria Math" panose="02040503050406030204" pitchFamily="18" charset="0"/>
                      </a:rPr>
                      <m:t>𝑇</m:t>
                    </m:r>
                  </m:oMath>
                </a14:m>
                <a:r>
                  <a:rPr lang="en-US" dirty="0"/>
                  <a:t> with total weight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𝐵</m:t>
                    </m:r>
                  </m:oMath>
                </a14:m>
                <a:r>
                  <a:rPr lang="en-US" dirty="0"/>
                  <a:t>?</a:t>
                </a:r>
              </a:p>
              <a:p>
                <a:pPr marL="0" indent="0">
                  <a:buNone/>
                </a:pPr>
                <a:r>
                  <a:rPr lang="en-US" dirty="0"/>
                  <a:t>TSP (DECISION ): Given a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distance matrix with elements </a:t>
                </a:r>
                <a14:m>
                  <m:oMath xmlns:m="http://schemas.openxmlformats.org/officeDocument/2006/math">
                    <m:sSub>
                      <m:sSubPr>
                        <m:ctrlPr>
                          <a:rPr lang="en-US" i="1" dirty="0" smtClean="0">
                            <a:latin typeface="Cambria Math"/>
                          </a:rPr>
                        </m:ctrlPr>
                      </m:sSubPr>
                      <m:e>
                        <m:r>
                          <a:rPr lang="it-IT" b="0" i="1" dirty="0" smtClean="0">
                            <a:latin typeface="Cambria Math" panose="02040503050406030204" pitchFamily="18" charset="0"/>
                          </a:rPr>
                          <m:t>𝑑</m:t>
                        </m:r>
                      </m:e>
                      <m:sub>
                        <m:r>
                          <a:rPr lang="it-IT" b="0" i="1" dirty="0" smtClean="0">
                            <a:latin typeface="Cambria Math" panose="02040503050406030204" pitchFamily="18" charset="0"/>
                          </a:rPr>
                          <m:t>𝑖𝑗</m:t>
                        </m:r>
                      </m:sub>
                    </m:sSub>
                    <m:r>
                      <a:rPr lang="en-US" i="1" dirty="0">
                        <a:latin typeface="Cambria Math" panose="02040503050406030204" pitchFamily="18" charset="0"/>
                      </a:rPr>
                      <m:t>≥ 0</m:t>
                    </m:r>
                  </m:oMath>
                </a14:m>
                <a:r>
                  <a:rPr lang="en-US" dirty="0"/>
                  <a:t> and a number </a:t>
                </a:r>
                <a14:m>
                  <m:oMath xmlns:m="http://schemas.openxmlformats.org/officeDocument/2006/math">
                    <m:r>
                      <a:rPr lang="en-US" i="1" dirty="0" smtClean="0">
                        <a:latin typeface="Cambria Math" panose="02040503050406030204" pitchFamily="18" charset="0"/>
                      </a:rPr>
                      <m:t>𝐵</m:t>
                    </m:r>
                    <m:r>
                      <a:rPr lang="en-US" i="1" dirty="0" smtClean="0">
                        <a:latin typeface="Cambria Math" panose="02040503050406030204" pitchFamily="18" charset="0"/>
                      </a:rPr>
                      <m:t> ≥ 0</m:t>
                    </m:r>
                  </m:oMath>
                </a14:m>
                <a:r>
                  <a:rPr lang="en-US" dirty="0"/>
                  <a:t>. Is there a tour π with length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𝐵</m:t>
                    </m:r>
                  </m:oMath>
                </a14:m>
                <a:r>
                  <a:rPr lang="en-US" dirty="0"/>
                  <a:t>?</a:t>
                </a:r>
              </a:p>
            </p:txBody>
          </p:sp>
        </mc:Choice>
        <mc:Fallback xmlns="">
          <p:sp>
            <p:nvSpPr>
              <p:cNvPr id="3" name="Content Placeholder 2">
                <a:extLst>
                  <a:ext uri="{FF2B5EF4-FFF2-40B4-BE49-F238E27FC236}">
                    <a16:creationId xmlns:a16="http://schemas.microsoft.com/office/drawing/2014/main" id="{F6E76509-678E-4D20-A75C-6A640D637D20}"/>
                  </a:ext>
                </a:extLst>
              </p:cNvPr>
              <p:cNvSpPr>
                <a:spLocks noGrp="1" noRot="1" noChangeAspect="1" noMove="1" noResize="1" noEditPoints="1" noAdjustHandles="1" noChangeArrowheads="1" noChangeShapeType="1" noTextEdit="1"/>
              </p:cNvSpPr>
              <p:nvPr>
                <p:ph idx="1"/>
              </p:nvPr>
            </p:nvSpPr>
            <p:spPr>
              <a:blipFill>
                <a:blip r:embed="rId2"/>
                <a:stretch>
                  <a:fillRect l="-917" r="-250"/>
                </a:stretch>
              </a:blipFill>
            </p:spPr>
            <p:txBody>
              <a:bodyPr/>
              <a:lstStyle/>
              <a:p>
                <a:r>
                  <a:rPr lang="en-GB">
                    <a:noFill/>
                  </a:rPr>
                  <a:t> </a:t>
                </a:r>
              </a:p>
            </p:txBody>
          </p:sp>
        </mc:Fallback>
      </mc:AlternateContent>
    </p:spTree>
    <p:extLst>
      <p:ext uri="{BB962C8B-B14F-4D97-AF65-F5344CB8AC3E}">
        <p14:creationId xmlns:p14="http://schemas.microsoft.com/office/powerpoint/2010/main" val="166497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Hard decisions</a:t>
            </a:r>
          </a:p>
        </p:txBody>
      </p:sp>
      <p:sp>
        <p:nvSpPr>
          <p:cNvPr id="6" name="Content Placeholder 5">
            <a:extLst>
              <a:ext uri="{FF2B5EF4-FFF2-40B4-BE49-F238E27FC236}">
                <a16:creationId xmlns:a16="http://schemas.microsoft.com/office/drawing/2014/main" xmlns="" id="{801A108A-3C87-4D79-9119-3BF9AF7F3C76}"/>
              </a:ext>
            </a:extLst>
          </p:cNvPr>
          <p:cNvSpPr>
            <a:spLocks noGrp="1"/>
          </p:cNvSpPr>
          <p:nvPr>
            <p:ph idx="1"/>
          </p:nvPr>
        </p:nvSpPr>
        <p:spPr>
          <a:xfrm>
            <a:off x="3869268" y="864108"/>
            <a:ext cx="7315200" cy="5120640"/>
          </a:xfrm>
        </p:spPr>
        <p:txBody>
          <a:bodyPr>
            <a:normAutofit/>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p>
            <a:pPr marL="0" indent="0">
              <a:buNone/>
            </a:pPr>
            <a:r>
              <a:rPr lang="en-US" dirty="0"/>
              <a:t>Imagine such an algorithm, in which you could check multiple solutions in parallel. If you could solve your problem in polynomial time like this, then it belongs to the class of </a:t>
            </a:r>
            <a:r>
              <a:rPr lang="en-US" i="1" dirty="0"/>
              <a:t>Nondeterministic Polynomial Time</a:t>
            </a:r>
            <a:r>
              <a:rPr lang="en-US" dirty="0"/>
              <a:t> (NP)</a:t>
            </a:r>
          </a:p>
        </p:txBody>
      </p:sp>
      <p:pic>
        <p:nvPicPr>
          <p:cNvPr id="7" name="Picture 6">
            <a:extLst>
              <a:ext uri="{FF2B5EF4-FFF2-40B4-BE49-F238E27FC236}">
                <a16:creationId xmlns:a16="http://schemas.microsoft.com/office/drawing/2014/main" xmlns="" id="{BA4EC027-6CFC-41CE-9294-63C52AA2C787}"/>
              </a:ext>
            </a:extLst>
          </p:cNvPr>
          <p:cNvPicPr>
            <a:picLocks noChangeAspect="1"/>
          </p:cNvPicPr>
          <p:nvPr/>
        </p:nvPicPr>
        <p:blipFill>
          <a:blip r:embed="rId2"/>
          <a:stretch>
            <a:fillRect/>
          </a:stretch>
        </p:blipFill>
        <p:spPr>
          <a:xfrm>
            <a:off x="4845113" y="541538"/>
            <a:ext cx="5363509" cy="3942804"/>
          </a:xfrm>
          <a:prstGeom prst="rect">
            <a:avLst/>
          </a:prstGeom>
        </p:spPr>
      </p:pic>
    </p:spTree>
    <p:extLst>
      <p:ext uri="{BB962C8B-B14F-4D97-AF65-F5344CB8AC3E}">
        <p14:creationId xmlns:p14="http://schemas.microsoft.com/office/powerpoint/2010/main" val="37968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Hard decisions</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869268" y="864108"/>
            <a:ext cx="7315200" cy="2038630"/>
          </a:xfrm>
        </p:spPr>
        <p:txBody>
          <a:bodyPr/>
          <a:lstStyle/>
          <a:p>
            <a:pPr marL="0" indent="0">
              <a:buNone/>
            </a:pPr>
            <a:r>
              <a:rPr lang="en-US" dirty="0"/>
              <a:t>If furthermore it’s solvable by a “realistic” algorithm in polynomial time, it’s a </a:t>
            </a:r>
            <a:r>
              <a:rPr lang="en-US" i="1" dirty="0"/>
              <a:t>Polynomial Time </a:t>
            </a:r>
            <a:r>
              <a:rPr lang="en-US" dirty="0"/>
              <a:t>(P) class problem</a:t>
            </a:r>
          </a:p>
          <a:p>
            <a:pPr marL="0" indent="0">
              <a:buNone/>
            </a:pPr>
            <a:endParaRPr lang="en-US" dirty="0"/>
          </a:p>
          <a:p>
            <a:pPr marL="0" indent="0">
              <a:buNone/>
            </a:pPr>
            <a:r>
              <a:rPr lang="en-US" dirty="0"/>
              <a:t>Warning: this picture may be difficult to grasp</a:t>
            </a:r>
          </a:p>
        </p:txBody>
      </p:sp>
      <p:pic>
        <p:nvPicPr>
          <p:cNvPr id="5" name="Picture 4" descr="A close up of a logo&#10;&#10;Description generated with very high confidence">
            <a:extLst>
              <a:ext uri="{FF2B5EF4-FFF2-40B4-BE49-F238E27FC236}">
                <a16:creationId xmlns:a16="http://schemas.microsoft.com/office/drawing/2014/main" xmlns="" id="{213B6484-B176-46A8-9B9E-EF25EF52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677" y="3091154"/>
            <a:ext cx="4644381" cy="2902738"/>
          </a:xfrm>
          <a:prstGeom prst="rect">
            <a:avLst/>
          </a:prstGeom>
        </p:spPr>
      </p:pic>
    </p:spTree>
    <p:extLst>
      <p:ext uri="{BB962C8B-B14F-4D97-AF65-F5344CB8AC3E}">
        <p14:creationId xmlns:p14="http://schemas.microsoft.com/office/powerpoint/2010/main" val="53499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How can we help</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r>
              <a:rPr lang="en-US" dirty="0"/>
              <a:t>That’s nice and all, but physicists couldn’t help but notice some details.</a:t>
            </a:r>
          </a:p>
          <a:p>
            <a:pPr marL="0" indent="0">
              <a:buNone/>
            </a:pPr>
            <a:r>
              <a:rPr lang="en-US" dirty="0"/>
              <a:t>All the computational theory is based on the worst case scenario, meaning the maximal possible computations. </a:t>
            </a:r>
          </a:p>
          <a:p>
            <a:pPr marL="0" indent="0">
              <a:buNone/>
            </a:pPr>
            <a:r>
              <a:rPr lang="en-US" dirty="0"/>
              <a:t>But that’s not even remotely the most common case…</a:t>
            </a:r>
          </a:p>
        </p:txBody>
      </p:sp>
    </p:spTree>
    <p:extLst>
      <p:ext uri="{BB962C8B-B14F-4D97-AF65-F5344CB8AC3E}">
        <p14:creationId xmlns:p14="http://schemas.microsoft.com/office/powerpoint/2010/main" val="161882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a:xfrm>
            <a:off x="252919" y="1123837"/>
            <a:ext cx="2947482" cy="4601183"/>
          </a:xfrm>
        </p:spPr>
        <p:txBody>
          <a:bodyPr/>
          <a:lstStyle/>
          <a:p>
            <a:r>
              <a:rPr lang="en-US" dirty="0"/>
              <a:t>How can we help</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869268" y="864108"/>
            <a:ext cx="7315200" cy="3166354"/>
          </a:xfrm>
        </p:spPr>
        <p:txBody>
          <a:bodyPr/>
          <a:lstStyle/>
          <a:p>
            <a:pPr marL="0" indent="0">
              <a:buNone/>
            </a:pPr>
            <a:r>
              <a:rPr lang="en-US" dirty="0"/>
              <a:t>How can we play with such problems?</a:t>
            </a:r>
          </a:p>
          <a:p>
            <a:pPr marL="0" indent="0">
              <a:buNone/>
            </a:pPr>
            <a:r>
              <a:rPr lang="en-US" dirty="0"/>
              <a:t>First of all we must express analytically the </a:t>
            </a:r>
            <a:r>
              <a:rPr lang="en-US" i="1" dirty="0"/>
              <a:t>cost function</a:t>
            </a:r>
            <a:r>
              <a:rPr lang="en-US" dirty="0"/>
              <a:t> of the system.	</a:t>
            </a:r>
          </a:p>
          <a:p>
            <a:pPr marL="0" indent="0">
              <a:buNone/>
            </a:pPr>
            <a:r>
              <a:rPr lang="en-US" dirty="0"/>
              <a:t>After this, we can interpret it as a </a:t>
            </a:r>
            <a:r>
              <a:rPr lang="en-US" i="1" dirty="0"/>
              <a:t>Hamiltonian</a:t>
            </a:r>
            <a:r>
              <a:rPr lang="en-US" dirty="0"/>
              <a:t> and study the partition function, analyze the phase space and find mean values, phase transitions and stuff</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13E615FB-3DAD-4A58-A750-311C65FA0AF1}"/>
                  </a:ext>
                </a:extLst>
              </p:cNvPr>
              <p:cNvSpPr/>
              <p:nvPr/>
            </p:nvSpPr>
            <p:spPr>
              <a:xfrm>
                <a:off x="3869268" y="4272004"/>
                <a:ext cx="1954381"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a:latin typeface="Cambria Math"/>
                            </a:rPr>
                          </m:ctrlPr>
                        </m:sSubPr>
                        <m:e>
                          <m:r>
                            <a:rPr lang="it-IT" i="1">
                              <a:latin typeface="Cambria Math" panose="02040503050406030204" pitchFamily="18" charset="0"/>
                            </a:rPr>
                            <m:t>𝑐</m:t>
                          </m:r>
                        </m:e>
                        <m:sub>
                          <m:r>
                            <a:rPr lang="it-IT" i="1">
                              <a:latin typeface="Cambria Math" panose="02040503050406030204" pitchFamily="18" charset="0"/>
                            </a:rPr>
                            <m:t>𝑛</m:t>
                          </m:r>
                        </m:sub>
                      </m:sSub>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𝜋</m:t>
                      </m:r>
                      <m:r>
                        <a:rPr lang="it-IT" i="1">
                          <a:latin typeface="Cambria Math" panose="02040503050406030204" pitchFamily="18" charset="0"/>
                        </a:rPr>
                        <m:t>)</m:t>
                      </m:r>
                      <m:r>
                        <a:rPr lang="pt-BR" i="1">
                          <a:latin typeface="Cambria Math" panose="02040503050406030204" pitchFamily="18" charset="0"/>
                        </a:rPr>
                        <m:t>=</m:t>
                      </m:r>
                      <m:nary>
                        <m:naryPr>
                          <m:chr m:val="∑"/>
                          <m:ctrlPr>
                            <a:rPr lang="pt-BR" i="1">
                              <a:latin typeface="Cambria Math"/>
                            </a:rPr>
                          </m:ctrlPr>
                        </m:naryPr>
                        <m:sub>
                          <m:r>
                            <m:rPr>
                              <m:brk m:alnAt="23"/>
                            </m:rPr>
                            <a:rPr lang="it-IT" i="1">
                              <a:latin typeface="Cambria Math" panose="02040503050406030204" pitchFamily="18" charset="0"/>
                            </a:rPr>
                            <m:t>𝑖</m:t>
                          </m:r>
                          <m:r>
                            <a:rPr lang="pt-BR" i="1">
                              <a:latin typeface="Cambria Math" panose="02040503050406030204" pitchFamily="18" charset="0"/>
                            </a:rPr>
                            <m:t>=</m:t>
                          </m:r>
                          <m:r>
                            <a:rPr lang="it-IT" i="1">
                              <a:latin typeface="Cambria Math" panose="02040503050406030204" pitchFamily="18" charset="0"/>
                            </a:rPr>
                            <m:t>1</m:t>
                          </m:r>
                        </m:sub>
                        <m:sup>
                          <m:r>
                            <a:rPr lang="pt-BR" i="1">
                              <a:latin typeface="Cambria Math" panose="02040503050406030204" pitchFamily="18" charset="0"/>
                            </a:rPr>
                            <m:t>𝑛</m:t>
                          </m:r>
                        </m:sup>
                        <m:e>
                          <m:sSub>
                            <m:sSubPr>
                              <m:ctrlPr>
                                <a:rPr lang="pt-BR" i="1">
                                  <a:latin typeface="Cambria Math"/>
                                </a:rPr>
                              </m:ctrlPr>
                            </m:sSubPr>
                            <m:e>
                              <m:r>
                                <a:rPr lang="it-IT" i="1">
                                  <a:latin typeface="Cambria Math" panose="02040503050406030204" pitchFamily="18" charset="0"/>
                                </a:rPr>
                                <m:t>𝑑</m:t>
                              </m:r>
                            </m:e>
                            <m:sub>
                              <m:r>
                                <a:rPr lang="it-IT" i="1">
                                  <a:latin typeface="Cambria Math" panose="02040503050406030204" pitchFamily="18" charset="0"/>
                                </a:rPr>
                                <m:t>𝑖</m:t>
                              </m:r>
                              <m:r>
                                <a:rPr lang="it-IT" i="1">
                                  <a:latin typeface="Cambria Math" panose="02040503050406030204" pitchFamily="18" charset="0"/>
                                  <a:ea typeface="Cambria Math" panose="02040503050406030204" pitchFamily="18" charset="0"/>
                                </a:rPr>
                                <m:t>𝜋</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𝑖</m:t>
                              </m:r>
                              <m:r>
                                <a:rPr lang="it-IT" i="1">
                                  <a:latin typeface="Cambria Math" panose="02040503050406030204" pitchFamily="18" charset="0"/>
                                  <a:ea typeface="Cambria Math" panose="02040503050406030204" pitchFamily="18" charset="0"/>
                                </a:rPr>
                                <m:t>)</m:t>
                              </m:r>
                            </m:sub>
                          </m:sSub>
                        </m:e>
                      </m:nary>
                    </m:oMath>
                  </m:oMathPara>
                </a14:m>
                <a:endParaRPr lang="en-GB" dirty="0"/>
              </a:p>
            </p:txBody>
          </p:sp>
        </mc:Choice>
        <mc:Fallback xmlns="">
          <p:sp>
            <p:nvSpPr>
              <p:cNvPr id="5" name="Rectangle 4">
                <a:extLst>
                  <a:ext uri="{FF2B5EF4-FFF2-40B4-BE49-F238E27FC236}">
                    <a16:creationId xmlns:a16="http://schemas.microsoft.com/office/drawing/2014/main" id="{13E615FB-3DAD-4A58-A750-311C65FA0AF1}"/>
                  </a:ext>
                </a:extLst>
              </p:cNvPr>
              <p:cNvSpPr>
                <a:spLocks noRot="1" noChangeAspect="1" noMove="1" noResize="1" noEditPoints="1" noAdjustHandles="1" noChangeArrowheads="1" noChangeShapeType="1" noTextEdit="1"/>
              </p:cNvSpPr>
              <p:nvPr/>
            </p:nvSpPr>
            <p:spPr>
              <a:xfrm>
                <a:off x="3869268" y="4272004"/>
                <a:ext cx="1954381" cy="848566"/>
              </a:xfrm>
              <a:prstGeom prst="rect">
                <a:avLst/>
              </a:prstGeom>
              <a:blipFill>
                <a:blip r:embed="rId2"/>
                <a:stretch>
                  <a:fillRect/>
                </a:stretch>
              </a:blipFill>
            </p:spPr>
            <p:txBody>
              <a:bodyPr/>
              <a:lstStyle/>
              <a:p>
                <a:r>
                  <a:rPr lang="en-GB">
                    <a:noFill/>
                  </a:rPr>
                  <a:t> </a:t>
                </a:r>
              </a:p>
            </p:txBody>
          </p:sp>
        </mc:Fallback>
      </mc:AlternateContent>
      <p:pic>
        <p:nvPicPr>
          <p:cNvPr id="8" name="Graphic 7">
            <a:extLst>
              <a:ext uri="{FF2B5EF4-FFF2-40B4-BE49-F238E27FC236}">
                <a16:creationId xmlns:a16="http://schemas.microsoft.com/office/drawing/2014/main" xmlns="" id="{39780258-396C-42DF-B573-3560901EF6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68353" y="4493363"/>
            <a:ext cx="1653545" cy="627207"/>
          </a:xfrm>
          <a:prstGeom prst="rect">
            <a:avLst/>
          </a:prstGeom>
        </p:spPr>
      </p:pic>
      <p:pic>
        <p:nvPicPr>
          <p:cNvPr id="10" name="Graphic 9">
            <a:extLst>
              <a:ext uri="{FF2B5EF4-FFF2-40B4-BE49-F238E27FC236}">
                <a16:creationId xmlns:a16="http://schemas.microsoft.com/office/drawing/2014/main" xmlns="" id="{62454330-14B7-4A7B-A181-44261E9A53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566602" y="4382684"/>
            <a:ext cx="2195222" cy="627206"/>
          </a:xfrm>
          <a:prstGeom prst="rect">
            <a:avLst/>
          </a:prstGeom>
        </p:spPr>
      </p:pic>
    </p:spTree>
    <p:extLst>
      <p:ext uri="{BB962C8B-B14F-4D97-AF65-F5344CB8AC3E}">
        <p14:creationId xmlns:p14="http://schemas.microsoft.com/office/powerpoint/2010/main" val="92275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How can we help</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913656" y="3424429"/>
            <a:ext cx="7315200" cy="1688748"/>
          </a:xfrm>
        </p:spPr>
        <p:txBody>
          <a:bodyPr/>
          <a:lstStyle/>
          <a:p>
            <a:pPr marL="0" indent="0">
              <a:buNone/>
            </a:pPr>
            <a:r>
              <a:rPr lang="en-US" dirty="0"/>
              <a:t>An example is the Matching Problem, which we can treat as a 2d-Ising model</a:t>
            </a:r>
          </a:p>
          <a:p>
            <a:pPr marL="0" indent="0">
              <a:buNone/>
            </a:pPr>
            <a:endParaRPr lang="en-US" dirty="0"/>
          </a:p>
        </p:txBody>
      </p:sp>
      <p:pic>
        <p:nvPicPr>
          <p:cNvPr id="5" name="Picture 4" descr="A close up of a colorful background&#10;&#10;Description generated with high confidence">
            <a:extLst>
              <a:ext uri="{FF2B5EF4-FFF2-40B4-BE49-F238E27FC236}">
                <a16:creationId xmlns:a16="http://schemas.microsoft.com/office/drawing/2014/main" xmlns="" id="{23C3FD98-E6A6-4B82-BADB-95CE37D55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415" y="541538"/>
            <a:ext cx="6408243" cy="2741304"/>
          </a:xfrm>
          <a:prstGeom prst="rect">
            <a:avLst/>
          </a:prstGeom>
        </p:spPr>
      </p:pic>
      <p:pic>
        <p:nvPicPr>
          <p:cNvPr id="6" name="Graphic 5">
            <a:extLst>
              <a:ext uri="{FF2B5EF4-FFF2-40B4-BE49-F238E27FC236}">
                <a16:creationId xmlns:a16="http://schemas.microsoft.com/office/drawing/2014/main" xmlns="" id="{34F8B9B3-EFE3-4BD6-8813-E3309E086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89415" y="4689675"/>
            <a:ext cx="3627001" cy="636937"/>
          </a:xfrm>
          <a:prstGeom prst="rect">
            <a:avLst/>
          </a:prstGeom>
        </p:spPr>
      </p:pic>
      <p:pic>
        <p:nvPicPr>
          <p:cNvPr id="10" name="Graphic 9">
            <a:extLst>
              <a:ext uri="{FF2B5EF4-FFF2-40B4-BE49-F238E27FC236}">
                <a16:creationId xmlns:a16="http://schemas.microsoft.com/office/drawing/2014/main" xmlns="" id="{C0209D54-DD26-4EA5-A3FB-37AB8E9E04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89415" y="5574023"/>
            <a:ext cx="1797766" cy="587389"/>
          </a:xfrm>
          <a:prstGeom prst="rect">
            <a:avLst/>
          </a:prstGeom>
        </p:spPr>
      </p:pic>
    </p:spTree>
    <p:extLst>
      <p:ext uri="{BB962C8B-B14F-4D97-AF65-F5344CB8AC3E}">
        <p14:creationId xmlns:p14="http://schemas.microsoft.com/office/powerpoint/2010/main" val="1319636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Can we help even more?</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694825" y="517879"/>
            <a:ext cx="7315200" cy="1795116"/>
          </a:xfrm>
        </p:spPr>
        <p:txBody>
          <a:bodyPr/>
          <a:lstStyle/>
          <a:p>
            <a:pPr marL="0" indent="0">
              <a:buNone/>
            </a:pPr>
            <a:r>
              <a:rPr lang="en-US" dirty="0"/>
              <a:t>Our help is especially appreciated in fields where nobody said anything relevant so far, such as in the study of Neural Networks.</a:t>
            </a:r>
          </a:p>
        </p:txBody>
      </p:sp>
      <p:pic>
        <p:nvPicPr>
          <p:cNvPr id="5" name="Picture 4">
            <a:extLst>
              <a:ext uri="{FF2B5EF4-FFF2-40B4-BE49-F238E27FC236}">
                <a16:creationId xmlns:a16="http://schemas.microsoft.com/office/drawing/2014/main" xmlns="" id="{30DB9323-B666-42CB-B5E8-15EEF0805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317" y="2390352"/>
            <a:ext cx="2730216" cy="333466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C551F060-F08F-41F2-A139-DF192DF90F1C}"/>
                  </a:ext>
                </a:extLst>
              </p:cNvPr>
              <p:cNvSpPr txBox="1"/>
              <p:nvPr/>
            </p:nvSpPr>
            <p:spPr>
              <a:xfrm>
                <a:off x="4461354" y="3873020"/>
                <a:ext cx="998222" cy="369332"/>
              </a:xfrm>
              <a:prstGeom prst="rect">
                <a:avLst/>
              </a:prstGeom>
              <a:noFill/>
            </p:spPr>
            <p:txBody>
              <a:bodyPr wrap="none" rtlCol="0">
                <a:spAutoFit/>
              </a:bodyPr>
              <a:lstStyle/>
              <a:p>
                <a14:m>
                  <m:oMath xmlns:m="http://schemas.openxmlformats.org/officeDocument/2006/math">
                    <m:r>
                      <a:rPr lang="en-US" i="1" dirty="0" smtClean="0">
                        <a:solidFill>
                          <a:schemeClr val="tx1">
                            <a:lumMod val="65000"/>
                            <a:lumOff val="35000"/>
                          </a:schemeClr>
                        </a:solidFill>
                        <a:latin typeface="Cambria Math" panose="02040503050406030204" pitchFamily="18" charset="0"/>
                      </a:rPr>
                      <m:t>𝑁</m:t>
                    </m:r>
                  </m:oMath>
                </a14:m>
                <a:r>
                  <a:rPr lang="en-US" dirty="0">
                    <a:solidFill>
                      <a:schemeClr val="tx1">
                        <a:lumMod val="65000"/>
                        <a:lumOff val="35000"/>
                      </a:schemeClr>
                    </a:solidFill>
                  </a:rPr>
                  <a:t> Inputs</a:t>
                </a:r>
              </a:p>
            </p:txBody>
          </p:sp>
        </mc:Choice>
        <mc:Fallback xmlns="">
          <p:sp>
            <p:nvSpPr>
              <p:cNvPr id="6" name="TextBox 5">
                <a:extLst>
                  <a:ext uri="{FF2B5EF4-FFF2-40B4-BE49-F238E27FC236}">
                    <a16:creationId xmlns:a16="http://schemas.microsoft.com/office/drawing/2014/main" id="{C551F060-F08F-41F2-A139-DF192DF90F1C}"/>
                  </a:ext>
                </a:extLst>
              </p:cNvPr>
              <p:cNvSpPr txBox="1">
                <a:spLocks noRot="1" noChangeAspect="1" noMove="1" noResize="1" noEditPoints="1" noAdjustHandles="1" noChangeArrowheads="1" noChangeShapeType="1" noTextEdit="1"/>
              </p:cNvSpPr>
              <p:nvPr/>
            </p:nvSpPr>
            <p:spPr>
              <a:xfrm>
                <a:off x="4461354" y="3873020"/>
                <a:ext cx="998222" cy="369332"/>
              </a:xfrm>
              <a:prstGeom prst="rect">
                <a:avLst/>
              </a:prstGeom>
              <a:blipFill>
                <a:blip r:embed="rId3"/>
                <a:stretch>
                  <a:fillRect t="-8197" r="-4268" b="-24590"/>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xmlns="" id="{3D04F2BF-4F62-463F-982F-3D7C527966B7}"/>
              </a:ext>
            </a:extLst>
          </p:cNvPr>
          <p:cNvSpPr txBox="1"/>
          <p:nvPr/>
        </p:nvSpPr>
        <p:spPr>
          <a:xfrm>
            <a:off x="9229339" y="3873020"/>
            <a:ext cx="875561" cy="369332"/>
          </a:xfrm>
          <a:prstGeom prst="rect">
            <a:avLst/>
          </a:prstGeom>
          <a:noFill/>
        </p:spPr>
        <p:txBody>
          <a:bodyPr wrap="none" rtlCol="0">
            <a:spAutoFit/>
          </a:bodyPr>
          <a:lstStyle/>
          <a:p>
            <a:r>
              <a:rPr lang="en-US" dirty="0">
                <a:solidFill>
                  <a:schemeClr val="tx1">
                    <a:lumMod val="65000"/>
                    <a:lumOff val="35000"/>
                  </a:schemeClr>
                </a:solidFill>
              </a:rPr>
              <a:t>Output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C9375F01-A414-4ACD-BFA1-F4272DF1AD12}"/>
                  </a:ext>
                </a:extLst>
              </p:cNvPr>
              <p:cNvSpPr txBox="1"/>
              <p:nvPr/>
            </p:nvSpPr>
            <p:spPr>
              <a:xfrm>
                <a:off x="8441912" y="2228747"/>
                <a:ext cx="1909754"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𝐸</m:t>
                      </m:r>
                      <m:r>
                        <a:rPr lang="it-IT" b="0" i="1" smtClean="0">
                          <a:latin typeface="Cambria Math" panose="02040503050406030204" pitchFamily="18" charset="0"/>
                        </a:rPr>
                        <m:t>=</m:t>
                      </m:r>
                      <m:nary>
                        <m:naryPr>
                          <m:chr m:val="∑"/>
                          <m:ctrlPr>
                            <a:rPr lang="it-IT" b="0" i="1" smtClean="0">
                              <a:latin typeface="Cambria Math"/>
                            </a:rPr>
                          </m:ctrlPr>
                        </m:naryPr>
                        <m:sub>
                          <m:r>
                            <m:rPr>
                              <m:brk m:alnAt="23"/>
                            </m:rPr>
                            <a:rPr lang="it-IT" b="0" i="1" smtClean="0">
                              <a:latin typeface="Cambria Math" panose="02040503050406030204" pitchFamily="18" charset="0"/>
                            </a:rPr>
                            <m:t>𝑖</m:t>
                          </m:r>
                          <m:r>
                            <a:rPr lang="it-IT" b="0" i="1" smtClean="0">
                              <a:latin typeface="Cambria Math" panose="02040503050406030204" pitchFamily="18" charset="0"/>
                            </a:rPr>
                            <m:t>=1</m:t>
                          </m:r>
                        </m:sub>
                        <m:sup>
                          <m:r>
                            <a:rPr lang="it-IT" b="0" i="1" smtClean="0">
                              <a:latin typeface="Cambria Math" panose="02040503050406030204" pitchFamily="18" charset="0"/>
                            </a:rPr>
                            <m:t>𝑝</m:t>
                          </m:r>
                        </m:sup>
                        <m:e>
                          <m:r>
                            <a:rPr lang="it-IT" b="0" i="1" smtClean="0">
                              <a:latin typeface="Cambria Math" panose="02040503050406030204" pitchFamily="18" charset="0"/>
                              <a:ea typeface="Cambria Math" panose="02040503050406030204" pitchFamily="18" charset="0"/>
                            </a:rPr>
                            <m:t>𝜃</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𝜎</m:t>
                              </m:r>
                            </m:e>
                            <m:sup>
                              <m:r>
                                <a:rPr lang="it-IT" b="0" i="1" smtClean="0">
                                  <a:latin typeface="Cambria Math" panose="02040503050406030204" pitchFamily="18" charset="0"/>
                                  <a:ea typeface="Cambria Math" panose="02040503050406030204" pitchFamily="18" charset="0"/>
                                </a:rPr>
                                <m:t>𝑖</m:t>
                              </m:r>
                            </m:sup>
                          </m:sSup>
                          <m:r>
                            <a:rPr lang="it-IT" b="1" i="1" smtClean="0">
                              <a:latin typeface="Cambria Math" panose="02040503050406030204" pitchFamily="18" charset="0"/>
                              <a:ea typeface="Cambria Math" panose="02040503050406030204" pitchFamily="18" charset="0"/>
                            </a:rPr>
                            <m:t>𝑾</m:t>
                          </m:r>
                          <m:r>
                            <a:rPr lang="it-IT" b="1" i="1" smtClean="0">
                              <a:latin typeface="Cambria Math" panose="02040503050406030204" pitchFamily="18" charset="0"/>
                              <a:ea typeface="Cambria Math" panose="02040503050406030204" pitchFamily="18" charset="0"/>
                            </a:rPr>
                            <m:t>𝝃</m:t>
                          </m:r>
                          <m:r>
                            <a:rPr lang="it-IT" b="0" i="1" smtClean="0">
                              <a:latin typeface="Cambria Math" panose="02040503050406030204" pitchFamily="18" charset="0"/>
                              <a:ea typeface="Cambria Math" panose="02040503050406030204" pitchFamily="18" charset="0"/>
                            </a:rPr>
                            <m:t>)</m:t>
                          </m:r>
                        </m:e>
                      </m:nary>
                    </m:oMath>
                  </m:oMathPara>
                </a14:m>
                <a:endParaRPr lang="en-GB" dirty="0"/>
              </a:p>
            </p:txBody>
          </p:sp>
        </mc:Choice>
        <mc:Fallback xmlns="">
          <p:sp>
            <p:nvSpPr>
              <p:cNvPr id="9" name="TextBox 8">
                <a:extLst>
                  <a:ext uri="{FF2B5EF4-FFF2-40B4-BE49-F238E27FC236}">
                    <a16:creationId xmlns:a16="http://schemas.microsoft.com/office/drawing/2014/main" id="{C9375F01-A414-4ACD-BFA1-F4272DF1AD12}"/>
                  </a:ext>
                </a:extLst>
              </p:cNvPr>
              <p:cNvSpPr txBox="1">
                <a:spLocks noRot="1" noChangeAspect="1" noMove="1" noResize="1" noEditPoints="1" noAdjustHandles="1" noChangeArrowheads="1" noChangeShapeType="1" noTextEdit="1"/>
              </p:cNvSpPr>
              <p:nvPr/>
            </p:nvSpPr>
            <p:spPr>
              <a:xfrm>
                <a:off x="8441912" y="2228747"/>
                <a:ext cx="1909754" cy="75623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E6B14ABA-1080-4567-A55D-4642C71E2B51}"/>
                  </a:ext>
                </a:extLst>
              </p:cNvPr>
              <p:cNvSpPr txBox="1"/>
              <p:nvPr/>
            </p:nvSpPr>
            <p:spPr>
              <a:xfrm>
                <a:off x="3762365" y="2624526"/>
                <a:ext cx="1662988" cy="390748"/>
              </a:xfrm>
              <a:prstGeom prst="rect">
                <a:avLst/>
              </a:prstGeom>
              <a:noFill/>
            </p:spPr>
            <p:txBody>
              <a:bodyPr wrap="square" rtlCol="0">
                <a:spAutoFit/>
              </a:bodyPr>
              <a:lstStyle/>
              <a:p>
                <a14:m>
                  <m:oMath xmlns:m="http://schemas.openxmlformats.org/officeDocument/2006/math">
                    <m:sSub>
                      <m:sSubPr>
                        <m:ctrlPr>
                          <a:rPr lang="it-IT" i="1" dirty="0" smtClean="0">
                            <a:latin typeface="Cambria Math"/>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𝜉</m:t>
                        </m:r>
                      </m:e>
                      <m:sub>
                        <m:r>
                          <a:rPr lang="it-IT" b="0" i="1" dirty="0" smtClean="0">
                            <a:latin typeface="Cambria Math" panose="02040503050406030204" pitchFamily="18" charset="0"/>
                            <a:ea typeface="Cambria Math" panose="02040503050406030204" pitchFamily="18" charset="0"/>
                          </a:rPr>
                          <m:t>1</m:t>
                        </m:r>
                      </m:sub>
                    </m:sSub>
                    <m:r>
                      <a:rPr lang="it-IT" b="0" i="1" dirty="0" smtClean="0">
                        <a:latin typeface="Cambria Math" panose="02040503050406030204" pitchFamily="18" charset="0"/>
                      </a:rPr>
                      <m:t>,</m:t>
                    </m:r>
                    <m:sSub>
                      <m:sSubPr>
                        <m:ctrlPr>
                          <a:rPr lang="it-IT" i="1" dirty="0">
                            <a:latin typeface="Cambria Math"/>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𝜉</m:t>
                        </m:r>
                      </m:e>
                      <m:sub>
                        <m:r>
                          <a:rPr lang="it-IT" b="0" i="1" dirty="0" smtClean="0">
                            <a:latin typeface="Cambria Math" panose="02040503050406030204" pitchFamily="18" charset="0"/>
                            <a:ea typeface="Cambria Math" panose="02040503050406030204" pitchFamily="18" charset="0"/>
                          </a:rPr>
                          <m:t>2</m:t>
                        </m:r>
                      </m:sub>
                    </m:sSub>
                  </m:oMath>
                </a14:m>
                <a:r>
                  <a:rPr lang="en-GB" dirty="0"/>
                  <a:t>,</a:t>
                </a:r>
                <a:r>
                  <a:rPr lang="it-IT" dirty="0">
                    <a:ea typeface="Cambria Math" panose="02040503050406030204" pitchFamily="18" charset="0"/>
                  </a:rPr>
                  <a:t> </a:t>
                </a:r>
                <a14:m>
                  <m:oMath xmlns:m="http://schemas.openxmlformats.org/officeDocument/2006/math">
                    <m:sSub>
                      <m:sSubPr>
                        <m:ctrlPr>
                          <a:rPr lang="it-IT" i="1" dirty="0">
                            <a:latin typeface="Cambria Math"/>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𝜉</m:t>
                        </m:r>
                      </m:e>
                      <m:sub>
                        <m:r>
                          <a:rPr lang="it-IT" b="0" i="1" dirty="0" smtClean="0">
                            <a:latin typeface="Cambria Math" panose="02040503050406030204" pitchFamily="18" charset="0"/>
                            <a:ea typeface="Cambria Math" panose="02040503050406030204" pitchFamily="18" charset="0"/>
                          </a:rPr>
                          <m:t>3</m:t>
                        </m:r>
                      </m:sub>
                    </m:sSub>
                  </m:oMath>
                </a14:m>
                <a:r>
                  <a:rPr lang="en-GB" dirty="0"/>
                  <a:t>,…,</a:t>
                </a:r>
                <a:r>
                  <a:rPr lang="it-IT" dirty="0">
                    <a:ea typeface="Cambria Math" panose="02040503050406030204" pitchFamily="18" charset="0"/>
                  </a:rPr>
                  <a:t> </a:t>
                </a:r>
                <a14:m>
                  <m:oMath xmlns:m="http://schemas.openxmlformats.org/officeDocument/2006/math">
                    <m:sSub>
                      <m:sSubPr>
                        <m:ctrlPr>
                          <a:rPr lang="it-IT" i="1" dirty="0">
                            <a:latin typeface="Cambria Math"/>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𝜉</m:t>
                        </m:r>
                      </m:e>
                      <m:sub>
                        <m:r>
                          <a:rPr lang="it-IT" b="0" i="1" dirty="0" smtClean="0">
                            <a:latin typeface="Cambria Math" panose="02040503050406030204" pitchFamily="18" charset="0"/>
                            <a:ea typeface="Cambria Math" panose="02040503050406030204" pitchFamily="18" charset="0"/>
                          </a:rPr>
                          <m:t>𝑝</m:t>
                        </m:r>
                      </m:sub>
                    </m:sSub>
                  </m:oMath>
                </a14:m>
                <a:endParaRPr lang="en-GB" dirty="0"/>
              </a:p>
            </p:txBody>
          </p:sp>
        </mc:Choice>
        <mc:Fallback xmlns="">
          <p:sp>
            <p:nvSpPr>
              <p:cNvPr id="10" name="TextBox 9">
                <a:extLst>
                  <a:ext uri="{FF2B5EF4-FFF2-40B4-BE49-F238E27FC236}">
                    <a16:creationId xmlns:a16="http://schemas.microsoft.com/office/drawing/2014/main" id="{E6B14ABA-1080-4567-A55D-4642C71E2B51}"/>
                  </a:ext>
                </a:extLst>
              </p:cNvPr>
              <p:cNvSpPr txBox="1">
                <a:spLocks noRot="1" noChangeAspect="1" noMove="1" noResize="1" noEditPoints="1" noAdjustHandles="1" noChangeArrowheads="1" noChangeShapeType="1" noTextEdit="1"/>
              </p:cNvSpPr>
              <p:nvPr/>
            </p:nvSpPr>
            <p:spPr>
              <a:xfrm>
                <a:off x="3762365" y="2624526"/>
                <a:ext cx="1662988" cy="390748"/>
              </a:xfrm>
              <a:prstGeom prst="rect">
                <a:avLst/>
              </a:prstGeom>
              <a:blipFill>
                <a:blip r:embed="rId5"/>
                <a:stretch>
                  <a:fillRect l="-1099" t="-7813" b="-203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D11167D8-E8D2-480C-9A67-8E2F425B9BDF}"/>
                  </a:ext>
                </a:extLst>
              </p:cNvPr>
              <p:cNvSpPr/>
              <p:nvPr/>
            </p:nvSpPr>
            <p:spPr>
              <a:xfrm>
                <a:off x="3764749" y="5352069"/>
                <a:ext cx="992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0" i="1" dirty="0" smtClean="0">
                          <a:latin typeface="Cambria Math" panose="02040503050406030204" pitchFamily="18" charset="0"/>
                        </a:rPr>
                        <m:t>𝑝</m:t>
                      </m:r>
                      <m:r>
                        <a:rPr lang="it-IT" i="1" dirty="0">
                          <a:latin typeface="Cambria Math" panose="02040503050406030204" pitchFamily="18" charset="0"/>
                        </a:rPr>
                        <m:t>=</m:t>
                      </m:r>
                      <m:r>
                        <a:rPr lang="el-GR" i="1" dirty="0" smtClean="0">
                          <a:latin typeface="Cambria Math" panose="02040503050406030204" pitchFamily="18" charset="0"/>
                        </a:rPr>
                        <m:t>𝛼</m:t>
                      </m:r>
                      <m:r>
                        <a:rPr lang="it-IT" i="1" dirty="0" smtClean="0">
                          <a:latin typeface="Cambria Math" panose="02040503050406030204" pitchFamily="18" charset="0"/>
                        </a:rPr>
                        <m:t>𝑁</m:t>
                      </m:r>
                    </m:oMath>
                  </m:oMathPara>
                </a14:m>
                <a:endParaRPr lang="en-GB" dirty="0"/>
              </a:p>
            </p:txBody>
          </p:sp>
        </mc:Choice>
        <mc:Fallback xmlns="">
          <p:sp>
            <p:nvSpPr>
              <p:cNvPr id="4" name="Rectangle 3">
                <a:extLst>
                  <a:ext uri="{FF2B5EF4-FFF2-40B4-BE49-F238E27FC236}">
                    <a16:creationId xmlns:a16="http://schemas.microsoft.com/office/drawing/2014/main" id="{D11167D8-E8D2-480C-9A67-8E2F425B9BDF}"/>
                  </a:ext>
                </a:extLst>
              </p:cNvPr>
              <p:cNvSpPr>
                <a:spLocks noRot="1" noChangeAspect="1" noMove="1" noResize="1" noEditPoints="1" noAdjustHandles="1" noChangeArrowheads="1" noChangeShapeType="1" noTextEdit="1"/>
              </p:cNvSpPr>
              <p:nvPr/>
            </p:nvSpPr>
            <p:spPr>
              <a:xfrm>
                <a:off x="3764749" y="5352069"/>
                <a:ext cx="992644" cy="369332"/>
              </a:xfrm>
              <a:prstGeom prst="rect">
                <a:avLst/>
              </a:prstGeom>
              <a:blipFill>
                <a:blip r:embed="rId6"/>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2D82365A-B2C2-4124-94A5-A998F30FBBF2}"/>
                  </a:ext>
                </a:extLst>
              </p:cNvPr>
              <p:cNvSpPr/>
              <p:nvPr/>
            </p:nvSpPr>
            <p:spPr>
              <a:xfrm>
                <a:off x="6800528" y="2390352"/>
                <a:ext cx="459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panose="02040503050406030204" pitchFamily="18" charset="0"/>
                        </a:rPr>
                        <m:t>𝑾</m:t>
                      </m:r>
                    </m:oMath>
                  </m:oMathPara>
                </a14:m>
                <a:endParaRPr lang="en-GB" b="1" dirty="0"/>
              </a:p>
            </p:txBody>
          </p:sp>
        </mc:Choice>
        <mc:Fallback xmlns="">
          <p:sp>
            <p:nvSpPr>
              <p:cNvPr id="7" name="Rectangle 6">
                <a:extLst>
                  <a:ext uri="{FF2B5EF4-FFF2-40B4-BE49-F238E27FC236}">
                    <a16:creationId xmlns:a16="http://schemas.microsoft.com/office/drawing/2014/main" id="{2D82365A-B2C2-4124-94A5-A998F30FBBF2}"/>
                  </a:ext>
                </a:extLst>
              </p:cNvPr>
              <p:cNvSpPr>
                <a:spLocks noRot="1" noChangeAspect="1" noMove="1" noResize="1" noEditPoints="1" noAdjustHandles="1" noChangeArrowheads="1" noChangeShapeType="1" noTextEdit="1"/>
              </p:cNvSpPr>
              <p:nvPr/>
            </p:nvSpPr>
            <p:spPr>
              <a:xfrm>
                <a:off x="6800528" y="2390352"/>
                <a:ext cx="459806" cy="369332"/>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9950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Can we help even more?</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694825" y="517879"/>
            <a:ext cx="7315200" cy="1795116"/>
          </a:xfrm>
        </p:spPr>
        <p:txBody>
          <a:bodyPr/>
          <a:lstStyle/>
          <a:p>
            <a:pPr marL="0" indent="0">
              <a:buNone/>
            </a:pPr>
            <a:r>
              <a:rPr lang="en-US" dirty="0"/>
              <a:t>Our help is especially appreciated in fields where nobody said anything relevant so far, such as in the study of Neural Networks.</a:t>
            </a:r>
          </a:p>
        </p:txBody>
      </p:sp>
      <p:pic>
        <p:nvPicPr>
          <p:cNvPr id="12" name="Picture 11" descr="A screenshot of a cell phone&#10;&#10;Description generated with very high confidence">
            <a:extLst>
              <a:ext uri="{FF2B5EF4-FFF2-40B4-BE49-F238E27FC236}">
                <a16:creationId xmlns:a16="http://schemas.microsoft.com/office/drawing/2014/main" xmlns="" id="{DF675D1E-3B6A-42AD-B0ED-4F29E3166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2722" y="2405896"/>
            <a:ext cx="6659406" cy="2037063"/>
          </a:xfrm>
          <a:prstGeom prst="rect">
            <a:avLst/>
          </a:prstGeom>
        </p:spPr>
      </p:pic>
    </p:spTree>
    <p:extLst>
      <p:ext uri="{BB962C8B-B14F-4D97-AF65-F5344CB8AC3E}">
        <p14:creationId xmlns:p14="http://schemas.microsoft.com/office/powerpoint/2010/main" val="295646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Complex Computational Problems</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r>
              <a:rPr lang="en-US" dirty="0"/>
              <a:t>We live in an era where information is gathered more than any other resource, at increasingly high rates.</a:t>
            </a:r>
          </a:p>
          <a:p>
            <a:pPr marL="0" indent="0">
              <a:buNone/>
            </a:pPr>
            <a:endParaRPr lang="en-US" dirty="0"/>
          </a:p>
          <a:p>
            <a:pPr marL="0" indent="0">
              <a:buNone/>
            </a:pPr>
            <a:r>
              <a:rPr lang="en-US" dirty="0"/>
              <a:t>Ninety percent of the data in the world today has been created in the last two years alone. Our current output of data is roughly 2.5 quintillion bytes a day. By 2020 it’s estimated that for every person 1.7MB will be created every second. 1 floppy disk per second!</a:t>
            </a:r>
          </a:p>
        </p:txBody>
      </p:sp>
    </p:spTree>
    <p:extLst>
      <p:ext uri="{BB962C8B-B14F-4D97-AF65-F5344CB8AC3E}">
        <p14:creationId xmlns:p14="http://schemas.microsoft.com/office/powerpoint/2010/main" val="2370412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A brilliant problem</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694825" y="517878"/>
            <a:ext cx="7315200" cy="4950767"/>
          </a:xfrm>
        </p:spPr>
        <p:txBody>
          <a:bodyPr/>
          <a:lstStyle/>
          <a:p>
            <a:pPr marL="0" indent="0">
              <a:buNone/>
            </a:pPr>
            <a:r>
              <a:rPr lang="en-US" dirty="0"/>
              <a:t>The dimer covering of a lattice.</a:t>
            </a:r>
          </a:p>
          <a:p>
            <a:pPr marL="0" indent="0">
              <a:buNone/>
            </a:pPr>
            <a:endParaRPr lang="en-US" dirty="0"/>
          </a:p>
          <a:p>
            <a:pPr marL="0" indent="0">
              <a:buNone/>
            </a:pPr>
            <a:endParaRPr lang="en-US" dirty="0"/>
          </a:p>
          <a:p>
            <a:pPr marL="0" indent="0">
              <a:buNone/>
            </a:pPr>
            <a:r>
              <a:rPr lang="en-US" dirty="0"/>
              <a:t>Simple to formulate, yet hard to resolve. How does the matching between neighbors look on a lattice?</a:t>
            </a:r>
          </a:p>
          <a:p>
            <a:pPr marL="0" indent="0">
              <a:buNone/>
            </a:pPr>
            <a:r>
              <a:rPr lang="en-US" dirty="0"/>
              <a:t>What’s the number of such possible configurations?</a:t>
            </a:r>
          </a:p>
          <a:p>
            <a:pPr marL="0" indent="0">
              <a:buNone/>
            </a:pPr>
            <a:r>
              <a:rPr lang="en-US" dirty="0"/>
              <a:t>How does it scale? How much is the problem frustrated? </a:t>
            </a:r>
          </a:p>
          <a:p>
            <a:pPr marL="0" indent="0">
              <a:buNone/>
            </a:pPr>
            <a:r>
              <a:rPr lang="en-US" dirty="0"/>
              <a:t>What about the exited levels?</a:t>
            </a:r>
          </a:p>
        </p:txBody>
      </p:sp>
      <p:pic>
        <p:nvPicPr>
          <p:cNvPr id="6" name="Picture 5" descr="A picture containing black, indoor, building, photo&#10;&#10;Description generated with very high confidence">
            <a:extLst>
              <a:ext uri="{FF2B5EF4-FFF2-40B4-BE49-F238E27FC236}">
                <a16:creationId xmlns:a16="http://schemas.microsoft.com/office/drawing/2014/main" xmlns="" id="{08168663-47F5-431E-B5EE-7FC88A6F1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6527" y="517879"/>
            <a:ext cx="2783498" cy="1795116"/>
          </a:xfrm>
          <a:prstGeom prst="rect">
            <a:avLst/>
          </a:prstGeom>
        </p:spPr>
      </p:pic>
    </p:spTree>
    <p:extLst>
      <p:ext uri="{BB962C8B-B14F-4D97-AF65-F5344CB8AC3E}">
        <p14:creationId xmlns:p14="http://schemas.microsoft.com/office/powerpoint/2010/main" val="3754794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A brilliant problem</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694825" y="517878"/>
            <a:ext cx="7315200" cy="4950767"/>
          </a:xfrm>
        </p:spPr>
        <p:txBody>
          <a:bodyPr/>
          <a:lstStyle/>
          <a:p>
            <a:pPr marL="0" indent="0">
              <a:buNone/>
            </a:pPr>
            <a:r>
              <a:rPr lang="en-US" dirty="0"/>
              <a:t>The dimer covering of a lattice.</a:t>
            </a:r>
          </a:p>
          <a:p>
            <a:pPr marL="0" indent="0">
              <a:buNone/>
            </a:pPr>
            <a:endParaRPr lang="en-US" dirty="0"/>
          </a:p>
          <a:p>
            <a:pPr marL="0" indent="0">
              <a:buNone/>
            </a:pPr>
            <a:endParaRPr lang="en-US" dirty="0"/>
          </a:p>
          <a:p>
            <a:pPr marL="0" indent="0">
              <a:buNone/>
            </a:pPr>
            <a:r>
              <a:rPr lang="en-US" dirty="0"/>
              <a:t>Simple to formulate, yet hard to resolve. How does the matching between neighbors look on a lattice?</a:t>
            </a:r>
          </a:p>
          <a:p>
            <a:pPr marL="0" indent="0">
              <a:buNone/>
            </a:pPr>
            <a:r>
              <a:rPr lang="en-US" dirty="0"/>
              <a:t>What’s the number of such possible configurations?</a:t>
            </a:r>
          </a:p>
          <a:p>
            <a:pPr marL="0" indent="0">
              <a:buNone/>
            </a:pPr>
            <a:r>
              <a:rPr lang="en-US" dirty="0"/>
              <a:t>How does it scale? How much is the problem frustrated? </a:t>
            </a:r>
          </a:p>
          <a:p>
            <a:pPr marL="0" indent="0">
              <a:buNone/>
            </a:pPr>
            <a:r>
              <a:rPr lang="en-US" dirty="0"/>
              <a:t>What about the exited levels?</a:t>
            </a:r>
          </a:p>
        </p:txBody>
      </p:sp>
      <p:pic>
        <p:nvPicPr>
          <p:cNvPr id="6" name="Picture 5" descr="A picture containing black, indoor, building, photo&#10;&#10;Description generated with very high confidence">
            <a:extLst>
              <a:ext uri="{FF2B5EF4-FFF2-40B4-BE49-F238E27FC236}">
                <a16:creationId xmlns:a16="http://schemas.microsoft.com/office/drawing/2014/main" xmlns="" id="{08168663-47F5-431E-B5EE-7FC88A6F1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6527" y="517879"/>
            <a:ext cx="2783498" cy="1795116"/>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AA4C7D52-F96C-4FAF-9C24-97F3B12C14A7}"/>
                  </a:ext>
                </a:extLst>
              </p:cNvPr>
              <p:cNvSpPr/>
              <p:nvPr/>
            </p:nvSpPr>
            <p:spPr>
              <a:xfrm>
                <a:off x="8108886" y="4909016"/>
                <a:ext cx="1427592" cy="369332"/>
              </a:xfrm>
              <a:prstGeom prst="rect">
                <a:avLst/>
              </a:prstGeom>
            </p:spPr>
            <p:txBody>
              <a:bodyPr wrap="square">
                <a:spAutoFit/>
              </a:bodyPr>
              <a:lstStyle/>
              <a:p>
                <a:r>
                  <a:rPr lang="en-GB" dirty="0"/>
                  <a:t> </a:t>
                </a:r>
                <a14:m>
                  <m:oMath xmlns:m="http://schemas.openxmlformats.org/officeDocument/2006/math">
                    <m:r>
                      <a:rPr lang="it-IT" b="0" i="1" smtClean="0">
                        <a:latin typeface="Cambria Math" panose="02040503050406030204" pitchFamily="18" charset="0"/>
                      </a:rPr>
                      <m:t>𝑍</m:t>
                    </m:r>
                    <m:r>
                      <a:rPr lang="it-IT" b="0" i="1" smtClean="0">
                        <a:latin typeface="Cambria Math" panose="02040503050406030204" pitchFamily="18" charset="0"/>
                      </a:rPr>
                      <m:t>=</m:t>
                    </m:r>
                    <m:d>
                      <m:dPr>
                        <m:begChr m:val="|"/>
                        <m:endChr m:val="|"/>
                        <m:ctrlPr>
                          <a:rPr lang="it-IT" b="0" i="1" smtClean="0">
                            <a:latin typeface="Cambria Math"/>
                          </a:rPr>
                        </m:ctrlPr>
                      </m:dPr>
                      <m:e>
                        <m:r>
                          <a:rPr lang="it-IT" b="0" i="1" smtClean="0">
                            <a:latin typeface="Cambria Math" panose="02040503050406030204" pitchFamily="18" charset="0"/>
                          </a:rPr>
                          <m:t>𝑑𝑒𝑡𝐾</m:t>
                        </m:r>
                      </m:e>
                    </m:d>
                  </m:oMath>
                </a14:m>
                <a:endParaRPr lang="en-GB" dirty="0"/>
              </a:p>
            </p:txBody>
          </p:sp>
        </mc:Choice>
        <mc:Fallback xmlns="">
          <p:sp>
            <p:nvSpPr>
              <p:cNvPr id="5" name="Rectangle 4">
                <a:extLst>
                  <a:ext uri="{FF2B5EF4-FFF2-40B4-BE49-F238E27FC236}">
                    <a16:creationId xmlns:a16="http://schemas.microsoft.com/office/drawing/2014/main" id="{AA4C7D52-F96C-4FAF-9C24-97F3B12C14A7}"/>
                  </a:ext>
                </a:extLst>
              </p:cNvPr>
              <p:cNvSpPr>
                <a:spLocks noRot="1" noChangeAspect="1" noMove="1" noResize="1" noEditPoints="1" noAdjustHandles="1" noChangeArrowheads="1" noChangeShapeType="1" noTextEdit="1"/>
              </p:cNvSpPr>
              <p:nvPr/>
            </p:nvSpPr>
            <p:spPr>
              <a:xfrm>
                <a:off x="8108886" y="4909016"/>
                <a:ext cx="142759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F6A6A37E-C5B3-488F-B8F1-080B8BED2957}"/>
                  </a:ext>
                </a:extLst>
              </p:cNvPr>
              <p:cNvSpPr/>
              <p:nvPr/>
            </p:nvSpPr>
            <p:spPr>
              <a:xfrm>
                <a:off x="4170347" y="4714106"/>
                <a:ext cx="2464992" cy="823110"/>
              </a:xfrm>
              <a:prstGeom prst="rect">
                <a:avLst/>
              </a:prstGeom>
            </p:spPr>
            <p:txBody>
              <a:bodyPr wrap="square">
                <a:spAutoFit/>
              </a:bodyPr>
              <a:lstStyle/>
              <a:p>
                <a:r>
                  <a:rPr lang="en-GB" dirty="0"/>
                  <a:t> </a:t>
                </a:r>
                <a14:m>
                  <m:oMath xmlns:m="http://schemas.openxmlformats.org/officeDocument/2006/math">
                    <m:r>
                      <m:rPr>
                        <m:sty m:val="p"/>
                      </m:rPr>
                      <a:rPr lang="it-IT" b="0" i="0" dirty="0" smtClean="0">
                        <a:latin typeface="Cambria Math" panose="02040503050406030204" pitchFamily="18" charset="0"/>
                      </a:rPr>
                      <m:t>K</m:t>
                    </m:r>
                    <m:r>
                      <a:rPr lang="it-IT" b="0" i="0" dirty="0" smtClean="0">
                        <a:latin typeface="Cambria Math" panose="02040503050406030204" pitchFamily="18" charset="0"/>
                      </a:rPr>
                      <m:t>=</m:t>
                    </m:r>
                    <m:d>
                      <m:dPr>
                        <m:ctrlPr>
                          <a:rPr lang="it-IT" b="0" i="1" dirty="0" smtClean="0">
                            <a:latin typeface="Cambria Math"/>
                          </a:rPr>
                        </m:ctrlPr>
                      </m:dPr>
                      <m:e>
                        <m:m>
                          <m:mPr>
                            <m:mcs>
                              <m:mc>
                                <m:mcPr>
                                  <m:count m:val="3"/>
                                  <m:mcJc m:val="center"/>
                                </m:mcPr>
                              </m:mc>
                            </m:mcs>
                            <m:ctrlPr>
                              <a:rPr lang="it-IT" b="0" i="1" dirty="0" smtClean="0">
                                <a:latin typeface="Cambria Math"/>
                              </a:rPr>
                            </m:ctrlPr>
                          </m:mPr>
                          <m:mr>
                            <m:e>
                              <m:r>
                                <m:rPr>
                                  <m:brk m:alnAt="7"/>
                                </m:rPr>
                                <a:rPr lang="it-IT" b="0" i="1" dirty="0" smtClean="0">
                                  <a:latin typeface="Cambria Math" panose="02040503050406030204" pitchFamily="18" charset="0"/>
                                </a:rPr>
                                <m:t>1</m:t>
                              </m:r>
                            </m:e>
                            <m:e>
                              <m:r>
                                <a:rPr lang="it-IT" b="0" i="1" dirty="0" smtClean="0">
                                  <a:latin typeface="Cambria Math" panose="02040503050406030204" pitchFamily="18" charset="0"/>
                                </a:rPr>
                                <m:t>⋯</m:t>
                              </m:r>
                            </m:e>
                            <m:e>
                              <m:r>
                                <a:rPr lang="it-IT" b="0" i="1" dirty="0" smtClean="0">
                                  <a:latin typeface="Cambria Math" panose="02040503050406030204" pitchFamily="18" charset="0"/>
                                </a:rPr>
                                <m:t>−1</m:t>
                              </m:r>
                            </m:e>
                          </m:mr>
                          <m:mr>
                            <m:e>
                              <m:r>
                                <a:rPr lang="it-IT" b="0" i="1" dirty="0" smtClean="0">
                                  <a:latin typeface="Cambria Math" panose="02040503050406030204" pitchFamily="18" charset="0"/>
                                </a:rPr>
                                <m:t>⋮</m:t>
                              </m:r>
                            </m:e>
                            <m:e>
                              <m:r>
                                <a:rPr lang="it-IT" b="0" i="1" dirty="0" smtClean="0">
                                  <a:latin typeface="Cambria Math" panose="02040503050406030204" pitchFamily="18" charset="0"/>
                                </a:rPr>
                                <m:t>⋱</m:t>
                              </m:r>
                            </m:e>
                            <m:e>
                              <m:r>
                                <a:rPr lang="it-IT" b="0" i="1" dirty="0" smtClean="0">
                                  <a:latin typeface="Cambria Math" panose="02040503050406030204" pitchFamily="18" charset="0"/>
                                </a:rPr>
                                <m:t>⋮</m:t>
                              </m:r>
                            </m:e>
                          </m:mr>
                          <m:mr>
                            <m:e>
                              <m:r>
                                <a:rPr lang="it-IT" b="0" i="1" dirty="0" smtClean="0">
                                  <a:latin typeface="Cambria Math" panose="02040503050406030204" pitchFamily="18" charset="0"/>
                                </a:rPr>
                                <m:t>−1</m:t>
                              </m:r>
                            </m:e>
                            <m:e>
                              <m:r>
                                <a:rPr lang="it-IT" b="0" i="1" dirty="0" smtClean="0">
                                  <a:latin typeface="Cambria Math" panose="02040503050406030204" pitchFamily="18" charset="0"/>
                                </a:rPr>
                                <m:t>⋯</m:t>
                              </m:r>
                            </m:e>
                            <m:e>
                              <m:r>
                                <a:rPr lang="it-IT" b="0" i="1" dirty="0" smtClean="0">
                                  <a:latin typeface="Cambria Math" panose="02040503050406030204" pitchFamily="18" charset="0"/>
                                </a:rPr>
                                <m:t>1</m:t>
                              </m:r>
                            </m:e>
                          </m:mr>
                        </m:m>
                      </m:e>
                    </m:d>
                  </m:oMath>
                </a14:m>
                <a:endParaRPr lang="en-GB" dirty="0"/>
              </a:p>
            </p:txBody>
          </p:sp>
        </mc:Choice>
        <mc:Fallback xmlns="">
          <p:sp>
            <p:nvSpPr>
              <p:cNvPr id="7" name="Rectangle 6">
                <a:extLst>
                  <a:ext uri="{FF2B5EF4-FFF2-40B4-BE49-F238E27FC236}">
                    <a16:creationId xmlns:a16="http://schemas.microsoft.com/office/drawing/2014/main" id="{F6A6A37E-C5B3-488F-B8F1-080B8BED2957}"/>
                  </a:ext>
                </a:extLst>
              </p:cNvPr>
              <p:cNvSpPr>
                <a:spLocks noRot="1" noChangeAspect="1" noMove="1" noResize="1" noEditPoints="1" noAdjustHandles="1" noChangeArrowheads="1" noChangeShapeType="1" noTextEdit="1"/>
              </p:cNvSpPr>
              <p:nvPr/>
            </p:nvSpPr>
            <p:spPr>
              <a:xfrm>
                <a:off x="4170347" y="4714106"/>
                <a:ext cx="2464992" cy="82311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8447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A brilliant problem</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694825" y="517878"/>
            <a:ext cx="7315200" cy="5920243"/>
          </a:xfrm>
        </p:spPr>
        <p:txBody>
          <a:bodyPr/>
          <a:lstStyle/>
          <a:p>
            <a:pPr marL="0" indent="0">
              <a:buNone/>
            </a:pPr>
            <a:r>
              <a:rPr lang="en-US" dirty="0"/>
              <a:t>A lot of interesting properties arise </a:t>
            </a:r>
            <a:br>
              <a:rPr lang="en-US" dirty="0"/>
            </a:br>
            <a:r>
              <a:rPr lang="en-US" dirty="0"/>
              <a:t>when studying excited states.</a:t>
            </a:r>
            <a:br>
              <a:rPr lang="en-US" dirty="0"/>
            </a:br>
            <a:r>
              <a:rPr lang="en-US" dirty="0"/>
              <a:t/>
            </a:r>
            <a:br>
              <a:rPr lang="en-US" dirty="0"/>
            </a:br>
            <a:r>
              <a:rPr lang="en-US" dirty="0"/>
              <a:t>In general, the energy landscape is </a:t>
            </a:r>
            <a:br>
              <a:rPr lang="en-US" dirty="0"/>
            </a:br>
            <a:r>
              <a:rPr lang="en-US" dirty="0"/>
              <a:t>highly non trivial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dirty="0"/>
              <a:t>Possible Conformal limit?</a:t>
            </a:r>
          </a:p>
          <a:p>
            <a:pPr marL="0" indent="0" algn="r">
              <a:buNone/>
            </a:pPr>
            <a:r>
              <a:rPr lang="en-US" dirty="0"/>
              <a:t>SLE?</a:t>
            </a:r>
          </a:p>
        </p:txBody>
      </p:sp>
      <p:pic>
        <p:nvPicPr>
          <p:cNvPr id="5" name="Picture 4" descr="A close up of a white wall&#10;&#10;Description generated with high confidence">
            <a:extLst>
              <a:ext uri="{FF2B5EF4-FFF2-40B4-BE49-F238E27FC236}">
                <a16:creationId xmlns:a16="http://schemas.microsoft.com/office/drawing/2014/main" xmlns="" id="{B9505EA7-DC61-444F-99BE-5547874E1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105" y="517878"/>
            <a:ext cx="3179920" cy="3212302"/>
          </a:xfrm>
          <a:prstGeom prst="rect">
            <a:avLst/>
          </a:prstGeom>
        </p:spPr>
      </p:pic>
      <p:pic>
        <p:nvPicPr>
          <p:cNvPr id="7" name="Picture 6" descr="A screenshot of a computer&#10;&#10;Description generated with high confidence">
            <a:extLst>
              <a:ext uri="{FF2B5EF4-FFF2-40B4-BE49-F238E27FC236}">
                <a16:creationId xmlns:a16="http://schemas.microsoft.com/office/drawing/2014/main" xmlns="" id="{6CCA6150-C17F-4E8F-9501-D9025FE26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825" y="3158286"/>
            <a:ext cx="2952887" cy="2977649"/>
          </a:xfrm>
          <a:prstGeom prst="rect">
            <a:avLst/>
          </a:prstGeom>
        </p:spPr>
      </p:pic>
    </p:spTree>
    <p:extLst>
      <p:ext uri="{BB962C8B-B14F-4D97-AF65-F5344CB8AC3E}">
        <p14:creationId xmlns:p14="http://schemas.microsoft.com/office/powerpoint/2010/main" val="48000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Why not</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a:xfrm>
            <a:off x="3694825" y="517878"/>
            <a:ext cx="7315200" cy="1168879"/>
          </a:xfrm>
        </p:spPr>
        <p:txBody>
          <a:bodyPr/>
          <a:lstStyle/>
          <a:p>
            <a:pPr marL="0" indent="0">
              <a:buNone/>
            </a:pPr>
            <a:r>
              <a:rPr lang="en-US" dirty="0"/>
              <a:t>Fun fact #915: Did you know dimers could be used to describe fermions?</a:t>
            </a:r>
          </a:p>
        </p:txBody>
      </p:sp>
      <p:pic>
        <p:nvPicPr>
          <p:cNvPr id="7" name="Picture 6">
            <a:extLst>
              <a:ext uri="{FF2B5EF4-FFF2-40B4-BE49-F238E27FC236}">
                <a16:creationId xmlns:a16="http://schemas.microsoft.com/office/drawing/2014/main" xmlns="" id="{616E820C-746A-42E6-8C48-DB655BB4B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575" y="1579481"/>
            <a:ext cx="5219700" cy="4133850"/>
          </a:xfrm>
          <a:prstGeom prst="rect">
            <a:avLst/>
          </a:prstGeom>
        </p:spPr>
      </p:pic>
    </p:spTree>
    <p:extLst>
      <p:ext uri="{BB962C8B-B14F-4D97-AF65-F5344CB8AC3E}">
        <p14:creationId xmlns:p14="http://schemas.microsoft.com/office/powerpoint/2010/main" val="72002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9606F7-0814-41D0-8B83-CEEE3FA7E95D}"/>
              </a:ext>
            </a:extLst>
          </p:cNvPr>
          <p:cNvSpPr>
            <a:spLocks noGrp="1"/>
          </p:cNvSpPr>
          <p:nvPr>
            <p:ph type="title"/>
          </p:nvPr>
        </p:nvSpPr>
        <p:spPr/>
        <p:txBody>
          <a:bodyPr/>
          <a:lstStyle/>
          <a:p>
            <a:r>
              <a:rPr lang="en-US" dirty="0"/>
              <a:t>Concluding</a:t>
            </a:r>
          </a:p>
        </p:txBody>
      </p:sp>
      <p:sp>
        <p:nvSpPr>
          <p:cNvPr id="3" name="Content Placeholder 2">
            <a:extLst>
              <a:ext uri="{FF2B5EF4-FFF2-40B4-BE49-F238E27FC236}">
                <a16:creationId xmlns:a16="http://schemas.microsoft.com/office/drawing/2014/main" xmlns="" id="{B7CCBEA2-3DFA-4862-8D5D-306CA0E92332}"/>
              </a:ext>
            </a:extLst>
          </p:cNvPr>
          <p:cNvSpPr>
            <a:spLocks noGrp="1"/>
          </p:cNvSpPr>
          <p:nvPr>
            <p:ph idx="1"/>
          </p:nvPr>
        </p:nvSpPr>
        <p:spPr/>
        <p:txBody>
          <a:bodyPr/>
          <a:lstStyle/>
          <a:p>
            <a:pPr marL="0" indent="0">
              <a:buNone/>
            </a:pPr>
            <a:r>
              <a:rPr lang="it-IT" dirty="0" err="1"/>
              <a:t>That’ll</a:t>
            </a:r>
            <a:r>
              <a:rPr lang="it-IT" dirty="0"/>
              <a:t> be </a:t>
            </a:r>
            <a:r>
              <a:rPr lang="it-IT" dirty="0" err="1"/>
              <a:t>all</a:t>
            </a:r>
            <a:endParaRPr lang="en-GB" dirty="0"/>
          </a:p>
        </p:txBody>
      </p:sp>
    </p:spTree>
    <p:extLst>
      <p:ext uri="{BB962C8B-B14F-4D97-AF65-F5344CB8AC3E}">
        <p14:creationId xmlns:p14="http://schemas.microsoft.com/office/powerpoint/2010/main" val="126433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a:xfrm>
            <a:off x="252919" y="1123837"/>
            <a:ext cx="2947482" cy="4601183"/>
          </a:xfrm>
        </p:spPr>
        <p:txBody>
          <a:bodyPr/>
          <a:lstStyle/>
          <a:p>
            <a:r>
              <a:rPr lang="en-US"/>
              <a:t>Complex Computational Problems</a:t>
            </a:r>
            <a:endParaRPr lang="en-US" dirty="0"/>
          </a:p>
        </p:txBody>
      </p:sp>
      <p:pic>
        <p:nvPicPr>
          <p:cNvPr id="5" name="Content Placeholder 4">
            <a:extLst>
              <a:ext uri="{FF2B5EF4-FFF2-40B4-BE49-F238E27FC236}">
                <a16:creationId xmlns:a16="http://schemas.microsoft.com/office/drawing/2014/main" xmlns="" id="{AE2B536A-3E03-46B6-A007-35E769081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8586" y="863600"/>
            <a:ext cx="5075504" cy="5121275"/>
          </a:xfrm>
        </p:spPr>
      </p:pic>
    </p:spTree>
    <p:extLst>
      <p:ext uri="{BB962C8B-B14F-4D97-AF65-F5344CB8AC3E}">
        <p14:creationId xmlns:p14="http://schemas.microsoft.com/office/powerpoint/2010/main" val="333044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Complex Computational Problems</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r>
              <a:rPr lang="en-US" dirty="0"/>
              <a:t>With all this data, we can infer new incredible information about our society, optimize complex networks and design a better future.</a:t>
            </a:r>
          </a:p>
          <a:p>
            <a:pPr marL="0" indent="0">
              <a:buNone/>
            </a:pPr>
            <a:endParaRPr lang="en-US" dirty="0"/>
          </a:p>
          <a:p>
            <a:pPr marL="0" indent="0">
              <a:buNone/>
            </a:pPr>
            <a:r>
              <a:rPr lang="en-US" dirty="0"/>
              <a:t>Alas all comes with a cost. The cost of great computational barriers.</a:t>
            </a:r>
            <a:br>
              <a:rPr lang="en-US" dirty="0"/>
            </a:br>
            <a:r>
              <a:rPr lang="en-US" dirty="0"/>
              <a:t>To process this data is all but as simple task, especially in an era without quantum computers.</a:t>
            </a:r>
          </a:p>
        </p:txBody>
      </p:sp>
    </p:spTree>
    <p:extLst>
      <p:ext uri="{BB962C8B-B14F-4D97-AF65-F5344CB8AC3E}">
        <p14:creationId xmlns:p14="http://schemas.microsoft.com/office/powerpoint/2010/main" val="360965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You want some examples? </a:t>
            </a:r>
            <a:br>
              <a:rPr lang="en-US" dirty="0"/>
            </a:br>
            <a:r>
              <a:rPr lang="en-US" dirty="0"/>
              <a:t>I give you some examples.</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r>
              <a:rPr lang="en-US" dirty="0"/>
              <a:t>Millions of people commute by car every day; for example, to school or to their workplace. Self-driving vehicles are an exciting development for transportation. They aim to make traveling by car safer and more available while also saving commuters time.</a:t>
            </a:r>
          </a:p>
          <a:p>
            <a:pPr marL="0" indent="0">
              <a:buNone/>
            </a:pPr>
            <a:r>
              <a:rPr lang="en-US" dirty="0"/>
              <a:t>Given a list of pre-booked rides in a city and a fleet of self-driving vehicles, assign the rides to vehicles, so that riders get to their destinations on time. </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xmlns="" id="{8A88A37A-0541-4529-B298-601AB41F8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8598" y="4139646"/>
            <a:ext cx="2456539" cy="1845102"/>
          </a:xfrm>
          <a:prstGeom prst="rect">
            <a:avLst/>
          </a:prstGeom>
        </p:spPr>
      </p:pic>
    </p:spTree>
    <p:extLst>
      <p:ext uri="{BB962C8B-B14F-4D97-AF65-F5344CB8AC3E}">
        <p14:creationId xmlns:p14="http://schemas.microsoft.com/office/powerpoint/2010/main" val="49205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You want some examples? </a:t>
            </a:r>
            <a:br>
              <a:rPr lang="en-US" dirty="0"/>
            </a:br>
            <a:r>
              <a:rPr lang="en-US" dirty="0"/>
              <a:t>I give you some examples.</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r>
              <a:rPr lang="en-US" dirty="0"/>
              <a:t>Or:</a:t>
            </a:r>
          </a:p>
          <a:p>
            <a:pPr marL="0" indent="0">
              <a:buNone/>
            </a:pPr>
            <a:r>
              <a:rPr lang="en-US" dirty="0"/>
              <a:t>Given a fleet of drones, a list of customer orders and availability of the individual products in warehouses, schedule the drone operations so that the orders are completed as soon as possible.</a:t>
            </a:r>
          </a:p>
          <a:p>
            <a:pPr marL="0" indent="0">
              <a:buNone/>
            </a:pPr>
            <a:r>
              <a:rPr lang="en-US" dirty="0"/>
              <a:t>Or:</a:t>
            </a:r>
          </a:p>
          <a:p>
            <a:pPr marL="0" indent="0">
              <a:buNone/>
            </a:pPr>
            <a:r>
              <a:rPr lang="en-US" dirty="0"/>
              <a:t>Given a schema of a data center and a list of available servers, assign servers to slots within the rows​and to logical pools ​so that the lowest guaranteed capacity​of all pools is maximized. </a:t>
            </a:r>
          </a:p>
          <a:p>
            <a:pPr marL="0" indent="0">
              <a:buNone/>
            </a:pPr>
            <a:r>
              <a:rPr lang="it-IT" dirty="0"/>
              <a:t>Else{</a:t>
            </a:r>
            <a:br>
              <a:rPr lang="it-IT" dirty="0"/>
            </a:br>
            <a:r>
              <a:rPr lang="it-IT" dirty="0"/>
              <a:t>Return 0 }</a:t>
            </a:r>
          </a:p>
        </p:txBody>
      </p:sp>
    </p:spTree>
    <p:extLst>
      <p:ext uri="{BB962C8B-B14F-4D97-AF65-F5344CB8AC3E}">
        <p14:creationId xmlns:p14="http://schemas.microsoft.com/office/powerpoint/2010/main" val="231218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A brief excursion through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r>
                  <a:rPr lang="en-US" dirty="0"/>
                  <a:t>But what does it mean for a problem to be complex?</a:t>
                </a:r>
              </a:p>
              <a:p>
                <a:pPr marL="0" indent="0">
                  <a:buNone/>
                </a:pPr>
                <a:endParaRPr lang="en-US" dirty="0"/>
              </a:p>
              <a:p>
                <a:pPr marL="0" indent="0">
                  <a:buNone/>
                </a:pPr>
                <a:r>
                  <a:rPr lang="en-US" dirty="0"/>
                  <a:t>The running time of the program is the measure for the complexity of the problem.</a:t>
                </a:r>
              </a:p>
              <a:p>
                <a:pPr marL="0" indent="0">
                  <a:buNone/>
                </a:pPr>
                <a:r>
                  <a:rPr lang="en-US" dirty="0"/>
                  <a:t>Example: Multiplying two </a:t>
                </a:r>
                <a14:m>
                  <m:oMath xmlns:m="http://schemas.openxmlformats.org/officeDocument/2006/math">
                    <m:r>
                      <a:rPr lang="en-US" i="1" smtClean="0">
                        <a:latin typeface="Cambria Math" panose="02040503050406030204" pitchFamily="18" charset="0"/>
                      </a:rPr>
                      <m:t>𝑛</m:t>
                    </m:r>
                    <m:r>
                      <a:rPr lang="en-US" i="1" smtClean="0">
                        <a:latin typeface="Cambria Math" panose="02040503050406030204" pitchFamily="18" charset="0"/>
                      </a:rPr>
                      <m:t>×</m:t>
                    </m:r>
                    <m:r>
                      <a:rPr lang="en-US" i="1" smtClean="0">
                        <a:latin typeface="Cambria Math" panose="02040503050406030204" pitchFamily="18" charset="0"/>
                      </a:rPr>
                      <m:t>𝑛</m:t>
                    </m:r>
                  </m:oMath>
                </a14:m>
                <a:r>
                  <a:rPr lang="en-US" dirty="0"/>
                  <a:t> matrices requires </a:t>
                </a:r>
                <a14:m>
                  <m:oMath xmlns:m="http://schemas.openxmlformats.org/officeDocument/2006/math">
                    <m:sSup>
                      <m:sSupPr>
                        <m:ctrlPr>
                          <a:rPr lang="it-IT" i="1">
                            <a:latin typeface="Cambria Math"/>
                          </a:rPr>
                        </m:ctrlPr>
                      </m:sSupPr>
                      <m:e>
                        <m:r>
                          <a:rPr lang="it-IT" i="1">
                            <a:latin typeface="Cambria Math" panose="02040503050406030204" pitchFamily="18" charset="0"/>
                          </a:rPr>
                          <m:t>𝑛</m:t>
                        </m:r>
                      </m:e>
                      <m:sup>
                        <m:r>
                          <a:rPr lang="it-IT" b="0" i="1" smtClean="0">
                            <a:latin typeface="Cambria Math" panose="02040503050406030204" pitchFamily="18" charset="0"/>
                          </a:rPr>
                          <m:t>3</m:t>
                        </m:r>
                      </m:sup>
                    </m:sSup>
                  </m:oMath>
                </a14:m>
                <a:r>
                  <a:rPr lang="en-US" dirty="0"/>
                  <a:t> multiplications. This means the problem has a complexity of </a:t>
                </a:r>
                <a14:m>
                  <m:oMath xmlns:m="http://schemas.openxmlformats.org/officeDocument/2006/math">
                    <m:r>
                      <a:rPr lang="it-IT" i="1">
                        <a:latin typeface="Cambria Math" panose="02040503050406030204" pitchFamily="18" charset="0"/>
                      </a:rPr>
                      <m:t>𝑂</m:t>
                    </m:r>
                    <m:r>
                      <a:rPr lang="it-IT" i="1">
                        <a:latin typeface="Cambria Math" panose="02040503050406030204" pitchFamily="18" charset="0"/>
                      </a:rPr>
                      <m:t>(</m:t>
                    </m:r>
                    <m:sSup>
                      <m:sSupPr>
                        <m:ctrlPr>
                          <a:rPr lang="it-IT" i="1">
                            <a:latin typeface="Cambria Math"/>
                          </a:rPr>
                        </m:ctrlPr>
                      </m:sSupPr>
                      <m:e>
                        <m:r>
                          <a:rPr lang="it-IT" i="1">
                            <a:latin typeface="Cambria Math" panose="02040503050406030204" pitchFamily="18" charset="0"/>
                          </a:rPr>
                          <m:t>𝑛</m:t>
                        </m:r>
                      </m:e>
                      <m:sup>
                        <m:r>
                          <a:rPr lang="it-IT" b="0" i="1" smtClean="0">
                            <a:latin typeface="Cambria Math" panose="02040503050406030204" pitchFamily="18" charset="0"/>
                          </a:rPr>
                          <m:t>3</m:t>
                        </m:r>
                      </m:sup>
                    </m:sSup>
                    <m:r>
                      <a:rPr lang="it-IT" i="1">
                        <a:latin typeface="Cambria Math" panose="02040503050406030204" pitchFamily="18" charset="0"/>
                      </a:rPr>
                      <m:t>)</m:t>
                    </m:r>
                  </m:oMath>
                </a14:m>
                <a:r>
                  <a:rPr lang="en-US" dirty="0"/>
                  <a:t> </a:t>
                </a:r>
              </a:p>
              <a:p>
                <a:pPr marL="0" indent="0">
                  <a:buNone/>
                </a:pPr>
                <a:r>
                  <a:rPr lang="en-US" dirty="0"/>
                  <a:t>Other Example: Finding all the possible combinations of </a:t>
                </a:r>
                <a14:m>
                  <m:oMath xmlns:m="http://schemas.openxmlformats.org/officeDocument/2006/math">
                    <m:r>
                      <a:rPr lang="it-IT" b="0" i="1" smtClean="0">
                        <a:latin typeface="Cambria Math" panose="02040503050406030204" pitchFamily="18" charset="0"/>
                      </a:rPr>
                      <m:t>𝑛</m:t>
                    </m:r>
                  </m:oMath>
                </a14:m>
                <a:r>
                  <a:rPr lang="en-US" dirty="0"/>
                  <a:t> elements requires </a:t>
                </a:r>
                <a14:m>
                  <m:oMath xmlns:m="http://schemas.openxmlformats.org/officeDocument/2006/math">
                    <m:sSup>
                      <m:sSupPr>
                        <m:ctrlPr>
                          <a:rPr lang="it-IT" i="1">
                            <a:latin typeface="Cambria Math"/>
                          </a:rPr>
                        </m:ctrlPr>
                      </m:sSupPr>
                      <m:e>
                        <m:r>
                          <a:rPr lang="it-IT" b="0" i="1" smtClean="0">
                            <a:latin typeface="Cambria Math" panose="02040503050406030204" pitchFamily="18" charset="0"/>
                          </a:rPr>
                          <m:t>2</m:t>
                        </m:r>
                      </m:e>
                      <m:sup>
                        <m:r>
                          <a:rPr lang="it-IT" b="0" i="1" smtClean="0">
                            <a:latin typeface="Cambria Math" panose="02040503050406030204" pitchFamily="18" charset="0"/>
                          </a:rPr>
                          <m:t>𝑛</m:t>
                        </m:r>
                      </m:sup>
                    </m:sSup>
                  </m:oMath>
                </a14:m>
                <a:r>
                  <a:rPr lang="en-US" dirty="0"/>
                  <a:t> operations, this means </a:t>
                </a:r>
                <a14:m>
                  <m:oMath xmlns:m="http://schemas.openxmlformats.org/officeDocument/2006/math">
                    <m:r>
                      <a:rPr lang="it-IT" i="1">
                        <a:latin typeface="Cambria Math" panose="02040503050406030204" pitchFamily="18" charset="0"/>
                      </a:rPr>
                      <m:t>𝑂</m:t>
                    </m:r>
                    <m:r>
                      <a:rPr lang="it-IT" i="1">
                        <a:latin typeface="Cambria Math" panose="02040503050406030204" pitchFamily="18" charset="0"/>
                      </a:rPr>
                      <m:t>(</m:t>
                    </m:r>
                    <m:sSup>
                      <m:sSupPr>
                        <m:ctrlPr>
                          <a:rPr lang="it-IT" i="1">
                            <a:latin typeface="Cambria Math"/>
                          </a:rPr>
                        </m:ctrlPr>
                      </m:sSupPr>
                      <m:e>
                        <m:r>
                          <a:rPr lang="it-IT" b="0" i="1" smtClean="0">
                            <a:latin typeface="Cambria Math" panose="02040503050406030204" pitchFamily="18" charset="0"/>
                          </a:rPr>
                          <m:t>2</m:t>
                        </m:r>
                      </m:e>
                      <m:sup>
                        <m:r>
                          <a:rPr lang="it-IT" b="0" i="1" smtClean="0">
                            <a:latin typeface="Cambria Math" panose="02040503050406030204" pitchFamily="18" charset="0"/>
                          </a:rPr>
                          <m:t>𝑛</m:t>
                        </m:r>
                      </m:sup>
                    </m:sSup>
                    <m:r>
                      <a:rPr lang="it-IT" i="1">
                        <a:latin typeface="Cambria Math" panose="02040503050406030204" pitchFamily="18" charset="0"/>
                      </a:rPr>
                      <m:t>)</m:t>
                    </m:r>
                  </m:oMath>
                </a14:m>
                <a:r>
                  <a:rPr lang="en-US" dirty="0"/>
                  <a:t> </a:t>
                </a:r>
              </a:p>
              <a:p>
                <a:pPr marL="0" indent="0">
                  <a:buNone/>
                </a:pPr>
                <a:r>
                  <a:rPr lang="en-US" dirty="0"/>
                  <a:t>Since we feel uncomfortable with anything worse than polynomial, we define the </a:t>
                </a:r>
                <a14:m>
                  <m:oMath xmlns:m="http://schemas.openxmlformats.org/officeDocument/2006/math">
                    <m:r>
                      <a:rPr lang="it-IT" b="0" i="1" smtClean="0">
                        <a:latin typeface="Cambria Math" panose="02040503050406030204" pitchFamily="18" charset="0"/>
                      </a:rPr>
                      <m:t>𝑂</m:t>
                    </m:r>
                    <m:r>
                      <a:rPr lang="it-IT" b="0" i="1" smtClean="0">
                        <a:latin typeface="Cambria Math" panose="02040503050406030204" pitchFamily="18" charset="0"/>
                      </a:rPr>
                      <m:t>(</m:t>
                    </m:r>
                    <m:sSup>
                      <m:sSupPr>
                        <m:ctrlPr>
                          <a:rPr lang="it-IT" i="1">
                            <a:latin typeface="Cambria Math"/>
                          </a:rPr>
                        </m:ctrlPr>
                      </m:sSupPr>
                      <m:e>
                        <m:r>
                          <a:rPr lang="it-IT" i="1">
                            <a:latin typeface="Cambria Math" panose="02040503050406030204" pitchFamily="18" charset="0"/>
                          </a:rPr>
                          <m:t>𝑛</m:t>
                        </m:r>
                      </m:e>
                      <m:sup>
                        <m:r>
                          <a:rPr lang="it-IT" i="1">
                            <a:latin typeface="Cambria Math" panose="02040503050406030204" pitchFamily="18" charset="0"/>
                            <a:ea typeface="Cambria Math" panose="02040503050406030204" pitchFamily="18" charset="0"/>
                          </a:rPr>
                          <m:t>𝛼</m:t>
                        </m:r>
                      </m:sup>
                    </m:sSup>
                    <m:r>
                      <a:rPr lang="it-IT" b="0" i="1" smtClean="0">
                        <a:latin typeface="Cambria Math" panose="02040503050406030204" pitchFamily="18" charset="0"/>
                      </a:rPr>
                      <m:t>)</m:t>
                    </m:r>
                  </m:oMath>
                </a14:m>
                <a:r>
                  <a:rPr lang="en-US" dirty="0"/>
                  <a:t> as </a:t>
                </a:r>
                <a:r>
                  <a:rPr lang="en-US" i="1" dirty="0"/>
                  <a:t>tractable</a:t>
                </a:r>
                <a:r>
                  <a:rPr lang="en-US" dirty="0"/>
                  <a:t> problems, while the others are deemed </a:t>
                </a:r>
                <a:r>
                  <a:rPr lang="en-US" i="1" dirty="0"/>
                  <a:t>intractable.</a:t>
                </a:r>
              </a:p>
            </p:txBody>
          </p:sp>
        </mc:Choice>
        <mc:Fallback xmlns="">
          <p:sp>
            <p:nvSpPr>
              <p:cNvPr id="3" name="Content Placeholder 2">
                <a:extLst>
                  <a:ext uri="{FF2B5EF4-FFF2-40B4-BE49-F238E27FC236}">
                    <a16:creationId xmlns:a16="http://schemas.microsoft.com/office/drawing/2014/main" id="{F6E76509-678E-4D20-A75C-6A640D637D20}"/>
                  </a:ext>
                </a:extLst>
              </p:cNvPr>
              <p:cNvSpPr>
                <a:spLocks noGrp="1" noRot="1" noChangeAspect="1" noMove="1" noResize="1" noEditPoints="1" noAdjustHandles="1" noChangeArrowheads="1" noChangeShapeType="1" noTextEdit="1"/>
              </p:cNvSpPr>
              <p:nvPr>
                <p:ph idx="1"/>
              </p:nvPr>
            </p:nvSpPr>
            <p:spPr>
              <a:blipFill>
                <a:blip r:embed="rId2"/>
                <a:stretch>
                  <a:fillRect l="-917" r="-583"/>
                </a:stretch>
              </a:blipFill>
            </p:spPr>
            <p:txBody>
              <a:bodyPr/>
              <a:lstStyle/>
              <a:p>
                <a:r>
                  <a:rPr lang="en-GB">
                    <a:noFill/>
                  </a:rPr>
                  <a:t> </a:t>
                </a:r>
              </a:p>
            </p:txBody>
          </p:sp>
        </mc:Fallback>
      </mc:AlternateContent>
    </p:spTree>
    <p:extLst>
      <p:ext uri="{BB962C8B-B14F-4D97-AF65-F5344CB8AC3E}">
        <p14:creationId xmlns:p14="http://schemas.microsoft.com/office/powerpoint/2010/main" val="317530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a:xfrm>
            <a:off x="252919" y="1123837"/>
            <a:ext cx="2947482" cy="4601183"/>
          </a:xfrm>
        </p:spPr>
        <p:txBody>
          <a:bodyPr/>
          <a:lstStyle/>
          <a:p>
            <a:r>
              <a:rPr lang="en-US" dirty="0"/>
              <a:t>We love classics</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r>
              <a:rPr lang="en-US" dirty="0"/>
              <a:t>All this problems are just complex versions of some classical computational conundrums</a:t>
            </a:r>
          </a:p>
        </p:txBody>
      </p:sp>
    </p:spTree>
    <p:extLst>
      <p:ext uri="{BB962C8B-B14F-4D97-AF65-F5344CB8AC3E}">
        <p14:creationId xmlns:p14="http://schemas.microsoft.com/office/powerpoint/2010/main" val="311976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0BF0E-5149-4664-9DEE-89E6BFCC458E}"/>
              </a:ext>
            </a:extLst>
          </p:cNvPr>
          <p:cNvSpPr>
            <a:spLocks noGrp="1"/>
          </p:cNvSpPr>
          <p:nvPr>
            <p:ph type="title"/>
          </p:nvPr>
        </p:nvSpPr>
        <p:spPr/>
        <p:txBody>
          <a:bodyPr/>
          <a:lstStyle/>
          <a:p>
            <a:r>
              <a:rPr lang="en-US" dirty="0"/>
              <a:t>We love classics</a:t>
            </a:r>
          </a:p>
        </p:txBody>
      </p:sp>
      <p:sp>
        <p:nvSpPr>
          <p:cNvPr id="3" name="Content Placeholder 2">
            <a:extLst>
              <a:ext uri="{FF2B5EF4-FFF2-40B4-BE49-F238E27FC236}">
                <a16:creationId xmlns:a16="http://schemas.microsoft.com/office/drawing/2014/main" xmlns="" id="{F6E76509-678E-4D20-A75C-6A640D637D2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As an example consider the following problem from network design. You have a business with several offices and you want to lease phone lines to connect them up with each other. The phone company charges different amounts of money to connect different pairs of cities, and your task is to select a set of lines that connects all your offices with a minimum total cost.</a:t>
            </a:r>
            <a:endParaRPr lang="en-GB" dirty="0"/>
          </a:p>
        </p:txBody>
      </p:sp>
      <p:pic>
        <p:nvPicPr>
          <p:cNvPr id="4" name="Content Placeholder 3">
            <a:extLst>
              <a:ext uri="{FF2B5EF4-FFF2-40B4-BE49-F238E27FC236}">
                <a16:creationId xmlns:a16="http://schemas.microsoft.com/office/drawing/2014/main" xmlns="" id="{CB3E8CB0-99F4-4B62-9E40-8B9193CAF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268" y="514904"/>
            <a:ext cx="7315200" cy="3042388"/>
          </a:xfrm>
          <a:prstGeom prst="rect">
            <a:avLst/>
          </a:prstGeom>
        </p:spPr>
      </p:pic>
    </p:spTree>
    <p:extLst>
      <p:ext uri="{BB962C8B-B14F-4D97-AF65-F5344CB8AC3E}">
        <p14:creationId xmlns:p14="http://schemas.microsoft.com/office/powerpoint/2010/main" val="93601381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2119</TotalTime>
  <Words>1150</Words>
  <Application>Microsoft Office PowerPoint</Application>
  <PresentationFormat>Personalizzato</PresentationFormat>
  <Paragraphs>115</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Frame</vt:lpstr>
      <vt:lpstr>How Statistical Physics can help Computational Complexity</vt:lpstr>
      <vt:lpstr>Complex Computational Problems</vt:lpstr>
      <vt:lpstr>Complex Computational Problems</vt:lpstr>
      <vt:lpstr>Complex Computational Problems</vt:lpstr>
      <vt:lpstr>You want some examples?  I give you some examples.</vt:lpstr>
      <vt:lpstr>You want some examples?  I give you some examples.</vt:lpstr>
      <vt:lpstr>A brief excursion through definitions</vt:lpstr>
      <vt:lpstr>We love classics</vt:lpstr>
      <vt:lpstr>We love classics</vt:lpstr>
      <vt:lpstr>We love classics</vt:lpstr>
      <vt:lpstr>We love classics</vt:lpstr>
      <vt:lpstr>Hard decisions</vt:lpstr>
      <vt:lpstr>Hard decisions</vt:lpstr>
      <vt:lpstr>Hard decisions</vt:lpstr>
      <vt:lpstr>How can we help</vt:lpstr>
      <vt:lpstr>How can we help</vt:lpstr>
      <vt:lpstr>How can we help</vt:lpstr>
      <vt:lpstr>Can we help even more?</vt:lpstr>
      <vt:lpstr>Can we help even more?</vt:lpstr>
      <vt:lpstr>A brilliant problem</vt:lpstr>
      <vt:lpstr>A brilliant problem</vt:lpstr>
      <vt:lpstr>A brilliant problem</vt:lpstr>
      <vt:lpstr>Why not</vt:lpstr>
      <vt:lpstr>Concluding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Statisistical Phisics can help Computational Complexity</dc:title>
  <dc:creator>Riccardo Fabbricatore</dc:creator>
  <cp:lastModifiedBy>zanzani</cp:lastModifiedBy>
  <cp:revision>54</cp:revision>
  <dcterms:created xsi:type="dcterms:W3CDTF">2018-10-03T07:56:33Z</dcterms:created>
  <dcterms:modified xsi:type="dcterms:W3CDTF">2018-10-09T16:46:15Z</dcterms:modified>
</cp:coreProperties>
</file>