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775" r:id="rId2"/>
    <p:sldMasterId id="2147483832" r:id="rId3"/>
  </p:sldMasterIdLst>
  <p:notesMasterIdLst>
    <p:notesMasterId r:id="rId27"/>
  </p:notesMasterIdLst>
  <p:sldIdLst>
    <p:sldId id="256" r:id="rId4"/>
    <p:sldId id="261" r:id="rId5"/>
    <p:sldId id="257" r:id="rId6"/>
    <p:sldId id="289" r:id="rId7"/>
    <p:sldId id="272" r:id="rId8"/>
    <p:sldId id="263" r:id="rId9"/>
    <p:sldId id="288" r:id="rId10"/>
    <p:sldId id="287" r:id="rId11"/>
    <p:sldId id="280" r:id="rId12"/>
    <p:sldId id="291" r:id="rId13"/>
    <p:sldId id="292" r:id="rId14"/>
    <p:sldId id="281" r:id="rId15"/>
    <p:sldId id="298" r:id="rId16"/>
    <p:sldId id="265" r:id="rId17"/>
    <p:sldId id="308" r:id="rId18"/>
    <p:sldId id="270" r:id="rId19"/>
    <p:sldId id="300" r:id="rId20"/>
    <p:sldId id="303" r:id="rId21"/>
    <p:sldId id="283" r:id="rId22"/>
    <p:sldId id="284" r:id="rId23"/>
    <p:sldId id="309" r:id="rId24"/>
    <p:sldId id="305" r:id="rId25"/>
    <p:sldId id="302" r:id="rId2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46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86"/>
  </p:normalViewPr>
  <p:slideViewPr>
    <p:cSldViewPr snapToGrid="0">
      <p:cViewPr>
        <p:scale>
          <a:sx n="79" d="100"/>
          <a:sy n="79" d="100"/>
        </p:scale>
        <p:origin x="-2544" y="-59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x-none" altLang="x-non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x-none" altLang="x-non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Fare clic per modificare gli stili del testo dello schema</a:t>
            </a:r>
          </a:p>
          <a:p>
            <a:pPr lvl="1"/>
            <a:r>
              <a:rPr lang="it-IT" altLang="x-none"/>
              <a:t>Secondo livello</a:t>
            </a:r>
          </a:p>
          <a:p>
            <a:pPr lvl="2"/>
            <a:r>
              <a:rPr lang="it-IT" altLang="x-none"/>
              <a:t>Terzo livello</a:t>
            </a:r>
          </a:p>
          <a:p>
            <a:pPr lvl="3"/>
            <a:r>
              <a:rPr lang="it-IT" altLang="x-none"/>
              <a:t>Quarto livello</a:t>
            </a:r>
          </a:p>
          <a:p>
            <a:pPr lvl="4"/>
            <a:r>
              <a:rPr lang="it-IT" altLang="x-none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x-none" altLang="x-non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CB0942-17CF-1842-B4E8-6BE4C7E591EC}" type="slidenum">
              <a:rPr lang="it-IT" altLang="x-none"/>
              <a:pPr/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439505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14228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10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7748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Error</a:t>
            </a:r>
            <a:r>
              <a:rPr lang="it-IT" dirty="0" smtClean="0"/>
              <a:t> </a:t>
            </a:r>
            <a:r>
              <a:rPr lang="it-IT" dirty="0" err="1" smtClean="0"/>
              <a:t>Bars</a:t>
            </a:r>
            <a:r>
              <a:rPr lang="it-IT" baseline="0" dirty="0" smtClean="0"/>
              <a:t> su torta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12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070305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Dire che non</a:t>
            </a:r>
            <a:r>
              <a:rPr lang="it-IT" baseline="0" dirty="0" smtClean="0"/>
              <a:t> sempre disponibili </a:t>
            </a:r>
            <a:r>
              <a:rPr lang="it-IT" baseline="0" dirty="0" err="1" smtClean="0"/>
              <a:t>chemical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markers</a:t>
            </a:r>
            <a:r>
              <a:rPr lang="it-IT" baseline="0" dirty="0" smtClean="0"/>
              <a:t> (nel primo punto dei vantaggi)</a:t>
            </a:r>
          </a:p>
          <a:p>
            <a:r>
              <a:rPr lang="it-IT" baseline="0" dirty="0" smtClean="0"/>
              <a:t>Angstrom </a:t>
            </a:r>
            <a:r>
              <a:rPr lang="it-IT" baseline="0" dirty="0" err="1" smtClean="0"/>
              <a:t>abs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exponent</a:t>
            </a:r>
            <a:r>
              <a:rPr lang="it-IT" baseline="0" dirty="0" smtClean="0"/>
              <a:t> o </a:t>
            </a:r>
            <a:r>
              <a:rPr lang="it-IT" baseline="0" dirty="0" err="1" smtClean="0"/>
              <a:t>abs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exponent</a:t>
            </a:r>
            <a:r>
              <a:rPr lang="it-IT" baseline="0" dirty="0" smtClean="0"/>
              <a:t>?</a:t>
            </a:r>
            <a:endParaRPr lang="it-IT" dirty="0" smtClean="0"/>
          </a:p>
          <a:p>
            <a:r>
              <a:rPr lang="it-IT" dirty="0" smtClean="0"/>
              <a:t>AGGIUNGERE</a:t>
            </a:r>
            <a:r>
              <a:rPr lang="it-IT" baseline="0" dirty="0" smtClean="0"/>
              <a:t> INFO SU ALFA?</a:t>
            </a:r>
            <a:endParaRPr lang="it-IT" dirty="0" smtClean="0"/>
          </a:p>
          <a:p>
            <a:r>
              <a:rPr lang="it-IT" dirty="0" smtClean="0"/>
              <a:t>Mettere anche</a:t>
            </a:r>
            <a:r>
              <a:rPr lang="it-IT" baseline="0" dirty="0" smtClean="0"/>
              <a:t> info sull’errore??Bootstrap</a:t>
            </a:r>
          </a:p>
          <a:p>
            <a:r>
              <a:rPr lang="it-IT" baseline="0" dirty="0" err="1" smtClean="0"/>
              <a:t>Error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bars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13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48477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ALTRO</a:t>
            </a:r>
            <a:r>
              <a:rPr lang="it-IT" b="1" baseline="0" dirty="0" smtClean="0"/>
              <a:t> COMING SOON</a:t>
            </a:r>
            <a:endParaRPr lang="it-IT" b="1" dirty="0" smtClean="0"/>
          </a:p>
          <a:p>
            <a:r>
              <a:rPr lang="it-IT" dirty="0" smtClean="0"/>
              <a:t>LEGGERE</a:t>
            </a:r>
            <a:r>
              <a:rPr lang="it-IT" baseline="0" dirty="0" smtClean="0"/>
              <a:t> TESI ALICE SU COME AMPLIARE BOOTSTRAP</a:t>
            </a:r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 err="1" smtClean="0"/>
              <a:t>did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focus on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I </a:t>
            </a:r>
            <a:r>
              <a:rPr lang="it-IT" dirty="0" err="1" smtClean="0"/>
              <a:t>had</a:t>
            </a:r>
            <a:r>
              <a:rPr lang="it-IT" baseline="0" dirty="0" smtClean="0"/>
              <a:t> no time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14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68902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/>
              <a:t>LEGGERE</a:t>
            </a:r>
            <a:r>
              <a:rPr lang="it-IT" baseline="0" smtClean="0"/>
              <a:t> TESI ALICE SU COME AMPLIARE BOOTSTRAP</a:t>
            </a:r>
            <a:endParaRPr lang="it-IT" smtClean="0"/>
          </a:p>
          <a:p>
            <a:r>
              <a:rPr lang="it-IT" dirty="0" smtClean="0"/>
              <a:t>I </a:t>
            </a:r>
            <a:r>
              <a:rPr lang="it-IT" dirty="0" err="1" smtClean="0"/>
              <a:t>did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focus on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I </a:t>
            </a:r>
            <a:r>
              <a:rPr lang="it-IT" dirty="0" err="1" smtClean="0"/>
              <a:t>had</a:t>
            </a:r>
            <a:r>
              <a:rPr lang="it-IT" baseline="0" dirty="0" smtClean="0"/>
              <a:t> no time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15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438766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16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02124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17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552628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Vincoli? </a:t>
            </a:r>
            <a:r>
              <a:rPr lang="it-IT" dirty="0" err="1" smtClean="0"/>
              <a:t>F</a:t>
            </a:r>
            <a:r>
              <a:rPr lang="it-IT" dirty="0" smtClean="0"/>
              <a:t> e EVF facile?</a:t>
            </a:r>
          </a:p>
          <a:p>
            <a:r>
              <a:rPr lang="it-IT" dirty="0" smtClean="0"/>
              <a:t>In realtà i </a:t>
            </a:r>
            <a:r>
              <a:rPr lang="it-IT" dirty="0" err="1" smtClean="0"/>
              <a:t>babs</a:t>
            </a:r>
            <a:r>
              <a:rPr lang="it-IT" dirty="0" smtClean="0"/>
              <a:t> sono in Mm-1/</a:t>
            </a:r>
            <a:r>
              <a:rPr lang="it-IT" dirty="0" err="1" smtClean="0"/>
              <a:t>ng</a:t>
            </a:r>
            <a:endParaRPr lang="it-IT" dirty="0" smtClean="0"/>
          </a:p>
          <a:p>
            <a:r>
              <a:rPr lang="it-IT" dirty="0" smtClean="0"/>
              <a:t>MOSTRO DIRETTAMENTE LA SOLUZIONE CONS3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18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429173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Critical </a:t>
            </a:r>
            <a:r>
              <a:rPr lang="it-IT" dirty="0" err="1" smtClean="0"/>
              <a:t>issues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similar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instrumentation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highlighted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also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master’s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degree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thesis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19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607604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very</a:t>
            </a:r>
            <a:r>
              <a:rPr lang="it-IT" baseline="0" dirty="0" smtClean="0"/>
              <a:t> first work</a:t>
            </a:r>
            <a:r>
              <a:rPr lang="mr-IN" baseline="0" dirty="0" smtClean="0"/>
              <a:t>…</a:t>
            </a:r>
            <a:r>
              <a:rPr lang="it-IT" dirty="0" smtClean="0"/>
              <a:t>I </a:t>
            </a:r>
            <a:r>
              <a:rPr lang="it-IT" dirty="0" err="1" smtClean="0"/>
              <a:t>won’t</a:t>
            </a:r>
            <a:r>
              <a:rPr lang="it-IT" dirty="0" smtClean="0"/>
              <a:t> focus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today</a:t>
            </a:r>
            <a:r>
              <a:rPr lang="mr-IN" baseline="0" dirty="0" smtClean="0"/>
              <a:t>…</a:t>
            </a:r>
            <a:endParaRPr lang="it-IT" baseline="0" dirty="0" smtClean="0"/>
          </a:p>
          <a:p>
            <a:r>
              <a:rPr lang="it-IT" baseline="0" dirty="0" smtClean="0"/>
              <a:t>- Mettere conti???</a:t>
            </a:r>
          </a:p>
          <a:p>
            <a:r>
              <a:rPr lang="it-IT" baseline="0" dirty="0" smtClean="0"/>
              <a:t>CHIEDERE A GIULIA E SILVIA CONFRONTO SPERIMENTALE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20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38253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During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breathing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particles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enter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deep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respiratory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tract</a:t>
            </a:r>
            <a:r>
              <a:rPr lang="it-IT" baseline="0" dirty="0" smtClean="0"/>
              <a:t> and can cause</a:t>
            </a:r>
            <a:r>
              <a:rPr lang="mr-IN" baseline="0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2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62288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3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68831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main</a:t>
            </a:r>
            <a:r>
              <a:rPr lang="it-IT" baseline="0" dirty="0" smtClean="0"/>
              <a:t> goal of </a:t>
            </a:r>
            <a:r>
              <a:rPr lang="it-IT" baseline="0" dirty="0" err="1" smtClean="0"/>
              <a:t>my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PhD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research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to exploit a </a:t>
            </a:r>
            <a:r>
              <a:rPr lang="it-IT" baseline="0" dirty="0" err="1" smtClean="0"/>
              <a:t>synergistic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approach</a:t>
            </a:r>
            <a:r>
              <a:rPr lang="it-IT" baseline="0" dirty="0" smtClean="0"/>
              <a:t> to </a:t>
            </a:r>
            <a:r>
              <a:rPr lang="it-IT" dirty="0" err="1" smtClean="0"/>
              <a:t>make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of</a:t>
            </a:r>
            <a:r>
              <a:rPr lang="mr-IN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4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4399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Leggere </a:t>
            </a:r>
            <a:r>
              <a:rPr lang="it-IT" dirty="0" err="1" smtClean="0"/>
              <a:t>Horvat</a:t>
            </a:r>
            <a:r>
              <a:rPr lang="it-IT" dirty="0" smtClean="0"/>
              <a:t> su auto</a:t>
            </a:r>
            <a:r>
              <a:rPr lang="it-IT" baseline="0" dirty="0" smtClean="0"/>
              <a:t> elettriche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5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35234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Sapere</a:t>
            </a:r>
            <a:r>
              <a:rPr lang="it-IT" baseline="0" dirty="0" smtClean="0"/>
              <a:t> metodo di minimizzazione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6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00737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7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67809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8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766920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0942-17CF-1842-B4E8-6BE4C7E591EC}" type="slidenum">
              <a:rPr lang="it-IT" altLang="x-none" smtClean="0"/>
              <a:pPr/>
              <a:t>9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92050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PT_Fisic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2700" y="3184525"/>
            <a:ext cx="6438900" cy="6413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5400" y="2743200"/>
            <a:ext cx="6883400" cy="4191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20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1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396288" y="2336800"/>
            <a:ext cx="1947862" cy="3454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552700" y="2336800"/>
            <a:ext cx="5691188" cy="3454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4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Trebuchet MS"/>
                <a:cs typeface="Trebuchet MS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404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5644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06946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00835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52089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66779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51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323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41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1515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4400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99345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81654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1563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65314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43489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962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16423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95507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1943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47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3411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99040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4323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34029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 altLang="x-non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x-none" smtClean="0"/>
              <a:t>End First-Year Workshop</a:t>
            </a:r>
            <a:endParaRPr lang="x-none" altLang="x-non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EEE539-9157-3C41-9DEF-7A6F423F70F5}" type="slidenum">
              <a:rPr lang="it-IT" altLang="x-none"/>
              <a:pPr/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732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717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34150" y="3048000"/>
            <a:ext cx="38100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75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8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33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8269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056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2700" y="2336800"/>
            <a:ext cx="7772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0" y="3048000"/>
            <a:ext cx="777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Fare clic per modificare gli stili del testo dello schema</a:t>
            </a:r>
          </a:p>
          <a:p>
            <a:pPr lvl="1"/>
            <a:r>
              <a:rPr lang="it-IT" altLang="x-none"/>
              <a:t>Secondo livello</a:t>
            </a:r>
          </a:p>
          <a:p>
            <a:pPr lvl="2"/>
            <a:r>
              <a:rPr lang="it-IT" altLang="x-none"/>
              <a:t>Terzo livello</a:t>
            </a:r>
          </a:p>
          <a:p>
            <a:pPr lvl="3"/>
            <a:r>
              <a:rPr lang="it-IT" altLang="x-none"/>
              <a:t>Quarto livello</a:t>
            </a:r>
          </a:p>
          <a:p>
            <a:pPr lvl="4"/>
            <a:r>
              <a:rPr lang="it-IT" altLang="x-none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6" descr="PPT_Fisica-0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4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29" r:id="rId1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 flipV="1">
            <a:off x="0" y="906463"/>
            <a:ext cx="9144000" cy="7937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25603" name="Immagine 8" descr="PPT_Fisica-08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26" r:id="rId1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636912"/>
            <a:ext cx="8280920" cy="2520280"/>
          </a:xfrm>
        </p:spPr>
        <p:txBody>
          <a:bodyPr lIns="0" tIns="0" rIns="0" bIns="0" anchor="t"/>
          <a:lstStyle/>
          <a:p>
            <a:pPr algn="ctr" eaLnBrk="1" hangingPunct="1">
              <a:spcAft>
                <a:spcPts val="1200"/>
              </a:spcAft>
            </a:pPr>
            <a:r>
              <a:rPr lang="it-IT" altLang="x-none" dirty="0" smtClean="0"/>
              <a:t>Development and </a:t>
            </a:r>
            <a:r>
              <a:rPr lang="it-IT" altLang="x-none" dirty="0" err="1" smtClean="0"/>
              <a:t>optimisation</a:t>
            </a:r>
            <a:r>
              <a:rPr lang="it-IT" altLang="x-none" dirty="0" smtClean="0"/>
              <a:t> of </a:t>
            </a:r>
            <a:r>
              <a:rPr lang="it-IT" altLang="x-none" dirty="0" err="1" smtClean="0"/>
              <a:t>experimental</a:t>
            </a:r>
            <a:r>
              <a:rPr lang="it-IT" altLang="x-none" dirty="0" smtClean="0"/>
              <a:t> and </a:t>
            </a:r>
            <a:r>
              <a:rPr lang="it-IT" altLang="x-none" dirty="0" err="1" smtClean="0"/>
              <a:t>modelling</a:t>
            </a:r>
            <a:r>
              <a:rPr lang="it-IT" altLang="x-none" dirty="0" smtClean="0"/>
              <a:t> </a:t>
            </a:r>
            <a:r>
              <a:rPr lang="it-IT" altLang="x-none" dirty="0" err="1" smtClean="0"/>
              <a:t>approaches</a:t>
            </a:r>
            <a:r>
              <a:rPr lang="it-IT" altLang="x-none" dirty="0" smtClean="0"/>
              <a:t> to </a:t>
            </a:r>
            <a:r>
              <a:rPr lang="it-IT" altLang="x-none" dirty="0" err="1" smtClean="0"/>
              <a:t>characterise</a:t>
            </a:r>
            <a:r>
              <a:rPr lang="it-IT" altLang="x-none" dirty="0" smtClean="0"/>
              <a:t> high-time </a:t>
            </a:r>
            <a:r>
              <a:rPr lang="it-IT" altLang="x-none" dirty="0" err="1" smtClean="0"/>
              <a:t>resolution</a:t>
            </a:r>
            <a:r>
              <a:rPr lang="it-IT" altLang="x-none" dirty="0" smtClean="0"/>
              <a:t> </a:t>
            </a:r>
            <a:r>
              <a:rPr lang="it-IT" altLang="x-none" dirty="0" err="1" smtClean="0"/>
              <a:t>atmospheric</a:t>
            </a:r>
            <a:r>
              <a:rPr lang="it-IT" altLang="x-none" dirty="0" smtClean="0"/>
              <a:t> aerosol and </a:t>
            </a:r>
            <a:r>
              <a:rPr lang="it-IT" altLang="x-none" dirty="0" err="1" smtClean="0"/>
              <a:t>its</a:t>
            </a:r>
            <a:r>
              <a:rPr lang="it-IT" altLang="x-none" dirty="0" smtClean="0"/>
              <a:t> </a:t>
            </a:r>
            <a:r>
              <a:rPr lang="it-IT" altLang="x-none" dirty="0" err="1" smtClean="0"/>
              <a:t>sources</a:t>
            </a:r>
            <a:endParaRPr lang="x-none" altLang="x-none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15516" y="537321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PhD</a:t>
            </a:r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Student</a:t>
            </a:r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Alice Forello</a:t>
            </a:r>
          </a:p>
          <a:p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Tutor: Prof. Roberta Vecchi</a:t>
            </a:r>
            <a:endParaRPr lang="it-IT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99992" y="5877272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End First-</a:t>
            </a:r>
            <a:r>
              <a:rPr lang="it-IT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Year</a:t>
            </a:r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Workshop</a:t>
            </a:r>
          </a:p>
          <a:p>
            <a:pPr algn="r"/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9</a:t>
            </a:r>
            <a:r>
              <a:rPr lang="it-IT" b="1" baseline="30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October</a:t>
            </a:r>
            <a:r>
              <a:rPr lang="it-IT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2018</a:t>
            </a:r>
            <a:endParaRPr lang="it-IT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Advanced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receptor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modelling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: Multi-time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84484" y="992198"/>
            <a:ext cx="8828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First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implementation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 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Multi-time model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(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Zhou et al., 2004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</a:p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through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Multilinear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Engine 2 (ME-2) script (</a:t>
            </a:r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Paatero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, 1999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56674" y="1865174"/>
            <a:ext cx="847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Main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equation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is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modified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to take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into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account </a:t>
            </a:r>
            <a:r>
              <a:rPr lang="it-IT" b="1" u="sng" dirty="0" err="1" smtClean="0">
                <a:latin typeface="Trebuchet MS" charset="0"/>
                <a:ea typeface="Trebuchet MS" charset="0"/>
                <a:cs typeface="Trebuchet MS" charset="0"/>
              </a:rPr>
              <a:t>experimental</a:t>
            </a:r>
            <a:r>
              <a:rPr lang="it-IT" b="1" u="sng" dirty="0" smtClean="0">
                <a:latin typeface="Trebuchet MS" charset="0"/>
                <a:ea typeface="Trebuchet MS" charset="0"/>
                <a:cs typeface="Trebuchet MS" charset="0"/>
              </a:rPr>
              <a:t> data with </a:t>
            </a:r>
            <a:r>
              <a:rPr lang="it-IT" b="1" u="sng" dirty="0" err="1" smtClean="0">
                <a:latin typeface="Trebuchet MS" charset="0"/>
                <a:ea typeface="Trebuchet MS" charset="0"/>
                <a:cs typeface="Trebuchet MS" charset="0"/>
              </a:rPr>
              <a:t>different</a:t>
            </a:r>
            <a:r>
              <a:rPr lang="it-IT" b="1" u="sng" dirty="0" smtClean="0">
                <a:latin typeface="Trebuchet MS" charset="0"/>
                <a:ea typeface="Trebuchet MS" charset="0"/>
                <a:cs typeface="Trebuchet MS" charset="0"/>
              </a:rPr>
              <a:t> time </a:t>
            </a:r>
            <a:r>
              <a:rPr lang="it-IT" b="1" u="sng" dirty="0" err="1" smtClean="0">
                <a:latin typeface="Trebuchet MS" charset="0"/>
                <a:ea typeface="Trebuchet MS" charset="0"/>
                <a:cs typeface="Trebuchet MS" charset="0"/>
              </a:rPr>
              <a:t>resolution</a:t>
            </a:r>
            <a:endParaRPr lang="it-IT" b="1" u="sng" dirty="0">
              <a:latin typeface="Trebuchet MS" charset="0"/>
              <a:ea typeface="Trebuchet MS" charset="0"/>
              <a:cs typeface="Trebuchet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344903" y="2907912"/>
                <a:ext cx="5078891" cy="993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charset="0"/>
                            </a:rPr>
                            <m:t>𝑠𝑗</m:t>
                          </m:r>
                        </m:sub>
                      </m:sSub>
                      <m:r>
                        <a:rPr lang="it-IT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2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200" b="0" i="1" smtClean="0">
                              <a:latin typeface="Cambria Math" charset="0"/>
                            </a:rPr>
                            <m:t>+1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it-IT" sz="22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it-IT" sz="2200" b="0" i="1" smtClean="0">
                              <a:latin typeface="Cambria Math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𝑘𝑗</m:t>
                              </m:r>
                            </m:sub>
                          </m:sSub>
                          <m:nary>
                            <m:naryPr>
                              <m:chr m:val="∑"/>
                              <m:ctrlPr>
                                <a:rPr lang="is-IS" sz="22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22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it-IT" sz="22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charset="0"/>
                                </a:rPr>
                                <m:t>𝑠𝑗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03" y="2907912"/>
                <a:ext cx="5078891" cy="9938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arrotondato 14"/>
          <p:cNvSpPr/>
          <p:nvPr/>
        </p:nvSpPr>
        <p:spPr>
          <a:xfrm>
            <a:off x="1090863" y="3461363"/>
            <a:ext cx="1524001" cy="385011"/>
          </a:xfrm>
          <a:prstGeom prst="roundRect">
            <a:avLst/>
          </a:prstGeom>
          <a:noFill/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363454" y="3308961"/>
            <a:ext cx="368968" cy="376991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49178" y="3814290"/>
            <a:ext cx="2823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Sample time </a:t>
            </a:r>
            <a:r>
              <a:rPr lang="it-IT" sz="2200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interval</a:t>
            </a:r>
            <a:endParaRPr lang="it-IT" sz="2200" dirty="0">
              <a:solidFill>
                <a:srgbClr val="7030A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22757" y="2811659"/>
            <a:ext cx="3441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 smtClean="0">
                <a:solidFill>
                  <a:schemeClr val="accent6"/>
                </a:solidFill>
                <a:latin typeface="Trebuchet MS" charset="0"/>
                <a:ea typeface="Trebuchet MS" charset="0"/>
                <a:cs typeface="Trebuchet MS" charset="0"/>
              </a:rPr>
              <a:t>Adjustment</a:t>
            </a:r>
            <a:r>
              <a:rPr lang="it-IT" sz="2200" dirty="0" smtClean="0">
                <a:solidFill>
                  <a:schemeClr val="accent6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solidFill>
                  <a:schemeClr val="accent6"/>
                </a:solidFill>
                <a:latin typeface="Trebuchet MS" charset="0"/>
                <a:ea typeface="Trebuchet MS" charset="0"/>
                <a:cs typeface="Trebuchet MS" charset="0"/>
              </a:rPr>
              <a:t>factors</a:t>
            </a:r>
            <a:endParaRPr lang="it-IT" sz="2200" dirty="0" smtClean="0">
              <a:solidFill>
                <a:schemeClr val="accent6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species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replicated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with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different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time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resolution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4716379" y="3076352"/>
            <a:ext cx="946484" cy="16042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140942" y="4361327"/>
            <a:ext cx="8828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Research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group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 Milan (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Crespi et al., 2016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7817" y="4826089"/>
            <a:ext cx="847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Implementation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of:</a:t>
            </a:r>
          </a:p>
          <a:p>
            <a:pPr marL="342900" indent="-342900">
              <a:buFont typeface="Wingdings" charset="2"/>
              <a:buChar char="Ø"/>
            </a:pP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BOOTSTRAP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analysis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dirty="0" err="1">
                <a:latin typeface="Trebuchet MS" charset="0"/>
                <a:ea typeface="Trebuchet MS" charset="0"/>
                <a:cs typeface="Trebuchet MS" charset="0"/>
              </a:rPr>
              <a:t>C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onstraints</a:t>
            </a:r>
            <a:endParaRPr lang="it-IT" b="1" u="sng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  <p:bldP spid="4" grpId="0"/>
      <p:bldP spid="17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My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contribution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1100" y="1124383"/>
            <a:ext cx="8734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 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Validation</a:t>
            </a:r>
            <a:r>
              <a:rPr lang="it-IT" b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of the 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modelling</a:t>
            </a:r>
            <a:r>
              <a:rPr lang="it-IT" b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chain</a:t>
            </a:r>
            <a:r>
              <a:rPr lang="it-IT" b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with a test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dataset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collected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during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>
                <a:latin typeface="Trebuchet MS" charset="0"/>
                <a:ea typeface="Trebuchet MS" charset="0"/>
                <a:cs typeface="Trebuchet MS" charset="0"/>
              </a:rPr>
              <a:t>my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>
                <a:latin typeface="Trebuchet MS" charset="0"/>
                <a:ea typeface="Trebuchet MS" charset="0"/>
                <a:cs typeface="Trebuchet MS" charset="0"/>
              </a:rPr>
              <a:t>master’s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>
                <a:latin typeface="Trebuchet MS" charset="0"/>
                <a:ea typeface="Trebuchet MS" charset="0"/>
                <a:cs typeface="Trebuchet MS" charset="0"/>
              </a:rPr>
              <a:t>degree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thesis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(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Milan 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2016)</a:t>
            </a:r>
          </a:p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 Entry of new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metrics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(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optical</a:t>
            </a:r>
            <a:r>
              <a:rPr lang="it-IT" b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absorption</a:t>
            </a:r>
            <a:r>
              <a:rPr lang="it-IT" b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b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properties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) for a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better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identification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of the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sources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endParaRPr lang="it-IT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Arial" charset="0"/>
              <a:buChar char="•"/>
            </a:pPr>
            <a:endParaRPr lang="it-IT" b="1" u="sng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0421" y="3130784"/>
            <a:ext cx="87349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Dataset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Total 386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samples</a:t>
            </a:r>
            <a:endParaRPr lang="it-IT" b="1" dirty="0" smtClean="0">
              <a:latin typeface="Trebuchet MS" charset="0"/>
              <a:ea typeface="Trebuchet MS" charset="0"/>
              <a:cs typeface="Trebuchet MS" charset="0"/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22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low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-time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resolution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variables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(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PM10 mass, Na, Mg, Al, Si,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, K, Ca, Cr, Mn, Fe, Cu, Zn, Pb, EC, OC, NO</a:t>
            </a:r>
            <a:r>
              <a:rPr lang="it-IT" sz="2200" baseline="-250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3</a:t>
            </a:r>
            <a:r>
              <a:rPr lang="it-IT" sz="2200" baseline="300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-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levoglucosan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405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532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635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780 nm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17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hourly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variables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(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Na, Mg, Al, Si,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, K, Ca, Cr, Mn, Fe, Cu, Zn, Pb,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>
                <a:latin typeface="Trebuchet MS" charset="0"/>
                <a:ea typeface="Trebuchet MS" charset="0"/>
                <a:cs typeface="Trebuchet MS" charset="0"/>
                <a:sym typeface="Wingdings"/>
              </a:rPr>
              <a:t>405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>
                <a:latin typeface="Trebuchet MS" charset="0"/>
                <a:ea typeface="Trebuchet MS" charset="0"/>
                <a:cs typeface="Trebuchet MS" charset="0"/>
                <a:sym typeface="Wingdings"/>
              </a:rPr>
              <a:t>532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>
                <a:latin typeface="Trebuchet MS" charset="0"/>
                <a:ea typeface="Trebuchet MS" charset="0"/>
                <a:cs typeface="Trebuchet MS" charset="0"/>
                <a:sym typeface="Wingdings"/>
              </a:rPr>
              <a:t>635 nm,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b</a:t>
            </a:r>
            <a:r>
              <a:rPr lang="it-IT" sz="2200" baseline="-250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abs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>
                <a:latin typeface="Trebuchet MS" charset="0"/>
                <a:ea typeface="Trebuchet MS" charset="0"/>
                <a:cs typeface="Trebuchet MS" charset="0"/>
                <a:sym typeface="Wingdings"/>
              </a:rPr>
              <a:t>780 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nm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78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64" y="39005"/>
            <a:ext cx="4457437" cy="286747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Results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7586" y="1077686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7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factors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solution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0" y="2073728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Physical</a:t>
            </a:r>
            <a:r>
              <a:rPr lang="it-IT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interpretation</a:t>
            </a:r>
            <a:r>
              <a:rPr lang="it-IT" b="1" dirty="0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7914778" y="1420298"/>
            <a:ext cx="78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Mm</a:t>
            </a:r>
            <a:r>
              <a:rPr lang="it-IT" sz="2000" baseline="30000" dirty="0" smtClean="0">
                <a:latin typeface="Trebuchet MS" charset="0"/>
                <a:ea typeface="Trebuchet MS" charset="0"/>
                <a:cs typeface="Trebuchet MS" charset="0"/>
              </a:rPr>
              <a:t>-1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46" name="Connettore 2 45"/>
          <p:cNvCxnSpPr/>
          <p:nvPr/>
        </p:nvCxnSpPr>
        <p:spPr>
          <a:xfrm flipV="1">
            <a:off x="8049987" y="1820408"/>
            <a:ext cx="3732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ccia giù 3"/>
          <p:cNvSpPr/>
          <p:nvPr/>
        </p:nvSpPr>
        <p:spPr>
          <a:xfrm>
            <a:off x="1616524" y="1567543"/>
            <a:ext cx="342905" cy="4408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/>
          <p:cNvSpPr txBox="1"/>
          <p:nvPr/>
        </p:nvSpPr>
        <p:spPr>
          <a:xfrm>
            <a:off x="136071" y="2536372"/>
            <a:ext cx="49911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Presence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tracers</a:t>
            </a:r>
            <a:endParaRPr lang="it-IT" dirty="0" smtClean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(e.g. Ca, Si, Al for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resuspended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dust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Temporal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patterns</a:t>
            </a:r>
            <a:endParaRPr lang="it-IT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Day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and night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variation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; </a:t>
            </a:r>
            <a:r>
              <a:rPr lang="it-IT" dirty="0" err="1">
                <a:latin typeface="Trebuchet MS" charset="0"/>
                <a:ea typeface="Trebuchet MS" charset="0"/>
                <a:cs typeface="Trebuchet MS" charset="0"/>
              </a:rPr>
              <a:t>S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easonal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variation</a:t>
            </a:r>
            <a:endParaRPr lang="it-IT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Ratio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between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species</a:t>
            </a:r>
            <a:endParaRPr lang="it-IT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5763986" y="1061357"/>
            <a:ext cx="440871" cy="408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6373590" y="865413"/>
            <a:ext cx="272140" cy="332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8866422" y="1453235"/>
            <a:ext cx="130631" cy="1469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2119564" y="4976493"/>
            <a:ext cx="1472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i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etc</a:t>
            </a:r>
            <a:r>
              <a:rPr lang="mr-IN" b="1" i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168" y="5927559"/>
            <a:ext cx="358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Trebuchet MS" charset="0"/>
                <a:ea typeface="Trebuchet MS" charset="0"/>
                <a:cs typeface="Trebuchet MS" charset="0"/>
              </a:rPr>
              <a:t>Forello et al., in </a:t>
            </a:r>
            <a:r>
              <a:rPr lang="it-IT" sz="2000" i="1" dirty="0" err="1" smtClean="0">
                <a:latin typeface="Trebuchet MS" charset="0"/>
                <a:ea typeface="Trebuchet MS" charset="0"/>
                <a:cs typeface="Trebuchet MS" charset="0"/>
              </a:rPr>
              <a:t>preparation</a:t>
            </a:r>
            <a:endParaRPr lang="it-IT" sz="2000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86" y="2924837"/>
            <a:ext cx="4180114" cy="348775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988628" y="3445328"/>
            <a:ext cx="71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accent6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(2-5%)</a:t>
            </a:r>
            <a:endParaRPr lang="it-IT" sz="1100" dirty="0">
              <a:solidFill>
                <a:schemeClr val="accent6">
                  <a:lumMod val="50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438901" y="3483429"/>
            <a:ext cx="71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smtClean="0">
                <a:solidFill>
                  <a:schemeClr val="tx2"/>
                </a:solidFill>
                <a:latin typeface="Trebuchet MS" charset="0"/>
                <a:ea typeface="Trebuchet MS" charset="0"/>
                <a:cs typeface="Trebuchet MS" charset="0"/>
              </a:rPr>
              <a:t>(2-9%)</a:t>
            </a:r>
            <a:endParaRPr lang="it-IT" sz="1100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905500" y="3815443"/>
            <a:ext cx="71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smtClean="0">
                <a:solidFill>
                  <a:srgbClr val="00B050"/>
                </a:solidFill>
                <a:latin typeface="Trebuchet MS" charset="0"/>
                <a:ea typeface="Trebuchet MS" charset="0"/>
                <a:cs typeface="Trebuchet MS" charset="0"/>
              </a:rPr>
              <a:t>(6-12%)</a:t>
            </a:r>
            <a:endParaRPr lang="it-IT" sz="1100" dirty="0">
              <a:solidFill>
                <a:srgbClr val="00B05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372098" y="4735289"/>
            <a:ext cx="71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rPr>
              <a:t>(9-19%)</a:t>
            </a:r>
            <a:endParaRPr lang="it-IT" sz="1100" dirty="0">
              <a:solidFill>
                <a:schemeClr val="accent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263240" y="5883731"/>
            <a:ext cx="827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smtClean="0">
                <a:solidFill>
                  <a:srgbClr val="FFC000"/>
                </a:solidFill>
                <a:latin typeface="Trebuchet MS" charset="0"/>
                <a:ea typeface="Trebuchet MS" charset="0"/>
                <a:cs typeface="Trebuchet MS" charset="0"/>
              </a:rPr>
              <a:t>(12-18%)</a:t>
            </a:r>
            <a:endParaRPr lang="it-IT" sz="1100" dirty="0">
              <a:solidFill>
                <a:srgbClr val="FFC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979228" y="6199417"/>
            <a:ext cx="827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smtClean="0">
                <a:solidFill>
                  <a:schemeClr val="bg1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(16-24%)</a:t>
            </a:r>
            <a:endParaRPr lang="it-IT" sz="1100" dirty="0">
              <a:solidFill>
                <a:schemeClr val="bg1">
                  <a:lumMod val="50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392888" y="4523014"/>
            <a:ext cx="827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accent6"/>
                </a:solidFill>
                <a:latin typeface="Trebuchet MS" charset="0"/>
                <a:ea typeface="Trebuchet MS" charset="0"/>
                <a:cs typeface="Trebuchet MS" charset="0"/>
              </a:rPr>
              <a:t>(25-42%)</a:t>
            </a:r>
            <a:endParaRPr lang="it-IT" sz="1100" dirty="0">
              <a:solidFill>
                <a:schemeClr val="accent6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" grpId="0" animBg="1"/>
      <p:bldP spid="47" grpId="0"/>
      <p:bldP spid="18" grpId="0" animBg="1"/>
      <p:bldP spid="48" grpId="0" animBg="1"/>
      <p:bldP spid="16" grpId="0" animBg="1"/>
      <p:bldP spid="17" grpId="0"/>
      <p:bldP spid="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213" y="1524917"/>
            <a:ext cx="4502799" cy="28511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2" y="1524913"/>
            <a:ext cx="4558965" cy="2932792"/>
          </a:xfrm>
          <a:prstGeom prst="rect">
            <a:avLst/>
          </a:prstGeom>
        </p:spPr>
      </p:pic>
      <p:sp>
        <p:nvSpPr>
          <p:cNvPr id="19" name="Rettangolo arrotondato 18"/>
          <p:cNvSpPr/>
          <p:nvPr/>
        </p:nvSpPr>
        <p:spPr>
          <a:xfrm>
            <a:off x="3612914" y="3532700"/>
            <a:ext cx="657727" cy="641684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7950010" y="3475405"/>
            <a:ext cx="657727" cy="641684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4168" y="5927559"/>
            <a:ext cx="358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Trebuchet MS" charset="0"/>
                <a:ea typeface="Trebuchet MS" charset="0"/>
                <a:cs typeface="Trebuchet MS" charset="0"/>
              </a:rPr>
              <a:t>Forello et al., in </a:t>
            </a:r>
            <a:r>
              <a:rPr lang="it-IT" sz="2000" i="1" dirty="0" err="1" smtClean="0">
                <a:latin typeface="Trebuchet MS" charset="0"/>
                <a:ea typeface="Trebuchet MS" charset="0"/>
                <a:cs typeface="Trebuchet MS" charset="0"/>
              </a:rPr>
              <a:t>preparation</a:t>
            </a:r>
            <a:endParaRPr lang="it-IT" sz="2000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939983" y="1140710"/>
            <a:ext cx="1811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Levoglucosan</a:t>
            </a:r>
            <a:endParaRPr lang="it-IT" sz="2000" b="1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296742" y="1146152"/>
            <a:ext cx="154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Fe, Cu, EC</a:t>
            </a:r>
            <a:endParaRPr lang="it-IT" sz="2000" b="1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3352818" y="1442334"/>
            <a:ext cx="408214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6700158" y="2389412"/>
            <a:ext cx="408214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7239000" y="2405741"/>
            <a:ext cx="408214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3788229" y="623635"/>
            <a:ext cx="277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Optical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</a:rPr>
              <a:t>markers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flipH="1">
            <a:off x="114300" y="4392383"/>
            <a:ext cx="199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latin typeface="Trebuchet MS" charset="0"/>
                <a:ea typeface="Trebuchet MS" charset="0"/>
                <a:cs typeface="Trebuchet MS" charset="0"/>
              </a:rPr>
              <a:t>Main</a:t>
            </a:r>
            <a:r>
              <a:rPr lang="it-IT" sz="2000" b="1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000" b="1" dirty="0" err="1" smtClean="0">
                <a:latin typeface="Trebuchet MS" charset="0"/>
                <a:ea typeface="Trebuchet MS" charset="0"/>
                <a:cs typeface="Trebuchet MS" charset="0"/>
              </a:rPr>
              <a:t>Advantages</a:t>
            </a:r>
            <a:r>
              <a:rPr lang="it-IT" sz="2000" b="1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sz="20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3286" y="163286"/>
            <a:ext cx="898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New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metrics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 𝛃</a:t>
            </a:r>
            <a:r>
              <a:rPr lang="it-IT" baseline="-25000" dirty="0" err="1" smtClean="0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at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4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wavelength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(405, 532, 635, 780 nm)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85058" y="1151596"/>
            <a:ext cx="27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000" dirty="0" err="1" smtClean="0">
                <a:latin typeface="Trebuchet MS" charset="0"/>
                <a:ea typeface="Trebuchet MS" charset="0"/>
                <a:cs typeface="Trebuchet MS" charset="0"/>
              </a:rPr>
              <a:t>markers</a:t>
            </a:r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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Freccia destra 8"/>
          <p:cNvSpPr/>
          <p:nvPr/>
        </p:nvSpPr>
        <p:spPr>
          <a:xfrm>
            <a:off x="2792186" y="685800"/>
            <a:ext cx="914400" cy="408214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 flipH="1">
                <a:off x="2095496" y="4397832"/>
                <a:ext cx="6591303" cy="127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Alternative to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chemical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markers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when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not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available</a:t>
                </a:r>
                <a:endParaRPr lang="it-IT" sz="1900" dirty="0" smtClean="0">
                  <a:latin typeface="Trebuchet MS" charset="0"/>
                  <a:ea typeface="Trebuchet MS" charset="0"/>
                  <a:cs typeface="Trebuchet MS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Strengthen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sources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identification</a:t>
                </a:r>
                <a:endParaRPr lang="it-IT" sz="1900" dirty="0" smtClean="0">
                  <a:latin typeface="Trebuchet MS" charset="0"/>
                  <a:ea typeface="Trebuchet MS" charset="0"/>
                  <a:cs typeface="Trebuchet MS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No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previous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information on </a:t>
                </a:r>
                <a14:m>
                  <m:oMath xmlns:m="http://schemas.openxmlformats.org/officeDocument/2006/math">
                    <m:r>
                      <a:rPr lang="it-IT" sz="1900" i="1" smtClean="0">
                        <a:latin typeface="Cambria Math" charset="0"/>
                        <a:ea typeface="Trebuchet MS" charset="0"/>
                        <a:cs typeface="Trebuchet MS" charset="0"/>
                      </a:rPr>
                      <m:t>Å</m:t>
                    </m:r>
                  </m:oMath>
                </a14:m>
                <a:r>
                  <a:rPr lang="fi-FI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ngströ</a:t>
                </a:r>
                <a:r>
                  <a:rPr lang="it-IT" sz="1900" dirty="0">
                    <a:latin typeface="Trebuchet MS" charset="0"/>
                    <a:ea typeface="Trebuchet MS" charset="0"/>
                    <a:cs typeface="Trebuchet MS" charset="0"/>
                  </a:rPr>
                  <a:t>m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Absorption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</a:t>
                </a:r>
                <a:r>
                  <a:rPr lang="it-IT" sz="1900" dirty="0" err="1" smtClean="0">
                    <a:latin typeface="Trebuchet MS" charset="0"/>
                    <a:ea typeface="Trebuchet MS" charset="0"/>
                    <a:cs typeface="Trebuchet MS" charset="0"/>
                  </a:rPr>
                  <a:t>Exponent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 (</a:t>
                </a:r>
                <a:r>
                  <a:rPr lang="it-IT" sz="1900" dirty="0">
                    <a:latin typeface="Trebuchet MS" charset="0"/>
                    <a:ea typeface="Trebuchet MS" charset="0"/>
                    <a:cs typeface="Trebuchet MS" charset="0"/>
                  </a:rPr>
                  <a:t>𝛂</a:t>
                </a:r>
                <a:r>
                  <a:rPr lang="it-IT" sz="1900" dirty="0" smtClean="0">
                    <a:latin typeface="Trebuchet MS" charset="0"/>
                    <a:ea typeface="Trebuchet MS" charset="0"/>
                    <a:cs typeface="Trebuchet MS" charset="0"/>
                  </a:rPr>
                  <a:t>) of the source</a:t>
                </a:r>
                <a:endParaRPr lang="it-IT" sz="1900" dirty="0"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95496" y="4397832"/>
                <a:ext cx="6591303" cy="1276440"/>
              </a:xfrm>
              <a:prstGeom prst="rect">
                <a:avLst/>
              </a:prstGeom>
              <a:blipFill rotWithShape="0">
                <a:blip r:embed="rId5"/>
                <a:stretch>
                  <a:fillRect l="-740" t="-2857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/>
          <p:cNvSpPr txBox="1"/>
          <p:nvPr/>
        </p:nvSpPr>
        <p:spPr>
          <a:xfrm>
            <a:off x="5704113" y="5606137"/>
            <a:ext cx="154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𝛃</a:t>
            </a:r>
            <a:r>
              <a:rPr lang="it-IT" baseline="-25000" dirty="0" err="1" smtClean="0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∝𝛌</a:t>
            </a:r>
            <a:r>
              <a:rPr lang="it-IT" baseline="30000" dirty="0" smtClean="0">
                <a:latin typeface="Trebuchet MS" charset="0"/>
                <a:ea typeface="Trebuchet MS" charset="0"/>
                <a:cs typeface="Trebuchet MS" charset="0"/>
              </a:rPr>
              <a:t>-𝛂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587697" y="2253059"/>
            <a:ext cx="78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Mm</a:t>
            </a:r>
            <a:r>
              <a:rPr lang="it-IT" sz="2000" baseline="30000" dirty="0" smtClean="0">
                <a:latin typeface="Trebuchet MS" charset="0"/>
                <a:ea typeface="Trebuchet MS" charset="0"/>
                <a:cs typeface="Trebuchet MS" charset="0"/>
              </a:rPr>
              <a:t>-1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37" name="Connettore 2 36"/>
          <p:cNvCxnSpPr/>
          <p:nvPr/>
        </p:nvCxnSpPr>
        <p:spPr>
          <a:xfrm flipV="1">
            <a:off x="3690248" y="2669498"/>
            <a:ext cx="3732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7898448" y="1991803"/>
            <a:ext cx="78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Mm</a:t>
            </a:r>
            <a:r>
              <a:rPr lang="it-IT" sz="2000" baseline="30000" dirty="0" smtClean="0">
                <a:latin typeface="Trebuchet MS" charset="0"/>
                <a:ea typeface="Trebuchet MS" charset="0"/>
                <a:cs typeface="Trebuchet MS" charset="0"/>
              </a:rPr>
              <a:t>-1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39" name="Connettore 2 38"/>
          <p:cNvCxnSpPr/>
          <p:nvPr/>
        </p:nvCxnSpPr>
        <p:spPr>
          <a:xfrm flipV="1">
            <a:off x="8000999" y="2391913"/>
            <a:ext cx="3732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9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/>
      <p:bldP spid="26" grpId="0"/>
      <p:bldP spid="28" grpId="0" animBg="1"/>
      <p:bldP spid="29" grpId="0" animBg="1"/>
      <p:bldP spid="30" grpId="0" animBg="1"/>
      <p:bldP spid="3" grpId="0"/>
      <p:bldP spid="23" grpId="0"/>
      <p:bldP spid="35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 txBox="1">
            <a:spLocks noChangeArrowheads="1"/>
          </p:cNvSpPr>
          <p:nvPr/>
        </p:nvSpPr>
        <p:spPr bwMode="auto">
          <a:xfrm>
            <a:off x="1583871" y="1100601"/>
            <a:ext cx="7413172" cy="159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x-none" b="1" dirty="0" smtClean="0">
                <a:latin typeface="Trebuchet MS" charset="0"/>
              </a:rPr>
              <a:t> MODELLING: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b="1" dirty="0" err="1" smtClean="0">
                <a:latin typeface="Trebuchet MS" charset="0"/>
              </a:rPr>
              <a:t>Dataset</a:t>
            </a:r>
            <a:r>
              <a:rPr lang="it-IT" altLang="x-none" b="1" dirty="0" smtClean="0">
                <a:latin typeface="Trebuchet MS" charset="0"/>
              </a:rPr>
              <a:t> from CARE </a:t>
            </a:r>
            <a:r>
              <a:rPr lang="it-IT" altLang="x-none" dirty="0" smtClean="0">
                <a:latin typeface="Trebuchet MS" charset="0"/>
              </a:rPr>
              <a:t>(</a:t>
            </a:r>
            <a:r>
              <a:rPr lang="it-IT" altLang="x-none" sz="2200" dirty="0" err="1" smtClean="0">
                <a:latin typeface="Trebuchet MS" charset="0"/>
              </a:rPr>
              <a:t>Carbonaceous</a:t>
            </a:r>
            <a:r>
              <a:rPr lang="it-IT" altLang="x-none" sz="2200" dirty="0" smtClean="0">
                <a:latin typeface="Trebuchet MS" charset="0"/>
              </a:rPr>
              <a:t> Aerosol in Rome and </a:t>
            </a:r>
            <a:r>
              <a:rPr lang="it-IT" altLang="x-none" sz="2200" dirty="0" err="1" smtClean="0">
                <a:latin typeface="Trebuchet MS" charset="0"/>
              </a:rPr>
              <a:t>Environs</a:t>
            </a:r>
            <a:r>
              <a:rPr lang="it-IT" altLang="x-none" dirty="0" smtClean="0">
                <a:latin typeface="Trebuchet MS" charset="0"/>
              </a:rPr>
              <a:t>) </a:t>
            </a:r>
            <a:r>
              <a:rPr lang="it-IT" altLang="x-none" dirty="0" smtClean="0">
                <a:latin typeface="Trebuchet MS" charset="0"/>
                <a:sym typeface="Wingdings"/>
              </a:rPr>
              <a:t> New </a:t>
            </a:r>
            <a:r>
              <a:rPr lang="it-IT" altLang="x-none" dirty="0" err="1" smtClean="0">
                <a:latin typeface="Trebuchet MS" charset="0"/>
                <a:sym typeface="Wingdings"/>
              </a:rPr>
              <a:t>variables</a:t>
            </a:r>
            <a:r>
              <a:rPr lang="it-IT" altLang="x-none" dirty="0" smtClean="0">
                <a:latin typeface="Trebuchet MS" charset="0"/>
                <a:sym typeface="Wingdings"/>
              </a:rPr>
              <a:t> (</a:t>
            </a:r>
            <a:r>
              <a:rPr lang="it-IT" altLang="x-none" dirty="0" err="1" smtClean="0">
                <a:latin typeface="Trebuchet MS" charset="0"/>
                <a:sym typeface="Wingdings"/>
              </a:rPr>
              <a:t>optical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variables</a:t>
            </a:r>
            <a:r>
              <a:rPr lang="it-IT" altLang="x-none" dirty="0" smtClean="0">
                <a:latin typeface="Trebuchet MS" charset="0"/>
                <a:sym typeface="Wingdings"/>
              </a:rPr>
              <a:t>, Non-</a:t>
            </a:r>
            <a:r>
              <a:rPr lang="it-IT" altLang="x-none" dirty="0" err="1" smtClean="0">
                <a:latin typeface="Trebuchet MS" charset="0"/>
                <a:sym typeface="Wingdings"/>
              </a:rPr>
              <a:t>Refractory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components</a:t>
            </a:r>
            <a:r>
              <a:rPr lang="mr-IN" altLang="x-none" dirty="0" smtClean="0">
                <a:latin typeface="Trebuchet MS" charset="0"/>
                <a:sym typeface="Wingdings"/>
              </a:rPr>
              <a:t>…</a:t>
            </a:r>
            <a:r>
              <a:rPr lang="it-IT" altLang="x-none" dirty="0" smtClean="0">
                <a:latin typeface="Trebuchet MS" charset="0"/>
                <a:sym typeface="Wingdings"/>
              </a:rPr>
              <a:t>)</a:t>
            </a:r>
            <a:endParaRPr lang="it-IT" altLang="x-none" dirty="0" smtClean="0">
              <a:latin typeface="Trebuchet MS" charset="0"/>
            </a:endParaRPr>
          </a:p>
        </p:txBody>
      </p:sp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On-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going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work and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outlook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" y="979714"/>
            <a:ext cx="1506839" cy="86541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4928" y="2722572"/>
            <a:ext cx="8752115" cy="325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b="1" dirty="0" err="1" smtClean="0">
                <a:latin typeface="Trebuchet MS" charset="0"/>
              </a:rPr>
              <a:t>Dataset</a:t>
            </a:r>
            <a:r>
              <a:rPr lang="it-IT" altLang="x-none" b="1" dirty="0" smtClean="0">
                <a:latin typeface="Trebuchet MS" charset="0"/>
              </a:rPr>
              <a:t> in </a:t>
            </a:r>
            <a:r>
              <a:rPr lang="it-IT" altLang="x-none" b="1" dirty="0" err="1" smtClean="0">
                <a:latin typeface="Trebuchet MS" charset="0"/>
              </a:rPr>
              <a:t>collaboration</a:t>
            </a:r>
            <a:r>
              <a:rPr lang="it-IT" altLang="x-none" b="1" dirty="0" smtClean="0">
                <a:latin typeface="Trebuchet MS" charset="0"/>
              </a:rPr>
              <a:t> with </a:t>
            </a:r>
            <a:r>
              <a:rPr lang="it-IT" altLang="x-none" dirty="0" err="1">
                <a:latin typeface="Trebuchet MS" charset="0"/>
                <a:sym typeface="Wingdings"/>
              </a:rPr>
              <a:t>research</a:t>
            </a:r>
            <a:r>
              <a:rPr lang="it-IT" altLang="x-none" dirty="0">
                <a:latin typeface="Trebuchet MS" charset="0"/>
                <a:sym typeface="Wingdings"/>
              </a:rPr>
              <a:t> </a:t>
            </a:r>
            <a:r>
              <a:rPr lang="it-IT" altLang="x-none" dirty="0" err="1">
                <a:latin typeface="Trebuchet MS" charset="0"/>
                <a:sym typeface="Wingdings"/>
              </a:rPr>
              <a:t>group</a:t>
            </a:r>
            <a:r>
              <a:rPr lang="it-IT" altLang="x-none" dirty="0">
                <a:latin typeface="Trebuchet MS" charset="0"/>
                <a:sym typeface="Wingdings"/>
              </a:rPr>
              <a:t> </a:t>
            </a:r>
            <a:r>
              <a:rPr lang="it-IT" altLang="x-none" b="1" dirty="0">
                <a:latin typeface="Trebuchet MS" charset="0"/>
                <a:sym typeface="Wingdings"/>
              </a:rPr>
              <a:t>EGAR</a:t>
            </a:r>
            <a:r>
              <a:rPr lang="it-IT" altLang="x-none" dirty="0">
                <a:latin typeface="Trebuchet MS" charset="0"/>
                <a:sym typeface="Wingdings"/>
              </a:rPr>
              <a:t> (</a:t>
            </a:r>
            <a:r>
              <a:rPr lang="it-IT" altLang="x-none" sz="2200" dirty="0" err="1">
                <a:latin typeface="Trebuchet MS" charset="0"/>
                <a:sym typeface="Wingdings"/>
              </a:rPr>
              <a:t>Environmental</a:t>
            </a:r>
            <a:r>
              <a:rPr lang="it-IT" altLang="x-none" sz="2200" dirty="0">
                <a:latin typeface="Trebuchet MS" charset="0"/>
                <a:sym typeface="Wingdings"/>
              </a:rPr>
              <a:t> </a:t>
            </a:r>
            <a:r>
              <a:rPr lang="it-IT" altLang="x-none" sz="2200" dirty="0" err="1">
                <a:latin typeface="Trebuchet MS" charset="0"/>
                <a:sym typeface="Wingdings"/>
              </a:rPr>
              <a:t>Geochemistry</a:t>
            </a:r>
            <a:r>
              <a:rPr lang="it-IT" altLang="x-none" sz="2200" dirty="0">
                <a:latin typeface="Trebuchet MS" charset="0"/>
                <a:sym typeface="Wingdings"/>
              </a:rPr>
              <a:t> and </a:t>
            </a:r>
            <a:r>
              <a:rPr lang="it-IT" altLang="x-none" sz="2200" dirty="0" err="1">
                <a:latin typeface="Trebuchet MS" charset="0"/>
                <a:sym typeface="Wingdings"/>
              </a:rPr>
              <a:t>Atmospheric</a:t>
            </a:r>
            <a:r>
              <a:rPr lang="it-IT" altLang="x-none" sz="2200" dirty="0">
                <a:latin typeface="Trebuchet MS" charset="0"/>
                <a:sym typeface="Wingdings"/>
              </a:rPr>
              <a:t> </a:t>
            </a:r>
            <a:r>
              <a:rPr lang="it-IT" altLang="x-none" sz="2200" dirty="0" err="1">
                <a:latin typeface="Trebuchet MS" charset="0"/>
                <a:sym typeface="Wingdings"/>
              </a:rPr>
              <a:t>Research</a:t>
            </a:r>
            <a:r>
              <a:rPr lang="it-IT" altLang="x-none" dirty="0">
                <a:latin typeface="Trebuchet MS" charset="0"/>
                <a:sym typeface="Wingdings"/>
              </a:rPr>
              <a:t>) of the Spanish </a:t>
            </a:r>
            <a:r>
              <a:rPr lang="it-IT" altLang="x-none" dirty="0" err="1">
                <a:latin typeface="Trebuchet MS" charset="0"/>
                <a:sym typeface="Wingdings"/>
              </a:rPr>
              <a:t>research</a:t>
            </a:r>
            <a:r>
              <a:rPr lang="it-IT" altLang="x-none" dirty="0">
                <a:latin typeface="Trebuchet MS" charset="0"/>
                <a:sym typeface="Wingdings"/>
              </a:rPr>
              <a:t> </a:t>
            </a:r>
            <a:r>
              <a:rPr lang="it-IT" altLang="x-none" dirty="0" err="1">
                <a:latin typeface="Trebuchet MS" charset="0"/>
                <a:sym typeface="Wingdings"/>
              </a:rPr>
              <a:t>council</a:t>
            </a:r>
            <a:r>
              <a:rPr lang="it-IT" altLang="x-none" dirty="0">
                <a:latin typeface="Trebuchet MS" charset="0"/>
                <a:sym typeface="Wingdings"/>
              </a:rPr>
              <a:t> (</a:t>
            </a:r>
            <a:r>
              <a:rPr lang="it-IT" altLang="x-none" sz="2200" dirty="0">
                <a:latin typeface="Trebuchet MS" charset="0"/>
                <a:sym typeface="Wingdings"/>
              </a:rPr>
              <a:t>CSIC</a:t>
            </a:r>
            <a:r>
              <a:rPr lang="it-IT" altLang="x-none" dirty="0" smtClean="0">
                <a:latin typeface="Trebuchet MS" charset="0"/>
                <a:sym typeface="Wingdings"/>
              </a:rPr>
              <a:t>) of </a:t>
            </a:r>
            <a:r>
              <a:rPr lang="it-IT" altLang="x-none" b="1" dirty="0" err="1" smtClean="0">
                <a:latin typeface="Trebuchet MS" charset="0"/>
                <a:sym typeface="Wingdings"/>
              </a:rPr>
              <a:t>Barcelona</a:t>
            </a:r>
            <a:endParaRPr lang="it-IT" altLang="x-none" b="1" dirty="0" smtClean="0">
              <a:latin typeface="Trebuchet MS" charset="0"/>
              <a:sym typeface="Wingding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b="1" dirty="0" err="1" smtClean="0">
                <a:latin typeface="Trebuchet MS" charset="0"/>
                <a:sym typeface="Wingdings"/>
              </a:rPr>
              <a:t>Implementation</a:t>
            </a:r>
            <a:r>
              <a:rPr lang="it-IT" altLang="x-none" b="1" dirty="0">
                <a:latin typeface="Trebuchet MS" charset="0"/>
                <a:sym typeface="Wingdings"/>
              </a:rPr>
              <a:t> </a:t>
            </a:r>
            <a:r>
              <a:rPr lang="it-IT" altLang="x-none" b="1" dirty="0" smtClean="0">
                <a:latin typeface="Trebuchet MS" charset="0"/>
                <a:sym typeface="Wingdings"/>
              </a:rPr>
              <a:t>and </a:t>
            </a:r>
            <a:r>
              <a:rPr lang="it-IT" altLang="x-none" b="1" dirty="0" err="1" smtClean="0">
                <a:latin typeface="Trebuchet MS" charset="0"/>
                <a:sym typeface="Wingdings"/>
              </a:rPr>
              <a:t>optimization</a:t>
            </a:r>
            <a:r>
              <a:rPr lang="it-IT" altLang="x-none" dirty="0" smtClean="0">
                <a:latin typeface="Trebuchet MS" charset="0"/>
                <a:sym typeface="Wingdings"/>
              </a:rPr>
              <a:t> of </a:t>
            </a:r>
            <a:r>
              <a:rPr lang="it-IT" altLang="x-none" dirty="0" err="1" smtClean="0">
                <a:latin typeface="Trebuchet MS" charset="0"/>
                <a:sym typeface="Wingdings"/>
              </a:rPr>
              <a:t>models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b="1" dirty="0" smtClean="0">
                <a:latin typeface="Trebuchet MS" charset="0"/>
                <a:sym typeface="Wingdings"/>
              </a:rPr>
              <a:t>in ME-2 script</a:t>
            </a:r>
            <a:r>
              <a:rPr lang="it-IT" altLang="x-none" dirty="0" smtClean="0">
                <a:latin typeface="Trebuchet MS" charset="0"/>
                <a:sym typeface="Wingding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Wingdings" charset="2"/>
              <a:buChar char="Ø"/>
            </a:pPr>
            <a:r>
              <a:rPr lang="it-IT" altLang="x-none" dirty="0" smtClean="0">
                <a:latin typeface="Trebuchet MS" charset="0"/>
              </a:rPr>
              <a:t>Real-world </a:t>
            </a:r>
            <a:r>
              <a:rPr lang="it-IT" altLang="x-none" dirty="0" err="1" smtClean="0">
                <a:latin typeface="Trebuchet MS" charset="0"/>
              </a:rPr>
              <a:t>profiles</a:t>
            </a:r>
            <a:r>
              <a:rPr lang="it-IT" altLang="x-none" dirty="0" smtClean="0">
                <a:latin typeface="Trebuchet MS" charset="0"/>
              </a:rPr>
              <a:t> (e.g. road </a:t>
            </a:r>
            <a:r>
              <a:rPr lang="it-IT" altLang="x-none" dirty="0" err="1" smtClean="0">
                <a:latin typeface="Trebuchet MS" charset="0"/>
              </a:rPr>
              <a:t>dust</a:t>
            </a:r>
            <a:r>
              <a:rPr lang="it-IT" altLang="x-none" dirty="0" smtClean="0">
                <a:latin typeface="Trebuchet MS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Wingdings" charset="2"/>
              <a:buChar char="Ø"/>
            </a:pPr>
            <a:r>
              <a:rPr lang="it-IT" altLang="x-none" dirty="0" smtClean="0">
                <a:latin typeface="Trebuchet MS" charset="0"/>
              </a:rPr>
              <a:t>Expansion of the Bootstrap </a:t>
            </a:r>
            <a:r>
              <a:rPr lang="it-IT" altLang="x-none" dirty="0" err="1" smtClean="0">
                <a:latin typeface="Trebuchet MS" charset="0"/>
              </a:rPr>
              <a:t>analysis</a:t>
            </a:r>
            <a:endParaRPr lang="it-IT" altLang="x-none" dirty="0" smtClean="0">
              <a:latin typeface="Trebuchet MS" charset="0"/>
            </a:endParaRPr>
          </a:p>
          <a:p>
            <a:pPr marL="342900" indent="-342900">
              <a:spcBef>
                <a:spcPct val="20000"/>
              </a:spcBef>
              <a:buFont typeface="Wingdings" charset="2"/>
              <a:buChar char="Ø"/>
            </a:pPr>
            <a:r>
              <a:rPr lang="it-IT" altLang="x-none" dirty="0" err="1" smtClean="0">
                <a:latin typeface="Trebuchet MS" charset="0"/>
              </a:rPr>
              <a:t>Coupling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different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advanced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approaches</a:t>
            </a:r>
            <a:r>
              <a:rPr lang="it-IT" altLang="x-none" dirty="0" smtClean="0">
                <a:latin typeface="Trebuchet MS" charset="0"/>
              </a:rPr>
              <a:t> (e.g. </a:t>
            </a:r>
            <a:r>
              <a:rPr lang="it-IT" altLang="x-none" dirty="0" err="1" smtClean="0">
                <a:latin typeface="Trebuchet MS" charset="0"/>
              </a:rPr>
              <a:t>different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temporal</a:t>
            </a:r>
            <a:r>
              <a:rPr lang="it-IT" altLang="x-none" dirty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resolution</a:t>
            </a:r>
            <a:r>
              <a:rPr lang="it-IT" altLang="x-none" dirty="0">
                <a:latin typeface="Trebuchet MS" charset="0"/>
              </a:rPr>
              <a:t> </a:t>
            </a:r>
            <a:r>
              <a:rPr lang="it-IT" altLang="x-none" dirty="0" smtClean="0">
                <a:latin typeface="Trebuchet MS" charset="0"/>
              </a:rPr>
              <a:t>+ </a:t>
            </a:r>
            <a:r>
              <a:rPr lang="it-IT" altLang="x-none" dirty="0" err="1" smtClean="0">
                <a:latin typeface="Trebuchet MS" charset="0"/>
              </a:rPr>
              <a:t>different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>
                <a:latin typeface="Trebuchet MS" charset="0"/>
              </a:rPr>
              <a:t>sizes</a:t>
            </a:r>
            <a:r>
              <a:rPr lang="it-IT" altLang="x-none" dirty="0" smtClean="0">
                <a:latin typeface="Trebuchet MS" charset="0"/>
              </a:rPr>
              <a:t>)</a:t>
            </a:r>
            <a:endParaRPr lang="it-IT" altLang="x-none" dirty="0">
              <a:latin typeface="Trebuchet MS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it-IT" altLang="x-none" dirty="0" smtClean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 txBox="1">
            <a:spLocks noChangeArrowheads="1"/>
          </p:cNvSpPr>
          <p:nvPr/>
        </p:nvSpPr>
        <p:spPr bwMode="auto">
          <a:xfrm>
            <a:off x="195943" y="969970"/>
            <a:ext cx="2481943" cy="4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x-none" b="1" smtClean="0">
                <a:latin typeface="Trebuchet MS" charset="0"/>
              </a:rPr>
              <a:t>EXPERIMENTAL:</a:t>
            </a:r>
            <a:endParaRPr lang="it-IT" altLang="x-none" b="1" dirty="0" smtClean="0">
              <a:latin typeface="Trebuchet MS" charset="0"/>
            </a:endParaRPr>
          </a:p>
        </p:txBody>
      </p:sp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On-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going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work and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outlook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" y="1366151"/>
            <a:ext cx="657727" cy="6577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46533" y="1367386"/>
            <a:ext cx="56705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x-none" dirty="0" err="1">
                <a:latin typeface="Trebuchet MS" charset="0"/>
              </a:rPr>
              <a:t>Contribution</a:t>
            </a:r>
            <a:r>
              <a:rPr lang="it-IT" altLang="x-none" dirty="0">
                <a:latin typeface="Trebuchet MS" charset="0"/>
              </a:rPr>
              <a:t> to INFN </a:t>
            </a:r>
            <a:r>
              <a:rPr lang="it-IT" altLang="x-none" dirty="0" err="1">
                <a:latin typeface="Trebuchet MS" charset="0"/>
              </a:rPr>
              <a:t>experiment</a:t>
            </a:r>
            <a:r>
              <a:rPr lang="it-IT" altLang="x-none" dirty="0">
                <a:latin typeface="Trebuchet MS" charset="0"/>
              </a:rPr>
              <a:t> </a:t>
            </a:r>
            <a:r>
              <a:rPr lang="it-IT" altLang="x-none" dirty="0" smtClean="0">
                <a:latin typeface="Trebuchet MS" charset="0"/>
              </a:rPr>
              <a:t>TRACCIA (</a:t>
            </a:r>
            <a:r>
              <a:rPr lang="it-IT" altLang="x-none" sz="2200" dirty="0">
                <a:latin typeface="Trebuchet MS" charset="0"/>
              </a:rPr>
              <a:t>Time </a:t>
            </a:r>
            <a:r>
              <a:rPr lang="it-IT" altLang="x-none" sz="2200" dirty="0" err="1">
                <a:latin typeface="Trebuchet MS" charset="0"/>
              </a:rPr>
              <a:t>Resolved</a:t>
            </a:r>
            <a:r>
              <a:rPr lang="it-IT" altLang="x-none" sz="2200" dirty="0">
                <a:latin typeface="Trebuchet MS" charset="0"/>
              </a:rPr>
              <a:t> Aerosol </a:t>
            </a:r>
            <a:r>
              <a:rPr lang="it-IT" altLang="x-none" sz="2200" dirty="0" err="1">
                <a:latin typeface="Trebuchet MS" charset="0"/>
              </a:rPr>
              <a:t>Characterization</a:t>
            </a:r>
            <a:r>
              <a:rPr lang="it-IT" altLang="x-none" sz="2200" dirty="0">
                <a:latin typeface="Trebuchet MS" charset="0"/>
              </a:rPr>
              <a:t> </a:t>
            </a:r>
            <a:r>
              <a:rPr lang="it-IT" altLang="x-none" sz="2200" dirty="0" err="1">
                <a:latin typeface="Trebuchet MS" charset="0"/>
              </a:rPr>
              <a:t>Challenging</a:t>
            </a:r>
            <a:r>
              <a:rPr lang="it-IT" altLang="x-none" sz="2200" dirty="0">
                <a:latin typeface="Trebuchet MS" charset="0"/>
              </a:rPr>
              <a:t> </a:t>
            </a:r>
            <a:r>
              <a:rPr lang="it-IT" altLang="x-none" sz="2200" dirty="0" err="1">
                <a:latin typeface="Trebuchet MS" charset="0"/>
              </a:rPr>
              <a:t>Improvements</a:t>
            </a:r>
            <a:r>
              <a:rPr lang="it-IT" altLang="x-none" sz="2200" dirty="0">
                <a:latin typeface="Trebuchet MS" charset="0"/>
              </a:rPr>
              <a:t> and </a:t>
            </a:r>
            <a:r>
              <a:rPr lang="it-IT" altLang="x-none" sz="2200" dirty="0" err="1" smtClean="0">
                <a:latin typeface="Trebuchet MS" charset="0"/>
              </a:rPr>
              <a:t>Ambitions</a:t>
            </a:r>
            <a:r>
              <a:rPr lang="it-IT" altLang="x-none" dirty="0" smtClean="0">
                <a:latin typeface="Trebuchet MS" charset="0"/>
              </a:rPr>
              <a:t>) </a:t>
            </a:r>
            <a:r>
              <a:rPr lang="it-IT" altLang="x-none" dirty="0" err="1" smtClean="0">
                <a:latin typeface="Trebuchet MS" charset="0"/>
              </a:rPr>
              <a:t>devoted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>
                <a:latin typeface="Trebuchet MS" charset="0"/>
              </a:rPr>
              <a:t>to the </a:t>
            </a:r>
            <a:r>
              <a:rPr lang="it-IT" altLang="x-none" b="1" dirty="0" err="1">
                <a:latin typeface="Trebuchet MS" charset="0"/>
              </a:rPr>
              <a:t>realization</a:t>
            </a:r>
            <a:r>
              <a:rPr lang="it-IT" altLang="x-none" b="1" dirty="0">
                <a:latin typeface="Trebuchet MS" charset="0"/>
              </a:rPr>
              <a:t> of a new high-time </a:t>
            </a:r>
            <a:r>
              <a:rPr lang="it-IT" altLang="x-none" b="1" dirty="0" err="1">
                <a:latin typeface="Trebuchet MS" charset="0"/>
              </a:rPr>
              <a:t>resolution</a:t>
            </a:r>
            <a:r>
              <a:rPr lang="it-IT" altLang="x-none" b="1" dirty="0">
                <a:latin typeface="Trebuchet MS" charset="0"/>
              </a:rPr>
              <a:t> </a:t>
            </a:r>
            <a:r>
              <a:rPr lang="it-IT" altLang="x-none" b="1" dirty="0" err="1">
                <a:latin typeface="Trebuchet MS" charset="0"/>
              </a:rPr>
              <a:t>sampler</a:t>
            </a:r>
            <a:endParaRPr lang="it-IT" altLang="x-none" b="1" dirty="0">
              <a:latin typeface="Trebuchet MS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" y="3853545"/>
            <a:ext cx="1506839" cy="86541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03090" y="3871106"/>
            <a:ext cx="751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x-none" b="1" dirty="0" err="1" smtClean="0">
                <a:latin typeface="Trebuchet MS" charset="0"/>
              </a:rPr>
              <a:t>Measurement</a:t>
            </a:r>
            <a:r>
              <a:rPr lang="it-IT" altLang="x-none" b="1" dirty="0" smtClean="0">
                <a:latin typeface="Trebuchet MS" charset="0"/>
              </a:rPr>
              <a:t> and </a:t>
            </a:r>
            <a:r>
              <a:rPr lang="it-IT" altLang="x-none" b="1" dirty="0" err="1" smtClean="0">
                <a:latin typeface="Trebuchet MS" charset="0"/>
              </a:rPr>
              <a:t>analysis</a:t>
            </a:r>
            <a:r>
              <a:rPr lang="it-IT" altLang="x-none" dirty="0" smtClean="0">
                <a:latin typeface="Trebuchet MS" charset="0"/>
              </a:rPr>
              <a:t> of </a:t>
            </a:r>
            <a:r>
              <a:rPr lang="it-IT" altLang="x-none" dirty="0" err="1" smtClean="0">
                <a:latin typeface="Trebuchet MS" charset="0"/>
              </a:rPr>
              <a:t>components</a:t>
            </a:r>
            <a:r>
              <a:rPr lang="it-IT" altLang="x-none" dirty="0" smtClean="0">
                <a:latin typeface="Trebuchet MS" charset="0"/>
              </a:rPr>
              <a:t> of </a:t>
            </a:r>
            <a:r>
              <a:rPr lang="it-IT" altLang="x-none" b="1" dirty="0" smtClean="0">
                <a:latin typeface="Trebuchet MS" charset="0"/>
              </a:rPr>
              <a:t>non-</a:t>
            </a:r>
            <a:r>
              <a:rPr lang="it-IT" altLang="x-none" b="1" dirty="0" err="1" smtClean="0">
                <a:latin typeface="Trebuchet MS" charset="0"/>
              </a:rPr>
              <a:t>exhaust</a:t>
            </a:r>
            <a:r>
              <a:rPr lang="it-IT" altLang="x-none" b="1" dirty="0" smtClean="0">
                <a:latin typeface="Trebuchet MS" charset="0"/>
              </a:rPr>
              <a:t> </a:t>
            </a:r>
            <a:r>
              <a:rPr lang="it-IT" altLang="x-none" b="1" dirty="0" err="1" smtClean="0">
                <a:latin typeface="Trebuchet MS" charset="0"/>
              </a:rPr>
              <a:t>emissions</a:t>
            </a:r>
            <a:r>
              <a:rPr lang="it-IT" altLang="x-none" dirty="0" smtClean="0">
                <a:latin typeface="Trebuchet MS" charset="0"/>
              </a:rPr>
              <a:t> (e.g. </a:t>
            </a:r>
            <a:r>
              <a:rPr lang="it-IT" altLang="x-none" dirty="0" err="1" smtClean="0">
                <a:latin typeface="Trebuchet MS" charset="0"/>
              </a:rPr>
              <a:t>brake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wear</a:t>
            </a:r>
            <a:r>
              <a:rPr lang="it-IT" altLang="x-none" dirty="0" smtClean="0">
                <a:latin typeface="Trebuchet MS" charset="0"/>
              </a:rPr>
              <a:t>) in </a:t>
            </a:r>
            <a:r>
              <a:rPr lang="it-IT" altLang="x-none" b="1" dirty="0" err="1" smtClean="0">
                <a:latin typeface="Trebuchet MS" charset="0"/>
              </a:rPr>
              <a:t>laboratory</a:t>
            </a:r>
            <a:r>
              <a:rPr lang="it-IT" altLang="x-none" b="1" dirty="0" smtClean="0">
                <a:latin typeface="Trebuchet MS" charset="0"/>
              </a:rPr>
              <a:t> </a:t>
            </a:r>
            <a:endParaRPr lang="it-IT" altLang="x-none" b="1" dirty="0">
              <a:latin typeface="Trebuchet MS" charset="0"/>
            </a:endParaRPr>
          </a:p>
        </p:txBody>
      </p:sp>
      <p:sp>
        <p:nvSpPr>
          <p:cNvPr id="12" name="Freccia destra 11"/>
          <p:cNvSpPr/>
          <p:nvPr/>
        </p:nvSpPr>
        <p:spPr>
          <a:xfrm>
            <a:off x="146958" y="4914897"/>
            <a:ext cx="914400" cy="408214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191986" y="4925114"/>
            <a:ext cx="721722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  <a:sym typeface="Wingdings"/>
              </a:rPr>
              <a:t>Collaboration with EGAR </a:t>
            </a:r>
            <a:r>
              <a:rPr lang="it-IT" altLang="x-none" dirty="0" err="1" smtClean="0">
                <a:latin typeface="Trebuchet MS" charset="0"/>
                <a:sym typeface="Wingdings"/>
              </a:rPr>
              <a:t>group</a:t>
            </a:r>
            <a:r>
              <a:rPr lang="it-IT" altLang="x-none" dirty="0" smtClean="0">
                <a:latin typeface="Trebuchet MS" charset="0"/>
                <a:sym typeface="Wingdings"/>
              </a:rPr>
              <a:t> of </a:t>
            </a:r>
            <a:r>
              <a:rPr lang="it-IT" altLang="x-none" dirty="0" err="1" smtClean="0">
                <a:latin typeface="Trebuchet MS" charset="0"/>
                <a:sym typeface="Wingdings"/>
              </a:rPr>
              <a:t>Barcelona</a:t>
            </a:r>
            <a:endParaRPr lang="it-IT" altLang="x-none" dirty="0" smtClean="0">
              <a:latin typeface="Trebuchet MS" charset="0"/>
              <a:sym typeface="Wingdings"/>
            </a:endParaRPr>
          </a:p>
          <a:p>
            <a:pPr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  <a:sym typeface="Wingdings"/>
              </a:rPr>
              <a:t>(6 </a:t>
            </a:r>
            <a:r>
              <a:rPr lang="it-IT" altLang="x-none" dirty="0" err="1" smtClean="0">
                <a:latin typeface="Trebuchet MS" charset="0"/>
                <a:sym typeface="Wingdings"/>
              </a:rPr>
              <a:t>months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abroad</a:t>
            </a:r>
            <a:r>
              <a:rPr lang="it-IT" altLang="x-none" dirty="0" smtClean="0">
                <a:latin typeface="Trebuchet MS" charset="0"/>
                <a:sym typeface="Wingdings"/>
              </a:rPr>
              <a:t>)</a:t>
            </a:r>
            <a:endParaRPr lang="it-IT" altLang="x-none" dirty="0">
              <a:latin typeface="Trebuchet MS" charset="0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485" y="48987"/>
            <a:ext cx="274319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9" grpId="0"/>
      <p:bldP spid="11" grpId="0"/>
      <p:bldP spid="1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78" y="2070100"/>
            <a:ext cx="4064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1" y="229136"/>
            <a:ext cx="5486400" cy="594286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462666" y="5557445"/>
            <a:ext cx="159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smtClean="0">
                <a:latin typeface="Trebuchet MS" charset="0"/>
                <a:ea typeface="Trebuchet MS" charset="0"/>
                <a:cs typeface="Trebuchet MS" charset="0"/>
              </a:rPr>
              <a:t>(IPCC, 2013)</a:t>
            </a:r>
            <a:endParaRPr lang="it-IT" sz="2000" i="1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812471" y="2988130"/>
            <a:ext cx="6106886" cy="18777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2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Results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5805"/>
            <a:ext cx="9144000" cy="130339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96252" y="946484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</a:rPr>
              <a:t>F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967664" y="906379"/>
            <a:ext cx="1291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Trebuchet MS" charset="0"/>
                <a:ea typeface="Trebuchet MS" charset="0"/>
                <a:cs typeface="Trebuchet MS" charset="0"/>
              </a:rPr>
              <a:t>ng</a:t>
            </a:r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/m</a:t>
            </a:r>
            <a:r>
              <a:rPr lang="it-IT" sz="2000" baseline="30000" dirty="0" smtClean="0">
                <a:latin typeface="Trebuchet MS" charset="0"/>
                <a:ea typeface="Trebuchet MS" charset="0"/>
                <a:cs typeface="Trebuchet MS" charset="0"/>
              </a:rPr>
              <a:t>3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114675" y="930442"/>
            <a:ext cx="1291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smtClean="0">
                <a:latin typeface="Trebuchet MS" charset="0"/>
                <a:ea typeface="Trebuchet MS" charset="0"/>
                <a:cs typeface="Trebuchet MS" charset="0"/>
              </a:rPr>
              <a:t>Mm</a:t>
            </a:r>
            <a:r>
              <a:rPr lang="it-IT" sz="2000" baseline="30000" smtClean="0">
                <a:latin typeface="Trebuchet MS" charset="0"/>
                <a:ea typeface="Trebuchet MS" charset="0"/>
                <a:cs typeface="Trebuchet MS" charset="0"/>
              </a:rPr>
              <a:t>-1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015789" y="1331495"/>
            <a:ext cx="8823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114673" y="1307433"/>
            <a:ext cx="10507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706" y="2903956"/>
            <a:ext cx="5700294" cy="216306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114926" y="2943726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61" y="3337093"/>
            <a:ext cx="7124700" cy="26543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005261" y="2951748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759242" y="2951747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609474" y="2935706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796589" y="296779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646819" y="296779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224335" y="296779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138736" y="2951748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155032" y="5759116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045367" y="5767138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799348" y="5767137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649580" y="5751096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836695" y="578318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686925" y="578318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264441" y="578318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178842" y="5767138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20315" y="2831432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rebuchet MS" charset="0"/>
                <a:ea typeface="Trebuchet MS" charset="0"/>
                <a:cs typeface="Trebuchet MS" charset="0"/>
              </a:rPr>
              <a:t>G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7668126" y="3673642"/>
            <a:ext cx="1475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Trebuchet MS" charset="0"/>
                <a:ea typeface="Trebuchet MS" charset="0"/>
                <a:cs typeface="Trebuchet MS" charset="0"/>
              </a:rPr>
              <a:t>a</a:t>
            </a:r>
            <a:r>
              <a:rPr lang="it-IT" sz="2000" dirty="0" err="1" smtClean="0">
                <a:latin typeface="Trebuchet MS" charset="0"/>
                <a:ea typeface="Trebuchet MS" charset="0"/>
                <a:cs typeface="Trebuchet MS" charset="0"/>
              </a:rPr>
              <a:t>verage</a:t>
            </a:r>
            <a:r>
              <a:rPr lang="it-IT" sz="2000" dirty="0" smtClean="0">
                <a:latin typeface="Trebuchet MS" charset="0"/>
                <a:ea typeface="Trebuchet MS" charset="0"/>
                <a:cs typeface="Trebuchet MS" charset="0"/>
              </a:rPr>
              <a:t>=1</a:t>
            </a:r>
            <a:endParaRPr lang="it-IT" sz="2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42" name="Connettore 2 41"/>
          <p:cNvCxnSpPr/>
          <p:nvPr/>
        </p:nvCxnSpPr>
        <p:spPr>
          <a:xfrm flipH="1">
            <a:off x="737935" y="1219202"/>
            <a:ext cx="417094" cy="288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1163052" y="906379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=7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4" name="Rettangolo arrotondato 43"/>
          <p:cNvSpPr/>
          <p:nvPr/>
        </p:nvSpPr>
        <p:spPr>
          <a:xfrm>
            <a:off x="0" y="1556084"/>
            <a:ext cx="1138989" cy="12994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5558590" y="441159"/>
            <a:ext cx="358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Trebuchet MS" charset="0"/>
                <a:ea typeface="Trebuchet MS" charset="0"/>
                <a:cs typeface="Trebuchet MS" charset="0"/>
              </a:rPr>
              <a:t>Forello et al., in </a:t>
            </a:r>
            <a:r>
              <a:rPr lang="it-IT" sz="2000" i="1" dirty="0" err="1" smtClean="0">
                <a:latin typeface="Trebuchet MS" charset="0"/>
                <a:ea typeface="Trebuchet MS" charset="0"/>
                <a:cs typeface="Trebuchet MS" charset="0"/>
              </a:rPr>
              <a:t>preparation</a:t>
            </a:r>
            <a:endParaRPr lang="it-IT" sz="2000" i="1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 txBox="1">
            <a:spLocks noChangeArrowheads="1"/>
          </p:cNvSpPr>
          <p:nvPr/>
        </p:nvSpPr>
        <p:spPr bwMode="auto">
          <a:xfrm>
            <a:off x="179512" y="1124744"/>
            <a:ext cx="86409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</a:rPr>
              <a:t>INFN </a:t>
            </a:r>
            <a:r>
              <a:rPr lang="it-IT" altLang="x-none" dirty="0" err="1" smtClean="0">
                <a:latin typeface="Trebuchet MS" charset="0"/>
              </a:rPr>
              <a:t>experiment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b="1" dirty="0" smtClean="0">
                <a:solidFill>
                  <a:schemeClr val="accent5">
                    <a:lumMod val="50000"/>
                  </a:schemeClr>
                </a:solidFill>
                <a:latin typeface="Trebuchet MS" charset="0"/>
              </a:rPr>
              <a:t>TRACCIA </a:t>
            </a:r>
          </a:p>
          <a:p>
            <a:pPr algn="ctr">
              <a:spcBef>
                <a:spcPct val="20000"/>
              </a:spcBef>
            </a:pPr>
            <a:r>
              <a:rPr lang="it-IT" altLang="x-none" sz="2200" dirty="0" smtClean="0">
                <a:latin typeface="Trebuchet MS" charset="0"/>
              </a:rPr>
              <a:t>(Time </a:t>
            </a:r>
            <a:r>
              <a:rPr lang="it-IT" altLang="x-none" sz="2200" dirty="0" err="1" smtClean="0">
                <a:latin typeface="Trebuchet MS" charset="0"/>
              </a:rPr>
              <a:t>Resolved</a:t>
            </a:r>
            <a:r>
              <a:rPr lang="it-IT" altLang="x-none" sz="2200" dirty="0" smtClean="0">
                <a:latin typeface="Trebuchet MS" charset="0"/>
              </a:rPr>
              <a:t> Aerosol </a:t>
            </a:r>
            <a:r>
              <a:rPr lang="it-IT" altLang="x-none" sz="2200" dirty="0" err="1" smtClean="0">
                <a:latin typeface="Trebuchet MS" charset="0"/>
              </a:rPr>
              <a:t>Characterization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Challenging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Improvements</a:t>
            </a:r>
            <a:r>
              <a:rPr lang="it-IT" altLang="x-none" sz="2200" dirty="0" smtClean="0">
                <a:latin typeface="Trebuchet MS" charset="0"/>
              </a:rPr>
              <a:t> and </a:t>
            </a:r>
            <a:r>
              <a:rPr lang="it-IT" altLang="x-none" sz="2200" dirty="0" err="1" smtClean="0">
                <a:latin typeface="Trebuchet MS" charset="0"/>
              </a:rPr>
              <a:t>Ambitions</a:t>
            </a:r>
            <a:r>
              <a:rPr lang="it-IT" altLang="x-none" sz="2200" dirty="0" smtClean="0">
                <a:latin typeface="Trebuchet MS" charset="0"/>
              </a:rPr>
              <a:t>)</a:t>
            </a:r>
            <a:endParaRPr lang="it-IT" altLang="x-none" sz="2200" dirty="0">
              <a:latin typeface="Trebuchet MS" charset="0"/>
            </a:endParaRPr>
          </a:p>
        </p:txBody>
      </p:sp>
      <p:sp>
        <p:nvSpPr>
          <p:cNvPr id="54275" name="Segnaposto piè di pagina 3"/>
          <p:cNvSpPr txBox="1">
            <a:spLocks/>
          </p:cNvSpPr>
          <p:nvPr/>
        </p:nvSpPr>
        <p:spPr bwMode="auto">
          <a:xfrm>
            <a:off x="1066800" y="626745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1000">
                <a:solidFill>
                  <a:srgbClr val="FFFFFF"/>
                </a:solidFill>
                <a:latin typeface="Trebuchet MS" charset="0"/>
              </a:rPr>
              <a:t>Piè di pagina: spazio libero per eventuale                                                      nome struttura o altro</a:t>
            </a:r>
            <a:endParaRPr lang="it-IT" altLang="x-none" sz="1400">
              <a:solidFill>
                <a:srgbClr val="000000"/>
              </a:solidFill>
            </a:endParaRPr>
          </a:p>
        </p:txBody>
      </p:sp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First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year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: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Experimental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2" y="2559224"/>
            <a:ext cx="6192688" cy="7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x-none" sz="2200" dirty="0" smtClean="0">
                <a:latin typeface="Trebuchet MS" charset="0"/>
              </a:rPr>
              <a:t>Collaboration with </a:t>
            </a:r>
            <a:r>
              <a:rPr lang="it-IT" altLang="x-none" sz="2200" dirty="0" err="1" smtClean="0">
                <a:latin typeface="Trebuchet MS" charset="0"/>
              </a:rPr>
              <a:t>other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>
                <a:latin typeface="Trebuchet MS" charset="0"/>
              </a:rPr>
              <a:t>I</a:t>
            </a:r>
            <a:r>
              <a:rPr lang="it-IT" altLang="x-none" sz="2200" dirty="0" err="1" smtClean="0">
                <a:latin typeface="Trebuchet MS" charset="0"/>
              </a:rPr>
              <a:t>talian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research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groups</a:t>
            </a:r>
            <a:r>
              <a:rPr lang="it-IT" altLang="x-none" sz="2200" dirty="0" smtClean="0">
                <a:latin typeface="Trebuchet MS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it-IT" altLang="x-none" sz="2200" dirty="0" smtClean="0">
                <a:latin typeface="Trebuchet MS" charset="0"/>
              </a:rPr>
              <a:t>(Florence-LABEC, Genoa, Lecce)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500" y="3573016"/>
            <a:ext cx="8856984" cy="221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</a:rPr>
              <a:t>Design and </a:t>
            </a:r>
            <a:r>
              <a:rPr lang="it-IT" altLang="x-none" dirty="0" err="1" smtClean="0">
                <a:latin typeface="Trebuchet MS" charset="0"/>
              </a:rPr>
              <a:t>construction</a:t>
            </a:r>
            <a:r>
              <a:rPr lang="it-IT" altLang="x-none" dirty="0" smtClean="0">
                <a:latin typeface="Trebuchet MS" charset="0"/>
              </a:rPr>
              <a:t> of </a:t>
            </a:r>
            <a:r>
              <a:rPr lang="it-IT" altLang="x-none" b="1" dirty="0" smtClean="0">
                <a:solidFill>
                  <a:schemeClr val="accent5">
                    <a:lumMod val="50000"/>
                  </a:schemeClr>
                </a:solidFill>
                <a:latin typeface="Trebuchet MS" charset="0"/>
              </a:rPr>
              <a:t>STRAS</a:t>
            </a:r>
            <a:r>
              <a:rPr lang="it-IT" altLang="x-none" dirty="0" smtClean="0">
                <a:solidFill>
                  <a:schemeClr val="accent5">
                    <a:lumMod val="50000"/>
                  </a:schemeClr>
                </a:solidFill>
                <a:latin typeface="Trebuchet MS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it-IT" altLang="x-none" sz="2200" dirty="0" smtClean="0">
                <a:latin typeface="Trebuchet MS" charset="0"/>
              </a:rPr>
              <a:t>(</a:t>
            </a:r>
            <a:r>
              <a:rPr lang="it-IT" altLang="x-none" sz="2200" dirty="0" err="1" smtClean="0">
                <a:latin typeface="Trebuchet MS" charset="0"/>
              </a:rPr>
              <a:t>Size</a:t>
            </a:r>
            <a:r>
              <a:rPr lang="it-IT" altLang="x-none" sz="2200" dirty="0" smtClean="0">
                <a:latin typeface="Trebuchet MS" charset="0"/>
              </a:rPr>
              <a:t> and Time </a:t>
            </a:r>
            <a:r>
              <a:rPr lang="it-IT" altLang="x-none" sz="2200" dirty="0" err="1" smtClean="0">
                <a:latin typeface="Trebuchet MS" charset="0"/>
              </a:rPr>
              <a:t>Resolved</a:t>
            </a:r>
            <a:r>
              <a:rPr lang="it-IT" altLang="x-none" sz="2200" dirty="0" smtClean="0">
                <a:latin typeface="Trebuchet MS" charset="0"/>
              </a:rPr>
              <a:t> Aerosol Sampler)</a:t>
            </a:r>
          </a:p>
          <a:p>
            <a:pPr algn="ctr"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</a:rPr>
              <a:t>PM </a:t>
            </a:r>
            <a:r>
              <a:rPr lang="it-IT" altLang="x-none" dirty="0" err="1" smtClean="0">
                <a:latin typeface="Trebuchet MS" charset="0"/>
              </a:rPr>
              <a:t>sampler</a:t>
            </a:r>
            <a:r>
              <a:rPr lang="it-IT" altLang="x-none" dirty="0" smtClean="0">
                <a:latin typeface="Trebuchet MS" charset="0"/>
              </a:rPr>
              <a:t> with </a:t>
            </a:r>
            <a:r>
              <a:rPr lang="it-IT" altLang="x-none" b="1" u="sng" dirty="0" err="1" smtClean="0">
                <a:latin typeface="Trebuchet MS" charset="0"/>
              </a:rPr>
              <a:t>hourly</a:t>
            </a:r>
            <a:r>
              <a:rPr lang="it-IT" altLang="x-none" b="1" u="sng" dirty="0" smtClean="0">
                <a:latin typeface="Trebuchet MS" charset="0"/>
              </a:rPr>
              <a:t> </a:t>
            </a:r>
            <a:r>
              <a:rPr lang="it-IT" altLang="x-none" b="1" u="sng" dirty="0" err="1" smtClean="0">
                <a:latin typeface="Trebuchet MS" charset="0"/>
              </a:rPr>
              <a:t>resolution</a:t>
            </a:r>
            <a:r>
              <a:rPr lang="it-IT" altLang="x-none" dirty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that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b="1" u="sng" dirty="0" err="1" smtClean="0">
                <a:latin typeface="Trebuchet MS" charset="0"/>
              </a:rPr>
              <a:t>resolves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atmospheric</a:t>
            </a:r>
            <a:r>
              <a:rPr lang="it-IT" altLang="x-none" dirty="0" smtClean="0">
                <a:latin typeface="Trebuchet MS" charset="0"/>
              </a:rPr>
              <a:t> aerosol in </a:t>
            </a:r>
            <a:r>
              <a:rPr lang="it-IT" altLang="x-none" b="1" u="sng" dirty="0" err="1" smtClean="0">
                <a:latin typeface="Trebuchet MS" charset="0"/>
              </a:rPr>
              <a:t>two</a:t>
            </a:r>
            <a:r>
              <a:rPr lang="it-IT" altLang="x-none" b="1" u="sng" dirty="0" smtClean="0">
                <a:latin typeface="Trebuchet MS" charset="0"/>
              </a:rPr>
              <a:t> </a:t>
            </a:r>
            <a:r>
              <a:rPr lang="it-IT" altLang="x-none" b="1" u="sng" dirty="0" err="1" smtClean="0">
                <a:latin typeface="Trebuchet MS" charset="0"/>
              </a:rPr>
              <a:t>different</a:t>
            </a:r>
            <a:r>
              <a:rPr lang="it-IT" altLang="x-none" b="1" u="sng" dirty="0" smtClean="0">
                <a:latin typeface="Trebuchet MS" charset="0"/>
              </a:rPr>
              <a:t> </a:t>
            </a:r>
            <a:r>
              <a:rPr lang="it-IT" altLang="x-none" b="1" u="sng" dirty="0" err="1" smtClean="0">
                <a:latin typeface="Trebuchet MS" charset="0"/>
              </a:rPr>
              <a:t>sizes</a:t>
            </a:r>
            <a:endParaRPr lang="it-IT" altLang="x-none" b="1" u="sng" dirty="0" smtClean="0">
              <a:latin typeface="Trebuchet MS" charset="0"/>
            </a:endParaRPr>
          </a:p>
          <a:p>
            <a:pPr algn="ctr">
              <a:spcBef>
                <a:spcPct val="20000"/>
              </a:spcBef>
            </a:pPr>
            <a:r>
              <a:rPr lang="it-IT" altLang="x-none" dirty="0" smtClean="0">
                <a:latin typeface="Trebuchet MS" charset="0"/>
                <a:sym typeface="Wingdings"/>
              </a:rPr>
              <a:t></a:t>
            </a:r>
            <a:r>
              <a:rPr lang="it-IT" altLang="x-none" dirty="0" err="1" smtClean="0">
                <a:latin typeface="Trebuchet MS" charset="0"/>
                <a:sym typeface="Wingdings"/>
              </a:rPr>
              <a:t>optimization</a:t>
            </a:r>
            <a:r>
              <a:rPr lang="it-IT" altLang="x-none" dirty="0" smtClean="0">
                <a:latin typeface="Trebuchet MS" charset="0"/>
                <a:sym typeface="Wingdings"/>
              </a:rPr>
              <a:t> for IBA and </a:t>
            </a:r>
            <a:r>
              <a:rPr lang="it-IT" altLang="x-none" dirty="0" err="1" smtClean="0">
                <a:latin typeface="Trebuchet MS" charset="0"/>
                <a:sym typeface="Wingdings"/>
              </a:rPr>
              <a:t>optical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techniques</a:t>
            </a:r>
            <a:endParaRPr lang="it-IT" altLang="x-none" dirty="0" smtClean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Why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do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we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care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about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atmospheric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aerosol?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1251" y="968150"/>
            <a:ext cx="48965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altLang="x-none" b="1" dirty="0" smtClean="0">
                <a:solidFill>
                  <a:schemeClr val="tx1"/>
                </a:solidFill>
                <a:latin typeface="Trebuchet MS" charset="0"/>
              </a:rPr>
              <a:t>Impact on </a:t>
            </a:r>
            <a:r>
              <a:rPr lang="it-IT" altLang="x-none" b="1" dirty="0" err="1" smtClean="0">
                <a:solidFill>
                  <a:schemeClr val="tx1"/>
                </a:solidFill>
                <a:latin typeface="Trebuchet MS" charset="0"/>
              </a:rPr>
              <a:t>local</a:t>
            </a:r>
            <a:r>
              <a:rPr lang="it-IT" altLang="x-none" b="1" dirty="0" smtClean="0">
                <a:solidFill>
                  <a:schemeClr val="tx1"/>
                </a:solidFill>
                <a:latin typeface="Trebuchet MS" charset="0"/>
              </a:rPr>
              <a:t> and global scale: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lang="it-IT" altLang="x-none" sz="2200" dirty="0" err="1" smtClean="0">
                <a:latin typeface="Trebuchet MS" charset="0"/>
                <a:sym typeface="Wingdings"/>
              </a:rPr>
              <a:t>Adverse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human 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health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effects</a:t>
            </a:r>
            <a:endParaRPr lang="it-IT" altLang="x-none" sz="2200" dirty="0" smtClean="0">
              <a:latin typeface="Trebuchet MS" charset="0"/>
              <a:sym typeface="Wingding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  <a:sym typeface="Wingdings"/>
              </a:rPr>
              <a:t>Decrease</a:t>
            </a: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  <a:sym typeface="Wingdings"/>
              </a:rPr>
              <a:t> </a:t>
            </a: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  <a:sym typeface="Wingdings"/>
              </a:rPr>
              <a:t>visibility</a:t>
            </a:r>
            <a:endParaRPr lang="it-IT" altLang="x-none" sz="2200" dirty="0" smtClean="0">
              <a:solidFill>
                <a:schemeClr val="tx1"/>
              </a:solidFill>
              <a:latin typeface="Trebuchet MS" charset="0"/>
              <a:sym typeface="Wingding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lang="it-IT" altLang="x-none" sz="2200" dirty="0" err="1" smtClean="0">
                <a:latin typeface="Trebuchet MS" charset="0"/>
                <a:sym typeface="Wingdings"/>
              </a:rPr>
              <a:t>Influence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the 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climate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</a:t>
            </a:r>
            <a:endParaRPr lang="it-IT" altLang="x-none" sz="2200" dirty="0" smtClean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57673" y="2646646"/>
            <a:ext cx="529069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 altLang="x-none" dirty="0" smtClean="0">
                <a:solidFill>
                  <a:schemeClr val="tx1"/>
                </a:solidFill>
                <a:latin typeface="Trebuchet MS" charset="0"/>
              </a:rPr>
              <a:t>Direct </a:t>
            </a:r>
            <a:r>
              <a:rPr lang="it-IT" altLang="x-none" dirty="0" err="1" smtClean="0">
                <a:solidFill>
                  <a:schemeClr val="tx1"/>
                </a:solidFill>
                <a:latin typeface="Trebuchet MS" charset="0"/>
              </a:rPr>
              <a:t>effect</a:t>
            </a:r>
            <a:r>
              <a:rPr lang="it-IT" altLang="x-none" dirty="0" smtClean="0">
                <a:solidFill>
                  <a:schemeClr val="tx1"/>
                </a:solidFill>
                <a:latin typeface="Trebuchet MS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(</a:t>
            </a: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</a:rPr>
              <a:t>scattering</a:t>
            </a: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 and </a:t>
            </a: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</a:rPr>
              <a:t>absorption</a:t>
            </a: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 of light)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 altLang="x-none" dirty="0" err="1" smtClean="0">
                <a:latin typeface="Trebuchet MS" charset="0"/>
              </a:rPr>
              <a:t>Indirect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effect</a:t>
            </a:r>
            <a:endParaRPr lang="it-IT" altLang="x-none" dirty="0" smtClean="0">
              <a:latin typeface="Trebuchet MS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(</a:t>
            </a: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</a:rPr>
              <a:t>Cloud</a:t>
            </a: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it-IT" altLang="x-none" sz="2200" dirty="0" err="1" smtClean="0">
                <a:solidFill>
                  <a:schemeClr val="tx1"/>
                </a:solidFill>
                <a:latin typeface="Trebuchet MS" charset="0"/>
              </a:rPr>
              <a:t>Condensation</a:t>
            </a:r>
            <a:r>
              <a:rPr lang="it-IT" altLang="x-none" sz="2200" dirty="0" smtClean="0">
                <a:solidFill>
                  <a:schemeClr val="tx1"/>
                </a:solidFill>
                <a:latin typeface="Trebuchet MS" charset="0"/>
              </a:rPr>
              <a:t> Nuclei)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8" y="4392691"/>
            <a:ext cx="5186363" cy="5474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84682" y="4969617"/>
            <a:ext cx="159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smtClean="0">
                <a:latin typeface="Trebuchet MS" charset="0"/>
                <a:ea typeface="Trebuchet MS" charset="0"/>
                <a:cs typeface="Trebuchet MS" charset="0"/>
              </a:rPr>
              <a:t>(IPCC, 2013)</a:t>
            </a:r>
            <a:endParaRPr lang="it-IT" sz="2000" i="1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326473" y="4666415"/>
            <a:ext cx="496855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26473" y="4911054"/>
            <a:ext cx="432048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22" y="702128"/>
            <a:ext cx="3652391" cy="26960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5" y="3412671"/>
            <a:ext cx="2935432" cy="3075214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>
            <a:off x="2563586" y="5012870"/>
            <a:ext cx="0" cy="39188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89588" y="5427946"/>
            <a:ext cx="5574398" cy="8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altLang="x-none" dirty="0" smtClean="0">
                <a:latin typeface="Trebuchet MS" charset="0"/>
              </a:rPr>
              <a:t>Aerosol </a:t>
            </a:r>
            <a:r>
              <a:rPr lang="it-IT" altLang="x-none" dirty="0" smtClean="0">
                <a:latin typeface="Trebuchet MS" charset="0"/>
                <a:sym typeface="Wingdings"/>
              </a:rPr>
              <a:t> </a:t>
            </a:r>
            <a:r>
              <a:rPr lang="it-IT" altLang="x-none" dirty="0" err="1" smtClean="0">
                <a:latin typeface="Trebuchet MS" charset="0"/>
                <a:sym typeface="Wingdings"/>
              </a:rPr>
              <a:t>main</a:t>
            </a:r>
            <a:r>
              <a:rPr lang="it-IT" altLang="x-none" dirty="0" smtClean="0">
                <a:latin typeface="Trebuchet MS" charset="0"/>
                <a:sym typeface="Wingdings"/>
              </a:rPr>
              <a:t> cause of </a:t>
            </a:r>
            <a:r>
              <a:rPr lang="it-IT" altLang="x-none" dirty="0" err="1" smtClean="0">
                <a:latin typeface="Trebuchet MS" charset="0"/>
                <a:sym typeface="Wingdings"/>
              </a:rPr>
              <a:t>uncertainty</a:t>
            </a:r>
            <a:r>
              <a:rPr lang="it-IT" altLang="x-none" dirty="0" smtClean="0">
                <a:latin typeface="Trebuchet MS" charset="0"/>
                <a:sym typeface="Wingdings"/>
              </a:rPr>
              <a:t> in </a:t>
            </a:r>
            <a:r>
              <a:rPr lang="it-IT" altLang="x-none" dirty="0" err="1" smtClean="0">
                <a:latin typeface="Trebuchet MS" charset="0"/>
                <a:sym typeface="Wingdings"/>
              </a:rPr>
              <a:t>total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anthropogenic</a:t>
            </a:r>
            <a:r>
              <a:rPr lang="it-IT" altLang="x-none" dirty="0" smtClean="0">
                <a:latin typeface="Trebuchet MS" charset="0"/>
                <a:sym typeface="Wingdings"/>
              </a:rPr>
              <a:t> radiative forcing!</a:t>
            </a:r>
            <a:endParaRPr lang="it-IT" altLang="x-none" sz="2200" dirty="0" smtClean="0">
              <a:solidFill>
                <a:schemeClr val="tx1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My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contribution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4982" y="1028129"/>
            <a:ext cx="8640960" cy="7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sz="2200" dirty="0" err="1" smtClean="0">
                <a:latin typeface="Trebuchet MS" charset="0"/>
              </a:rPr>
              <a:t>Study</a:t>
            </a:r>
            <a:r>
              <a:rPr lang="it-IT" altLang="x-none" sz="2200" dirty="0" smtClean="0">
                <a:latin typeface="Trebuchet MS" charset="0"/>
              </a:rPr>
              <a:t> of the </a:t>
            </a:r>
            <a:r>
              <a:rPr lang="it-IT" altLang="x-none" sz="2200" b="1" dirty="0" err="1" smtClean="0">
                <a:latin typeface="Trebuchet MS" charset="0"/>
              </a:rPr>
              <a:t>theoretical</a:t>
            </a:r>
            <a:r>
              <a:rPr lang="it-IT" altLang="x-none" sz="2200" b="1" dirty="0" smtClean="0">
                <a:latin typeface="Trebuchet MS" charset="0"/>
              </a:rPr>
              <a:t> </a:t>
            </a:r>
            <a:r>
              <a:rPr lang="it-IT" altLang="x-none" sz="2200" b="1" dirty="0" err="1" smtClean="0">
                <a:latin typeface="Trebuchet MS" charset="0"/>
              </a:rPr>
              <a:t>efficiency</a:t>
            </a:r>
            <a:r>
              <a:rPr lang="it-IT" altLang="x-none" sz="2200" b="1" dirty="0" smtClean="0">
                <a:latin typeface="Trebuchet MS" charset="0"/>
              </a:rPr>
              <a:t> </a:t>
            </a:r>
            <a:r>
              <a:rPr lang="it-IT" altLang="x-none" sz="2200" b="1" dirty="0" err="1" smtClean="0">
                <a:latin typeface="Trebuchet MS" charset="0"/>
              </a:rPr>
              <a:t>curves</a:t>
            </a:r>
            <a:r>
              <a:rPr lang="it-IT" altLang="x-none" sz="2200" b="1" dirty="0" smtClean="0">
                <a:latin typeface="Trebuchet MS" charset="0"/>
              </a:rPr>
              <a:t> </a:t>
            </a:r>
            <a:r>
              <a:rPr lang="it-IT" altLang="x-none" sz="2200" dirty="0" smtClean="0">
                <a:latin typeface="Trebuchet MS" charset="0"/>
              </a:rPr>
              <a:t>for membrane </a:t>
            </a:r>
            <a:r>
              <a:rPr lang="it-IT" altLang="x-none" sz="2200" dirty="0" err="1" smtClean="0">
                <a:latin typeface="Trebuchet MS" charset="0"/>
              </a:rPr>
              <a:t>filters</a:t>
            </a:r>
            <a:r>
              <a:rPr lang="it-IT" altLang="x-none" sz="2200" dirty="0" smtClean="0">
                <a:latin typeface="Trebuchet MS" charset="0"/>
              </a:rPr>
              <a:t> to be </a:t>
            </a:r>
            <a:r>
              <a:rPr lang="it-IT" altLang="x-none" sz="2200" dirty="0" err="1" smtClean="0">
                <a:latin typeface="Trebuchet MS" charset="0"/>
              </a:rPr>
              <a:t>used</a:t>
            </a:r>
            <a:r>
              <a:rPr lang="it-IT" altLang="x-none" sz="2200" dirty="0" smtClean="0">
                <a:latin typeface="Trebuchet MS" charset="0"/>
              </a:rPr>
              <a:t> in STRAS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47" y="1785687"/>
            <a:ext cx="5720348" cy="341581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15971" y="2495981"/>
            <a:ext cx="3919610" cy="167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it-IT" altLang="x-none" sz="2200" b="1" dirty="0" smtClean="0">
                <a:latin typeface="Trebuchet MS" charset="0"/>
              </a:rPr>
              <a:t>Collection </a:t>
            </a:r>
            <a:r>
              <a:rPr lang="it-IT" altLang="x-none" sz="2200" b="1" dirty="0" err="1" smtClean="0">
                <a:latin typeface="Trebuchet MS" charset="0"/>
              </a:rPr>
              <a:t>Efficiency</a:t>
            </a:r>
            <a:r>
              <a:rPr lang="it-IT" altLang="x-none" sz="2200" dirty="0">
                <a:latin typeface="Trebuchet MS" charset="0"/>
              </a:rPr>
              <a:t> </a:t>
            </a:r>
            <a:r>
              <a:rPr lang="it-IT" altLang="x-none" sz="2200" dirty="0" smtClean="0">
                <a:latin typeface="Trebuchet MS" charset="0"/>
              </a:rPr>
              <a:t>=</a:t>
            </a:r>
          </a:p>
          <a:p>
            <a:pPr marL="457200" indent="-457200">
              <a:spcBef>
                <a:spcPct val="20000"/>
              </a:spcBef>
              <a:buAutoNum type="arabicParenBoth"/>
            </a:pPr>
            <a:r>
              <a:rPr lang="it-IT" altLang="x-none" sz="2200" dirty="0" err="1" smtClean="0">
                <a:latin typeface="Trebuchet MS" charset="0"/>
              </a:rPr>
              <a:t>Impaction</a:t>
            </a:r>
            <a:r>
              <a:rPr lang="it-IT" altLang="x-none" sz="2200" dirty="0" smtClean="0">
                <a:latin typeface="Trebuchet MS" charset="0"/>
              </a:rPr>
              <a:t> + (2) </a:t>
            </a:r>
            <a:r>
              <a:rPr lang="it-IT" altLang="x-none" sz="2200" dirty="0" err="1" smtClean="0">
                <a:latin typeface="Trebuchet MS" charset="0"/>
              </a:rPr>
              <a:t>Diffusion</a:t>
            </a:r>
            <a:r>
              <a:rPr lang="it-IT" altLang="x-none" sz="2200" dirty="0" smtClean="0">
                <a:latin typeface="Trebuchet MS" charset="0"/>
              </a:rPr>
              <a:t> + (3) Direct </a:t>
            </a:r>
            <a:r>
              <a:rPr lang="it-IT" altLang="x-none" sz="2200" dirty="0" err="1" smtClean="0">
                <a:latin typeface="Trebuchet MS" charset="0"/>
              </a:rPr>
              <a:t>interception</a:t>
            </a:r>
            <a:endParaRPr lang="it-IT" altLang="x-none" sz="2200" dirty="0" smtClean="0">
              <a:latin typeface="Trebuchet MS" charset="0"/>
            </a:endParaRPr>
          </a:p>
          <a:p>
            <a:pPr algn="ctr">
              <a:spcBef>
                <a:spcPct val="20000"/>
              </a:spcBef>
            </a:pPr>
            <a:r>
              <a:rPr lang="it-IT" altLang="x-none" sz="2200" dirty="0" smtClean="0">
                <a:latin typeface="Trebuchet MS" charset="0"/>
              </a:rPr>
              <a:t>(</a:t>
            </a:r>
            <a:r>
              <a:rPr lang="it-IT" altLang="x-none" sz="2200" i="1" dirty="0" err="1" smtClean="0">
                <a:latin typeface="Trebuchet MS" charset="0"/>
              </a:rPr>
              <a:t>Spurny</a:t>
            </a:r>
            <a:r>
              <a:rPr lang="it-IT" altLang="x-none" sz="2200" i="1" dirty="0" smtClean="0">
                <a:latin typeface="Trebuchet MS" charset="0"/>
              </a:rPr>
              <a:t> &amp; Lodge, 1972)</a:t>
            </a:r>
            <a:endParaRPr lang="it-IT" altLang="x-none" sz="2200" dirty="0" smtClean="0">
              <a:latin typeface="Trebuchet MS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5383559"/>
            <a:ext cx="9144000" cy="7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sz="2200" dirty="0" smtClean="0">
                <a:latin typeface="Trebuchet MS" charset="0"/>
              </a:rPr>
              <a:t>On </a:t>
            </a:r>
            <a:r>
              <a:rPr lang="it-IT" altLang="x-none" sz="2200" dirty="0" err="1" smtClean="0">
                <a:latin typeface="Trebuchet MS" charset="0"/>
              </a:rPr>
              <a:t>going</a:t>
            </a:r>
            <a:r>
              <a:rPr lang="it-IT" altLang="x-none" sz="2200" dirty="0" smtClean="0">
                <a:latin typeface="Trebuchet MS" charset="0"/>
              </a:rPr>
              <a:t>: STRAS </a:t>
            </a:r>
            <a:r>
              <a:rPr lang="it-IT" altLang="x-none" sz="2200" dirty="0" err="1" smtClean="0">
                <a:latin typeface="Trebuchet MS" charset="0"/>
              </a:rPr>
              <a:t>prototype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validation</a:t>
            </a:r>
            <a:r>
              <a:rPr lang="it-IT" altLang="x-none" sz="2200" dirty="0" smtClean="0">
                <a:latin typeface="Trebuchet MS" charset="0"/>
              </a:rPr>
              <a:t> with </a:t>
            </a:r>
            <a:r>
              <a:rPr lang="it-IT" altLang="x-none" sz="2200" dirty="0" err="1" smtClean="0">
                <a:latin typeface="Trebuchet MS" charset="0"/>
              </a:rPr>
              <a:t>tests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at</a:t>
            </a:r>
            <a:r>
              <a:rPr lang="it-IT" altLang="x-none" sz="2200" dirty="0" smtClean="0">
                <a:latin typeface="Trebuchet MS" charset="0"/>
              </a:rPr>
              <a:t> the </a:t>
            </a:r>
            <a:r>
              <a:rPr lang="it-IT" altLang="x-none" sz="2200" dirty="0" err="1" smtClean="0">
                <a:latin typeface="Trebuchet MS" charset="0"/>
              </a:rPr>
              <a:t>atmospheric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simulation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chamber</a:t>
            </a:r>
            <a:r>
              <a:rPr lang="it-IT" altLang="x-none" sz="2200" dirty="0" smtClean="0">
                <a:latin typeface="Trebuchet MS" charset="0"/>
              </a:rPr>
              <a:t> (</a:t>
            </a:r>
            <a:r>
              <a:rPr lang="it-IT" altLang="x-none" sz="2200" dirty="0" err="1" smtClean="0">
                <a:latin typeface="Trebuchet MS" charset="0"/>
              </a:rPr>
              <a:t>ChAMBRe-Ge</a:t>
            </a:r>
            <a:r>
              <a:rPr lang="it-IT" altLang="x-none" sz="2200" dirty="0" smtClean="0">
                <a:latin typeface="Trebuchet MS" charset="0"/>
              </a:rPr>
              <a:t>), </a:t>
            </a:r>
            <a:r>
              <a:rPr lang="it-IT" altLang="x-none" sz="2200" dirty="0" err="1" smtClean="0">
                <a:latin typeface="Trebuchet MS" charset="0"/>
              </a:rPr>
              <a:t>field</a:t>
            </a:r>
            <a:r>
              <a:rPr lang="it-IT" altLang="x-none" sz="2200" dirty="0" smtClean="0">
                <a:latin typeface="Trebuchet MS" charset="0"/>
              </a:rPr>
              <a:t> </a:t>
            </a:r>
            <a:r>
              <a:rPr lang="it-IT" altLang="x-none" sz="2200" dirty="0" err="1" smtClean="0">
                <a:latin typeface="Trebuchet MS" charset="0"/>
              </a:rPr>
              <a:t>tests</a:t>
            </a:r>
            <a:r>
              <a:rPr lang="it-IT" altLang="x-none" sz="2200" dirty="0" smtClean="0">
                <a:latin typeface="Trebuchet MS" charset="0"/>
              </a:rPr>
              <a:t> by the end of the </a:t>
            </a:r>
            <a:r>
              <a:rPr lang="it-IT" altLang="x-none" sz="2200" dirty="0" err="1" smtClean="0">
                <a:latin typeface="Trebuchet MS" charset="0"/>
              </a:rPr>
              <a:t>year</a:t>
            </a:r>
            <a:endParaRPr lang="it-IT" altLang="x-none" sz="2200" dirty="0">
              <a:latin typeface="Trebuchet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87453" y="1812758"/>
            <a:ext cx="3256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x-none" dirty="0">
                <a:latin typeface="Trebuchet MS" charset="0"/>
                <a:sym typeface="Wingdings"/>
              </a:rPr>
              <a:t> </a:t>
            </a:r>
            <a:r>
              <a:rPr lang="it-IT" altLang="x-none" dirty="0" err="1">
                <a:latin typeface="Trebuchet MS" charset="0"/>
                <a:sym typeface="Wingdings"/>
              </a:rPr>
              <a:t>Good</a:t>
            </a:r>
            <a:r>
              <a:rPr lang="it-IT" altLang="x-none" dirty="0">
                <a:latin typeface="Trebuchet MS" charset="0"/>
                <a:sym typeface="Wingdings"/>
              </a:rPr>
              <a:t> </a:t>
            </a:r>
            <a:r>
              <a:rPr lang="it-IT" altLang="x-none" dirty="0" err="1">
                <a:latin typeface="Trebuchet MS" charset="0"/>
                <a:sym typeface="Wingdings"/>
              </a:rPr>
              <a:t>agreement</a:t>
            </a:r>
            <a:r>
              <a:rPr lang="it-IT" altLang="x-none" dirty="0">
                <a:latin typeface="Trebuchet MS" charset="0"/>
                <a:sym typeface="Wingdings"/>
              </a:rPr>
              <a:t> with </a:t>
            </a:r>
            <a:r>
              <a:rPr lang="it-IT" altLang="x-none" dirty="0" err="1">
                <a:latin typeface="Trebuchet MS" charset="0"/>
                <a:sym typeface="Wingdings"/>
              </a:rPr>
              <a:t>experimental</a:t>
            </a:r>
            <a:r>
              <a:rPr lang="it-IT" altLang="x-none" dirty="0">
                <a:latin typeface="Trebuchet MS" charset="0"/>
                <a:sym typeface="Wingdings"/>
              </a:rPr>
              <a:t> data (</a:t>
            </a:r>
            <a:r>
              <a:rPr lang="it-IT" altLang="x-none" dirty="0" err="1">
                <a:latin typeface="Trebuchet MS" charset="0"/>
                <a:sym typeface="Wingdings"/>
              </a:rPr>
              <a:t>within</a:t>
            </a:r>
            <a:r>
              <a:rPr lang="it-IT" altLang="x-none" dirty="0">
                <a:latin typeface="Trebuchet MS" charset="0"/>
                <a:sym typeface="Wingdings"/>
              </a:rPr>
              <a:t> </a:t>
            </a:r>
            <a:r>
              <a:rPr lang="it-IT" altLang="x-none" dirty="0" smtClean="0">
                <a:latin typeface="Trebuchet MS" charset="0"/>
                <a:sym typeface="Wingdings"/>
              </a:rPr>
              <a:t>3%)</a:t>
            </a:r>
            <a:endParaRPr lang="it-IT" altLang="x-none" dirty="0">
              <a:latin typeface="Trebuchet MS" charset="0"/>
              <a:sym typeface="Wingdings"/>
            </a:endParaRPr>
          </a:p>
          <a:p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773774"/>
            <a:ext cx="8719248" cy="36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7974" y="65309"/>
            <a:ext cx="8866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(1)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Aethalometer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model (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Sandradewi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et al., 2008)</a:t>
            </a:r>
          </a:p>
          <a:p>
            <a:endParaRPr lang="it-IT" sz="2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(2) Multi-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Wavelength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Absorption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Analyzer model (MWAA) </a:t>
            </a: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Massabò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et al., 2015) 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flipH="1">
            <a:off x="342899" y="1551210"/>
            <a:ext cx="816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smtClean="0">
                <a:latin typeface="Trebuchet MS" charset="0"/>
                <a:ea typeface="Trebuchet MS" charset="0"/>
                <a:cs typeface="Trebuchet MS" charset="0"/>
              </a:rPr>
              <a:t>(1)</a:t>
            </a:r>
            <a:endParaRPr lang="it-IT" sz="220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114800" y="4267196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à"/>
            </a:pP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Need</a:t>
            </a: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of a priori information on </a:t>
            </a:r>
            <a:r>
              <a:rPr lang="it-IT" sz="20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𝛂 of </a:t>
            </a:r>
            <a:r>
              <a:rPr lang="it-IT" sz="20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sources</a:t>
            </a:r>
            <a:endParaRPr lang="it-IT" sz="2000" b="1" dirty="0" smtClean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à"/>
            </a:pPr>
            <a:endParaRPr lang="it-IT" sz="2000" b="1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à"/>
            </a:pP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EC and OC </a:t>
            </a: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apportionment</a:t>
            </a: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is</a:t>
            </a: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obtained</a:t>
            </a: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with </a:t>
            </a: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regressions</a:t>
            </a:r>
            <a:r>
              <a:rPr lang="it-IT" sz="2200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/multiple </a:t>
            </a:r>
            <a:r>
              <a:rPr lang="it-IT" sz="2200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regressions</a:t>
            </a:r>
            <a:endParaRPr lang="it-IT" sz="2200" b="1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58041" y="2525475"/>
            <a:ext cx="1377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0.8 </a:t>
            </a:r>
            <a:r>
              <a:rPr lang="mr-IN" sz="2200" dirty="0" smtClean="0"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1.1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04360" y="3331022"/>
            <a:ext cx="1377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0.9 </a:t>
            </a:r>
            <a:r>
              <a:rPr lang="mr-IN" sz="2200" dirty="0" smtClean="0"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2.2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grpSp>
        <p:nvGrpSpPr>
          <p:cNvPr id="10" name="Gruppo 2"/>
          <p:cNvGrpSpPr>
            <a:grpSpLocks/>
          </p:cNvGrpSpPr>
          <p:nvPr/>
        </p:nvGrpSpPr>
        <p:grpSpPr bwMode="auto">
          <a:xfrm>
            <a:off x="8151" y="2049003"/>
            <a:ext cx="3323347" cy="461665"/>
            <a:chOff x="-27918" y="1203325"/>
            <a:chExt cx="3208612" cy="339788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-27918" y="1203325"/>
              <a:ext cx="3208612" cy="339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1pPr>
              <a:lvl2pPr marL="742950" indent="-28575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2pPr>
              <a:lvl3pPr marL="11430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3pPr>
              <a:lvl4pPr marL="16002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4pPr>
              <a:lvl5pPr marL="20574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9pPr>
            </a:lstStyle>
            <a:p>
              <a:pPr algn="ctr"/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b</a:t>
              </a:r>
              <a:r>
                <a:rPr lang="en-GB" altLang="it-IT" b="0" baseline="-25000">
                  <a:latin typeface="Trebuchet MS" charset="0"/>
                  <a:ea typeface="Trebuchet MS" charset="0"/>
                  <a:cs typeface="Trebuchet MS" charset="0"/>
                </a:rPr>
                <a:t>abs</a:t>
              </a:r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(</a:t>
              </a:r>
              <a:r>
                <a:rPr lang="el-GR" altLang="it-IT" b="0">
                  <a:latin typeface="Trebuchet MS" charset="0"/>
                  <a:ea typeface="Trebuchet MS" charset="0"/>
                  <a:cs typeface="Trebuchet MS" charset="0"/>
                </a:rPr>
                <a:t>λ</a:t>
              </a:r>
              <a:r>
                <a:rPr lang="it-IT" altLang="it-IT" b="0">
                  <a:latin typeface="Trebuchet MS" charset="0"/>
                  <a:ea typeface="Trebuchet MS" charset="0"/>
                  <a:cs typeface="Trebuchet MS" charset="0"/>
                </a:rPr>
                <a:t>)=</a:t>
              </a:r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b</a:t>
              </a:r>
              <a:r>
                <a:rPr lang="en-GB" altLang="it-IT" b="0" baseline="-25000">
                  <a:latin typeface="Trebuchet MS" charset="0"/>
                  <a:ea typeface="Trebuchet MS" charset="0"/>
                  <a:cs typeface="Trebuchet MS" charset="0"/>
                </a:rPr>
                <a:t>abs</a:t>
              </a:r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(</a:t>
              </a:r>
              <a:r>
                <a:rPr lang="el-GR" altLang="it-IT" b="0">
                  <a:latin typeface="Trebuchet MS" charset="0"/>
                  <a:ea typeface="Trebuchet MS" charset="0"/>
                  <a:cs typeface="Trebuchet MS" charset="0"/>
                </a:rPr>
                <a:t>λ</a:t>
              </a:r>
              <a:r>
                <a:rPr lang="it-IT" altLang="it-IT" b="0">
                  <a:latin typeface="Trebuchet MS" charset="0"/>
                  <a:ea typeface="Trebuchet MS" charset="0"/>
                  <a:cs typeface="Trebuchet MS" charset="0"/>
                </a:rPr>
                <a:t>)+ </a:t>
              </a:r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b</a:t>
              </a:r>
              <a:r>
                <a:rPr lang="en-GB" altLang="it-IT" b="0" baseline="-25000">
                  <a:latin typeface="Trebuchet MS" charset="0"/>
                  <a:ea typeface="Trebuchet MS" charset="0"/>
                  <a:cs typeface="Trebuchet MS" charset="0"/>
                </a:rPr>
                <a:t>abs</a:t>
              </a:r>
              <a:r>
                <a:rPr lang="en-GB" altLang="it-IT" b="0">
                  <a:latin typeface="Trebuchet MS" charset="0"/>
                  <a:ea typeface="Trebuchet MS" charset="0"/>
                  <a:cs typeface="Trebuchet MS" charset="0"/>
                </a:rPr>
                <a:t>(</a:t>
              </a:r>
              <a:r>
                <a:rPr lang="el-GR" altLang="it-IT" b="0">
                  <a:latin typeface="Trebuchet MS" charset="0"/>
                  <a:ea typeface="Trebuchet MS" charset="0"/>
                  <a:cs typeface="Trebuchet MS" charset="0"/>
                </a:rPr>
                <a:t>λ</a:t>
              </a:r>
              <a:r>
                <a:rPr lang="it-IT" altLang="it-IT" b="0">
                  <a:latin typeface="Trebuchet MS" charset="0"/>
                  <a:ea typeface="Trebuchet MS" charset="0"/>
                  <a:cs typeface="Trebuchet MS" charset="0"/>
                </a:rPr>
                <a:t>)</a:t>
              </a:r>
              <a:endParaRPr lang="el-GR" altLang="it-IT" b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240675" y="1203325"/>
              <a:ext cx="385677" cy="249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1pPr>
              <a:lvl2pPr marL="742950" indent="-28575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2pPr>
              <a:lvl3pPr marL="11430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3pPr>
              <a:lvl4pPr marL="16002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4pPr>
              <a:lvl5pPr marL="20574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9pPr>
            </a:lstStyle>
            <a:p>
              <a:pPr algn="ctr"/>
              <a:r>
                <a:rPr lang="en-GB" altLang="it-IT" b="0" baseline="30000">
                  <a:latin typeface="Trebuchet MS" charset="0"/>
                  <a:ea typeface="Trebuchet MS" charset="0"/>
                  <a:cs typeface="Trebuchet MS" charset="0"/>
                </a:rPr>
                <a:t>FF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108544" y="1203325"/>
              <a:ext cx="470799" cy="249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1pPr>
              <a:lvl2pPr marL="742950" indent="-28575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2pPr>
              <a:lvl3pPr marL="11430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3pPr>
              <a:lvl4pPr marL="16002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4pPr>
              <a:lvl5pPr marL="2057400" indent="-228600"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hlink"/>
                  </a:solidFill>
                  <a:latin typeface="Comic Sans MS" charset="0"/>
                  <a:ea typeface="Arial Unicode MS" charset="0"/>
                </a:defRPr>
              </a:lvl9pPr>
            </a:lstStyle>
            <a:p>
              <a:pPr algn="ctr"/>
              <a:r>
                <a:rPr lang="en-GB" altLang="it-IT" b="0" baseline="30000">
                  <a:latin typeface="Trebuchet MS" charset="0"/>
                  <a:ea typeface="Trebuchet MS" charset="0"/>
                  <a:cs typeface="Trebuchet MS" charset="0"/>
                </a:rPr>
                <a:t>WB</a:t>
              </a:r>
            </a:p>
          </p:txBody>
        </p:sp>
      </p:grp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-228607" y="2757446"/>
            <a:ext cx="2171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r>
              <a:rPr lang="en-GB" altLang="it-IT" b="0" dirty="0" err="1"/>
              <a:t>b</a:t>
            </a:r>
            <a:r>
              <a:rPr lang="en-GB" altLang="it-IT" b="0" baseline="-25000" dirty="0" err="1"/>
              <a:t>abs</a:t>
            </a:r>
            <a:r>
              <a:rPr lang="en-GB" altLang="it-IT" b="0" dirty="0"/>
              <a:t>(</a:t>
            </a:r>
            <a:r>
              <a:rPr lang="el-GR" altLang="it-IT" b="0" dirty="0"/>
              <a:t>λ</a:t>
            </a:r>
            <a:r>
              <a:rPr lang="it-IT" altLang="it-IT" b="0" dirty="0"/>
              <a:t>)</a:t>
            </a:r>
            <a:r>
              <a:rPr lang="en-US" altLang="it-IT" b="0" dirty="0"/>
              <a:t>~</a:t>
            </a:r>
            <a:r>
              <a:rPr lang="el-GR" altLang="it-IT" b="0" dirty="0"/>
              <a:t>λ</a:t>
            </a:r>
            <a:r>
              <a:rPr lang="it-IT" altLang="it-IT" b="0" baseline="30000" dirty="0"/>
              <a:t>-</a:t>
            </a:r>
            <a:r>
              <a:rPr lang="el-GR" altLang="it-IT" b="0" baseline="30000" dirty="0"/>
              <a:t>α</a:t>
            </a:r>
            <a:r>
              <a:rPr lang="it-IT" altLang="it-IT" sz="1200" b="0" baseline="30000" dirty="0" smtClean="0"/>
              <a:t>FF</a:t>
            </a:r>
            <a:endParaRPr lang="el-GR" altLang="it-IT" sz="1200" b="0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63279" y="2870883"/>
            <a:ext cx="5187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r>
              <a:rPr lang="en-GB" altLang="it-IT" b="0" baseline="30000">
                <a:latin typeface="Trebuchet MS" charset="0"/>
                <a:ea typeface="Trebuchet MS" charset="0"/>
                <a:cs typeface="Trebuchet MS" charset="0"/>
              </a:rPr>
              <a:t>FF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3657" y="3293251"/>
            <a:ext cx="4215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r>
              <a:rPr lang="en-GB" altLang="it-IT" b="0" dirty="0" err="1"/>
              <a:t>b</a:t>
            </a:r>
            <a:r>
              <a:rPr lang="en-GB" altLang="it-IT" b="0" baseline="-25000" dirty="0" err="1"/>
              <a:t>abs</a:t>
            </a:r>
            <a:r>
              <a:rPr lang="en-GB" altLang="it-IT" b="0" dirty="0"/>
              <a:t>(</a:t>
            </a:r>
            <a:r>
              <a:rPr lang="el-GR" altLang="it-IT" b="0" dirty="0"/>
              <a:t>λ</a:t>
            </a:r>
            <a:r>
              <a:rPr lang="it-IT" altLang="it-IT" b="0" dirty="0"/>
              <a:t>)</a:t>
            </a:r>
            <a:r>
              <a:rPr lang="en-US" altLang="it-IT" b="0" dirty="0"/>
              <a:t>~</a:t>
            </a:r>
            <a:r>
              <a:rPr lang="el-GR" altLang="it-IT" b="0" dirty="0"/>
              <a:t>λ</a:t>
            </a:r>
            <a:r>
              <a:rPr lang="it-IT" altLang="it-IT" b="0" baseline="30000" dirty="0"/>
              <a:t>-</a:t>
            </a:r>
            <a:r>
              <a:rPr lang="el-GR" altLang="it-IT" b="0" baseline="30000" dirty="0"/>
              <a:t>α</a:t>
            </a:r>
            <a:r>
              <a:rPr lang="it-IT" altLang="it-IT" sz="1200" b="0" baseline="30000" dirty="0" smtClean="0"/>
              <a:t>WB</a:t>
            </a:r>
            <a:endParaRPr lang="el-GR" altLang="it-IT" b="0" dirty="0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19354" y="3299600"/>
            <a:ext cx="5277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r>
              <a:rPr lang="en-GB" altLang="it-IT" b="0" baseline="30000" dirty="0"/>
              <a:t>WB</a:t>
            </a:r>
          </a:p>
        </p:txBody>
      </p:sp>
      <p:sp>
        <p:nvSpPr>
          <p:cNvPr id="22" name="Ovale 21"/>
          <p:cNvSpPr/>
          <p:nvPr/>
        </p:nvSpPr>
        <p:spPr>
          <a:xfrm>
            <a:off x="1240965" y="2694209"/>
            <a:ext cx="473528" cy="5061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1279065" y="3254829"/>
            <a:ext cx="473528" cy="5061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190"/>
          <p:cNvSpPr txBox="1">
            <a:spLocks noChangeArrowheads="1"/>
          </p:cNvSpPr>
          <p:nvPr/>
        </p:nvSpPr>
        <p:spPr bwMode="auto">
          <a:xfrm>
            <a:off x="3005727" y="2821258"/>
            <a:ext cx="3611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r>
              <a:rPr lang="it-IT" altLang="it-IT" sz="2400" dirty="0" err="1">
                <a:latin typeface="Trebuchet MS" charset="0"/>
                <a:ea typeface="Trebuchet MS" charset="0"/>
                <a:cs typeface="Trebuchet MS" charset="0"/>
              </a:rPr>
              <a:t>b</a:t>
            </a:r>
            <a:r>
              <a:rPr lang="it-IT" altLang="it-IT" sz="2400" baseline="-25000" dirty="0" err="1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altLang="it-IT" sz="2400" dirty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el-GR" altLang="it-IT" sz="240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dirty="0">
                <a:latin typeface="Trebuchet MS" charset="0"/>
                <a:ea typeface="Trebuchet MS" charset="0"/>
                <a:cs typeface="Trebuchet MS" charset="0"/>
              </a:rPr>
              <a:t>) = A’ </a:t>
            </a:r>
            <a:r>
              <a:rPr lang="el-GR" altLang="it-IT" sz="240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aseline="30000" dirty="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aseline="30000" dirty="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aseline="30000" dirty="0">
                <a:latin typeface="Trebuchet MS" charset="0"/>
                <a:ea typeface="Trebuchet MS" charset="0"/>
                <a:cs typeface="Trebuchet MS" charset="0"/>
              </a:rPr>
              <a:t>FF</a:t>
            </a:r>
            <a:r>
              <a:rPr lang="it-IT" altLang="it-IT" sz="2400" baseline="3000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altLang="it-IT" sz="2400" dirty="0">
                <a:latin typeface="Trebuchet MS" charset="0"/>
                <a:ea typeface="Trebuchet MS" charset="0"/>
                <a:cs typeface="Trebuchet MS" charset="0"/>
              </a:rPr>
              <a:t>+ B’ </a:t>
            </a:r>
            <a:r>
              <a:rPr lang="el-GR" altLang="it-IT" sz="240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aseline="30000" dirty="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aseline="30000" dirty="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aseline="30000" dirty="0">
                <a:latin typeface="Trebuchet MS" charset="0"/>
                <a:ea typeface="Trebuchet MS" charset="0"/>
                <a:cs typeface="Trebuchet MS" charset="0"/>
              </a:rPr>
              <a:t>WB</a:t>
            </a:r>
            <a:endParaRPr lang="it-IT" altLang="it-IT" sz="1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Oval 40"/>
          <p:cNvSpPr>
            <a:spLocks noChangeArrowheads="1"/>
          </p:cNvSpPr>
          <p:nvPr/>
        </p:nvSpPr>
        <p:spPr bwMode="auto">
          <a:xfrm>
            <a:off x="4246620" y="2811454"/>
            <a:ext cx="434116" cy="5139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/>
          </a:p>
        </p:txBody>
      </p:sp>
      <p:sp>
        <p:nvSpPr>
          <p:cNvPr id="26" name="Oval 40"/>
          <p:cNvSpPr>
            <a:spLocks noChangeArrowheads="1"/>
          </p:cNvSpPr>
          <p:nvPr/>
        </p:nvSpPr>
        <p:spPr bwMode="auto">
          <a:xfrm>
            <a:off x="5412095" y="2823687"/>
            <a:ext cx="460058" cy="45944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/>
          </a:p>
        </p:txBody>
      </p:sp>
      <p:sp>
        <p:nvSpPr>
          <p:cNvPr id="27" name="CasellaDiTesto 52"/>
          <p:cNvSpPr txBox="1">
            <a:spLocks noChangeArrowheads="1"/>
          </p:cNvSpPr>
          <p:nvPr/>
        </p:nvSpPr>
        <p:spPr bwMode="auto">
          <a:xfrm>
            <a:off x="197528" y="5108341"/>
            <a:ext cx="3438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r>
              <a:rPr lang="it-IT" altLang="it-IT" sz="2400" b="0">
                <a:latin typeface="Trebuchet MS" charset="0"/>
                <a:ea typeface="Trebuchet MS" charset="0"/>
                <a:cs typeface="Trebuchet MS" charset="0"/>
              </a:rPr>
              <a:t>b</a:t>
            </a:r>
            <a:r>
              <a:rPr lang="it-IT" altLang="it-IT" sz="2400" b="0" baseline="-25000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altLang="it-IT" sz="2400" b="0" dirty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el-GR" altLang="it-IT" sz="2400" b="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 dirty="0">
                <a:latin typeface="Trebuchet MS" charset="0"/>
                <a:ea typeface="Trebuchet MS" charset="0"/>
                <a:cs typeface="Trebuchet MS" charset="0"/>
              </a:rPr>
              <a:t>) = A </a:t>
            </a:r>
            <a:r>
              <a:rPr lang="el-GR" altLang="it-IT" sz="2400" b="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 baseline="30000" dirty="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="0" baseline="30000" dirty="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="0" baseline="30000" dirty="0">
                <a:latin typeface="Trebuchet MS" charset="0"/>
                <a:ea typeface="Trebuchet MS" charset="0"/>
                <a:cs typeface="Trebuchet MS" charset="0"/>
              </a:rPr>
              <a:t>BC</a:t>
            </a:r>
            <a:r>
              <a:rPr lang="it-IT" altLang="it-IT" sz="2400" b="0" baseline="3000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altLang="it-IT" sz="2400" b="0" dirty="0">
                <a:latin typeface="Trebuchet MS" charset="0"/>
                <a:ea typeface="Trebuchet MS" charset="0"/>
                <a:cs typeface="Trebuchet MS" charset="0"/>
              </a:rPr>
              <a:t>+ B </a:t>
            </a:r>
            <a:r>
              <a:rPr lang="el-GR" altLang="it-IT" sz="2400" b="0" dirty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 baseline="30000" dirty="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="0" baseline="30000" dirty="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="0" baseline="30000" dirty="0" err="1">
                <a:latin typeface="Trebuchet MS" charset="0"/>
                <a:ea typeface="Trebuchet MS" charset="0"/>
                <a:cs typeface="Trebuchet MS" charset="0"/>
              </a:rPr>
              <a:t>BrC</a:t>
            </a:r>
            <a:endParaRPr lang="it-IT" altLang="it-IT" sz="1600" b="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9" name="CasellaDiTesto 48"/>
          <p:cNvSpPr txBox="1">
            <a:spLocks noChangeArrowheads="1"/>
          </p:cNvSpPr>
          <p:nvPr/>
        </p:nvSpPr>
        <p:spPr bwMode="auto">
          <a:xfrm>
            <a:off x="195032" y="4491474"/>
            <a:ext cx="3469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r>
              <a:rPr lang="it-IT" altLang="it-IT" sz="2400" b="0">
                <a:latin typeface="Trebuchet MS" charset="0"/>
                <a:ea typeface="Trebuchet MS" charset="0"/>
                <a:cs typeface="Trebuchet MS" charset="0"/>
              </a:rPr>
              <a:t>b</a:t>
            </a:r>
            <a:r>
              <a:rPr lang="it-IT" altLang="it-IT" sz="2400" b="0" baseline="-25000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altLang="it-IT" sz="2400" b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el-GR" altLang="it-IT" sz="2400" b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>
                <a:latin typeface="Trebuchet MS" charset="0"/>
                <a:ea typeface="Trebuchet MS" charset="0"/>
                <a:cs typeface="Trebuchet MS" charset="0"/>
              </a:rPr>
              <a:t>) = A’ </a:t>
            </a:r>
            <a:r>
              <a:rPr lang="el-GR" altLang="it-IT" sz="2400" b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 baseline="3000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="0" baseline="3000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="0" baseline="30000">
                <a:latin typeface="Trebuchet MS" charset="0"/>
                <a:ea typeface="Trebuchet MS" charset="0"/>
                <a:cs typeface="Trebuchet MS" charset="0"/>
              </a:rPr>
              <a:t>FF</a:t>
            </a:r>
            <a:r>
              <a:rPr lang="it-IT" altLang="it-IT" sz="2400" b="0" baseline="3000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altLang="it-IT" sz="2400" b="0">
                <a:latin typeface="Trebuchet MS" charset="0"/>
                <a:ea typeface="Trebuchet MS" charset="0"/>
                <a:cs typeface="Trebuchet MS" charset="0"/>
              </a:rPr>
              <a:t>+ B’ </a:t>
            </a:r>
            <a:r>
              <a:rPr lang="el-GR" altLang="it-IT" sz="2400" b="0">
                <a:latin typeface="Trebuchet MS" charset="0"/>
                <a:ea typeface="Trebuchet MS" charset="0"/>
                <a:cs typeface="Trebuchet MS" charset="0"/>
              </a:rPr>
              <a:t>λ</a:t>
            </a:r>
            <a:r>
              <a:rPr lang="it-IT" altLang="it-IT" sz="2400" b="0" baseline="30000">
                <a:latin typeface="Trebuchet MS" charset="0"/>
                <a:ea typeface="Trebuchet MS" charset="0"/>
                <a:cs typeface="Trebuchet MS" charset="0"/>
              </a:rPr>
              <a:t>-</a:t>
            </a:r>
            <a:r>
              <a:rPr lang="el-GR" altLang="it-IT" sz="2400" b="0" baseline="30000">
                <a:latin typeface="Trebuchet MS" charset="0"/>
                <a:ea typeface="Trebuchet MS" charset="0"/>
                <a:cs typeface="Trebuchet MS" charset="0"/>
              </a:rPr>
              <a:t>α</a:t>
            </a:r>
            <a:r>
              <a:rPr lang="it-IT" altLang="it-IT" sz="1600" b="0" baseline="30000">
                <a:latin typeface="Trebuchet MS" charset="0"/>
                <a:ea typeface="Trebuchet MS" charset="0"/>
                <a:cs typeface="Trebuchet MS" charset="0"/>
              </a:rPr>
              <a:t>WB</a:t>
            </a:r>
            <a:endParaRPr lang="it-IT" altLang="it-IT" sz="1600" b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" name="Oval 40"/>
          <p:cNvSpPr>
            <a:spLocks noChangeArrowheads="1"/>
          </p:cNvSpPr>
          <p:nvPr/>
        </p:nvSpPr>
        <p:spPr bwMode="auto">
          <a:xfrm>
            <a:off x="1370654" y="4397194"/>
            <a:ext cx="434128" cy="6491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 b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1" name="Oval 40"/>
          <p:cNvSpPr>
            <a:spLocks noChangeArrowheads="1"/>
          </p:cNvSpPr>
          <p:nvPr/>
        </p:nvSpPr>
        <p:spPr bwMode="auto">
          <a:xfrm>
            <a:off x="2519840" y="4382214"/>
            <a:ext cx="460071" cy="6491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 b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2" name="Oval 40"/>
          <p:cNvSpPr>
            <a:spLocks noChangeArrowheads="1"/>
          </p:cNvSpPr>
          <p:nvPr/>
        </p:nvSpPr>
        <p:spPr bwMode="auto">
          <a:xfrm>
            <a:off x="1414457" y="5044556"/>
            <a:ext cx="320675" cy="6491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 b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 flipH="1">
            <a:off x="397328" y="3989610"/>
            <a:ext cx="816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(2)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4" name="Oval 40"/>
          <p:cNvSpPr>
            <a:spLocks noChangeArrowheads="1"/>
          </p:cNvSpPr>
          <p:nvPr/>
        </p:nvSpPr>
        <p:spPr bwMode="auto">
          <a:xfrm>
            <a:off x="2464946" y="5066325"/>
            <a:ext cx="320675" cy="6491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 b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auto">
          <a:xfrm>
            <a:off x="2987471" y="5049995"/>
            <a:ext cx="506843" cy="6491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1pPr>
            <a:lvl2pPr marL="742950" indent="-28575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2pPr>
            <a:lvl3pPr marL="11430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3pPr>
            <a:lvl4pPr marL="16002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4pPr>
            <a:lvl5pPr marL="2057400" indent="-228600"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Comic Sans MS" charset="0"/>
                <a:ea typeface="Arial Unicode MS" charset="0"/>
              </a:defRPr>
            </a:lvl9pPr>
          </a:lstStyle>
          <a:p>
            <a:pPr algn="ctr"/>
            <a:endParaRPr lang="it-IT" altLang="it-IT" sz="2400" b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6" name="Immagin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5013" r="70474" b="5855"/>
          <a:stretch>
            <a:fillRect/>
          </a:stretch>
        </p:blipFill>
        <p:spPr bwMode="auto">
          <a:xfrm>
            <a:off x="6598601" y="1287237"/>
            <a:ext cx="2088199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8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5557" y="146958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Trebuchet MS" charset="0"/>
                <a:ea typeface="Trebuchet MS" charset="0"/>
                <a:cs typeface="Trebuchet MS" charset="0"/>
              </a:rPr>
              <a:t>BOOTSTRAP: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71056" y="152401"/>
            <a:ext cx="6493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1)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Resampling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reweighting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    (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dataset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perturbation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2) Random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rotational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pulling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(G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solution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70" y="1110343"/>
            <a:ext cx="5176157" cy="5176157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6351822" y="1943105"/>
            <a:ext cx="342900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504222" y="2356766"/>
            <a:ext cx="342900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075734" y="1932215"/>
            <a:ext cx="342900" cy="375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777869" y="2503718"/>
            <a:ext cx="876273" cy="419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0" y="1317173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Particularly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stable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for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optical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tracers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(Fe, Cu, EC, </a:t>
            </a:r>
            <a:r>
              <a:rPr lang="it-IT" dirty="0">
                <a:latin typeface="Trebuchet MS" charset="0"/>
                <a:ea typeface="Trebuchet MS" charset="0"/>
                <a:cs typeface="Trebuchet MS" charset="0"/>
              </a:rPr>
              <a:t>𝛃</a:t>
            </a:r>
            <a:r>
              <a:rPr lang="it-IT" baseline="-25000" dirty="0" err="1" smtClean="0">
                <a:latin typeface="Trebuchet MS" charset="0"/>
                <a:ea typeface="Trebuchet MS" charset="0"/>
                <a:cs typeface="Trebuchet MS" charset="0"/>
              </a:rPr>
              <a:t>abs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multi-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wavelength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 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385957" y="1458687"/>
            <a:ext cx="148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Trebuchet MS" charset="0"/>
                <a:ea typeface="Trebuchet MS" charset="0"/>
                <a:cs typeface="Trebuchet MS" charset="0"/>
              </a:rPr>
              <a:t>TRAFFIC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913863"/>
              </p:ext>
            </p:extLst>
          </p:nvPr>
        </p:nvGraphicFramePr>
        <p:xfrm>
          <a:off x="152401" y="3062508"/>
          <a:ext cx="3750129" cy="306070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6681"/>
                <a:gridCol w="416681"/>
                <a:gridCol w="416681"/>
                <a:gridCol w="416681"/>
                <a:gridCol w="416681"/>
                <a:gridCol w="416681"/>
                <a:gridCol w="416681"/>
                <a:gridCol w="416681"/>
                <a:gridCol w="416681"/>
              </a:tblGrid>
              <a:tr h="38258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F1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F2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93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F3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F4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F5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F6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F7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74" name="Rectangle 3"/>
              <p:cNvSpPr txBox="1">
                <a:spLocks noChangeArrowheads="1"/>
              </p:cNvSpPr>
              <p:nvPr/>
            </p:nvSpPr>
            <p:spPr bwMode="auto">
              <a:xfrm>
                <a:off x="263495" y="1081898"/>
                <a:ext cx="8684562" cy="1394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lang="it-IT" altLang="x-none" dirty="0" err="1" smtClean="0">
                    <a:latin typeface="Trebuchet MS" charset="0"/>
                  </a:rPr>
                  <a:t>Size</a:t>
                </a:r>
                <a:r>
                  <a:rPr lang="it-IT" altLang="x-none" dirty="0" err="1" smtClean="0">
                    <a:solidFill>
                      <a:schemeClr val="tx1"/>
                    </a:solidFill>
                    <a:latin typeface="Trebuchet MS" charset="0"/>
                  </a:rPr>
                  <a:t>s</a:t>
                </a:r>
                <a:r>
                  <a:rPr lang="it-IT" altLang="x-none" dirty="0" smtClean="0">
                    <a:solidFill>
                      <a:schemeClr val="tx1"/>
                    </a:solidFill>
                    <a:latin typeface="Trebuchet MS" charset="0"/>
                  </a:rPr>
                  <a:t>: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few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nm </a:t>
                </a:r>
                <a:r>
                  <a:rPr lang="mr-IN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–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tens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x-none" sz="2200" i="1" smtClean="0">
                        <a:solidFill>
                          <a:schemeClr val="tx1"/>
                        </a:solidFill>
                        <a:latin typeface="Cambria Math" charset="0"/>
                        <a:ea typeface="Trebuchet MS" charset="0"/>
                        <a:cs typeface="Trebuchet MS" charset="0"/>
                      </a:rPr>
                      <m:t>𝜇</m:t>
                    </m:r>
                  </m:oMath>
                </a14:m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m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lang="it-IT" altLang="x-none" dirty="0" err="1" smtClean="0">
                    <a:solidFill>
                      <a:schemeClr val="tx1"/>
                    </a:solidFill>
                    <a:latin typeface="Trebuchet MS" charset="0"/>
                  </a:rPr>
                  <a:t>Emissions</a:t>
                </a:r>
                <a:r>
                  <a:rPr lang="it-IT" altLang="x-none" dirty="0" smtClean="0">
                    <a:solidFill>
                      <a:schemeClr val="tx1"/>
                    </a:solidFill>
                    <a:latin typeface="Trebuchet MS" charset="0"/>
                  </a:rPr>
                  <a:t>: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anthropogenic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:r>
                  <a:rPr lang="mr-IN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–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natural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; </a:t>
                </a:r>
                <a:r>
                  <a:rPr lang="it-IT" altLang="x-none" sz="2200" dirty="0" err="1" smtClean="0">
                    <a:latin typeface="Trebuchet MS" charset="0"/>
                  </a:rPr>
                  <a:t>p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rimary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:r>
                  <a:rPr lang="mr-IN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–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secondary</a:t>
                </a:r>
                <a:endParaRPr lang="it-IT" altLang="x-none" sz="2200" dirty="0" smtClean="0">
                  <a:solidFill>
                    <a:schemeClr val="tx1"/>
                  </a:solidFill>
                  <a:latin typeface="Trebuchet MS" charset="0"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lang="it-IT" altLang="x-none" sz="2200" dirty="0">
                  <a:latin typeface="Trebuchet MS" charset="0"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lang="it-IT" altLang="x-none" sz="2200" dirty="0">
                  <a:latin typeface="Trebuchet MS" charset="0"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lang="it-IT" altLang="x-none" sz="2200" dirty="0" smtClean="0">
                  <a:solidFill>
                    <a:schemeClr val="tx1"/>
                  </a:solidFill>
                  <a:latin typeface="Trebuchet MS" charset="0"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lang="it-IT" altLang="x-none" dirty="0" smtClean="0">
                    <a:solidFill>
                      <a:schemeClr val="tx1"/>
                    </a:solidFill>
                    <a:latin typeface="Trebuchet MS" charset="0"/>
                  </a:rPr>
                  <a:t>Residence </a:t>
                </a:r>
                <a:r>
                  <a:rPr lang="it-IT" altLang="x-none" dirty="0" err="1" smtClean="0">
                    <a:solidFill>
                      <a:schemeClr val="tx1"/>
                    </a:solidFill>
                    <a:latin typeface="Trebuchet MS" charset="0"/>
                  </a:rPr>
                  <a:t>times</a:t>
                </a:r>
                <a:r>
                  <a:rPr lang="it-IT" altLang="x-none" dirty="0" smtClean="0">
                    <a:solidFill>
                      <a:schemeClr val="tx1"/>
                    </a:solidFill>
                    <a:latin typeface="Trebuchet MS" charset="0"/>
                  </a:rPr>
                  <a:t>: 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up to </a:t>
                </a:r>
                <a:r>
                  <a:rPr lang="it-IT" altLang="x-none" sz="2200" dirty="0" err="1" smtClean="0">
                    <a:solidFill>
                      <a:schemeClr val="tx1"/>
                    </a:solidFill>
                    <a:latin typeface="Trebuchet MS" charset="0"/>
                  </a:rPr>
                  <a:t>several</a:t>
                </a:r>
                <a:r>
                  <a:rPr lang="it-IT" altLang="x-none" sz="2200" dirty="0" smtClean="0">
                    <a:solidFill>
                      <a:schemeClr val="tx1"/>
                    </a:solidFill>
                    <a:latin typeface="Trebuchet MS" charset="0"/>
                  </a:rPr>
                  <a:t> weeks</a:t>
                </a:r>
                <a:endParaRPr lang="it-IT" altLang="x-none" sz="2200" dirty="0">
                  <a:solidFill>
                    <a:schemeClr val="tx1"/>
                  </a:solidFill>
                  <a:latin typeface="Trebuchet MS" charset="0"/>
                </a:endParaRPr>
              </a:p>
            </p:txBody>
          </p:sp>
        </mc:Choice>
        <mc:Fallback xmlns="">
          <p:sp>
            <p:nvSpPr>
              <p:cNvPr id="5427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95" y="1081898"/>
                <a:ext cx="8684562" cy="1394086"/>
              </a:xfrm>
              <a:prstGeom prst="rect">
                <a:avLst/>
              </a:prstGeom>
              <a:blipFill rotWithShape="0">
                <a:blip r:embed="rId3"/>
                <a:stretch>
                  <a:fillRect l="-1965" t="-6550" b="-890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Why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do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we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care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about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atmospheric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aerosol?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/>
              <p:cNvSpPr txBox="1">
                <a:spLocks noChangeArrowheads="1"/>
              </p:cNvSpPr>
              <p:nvPr/>
            </p:nvSpPr>
            <p:spPr bwMode="auto">
              <a:xfrm>
                <a:off x="4780261" y="3541180"/>
                <a:ext cx="4203031" cy="1536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Processes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beyond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aerosol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emission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,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trasformation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and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removal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are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subject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to short time </a:t>
                </a:r>
                <a:r>
                  <a:rPr lang="it-IT" altLang="x-none" sz="2200" dirty="0" err="1" smtClean="0">
                    <a:latin typeface="Trebuchet MS" charset="0"/>
                    <a:sym typeface="Wingdings"/>
                  </a:rPr>
                  <a:t>scales</a:t>
                </a:r>
                <a:r>
                  <a:rPr lang="it-IT" altLang="x-none" sz="2200" dirty="0" smtClean="0">
                    <a:latin typeface="Trebuchet MS" charset="0"/>
                    <a:sym typeface="Wingdings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x-none" sz="2200" i="1" smtClean="0"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~</m:t>
                    </m:r>
                  </m:oMath>
                </a14:m>
                <a:r>
                  <a:rPr lang="it-IT" altLang="x-none" sz="2200" dirty="0" smtClean="0">
                    <a:latin typeface="Trebuchet MS" charset="0"/>
                  </a:rPr>
                  <a:t> hour)</a:t>
                </a:r>
                <a:endParaRPr lang="it-IT" altLang="x-none" sz="2200" dirty="0">
                  <a:latin typeface="Trebuchet MS" charset="0"/>
                </a:endParaRPr>
              </a:p>
            </p:txBody>
          </p:sp>
        </mc:Choice>
        <mc:Fallback xmlns="">
          <p:sp>
            <p:nvSpPr>
              <p:cNvPr id="6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0261" y="3541180"/>
                <a:ext cx="4203031" cy="1536430"/>
              </a:xfrm>
              <a:prstGeom prst="rect">
                <a:avLst/>
              </a:prstGeom>
              <a:blipFill rotWithShape="0">
                <a:blip r:embed="rId4"/>
                <a:stretch>
                  <a:fillRect t="-595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997001" y="5511333"/>
            <a:ext cx="3810399" cy="47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b="1" dirty="0" smtClean="0">
                <a:solidFill>
                  <a:schemeClr val="accent5">
                    <a:lumMod val="50000"/>
                  </a:schemeClr>
                </a:solidFill>
                <a:latin typeface="Trebuchet MS" charset="0"/>
                <a:sym typeface="Wingdings"/>
              </a:rPr>
              <a:t>High-time </a:t>
            </a:r>
            <a:r>
              <a:rPr lang="it-IT" altLang="x-none" b="1" dirty="0" err="1" smtClean="0">
                <a:solidFill>
                  <a:schemeClr val="accent5">
                    <a:lumMod val="50000"/>
                  </a:schemeClr>
                </a:solidFill>
                <a:latin typeface="Trebuchet MS" charset="0"/>
                <a:sym typeface="Wingdings"/>
              </a:rPr>
              <a:t>resolution</a:t>
            </a:r>
            <a:endParaRPr lang="it-IT" altLang="x-none" dirty="0">
              <a:latin typeface="Trebuchet MS" charset="0"/>
            </a:endParaRPr>
          </a:p>
        </p:txBody>
      </p:sp>
      <p:sp>
        <p:nvSpPr>
          <p:cNvPr id="10" name="Freccia giù 9"/>
          <p:cNvSpPr/>
          <p:nvPr/>
        </p:nvSpPr>
        <p:spPr>
          <a:xfrm>
            <a:off x="6608490" y="5045528"/>
            <a:ext cx="449179" cy="4431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" y="3657616"/>
            <a:ext cx="4980317" cy="2710527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5551714" y="1926771"/>
            <a:ext cx="163286" cy="244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6961414" y="1932214"/>
            <a:ext cx="190500" cy="255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593717" y="2207680"/>
            <a:ext cx="2823411" cy="76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2200" dirty="0" err="1" smtClean="0">
                <a:latin typeface="Trebuchet MS" charset="0"/>
                <a:sym typeface="Wingdings"/>
              </a:rPr>
              <a:t>Directly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emitted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</a:t>
            </a:r>
          </a:p>
          <a:p>
            <a:pPr algn="ctr"/>
            <a:r>
              <a:rPr lang="it-IT" altLang="x-none" sz="2200" dirty="0" smtClean="0">
                <a:latin typeface="Trebuchet MS" charset="0"/>
                <a:sym typeface="Wingdings"/>
              </a:rPr>
              <a:t>in 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atmosphere</a:t>
            </a:r>
            <a:endParaRPr lang="it-IT" altLang="x-none" sz="2200" dirty="0">
              <a:latin typeface="Trebuchet MS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591245" y="2196794"/>
            <a:ext cx="4203031" cy="80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2200" dirty="0" err="1" smtClean="0">
                <a:latin typeface="Trebuchet MS" charset="0"/>
                <a:sym typeface="Wingdings"/>
              </a:rPr>
              <a:t>After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gas-to-</a:t>
            </a:r>
            <a:r>
              <a:rPr lang="it-IT" altLang="x-none" sz="2200" dirty="0" err="1" smtClean="0">
                <a:latin typeface="Trebuchet MS" charset="0"/>
                <a:sym typeface="Wingdings"/>
              </a:rPr>
              <a:t>particle</a:t>
            </a:r>
            <a:r>
              <a:rPr lang="it-IT" altLang="x-none" sz="2200" dirty="0" smtClean="0">
                <a:latin typeface="Trebuchet MS" charset="0"/>
                <a:sym typeface="Wingdings"/>
              </a:rPr>
              <a:t> </a:t>
            </a:r>
          </a:p>
          <a:p>
            <a:pPr algn="ctr"/>
            <a:r>
              <a:rPr lang="it-IT" altLang="x-none" sz="2200" dirty="0" err="1" smtClean="0">
                <a:latin typeface="Trebuchet MS" charset="0"/>
                <a:sym typeface="Wingdings"/>
              </a:rPr>
              <a:t>conversion</a:t>
            </a:r>
            <a:endParaRPr lang="it-IT" altLang="x-none" sz="2200" dirty="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Main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goal of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my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PhD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research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0421" y="1106905"/>
            <a:ext cx="362551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High-time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resolution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and </a:t>
            </a:r>
          </a:p>
          <a:p>
            <a:pPr algn="ctr"/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size-segregated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u="sng" dirty="0" err="1" smtClean="0">
                <a:latin typeface="Trebuchet MS" charset="0"/>
                <a:ea typeface="Trebuchet MS" charset="0"/>
                <a:cs typeface="Trebuchet MS" charset="0"/>
              </a:rPr>
              <a:t>experimental</a:t>
            </a:r>
            <a:r>
              <a:rPr lang="it-IT" u="sng" dirty="0" smtClean="0">
                <a:latin typeface="Trebuchet MS" charset="0"/>
                <a:ea typeface="Trebuchet MS" charset="0"/>
                <a:cs typeface="Trebuchet MS" charset="0"/>
              </a:rPr>
              <a:t> data</a:t>
            </a:r>
            <a:endParaRPr lang="it-IT" u="sng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34001" y="1419726"/>
            <a:ext cx="346509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Advanced and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tailored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multivariate </a:t>
            </a:r>
            <a:r>
              <a:rPr lang="it-IT" u="sng" dirty="0" err="1" smtClean="0">
                <a:latin typeface="Trebuchet MS" charset="0"/>
                <a:ea typeface="Trebuchet MS" charset="0"/>
                <a:cs typeface="Trebuchet MS" charset="0"/>
              </a:rPr>
              <a:t>modelling</a:t>
            </a:r>
            <a:endParaRPr lang="it-IT" u="sng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882190" y="2855496"/>
            <a:ext cx="14117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Trebuchet MS" charset="0"/>
                <a:ea typeface="Trebuchet MS" charset="0"/>
                <a:cs typeface="Trebuchet MS" charset="0"/>
              </a:rPr>
              <a:t>Synergy</a:t>
            </a:r>
            <a:endParaRPr lang="it-IT" b="1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614866" y="4764503"/>
            <a:ext cx="4235116" cy="914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dirty="0" err="1" smtClean="0">
                <a:latin typeface="Trebuchet MS" charset="0"/>
                <a:sym typeface="Wingdings"/>
              </a:rPr>
              <a:t>Assessment</a:t>
            </a:r>
            <a:r>
              <a:rPr lang="it-IT" altLang="x-none" dirty="0" smtClean="0">
                <a:latin typeface="Trebuchet MS" charset="0"/>
                <a:sym typeface="Wingdings"/>
              </a:rPr>
              <a:t> of </a:t>
            </a:r>
          </a:p>
          <a:p>
            <a:pPr algn="ctr"/>
            <a:r>
              <a:rPr lang="it-IT" altLang="x-none" u="sng" dirty="0" smtClean="0">
                <a:latin typeface="Trebuchet MS" charset="0"/>
                <a:sym typeface="Wingdings"/>
              </a:rPr>
              <a:t>non-</a:t>
            </a:r>
            <a:r>
              <a:rPr lang="it-IT" altLang="x-none" u="sng" dirty="0" err="1" smtClean="0">
                <a:latin typeface="Trebuchet MS" charset="0"/>
                <a:sym typeface="Wingdings"/>
              </a:rPr>
              <a:t>exhaust</a:t>
            </a:r>
            <a:r>
              <a:rPr lang="it-IT" altLang="x-none" u="sng" dirty="0" smtClean="0">
                <a:latin typeface="Trebuchet MS" charset="0"/>
                <a:sym typeface="Wingdings"/>
              </a:rPr>
              <a:t> </a:t>
            </a:r>
            <a:r>
              <a:rPr lang="it-IT" altLang="x-none" u="sng" dirty="0" err="1" smtClean="0">
                <a:latin typeface="Trebuchet MS" charset="0"/>
                <a:sym typeface="Wingdings"/>
              </a:rPr>
              <a:t>traffic</a:t>
            </a:r>
            <a:r>
              <a:rPr lang="it-IT" altLang="x-none" u="sng" dirty="0" smtClean="0">
                <a:latin typeface="Trebuchet MS" charset="0"/>
                <a:sym typeface="Wingdings"/>
              </a:rPr>
              <a:t> </a:t>
            </a:r>
            <a:r>
              <a:rPr lang="it-IT" altLang="x-none" u="sng" dirty="0" err="1" smtClean="0">
                <a:latin typeface="Trebuchet MS" charset="0"/>
                <a:sym typeface="Wingdings"/>
              </a:rPr>
              <a:t>emissions</a:t>
            </a:r>
            <a:endParaRPr lang="it-IT" altLang="x-none" u="sng" dirty="0">
              <a:latin typeface="Trebuchet MS" charset="0"/>
            </a:endParaRPr>
          </a:p>
        </p:txBody>
      </p:sp>
      <p:sp>
        <p:nvSpPr>
          <p:cNvPr id="22" name="Freccia curva 21"/>
          <p:cNvSpPr/>
          <p:nvPr/>
        </p:nvSpPr>
        <p:spPr>
          <a:xfrm rot="10800000">
            <a:off x="5406177" y="2342147"/>
            <a:ext cx="641695" cy="898360"/>
          </a:xfrm>
          <a:prstGeom prst="bentArrow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Freccia curva 23"/>
          <p:cNvSpPr/>
          <p:nvPr/>
        </p:nvSpPr>
        <p:spPr>
          <a:xfrm rot="10800000" flipH="1">
            <a:off x="3144252" y="2358191"/>
            <a:ext cx="617610" cy="850230"/>
          </a:xfrm>
          <a:prstGeom prst="bentArrow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9" y="2551810"/>
            <a:ext cx="1827461" cy="2284884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2125579" y="4024154"/>
            <a:ext cx="538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x-none" b="1" dirty="0">
                <a:solidFill>
                  <a:schemeClr val="accent3">
                    <a:lumMod val="50000"/>
                  </a:schemeClr>
                </a:solidFill>
                <a:latin typeface="Trebuchet MS" charset="0"/>
                <a:sym typeface="Wingdings"/>
              </a:rPr>
              <a:t>Ultimate goal </a:t>
            </a:r>
            <a:r>
              <a:rPr lang="it-IT" altLang="x-none" dirty="0">
                <a:latin typeface="Trebuchet MS" charset="0"/>
                <a:sym typeface="Wingdings"/>
              </a:rPr>
              <a:t> </a:t>
            </a:r>
            <a:r>
              <a:rPr lang="it-IT" altLang="x-none" i="1" dirty="0">
                <a:latin typeface="Trebuchet MS" charset="0"/>
                <a:sym typeface="Wingdings"/>
              </a:rPr>
              <a:t>Face an open </a:t>
            </a:r>
            <a:r>
              <a:rPr lang="it-IT" altLang="x-none" i="1" dirty="0" err="1">
                <a:latin typeface="Trebuchet MS" charset="0"/>
                <a:sym typeface="Wingdings"/>
              </a:rPr>
              <a:t>issue</a:t>
            </a:r>
            <a:r>
              <a:rPr lang="it-IT" altLang="x-none" dirty="0">
                <a:latin typeface="Trebuchet MS" charset="0"/>
                <a:sym typeface="Wingdings"/>
              </a:rPr>
              <a:t>:</a:t>
            </a:r>
            <a:endParaRPr lang="it-IT" altLang="x-none" i="1" dirty="0">
              <a:latin typeface="Trebuchet MS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2818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8546" y="4908877"/>
            <a:ext cx="8823159" cy="11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dirty="0" smtClean="0">
                <a:latin typeface="Trebuchet MS" charset="0"/>
                <a:sym typeface="Wingdings"/>
              </a:rPr>
              <a:t>To face the </a:t>
            </a:r>
            <a:r>
              <a:rPr lang="it-IT" altLang="x-none" dirty="0" err="1" smtClean="0">
                <a:latin typeface="Trebuchet MS" charset="0"/>
                <a:sym typeface="Wingdings"/>
              </a:rPr>
              <a:t>problem</a:t>
            </a:r>
            <a:r>
              <a:rPr lang="it-IT" altLang="x-none" dirty="0" smtClean="0">
                <a:latin typeface="Trebuchet MS" charset="0"/>
                <a:sym typeface="Wingdings"/>
              </a:rPr>
              <a:t>: </a:t>
            </a:r>
          </a:p>
          <a:p>
            <a:pPr marL="342900" indent="-342900">
              <a:buFont typeface="Arial" charset="0"/>
              <a:buChar char="•"/>
            </a:pPr>
            <a:r>
              <a:rPr lang="it-IT" altLang="x-none" dirty="0" smtClean="0">
                <a:latin typeface="Trebuchet MS" charset="0"/>
                <a:sym typeface="Wingdings"/>
              </a:rPr>
              <a:t>First </a:t>
            </a:r>
            <a:r>
              <a:rPr lang="it-IT" altLang="x-none" dirty="0" err="1" smtClean="0">
                <a:latin typeface="Trebuchet MS" charset="0"/>
                <a:sym typeface="Wingdings"/>
              </a:rPr>
              <a:t>year</a:t>
            </a:r>
            <a:r>
              <a:rPr lang="it-IT" altLang="x-none" dirty="0" smtClean="0">
                <a:latin typeface="Trebuchet MS" charset="0"/>
                <a:sym typeface="Wingdings"/>
              </a:rPr>
              <a:t>  </a:t>
            </a:r>
            <a:r>
              <a:rPr lang="it-IT" altLang="x-none" b="1" dirty="0" err="1" smtClean="0">
                <a:solidFill>
                  <a:srgbClr val="7030A0"/>
                </a:solidFill>
                <a:latin typeface="Trebuchet MS" charset="0"/>
                <a:sym typeface="Wingdings"/>
              </a:rPr>
              <a:t>Optimisation</a:t>
            </a:r>
            <a:r>
              <a:rPr lang="it-IT" altLang="x-none" b="1" dirty="0" smtClean="0">
                <a:solidFill>
                  <a:srgbClr val="7030A0"/>
                </a:solidFill>
                <a:latin typeface="Trebuchet MS" charset="0"/>
                <a:sym typeface="Wingdings"/>
              </a:rPr>
              <a:t> of the </a:t>
            </a:r>
            <a:r>
              <a:rPr lang="it-IT" altLang="x-none" b="1" dirty="0" err="1" smtClean="0">
                <a:solidFill>
                  <a:srgbClr val="7030A0"/>
                </a:solidFill>
                <a:latin typeface="Trebuchet MS" charset="0"/>
                <a:sym typeface="Wingdings"/>
              </a:rPr>
              <a:t>modelling</a:t>
            </a:r>
            <a:r>
              <a:rPr lang="it-IT" altLang="x-none" b="1" dirty="0" smtClean="0">
                <a:solidFill>
                  <a:srgbClr val="7030A0"/>
                </a:solidFill>
                <a:latin typeface="Trebuchet MS" charset="0"/>
                <a:sym typeface="Wingdings"/>
              </a:rPr>
              <a:t> </a:t>
            </a:r>
            <a:r>
              <a:rPr lang="it-IT" altLang="x-none" b="1" dirty="0" err="1" smtClean="0">
                <a:solidFill>
                  <a:srgbClr val="7030A0"/>
                </a:solidFill>
                <a:latin typeface="Trebuchet MS" charset="0"/>
                <a:sym typeface="Wingdings"/>
              </a:rPr>
              <a:t>approach</a:t>
            </a:r>
            <a:endParaRPr lang="it-IT" altLang="x-none" b="1" dirty="0" smtClean="0">
              <a:solidFill>
                <a:srgbClr val="7030A0"/>
              </a:solidFill>
              <a:latin typeface="Trebuchet MS" charset="0"/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altLang="x-none" dirty="0" err="1" smtClean="0">
                <a:latin typeface="Trebuchet MS" charset="0"/>
                <a:sym typeface="Wingdings"/>
              </a:rPr>
              <a:t>Next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years</a:t>
            </a:r>
            <a:r>
              <a:rPr lang="it-IT" altLang="x-none" dirty="0" smtClean="0">
                <a:latin typeface="Trebuchet MS" charset="0"/>
                <a:sym typeface="Wingdings"/>
              </a:rPr>
              <a:t>  </a:t>
            </a:r>
            <a:r>
              <a:rPr lang="it-IT" altLang="x-none" dirty="0" err="1" smtClean="0">
                <a:latin typeface="Trebuchet MS" charset="0"/>
                <a:sym typeface="Wingdings"/>
              </a:rPr>
              <a:t>Experimental</a:t>
            </a:r>
            <a:r>
              <a:rPr lang="it-IT" altLang="x-none" dirty="0" smtClean="0">
                <a:latin typeface="Trebuchet MS" charset="0"/>
                <a:sym typeface="Wingdings"/>
              </a:rPr>
              <a:t> work and </a:t>
            </a:r>
            <a:r>
              <a:rPr lang="it-IT" altLang="x-none" dirty="0" err="1" smtClean="0">
                <a:latin typeface="Trebuchet MS" charset="0"/>
                <a:sym typeface="Wingdings"/>
              </a:rPr>
              <a:t>modelling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application</a:t>
            </a:r>
            <a:endParaRPr lang="it-IT" altLang="x-none" dirty="0">
              <a:latin typeface="Trebuchet MS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3451" y="232609"/>
            <a:ext cx="7932821" cy="127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b="1" dirty="0">
                <a:latin typeface="Trebuchet MS" charset="0"/>
                <a:sym typeface="Wingdings"/>
              </a:rPr>
              <a:t>U</a:t>
            </a:r>
            <a:r>
              <a:rPr lang="it-IT" altLang="x-none" b="1" dirty="0" smtClean="0">
                <a:latin typeface="Trebuchet MS" charset="0"/>
                <a:sym typeface="Wingdings"/>
              </a:rPr>
              <a:t>rban </a:t>
            </a:r>
            <a:r>
              <a:rPr lang="it-IT" altLang="x-none" b="1" dirty="0" err="1" smtClean="0">
                <a:latin typeface="Trebuchet MS" charset="0"/>
                <a:sym typeface="Wingdings"/>
              </a:rPr>
              <a:t>areas</a:t>
            </a:r>
            <a:r>
              <a:rPr lang="it-IT" altLang="x-none" b="1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smtClean="0">
                <a:latin typeface="Trebuchet MS" charset="0"/>
                <a:sym typeface="Wingdings"/>
              </a:rPr>
              <a:t> </a:t>
            </a:r>
            <a:r>
              <a:rPr lang="it-IT" altLang="x-none" b="1" u="sng" dirty="0" err="1" smtClean="0">
                <a:latin typeface="Trebuchet MS" charset="0"/>
                <a:sym typeface="Wingdings"/>
              </a:rPr>
              <a:t>Traffic</a:t>
            </a:r>
            <a:r>
              <a:rPr lang="it-IT" altLang="x-none" dirty="0" smtClean="0">
                <a:latin typeface="Trebuchet MS" charset="0"/>
                <a:sym typeface="Wingdings"/>
              </a:rPr>
              <a:t> </a:t>
            </a:r>
            <a:r>
              <a:rPr lang="it-IT" altLang="x-none" dirty="0" err="1" smtClean="0">
                <a:latin typeface="Trebuchet MS" charset="0"/>
                <a:sym typeface="Wingdings"/>
              </a:rPr>
              <a:t>is</a:t>
            </a:r>
            <a:r>
              <a:rPr lang="it-IT" altLang="x-none" dirty="0" smtClean="0">
                <a:latin typeface="Trebuchet MS" charset="0"/>
                <a:sym typeface="Wingdings"/>
              </a:rPr>
              <a:t> an </a:t>
            </a:r>
            <a:r>
              <a:rPr lang="it-IT" altLang="x-none" dirty="0" err="1" smtClean="0">
                <a:latin typeface="Trebuchet MS" charset="0"/>
                <a:sym typeface="Wingdings"/>
              </a:rPr>
              <a:t>important</a:t>
            </a:r>
            <a:r>
              <a:rPr lang="it-IT" altLang="x-none" dirty="0" smtClean="0">
                <a:latin typeface="Trebuchet MS" charset="0"/>
                <a:sym typeface="Wingdings"/>
              </a:rPr>
              <a:t> contributor to aerosol </a:t>
            </a:r>
            <a:r>
              <a:rPr lang="it-IT" altLang="x-none" dirty="0" err="1" smtClean="0">
                <a:latin typeface="Trebuchet MS" charset="0"/>
                <a:sym typeface="Wingdings"/>
              </a:rPr>
              <a:t>concentration</a:t>
            </a:r>
            <a:r>
              <a:rPr lang="it-IT" altLang="x-none" dirty="0" smtClean="0">
                <a:latin typeface="Trebuchet MS" charset="0"/>
                <a:sym typeface="Wingdings"/>
              </a:rPr>
              <a:t> in the </a:t>
            </a:r>
            <a:r>
              <a:rPr lang="it-IT" altLang="x-none" dirty="0" err="1" smtClean="0">
                <a:latin typeface="Trebuchet MS" charset="0"/>
                <a:sym typeface="Wingdings"/>
              </a:rPr>
              <a:t>atmosphere</a:t>
            </a:r>
            <a:endParaRPr lang="it-IT" altLang="x-none" dirty="0">
              <a:latin typeface="Trebuchet MS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7" y="1219203"/>
            <a:ext cx="2530757" cy="168361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421" y="2951747"/>
            <a:ext cx="2871538" cy="44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i="1" dirty="0" err="1" smtClean="0">
                <a:latin typeface="Trebuchet MS" charset="0"/>
              </a:rPr>
              <a:t>Exhaust</a:t>
            </a:r>
            <a:r>
              <a:rPr lang="it-IT" altLang="x-none" i="1" dirty="0" smtClean="0">
                <a:latin typeface="Trebuchet MS" charset="0"/>
              </a:rPr>
              <a:t> </a:t>
            </a:r>
            <a:r>
              <a:rPr lang="it-IT" altLang="x-none" i="1" dirty="0" err="1" smtClean="0">
                <a:latin typeface="Trebuchet MS" charset="0"/>
              </a:rPr>
              <a:t>emissions</a:t>
            </a:r>
            <a:endParaRPr lang="it-IT" altLang="x-none" i="1" dirty="0">
              <a:latin typeface="Trebuchet MS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962527" y="2518611"/>
            <a:ext cx="545431" cy="41709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550696" y="1860884"/>
            <a:ext cx="545430" cy="43313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975810" y="1435769"/>
            <a:ext cx="355332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i="1" dirty="0" smtClean="0">
                <a:latin typeface="Trebuchet MS" charset="0"/>
              </a:rPr>
              <a:t>Non-</a:t>
            </a:r>
            <a:r>
              <a:rPr lang="it-IT" altLang="x-none" i="1" dirty="0" err="1" smtClean="0">
                <a:latin typeface="Trebuchet MS" charset="0"/>
              </a:rPr>
              <a:t>Exhaust</a:t>
            </a:r>
            <a:r>
              <a:rPr lang="it-IT" altLang="x-none" i="1" dirty="0" smtClean="0">
                <a:latin typeface="Trebuchet MS" charset="0"/>
              </a:rPr>
              <a:t> </a:t>
            </a:r>
            <a:r>
              <a:rPr lang="it-IT" altLang="x-none" i="1" dirty="0" err="1" smtClean="0">
                <a:latin typeface="Trebuchet MS" charset="0"/>
              </a:rPr>
              <a:t>emissions</a:t>
            </a:r>
            <a:r>
              <a:rPr lang="it-IT" altLang="x-none" i="1" dirty="0" smtClean="0">
                <a:latin typeface="Trebuchet MS" charset="0"/>
              </a:rPr>
              <a:t>:</a:t>
            </a:r>
          </a:p>
          <a:p>
            <a:pPr marL="342900" indent="-342900" algn="ctr">
              <a:buFont typeface="Arial" charset="0"/>
              <a:buChar char="•"/>
            </a:pPr>
            <a:r>
              <a:rPr lang="it-IT" altLang="x-none" sz="2200" i="1" dirty="0" err="1" smtClean="0">
                <a:latin typeface="Trebuchet MS" charset="0"/>
              </a:rPr>
              <a:t>Tyre</a:t>
            </a:r>
            <a:r>
              <a:rPr lang="it-IT" altLang="x-none" sz="2200" i="1" dirty="0" smtClean="0">
                <a:latin typeface="Trebuchet MS" charset="0"/>
              </a:rPr>
              <a:t> and </a:t>
            </a:r>
            <a:r>
              <a:rPr lang="it-IT" altLang="x-none" sz="2200" i="1" dirty="0" err="1" smtClean="0">
                <a:latin typeface="Trebuchet MS" charset="0"/>
              </a:rPr>
              <a:t>brake</a:t>
            </a:r>
            <a:r>
              <a:rPr lang="it-IT" altLang="x-none" sz="2200" i="1" dirty="0" smtClean="0">
                <a:latin typeface="Trebuchet MS" charset="0"/>
              </a:rPr>
              <a:t> </a:t>
            </a:r>
            <a:r>
              <a:rPr lang="it-IT" altLang="x-none" sz="2200" i="1" dirty="0" err="1" smtClean="0">
                <a:latin typeface="Trebuchet MS" charset="0"/>
              </a:rPr>
              <a:t>wear</a:t>
            </a:r>
            <a:endParaRPr lang="it-IT" altLang="x-none" sz="2200" i="1" dirty="0" smtClean="0">
              <a:latin typeface="Trebuchet MS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it-IT" altLang="x-none" sz="2200" i="1" dirty="0" err="1" smtClean="0">
                <a:latin typeface="Trebuchet MS" charset="0"/>
              </a:rPr>
              <a:t>Asphalt</a:t>
            </a:r>
            <a:r>
              <a:rPr lang="it-IT" altLang="x-none" sz="2200" i="1" dirty="0" smtClean="0">
                <a:latin typeface="Trebuchet MS" charset="0"/>
              </a:rPr>
              <a:t> </a:t>
            </a:r>
            <a:r>
              <a:rPr lang="it-IT" altLang="x-none" sz="2200" i="1" dirty="0" err="1" smtClean="0">
                <a:latin typeface="Trebuchet MS" charset="0"/>
              </a:rPr>
              <a:t>abrasion</a:t>
            </a:r>
            <a:endParaRPr lang="it-IT" altLang="x-none" sz="2200" i="1" dirty="0" smtClean="0">
              <a:latin typeface="Trebuchet MS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it-IT" altLang="x-none" sz="2200" i="1" dirty="0" smtClean="0">
                <a:latin typeface="Trebuchet MS" charset="0"/>
              </a:rPr>
              <a:t>Road </a:t>
            </a:r>
            <a:r>
              <a:rPr lang="it-IT" altLang="x-none" sz="2200" i="1" dirty="0" err="1" smtClean="0">
                <a:latin typeface="Trebuchet MS" charset="0"/>
              </a:rPr>
              <a:t>dust</a:t>
            </a:r>
            <a:r>
              <a:rPr lang="it-IT" altLang="x-none" sz="2200" i="1" dirty="0" smtClean="0">
                <a:latin typeface="Trebuchet MS" charset="0"/>
              </a:rPr>
              <a:t> re-</a:t>
            </a:r>
            <a:r>
              <a:rPr lang="it-IT" altLang="x-none" sz="2200" i="1" dirty="0" err="1" smtClean="0">
                <a:latin typeface="Trebuchet MS" charset="0"/>
              </a:rPr>
              <a:t>suspension</a:t>
            </a:r>
            <a:endParaRPr lang="it-IT" altLang="x-none" sz="2200" i="1" dirty="0">
              <a:latin typeface="Trebuchet MS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52388" y="1277065"/>
            <a:ext cx="279161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Exhaust</a:t>
            </a:r>
            <a:r>
              <a:rPr lang="it-IT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≅ Non-</a:t>
            </a:r>
            <a:r>
              <a:rPr lang="it-IT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exhaust</a:t>
            </a:r>
            <a:r>
              <a:rPr lang="it-IT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!</a:t>
            </a:r>
          </a:p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Amato et al., 2014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83" y="2951750"/>
            <a:ext cx="3039338" cy="2069432"/>
          </a:xfrm>
          <a:prstGeom prst="rect">
            <a:avLst/>
          </a:prstGeom>
        </p:spPr>
      </p:pic>
      <p:sp>
        <p:nvSpPr>
          <p:cNvPr id="17" name="Freccia angolare in su 16"/>
          <p:cNvSpPr/>
          <p:nvPr/>
        </p:nvSpPr>
        <p:spPr>
          <a:xfrm rot="5400000">
            <a:off x="4828670" y="3048002"/>
            <a:ext cx="866274" cy="6416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1386787" y="3630962"/>
            <a:ext cx="39303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Electric</a:t>
            </a:r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cars</a:t>
            </a:r>
            <a:endParaRPr lang="it-IT" dirty="0" smtClean="0">
              <a:solidFill>
                <a:srgbClr val="00206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? Zero aerosol </a:t>
            </a:r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emissions</a:t>
            </a:r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 ?</a:t>
            </a:r>
            <a:endParaRPr lang="it-IT" dirty="0">
              <a:solidFill>
                <a:srgbClr val="00206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 txBox="1">
            <a:spLocks noChangeArrowheads="1"/>
          </p:cNvSpPr>
          <p:nvPr/>
        </p:nvSpPr>
        <p:spPr bwMode="auto">
          <a:xfrm>
            <a:off x="96923" y="1050761"/>
            <a:ext cx="5020509" cy="138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x-none" b="1" dirty="0" smtClean="0">
                <a:latin typeface="Trebuchet MS" charset="0"/>
              </a:rPr>
              <a:t>Source </a:t>
            </a:r>
            <a:r>
              <a:rPr lang="it-IT" altLang="x-none" b="1" dirty="0" err="1" smtClean="0">
                <a:latin typeface="Trebuchet MS" charset="0"/>
              </a:rPr>
              <a:t>apportionment</a:t>
            </a:r>
            <a:r>
              <a:rPr lang="it-IT" altLang="x-none" b="1" dirty="0" smtClean="0">
                <a:latin typeface="Trebuchet MS" charset="0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dirty="0" err="1" smtClean="0">
                <a:latin typeface="Trebuchet MS" charset="0"/>
              </a:rPr>
              <a:t>Dispersion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models</a:t>
            </a:r>
            <a:r>
              <a:rPr lang="it-IT" altLang="x-none" dirty="0" smtClean="0">
                <a:latin typeface="Trebuchet MS" charset="0"/>
              </a:rPr>
              <a:t> (</a:t>
            </a:r>
            <a:r>
              <a:rPr lang="it-IT" altLang="x-none" sz="2200" dirty="0" err="1" smtClean="0">
                <a:latin typeface="Trebuchet MS" charset="0"/>
              </a:rPr>
              <a:t>deterministic</a:t>
            </a:r>
            <a:r>
              <a:rPr lang="it-IT" altLang="x-none" dirty="0" smtClean="0">
                <a:latin typeface="Trebuchet MS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it-IT" altLang="x-none" b="1" dirty="0" err="1">
                <a:solidFill>
                  <a:srgbClr val="002060"/>
                </a:solidFill>
                <a:latin typeface="Trebuchet MS" charset="0"/>
              </a:rPr>
              <a:t>Receptor</a:t>
            </a:r>
            <a:r>
              <a:rPr lang="it-IT" altLang="x-none" b="1" dirty="0">
                <a:solidFill>
                  <a:srgbClr val="002060"/>
                </a:solidFill>
                <a:latin typeface="Trebuchet MS" charset="0"/>
              </a:rPr>
              <a:t> </a:t>
            </a:r>
            <a:r>
              <a:rPr lang="it-IT" altLang="x-none" b="1" dirty="0" err="1">
                <a:solidFill>
                  <a:srgbClr val="002060"/>
                </a:solidFill>
                <a:latin typeface="Trebuchet MS" charset="0"/>
              </a:rPr>
              <a:t>models</a:t>
            </a:r>
            <a:r>
              <a:rPr lang="it-IT" altLang="x-none" b="1" dirty="0">
                <a:solidFill>
                  <a:srgbClr val="002060"/>
                </a:solidFill>
                <a:latin typeface="Trebuchet MS" charset="0"/>
              </a:rPr>
              <a:t> </a:t>
            </a:r>
            <a:r>
              <a:rPr lang="it-IT" altLang="x-none" dirty="0">
                <a:latin typeface="Trebuchet MS" charset="0"/>
              </a:rPr>
              <a:t>(</a:t>
            </a:r>
            <a:r>
              <a:rPr lang="it-IT" altLang="x-none" sz="2200" dirty="0" err="1">
                <a:latin typeface="Trebuchet MS" charset="0"/>
              </a:rPr>
              <a:t>statistical</a:t>
            </a:r>
            <a:r>
              <a:rPr lang="it-IT" altLang="x-none" dirty="0" smtClean="0">
                <a:latin typeface="Trebuchet MS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it-IT" altLang="x-none" dirty="0">
              <a:latin typeface="Trebuchet MS" charset="0"/>
            </a:endParaRPr>
          </a:p>
        </p:txBody>
      </p:sp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Modelling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approach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92" y="28189"/>
            <a:ext cx="4053954" cy="4053954"/>
          </a:xfrm>
          <a:prstGeom prst="rect">
            <a:avLst/>
          </a:prstGeom>
        </p:spPr>
      </p:pic>
      <p:sp>
        <p:nvSpPr>
          <p:cNvPr id="4" name="Freccia giù 3"/>
          <p:cNvSpPr/>
          <p:nvPr/>
        </p:nvSpPr>
        <p:spPr>
          <a:xfrm>
            <a:off x="1636297" y="2390274"/>
            <a:ext cx="449179" cy="962526"/>
          </a:xfrm>
          <a:prstGeom prst="down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08546" y="3336762"/>
            <a:ext cx="4780549" cy="92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x-none" b="1" u="sng" dirty="0" err="1" smtClean="0">
                <a:latin typeface="Trebuchet MS" charset="0"/>
              </a:rPr>
              <a:t>Conservation</a:t>
            </a:r>
            <a:r>
              <a:rPr lang="it-IT" altLang="x-none" b="1" u="sng" dirty="0" smtClean="0">
                <a:latin typeface="Trebuchet MS" charset="0"/>
              </a:rPr>
              <a:t> of mass</a:t>
            </a:r>
            <a:r>
              <a:rPr lang="it-IT" altLang="x-none" b="1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between</a:t>
            </a:r>
            <a:r>
              <a:rPr lang="it-IT" altLang="x-none" dirty="0" smtClean="0">
                <a:latin typeface="Trebuchet MS" charset="0"/>
              </a:rPr>
              <a:t> </a:t>
            </a:r>
            <a:r>
              <a:rPr lang="it-IT" altLang="x-none" dirty="0" err="1" smtClean="0">
                <a:latin typeface="Trebuchet MS" charset="0"/>
              </a:rPr>
              <a:t>emission</a:t>
            </a:r>
            <a:r>
              <a:rPr lang="it-IT" altLang="x-none" dirty="0" smtClean="0">
                <a:latin typeface="Trebuchet MS" charset="0"/>
              </a:rPr>
              <a:t> source and </a:t>
            </a:r>
            <a:r>
              <a:rPr lang="it-IT" altLang="x-none" dirty="0" err="1" smtClean="0">
                <a:latin typeface="Trebuchet MS" charset="0"/>
              </a:rPr>
              <a:t>receptor</a:t>
            </a:r>
            <a:r>
              <a:rPr lang="it-IT" altLang="x-none" dirty="0" smtClean="0">
                <a:latin typeface="Trebuchet MS" charset="0"/>
              </a:rPr>
              <a:t> site</a:t>
            </a:r>
            <a:endParaRPr lang="it-IT" altLang="x-none" dirty="0">
              <a:latin typeface="Trebuchet MS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28337" y="4635308"/>
            <a:ext cx="2518611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composition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environmental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aerosol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samples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232484" y="5032067"/>
            <a:ext cx="251861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Source </a:t>
            </a:r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</a:rPr>
              <a:t>apportionment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1" name="Freccia destra con strisce 20"/>
          <p:cNvSpPr/>
          <p:nvPr/>
        </p:nvSpPr>
        <p:spPr>
          <a:xfrm>
            <a:off x="2662989" y="5167564"/>
            <a:ext cx="545432" cy="513347"/>
          </a:xfrm>
          <a:prstGeom prst="stripedRightArrow">
            <a:avLst>
              <a:gd name="adj1" fmla="val 375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/>
          <p:cNvCxnSpPr/>
          <p:nvPr/>
        </p:nvCxnSpPr>
        <p:spPr>
          <a:xfrm flipV="1">
            <a:off x="5775157" y="4977192"/>
            <a:ext cx="673769" cy="41869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5767136" y="5498721"/>
            <a:ext cx="681790" cy="4155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6448926" y="4529035"/>
            <a:ext cx="258277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Source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temporal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patterns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448926" y="5466064"/>
            <a:ext cx="258277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Source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profiles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1114" y="4163789"/>
            <a:ext cx="111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Trebuchet MS" charset="0"/>
                <a:ea typeface="Trebuchet MS" charset="0"/>
                <a:cs typeface="Trebuchet MS" charset="0"/>
              </a:rPr>
              <a:t>Input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157357" y="4054932"/>
            <a:ext cx="146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Trebuchet MS" charset="0"/>
                <a:ea typeface="Trebuchet MS" charset="0"/>
                <a:cs typeface="Trebuchet MS" charset="0"/>
              </a:rPr>
              <a:t>Output</a:t>
            </a:r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7" grpId="0" animBg="1"/>
      <p:bldP spid="24" grpId="0" animBg="1"/>
      <p:bldP spid="21" grpId="0" animBg="1"/>
      <p:bldP spid="32" grpId="0" animBg="1"/>
      <p:bldP spid="33" grpId="0" animBg="1"/>
      <p:bldP spid="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Principles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of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receptor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modelling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657726" y="1331493"/>
                <a:ext cx="17004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Trebuchet MS" charset="0"/>
                    <a:ea typeface="Trebuchet MS" charset="0"/>
                    <a:cs typeface="Trebuchet MS" charset="0"/>
                  </a:rPr>
                  <a:t>X = G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</m:oMath>
                </a14:m>
                <a:r>
                  <a:rPr lang="it-IT" dirty="0" err="1" smtClean="0">
                    <a:latin typeface="Trebuchet MS" charset="0"/>
                    <a:ea typeface="Trebuchet MS" charset="0"/>
                    <a:cs typeface="Trebuchet MS" charset="0"/>
                  </a:rPr>
                  <a:t>F</a:t>
                </a:r>
                <a:r>
                  <a:rPr lang="it-IT" dirty="0" smtClean="0">
                    <a:latin typeface="Trebuchet MS" charset="0"/>
                    <a:ea typeface="Trebuchet MS" charset="0"/>
                    <a:cs typeface="Trebuchet MS" charset="0"/>
                  </a:rPr>
                  <a:t> + E</a:t>
                </a:r>
                <a:endParaRPr lang="it-IT" dirty="0"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6" y="1331493"/>
                <a:ext cx="1700463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5735" t="-10526" r="-2867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ccia destra con strisce 4"/>
          <p:cNvSpPr/>
          <p:nvPr/>
        </p:nvSpPr>
        <p:spPr>
          <a:xfrm>
            <a:off x="2823409" y="1267326"/>
            <a:ext cx="930442" cy="561474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4066572" y="970551"/>
                <a:ext cx="2847574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latin typeface="Cambria Math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charset="0"/>
                                </a:rPr>
                                <m:t>𝑘𝑗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572" y="970551"/>
                <a:ext cx="2847574" cy="103848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9" y="2486526"/>
            <a:ext cx="2920770" cy="16844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7" y="2265937"/>
            <a:ext cx="2757285" cy="18889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72" y="2210468"/>
            <a:ext cx="2943988" cy="1944438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0" y="54812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Trebuchet MS" charset="0"/>
                <a:ea typeface="Trebuchet MS" charset="0"/>
                <a:cs typeface="Trebuchet MS" charset="0"/>
              </a:rPr>
              <a:t>GOAL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 Estimate source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contributions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at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the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receptor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site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943957" y="4215061"/>
            <a:ext cx="13796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</a:rPr>
              <a:t>Factors</a:t>
            </a:r>
            <a:endParaRPr lang="it-IT" b="1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945891" y="4223083"/>
            <a:ext cx="13796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Trebuchet MS" charset="0"/>
                <a:ea typeface="Trebuchet MS" charset="0"/>
                <a:cs typeface="Trebuchet MS" charset="0"/>
              </a:rPr>
              <a:t>Sources</a:t>
            </a:r>
            <a:endParaRPr lang="it-IT" b="1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Freccia bidirezionale orizzontale 9"/>
          <p:cNvSpPr/>
          <p:nvPr/>
        </p:nvSpPr>
        <p:spPr>
          <a:xfrm>
            <a:off x="3363686" y="4230532"/>
            <a:ext cx="2547257" cy="417095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543300" y="4539342"/>
            <a:ext cx="2334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Physical</a:t>
            </a:r>
            <a:r>
              <a:rPr lang="it-IT" b="1" dirty="0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interpretation</a:t>
            </a:r>
            <a:endParaRPr lang="it-IT" b="1" dirty="0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10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417100" y="1251289"/>
                <a:ext cx="2557175" cy="1080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charset="0"/>
                        </a:rPr>
                        <m:t>𝑄</m:t>
                      </m:r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it-IT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charset="0"/>
                                </a:rPr>
                                <m:t>𝑀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mr-IN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00" y="1251289"/>
                <a:ext cx="2557175" cy="10802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6633305" y="112294"/>
                <a:ext cx="2377895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it-IT" sz="20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𝑘𝑗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305" y="112294"/>
                <a:ext cx="2377895" cy="8654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224589" y="240631"/>
            <a:ext cx="4347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How </a:t>
            </a:r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is</a:t>
            </a:r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 the </a:t>
            </a:r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problem</a:t>
            </a:r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solved</a:t>
            </a:r>
            <a:r>
              <a:rPr lang="it-IT" dirty="0" smtClean="0">
                <a:solidFill>
                  <a:srgbClr val="002060"/>
                </a:solidFill>
                <a:latin typeface="Trebuchet MS" charset="0"/>
                <a:ea typeface="Trebuchet MS" charset="0"/>
                <a:cs typeface="Trebuchet MS" charset="0"/>
              </a:rPr>
              <a:t>?</a:t>
            </a:r>
            <a:endParaRPr lang="it-IT" dirty="0">
              <a:solidFill>
                <a:srgbClr val="00206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16568" y="697834"/>
            <a:ext cx="613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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Minimization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of the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object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function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Q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2149642" y="1860887"/>
            <a:ext cx="545432" cy="4331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2839453" y="2165687"/>
            <a:ext cx="68981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561347" y="1860887"/>
            <a:ext cx="458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Weighed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on data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uncertainties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0526" y="2558717"/>
            <a:ext cx="270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Ill-posed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problem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" name="Freccia destra 13"/>
          <p:cNvSpPr/>
          <p:nvPr/>
        </p:nvSpPr>
        <p:spPr>
          <a:xfrm>
            <a:off x="2807368" y="2646950"/>
            <a:ext cx="818148" cy="35292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3818021" y="2582780"/>
            <a:ext cx="357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Not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 a </a:t>
            </a:r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unique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solution</a:t>
            </a:r>
            <a:r>
              <a:rPr lang="it-IT" i="1" dirty="0" smtClean="0">
                <a:latin typeface="Trebuchet MS" charset="0"/>
                <a:ea typeface="Trebuchet MS" charset="0"/>
                <a:cs typeface="Trebuchet MS" charset="0"/>
              </a:rPr>
              <a:t>!</a:t>
            </a:r>
            <a:endParaRPr lang="it-IT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Freccia circolare a sinistra 15"/>
          <p:cNvSpPr/>
          <p:nvPr/>
        </p:nvSpPr>
        <p:spPr>
          <a:xfrm>
            <a:off x="7186863" y="2759244"/>
            <a:ext cx="481264" cy="978569"/>
          </a:xfrm>
          <a:prstGeom prst="curvedLef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40634" y="3416968"/>
            <a:ext cx="866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Addition</a:t>
            </a:r>
            <a:r>
              <a:rPr lang="it-IT" b="1" i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of </a:t>
            </a:r>
            <a:r>
              <a:rPr lang="it-IT" b="1" i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physical</a:t>
            </a:r>
            <a:r>
              <a:rPr lang="it-IT" b="1" i="1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b="1" i="1" dirty="0" err="1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constraints</a:t>
            </a:r>
            <a:r>
              <a:rPr lang="it-IT" dirty="0" smtClean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it-IT" b="1" u="sng" dirty="0" smtClean="0">
                <a:latin typeface="Trebuchet MS" charset="0"/>
                <a:ea typeface="Trebuchet MS" charset="0"/>
                <a:cs typeface="Trebuchet MS" charset="0"/>
              </a:rPr>
              <a:t>Non-</a:t>
            </a:r>
            <a:r>
              <a:rPr lang="it-IT" b="1" u="sng" dirty="0" err="1" smtClean="0">
                <a:latin typeface="Trebuchet MS" charset="0"/>
                <a:ea typeface="Trebuchet MS" charset="0"/>
                <a:cs typeface="Trebuchet MS" charset="0"/>
              </a:rPr>
              <a:t>negativity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;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but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also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</a:rPr>
              <a:t>other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b="1" u="sng" dirty="0" smtClean="0">
                <a:latin typeface="Trebuchet MS" charset="0"/>
                <a:ea typeface="Trebuchet MS" charset="0"/>
                <a:cs typeface="Trebuchet MS" charset="0"/>
              </a:rPr>
              <a:t>a priori information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31" y="4486723"/>
            <a:ext cx="3094789" cy="2061129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>
            <a:off x="5534526" y="5021179"/>
            <a:ext cx="1540042" cy="17646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753855" y="4342256"/>
            <a:ext cx="19090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Source of </a:t>
            </a:r>
            <a:r>
              <a:rPr lang="it-IT" sz="2200" i="1" dirty="0" err="1" smtClean="0">
                <a:latin typeface="Trebuchet MS" charset="0"/>
                <a:ea typeface="Trebuchet MS" charset="0"/>
                <a:cs typeface="Trebuchet MS" charset="0"/>
              </a:rPr>
              <a:t>fresh</a:t>
            </a:r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i="1" dirty="0" err="1" smtClean="0">
                <a:latin typeface="Trebuchet MS" charset="0"/>
                <a:ea typeface="Trebuchet MS" charset="0"/>
                <a:cs typeface="Trebuchet MS" charset="0"/>
              </a:rPr>
              <a:t>sea-salt</a:t>
            </a:r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 aerosol </a:t>
            </a:r>
            <a:endParaRPr lang="it-IT" sz="2200" i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52926" y="4852739"/>
            <a:ext cx="4725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Mg/Na = 0.12</a:t>
            </a: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Cl/Na = 1.8</a:t>
            </a:r>
          </a:p>
          <a:p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(Bulk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sea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water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composition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from</a:t>
            </a:r>
          </a:p>
          <a:p>
            <a:r>
              <a:rPr lang="it-IT" sz="2200" i="1" dirty="0" err="1" smtClean="0">
                <a:latin typeface="Trebuchet MS" charset="0"/>
                <a:ea typeface="Trebuchet MS" charset="0"/>
                <a:cs typeface="Trebuchet MS" charset="0"/>
              </a:rPr>
              <a:t>Seinfeld</a:t>
            </a:r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smtClean="0">
                <a:latin typeface="+mj-lt"/>
                <a:ea typeface="Trebuchet MS" charset="0"/>
                <a:cs typeface="Trebuchet MS" charset="0"/>
              </a:rPr>
              <a:t>&amp;</a:t>
            </a:r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i="1" dirty="0" err="1" smtClean="0">
                <a:latin typeface="Trebuchet MS" charset="0"/>
                <a:ea typeface="Trebuchet MS" charset="0"/>
                <a:cs typeface="Trebuchet MS" charset="0"/>
              </a:rPr>
              <a:t>Pandis</a:t>
            </a:r>
            <a:r>
              <a:rPr lang="it-IT" sz="2200" i="1" dirty="0" smtClean="0">
                <a:latin typeface="Trebuchet MS" charset="0"/>
                <a:ea typeface="Trebuchet MS" charset="0"/>
                <a:cs typeface="Trebuchet MS" charset="0"/>
              </a:rPr>
              <a:t>, 1998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2271" y="4392391"/>
            <a:ext cx="277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2"/>
                </a:solidFill>
                <a:latin typeface="Trebuchet MS" charset="0"/>
                <a:ea typeface="Trebuchet MS" charset="0"/>
                <a:cs typeface="Trebuchet MS" charset="0"/>
              </a:rPr>
              <a:t>Simple </a:t>
            </a:r>
            <a:r>
              <a:rPr lang="it-IT" b="1" dirty="0" err="1" smtClean="0">
                <a:solidFill>
                  <a:schemeClr val="accent2"/>
                </a:solidFill>
                <a:latin typeface="Trebuchet MS" charset="0"/>
                <a:ea typeface="Trebuchet MS" charset="0"/>
                <a:cs typeface="Trebuchet MS" charset="0"/>
              </a:rPr>
              <a:t>example</a:t>
            </a:r>
            <a:r>
              <a:rPr lang="it-IT" b="1" dirty="0" smtClean="0">
                <a:solidFill>
                  <a:schemeClr val="accent2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it-IT" b="1" dirty="0">
              <a:solidFill>
                <a:schemeClr val="accent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10" grpId="0"/>
      <p:bldP spid="11" grpId="0"/>
      <p:bldP spid="14" grpId="0" animBg="1"/>
      <p:bldP spid="15" grpId="0"/>
      <p:bldP spid="16" grpId="0" animBg="1"/>
      <p:bldP spid="17" grpId="0"/>
      <p:bldP spid="22" grpId="0"/>
      <p:bldP spid="2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Receptor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 </a:t>
            </a:r>
            <a:r>
              <a:rPr lang="it-IT" altLang="x-none" sz="2800" b="1" dirty="0" err="1" smtClean="0">
                <a:solidFill>
                  <a:srgbClr val="0C346B"/>
                </a:solidFill>
                <a:latin typeface="Trebuchet MS" charset="0"/>
              </a:rPr>
              <a:t>modelling</a:t>
            </a:r>
            <a:r>
              <a:rPr lang="it-IT" altLang="x-none" sz="2800" b="1" dirty="0" smtClean="0">
                <a:solidFill>
                  <a:srgbClr val="0C346B"/>
                </a:solidFill>
                <a:latin typeface="Trebuchet MS" charset="0"/>
              </a:rPr>
              <a:t>: state of the art</a:t>
            </a:r>
            <a:endParaRPr lang="it-IT" altLang="x-none" sz="2800" b="1" dirty="0">
              <a:solidFill>
                <a:srgbClr val="0C346B"/>
              </a:solidFill>
              <a:latin typeface="Trebuchet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8547" y="1026695"/>
            <a:ext cx="8823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During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measurement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campaigns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usually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in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strumentation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with </a:t>
            </a:r>
            <a:r>
              <a:rPr lang="it-IT" sz="2200" b="1" u="sng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different</a:t>
            </a:r>
            <a:r>
              <a:rPr lang="it-IT" sz="2200" b="1" u="sng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time </a:t>
            </a:r>
            <a:r>
              <a:rPr lang="it-IT" sz="2200" b="1" u="sng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resolution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is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available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4379" y="1836824"/>
            <a:ext cx="3128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Low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-time </a:t>
            </a:r>
            <a:r>
              <a:rPr lang="it-IT" b="1" dirty="0" err="1" smtClean="0">
                <a:solidFill>
                  <a:schemeClr val="accent3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resolution</a:t>
            </a:r>
            <a:endParaRPr lang="it-IT" b="1" dirty="0" smtClean="0">
              <a:solidFill>
                <a:schemeClr val="accent3">
                  <a:lumMod val="50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(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e.g. 24 hours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5598695" y="1844845"/>
                <a:ext cx="321644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chemeClr val="accent2">
                        <a:lumMod val="50000"/>
                      </a:schemeClr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High-time </a:t>
                </a:r>
                <a:r>
                  <a:rPr lang="it-IT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resolution</a:t>
                </a:r>
                <a:endParaRPr lang="it-IT" b="1" dirty="0" smtClean="0">
                  <a:solidFill>
                    <a:schemeClr val="accent2">
                      <a:lumMod val="50000"/>
                    </a:schemeClr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  <a:p>
                <a:pPr algn="ctr"/>
                <a:r>
                  <a:rPr lang="it-IT" dirty="0" smtClean="0">
                    <a:latin typeface="Trebuchet MS" charset="0"/>
                    <a:ea typeface="Trebuchet MS" charset="0"/>
                    <a:cs typeface="Trebuchet MS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</m:oMath>
                </a14:m>
                <a:r>
                  <a:rPr lang="it-IT" sz="2200" dirty="0" smtClean="0">
                    <a:latin typeface="Trebuchet MS" charset="0"/>
                    <a:ea typeface="Trebuchet MS" charset="0"/>
                    <a:cs typeface="Trebuchet MS" charset="0"/>
                  </a:rPr>
                  <a:t>1 hour</a:t>
                </a:r>
                <a:r>
                  <a:rPr lang="it-IT" dirty="0" smtClean="0">
                    <a:latin typeface="Trebuchet MS" charset="0"/>
                    <a:ea typeface="Trebuchet MS" charset="0"/>
                    <a:cs typeface="Trebuchet MS" charset="0"/>
                  </a:rPr>
                  <a:t>)</a:t>
                </a:r>
                <a:endParaRPr lang="it-IT" dirty="0"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695" y="1844845"/>
                <a:ext cx="3216441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326" t="-5882" r="-1326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40108" y="2646948"/>
            <a:ext cx="4515851" cy="21852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Advantages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Detailed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speciation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Disadvantages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Little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detail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of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sources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temporal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patterns</a:t>
            </a:r>
            <a:endParaRPr lang="it-IT" sz="2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Episodic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sources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not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detected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80023" y="2638927"/>
            <a:ext cx="451585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Advantages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Temporal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patterns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of source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markers</a:t>
            </a:r>
            <a:endParaRPr lang="it-IT" sz="2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Episodic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sources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it-IT" i="1" dirty="0" err="1" smtClean="0">
                <a:latin typeface="Trebuchet MS" charset="0"/>
                <a:ea typeface="Trebuchet MS" charset="0"/>
                <a:cs typeface="Trebuchet MS" charset="0"/>
              </a:rPr>
              <a:t>Disadvantages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</a:rPr>
              <a:t>:</a:t>
            </a: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Little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detail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on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chemical</a:t>
            </a: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speciation</a:t>
            </a:r>
            <a:endParaRPr lang="it-IT" sz="22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it-IT" sz="2200" dirty="0" smtClean="0">
                <a:latin typeface="Trebuchet MS" charset="0"/>
                <a:ea typeface="Trebuchet MS" charset="0"/>
                <a:cs typeface="Trebuchet MS" charset="0"/>
              </a:rPr>
              <a:t>Intensive </a:t>
            </a:r>
            <a:r>
              <a:rPr lang="it-IT" sz="2200" dirty="0" err="1" smtClean="0">
                <a:latin typeface="Trebuchet MS" charset="0"/>
                <a:ea typeface="Trebuchet MS" charset="0"/>
                <a:cs typeface="Trebuchet MS" charset="0"/>
              </a:rPr>
              <a:t>campaigns</a:t>
            </a:r>
            <a:endParaRPr lang="it-IT" sz="22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168" y="5366084"/>
            <a:ext cx="4531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Advanced </a:t>
            </a:r>
            <a:r>
              <a:rPr lang="it-IT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receptor</a:t>
            </a:r>
            <a:r>
              <a:rPr lang="it-IT" b="1" dirty="0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modelling</a:t>
            </a:r>
            <a:endParaRPr lang="it-IT" b="1" dirty="0" smtClean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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Couple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the </a:t>
            </a:r>
            <a:r>
              <a:rPr lang="it-IT" dirty="0" err="1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advantages</a:t>
            </a:r>
            <a:r>
              <a:rPr lang="it-IT" dirty="0" smtClean="0">
                <a:latin typeface="Trebuchet MS" charset="0"/>
                <a:ea typeface="Trebuchet MS" charset="0"/>
                <a:cs typeface="Trebuchet MS" charset="0"/>
                <a:sym typeface="Wingdings"/>
              </a:rPr>
              <a:t> !</a:t>
            </a:r>
            <a:endParaRPr lang="it-IT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Più 9"/>
          <p:cNvSpPr/>
          <p:nvPr/>
        </p:nvSpPr>
        <p:spPr>
          <a:xfrm>
            <a:off x="4235117" y="3529264"/>
            <a:ext cx="705853" cy="770021"/>
          </a:xfrm>
          <a:prstGeom prst="mathPlus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2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copertine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</Template>
  <TotalTime>3309</TotalTime>
  <Words>1739</Words>
  <Application>Microsoft Office PowerPoint</Application>
  <PresentationFormat>Presentazione su schermo (4:3)</PresentationFormat>
  <Paragraphs>348</Paragraphs>
  <Slides>23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copertine</vt:lpstr>
      <vt:lpstr>3</vt:lpstr>
      <vt:lpstr>Tema di Office</vt:lpstr>
      <vt:lpstr>Development and optimisation of experimental and modelling approaches to characterise high-time resolution atmospheric aerosol and its sources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optimisation of experimental and modelling approaches to characterise high-time resolution atmospheric aerosol and its sources</dc:title>
  <dc:creator>Alice Corina Forello</dc:creator>
  <cp:lastModifiedBy>zanzani</cp:lastModifiedBy>
  <cp:revision>441</cp:revision>
  <dcterms:created xsi:type="dcterms:W3CDTF">2018-09-24T09:46:47Z</dcterms:created>
  <dcterms:modified xsi:type="dcterms:W3CDTF">2018-10-08T07:06:03Z</dcterms:modified>
</cp:coreProperties>
</file>