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7" r:id="rId3"/>
    <p:sldId id="256" r:id="rId4"/>
    <p:sldId id="283" r:id="rId5"/>
    <p:sldId id="263" r:id="rId6"/>
    <p:sldId id="276" r:id="rId7"/>
    <p:sldId id="278" r:id="rId8"/>
    <p:sldId id="280" r:id="rId9"/>
    <p:sldId id="274" r:id="rId10"/>
    <p:sldId id="275" r:id="rId11"/>
    <p:sldId id="279" r:id="rId12"/>
    <p:sldId id="282" r:id="rId13"/>
    <p:sldId id="281" r:id="rId14"/>
  </p:sldIdLst>
  <p:sldSz cx="12192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9" d="100"/>
          <a:sy n="119" d="100"/>
        </p:scale>
        <p:origin x="-234"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p:cNvSpPr txBox="1">
            <a:spLocks noGrp="1"/>
          </p:cNvSpPr>
          <p:nvPr>
            <p:ph type="dt" sz="half" idx="7"/>
          </p:nvPr>
        </p:nvSpPr>
        <p:spPr/>
        <p:txBody>
          <a:bodyPr/>
          <a:lstStyle>
            <a:lvl1pPr>
              <a:defRPr/>
            </a:lvl1pPr>
          </a:lstStyle>
          <a:p>
            <a:pPr lvl="0"/>
            <a:fld id="{0810653E-3C19-4058-A00B-DF163DABCA8A}" type="datetime1">
              <a:rPr lang="en-GB"/>
              <a:pPr lvl="0"/>
              <a:t>08/10/2018</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5309B529-DA7B-4F60-A332-EF88BF8B50CA}" type="slidenum">
              <a:t>‹N›</a:t>
            </a:fld>
            <a:endParaRPr lang="en-GB"/>
          </a:p>
        </p:txBody>
      </p:sp>
    </p:spTree>
    <p:extLst>
      <p:ext uri="{BB962C8B-B14F-4D97-AF65-F5344CB8AC3E}">
        <p14:creationId xmlns:p14="http://schemas.microsoft.com/office/powerpoint/2010/main" val="18108971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pPr lvl="0"/>
            <a:fld id="{CE29BCA1-3DB1-43BF-B054-2693536F6387}" type="datetime1">
              <a:rPr lang="en-GB"/>
              <a:pPr lvl="0"/>
              <a:t>08/10/2018</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5923FA1C-790A-40B7-910E-159CD523694C}" type="slidenum">
              <a:t>‹N›</a:t>
            </a:fld>
            <a:endParaRPr lang="en-GB"/>
          </a:p>
        </p:txBody>
      </p:sp>
    </p:spTree>
    <p:extLst>
      <p:ext uri="{BB962C8B-B14F-4D97-AF65-F5344CB8AC3E}">
        <p14:creationId xmlns:p14="http://schemas.microsoft.com/office/powerpoint/2010/main" val="28439946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pPr lvl="0"/>
            <a:fld id="{45D4B30A-7A02-4BB5-8C8F-CD5B23D8DD76}" type="datetime1">
              <a:rPr lang="en-GB"/>
              <a:pPr lvl="0"/>
              <a:t>08/10/2018</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7A4B7E8B-C54C-4B7D-BFF0-D909285CE46C}" type="slidenum">
              <a:t>‹N›</a:t>
            </a:fld>
            <a:endParaRPr lang="en-GB"/>
          </a:p>
        </p:txBody>
      </p:sp>
    </p:spTree>
    <p:extLst>
      <p:ext uri="{BB962C8B-B14F-4D97-AF65-F5344CB8AC3E}">
        <p14:creationId xmlns:p14="http://schemas.microsoft.com/office/powerpoint/2010/main" val="3811684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7"/>
          </p:nvPr>
        </p:nvSpPr>
        <p:spPr/>
        <p:txBody>
          <a:bodyPr/>
          <a:lstStyle>
            <a:lvl1pPr>
              <a:defRPr/>
            </a:lvl1pPr>
          </a:lstStyle>
          <a:p>
            <a:pPr lvl="0"/>
            <a:fld id="{8B9AF0FE-972B-4BD5-9269-6C161570A6B2}" type="datetime1">
              <a:rPr lang="en-GB"/>
              <a:pPr lvl="0"/>
              <a:t>08/10/2018</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3A5BBE84-088A-44E2-AB4C-C58DE469CFA5}" type="slidenum">
              <a:t>‹N›</a:t>
            </a:fld>
            <a:endParaRPr lang="en-GB"/>
          </a:p>
        </p:txBody>
      </p:sp>
    </p:spTree>
    <p:extLst>
      <p:ext uri="{BB962C8B-B14F-4D97-AF65-F5344CB8AC3E}">
        <p14:creationId xmlns:p14="http://schemas.microsoft.com/office/powerpoint/2010/main" val="12370836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D533EA4A-F5EB-4DFD-BE67-F8B45EA4D15F}" type="datetime1">
              <a:rPr lang="en-GB"/>
              <a:pPr lvl="0"/>
              <a:t>08/10/2018</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Slide Number Placeholder 5"/>
          <p:cNvSpPr txBox="1">
            <a:spLocks noGrp="1"/>
          </p:cNvSpPr>
          <p:nvPr>
            <p:ph type="sldNum" sz="quarter" idx="8"/>
          </p:nvPr>
        </p:nvSpPr>
        <p:spPr/>
        <p:txBody>
          <a:bodyPr/>
          <a:lstStyle>
            <a:lvl1pPr>
              <a:defRPr/>
            </a:lvl1pPr>
          </a:lstStyle>
          <a:p>
            <a:pPr lvl="0"/>
            <a:fld id="{BEA11821-764C-4699-9A11-25C60E2A5F91}" type="slidenum">
              <a:t>‹N›</a:t>
            </a:fld>
            <a:endParaRPr lang="en-GB"/>
          </a:p>
        </p:txBody>
      </p:sp>
    </p:spTree>
    <p:extLst>
      <p:ext uri="{BB962C8B-B14F-4D97-AF65-F5344CB8AC3E}">
        <p14:creationId xmlns:p14="http://schemas.microsoft.com/office/powerpoint/2010/main" val="34960843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txBox="1">
            <a:spLocks noGrp="1"/>
          </p:cNvSpPr>
          <p:nvPr>
            <p:ph type="dt" sz="half" idx="7"/>
          </p:nvPr>
        </p:nvSpPr>
        <p:spPr/>
        <p:txBody>
          <a:bodyPr/>
          <a:lstStyle>
            <a:lvl1pPr>
              <a:defRPr/>
            </a:lvl1pPr>
          </a:lstStyle>
          <a:p>
            <a:pPr lvl="0"/>
            <a:fld id="{BCFCDF22-D5FF-483A-9245-9A25232C2F27}" type="datetime1">
              <a:rPr lang="en-GB"/>
              <a:pPr lvl="0"/>
              <a:t>08/10/2018</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Slide Number Placeholder 6"/>
          <p:cNvSpPr txBox="1">
            <a:spLocks noGrp="1"/>
          </p:cNvSpPr>
          <p:nvPr>
            <p:ph type="sldNum" sz="quarter" idx="8"/>
          </p:nvPr>
        </p:nvSpPr>
        <p:spPr/>
        <p:txBody>
          <a:bodyPr/>
          <a:lstStyle>
            <a:lvl1pPr>
              <a:defRPr/>
            </a:lvl1pPr>
          </a:lstStyle>
          <a:p>
            <a:pPr lvl="0"/>
            <a:fld id="{9AAE9CA0-5BAE-492E-A432-1A7EF25A0B42}" type="slidenum">
              <a:t>‹N›</a:t>
            </a:fld>
            <a:endParaRPr lang="en-GB"/>
          </a:p>
        </p:txBody>
      </p:sp>
    </p:spTree>
    <p:extLst>
      <p:ext uri="{BB962C8B-B14F-4D97-AF65-F5344CB8AC3E}">
        <p14:creationId xmlns:p14="http://schemas.microsoft.com/office/powerpoint/2010/main" val="17902774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txBox="1">
            <a:spLocks noGrp="1"/>
          </p:cNvSpPr>
          <p:nvPr>
            <p:ph type="dt" sz="half" idx="7"/>
          </p:nvPr>
        </p:nvSpPr>
        <p:spPr/>
        <p:txBody>
          <a:bodyPr/>
          <a:lstStyle>
            <a:lvl1pPr>
              <a:defRPr/>
            </a:lvl1pPr>
          </a:lstStyle>
          <a:p>
            <a:pPr lvl="0"/>
            <a:fld id="{8386022D-B67C-4885-9E77-EEE58F9B82FF}" type="datetime1">
              <a:rPr lang="en-GB"/>
              <a:pPr lvl="0"/>
              <a:t>08/10/2018</a:t>
            </a:fld>
            <a:endParaRPr lang="en-GB"/>
          </a:p>
        </p:txBody>
      </p:sp>
      <p:sp>
        <p:nvSpPr>
          <p:cNvPr id="8" name="Footer Placeholder 7"/>
          <p:cNvSpPr txBox="1">
            <a:spLocks noGrp="1"/>
          </p:cNvSpPr>
          <p:nvPr>
            <p:ph type="ftr" sz="quarter" idx="9"/>
          </p:nvPr>
        </p:nvSpPr>
        <p:spPr/>
        <p:txBody>
          <a:bodyPr/>
          <a:lstStyle>
            <a:lvl1pPr>
              <a:defRPr/>
            </a:lvl1pPr>
          </a:lstStyle>
          <a:p>
            <a:pPr lvl="0"/>
            <a:endParaRPr lang="en-GB"/>
          </a:p>
        </p:txBody>
      </p:sp>
      <p:sp>
        <p:nvSpPr>
          <p:cNvPr id="9" name="Slide Number Placeholder 8"/>
          <p:cNvSpPr txBox="1">
            <a:spLocks noGrp="1"/>
          </p:cNvSpPr>
          <p:nvPr>
            <p:ph type="sldNum" sz="quarter" idx="8"/>
          </p:nvPr>
        </p:nvSpPr>
        <p:spPr/>
        <p:txBody>
          <a:bodyPr/>
          <a:lstStyle>
            <a:lvl1pPr>
              <a:defRPr/>
            </a:lvl1pPr>
          </a:lstStyle>
          <a:p>
            <a:pPr lvl="0"/>
            <a:fld id="{277A4651-B39B-4CD9-9834-02B270EEA58B}" type="slidenum">
              <a:t>‹N›</a:t>
            </a:fld>
            <a:endParaRPr lang="en-GB"/>
          </a:p>
        </p:txBody>
      </p:sp>
    </p:spTree>
    <p:extLst>
      <p:ext uri="{BB962C8B-B14F-4D97-AF65-F5344CB8AC3E}">
        <p14:creationId xmlns:p14="http://schemas.microsoft.com/office/powerpoint/2010/main" val="1987912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p:cNvSpPr txBox="1">
            <a:spLocks noGrp="1"/>
          </p:cNvSpPr>
          <p:nvPr>
            <p:ph type="dt" sz="half" idx="7"/>
          </p:nvPr>
        </p:nvSpPr>
        <p:spPr/>
        <p:txBody>
          <a:bodyPr/>
          <a:lstStyle>
            <a:lvl1pPr>
              <a:defRPr/>
            </a:lvl1pPr>
          </a:lstStyle>
          <a:p>
            <a:pPr lvl="0"/>
            <a:fld id="{B4F65B99-6982-4FEB-AF00-F6ADFA2ED319}" type="datetime1">
              <a:rPr lang="en-GB"/>
              <a:pPr lvl="0"/>
              <a:t>08/10/2018</a:t>
            </a:fld>
            <a:endParaRPr lang="en-GB"/>
          </a:p>
        </p:txBody>
      </p:sp>
      <p:sp>
        <p:nvSpPr>
          <p:cNvPr id="4" name="Footer Placeholder 3"/>
          <p:cNvSpPr txBox="1">
            <a:spLocks noGrp="1"/>
          </p:cNvSpPr>
          <p:nvPr>
            <p:ph type="ftr" sz="quarter" idx="9"/>
          </p:nvPr>
        </p:nvSpPr>
        <p:spPr/>
        <p:txBody>
          <a:bodyPr/>
          <a:lstStyle>
            <a:lvl1pPr>
              <a:defRPr/>
            </a:lvl1pPr>
          </a:lstStyle>
          <a:p>
            <a:pPr lvl="0"/>
            <a:endParaRPr lang="en-GB"/>
          </a:p>
        </p:txBody>
      </p:sp>
      <p:sp>
        <p:nvSpPr>
          <p:cNvPr id="5" name="Slide Number Placeholder 4"/>
          <p:cNvSpPr txBox="1">
            <a:spLocks noGrp="1"/>
          </p:cNvSpPr>
          <p:nvPr>
            <p:ph type="sldNum" sz="quarter" idx="8"/>
          </p:nvPr>
        </p:nvSpPr>
        <p:spPr/>
        <p:txBody>
          <a:bodyPr/>
          <a:lstStyle>
            <a:lvl1pPr>
              <a:defRPr/>
            </a:lvl1pPr>
          </a:lstStyle>
          <a:p>
            <a:pPr lvl="0"/>
            <a:fld id="{86EC57AA-022F-4248-9E45-8F08DD2EFC5D}" type="slidenum">
              <a:t>‹N›</a:t>
            </a:fld>
            <a:endParaRPr lang="en-GB"/>
          </a:p>
        </p:txBody>
      </p:sp>
    </p:spTree>
    <p:extLst>
      <p:ext uri="{BB962C8B-B14F-4D97-AF65-F5344CB8AC3E}">
        <p14:creationId xmlns:p14="http://schemas.microsoft.com/office/powerpoint/2010/main" val="40686794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F30F2464-6EFB-4EB5-BA2A-CAA5210DCA4B}" type="datetime1">
              <a:rPr lang="en-GB"/>
              <a:pPr lvl="0"/>
              <a:t>08/10/2018</a:t>
            </a:fld>
            <a:endParaRPr lang="en-GB"/>
          </a:p>
        </p:txBody>
      </p:sp>
      <p:sp>
        <p:nvSpPr>
          <p:cNvPr id="3" name="Footer Placeholder 2"/>
          <p:cNvSpPr txBox="1">
            <a:spLocks noGrp="1"/>
          </p:cNvSpPr>
          <p:nvPr>
            <p:ph type="ftr" sz="quarter" idx="9"/>
          </p:nvPr>
        </p:nvSpPr>
        <p:spPr/>
        <p:txBody>
          <a:bodyPr/>
          <a:lstStyle>
            <a:lvl1pPr>
              <a:defRPr/>
            </a:lvl1pPr>
          </a:lstStyle>
          <a:p>
            <a:pPr lvl="0"/>
            <a:endParaRPr lang="en-GB"/>
          </a:p>
        </p:txBody>
      </p:sp>
      <p:sp>
        <p:nvSpPr>
          <p:cNvPr id="4" name="Slide Number Placeholder 3"/>
          <p:cNvSpPr txBox="1">
            <a:spLocks noGrp="1"/>
          </p:cNvSpPr>
          <p:nvPr>
            <p:ph type="sldNum" sz="quarter" idx="8"/>
          </p:nvPr>
        </p:nvSpPr>
        <p:spPr/>
        <p:txBody>
          <a:bodyPr/>
          <a:lstStyle>
            <a:lvl1pPr>
              <a:defRPr/>
            </a:lvl1pPr>
          </a:lstStyle>
          <a:p>
            <a:pPr lvl="0"/>
            <a:fld id="{5C5A3E5F-ECAA-4E53-89A4-4CC36F478AF3}" type="slidenum">
              <a:t>‹N›</a:t>
            </a:fld>
            <a:endParaRPr lang="en-GB"/>
          </a:p>
        </p:txBody>
      </p:sp>
    </p:spTree>
    <p:extLst>
      <p:ext uri="{BB962C8B-B14F-4D97-AF65-F5344CB8AC3E}">
        <p14:creationId xmlns:p14="http://schemas.microsoft.com/office/powerpoint/2010/main" val="22061035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CA4814B1-B259-44E7-956A-C0B877B5C829}" type="datetime1">
              <a:rPr lang="en-GB"/>
              <a:pPr lvl="0"/>
              <a:t>08/10/2018</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Slide Number Placeholder 6"/>
          <p:cNvSpPr txBox="1">
            <a:spLocks noGrp="1"/>
          </p:cNvSpPr>
          <p:nvPr>
            <p:ph type="sldNum" sz="quarter" idx="8"/>
          </p:nvPr>
        </p:nvSpPr>
        <p:spPr/>
        <p:txBody>
          <a:bodyPr/>
          <a:lstStyle>
            <a:lvl1pPr>
              <a:defRPr/>
            </a:lvl1pPr>
          </a:lstStyle>
          <a:p>
            <a:pPr lvl="0"/>
            <a:fld id="{866A2905-84BA-4318-9B12-E6F0EDB6FD09}" type="slidenum">
              <a:t>‹N›</a:t>
            </a:fld>
            <a:endParaRPr lang="en-GB"/>
          </a:p>
        </p:txBody>
      </p:sp>
    </p:spTree>
    <p:extLst>
      <p:ext uri="{BB962C8B-B14F-4D97-AF65-F5344CB8AC3E}">
        <p14:creationId xmlns:p14="http://schemas.microsoft.com/office/powerpoint/2010/main" val="3162648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B69D524B-344D-4B7D-94D4-80D3936DFAA8}" type="datetime1">
              <a:rPr lang="en-GB"/>
              <a:pPr lvl="0"/>
              <a:t>08/10/2018</a:t>
            </a:fld>
            <a:endParaRPr lang="en-GB"/>
          </a:p>
        </p:txBody>
      </p:sp>
      <p:sp>
        <p:nvSpPr>
          <p:cNvPr id="6" name="Footer Placeholder 5"/>
          <p:cNvSpPr txBox="1">
            <a:spLocks noGrp="1"/>
          </p:cNvSpPr>
          <p:nvPr>
            <p:ph type="ftr" sz="quarter" idx="9"/>
          </p:nvPr>
        </p:nvSpPr>
        <p:spPr/>
        <p:txBody>
          <a:bodyPr/>
          <a:lstStyle>
            <a:lvl1pPr>
              <a:defRPr lang="en-US"/>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92DCEA35-81D9-4C20-896D-C99A91A40486}" type="slidenum">
              <a:t>‹N›</a:t>
            </a:fld>
            <a:endParaRPr lang="en-GB"/>
          </a:p>
        </p:txBody>
      </p:sp>
    </p:spTree>
    <p:extLst>
      <p:ext uri="{BB962C8B-B14F-4D97-AF65-F5344CB8AC3E}">
        <p14:creationId xmlns:p14="http://schemas.microsoft.com/office/powerpoint/2010/main" val="39472051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lstStyle/>
          <a:p>
            <a:pPr lvl="0"/>
            <a:r>
              <a:rPr lang="en-US"/>
              <a:t>Click to edit Master title style</a:t>
            </a:r>
            <a:endParaRPr lang="en-GB"/>
          </a:p>
        </p:txBody>
      </p:sp>
      <p:sp>
        <p:nvSpPr>
          <p:cNvPr id="3" name="Text Placeholder 2"/>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73B954A4-6C4E-4FF5-9E14-FF3D60C36CE5}" type="datetime1">
              <a:rPr lang="en-GB"/>
              <a:pPr lvl="0"/>
              <a:t>08/10/2018</a:t>
            </a:fld>
            <a:endParaRPr lang="en-GB"/>
          </a:p>
        </p:txBody>
      </p:sp>
      <p:sp>
        <p:nvSpPr>
          <p:cNvPr id="5" name="Footer Placeholder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D12298F0-AF99-40AC-BD76-80DA4BC5A214}" type="slidenum">
              <a:t>‹N›</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p:cNvSpPr txBox="1">
            <a:spLocks noGrp="1"/>
          </p:cNvSpPr>
          <p:nvPr>
            <p:ph type="title"/>
          </p:nvPr>
        </p:nvSpPr>
        <p:spPr>
          <a:xfrm>
            <a:off x="1772527" y="408681"/>
            <a:ext cx="8808314" cy="1277096"/>
          </a:xfrm>
        </p:spPr>
        <p:txBody>
          <a:bodyPr anchorCtr="1"/>
          <a:lstStyle/>
          <a:p>
            <a:pPr lvl="0" algn="ctr"/>
            <a:r>
              <a:rPr lang="en-GB" sz="2250">
                <a:latin typeface="Times New Roman" pitchFamily="18"/>
                <a:cs typeface="Times New Roman" pitchFamily="18"/>
              </a:rPr>
              <a:t>Development and implementation of direct injection mass spectrometry (DIMS) based analytical method to study volatile organic compounds (VOCs): Beer as a challenging case study</a:t>
            </a:r>
            <a:r>
              <a:rPr lang="en-GB" sz="2250"/>
              <a:t/>
            </a:r>
            <a:br>
              <a:rPr lang="en-GB" sz="2250"/>
            </a:br>
            <a:endParaRPr lang="en-GB" sz="2250"/>
          </a:p>
        </p:txBody>
      </p:sp>
      <p:pic>
        <p:nvPicPr>
          <p:cNvPr id="3" name="Picture 4"/>
          <p:cNvPicPr>
            <a:picLocks noChangeAspect="1"/>
          </p:cNvPicPr>
          <p:nvPr/>
        </p:nvPicPr>
        <p:blipFill>
          <a:blip r:embed="rId2"/>
          <a:stretch>
            <a:fillRect/>
          </a:stretch>
        </p:blipFill>
        <p:spPr>
          <a:xfrm>
            <a:off x="3906124" y="1900397"/>
            <a:ext cx="2189869" cy="2189869"/>
          </a:xfrm>
          <a:prstGeom prst="rect">
            <a:avLst/>
          </a:prstGeom>
          <a:noFill/>
          <a:ln>
            <a:noFill/>
          </a:ln>
        </p:spPr>
      </p:pic>
      <p:sp>
        <p:nvSpPr>
          <p:cNvPr id="4" name="TextBox 5"/>
          <p:cNvSpPr txBox="1"/>
          <p:nvPr/>
        </p:nvSpPr>
        <p:spPr>
          <a:xfrm>
            <a:off x="7793504" y="4909623"/>
            <a:ext cx="4443846" cy="1754322"/>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Calibri"/>
              </a:rPr>
              <a:t>PhD student</a:t>
            </a:r>
            <a:r>
              <a:rPr lang="en-GB" sz="1800" b="0" i="0" u="none" strike="noStrike" kern="1200" cap="none" spc="0" baseline="0">
                <a:solidFill>
                  <a:srgbClr val="000000"/>
                </a:solidFill>
                <a:uFillTx/>
                <a:latin typeface="Calibri"/>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Manjeet Kumar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Calibri"/>
              </a:rPr>
              <a:t>Supervisors name</a:t>
            </a:r>
            <a:r>
              <a:rPr lang="en-GB" sz="1800" b="0" i="0" u="none" strike="noStrike" kern="1200" cap="none" spc="0" baseline="0">
                <a:solidFill>
                  <a:srgbClr val="000000"/>
                </a:solidFill>
                <a:uFillTx/>
                <a:latin typeface="Calibri"/>
              </a:rPr>
              <a:t>:</a:t>
            </a:r>
            <a:endParaRPr lang="en-GB" sz="1800" b="0" i="0" u="none" strike="noStrike" kern="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Calibri"/>
              </a:rPr>
              <a:t>Prof. Paolo Piseri (Unimi)</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0" cap="none" spc="0" baseline="0">
                <a:solidFill>
                  <a:srgbClr val="000000"/>
                </a:solidFill>
                <a:uFillTx/>
                <a:latin typeface="Calibri"/>
              </a:rPr>
              <a:t>Prof. Franco Biasioli (FEM)                                </a:t>
            </a:r>
            <a:endParaRPr lang="en-GB" sz="1800" b="0" i="0" u="none" strike="noStrike" kern="1200" cap="none" spc="0" baseline="0">
              <a:solidFill>
                <a:srgbClr val="000000"/>
              </a:solidFill>
              <a:uFillTx/>
              <a:latin typeface="Calibri"/>
            </a:endParaRPr>
          </a:p>
        </p:txBody>
      </p:sp>
      <p:pic>
        <p:nvPicPr>
          <p:cNvPr id="5" name="Picture 5"/>
          <p:cNvPicPr>
            <a:picLocks noChangeAspect="1"/>
          </p:cNvPicPr>
          <p:nvPr/>
        </p:nvPicPr>
        <p:blipFill>
          <a:blip r:embed="rId3"/>
          <a:stretch>
            <a:fillRect/>
          </a:stretch>
        </p:blipFill>
        <p:spPr>
          <a:xfrm>
            <a:off x="6409879" y="1322359"/>
            <a:ext cx="2798292" cy="2798292"/>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le 1"/>
          <p:cNvSpPr txBox="1">
            <a:spLocks noGrp="1"/>
          </p:cNvSpPr>
          <p:nvPr>
            <p:ph type="title"/>
          </p:nvPr>
        </p:nvSpPr>
        <p:spPr>
          <a:xfrm>
            <a:off x="274896" y="604903"/>
            <a:ext cx="10908910" cy="211016"/>
          </a:xfrm>
        </p:spPr>
        <p:txBody>
          <a:bodyPr/>
          <a:lstStyle/>
          <a:p>
            <a:pPr lvl="0"/>
            <a:r>
              <a:rPr lang="en-GB" sz="1200">
                <a:solidFill>
                  <a:srgbClr val="5B9BD5"/>
                </a:solidFill>
                <a:latin typeface="Times New Roman" pitchFamily="18"/>
                <a:cs typeface="Times New Roman" pitchFamily="18"/>
              </a:rPr>
              <a:t> </a:t>
            </a:r>
            <a:r>
              <a:rPr lang="en-GB" sz="1300">
                <a:solidFill>
                  <a:srgbClr val="5B9BD5"/>
                </a:solidFill>
                <a:latin typeface="Times New Roman" pitchFamily="18"/>
                <a:cs typeface="Times New Roman" pitchFamily="18"/>
              </a:rPr>
              <a:t/>
            </a:r>
            <a:br>
              <a:rPr lang="en-GB" sz="1300">
                <a:solidFill>
                  <a:srgbClr val="5B9BD5"/>
                </a:solidFill>
                <a:latin typeface="Times New Roman" pitchFamily="18"/>
                <a:cs typeface="Times New Roman" pitchFamily="18"/>
              </a:rPr>
            </a:br>
            <a:r>
              <a:rPr lang="en-GB" sz="1300">
                <a:solidFill>
                  <a:srgbClr val="5B9BD5"/>
                </a:solidFill>
                <a:latin typeface="Times New Roman" pitchFamily="18"/>
                <a:cs typeface="Times New Roman" pitchFamily="18"/>
              </a:rPr>
              <a:t/>
            </a:r>
            <a:br>
              <a:rPr lang="en-GB" sz="1300">
                <a:solidFill>
                  <a:srgbClr val="5B9BD5"/>
                </a:solidFill>
                <a:latin typeface="Times New Roman" pitchFamily="18"/>
                <a:cs typeface="Times New Roman" pitchFamily="18"/>
              </a:rPr>
            </a:br>
            <a:r>
              <a:rPr lang="en-GB" sz="3000">
                <a:solidFill>
                  <a:srgbClr val="5B9BD5"/>
                </a:solidFill>
                <a:latin typeface="Times New Roman" pitchFamily="18"/>
                <a:cs typeface="Times New Roman" pitchFamily="18"/>
              </a:rPr>
              <a:t>Main challenges in the proposed Project</a:t>
            </a:r>
            <a:r>
              <a:rPr lang="en-GB" sz="1200">
                <a:solidFill>
                  <a:srgbClr val="5B9BD5"/>
                </a:solidFill>
                <a:latin typeface="Times New Roman" pitchFamily="18"/>
                <a:cs typeface="Times New Roman" pitchFamily="18"/>
              </a:rPr>
              <a:t/>
            </a:r>
            <a:br>
              <a:rPr lang="en-GB" sz="1200">
                <a:solidFill>
                  <a:srgbClr val="5B9BD5"/>
                </a:solidFill>
                <a:latin typeface="Times New Roman" pitchFamily="18"/>
                <a:cs typeface="Times New Roman" pitchFamily="18"/>
              </a:rPr>
            </a:br>
            <a:r>
              <a:rPr lang="en-GB" sz="1200">
                <a:solidFill>
                  <a:srgbClr val="5B9BD5"/>
                </a:solidFill>
                <a:latin typeface="Times New Roman" pitchFamily="18"/>
                <a:cs typeface="Times New Roman" pitchFamily="18"/>
              </a:rPr>
              <a:t/>
            </a:r>
            <a:br>
              <a:rPr lang="en-GB" sz="1200">
                <a:solidFill>
                  <a:srgbClr val="5B9BD5"/>
                </a:solidFill>
                <a:latin typeface="Times New Roman" pitchFamily="18"/>
                <a:cs typeface="Times New Roman" pitchFamily="18"/>
              </a:rPr>
            </a:br>
            <a:r>
              <a:rPr lang="en-GB" sz="1200">
                <a:solidFill>
                  <a:srgbClr val="5B9BD5"/>
                </a:solidFill>
                <a:latin typeface="Times New Roman" pitchFamily="18"/>
                <a:cs typeface="Times New Roman" pitchFamily="18"/>
              </a:rPr>
              <a:t/>
            </a:r>
            <a:br>
              <a:rPr lang="en-GB" sz="1200">
                <a:solidFill>
                  <a:srgbClr val="5B9BD5"/>
                </a:solidFill>
                <a:latin typeface="Times New Roman" pitchFamily="18"/>
                <a:cs typeface="Times New Roman" pitchFamily="18"/>
              </a:rPr>
            </a:br>
            <a:r>
              <a:rPr lang="en-GB" sz="1200">
                <a:solidFill>
                  <a:srgbClr val="5B9BD5"/>
                </a:solidFill>
                <a:latin typeface="Times New Roman" pitchFamily="18"/>
                <a:cs typeface="Times New Roman" pitchFamily="18"/>
              </a:rPr>
              <a:t/>
            </a:r>
            <a:br>
              <a:rPr lang="en-GB" sz="1200">
                <a:solidFill>
                  <a:srgbClr val="5B9BD5"/>
                </a:solidFill>
                <a:latin typeface="Times New Roman" pitchFamily="18"/>
                <a:cs typeface="Times New Roman" pitchFamily="18"/>
              </a:rPr>
            </a:br>
            <a:endParaRPr lang="en-GB" sz="1200">
              <a:latin typeface="Times New Roman" pitchFamily="18"/>
              <a:cs typeface="Times New Roman" pitchFamily="18"/>
            </a:endParaRPr>
          </a:p>
        </p:txBody>
      </p:sp>
      <p:sp>
        <p:nvSpPr>
          <p:cNvPr id="3" name="Content Placeholder 2"/>
          <p:cNvSpPr txBox="1">
            <a:spLocks noGrp="1"/>
          </p:cNvSpPr>
          <p:nvPr>
            <p:ph idx="1"/>
          </p:nvPr>
        </p:nvSpPr>
        <p:spPr>
          <a:xfrm>
            <a:off x="612821" y="2000871"/>
            <a:ext cx="10233068" cy="4403183"/>
          </a:xfrm>
        </p:spPr>
        <p:txBody>
          <a:bodyPr/>
          <a:lstStyle/>
          <a:p>
            <a:pPr lvl="0">
              <a:lnSpc>
                <a:spcPct val="140000"/>
              </a:lnSpc>
            </a:pPr>
            <a:r>
              <a:rPr lang="it-IT" sz="2200">
                <a:latin typeface="Times New Roman" pitchFamily="18"/>
                <a:cs typeface="Times New Roman" pitchFamily="18"/>
              </a:rPr>
              <a:t>Complexity of the mixture, difficult for any separative method and from the high ethanol content, that deplete the primary ion signal.</a:t>
            </a:r>
            <a:endParaRPr lang="en-GB" sz="2200">
              <a:latin typeface="Times New Roman" pitchFamily="18"/>
              <a:cs typeface="Times New Roman" pitchFamily="18"/>
            </a:endParaRPr>
          </a:p>
          <a:p>
            <a:pPr lvl="0">
              <a:lnSpc>
                <a:spcPct val="140000"/>
              </a:lnSpc>
            </a:pPr>
            <a:r>
              <a:rPr lang="en-GB" sz="2200">
                <a:latin typeface="Times New Roman" pitchFamily="18"/>
                <a:cs typeface="Times New Roman" pitchFamily="18"/>
              </a:rPr>
              <a:t>Chemical transformation, interaction among various compounds and disparity in flavour sensation.</a:t>
            </a:r>
          </a:p>
          <a:p>
            <a:pPr lvl="0">
              <a:lnSpc>
                <a:spcPct val="140000"/>
              </a:lnSpc>
            </a:pPr>
            <a:r>
              <a:rPr lang="en-GB" sz="2200">
                <a:latin typeface="Times New Roman" pitchFamily="18"/>
                <a:cs typeface="Times New Roman" pitchFamily="18"/>
              </a:rPr>
              <a:t>Complexity of different food matrices and its influence in the flavour perception.</a:t>
            </a:r>
          </a:p>
          <a:p>
            <a:pPr lvl="0">
              <a:lnSpc>
                <a:spcPct val="140000"/>
              </a:lnSpc>
            </a:pPr>
            <a:r>
              <a:rPr lang="en-GB" sz="2200">
                <a:latin typeface="Times New Roman" pitchFamily="18"/>
                <a:cs typeface="Times New Roman" pitchFamily="18"/>
              </a:rPr>
              <a:t>Difficult to model and visualize the complex relationship between chemical composition and flavour perception. </a:t>
            </a:r>
          </a:p>
        </p:txBody>
      </p:sp>
      <p:sp>
        <p:nvSpPr>
          <p:cNvPr id="4" name="Rectangle 3"/>
          <p:cNvSpPr/>
          <p:nvPr/>
        </p:nvSpPr>
        <p:spPr>
          <a:xfrm>
            <a:off x="876873" y="815919"/>
            <a:ext cx="9476942" cy="830997"/>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Times New Roman" pitchFamily="18"/>
                <a:cs typeface="Times New Roman" pitchFamily="18"/>
              </a:rPr>
              <a:t>Individual VOC components require high sensitivity for their identification and quantification which is quite challenging. </a:t>
            </a:r>
            <a:endParaRPr lang="en-GB" sz="2400" b="0" i="0" u="none" strike="noStrike" kern="1200" cap="none" spc="0" baseline="0">
              <a:solidFill>
                <a:srgbClr val="000000"/>
              </a:solidFill>
              <a:uFillTx/>
              <a:latin typeface="Calibri"/>
            </a:endParaRPr>
          </a:p>
        </p:txBody>
      </p:sp>
      <p:sp>
        <p:nvSpPr>
          <p:cNvPr id="5" name="Rectangle 4"/>
          <p:cNvSpPr/>
          <p:nvPr/>
        </p:nvSpPr>
        <p:spPr>
          <a:xfrm>
            <a:off x="498814" y="1646925"/>
            <a:ext cx="6096003" cy="707882"/>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200" b="1" i="0" u="sng" strike="noStrike" kern="1200" cap="none" spc="0" baseline="0">
                <a:solidFill>
                  <a:srgbClr val="000000"/>
                </a:solidFill>
                <a:uFillTx/>
                <a:latin typeface="Times New Roman" pitchFamily="18"/>
                <a:cs typeface="Times New Roman" pitchFamily="18"/>
              </a:rPr>
              <a:t>In this study </a:t>
            </a:r>
            <a:r>
              <a:rPr lang="it-IT" sz="2200" b="1" i="0" u="sng" strike="noStrike" kern="1200" cap="none" spc="0" baseline="0">
                <a:solidFill>
                  <a:srgbClr val="000000"/>
                </a:solidFill>
                <a:uFillTx/>
                <a:latin typeface="Times New Roman" pitchFamily="18"/>
                <a:cs typeface="Times New Roman" pitchFamily="18"/>
              </a:rPr>
              <a:t>main challenges come from</a:t>
            </a:r>
            <a:r>
              <a:rPr lang="it-IT" sz="1800" b="1" i="0" u="none" strike="noStrike" kern="1200" cap="none" spc="0" baseline="0">
                <a:solidFill>
                  <a:srgbClr val="000000"/>
                </a:solidFill>
                <a:uFillTx/>
                <a:latin typeface="Times New Roman" pitchFamily="18"/>
                <a:cs typeface="Times New Roman" pitchFamily="18"/>
              </a:rPr>
              <a:t>:</a:t>
            </a:r>
            <a:br>
              <a:rPr lang="it-IT" sz="1800" b="1" i="0" u="none" strike="noStrike" kern="1200" cap="none" spc="0" baseline="0">
                <a:solidFill>
                  <a:srgbClr val="000000"/>
                </a:solidFill>
                <a:uFillTx/>
                <a:latin typeface="Times New Roman" pitchFamily="18"/>
                <a:cs typeface="Times New Roman" pitchFamily="18"/>
              </a:rPr>
            </a:br>
            <a:endParaRPr lang="en-GB" sz="1800" b="1" i="0" u="none" strike="noStrike" kern="1200" cap="none" spc="0" baseline="0">
              <a:solidFill>
                <a:srgbClr val="000000"/>
              </a:solidFill>
              <a:uFillTx/>
              <a:latin typeface="Calibri"/>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Title 1"/>
          <p:cNvSpPr txBox="1">
            <a:spLocks noGrp="1"/>
          </p:cNvSpPr>
          <p:nvPr>
            <p:ph type="title"/>
          </p:nvPr>
        </p:nvSpPr>
        <p:spPr>
          <a:xfrm>
            <a:off x="613114" y="222226"/>
            <a:ext cx="10515600" cy="647742"/>
          </a:xfrm>
        </p:spPr>
        <p:txBody>
          <a:bodyPr/>
          <a:lstStyle/>
          <a:p>
            <a:pPr lvl="0"/>
            <a:r>
              <a:rPr lang="en-GB" sz="3000">
                <a:solidFill>
                  <a:srgbClr val="4472C4"/>
                </a:solidFill>
                <a:latin typeface="Times New Roman" pitchFamily="18"/>
                <a:cs typeface="Times New Roman" pitchFamily="18"/>
              </a:rPr>
              <a:t>Aim of the PhD project</a:t>
            </a:r>
          </a:p>
        </p:txBody>
      </p:sp>
      <p:sp>
        <p:nvSpPr>
          <p:cNvPr id="3" name="Content Placeholder 2"/>
          <p:cNvSpPr txBox="1">
            <a:spLocks noGrp="1"/>
          </p:cNvSpPr>
          <p:nvPr>
            <p:ph idx="1"/>
          </p:nvPr>
        </p:nvSpPr>
        <p:spPr>
          <a:xfrm>
            <a:off x="613114" y="886263"/>
            <a:ext cx="10190869" cy="5425638"/>
          </a:xfrm>
        </p:spPr>
        <p:txBody>
          <a:bodyPr/>
          <a:lstStyle/>
          <a:p>
            <a:pPr marL="0" lvl="0" indent="0">
              <a:lnSpc>
                <a:spcPct val="80000"/>
              </a:lnSpc>
              <a:buNone/>
            </a:pPr>
            <a:r>
              <a:rPr lang="en-GB" sz="2200" b="1" u="sng">
                <a:latin typeface="Times New Roman" pitchFamily="18"/>
                <a:cs typeface="Times New Roman" pitchFamily="18"/>
              </a:rPr>
              <a:t>To Improve the efficiency of ptr-ms by:</a:t>
            </a:r>
            <a:endParaRPr lang="en-GB" sz="2200" b="1" u="sng">
              <a:solidFill>
                <a:srgbClr val="FF0000"/>
              </a:solidFill>
              <a:latin typeface="Times New Roman" pitchFamily="18"/>
              <a:cs typeface="Times New Roman" pitchFamily="18"/>
            </a:endParaRPr>
          </a:p>
          <a:p>
            <a:pPr lvl="0">
              <a:lnSpc>
                <a:spcPct val="80000"/>
              </a:lnSpc>
            </a:pPr>
            <a:r>
              <a:rPr lang="en-GB" sz="2200">
                <a:latin typeface="Times New Roman" pitchFamily="18"/>
                <a:cs typeface="Times New Roman" pitchFamily="18"/>
              </a:rPr>
              <a:t>Improving sensitivity, throughput and analytical efficiency without losing analytical performances.</a:t>
            </a:r>
          </a:p>
          <a:p>
            <a:pPr lvl="0">
              <a:lnSpc>
                <a:spcPct val="80000"/>
              </a:lnSpc>
            </a:pPr>
            <a:r>
              <a:rPr lang="en-GB" sz="2200">
                <a:latin typeface="Times New Roman" pitchFamily="18"/>
                <a:cs typeface="Times New Roman" pitchFamily="18"/>
              </a:rPr>
              <a:t>Improving sampling techniques which lessen the risk of loosing most volatile components.</a:t>
            </a:r>
          </a:p>
          <a:p>
            <a:pPr lvl="0">
              <a:lnSpc>
                <a:spcPct val="80000"/>
              </a:lnSpc>
            </a:pPr>
            <a:r>
              <a:rPr lang="en-GB" sz="2200">
                <a:latin typeface="Times New Roman" pitchFamily="18"/>
                <a:cs typeface="Times New Roman" pitchFamily="18"/>
              </a:rPr>
              <a:t>Improve data analysis software/data base for PTR-MS.</a:t>
            </a:r>
          </a:p>
          <a:p>
            <a:pPr lvl="0">
              <a:lnSpc>
                <a:spcPct val="80000"/>
              </a:lnSpc>
            </a:pPr>
            <a:r>
              <a:rPr lang="en-GB" sz="2200">
                <a:latin typeface="Times New Roman" pitchFamily="18"/>
                <a:cs typeface="Times New Roman" pitchFamily="18"/>
              </a:rPr>
              <a:t>Refine analytical capability to track concentrations that rapidly change in time.</a:t>
            </a:r>
          </a:p>
          <a:p>
            <a:pPr lvl="0">
              <a:lnSpc>
                <a:spcPct val="80000"/>
              </a:lnSpc>
            </a:pPr>
            <a:r>
              <a:rPr lang="en-GB" sz="2200">
                <a:latin typeface="Times New Roman" pitchFamily="18"/>
                <a:cs typeface="Times New Roman" pitchFamily="18"/>
              </a:rPr>
              <a:t>Improving specificity by the implementation of a </a:t>
            </a:r>
            <a:r>
              <a:rPr lang="en-GB" sz="2200" b="1">
                <a:latin typeface="Times New Roman" pitchFamily="18"/>
                <a:cs typeface="Times New Roman" pitchFamily="18"/>
              </a:rPr>
              <a:t>fast GC </a:t>
            </a:r>
            <a:r>
              <a:rPr lang="en-GB" sz="2200">
                <a:latin typeface="Times New Roman" pitchFamily="18"/>
                <a:cs typeface="Times New Roman" pitchFamily="18"/>
              </a:rPr>
              <a:t>and </a:t>
            </a:r>
            <a:r>
              <a:rPr lang="en-GB" sz="2200" b="1">
                <a:latin typeface="Times New Roman" pitchFamily="18"/>
                <a:cs typeface="Times New Roman" pitchFamily="18"/>
              </a:rPr>
              <a:t>ion funnel </a:t>
            </a:r>
            <a:r>
              <a:rPr lang="en-GB" sz="2200">
                <a:latin typeface="Times New Roman" pitchFamily="18"/>
                <a:cs typeface="Times New Roman" pitchFamily="18"/>
              </a:rPr>
              <a:t>tools.</a:t>
            </a:r>
          </a:p>
          <a:p>
            <a:pPr lvl="0">
              <a:lnSpc>
                <a:spcPct val="80000"/>
              </a:lnSpc>
            </a:pPr>
            <a:r>
              <a:rPr lang="en-GB" sz="2200">
                <a:latin typeface="Times New Roman" pitchFamily="18"/>
                <a:cs typeface="Times New Roman" pitchFamily="18"/>
              </a:rPr>
              <a:t>Dependence of sensitivity and fragmentation on ethanol concentration.</a:t>
            </a:r>
          </a:p>
          <a:p>
            <a:pPr lvl="0">
              <a:lnSpc>
                <a:spcPct val="80000"/>
              </a:lnSpc>
            </a:pPr>
            <a:r>
              <a:rPr lang="en-GB" sz="2200">
                <a:latin typeface="Times New Roman" pitchFamily="18"/>
                <a:cs typeface="Times New Roman" pitchFamily="18"/>
              </a:rPr>
              <a:t>Define a reference data base for interesting compounds (fermentation, reaction constants estimation, dependence of fragmentation on experimental parameters as drift tube voltage etc).</a:t>
            </a:r>
          </a:p>
          <a:p>
            <a:pPr lvl="0">
              <a:lnSpc>
                <a:spcPct val="80000"/>
              </a:lnSpc>
            </a:pPr>
            <a:r>
              <a:rPr lang="en-GB" sz="2200">
                <a:latin typeface="Times New Roman" pitchFamily="18"/>
                <a:cs typeface="Times New Roman" pitchFamily="18"/>
              </a:rPr>
              <a:t>Enhance ion focusing methods (e.g. Ion simulations SIMION)</a:t>
            </a:r>
          </a:p>
          <a:p>
            <a:pPr marL="0" lvl="0" indent="0">
              <a:lnSpc>
                <a:spcPct val="80000"/>
              </a:lnSpc>
              <a:buNone/>
            </a:pPr>
            <a:r>
              <a:rPr lang="en-GB" sz="2200" b="1" u="sng">
                <a:latin typeface="Times New Roman" pitchFamily="18"/>
                <a:cs typeface="Times New Roman" pitchFamily="18"/>
              </a:rPr>
              <a:t>Verify the method</a:t>
            </a:r>
          </a:p>
          <a:p>
            <a:pPr marL="0" lvl="0" indent="0">
              <a:lnSpc>
                <a:spcPct val="80000"/>
              </a:lnSpc>
              <a:buNone/>
            </a:pPr>
            <a:r>
              <a:rPr lang="en-GB" sz="2200">
                <a:latin typeface="Times New Roman" pitchFamily="18"/>
                <a:cs typeface="Times New Roman" pitchFamily="18"/>
              </a:rPr>
              <a:t>On Beer as a challenging case study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Title 1"/>
          <p:cNvSpPr txBox="1">
            <a:spLocks noGrp="1"/>
          </p:cNvSpPr>
          <p:nvPr>
            <p:ph type="title"/>
          </p:nvPr>
        </p:nvSpPr>
        <p:spPr>
          <a:xfrm>
            <a:off x="735031" y="413747"/>
            <a:ext cx="10515600" cy="711668"/>
          </a:xfrm>
        </p:spPr>
        <p:txBody>
          <a:bodyPr/>
          <a:lstStyle/>
          <a:p>
            <a:pPr lvl="0"/>
            <a:r>
              <a:rPr lang="en-GB" sz="3000">
                <a:solidFill>
                  <a:srgbClr val="4472C4"/>
                </a:solidFill>
                <a:latin typeface="Times New Roman" pitchFamily="18"/>
                <a:cs typeface="Times New Roman" pitchFamily="18"/>
              </a:rPr>
              <a:t>Prospective</a:t>
            </a:r>
          </a:p>
        </p:txBody>
      </p:sp>
      <p:sp>
        <p:nvSpPr>
          <p:cNvPr id="3" name="Content Placeholder 2"/>
          <p:cNvSpPr txBox="1">
            <a:spLocks noGrp="1"/>
          </p:cNvSpPr>
          <p:nvPr>
            <p:ph idx="1"/>
          </p:nvPr>
        </p:nvSpPr>
        <p:spPr>
          <a:xfrm>
            <a:off x="735031" y="4264734"/>
            <a:ext cx="10515600" cy="3181764"/>
          </a:xfrm>
        </p:spPr>
        <p:txBody>
          <a:bodyPr/>
          <a:lstStyle/>
          <a:p>
            <a:pPr marL="0" lvl="0" indent="0">
              <a:buNone/>
            </a:pPr>
            <a:r>
              <a:rPr lang="en-GB" sz="2200" b="1" u="sng">
                <a:latin typeface="Times New Roman" pitchFamily="18"/>
                <a:cs typeface="Times New Roman" pitchFamily="18"/>
              </a:rPr>
              <a:t>My focus will be:</a:t>
            </a:r>
            <a:endParaRPr lang="en-GB" sz="2200" b="1" u="sng">
              <a:solidFill>
                <a:srgbClr val="FF0000"/>
              </a:solidFill>
              <a:latin typeface="Times New Roman" pitchFamily="18"/>
              <a:cs typeface="Times New Roman" pitchFamily="18"/>
            </a:endParaRPr>
          </a:p>
          <a:p>
            <a:pPr lvl="0"/>
            <a:r>
              <a:rPr lang="en-GB" sz="2400">
                <a:latin typeface="Times New Roman" pitchFamily="18"/>
                <a:cs typeface="Times New Roman" pitchFamily="18"/>
              </a:rPr>
              <a:t>To reduce ion losses, improve ion focusing and hence the sensitivity of MS. </a:t>
            </a:r>
          </a:p>
          <a:p>
            <a:pPr lvl="0"/>
            <a:r>
              <a:rPr lang="en-GB" sz="2400">
                <a:latin typeface="Times New Roman" pitchFamily="18"/>
                <a:cs typeface="Times New Roman" pitchFamily="18"/>
              </a:rPr>
              <a:t>Improvement in the ionization techniques (manage fragmentation). </a:t>
            </a:r>
          </a:p>
          <a:p>
            <a:pPr lvl="0"/>
            <a:r>
              <a:rPr lang="en-GB" sz="2400">
                <a:latin typeface="Times New Roman" pitchFamily="18"/>
                <a:cs typeface="Times New Roman" pitchFamily="18"/>
              </a:rPr>
              <a:t>Improvement in the software for fast-GC and ion funnel.</a:t>
            </a:r>
          </a:p>
          <a:p>
            <a:pPr lvl="0"/>
            <a:endParaRPr lang="en-GB"/>
          </a:p>
        </p:txBody>
      </p:sp>
      <p:sp>
        <p:nvSpPr>
          <p:cNvPr id="4" name="TextBox 3"/>
          <p:cNvSpPr txBox="1"/>
          <p:nvPr/>
        </p:nvSpPr>
        <p:spPr>
          <a:xfrm>
            <a:off x="735031" y="1125416"/>
            <a:ext cx="10261213" cy="3170096"/>
          </a:xfrm>
          <a:prstGeom prst="rect">
            <a:avLst/>
          </a:prstGeom>
          <a:noFill/>
          <a:ln>
            <a:noFill/>
          </a:ln>
        </p:spPr>
        <p:txBody>
          <a:bodyPr vert="horz" wrap="square" lIns="91440" tIns="45720" rIns="91440" bIns="45720" anchor="t" anchorCtr="0" compatLnSpc="1">
            <a:spAutoFit/>
          </a:bodyPr>
          <a:lstStyle/>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Rapidly increasing role of MS in physical, chemical and biological sciences has lead to the improvement in the design to enhance the sensitivity of MS. To achieve the higher sensitivity, ions created at higher pressures must be transmitted with high efficiency in MS.</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200" b="0" i="0" u="none" strike="noStrike" kern="1200" cap="none" spc="0" baseline="0">
              <a:solidFill>
                <a:srgbClr val="000000"/>
              </a:solidFill>
              <a:uFillTx/>
              <a:latin typeface="Times New Roman" pitchFamily="18"/>
              <a:cs typeface="Times New Roman"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200" b="1" i="0" u="sng" strike="noStrike" kern="1200" cap="none" spc="0" baseline="0">
                <a:solidFill>
                  <a:srgbClr val="000000"/>
                </a:solidFill>
                <a:uFillTx/>
                <a:latin typeface="Times New Roman" pitchFamily="18"/>
                <a:cs typeface="Times New Roman" pitchFamily="18"/>
              </a:rPr>
              <a:t>Issues to be </a:t>
            </a:r>
            <a:r>
              <a:rPr lang="en-GB" sz="2200" b="1" i="0" u="sng" strike="noStrike" kern="0" cap="none" spc="0" baseline="0">
                <a:solidFill>
                  <a:srgbClr val="000000"/>
                </a:solidFill>
                <a:uFillTx/>
                <a:latin typeface="Times New Roman" pitchFamily="18"/>
                <a:cs typeface="Times New Roman" pitchFamily="18"/>
              </a:rPr>
              <a:t>addressed</a:t>
            </a:r>
            <a:r>
              <a:rPr lang="en-GB" sz="2200" b="0" i="0" u="sng" strike="noStrike" kern="1200" cap="none" spc="0" baseline="0">
                <a:solidFill>
                  <a:srgbClr val="000000"/>
                </a:solidFill>
                <a:uFillTx/>
                <a:latin typeface="Times New Roman" pitchFamily="18"/>
                <a:cs typeface="Times New Roman" pitchFamily="18"/>
              </a:rPr>
              <a:t>:</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Most of the ions lost before ions reach the detector in different vacuum stages.</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High rate of collisions prevent effecting focusing.</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Title 1"/>
          <p:cNvSpPr txBox="1">
            <a:spLocks noGrp="1"/>
          </p:cNvSpPr>
          <p:nvPr>
            <p:ph type="title"/>
          </p:nvPr>
        </p:nvSpPr>
        <p:spPr>
          <a:xfrm>
            <a:off x="641250" y="1906496"/>
            <a:ext cx="10515600" cy="1325559"/>
          </a:xfrm>
        </p:spPr>
        <p:txBody>
          <a:bodyPr anchorCtr="1"/>
          <a:lstStyle/>
          <a:p>
            <a:pPr lvl="0" algn="ctr"/>
            <a:r>
              <a:rPr lang="en-GB"/>
              <a:t>Thank you for your attention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1"/>
          <p:cNvSpPr txBox="1">
            <a:spLocks noGrp="1"/>
          </p:cNvSpPr>
          <p:nvPr>
            <p:ph type="title"/>
          </p:nvPr>
        </p:nvSpPr>
        <p:spPr>
          <a:xfrm>
            <a:off x="794988" y="-70838"/>
            <a:ext cx="10018715" cy="1425513"/>
          </a:xfrm>
        </p:spPr>
        <p:txBody>
          <a:bodyPr/>
          <a:lstStyle/>
          <a:p>
            <a:pPr lvl="0"/>
            <a:r>
              <a:rPr lang="en-GB" sz="3000">
                <a:solidFill>
                  <a:srgbClr val="5B9BD5"/>
                </a:solidFill>
                <a:latin typeface="Times New Roman" pitchFamily="18"/>
                <a:cs typeface="Times New Roman" pitchFamily="18"/>
              </a:rPr>
              <a:t>Outline</a:t>
            </a:r>
          </a:p>
        </p:txBody>
      </p:sp>
      <p:sp>
        <p:nvSpPr>
          <p:cNvPr id="3" name="TextBox 6"/>
          <p:cNvSpPr txBox="1"/>
          <p:nvPr/>
        </p:nvSpPr>
        <p:spPr>
          <a:xfrm>
            <a:off x="1436796" y="1538322"/>
            <a:ext cx="3116046" cy="977191"/>
          </a:xfrm>
          <a:prstGeom prst="rect">
            <a:avLst/>
          </a:prstGeom>
          <a:noFill/>
          <a:ln>
            <a:noFill/>
          </a:ln>
        </p:spPr>
        <p:txBody>
          <a:bodyPr vert="horz" wrap="none" lIns="91440" tIns="45720" rIns="91440" bIns="45720" anchor="t" anchorCtr="0" compatLnSpc="1">
            <a:spAutoFit/>
          </a:bodyPr>
          <a:lstStyle/>
          <a:p>
            <a:pPr marL="457200" marR="0" lvl="0" indent="-457200" algn="l" defTabSz="914400" rtl="0" fontAlgn="auto" hangingPunct="1">
              <a:lnSpc>
                <a:spcPct val="15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300" b="0" i="0" u="none" strike="noStrike" kern="1200" cap="none" spc="0" baseline="0">
                <a:solidFill>
                  <a:srgbClr val="000000"/>
                </a:solidFill>
                <a:uFillTx/>
                <a:latin typeface="Times New Roman" pitchFamily="18"/>
                <a:cs typeface="Times New Roman" pitchFamily="18"/>
              </a:rPr>
              <a:t>Importance of VOCs</a:t>
            </a:r>
          </a:p>
          <a:p>
            <a:pPr marL="457200" marR="0" lvl="0" indent="-4572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300" b="0" i="0" u="none" strike="noStrike" kern="1200" cap="none" spc="0" baseline="0">
                <a:solidFill>
                  <a:srgbClr val="000000"/>
                </a:solidFill>
                <a:uFillTx/>
                <a:latin typeface="Times New Roman" pitchFamily="18"/>
                <a:cs typeface="Times New Roman" pitchFamily="18"/>
              </a:rPr>
              <a:t>VOCs in foods</a:t>
            </a:r>
          </a:p>
        </p:txBody>
      </p:sp>
      <p:sp>
        <p:nvSpPr>
          <p:cNvPr id="4" name="TextBox 7"/>
          <p:cNvSpPr txBox="1"/>
          <p:nvPr/>
        </p:nvSpPr>
        <p:spPr>
          <a:xfrm>
            <a:off x="1578144" y="3203911"/>
            <a:ext cx="5873721" cy="1090559"/>
          </a:xfrm>
          <a:prstGeom prst="rect">
            <a:avLst/>
          </a:prstGeom>
          <a:noFill/>
          <a:ln>
            <a:noFill/>
          </a:ln>
        </p:spPr>
        <p:txBody>
          <a:bodyPr vert="horz" wrap="none" lIns="91440" tIns="45720" rIns="91440" bIns="45720" anchor="t" anchorCtr="0" compatLnSpc="1">
            <a:spAutoFit/>
          </a:bodyPr>
          <a:lstStyle/>
          <a:p>
            <a:pPr marL="457200" marR="0" lvl="0" indent="-457200" algn="l" defTabSz="914400" rtl="0" fontAlgn="auto" hangingPunct="1">
              <a:lnSpc>
                <a:spcPct val="15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300" b="0" i="0" u="none" strike="noStrike" kern="1200" cap="none" spc="0" baseline="0">
                <a:solidFill>
                  <a:srgbClr val="000000"/>
                </a:solidFill>
                <a:uFillTx/>
                <a:latin typeface="Times New Roman" pitchFamily="18"/>
                <a:cs typeface="Times New Roman" pitchFamily="18"/>
              </a:rPr>
              <a:t>Gas Chromatography (GC)</a:t>
            </a:r>
          </a:p>
          <a:p>
            <a:pPr marL="457200" marR="0" lvl="0" indent="-457200" algn="l" defTabSz="914400" rtl="0" fontAlgn="auto" hangingPunct="1">
              <a:lnSpc>
                <a:spcPct val="15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300" b="0" i="0" u="none" strike="noStrike" kern="1200" cap="none" spc="0" baseline="0">
                <a:solidFill>
                  <a:srgbClr val="000000"/>
                </a:solidFill>
                <a:uFillTx/>
                <a:latin typeface="Times New Roman" pitchFamily="18"/>
                <a:cs typeface="Times New Roman" pitchFamily="18"/>
              </a:rPr>
              <a:t>Direct Injection Mass Spectrometry (DIMS)</a:t>
            </a:r>
          </a:p>
        </p:txBody>
      </p:sp>
      <p:sp>
        <p:nvSpPr>
          <p:cNvPr id="5" name="TextBox 8"/>
          <p:cNvSpPr txBox="1"/>
          <p:nvPr/>
        </p:nvSpPr>
        <p:spPr>
          <a:xfrm>
            <a:off x="1585789" y="5148629"/>
            <a:ext cx="1786070" cy="446272"/>
          </a:xfrm>
          <a:prstGeom prst="rect">
            <a:avLst/>
          </a:prstGeom>
          <a:noFill/>
          <a:ln>
            <a:noFill/>
          </a:ln>
        </p:spPr>
        <p:txBody>
          <a:bodyPr vert="horz" wrap="none" lIns="91440" tIns="45720" rIns="91440" bIns="45720" anchor="t" anchorCtr="0" compatLnSpc="1">
            <a:spAutoFit/>
          </a:bodyPr>
          <a:lstStyle/>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300" b="0" i="0" u="none" strike="noStrike" kern="1200" cap="none" spc="0" baseline="0">
                <a:solidFill>
                  <a:srgbClr val="000000"/>
                </a:solidFill>
                <a:uFillTx/>
                <a:latin typeface="Times New Roman" pitchFamily="18"/>
                <a:cs typeface="Times New Roman" pitchFamily="18"/>
              </a:rPr>
              <a:t>Challenges</a:t>
            </a:r>
          </a:p>
        </p:txBody>
      </p:sp>
      <p:sp>
        <p:nvSpPr>
          <p:cNvPr id="6" name="TextBox 9"/>
          <p:cNvSpPr txBox="1"/>
          <p:nvPr/>
        </p:nvSpPr>
        <p:spPr>
          <a:xfrm>
            <a:off x="954258" y="1121036"/>
            <a:ext cx="4813758" cy="461662"/>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Times New Roman" pitchFamily="18"/>
                <a:cs typeface="Times New Roman" pitchFamily="18"/>
              </a:rPr>
              <a:t>Volatile Organic Compounds (VOCs)</a:t>
            </a:r>
          </a:p>
        </p:txBody>
      </p:sp>
      <p:sp>
        <p:nvSpPr>
          <p:cNvPr id="7" name="TextBox 10"/>
          <p:cNvSpPr txBox="1"/>
          <p:nvPr/>
        </p:nvSpPr>
        <p:spPr>
          <a:xfrm>
            <a:off x="1015651" y="2659623"/>
            <a:ext cx="3740124" cy="461662"/>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Times New Roman" pitchFamily="18"/>
                <a:cs typeface="Times New Roman" pitchFamily="18"/>
              </a:rPr>
              <a:t>VOC Measurement Methods</a:t>
            </a:r>
          </a:p>
        </p:txBody>
      </p:sp>
      <p:sp>
        <p:nvSpPr>
          <p:cNvPr id="8" name="TextBox 11"/>
          <p:cNvSpPr txBox="1"/>
          <p:nvPr/>
        </p:nvSpPr>
        <p:spPr>
          <a:xfrm>
            <a:off x="1063584" y="4453704"/>
            <a:ext cx="2319869" cy="461662"/>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Times New Roman" pitchFamily="18"/>
                <a:cs typeface="Times New Roman" pitchFamily="18"/>
              </a:rPr>
              <a:t>Case Study: Beer</a:t>
            </a:r>
          </a:p>
        </p:txBody>
      </p:sp>
      <p:sp>
        <p:nvSpPr>
          <p:cNvPr id="9" name="TextBox 12"/>
          <p:cNvSpPr txBox="1"/>
          <p:nvPr/>
        </p:nvSpPr>
        <p:spPr>
          <a:xfrm>
            <a:off x="1063584" y="5745412"/>
            <a:ext cx="1683474" cy="477051"/>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Times New Roman" pitchFamily="18"/>
                <a:cs typeface="Times New Roman" pitchFamily="18"/>
              </a:rPr>
              <a:t>Prospective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p:cNvSpPr txBox="1">
            <a:spLocks noGrp="1"/>
          </p:cNvSpPr>
          <p:nvPr>
            <p:ph type="ctrTitle"/>
          </p:nvPr>
        </p:nvSpPr>
        <p:spPr>
          <a:xfrm>
            <a:off x="-1234412" y="433434"/>
            <a:ext cx="10470062" cy="679929"/>
          </a:xfrm>
        </p:spPr>
        <p:txBody>
          <a:bodyPr/>
          <a:lstStyle/>
          <a:p>
            <a:pPr lvl="0" algn="l"/>
            <a:r>
              <a:rPr lang="en-GB" sz="3000">
                <a:solidFill>
                  <a:srgbClr val="5B9BD5"/>
                </a:solidFill>
                <a:latin typeface="Times New Roman" pitchFamily="18"/>
                <a:cs typeface="Times New Roman" pitchFamily="18"/>
              </a:rPr>
              <a:t>Volatile Organic Compounds (VOCs)</a:t>
            </a:r>
            <a:endParaRPr lang="en-GB" sz="3000">
              <a:solidFill>
                <a:srgbClr val="FF0000"/>
              </a:solidFill>
              <a:latin typeface="Times New Roman" pitchFamily="18"/>
              <a:cs typeface="Times New Roman" pitchFamily="18"/>
            </a:endParaRPr>
          </a:p>
        </p:txBody>
      </p:sp>
      <p:sp>
        <p:nvSpPr>
          <p:cNvPr id="3" name="Rectangle 3"/>
          <p:cNvSpPr/>
          <p:nvPr/>
        </p:nvSpPr>
        <p:spPr>
          <a:xfrm>
            <a:off x="341903" y="1482571"/>
            <a:ext cx="6480928" cy="4602028"/>
          </a:xfrm>
          <a:prstGeom prst="rect">
            <a:avLst/>
          </a:prstGeom>
          <a:noFill/>
          <a:ln>
            <a:noFill/>
            <a:prstDash val="solid"/>
          </a:ln>
        </p:spPr>
        <p:txBody>
          <a:bodyPr vert="horz" wrap="square" lIns="91440" tIns="45720" rIns="91440" bIns="45720" anchor="t" anchorCtr="0" compatLnSpc="1">
            <a:spAutoFit/>
          </a:bodyPr>
          <a:lstStyle/>
          <a:p>
            <a:pPr marL="285750" marR="0" lvl="0" indent="-285750" algn="l" defTabSz="914400" rtl="0" fontAlgn="auto" hangingPunct="1">
              <a:lnSpc>
                <a:spcPct val="15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VOCs are organic chemicals that easily vaporize at room temperature.</a:t>
            </a:r>
          </a:p>
          <a:p>
            <a:pPr marL="285750" marR="0" lvl="0" indent="-285750" algn="l" defTabSz="914400" rtl="0" fontAlgn="auto" hangingPunct="1">
              <a:lnSpc>
                <a:spcPct val="15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0" cap="none" spc="0" baseline="0">
                <a:solidFill>
                  <a:srgbClr val="000000"/>
                </a:solidFill>
                <a:uFillTx/>
                <a:latin typeface="Times New Roman" pitchFamily="18"/>
                <a:cs typeface="Times New Roman" pitchFamily="18"/>
              </a:rPr>
              <a:t>VOCs are present in our daily lives and can be toxic.</a:t>
            </a:r>
          </a:p>
          <a:p>
            <a:pPr marL="285750" marR="0" lvl="0" indent="-285750" algn="l" defTabSz="914400" rtl="0" fontAlgn="auto" hangingPunct="1">
              <a:lnSpc>
                <a:spcPct val="15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0" cap="none" spc="0" baseline="0">
                <a:solidFill>
                  <a:srgbClr val="000000"/>
                </a:solidFill>
                <a:uFillTx/>
                <a:latin typeface="Times New Roman" pitchFamily="18"/>
                <a:cs typeface="Times New Roman" pitchFamily="18"/>
              </a:rPr>
              <a:t>VOC</a:t>
            </a:r>
            <a:r>
              <a:rPr lang="en-GB" sz="2200" b="0" i="0" u="none" strike="sngStrike" kern="0" cap="none" spc="0" baseline="0">
                <a:solidFill>
                  <a:srgbClr val="000000"/>
                </a:solidFill>
                <a:uFillTx/>
                <a:latin typeface="Times New Roman" pitchFamily="18"/>
                <a:cs typeface="Times New Roman" pitchFamily="18"/>
              </a:rPr>
              <a:t>'</a:t>
            </a:r>
            <a:r>
              <a:rPr lang="en-GB" sz="2200" b="0" i="0" u="none" strike="noStrike" kern="0" cap="none" spc="0" baseline="0">
                <a:solidFill>
                  <a:srgbClr val="000000"/>
                </a:solidFill>
                <a:uFillTx/>
                <a:latin typeface="Times New Roman" pitchFamily="18"/>
                <a:cs typeface="Times New Roman" pitchFamily="18"/>
              </a:rPr>
              <a:t>s are naturally emitted by a number of plants and trees.</a:t>
            </a:r>
          </a:p>
          <a:p>
            <a:pPr marL="285750" marR="0" lvl="0" indent="-285750" algn="l" defTabSz="914400" rtl="0" fontAlgn="auto" hangingPunct="1">
              <a:lnSpc>
                <a:spcPct val="15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0" cap="none" spc="0" baseline="0">
                <a:solidFill>
                  <a:srgbClr val="000000"/>
                </a:solidFill>
                <a:uFillTx/>
                <a:latin typeface="Times New Roman" pitchFamily="18"/>
                <a:cs typeface="Times New Roman" pitchFamily="18"/>
              </a:rPr>
              <a:t>VOCs are also emitted from burning of fuels, wood, biomass, etc.</a:t>
            </a:r>
            <a:endParaRPr lang="en-GB" sz="2200" b="0" i="0" u="none" strike="noStrike" kern="0" cap="none" spc="0" baseline="0">
              <a:solidFill>
                <a:srgbClr val="FF0000"/>
              </a:solidFill>
              <a:uFillTx/>
              <a:latin typeface="Times New Roman" pitchFamily="18"/>
              <a:cs typeface="Times New Roman" pitchFamily="18"/>
            </a:endParaRPr>
          </a:p>
          <a:p>
            <a:pPr marL="285750" marR="0" lvl="0" indent="-285750" algn="l" defTabSz="914400" rtl="0" fontAlgn="auto" hangingPunct="1">
              <a:lnSpc>
                <a:spcPct val="15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0" cap="none" spc="0" baseline="0">
                <a:solidFill>
                  <a:srgbClr val="000000"/>
                </a:solidFill>
                <a:uFillTx/>
                <a:latin typeface="Times New Roman" pitchFamily="18"/>
                <a:cs typeface="Times New Roman" pitchFamily="18"/>
              </a:rPr>
              <a:t>Some VOCs can be hazardous to health and the environment.</a:t>
            </a:r>
            <a:endParaRPr lang="en-GB" sz="2200" b="0" i="0" u="none" strike="noStrike" kern="1200" cap="none" spc="0" baseline="0">
              <a:solidFill>
                <a:srgbClr val="FF0000"/>
              </a:solidFill>
              <a:uFillTx/>
              <a:latin typeface="Times New Roman" pitchFamily="18"/>
              <a:cs typeface="Times New Roman" pitchFamily="18"/>
            </a:endParaRPr>
          </a:p>
        </p:txBody>
      </p:sp>
      <p:pic>
        <p:nvPicPr>
          <p:cNvPr id="4" name="Picture 4"/>
          <p:cNvPicPr>
            <a:picLocks noChangeAspect="1"/>
          </p:cNvPicPr>
          <p:nvPr/>
        </p:nvPicPr>
        <p:blipFill>
          <a:blip r:embed="rId2"/>
          <a:stretch>
            <a:fillRect/>
          </a:stretch>
        </p:blipFill>
        <p:spPr>
          <a:xfrm>
            <a:off x="6611816" y="1558759"/>
            <a:ext cx="5435230" cy="4449644"/>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Title 1"/>
          <p:cNvSpPr txBox="1">
            <a:spLocks noGrp="1"/>
          </p:cNvSpPr>
          <p:nvPr>
            <p:ph type="title"/>
          </p:nvPr>
        </p:nvSpPr>
        <p:spPr>
          <a:xfrm>
            <a:off x="683449" y="232806"/>
            <a:ext cx="10515600" cy="577407"/>
          </a:xfrm>
        </p:spPr>
        <p:txBody>
          <a:bodyPr/>
          <a:lstStyle/>
          <a:p>
            <a:pPr lvl="0"/>
            <a:r>
              <a:rPr lang="en-GB" sz="3000">
                <a:solidFill>
                  <a:srgbClr val="5B9BD5"/>
                </a:solidFill>
                <a:latin typeface="Times New Roman" pitchFamily="18"/>
                <a:cs typeface="Times New Roman" pitchFamily="18"/>
              </a:rPr>
              <a:t>VOCs play important role in different fields</a:t>
            </a:r>
            <a:endParaRPr lang="en-GB" sz="3000">
              <a:solidFill>
                <a:srgbClr val="5B9BD5"/>
              </a:solidFill>
            </a:endParaRPr>
          </a:p>
        </p:txBody>
      </p:sp>
      <p:sp>
        <p:nvSpPr>
          <p:cNvPr id="3" name="Content Placeholder 2"/>
          <p:cNvSpPr txBox="1">
            <a:spLocks noGrp="1"/>
          </p:cNvSpPr>
          <p:nvPr>
            <p:ph idx="1"/>
          </p:nvPr>
        </p:nvSpPr>
        <p:spPr>
          <a:xfrm>
            <a:off x="683449" y="942536"/>
            <a:ext cx="11105278" cy="5616180"/>
          </a:xfrm>
        </p:spPr>
        <p:txBody>
          <a:bodyPr/>
          <a:lstStyle/>
          <a:p>
            <a:pPr marL="0" lvl="0" indent="0">
              <a:buNone/>
            </a:pPr>
            <a:r>
              <a:rPr lang="en-GB" sz="2200" b="1" u="sng">
                <a:latin typeface="Times New Roman" pitchFamily="18"/>
                <a:cs typeface="Times New Roman" pitchFamily="18"/>
              </a:rPr>
              <a:t>Environment</a:t>
            </a:r>
          </a:p>
          <a:p>
            <a:pPr marL="0" lvl="0" indent="0">
              <a:buNone/>
            </a:pPr>
            <a:r>
              <a:rPr lang="en-GB" sz="2200">
                <a:latin typeface="Times New Roman" pitchFamily="18"/>
                <a:cs typeface="Times New Roman" pitchFamily="18"/>
              </a:rPr>
              <a:t>Biogenic, abiotic and artificial VOCs are involved in many processes of relevance for atmospheric chemistry: </a:t>
            </a:r>
          </a:p>
          <a:p>
            <a:pPr lvl="0"/>
            <a:r>
              <a:rPr lang="en-GB" sz="2200">
                <a:latin typeface="Times New Roman" pitchFamily="18"/>
                <a:cs typeface="Times New Roman" pitchFamily="18"/>
              </a:rPr>
              <a:t>Greenhouse effect</a:t>
            </a:r>
          </a:p>
          <a:p>
            <a:pPr lvl="0"/>
            <a:r>
              <a:rPr lang="en-GB" sz="2200">
                <a:latin typeface="Times New Roman" pitchFamily="18"/>
                <a:cs typeface="Times New Roman" pitchFamily="18"/>
              </a:rPr>
              <a:t>Aerosol formation </a:t>
            </a:r>
          </a:p>
          <a:p>
            <a:pPr lvl="0"/>
            <a:r>
              <a:rPr lang="en-GB" sz="2200">
                <a:latin typeface="Times New Roman" pitchFamily="18"/>
                <a:cs typeface="Times New Roman" pitchFamily="18"/>
              </a:rPr>
              <a:t>Ozone</a:t>
            </a:r>
          </a:p>
          <a:p>
            <a:pPr marL="0" lvl="0" indent="0">
              <a:buNone/>
            </a:pPr>
            <a:r>
              <a:rPr lang="en-GB" sz="2200" b="1" u="sng">
                <a:latin typeface="Times New Roman" pitchFamily="18"/>
                <a:cs typeface="Times New Roman" pitchFamily="18"/>
              </a:rPr>
              <a:t>Health</a:t>
            </a:r>
            <a:r>
              <a:rPr lang="en-GB" sz="2200" b="1">
                <a:latin typeface="Times New Roman" pitchFamily="18"/>
                <a:cs typeface="Times New Roman" pitchFamily="18"/>
              </a:rPr>
              <a:t> </a:t>
            </a:r>
          </a:p>
          <a:p>
            <a:pPr lvl="0"/>
            <a:r>
              <a:rPr lang="en-GB" sz="2200">
                <a:latin typeface="Times New Roman" pitchFamily="18"/>
                <a:cs typeface="Times New Roman" pitchFamily="18"/>
              </a:rPr>
              <a:t>Air quality (indoor and outdoor)</a:t>
            </a:r>
          </a:p>
          <a:p>
            <a:pPr lvl="0"/>
            <a:r>
              <a:rPr lang="en-GB" sz="2200">
                <a:latin typeface="Times New Roman" pitchFamily="18"/>
                <a:cs typeface="Times New Roman" pitchFamily="18"/>
              </a:rPr>
              <a:t>Breath analysis</a:t>
            </a:r>
          </a:p>
          <a:p>
            <a:pPr lvl="0"/>
            <a:r>
              <a:rPr lang="en-GB" sz="2200">
                <a:latin typeface="Times New Roman" pitchFamily="18"/>
                <a:cs typeface="Times New Roman" pitchFamily="18"/>
              </a:rPr>
              <a:t>Groundwater analysis</a:t>
            </a:r>
          </a:p>
          <a:p>
            <a:pPr lvl="0"/>
            <a:endParaRPr lang="en-GB" sz="2200">
              <a:latin typeface="Times New Roman" pitchFamily="18"/>
              <a:cs typeface="Times New Roman" pitchFamily="18"/>
            </a:endParaRPr>
          </a:p>
          <a:p>
            <a:pPr lvl="0"/>
            <a:r>
              <a:rPr lang="en-GB" sz="2200">
                <a:latin typeface="Times New Roman" pitchFamily="18"/>
                <a:cs typeface="Times New Roman" pitchFamily="18"/>
              </a:rPr>
              <a:t>VOCs give rise to aroma and are fundamental in making food enjoyable to eat.</a:t>
            </a:r>
          </a:p>
          <a:p>
            <a:pPr lvl="0"/>
            <a:r>
              <a:rPr lang="en-GB" sz="2200">
                <a:latin typeface="Times New Roman" pitchFamily="18"/>
                <a:cs typeface="Times New Roman" pitchFamily="18"/>
              </a:rPr>
              <a:t>VOCs can be used as non invasive markers for food control or process monitoring.</a:t>
            </a:r>
          </a:p>
        </p:txBody>
      </p:sp>
      <p:sp>
        <p:nvSpPr>
          <p:cNvPr id="4" name="Rectangle 5"/>
          <p:cNvSpPr/>
          <p:nvPr/>
        </p:nvSpPr>
        <p:spPr>
          <a:xfrm>
            <a:off x="683449" y="5035289"/>
            <a:ext cx="1003800" cy="477051"/>
          </a:xfrm>
          <a:prstGeom prst="rect">
            <a:avLst/>
          </a:prstGeom>
          <a:noFill/>
          <a:ln>
            <a:noFill/>
            <a:prstDash val="solid"/>
          </a:ln>
        </p:spPr>
        <p:txBody>
          <a:bodyPr vert="horz" wrap="non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500" b="1" i="0" u="sng" strike="noStrike" kern="1200" cap="none" spc="0" baseline="0">
                <a:solidFill>
                  <a:srgbClr val="ED7D31"/>
                </a:solidFill>
                <a:effectLst>
                  <a:outerShdw dist="25402" dir="5400000">
                    <a:srgbClr val="6E747A"/>
                  </a:outerShdw>
                </a:effectLst>
                <a:uFillTx/>
                <a:latin typeface="Times New Roman" pitchFamily="18"/>
                <a:cs typeface="Times New Roman" pitchFamily="18"/>
              </a:rPr>
              <a:t>Foods</a:t>
            </a:r>
            <a:endParaRPr lang="en-GB" sz="2500" b="1" i="0" u="none" strike="noStrike" kern="1200" cap="none" spc="0" baseline="0">
              <a:solidFill>
                <a:srgbClr val="ED7D31"/>
              </a:solidFill>
              <a:effectLst>
                <a:outerShdw dist="25402" dir="5400000">
                  <a:srgbClr val="6E747A"/>
                </a:outerShdw>
              </a:effectLst>
              <a:uFillTx/>
              <a:latin typeface="Calibri"/>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p:cNvSpPr txBox="1">
            <a:spLocks noGrp="1"/>
          </p:cNvSpPr>
          <p:nvPr>
            <p:ph type="title"/>
          </p:nvPr>
        </p:nvSpPr>
        <p:spPr>
          <a:xfrm>
            <a:off x="294253" y="46378"/>
            <a:ext cx="10515600" cy="1325559"/>
          </a:xfrm>
        </p:spPr>
        <p:txBody>
          <a:bodyPr/>
          <a:lstStyle/>
          <a:p>
            <a:pPr lvl="0"/>
            <a:r>
              <a:rPr lang="en-GB" sz="3200">
                <a:solidFill>
                  <a:srgbClr val="5B9BD5"/>
                </a:solidFill>
                <a:latin typeface="Times New Roman" pitchFamily="18"/>
                <a:cs typeface="Times New Roman" pitchFamily="18"/>
              </a:rPr>
              <a:t>VOCs in foods and drinks</a:t>
            </a:r>
          </a:p>
        </p:txBody>
      </p:sp>
      <p:sp>
        <p:nvSpPr>
          <p:cNvPr id="3" name="Content Placeholder 2"/>
          <p:cNvSpPr txBox="1">
            <a:spLocks noGrp="1"/>
          </p:cNvSpPr>
          <p:nvPr>
            <p:ph idx="1"/>
          </p:nvPr>
        </p:nvSpPr>
        <p:spPr>
          <a:xfrm>
            <a:off x="294253" y="1451902"/>
            <a:ext cx="5149946" cy="4351336"/>
          </a:xfrm>
        </p:spPr>
        <p:txBody>
          <a:bodyPr/>
          <a:lstStyle/>
          <a:p>
            <a:pPr lvl="0" algn="just">
              <a:lnSpc>
                <a:spcPct val="70000"/>
              </a:lnSpc>
            </a:pPr>
            <a:r>
              <a:rPr lang="en-GB" sz="2400">
                <a:latin typeface="Times New Roman" pitchFamily="18"/>
                <a:cs typeface="Times New Roman" pitchFamily="18"/>
              </a:rPr>
              <a:t>VOCs give rise to Flavour and Aroma.</a:t>
            </a:r>
          </a:p>
          <a:p>
            <a:pPr marL="0" lvl="0" indent="0" algn="just">
              <a:lnSpc>
                <a:spcPct val="70000"/>
              </a:lnSpc>
              <a:buNone/>
            </a:pPr>
            <a:endParaRPr lang="en-GB" sz="2400">
              <a:latin typeface="Times New Roman" pitchFamily="18"/>
              <a:cs typeface="Times New Roman" pitchFamily="18"/>
            </a:endParaRPr>
          </a:p>
          <a:p>
            <a:pPr lvl="0" algn="just">
              <a:lnSpc>
                <a:spcPct val="70000"/>
              </a:lnSpc>
            </a:pPr>
            <a:r>
              <a:rPr lang="en-GB" sz="2400">
                <a:latin typeface="Times New Roman" pitchFamily="18"/>
                <a:cs typeface="Times New Roman" pitchFamily="18"/>
              </a:rPr>
              <a:t>Migrants from packaging.</a:t>
            </a:r>
          </a:p>
          <a:p>
            <a:pPr marL="0" lvl="0" indent="0" algn="just">
              <a:lnSpc>
                <a:spcPct val="70000"/>
              </a:lnSpc>
              <a:buNone/>
            </a:pPr>
            <a:endParaRPr lang="en-GB" sz="2400">
              <a:latin typeface="Times New Roman" pitchFamily="18"/>
              <a:cs typeface="Times New Roman" pitchFamily="18"/>
            </a:endParaRPr>
          </a:p>
          <a:p>
            <a:pPr lvl="0" algn="just">
              <a:lnSpc>
                <a:spcPct val="70000"/>
              </a:lnSpc>
            </a:pPr>
            <a:r>
              <a:rPr lang="en-GB" sz="2400">
                <a:latin typeface="Times New Roman" pitchFamily="18"/>
                <a:cs typeface="Times New Roman" pitchFamily="18"/>
              </a:rPr>
              <a:t>VOCs are also emitted from microbial action, fermentation, spoilage, food processing etc.</a:t>
            </a:r>
          </a:p>
          <a:p>
            <a:pPr lvl="0" algn="just">
              <a:lnSpc>
                <a:spcPct val="70000"/>
              </a:lnSpc>
            </a:pPr>
            <a:endParaRPr lang="en-GB" sz="2400">
              <a:latin typeface="Times New Roman" pitchFamily="18"/>
              <a:cs typeface="Times New Roman" pitchFamily="18"/>
            </a:endParaRPr>
          </a:p>
          <a:p>
            <a:pPr lvl="0" algn="just">
              <a:lnSpc>
                <a:spcPct val="70000"/>
              </a:lnSpc>
            </a:pPr>
            <a:r>
              <a:rPr lang="en-GB" sz="2400">
                <a:latin typeface="Times New Roman" pitchFamily="18"/>
                <a:cs typeface="Times New Roman" pitchFamily="18"/>
              </a:rPr>
              <a:t>VOCs released during food decay (shelf life etc.).</a:t>
            </a:r>
          </a:p>
          <a:p>
            <a:pPr lvl="0" algn="just">
              <a:lnSpc>
                <a:spcPct val="70000"/>
              </a:lnSpc>
            </a:pPr>
            <a:endParaRPr lang="en-GB" sz="2600"/>
          </a:p>
          <a:p>
            <a:pPr lvl="0">
              <a:lnSpc>
                <a:spcPct val="70000"/>
              </a:lnSpc>
            </a:pPr>
            <a:endParaRPr lang="en-GB" sz="2600"/>
          </a:p>
        </p:txBody>
      </p:sp>
      <p:pic>
        <p:nvPicPr>
          <p:cNvPr id="4" name="Picture 4"/>
          <p:cNvPicPr>
            <a:picLocks noChangeAspect="1"/>
          </p:cNvPicPr>
          <p:nvPr/>
        </p:nvPicPr>
        <p:blipFill>
          <a:blip r:embed="rId2"/>
          <a:stretch>
            <a:fillRect/>
          </a:stretch>
        </p:blipFill>
        <p:spPr>
          <a:xfrm>
            <a:off x="7338919" y="379064"/>
            <a:ext cx="3147666" cy="3147666"/>
          </a:xfrm>
          <a:prstGeom prst="rect">
            <a:avLst/>
          </a:prstGeom>
          <a:noFill/>
          <a:ln>
            <a:noFill/>
          </a:ln>
        </p:spPr>
      </p:pic>
      <p:pic>
        <p:nvPicPr>
          <p:cNvPr id="5" name="Picture 6"/>
          <p:cNvPicPr>
            <a:picLocks noChangeAspect="1"/>
          </p:cNvPicPr>
          <p:nvPr/>
        </p:nvPicPr>
        <p:blipFill>
          <a:blip r:embed="rId3"/>
          <a:stretch>
            <a:fillRect/>
          </a:stretch>
        </p:blipFill>
        <p:spPr>
          <a:xfrm>
            <a:off x="9057836" y="3429000"/>
            <a:ext cx="2857500" cy="2719837"/>
          </a:xfrm>
          <a:prstGeom prst="rect">
            <a:avLst/>
          </a:prstGeom>
          <a:noFill/>
          <a:ln>
            <a:noFill/>
          </a:ln>
        </p:spPr>
      </p:pic>
      <p:pic>
        <p:nvPicPr>
          <p:cNvPr id="6" name="Picture 8"/>
          <p:cNvPicPr>
            <a:picLocks noChangeAspect="1"/>
          </p:cNvPicPr>
          <p:nvPr/>
        </p:nvPicPr>
        <p:blipFill>
          <a:blip r:embed="rId4"/>
          <a:stretch>
            <a:fillRect/>
          </a:stretch>
        </p:blipFill>
        <p:spPr>
          <a:xfrm>
            <a:off x="5910169" y="3429000"/>
            <a:ext cx="3147666" cy="2719837"/>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le 1"/>
          <p:cNvSpPr txBox="1">
            <a:spLocks noGrp="1"/>
          </p:cNvSpPr>
          <p:nvPr>
            <p:ph type="title"/>
          </p:nvPr>
        </p:nvSpPr>
        <p:spPr>
          <a:xfrm>
            <a:off x="345250" y="315550"/>
            <a:ext cx="10515600" cy="450799"/>
          </a:xfrm>
        </p:spPr>
        <p:txBody>
          <a:bodyPr/>
          <a:lstStyle/>
          <a:p>
            <a:pPr lvl="0"/>
            <a:r>
              <a:rPr lang="it-IT" sz="3000">
                <a:solidFill>
                  <a:srgbClr val="4472C4"/>
                </a:solidFill>
                <a:latin typeface="Times New Roman" pitchFamily="18"/>
                <a:cs typeface="Times New Roman" pitchFamily="18"/>
              </a:rPr>
              <a:t>Reference methods to study VOCs</a:t>
            </a:r>
            <a:endParaRPr lang="it-IT" sz="3000">
              <a:solidFill>
                <a:srgbClr val="FF0000"/>
              </a:solidFill>
              <a:latin typeface="Times New Roman" pitchFamily="18"/>
              <a:cs typeface="Times New Roman" pitchFamily="18"/>
            </a:endParaRPr>
          </a:p>
        </p:txBody>
      </p:sp>
      <p:sp>
        <p:nvSpPr>
          <p:cNvPr id="3" name="Content Placeholder 2"/>
          <p:cNvSpPr txBox="1">
            <a:spLocks noGrp="1"/>
          </p:cNvSpPr>
          <p:nvPr>
            <p:ph idx="1"/>
          </p:nvPr>
        </p:nvSpPr>
        <p:spPr>
          <a:xfrm>
            <a:off x="556851" y="1023771"/>
            <a:ext cx="9937644" cy="5545845"/>
          </a:xfrm>
        </p:spPr>
        <p:txBody>
          <a:bodyPr/>
          <a:lstStyle/>
          <a:p>
            <a:pPr marL="0" lvl="0" indent="0">
              <a:buNone/>
            </a:pPr>
            <a:r>
              <a:rPr lang="en-GB" sz="2400">
                <a:latin typeface="Times New Roman" pitchFamily="18"/>
                <a:cs typeface="Times New Roman" pitchFamily="18"/>
              </a:rPr>
              <a:t>Gas Chromatography (GC) has been widely used within food quality and safety for:</a:t>
            </a:r>
          </a:p>
          <a:p>
            <a:pPr lvl="0"/>
            <a:r>
              <a:rPr lang="en-GB" sz="2400">
                <a:latin typeface="Times New Roman" pitchFamily="18"/>
                <a:cs typeface="Times New Roman" pitchFamily="18"/>
              </a:rPr>
              <a:t>Analysis of target compounds</a:t>
            </a:r>
          </a:p>
          <a:p>
            <a:pPr lvl="0"/>
            <a:r>
              <a:rPr lang="en-GB" sz="2400">
                <a:latin typeface="Times New Roman" pitchFamily="18"/>
                <a:cs typeface="Times New Roman" pitchFamily="18"/>
              </a:rPr>
              <a:t>Target and non-target metabolomics</a:t>
            </a:r>
          </a:p>
          <a:p>
            <a:pPr lvl="0"/>
            <a:r>
              <a:rPr lang="en-GB" sz="2400">
                <a:latin typeface="Times New Roman" pitchFamily="18"/>
                <a:cs typeface="Times New Roman" pitchFamily="18"/>
              </a:rPr>
              <a:t>Profiling of volatile compounds</a:t>
            </a:r>
          </a:p>
          <a:p>
            <a:pPr marL="0" lvl="0" indent="0">
              <a:buNone/>
            </a:pPr>
            <a:endParaRPr lang="en-GB" sz="2400">
              <a:latin typeface="Times New Roman" pitchFamily="18"/>
              <a:cs typeface="Times New Roman" pitchFamily="18"/>
            </a:endParaRPr>
          </a:p>
          <a:p>
            <a:pPr marL="0" lvl="0" indent="0">
              <a:lnSpc>
                <a:spcPct val="100000"/>
              </a:lnSpc>
              <a:buNone/>
            </a:pPr>
            <a:r>
              <a:rPr lang="en-GB" sz="2400" b="1" u="sng">
                <a:latin typeface="Times New Roman" pitchFamily="18"/>
                <a:cs typeface="Times New Roman" pitchFamily="18"/>
              </a:rPr>
              <a:t>Pros</a:t>
            </a:r>
            <a:r>
              <a:rPr lang="en-GB" sz="2400">
                <a:latin typeface="Times New Roman" pitchFamily="18"/>
                <a:cs typeface="Times New Roman" pitchFamily="18"/>
              </a:rPr>
              <a:t>: </a:t>
            </a:r>
          </a:p>
          <a:p>
            <a:pPr marL="0" lvl="0" indent="0">
              <a:lnSpc>
                <a:spcPct val="100000"/>
              </a:lnSpc>
              <a:buNone/>
            </a:pPr>
            <a:r>
              <a:rPr lang="en-GB" sz="2400">
                <a:latin typeface="Times New Roman" pitchFamily="18"/>
                <a:cs typeface="Times New Roman" pitchFamily="18"/>
              </a:rPr>
              <a:t> GC provides higher separation efficiency and can be </a:t>
            </a:r>
          </a:p>
          <a:p>
            <a:pPr marL="0" lvl="0" indent="0">
              <a:lnSpc>
                <a:spcPct val="100000"/>
              </a:lnSpc>
              <a:buNone/>
            </a:pPr>
            <a:r>
              <a:rPr lang="en-GB" sz="2400">
                <a:latin typeface="Times New Roman" pitchFamily="18"/>
                <a:cs typeface="Times New Roman" pitchFamily="18"/>
              </a:rPr>
              <a:t>combined with mass spectrometry for accurate identification. </a:t>
            </a:r>
          </a:p>
          <a:p>
            <a:pPr marL="0" lvl="0" indent="0">
              <a:lnSpc>
                <a:spcPct val="100000"/>
              </a:lnSpc>
              <a:buNone/>
            </a:pPr>
            <a:r>
              <a:rPr lang="it-IT" sz="2400" b="1" u="sng">
                <a:latin typeface="Times New Roman" pitchFamily="18"/>
                <a:cs typeface="Times New Roman" pitchFamily="18"/>
              </a:rPr>
              <a:t>Cons</a:t>
            </a:r>
            <a:r>
              <a:rPr lang="it-IT" sz="2400">
                <a:latin typeface="Times New Roman" pitchFamily="18"/>
                <a:cs typeface="Times New Roman" pitchFamily="18"/>
              </a:rPr>
              <a:t>:</a:t>
            </a:r>
          </a:p>
          <a:p>
            <a:pPr marL="0" lvl="0" indent="0">
              <a:lnSpc>
                <a:spcPct val="100000"/>
              </a:lnSpc>
              <a:buNone/>
            </a:pPr>
            <a:r>
              <a:rPr lang="it-IT" sz="2400">
                <a:latin typeface="Times New Roman" pitchFamily="18"/>
                <a:cs typeface="Times New Roman" pitchFamily="18"/>
              </a:rPr>
              <a:t>Typically slow, needs sample pretreatment to achive enough sensitivity</a:t>
            </a:r>
          </a:p>
          <a:p>
            <a:pPr marL="0" lvl="0" indent="0">
              <a:lnSpc>
                <a:spcPct val="100000"/>
              </a:lnSpc>
              <a:buNone/>
            </a:pPr>
            <a:r>
              <a:rPr lang="en-GB" sz="2400">
                <a:latin typeface="Times New Roman" pitchFamily="18"/>
                <a:cs typeface="Times New Roman" pitchFamily="18"/>
              </a:rPr>
              <a:t>Limited to thermally stable analytes.</a:t>
            </a:r>
          </a:p>
        </p:txBody>
      </p:sp>
      <p:pic>
        <p:nvPicPr>
          <p:cNvPr id="4" name="Picture 6"/>
          <p:cNvPicPr>
            <a:picLocks noChangeAspect="1"/>
          </p:cNvPicPr>
          <p:nvPr/>
        </p:nvPicPr>
        <p:blipFill>
          <a:blip r:embed="rId2"/>
          <a:stretch>
            <a:fillRect/>
          </a:stretch>
        </p:blipFill>
        <p:spPr>
          <a:xfrm>
            <a:off x="8230486" y="1771183"/>
            <a:ext cx="3961519" cy="3193368"/>
          </a:xfrm>
          <a:prstGeom prst="rect">
            <a:avLst/>
          </a:prstGeom>
          <a:noFill/>
          <a:ln>
            <a:noFill/>
          </a:ln>
        </p:spPr>
      </p:pic>
      <p:sp>
        <p:nvSpPr>
          <p:cNvPr id="5" name="TextBox 9"/>
          <p:cNvSpPr txBox="1"/>
          <p:nvPr/>
        </p:nvSpPr>
        <p:spPr>
          <a:xfrm>
            <a:off x="10211241" y="5221973"/>
            <a:ext cx="481221" cy="400114"/>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1" i="1" u="none" strike="noStrike" kern="1200" cap="none" spc="0" baseline="0">
                <a:solidFill>
                  <a:srgbClr val="000000"/>
                </a:solidFill>
                <a:uFillTx/>
                <a:latin typeface="Calibri"/>
              </a:rPr>
              <a:t>GC</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le 1"/>
          <p:cNvSpPr txBox="1">
            <a:spLocks noGrp="1"/>
          </p:cNvSpPr>
          <p:nvPr>
            <p:ph type="title"/>
          </p:nvPr>
        </p:nvSpPr>
        <p:spPr>
          <a:xfrm>
            <a:off x="613123" y="351065"/>
            <a:ext cx="10515600" cy="450799"/>
          </a:xfrm>
        </p:spPr>
        <p:txBody>
          <a:bodyPr/>
          <a:lstStyle/>
          <a:p>
            <a:pPr lvl="0">
              <a:lnSpc>
                <a:spcPct val="100000"/>
              </a:lnSpc>
            </a:pPr>
            <a:r>
              <a:rPr lang="it-IT" sz="3000">
                <a:solidFill>
                  <a:srgbClr val="4472C4"/>
                </a:solidFill>
                <a:latin typeface="Times New Roman" pitchFamily="18"/>
                <a:cs typeface="Times New Roman" pitchFamily="18"/>
              </a:rPr>
              <a:t>Direct Injection Mass Spectrometry (DIMS) methods</a:t>
            </a:r>
            <a:endParaRPr lang="en-GB" sz="3000">
              <a:solidFill>
                <a:srgbClr val="FF0000"/>
              </a:solidFill>
              <a:latin typeface="Times New Roman" pitchFamily="18"/>
              <a:cs typeface="Times New Roman" pitchFamily="18"/>
            </a:endParaRPr>
          </a:p>
        </p:txBody>
      </p:sp>
      <p:sp>
        <p:nvSpPr>
          <p:cNvPr id="3" name="Content Placeholder 2"/>
          <p:cNvSpPr txBox="1">
            <a:spLocks noGrp="1"/>
          </p:cNvSpPr>
          <p:nvPr>
            <p:ph idx="1"/>
          </p:nvPr>
        </p:nvSpPr>
        <p:spPr>
          <a:xfrm>
            <a:off x="725658" y="1745397"/>
            <a:ext cx="10515600" cy="4438351"/>
          </a:xfrm>
        </p:spPr>
        <p:txBody>
          <a:bodyPr/>
          <a:lstStyle/>
          <a:p>
            <a:pPr marL="0" lvl="0" indent="0">
              <a:lnSpc>
                <a:spcPct val="70000"/>
              </a:lnSpc>
              <a:buNone/>
            </a:pPr>
            <a:endParaRPr lang="it-IT" sz="2200">
              <a:latin typeface="Times New Roman" pitchFamily="18"/>
              <a:cs typeface="Times New Roman" pitchFamily="18"/>
            </a:endParaRPr>
          </a:p>
          <a:p>
            <a:pPr lvl="0">
              <a:lnSpc>
                <a:spcPct val="70000"/>
              </a:lnSpc>
            </a:pPr>
            <a:r>
              <a:rPr lang="it-IT" sz="2200">
                <a:latin typeface="Times New Roman" pitchFamily="18"/>
                <a:cs typeface="Times New Roman" pitchFamily="18"/>
              </a:rPr>
              <a:t>Environmental monotoring/atmospheric chemistry/air quality</a:t>
            </a:r>
          </a:p>
          <a:p>
            <a:pPr lvl="0">
              <a:lnSpc>
                <a:spcPct val="70000"/>
              </a:lnSpc>
            </a:pPr>
            <a:r>
              <a:rPr lang="it-IT" sz="2200">
                <a:latin typeface="Times New Roman" pitchFamily="18"/>
                <a:cs typeface="Times New Roman" pitchFamily="18"/>
              </a:rPr>
              <a:t>Health applications</a:t>
            </a:r>
          </a:p>
          <a:p>
            <a:pPr lvl="0">
              <a:lnSpc>
                <a:spcPct val="70000"/>
              </a:lnSpc>
            </a:pPr>
            <a:r>
              <a:rPr lang="it-IT" sz="2200">
                <a:latin typeface="Times New Roman" pitchFamily="18"/>
                <a:cs typeface="Times New Roman" pitchFamily="18"/>
              </a:rPr>
              <a:t>Food science and technology</a:t>
            </a:r>
          </a:p>
          <a:p>
            <a:pPr lvl="0">
              <a:lnSpc>
                <a:spcPct val="70000"/>
              </a:lnSpc>
            </a:pPr>
            <a:r>
              <a:rPr lang="it-IT" sz="2200">
                <a:latin typeface="Times New Roman" pitchFamily="18"/>
                <a:cs typeface="Times New Roman" pitchFamily="18"/>
              </a:rPr>
              <a:t>Bioprocess monitoring</a:t>
            </a:r>
          </a:p>
          <a:p>
            <a:pPr marL="0" lvl="0" indent="0">
              <a:lnSpc>
                <a:spcPct val="70000"/>
              </a:lnSpc>
              <a:buNone/>
            </a:pPr>
            <a:endParaRPr lang="it-IT" sz="2600"/>
          </a:p>
          <a:p>
            <a:pPr marL="0" lvl="0" indent="0">
              <a:lnSpc>
                <a:spcPct val="100000"/>
              </a:lnSpc>
              <a:buNone/>
            </a:pPr>
            <a:r>
              <a:rPr lang="it-IT" sz="2200" b="1" u="sng">
                <a:latin typeface="Times New Roman" pitchFamily="18"/>
                <a:cs typeface="Times New Roman" pitchFamily="18"/>
              </a:rPr>
              <a:t>Pros</a:t>
            </a:r>
            <a:r>
              <a:rPr lang="it-IT" sz="2200">
                <a:latin typeface="Times New Roman" pitchFamily="18"/>
                <a:cs typeface="Times New Roman" pitchFamily="18"/>
              </a:rPr>
              <a:t>:</a:t>
            </a:r>
          </a:p>
          <a:p>
            <a:pPr marL="0" lvl="0" indent="0">
              <a:lnSpc>
                <a:spcPct val="100000"/>
              </a:lnSpc>
              <a:buNone/>
            </a:pPr>
            <a:r>
              <a:rPr lang="it-IT" sz="2200">
                <a:latin typeface="Times New Roman" pitchFamily="18"/>
                <a:cs typeface="Times New Roman" pitchFamily="18"/>
              </a:rPr>
              <a:t>Provide</a:t>
            </a:r>
            <a:r>
              <a:rPr lang="en-GB" sz="2200">
                <a:latin typeface="Times New Roman" pitchFamily="18"/>
                <a:cs typeface="Times New Roman" pitchFamily="18"/>
              </a:rPr>
              <a:t> high-throughput… , non-invasive, non-destructive and highly-sensitive analysis of VOCs.</a:t>
            </a:r>
            <a:r>
              <a:rPr lang="it-IT" sz="2200">
                <a:latin typeface="Times New Roman" pitchFamily="18"/>
                <a:cs typeface="Times New Roman" pitchFamily="18"/>
              </a:rPr>
              <a:t> </a:t>
            </a:r>
          </a:p>
          <a:p>
            <a:pPr marL="0" lvl="0" indent="0">
              <a:lnSpc>
                <a:spcPct val="100000"/>
              </a:lnSpc>
              <a:buNone/>
            </a:pPr>
            <a:r>
              <a:rPr lang="it-IT" sz="2200" b="1" u="sng">
                <a:latin typeface="Times New Roman" pitchFamily="18"/>
                <a:cs typeface="Times New Roman" pitchFamily="18"/>
              </a:rPr>
              <a:t>Cons</a:t>
            </a:r>
            <a:r>
              <a:rPr lang="it-IT" sz="2200">
                <a:latin typeface="Times New Roman" pitchFamily="18"/>
                <a:cs typeface="Times New Roman" pitchFamily="18"/>
              </a:rPr>
              <a:t>: </a:t>
            </a:r>
          </a:p>
          <a:p>
            <a:pPr marL="0" lvl="0" indent="0">
              <a:lnSpc>
                <a:spcPct val="100000"/>
              </a:lnSpc>
              <a:buNone/>
            </a:pPr>
            <a:r>
              <a:rPr lang="en-GB" sz="2200">
                <a:latin typeface="Times New Roman" pitchFamily="18"/>
                <a:cs typeface="Times New Roman" pitchFamily="18"/>
              </a:rPr>
              <a:t>Typically only tentative compound identification.</a:t>
            </a:r>
            <a:endParaRPr lang="it-IT" sz="2200">
              <a:latin typeface="Times New Roman" pitchFamily="18"/>
              <a:cs typeface="Times New Roman" pitchFamily="18"/>
            </a:endParaRPr>
          </a:p>
          <a:p>
            <a:pPr lvl="0">
              <a:lnSpc>
                <a:spcPct val="70000"/>
              </a:lnSpc>
            </a:pPr>
            <a:endParaRPr lang="en-GB" sz="2600"/>
          </a:p>
        </p:txBody>
      </p:sp>
      <p:sp>
        <p:nvSpPr>
          <p:cNvPr id="4" name="Rectangle 3"/>
          <p:cNvSpPr/>
          <p:nvPr/>
        </p:nvSpPr>
        <p:spPr>
          <a:xfrm>
            <a:off x="613123" y="801855"/>
            <a:ext cx="10134596" cy="1053754"/>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r>
              <a:rPr lang="it-IT" sz="2200" b="0" i="0" u="none" strike="noStrike" kern="1200" cap="none" spc="0" baseline="0">
                <a:solidFill>
                  <a:srgbClr val="000000"/>
                </a:solidFill>
                <a:uFillTx/>
                <a:latin typeface="Times New Roman" pitchFamily="18"/>
                <a:cs typeface="Times New Roman" pitchFamily="18"/>
              </a:rPr>
              <a:t>Recently proposed DIMS based method (</a:t>
            </a:r>
            <a:r>
              <a:rPr lang="it-IT" sz="2000" b="0" i="0" u="none" strike="noStrike" kern="1200" cap="none" spc="0" baseline="0">
                <a:solidFill>
                  <a:srgbClr val="000000"/>
                </a:solidFill>
                <a:uFillTx/>
                <a:latin typeface="Times New Roman" pitchFamily="18"/>
                <a:cs typeface="Times New Roman" pitchFamily="18"/>
              </a:rPr>
              <a:t>SIFT-MS, PTR-MS and APCI etc</a:t>
            </a:r>
            <a:r>
              <a:rPr lang="it-IT" sz="2200" b="0" i="0" u="none" strike="noStrike" kern="1200" cap="none" spc="0" baseline="0">
                <a:solidFill>
                  <a:srgbClr val="000000"/>
                </a:solidFill>
                <a:uFillTx/>
                <a:latin typeface="Times New Roman" pitchFamily="18"/>
                <a:cs typeface="Times New Roman" pitchFamily="18"/>
              </a:rPr>
              <a:t>.) are more rapid and provide higher sensitivity.</a:t>
            </a:r>
            <a:r>
              <a:rPr lang="it-IT" sz="2200" b="0" i="0" u="none" strike="noStrike" kern="0" cap="none" spc="0" baseline="0">
                <a:solidFill>
                  <a:srgbClr val="000000"/>
                </a:solidFill>
                <a:uFillTx/>
                <a:latin typeface="Times New Roman" pitchFamily="18"/>
                <a:cs typeface="Times New Roman" pitchFamily="18"/>
              </a:rPr>
              <a:t> </a:t>
            </a:r>
            <a:r>
              <a:rPr lang="it-IT" sz="2200" b="0" i="0" u="none" strike="noStrike" kern="1200" cap="none" spc="0" baseline="0">
                <a:solidFill>
                  <a:srgbClr val="000000"/>
                </a:solidFill>
                <a:uFillTx/>
                <a:latin typeface="Times New Roman" pitchFamily="18"/>
                <a:cs typeface="Times New Roman" pitchFamily="18"/>
              </a:rPr>
              <a:t>These methods find applications in different fields:</a:t>
            </a:r>
            <a:endParaRPr lang="en-GB" sz="2200" b="0" i="0" u="none" strike="noStrike" kern="1200" cap="none" spc="0" baseline="0">
              <a:solidFill>
                <a:srgbClr val="000000"/>
              </a:solidFill>
              <a:uFillTx/>
              <a:latin typeface="Calibri"/>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Title 1"/>
          <p:cNvSpPr txBox="1">
            <a:spLocks noGrp="1"/>
          </p:cNvSpPr>
          <p:nvPr>
            <p:ph type="title"/>
          </p:nvPr>
        </p:nvSpPr>
        <p:spPr>
          <a:xfrm>
            <a:off x="478304" y="164966"/>
            <a:ext cx="10515600" cy="1325559"/>
          </a:xfrm>
        </p:spPr>
        <p:txBody>
          <a:bodyPr/>
          <a:lstStyle/>
          <a:p>
            <a:pPr lvl="0"/>
            <a:r>
              <a:rPr lang="en-GB" sz="3000">
                <a:solidFill>
                  <a:srgbClr val="5B9BD5"/>
                </a:solidFill>
                <a:latin typeface="Times New Roman" pitchFamily="18"/>
                <a:cs typeface="Times New Roman" pitchFamily="18"/>
              </a:rPr>
              <a:t>PTR-MS </a:t>
            </a:r>
            <a:r>
              <a:rPr lang="en-GB" sz="4000"/>
              <a:t/>
            </a:r>
            <a:br>
              <a:rPr lang="en-GB" sz="4000"/>
            </a:br>
            <a:r>
              <a:rPr lang="en-GB" sz="2200">
                <a:latin typeface="Times New Roman" pitchFamily="18"/>
                <a:cs typeface="Times New Roman" pitchFamily="18"/>
              </a:rPr>
              <a:t>Proton transfer reaction-mass spectrometry (PTR-MS) is a new and emerging DIMS technique for the measurement and monitoring of volatile organic compounds (VOCs).</a:t>
            </a:r>
            <a:endParaRPr lang="en-GB" sz="4000"/>
          </a:p>
        </p:txBody>
      </p:sp>
      <mc:AlternateContent xmlns:mc="http://schemas.openxmlformats.org/markup-compatibility/2006">
        <mc:Choice xmlns:a14="http://schemas.microsoft.com/office/drawing/2010/main" Requires="a14">
          <p:sp>
            <p:nvSpPr>
              <p:cNvPr id="3" name="Rectangle 4"/>
              <p:cNvSpPr/>
              <p:nvPr/>
            </p:nvSpPr>
            <p:spPr>
              <a:xfrm>
                <a:off x="853446" y="1497704"/>
                <a:ext cx="7502770" cy="769440"/>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PTR-MS is an analytic technique uses gas phase </a:t>
                </a:r>
                <a14:m>
                  <m:oMath xmlns:m="http://schemas.openxmlformats.org/officeDocument/2006/math">
                    <m:sSub>
                      <m:sSubPr>
                        <m:ctrlPr>
                          <a:rPr lang="it-IT">
                            <a:latin typeface="Cambria Math"/>
                          </a:rPr>
                        </m:ctrlPr>
                      </m:sSubPr>
                      <m:e>
                        <m:r>
                          <a:rPr lang="it-IT" i="1">
                            <a:latin typeface="Cambria Math"/>
                          </a:rPr>
                          <m:t>𝐻</m:t>
                        </m:r>
                      </m:e>
                      <m:sub>
                        <m:r>
                          <a:rPr lang="it-IT" i="0">
                            <a:latin typeface="Cambria Math"/>
                          </a:rPr>
                          <m:t>3</m:t>
                        </m:r>
                      </m:sub>
                    </m:sSub>
                    <m:sSup>
                      <m:sSupPr>
                        <m:ctrlPr>
                          <a:rPr lang="it-IT" i="1">
                            <a:latin typeface="Cambria Math"/>
                          </a:rPr>
                        </m:ctrlPr>
                      </m:sSupPr>
                      <m:e>
                        <m:r>
                          <a:rPr lang="it-IT" i="1">
                            <a:latin typeface="Cambria Math"/>
                          </a:rPr>
                          <m:t>𝑂</m:t>
                        </m:r>
                      </m:e>
                      <m:sup>
                        <m:r>
                          <a:rPr lang="it-IT" i="0">
                            <a:latin typeface="Cambria Math"/>
                          </a:rPr>
                          <m:t>+</m:t>
                        </m:r>
                      </m:sup>
                    </m:sSup>
                    <m:r>
                      <a:rPr lang="it-IT" i="0">
                        <a:latin typeface="Cambria Math"/>
                      </a:rPr>
                      <m:t> </m:t>
                    </m:r>
                  </m:oMath>
                </a14:m>
                <a:r>
                  <a:rPr lang="en-GB" sz="2200" b="0" i="0" u="none" strike="noStrike" kern="1200" cap="none" spc="0" baseline="0">
                    <a:solidFill>
                      <a:srgbClr val="000000"/>
                    </a:solidFill>
                    <a:uFillTx/>
                    <a:latin typeface="Times New Roman" pitchFamily="18"/>
                    <a:cs typeface="Times New Roman" pitchFamily="18"/>
                  </a:rPr>
                  <a:t>ion as a principle ion source.</a:t>
                </a:r>
              </a:p>
            </p:txBody>
          </p:sp>
        </mc:Choice>
        <mc:Fallback>
          <p:sp>
            <p:nvSpPr>
              <p:cNvPr id="3" name="Rectangle 4"/>
              <p:cNvSpPr>
                <a:spLocks noRot="1" noChangeAspect="1" noMove="1" noResize="1" noEditPoints="1" noAdjustHandles="1" noChangeArrowheads="1" noChangeShapeType="1" noTextEdit="1"/>
              </p:cNvSpPr>
              <p:nvPr/>
            </p:nvSpPr>
            <p:spPr>
              <a:xfrm>
                <a:off x="853446" y="1497704"/>
                <a:ext cx="7502770" cy="769440"/>
              </a:xfrm>
              <a:prstGeom prst="rect">
                <a:avLst/>
              </a:prstGeom>
              <a:blipFill rotWithShape="1">
                <a:blip r:embed="rId2"/>
                <a:stretch>
                  <a:fillRect l="-975" t="-4762" b="-15079"/>
                </a:stretch>
              </a:blipFill>
              <a:ln>
                <a:noFill/>
                <a:prstDash val="solid"/>
              </a:ln>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4" name="Rectangle 5"/>
              <p:cNvSpPr/>
              <p:nvPr/>
            </p:nvSpPr>
            <p:spPr>
              <a:xfrm>
                <a:off x="3540282" y="2274323"/>
                <a:ext cx="2951189" cy="430883"/>
              </a:xfrm>
              <a:prstGeom prst="rect">
                <a:avLst/>
              </a:prstGeom>
              <a:noFill/>
              <a:ln>
                <a:noFill/>
                <a:prstDash val="solid"/>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14:m>
                  <m:oMath xmlns:m="http://schemas.openxmlformats.org/officeDocument/2006/math">
                    <m:sSub>
                      <m:sSubPr>
                        <m:ctrlPr>
                          <a:rPr lang="it-IT">
                            <a:latin typeface="Cambria Math"/>
                          </a:rPr>
                        </m:ctrlPr>
                      </m:sSubPr>
                      <m:e>
                        <m:r>
                          <a:rPr lang="it-IT" i="1">
                            <a:latin typeface="Cambria Math"/>
                          </a:rPr>
                          <m:t>𝐻</m:t>
                        </m:r>
                      </m:e>
                      <m:sub>
                        <m:r>
                          <a:rPr lang="it-IT" i="0">
                            <a:latin typeface="Cambria Math"/>
                          </a:rPr>
                          <m:t>3</m:t>
                        </m:r>
                      </m:sub>
                    </m:sSub>
                    <m:sSup>
                      <m:sSupPr>
                        <m:ctrlPr>
                          <a:rPr lang="it-IT" i="1">
                            <a:latin typeface="Cambria Math"/>
                          </a:rPr>
                        </m:ctrlPr>
                      </m:sSupPr>
                      <m:e>
                        <m:r>
                          <a:rPr lang="it-IT" i="1">
                            <a:latin typeface="Cambria Math"/>
                          </a:rPr>
                          <m:t>𝑂</m:t>
                        </m:r>
                      </m:e>
                      <m:sup>
                        <m:r>
                          <a:rPr lang="it-IT" i="0">
                            <a:latin typeface="Cambria Math"/>
                          </a:rPr>
                          <m:t>+</m:t>
                        </m:r>
                      </m:sup>
                    </m:sSup>
                    <m:r>
                      <a:rPr lang="it-IT" i="0">
                        <a:latin typeface="Cambria Math"/>
                      </a:rPr>
                      <m:t> </m:t>
                    </m:r>
                  </m:oMath>
                </a14:m>
                <a:r>
                  <a:rPr lang="en-GB" sz="2200" b="0" i="0" u="none" strike="noStrike" kern="1200" cap="none" spc="0" baseline="0">
                    <a:solidFill>
                      <a:srgbClr val="000000"/>
                    </a:solidFill>
                    <a:uFillTx/>
                    <a:latin typeface="Calibri"/>
                  </a:rPr>
                  <a:t>+ M → M</a:t>
                </a:r>
                <a14:m>
                  <m:oMath xmlns:m="http://schemas.openxmlformats.org/officeDocument/2006/math">
                    <m:sSup>
                      <m:sSupPr>
                        <m:ctrlPr>
                          <a:rPr lang="it-IT">
                            <a:latin typeface="Cambria Math"/>
                          </a:rPr>
                        </m:ctrlPr>
                      </m:sSupPr>
                      <m:e>
                        <m:r>
                          <a:rPr lang="it-IT" i="1">
                            <a:latin typeface="Cambria Math"/>
                          </a:rPr>
                          <m:t>𝐻</m:t>
                        </m:r>
                      </m:e>
                      <m:sup>
                        <m:r>
                          <a:rPr lang="it-IT" i="0">
                            <a:latin typeface="Cambria Math"/>
                          </a:rPr>
                          <m:t>+</m:t>
                        </m:r>
                      </m:sup>
                    </m:sSup>
                  </m:oMath>
                </a14:m>
                <a:r>
                  <a:rPr lang="en-GB" sz="2200" b="0" i="0" u="none" strike="noStrike" kern="1200" cap="none" spc="0" baseline="0">
                    <a:solidFill>
                      <a:srgbClr val="000000"/>
                    </a:solidFill>
                    <a:uFillTx/>
                    <a:latin typeface="Calibri"/>
                  </a:rPr>
                  <a:t> + </a:t>
                </a:r>
                <a14:m>
                  <m:oMath xmlns:m="http://schemas.openxmlformats.org/officeDocument/2006/math">
                    <m:sSub>
                      <m:sSubPr>
                        <m:ctrlPr>
                          <a:rPr lang="it-IT">
                            <a:latin typeface="Cambria Math"/>
                          </a:rPr>
                        </m:ctrlPr>
                      </m:sSubPr>
                      <m:e>
                        <m:r>
                          <a:rPr lang="it-IT" i="1">
                            <a:latin typeface="Cambria Math"/>
                          </a:rPr>
                          <m:t>𝐻</m:t>
                        </m:r>
                      </m:e>
                      <m:sub>
                        <m:r>
                          <a:rPr lang="it-IT" i="0">
                            <a:latin typeface="Cambria Math"/>
                          </a:rPr>
                          <m:t>2</m:t>
                        </m:r>
                      </m:sub>
                    </m:sSub>
                    <m:r>
                      <a:rPr lang="it-IT" i="1">
                        <a:latin typeface="Cambria Math"/>
                      </a:rPr>
                      <m:t>𝑂</m:t>
                    </m:r>
                  </m:oMath>
                </a14:m>
                <a:endParaRPr lang="en-GB" sz="2200" b="0" i="0" u="none" strike="noStrike" kern="1200" cap="none" spc="0" baseline="0">
                  <a:solidFill>
                    <a:srgbClr val="000000"/>
                  </a:solidFill>
                  <a:uFillTx/>
                  <a:latin typeface="Calibri"/>
                </a:endParaRPr>
              </a:p>
            </p:txBody>
          </p:sp>
        </mc:Choice>
        <mc:Fallback>
          <p:sp>
            <p:nvSpPr>
              <p:cNvPr id="4" name="Rectangle 5"/>
              <p:cNvSpPr>
                <a:spLocks noRot="1" noChangeAspect="1" noMove="1" noResize="1" noEditPoints="1" noAdjustHandles="1" noChangeArrowheads="1" noChangeShapeType="1" noTextEdit="1"/>
              </p:cNvSpPr>
              <p:nvPr/>
            </p:nvSpPr>
            <p:spPr>
              <a:xfrm>
                <a:off x="3540282" y="2274323"/>
                <a:ext cx="2951189" cy="430883"/>
              </a:xfrm>
              <a:prstGeom prst="rect">
                <a:avLst/>
              </a:prstGeom>
              <a:blipFill rotWithShape="1">
                <a:blip r:embed="rId3"/>
                <a:stretch>
                  <a:fillRect t="-8451" b="-26761"/>
                </a:stretch>
              </a:blipFill>
              <a:ln>
                <a:noFill/>
                <a:prstDash val="solid"/>
              </a:ln>
            </p:spPr>
            <p:txBody>
              <a:bodyPr/>
              <a:lstStyle/>
              <a:p>
                <a:r>
                  <a:rPr lang="it-IT">
                    <a:noFill/>
                  </a:rPr>
                  <a:t> </a:t>
                </a:r>
              </a:p>
            </p:txBody>
          </p:sp>
        </mc:Fallback>
      </mc:AlternateContent>
      <p:sp>
        <p:nvSpPr>
          <p:cNvPr id="5" name="TextBox 10"/>
          <p:cNvSpPr txBox="1"/>
          <p:nvPr/>
        </p:nvSpPr>
        <p:spPr>
          <a:xfrm>
            <a:off x="478304" y="3208730"/>
            <a:ext cx="6428936" cy="3108539"/>
          </a:xfrm>
          <a:prstGeom prst="rect">
            <a:avLst/>
          </a:prstGeom>
          <a:noFill/>
          <a:ln>
            <a:noFill/>
          </a:ln>
        </p:spPr>
        <p:txBody>
          <a:bodyPr vert="horz" wrap="square" lIns="91440" tIns="45720" rIns="91440" bIns="45720" anchor="t" anchorCtr="0" compatLnSpc="1">
            <a:spAutoFit/>
          </a:bodyPr>
          <a:lstStyle/>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200" b="1" i="0" u="sng" strike="noStrike" kern="1200" cap="none" spc="0" baseline="0">
                <a:solidFill>
                  <a:srgbClr val="000000"/>
                </a:solidFill>
                <a:uFillTx/>
                <a:latin typeface="Times New Roman" pitchFamily="18"/>
                <a:cs typeface="Times New Roman" pitchFamily="18"/>
              </a:rPr>
              <a:t>Pros &amp;Cons</a:t>
            </a:r>
          </a:p>
          <a:p>
            <a:pPr marL="285750" marR="0" lvl="0"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Low fragmentation compared to electron ionization (EI).</a:t>
            </a:r>
          </a:p>
          <a:p>
            <a:pPr marL="285750" marR="0" lvl="0"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0" cap="none" spc="0" baseline="0">
                <a:solidFill>
                  <a:srgbClr val="000000"/>
                </a:solidFill>
                <a:uFillTx/>
                <a:latin typeface="Times New Roman" pitchFamily="18"/>
                <a:cs typeface="Times New Roman" pitchFamily="18"/>
              </a:rPr>
              <a:t>Low limits of detections (~10 pptv)</a:t>
            </a:r>
          </a:p>
          <a:p>
            <a:pPr marL="285750" marR="0" lvl="0"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VOCs can be monitored on-line, real-time quantification. </a:t>
            </a:r>
          </a:p>
          <a:p>
            <a:pPr marL="285750" marR="0" lvl="0"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0" cap="none" spc="0" baseline="0">
                <a:solidFill>
                  <a:srgbClr val="000000"/>
                </a:solidFill>
                <a:uFillTx/>
                <a:latin typeface="Times New Roman" pitchFamily="18"/>
                <a:cs typeface="Times New Roman" pitchFamily="18"/>
              </a:rPr>
              <a:t>Ability to analyse complex VOC mixtures.</a:t>
            </a:r>
          </a:p>
          <a:p>
            <a:pPr marL="285750" marR="0" lvl="0"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0" cap="none" spc="0" baseline="0">
                <a:solidFill>
                  <a:srgbClr val="000000"/>
                </a:solidFill>
                <a:uFillTx/>
                <a:latin typeface="Times New Roman" pitchFamily="18"/>
                <a:cs typeface="Times New Roman" pitchFamily="18"/>
              </a:rPr>
              <a:t>Poor selectivity and identification capabilities</a:t>
            </a:r>
            <a:r>
              <a:rPr lang="en-GB" sz="2200" b="0" i="0" u="none" strike="noStrike" kern="1200" cap="none" spc="0" baseline="0">
                <a:solidFill>
                  <a:srgbClr val="000000"/>
                </a:solidFill>
                <a:uFillTx/>
                <a:latin typeface="Times New Roman" pitchFamily="18"/>
                <a:cs typeface="Times New Roman" pitchFamily="18"/>
              </a:rPr>
              <a:t>. </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000" b="0" i="0" u="none" strike="noStrike" kern="1200" cap="none" spc="0" baseline="0">
              <a:solidFill>
                <a:srgbClr val="000000"/>
              </a:solidFill>
              <a:uFillTx/>
              <a:latin typeface="Times New Roman" pitchFamily="18"/>
              <a:cs typeface="Times New Roman" pitchFamily="18"/>
            </a:endParaRPr>
          </a:p>
        </p:txBody>
      </p:sp>
      <p:sp>
        <p:nvSpPr>
          <p:cNvPr id="6" name="TextBox 6"/>
          <p:cNvSpPr txBox="1"/>
          <p:nvPr/>
        </p:nvSpPr>
        <p:spPr>
          <a:xfrm>
            <a:off x="9440603" y="5604128"/>
            <a:ext cx="1088584" cy="369335"/>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800" b="1" i="1" u="none" strike="noStrike" kern="1200" cap="none" spc="0" baseline="0">
                <a:solidFill>
                  <a:srgbClr val="000000"/>
                </a:solidFill>
                <a:uFillTx/>
                <a:latin typeface="Calibri"/>
              </a:rPr>
              <a:t>PTR-MS</a:t>
            </a:r>
            <a:r>
              <a:rPr lang="it-IT" sz="1800" b="1" i="0" u="none" strike="noStrike" kern="1200" cap="none" spc="0" baseline="0">
                <a:solidFill>
                  <a:srgbClr val="FF0000"/>
                </a:solidFill>
                <a:uFillTx/>
                <a:latin typeface="Calibri"/>
              </a:rPr>
              <a:t> </a:t>
            </a:r>
          </a:p>
        </p:txBody>
      </p:sp>
      <p:pic>
        <p:nvPicPr>
          <p:cNvPr id="7" name="Picture 8"/>
          <p:cNvPicPr>
            <a:picLocks noChangeAspect="1"/>
          </p:cNvPicPr>
          <p:nvPr/>
        </p:nvPicPr>
        <p:blipFill>
          <a:blip r:embed="rId4"/>
          <a:stretch>
            <a:fillRect/>
          </a:stretch>
        </p:blipFill>
        <p:spPr>
          <a:xfrm>
            <a:off x="7176119" y="2627436"/>
            <a:ext cx="4810320" cy="2813581"/>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1"/>
          <p:cNvSpPr txBox="1">
            <a:spLocks noGrp="1"/>
          </p:cNvSpPr>
          <p:nvPr>
            <p:ph type="title"/>
          </p:nvPr>
        </p:nvSpPr>
        <p:spPr>
          <a:xfrm>
            <a:off x="390375" y="-76654"/>
            <a:ext cx="10515600" cy="920334"/>
          </a:xfrm>
        </p:spPr>
        <p:txBody>
          <a:bodyPr/>
          <a:lstStyle/>
          <a:p>
            <a:pPr lvl="0"/>
            <a:r>
              <a:rPr lang="en-GB" sz="3000">
                <a:solidFill>
                  <a:srgbClr val="5B9BD5"/>
                </a:solidFill>
                <a:latin typeface="Times New Roman" pitchFamily="18"/>
                <a:cs typeface="Times New Roman" pitchFamily="18"/>
              </a:rPr>
              <a:t>Case study: Beer </a:t>
            </a:r>
          </a:p>
        </p:txBody>
      </p:sp>
      <p:sp>
        <p:nvSpPr>
          <p:cNvPr id="3" name="Rectangle 3"/>
          <p:cNvSpPr/>
          <p:nvPr/>
        </p:nvSpPr>
        <p:spPr>
          <a:xfrm>
            <a:off x="390375" y="626601"/>
            <a:ext cx="11411245" cy="2523771"/>
          </a:xfrm>
          <a:prstGeom prst="rect">
            <a:avLst/>
          </a:prstGeom>
          <a:noFill/>
          <a:ln>
            <a:noFill/>
            <a:prstDash val="solid"/>
          </a:ln>
        </p:spPr>
        <p:txBody>
          <a:bodyPr vert="horz" wrap="square" lIns="91440" tIns="45720" rIns="91440" bIns="45720" anchor="t" anchorCtr="0" compatLnSpc="1">
            <a:spAutoFit/>
          </a:bodyPr>
          <a:lstStyle/>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Times New Roman" pitchFamily="18"/>
                <a:cs typeface="Times New Roman" pitchFamily="18"/>
              </a:rPr>
              <a:t>Beer: </a:t>
            </a:r>
            <a:r>
              <a:rPr lang="en-GB" sz="2300" b="0" i="0" u="none" strike="noStrike" kern="1200" cap="none" spc="0" baseline="0">
                <a:solidFill>
                  <a:srgbClr val="000000"/>
                </a:solidFill>
                <a:uFillTx/>
                <a:latin typeface="Times New Roman" pitchFamily="18"/>
                <a:cs typeface="Times New Roman" pitchFamily="18"/>
              </a:rPr>
              <a:t>Complex composition containing CO2, ethyl alcohol, several inorganic salts and a blend of more than 800 organic compounds. B</a:t>
            </a:r>
            <a:r>
              <a:rPr lang="en-GB" sz="2300" b="0" i="0" u="none" strike="noStrike" kern="0" cap="none" spc="0" baseline="0">
                <a:solidFill>
                  <a:srgbClr val="000000"/>
                </a:solidFill>
                <a:uFillTx/>
                <a:latin typeface="Times New Roman" pitchFamily="18"/>
                <a:cs typeface="Times New Roman" pitchFamily="18"/>
              </a:rPr>
              <a:t>eer also contains minerals, vitamins and fibres</a:t>
            </a:r>
            <a:r>
              <a:rPr lang="en-GB" sz="2300" b="1" i="0" u="none" strike="noStrike" kern="0" cap="none" spc="0" baseline="0">
                <a:solidFill>
                  <a:srgbClr val="000000"/>
                </a:solidFill>
                <a:uFillTx/>
                <a:latin typeface="Times New Roman" pitchFamily="18"/>
                <a:cs typeface="Times New Roman" pitchFamily="18"/>
              </a:rPr>
              <a:t>.</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300" b="0" i="0" u="none" strike="noStrike" kern="0" cap="none" spc="0" baseline="0">
                <a:solidFill>
                  <a:srgbClr val="000000"/>
                </a:solidFill>
                <a:uFillTx/>
                <a:latin typeface="Times New Roman" pitchFamily="18"/>
                <a:cs typeface="Times New Roman" pitchFamily="18"/>
              </a:rPr>
              <a:t> </a:t>
            </a:r>
            <a:r>
              <a:rPr lang="en-GB" sz="2200" b="1" i="0" u="sng" strike="noStrike" kern="0" cap="none" spc="0" baseline="0">
                <a:solidFill>
                  <a:srgbClr val="000000"/>
                </a:solidFill>
                <a:uFillTx/>
                <a:latin typeface="Times New Roman" pitchFamily="18"/>
                <a:cs typeface="Times New Roman" pitchFamily="18"/>
              </a:rPr>
              <a:t>Beer ingredients</a:t>
            </a:r>
            <a:r>
              <a:rPr lang="en-GB" sz="2300" b="1" i="0" u="none" strike="noStrike" kern="0" cap="none" spc="0" baseline="0">
                <a:solidFill>
                  <a:srgbClr val="000000"/>
                </a:solidFill>
                <a:uFillTx/>
                <a:latin typeface="Times New Roman" pitchFamily="18"/>
                <a:cs typeface="Times New Roman" pitchFamily="18"/>
              </a:rPr>
              <a:t>:</a:t>
            </a:r>
            <a:endParaRPr lang="en-GB" sz="2300" b="1" i="0" u="none" strike="noStrike" kern="1200" cap="none" spc="0" baseline="0">
              <a:solidFill>
                <a:srgbClr val="000000"/>
              </a:solidFill>
              <a:uFillTx/>
              <a:latin typeface="Times New Roman" pitchFamily="18"/>
              <a:cs typeface="Times New Roman" pitchFamily="18"/>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Barley malt</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Yeast</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Water</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Hops</a:t>
            </a:r>
          </a:p>
        </p:txBody>
      </p:sp>
      <p:sp>
        <p:nvSpPr>
          <p:cNvPr id="4" name="TextBox 5"/>
          <p:cNvSpPr txBox="1"/>
          <p:nvPr/>
        </p:nvSpPr>
        <p:spPr>
          <a:xfrm>
            <a:off x="390375" y="3104150"/>
            <a:ext cx="9189729" cy="2831540"/>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200" b="1" i="0" u="sng" strike="noStrike" kern="1200" cap="none" spc="0" baseline="0">
                <a:solidFill>
                  <a:srgbClr val="000000"/>
                </a:solidFill>
                <a:uFillTx/>
                <a:latin typeface="Times New Roman" pitchFamily="18"/>
                <a:cs typeface="Times New Roman" pitchFamily="18"/>
              </a:rPr>
              <a:t>To ensure the quality of the beer</a:t>
            </a:r>
            <a:r>
              <a:rPr lang="en-GB" sz="2400" b="1" i="0" u="sng" strike="noStrike" kern="1200" cap="none" spc="0" baseline="0">
                <a:solidFill>
                  <a:srgbClr val="000000"/>
                </a:solidFill>
                <a:uFillTx/>
                <a:latin typeface="Times New Roman" pitchFamily="18"/>
                <a:cs typeface="Times New Roman" pitchFamily="18"/>
              </a:rPr>
              <a: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Elements in the beer are tested for characteristics,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 quality (</a:t>
            </a:r>
            <a:r>
              <a:rPr lang="en-GB" sz="2200" b="0" i="1" u="none" strike="noStrike" kern="1200" cap="none" spc="0" baseline="0">
                <a:solidFill>
                  <a:srgbClr val="000000"/>
                </a:solidFill>
                <a:uFillTx/>
                <a:latin typeface="Times New Roman" pitchFamily="18"/>
                <a:cs typeface="Times New Roman" pitchFamily="18"/>
              </a:rPr>
              <a:t>Flavour</a:t>
            </a:r>
            <a:r>
              <a:rPr lang="en-GB" sz="2200" b="0" i="0" u="none" strike="noStrike" kern="1200" cap="none" spc="0" baseline="0">
                <a:solidFill>
                  <a:srgbClr val="000000"/>
                </a:solidFill>
                <a:uFillTx/>
                <a:latin typeface="Times New Roman" pitchFamily="18"/>
                <a:cs typeface="Times New Roman" pitchFamily="18"/>
              </a:rPr>
              <a:t>, </a:t>
            </a:r>
            <a:r>
              <a:rPr lang="en-GB" sz="2200" b="0" i="1" u="none" strike="noStrike" kern="1200" cap="none" spc="0" baseline="0">
                <a:solidFill>
                  <a:srgbClr val="000000"/>
                </a:solidFill>
                <a:uFillTx/>
                <a:latin typeface="Times New Roman" pitchFamily="18"/>
                <a:cs typeface="Times New Roman" pitchFamily="18"/>
              </a:rPr>
              <a:t>aroma</a:t>
            </a:r>
            <a:r>
              <a:rPr lang="en-GB" sz="2200" b="0" i="0" u="none" strike="noStrike" kern="1200" cap="none" spc="0" baseline="0">
                <a:solidFill>
                  <a:srgbClr val="000000"/>
                </a:solidFill>
                <a:uFillTx/>
                <a:latin typeface="Times New Roman" pitchFamily="18"/>
                <a:cs typeface="Times New Roman" pitchFamily="18"/>
              </a:rPr>
              <a:t> and </a:t>
            </a:r>
            <a:r>
              <a:rPr lang="en-GB" sz="2200" b="0" i="1" u="none" strike="noStrike" kern="1200" cap="none" spc="0" baseline="0">
                <a:solidFill>
                  <a:srgbClr val="000000"/>
                </a:solidFill>
                <a:uFillTx/>
                <a:latin typeface="Times New Roman" pitchFamily="18"/>
                <a:cs typeface="Times New Roman" pitchFamily="18"/>
              </a:rPr>
              <a:t>colour</a:t>
            </a:r>
            <a:r>
              <a:rPr lang="en-GB" sz="2200" b="0" i="0" u="none" strike="noStrike" kern="1200" cap="none" spc="0" baseline="0">
                <a:solidFill>
                  <a:srgbClr val="000000"/>
                </a:solidFill>
                <a:uFillTx/>
                <a:latin typeface="Times New Roman" pitchFamily="18"/>
                <a:cs typeface="Times New Roman" pitchFamily="18"/>
              </a:rPr>
              <a:t>) and contamination.</a:t>
            </a:r>
          </a:p>
          <a:p>
            <a:pPr marL="285750" marR="0" lvl="0"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Heavy metals and inorganic contaminants in water</a:t>
            </a:r>
          </a:p>
          <a:p>
            <a:pPr marL="285750" marR="0" lvl="0"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0" cap="none" spc="0" baseline="0">
                <a:solidFill>
                  <a:srgbClr val="000000"/>
                </a:solidFill>
                <a:uFillTx/>
                <a:latin typeface="Times New Roman" pitchFamily="18"/>
                <a:cs typeface="Times New Roman" pitchFamily="18"/>
              </a:rPr>
              <a:t>Yeast classifications</a:t>
            </a:r>
            <a:endParaRPr lang="en-GB" sz="2200" b="0" i="0" u="none" strike="noStrike" kern="1200" cap="none" spc="0" baseline="0">
              <a:solidFill>
                <a:srgbClr val="000000"/>
              </a:solidFill>
              <a:uFillTx/>
              <a:latin typeface="Times New Roman" pitchFamily="18"/>
              <a:cs typeface="Times New Roman" pitchFamily="18"/>
            </a:endParaRPr>
          </a:p>
          <a:p>
            <a:pPr marL="285750" marR="0" lvl="0"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0" cap="none" spc="0" baseline="0">
                <a:solidFill>
                  <a:srgbClr val="000000"/>
                </a:solidFill>
                <a:uFillTx/>
                <a:latin typeface="Times New Roman" pitchFamily="18"/>
                <a:cs typeface="Times New Roman" pitchFamily="18"/>
              </a:rPr>
              <a:t>I</a:t>
            </a:r>
            <a:r>
              <a:rPr lang="en-GB" sz="2200" b="0" i="0" u="none" strike="noStrike" kern="1200" cap="none" spc="0" baseline="0">
                <a:solidFill>
                  <a:srgbClr val="000000"/>
                </a:solidFill>
                <a:uFillTx/>
                <a:latin typeface="Times New Roman" pitchFamily="18"/>
                <a:cs typeface="Times New Roman" pitchFamily="18"/>
              </a:rPr>
              <a:t>norganic and organic contaminates (pesticides etc.) in hops.</a:t>
            </a:r>
          </a:p>
          <a:p>
            <a:pPr marL="285750" marR="0" lvl="0"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Concentration of carbon dioxide.</a:t>
            </a:r>
          </a:p>
          <a:p>
            <a:pPr marL="285750" marR="0" lvl="0" indent="-285750" algn="just"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200" b="0" i="0" u="none" strike="noStrike" kern="1200" cap="none" spc="0" baseline="0">
                <a:solidFill>
                  <a:srgbClr val="000000"/>
                </a:solidFill>
                <a:uFillTx/>
                <a:latin typeface="Times New Roman" pitchFamily="18"/>
                <a:cs typeface="Times New Roman" pitchFamily="18"/>
              </a:rPr>
              <a:t>Monitoring and control some chemical elements.</a:t>
            </a:r>
          </a:p>
        </p:txBody>
      </p:sp>
      <p:pic>
        <p:nvPicPr>
          <p:cNvPr id="5" name="Picture 5"/>
          <p:cNvPicPr>
            <a:picLocks noChangeAspect="1"/>
          </p:cNvPicPr>
          <p:nvPr/>
        </p:nvPicPr>
        <p:blipFill>
          <a:blip r:embed="rId2"/>
          <a:stretch>
            <a:fillRect/>
          </a:stretch>
        </p:blipFill>
        <p:spPr>
          <a:xfrm>
            <a:off x="7394761" y="1546936"/>
            <a:ext cx="4680164" cy="3114437"/>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2366</TotalTime>
  <Words>928</Words>
  <Application>Microsoft Office PowerPoint</Application>
  <PresentationFormat>Presentazione su schermo (4:3)</PresentationFormat>
  <Paragraphs>126</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Office Theme</vt:lpstr>
      <vt:lpstr>Development and implementation of direct injection mass spectrometry (DIMS) based analytical method to study volatile organic compounds (VOCs): Beer as a challenging case study </vt:lpstr>
      <vt:lpstr>Outline</vt:lpstr>
      <vt:lpstr>Volatile Organic Compounds (VOCs)</vt:lpstr>
      <vt:lpstr>VOCs play important role in different fields</vt:lpstr>
      <vt:lpstr>VOCs in foods and drinks</vt:lpstr>
      <vt:lpstr>Reference methods to study VOCs</vt:lpstr>
      <vt:lpstr>Direct Injection Mass Spectrometry (DIMS) methods</vt:lpstr>
      <vt:lpstr>PTR-MS  Proton transfer reaction-mass spectrometry (PTR-MS) is a new and emerging DIMS technique for the measurement and monitoring of volatile organic compounds (VOCs).</vt:lpstr>
      <vt:lpstr>Case study: Beer </vt:lpstr>
      <vt:lpstr>   Main challenges in the proposed Project    </vt:lpstr>
      <vt:lpstr>Aim of the PhD project</vt:lpstr>
      <vt:lpstr>Prospective</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and implementation of direct injection mass spectrometry (DIMS) based analytical method to study volatile organic compounds (VOCs): Beer as a challenging case study</dc:title>
  <dc:creator>mkb</dc:creator>
  <cp:lastModifiedBy>zanzani</cp:lastModifiedBy>
  <cp:revision>54</cp:revision>
  <dcterms:created xsi:type="dcterms:W3CDTF">2018-09-27T13:22:20Z</dcterms:created>
  <dcterms:modified xsi:type="dcterms:W3CDTF">2018-10-08T07:01:52Z</dcterms:modified>
</cp:coreProperties>
</file>