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42"/>
  </p:notesMasterIdLst>
  <p:handoutMasterIdLst>
    <p:handoutMasterId r:id="rId43"/>
  </p:handoutMasterIdLst>
  <p:sldIdLst>
    <p:sldId id="312" r:id="rId2"/>
    <p:sldId id="388" r:id="rId3"/>
    <p:sldId id="389" r:id="rId4"/>
    <p:sldId id="391" r:id="rId5"/>
    <p:sldId id="387" r:id="rId6"/>
    <p:sldId id="383" r:id="rId7"/>
    <p:sldId id="318" r:id="rId8"/>
    <p:sldId id="395" r:id="rId9"/>
    <p:sldId id="385" r:id="rId10"/>
    <p:sldId id="364" r:id="rId11"/>
    <p:sldId id="407" r:id="rId12"/>
    <p:sldId id="402" r:id="rId13"/>
    <p:sldId id="365" r:id="rId14"/>
    <p:sldId id="367" r:id="rId15"/>
    <p:sldId id="319" r:id="rId16"/>
    <p:sldId id="403" r:id="rId17"/>
    <p:sldId id="368" r:id="rId18"/>
    <p:sldId id="369" r:id="rId19"/>
    <p:sldId id="370" r:id="rId20"/>
    <p:sldId id="371" r:id="rId21"/>
    <p:sldId id="386" r:id="rId22"/>
    <p:sldId id="404" r:id="rId23"/>
    <p:sldId id="405" r:id="rId24"/>
    <p:sldId id="372" r:id="rId25"/>
    <p:sldId id="384" r:id="rId26"/>
    <p:sldId id="375" r:id="rId27"/>
    <p:sldId id="409" r:id="rId28"/>
    <p:sldId id="411" r:id="rId29"/>
    <p:sldId id="412" r:id="rId30"/>
    <p:sldId id="373" r:id="rId31"/>
    <p:sldId id="413" r:id="rId32"/>
    <p:sldId id="414" r:id="rId33"/>
    <p:sldId id="316" r:id="rId34"/>
    <p:sldId id="360" r:id="rId35"/>
    <p:sldId id="275" r:id="rId36"/>
    <p:sldId id="276" r:id="rId37"/>
    <p:sldId id="315" r:id="rId38"/>
    <p:sldId id="343" r:id="rId39"/>
    <p:sldId id="351" r:id="rId40"/>
    <p:sldId id="349" r:id="rId41"/>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1" autoAdjust="0"/>
    <p:restoredTop sz="94200" autoAdjust="0"/>
  </p:normalViewPr>
  <p:slideViewPr>
    <p:cSldViewPr snapToGrid="0">
      <p:cViewPr>
        <p:scale>
          <a:sx n="119" d="100"/>
          <a:sy n="119" d="100"/>
        </p:scale>
        <p:origin x="-1518" y="-4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53" d="100"/>
          <a:sy n="53" d="100"/>
        </p:scale>
        <p:origin x="-2868" y="-90"/>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435304" cy="355681"/>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5797022" y="0"/>
            <a:ext cx="4435304" cy="355681"/>
          </a:xfrm>
          <a:prstGeom prst="rect">
            <a:avLst/>
          </a:prstGeom>
        </p:spPr>
        <p:txBody>
          <a:bodyPr vert="horz" lIns="91440" tIns="45720" rIns="91440" bIns="45720" rtlCol="0"/>
          <a:lstStyle>
            <a:lvl1pPr algn="r">
              <a:defRPr sz="1200"/>
            </a:lvl1pPr>
          </a:lstStyle>
          <a:p>
            <a:fld id="{44ADE482-5EC3-4BD3-9298-DFADFC9AE25A}" type="datetimeFigureOut">
              <a:rPr lang="en-GB" smtClean="0"/>
              <a:t>05/10/2018</a:t>
            </a:fld>
            <a:endParaRPr lang="en-GB"/>
          </a:p>
        </p:txBody>
      </p:sp>
      <p:sp>
        <p:nvSpPr>
          <p:cNvPr id="4" name="Segnaposto piè di pagina 3"/>
          <p:cNvSpPr>
            <a:spLocks noGrp="1"/>
          </p:cNvSpPr>
          <p:nvPr>
            <p:ph type="ftr" sz="quarter" idx="2"/>
          </p:nvPr>
        </p:nvSpPr>
        <p:spPr>
          <a:xfrm>
            <a:off x="1" y="6743619"/>
            <a:ext cx="4435304" cy="355681"/>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5797022" y="6743619"/>
            <a:ext cx="4435304" cy="355681"/>
          </a:xfrm>
          <a:prstGeom prst="rect">
            <a:avLst/>
          </a:prstGeom>
        </p:spPr>
        <p:txBody>
          <a:bodyPr vert="horz" lIns="91440" tIns="45720" rIns="91440" bIns="45720" rtlCol="0" anchor="b"/>
          <a:lstStyle>
            <a:lvl1pPr algn="r">
              <a:defRPr sz="1200"/>
            </a:lvl1pPr>
          </a:lstStyle>
          <a:p>
            <a:fld id="{D181C56D-84F3-4423-9F68-7D646F0B8E13}" type="slidenum">
              <a:rPr lang="en-GB" smtClean="0"/>
              <a:t>‹N›</a:t>
            </a:fld>
            <a:endParaRPr lang="en-GB"/>
          </a:p>
        </p:txBody>
      </p:sp>
    </p:spTree>
    <p:extLst>
      <p:ext uri="{BB962C8B-B14F-4D97-AF65-F5344CB8AC3E}">
        <p14:creationId xmlns:p14="http://schemas.microsoft.com/office/powerpoint/2010/main" val="2803386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434998" cy="35619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5797247" y="0"/>
            <a:ext cx="4434998" cy="356198"/>
          </a:xfrm>
          <a:prstGeom prst="rect">
            <a:avLst/>
          </a:prstGeom>
        </p:spPr>
        <p:txBody>
          <a:bodyPr vert="horz" lIns="99048" tIns="49524" rIns="99048" bIns="49524" rtlCol="0"/>
          <a:lstStyle>
            <a:lvl1pPr algn="r">
              <a:defRPr sz="1300"/>
            </a:lvl1pPr>
          </a:lstStyle>
          <a:p>
            <a:fld id="{32F98791-0385-AE46-A743-F8191C32FFC7}" type="datetimeFigureOut">
              <a:rPr lang="en-US" smtClean="0"/>
              <a:t>10/5/2018</a:t>
            </a:fld>
            <a:endParaRPr lang="en-US"/>
          </a:p>
        </p:txBody>
      </p:sp>
      <p:sp>
        <p:nvSpPr>
          <p:cNvPr id="4" name="Slide Image Placeholder 3"/>
          <p:cNvSpPr>
            <a:spLocks noGrp="1" noRot="1" noChangeAspect="1"/>
          </p:cNvSpPr>
          <p:nvPr>
            <p:ph type="sldImg" idx="2"/>
          </p:nvPr>
        </p:nvSpPr>
        <p:spPr>
          <a:xfrm>
            <a:off x="3519488" y="887413"/>
            <a:ext cx="3195637" cy="2395537"/>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1023462" y="3416538"/>
            <a:ext cx="8187690" cy="279534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743104"/>
            <a:ext cx="4434998" cy="35619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5797247" y="6743104"/>
            <a:ext cx="4434998" cy="356197"/>
          </a:xfrm>
          <a:prstGeom prst="rect">
            <a:avLst/>
          </a:prstGeom>
        </p:spPr>
        <p:txBody>
          <a:bodyPr vert="horz" lIns="99048" tIns="49524" rIns="99048" bIns="49524" rtlCol="0" anchor="b"/>
          <a:lstStyle>
            <a:lvl1pPr algn="r">
              <a:defRPr sz="1300"/>
            </a:lvl1pPr>
          </a:lstStyle>
          <a:p>
            <a:fld id="{25BE6A55-7912-6141-AC93-54EA758B3C30}" type="slidenum">
              <a:rPr lang="en-US" smtClean="0"/>
              <a:t>‹N›</a:t>
            </a:fld>
            <a:endParaRPr lang="en-US"/>
          </a:p>
        </p:txBody>
      </p:sp>
    </p:spTree>
    <p:extLst>
      <p:ext uri="{BB962C8B-B14F-4D97-AF65-F5344CB8AC3E}">
        <p14:creationId xmlns:p14="http://schemas.microsoft.com/office/powerpoint/2010/main" val="7258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smtClean="0">
                <a:solidFill>
                  <a:schemeClr val="tx1"/>
                </a:solidFill>
                <a:effectLst/>
                <a:latin typeface="+mn-lt"/>
                <a:ea typeface="+mn-ea"/>
                <a:cs typeface="+mn-cs"/>
              </a:rPr>
              <a:t>A key motivation for polarization measurements is the theory of inflation, which posits that the size of the universe expanded by an unimaginably large factor during a tiny fraction of a second at the time of the Big Bang.</a:t>
            </a:r>
            <a:endParaRPr lang="it-IT" dirty="0" smtClean="0"/>
          </a:p>
          <a:p>
            <a:endParaRPr lang="it-IT" dirty="0" smtClean="0"/>
          </a:p>
          <a:p>
            <a:r>
              <a:rPr lang="en-GB" sz="1200" kern="1200" dirty="0" smtClean="0">
                <a:solidFill>
                  <a:schemeClr val="tx1"/>
                </a:solidFill>
                <a:effectLst/>
                <a:latin typeface="+mn-lt"/>
                <a:ea typeface="+mn-ea"/>
                <a:cs typeface="+mn-cs"/>
              </a:rPr>
              <a:t>prediction of inflation is that it would produce a background of gravitational waves. These gravitational waves are too faint to directly detect today, but they can be observed through their signature on the CMB polarization. </a:t>
            </a:r>
          </a:p>
          <a:p>
            <a:r>
              <a:rPr lang="en-GB" sz="1200" kern="1200" dirty="0" smtClean="0">
                <a:solidFill>
                  <a:schemeClr val="tx1"/>
                </a:solidFill>
                <a:effectLst/>
                <a:latin typeface="+mn-lt"/>
                <a:ea typeface="+mn-ea"/>
                <a:cs typeface="+mn-cs"/>
              </a:rPr>
              <a:t>Models of inflation predict that gravitational waves will source </a:t>
            </a:r>
            <a:r>
              <a:rPr lang="en-GB" sz="1200" i="1" kern="1200" dirty="0" smtClean="0">
                <a:solidFill>
                  <a:schemeClr val="tx1"/>
                </a:solidFill>
                <a:effectLst/>
                <a:latin typeface="+mn-lt"/>
                <a:ea typeface="+mn-ea"/>
                <a:cs typeface="+mn-cs"/>
              </a:rPr>
              <a:t>B</a:t>
            </a:r>
            <a:r>
              <a:rPr lang="en-GB" sz="1200" kern="1200" dirty="0" smtClean="0">
                <a:solidFill>
                  <a:schemeClr val="tx1"/>
                </a:solidFill>
                <a:effectLst/>
                <a:latin typeface="+mn-lt"/>
                <a:ea typeface="+mn-ea"/>
                <a:cs typeface="+mn-cs"/>
              </a:rPr>
              <a:t> modes at angular scales of a degree or larger, but they don’t predict the amplitude, which we parametrize with the tensor-to-scalar ratio, </a:t>
            </a:r>
            <a:r>
              <a:rPr lang="en-GB" sz="1200" i="1" kern="1200" dirty="0" smtClean="0">
                <a:solidFill>
                  <a:schemeClr val="tx1"/>
                </a:solidFill>
                <a:effectLst/>
                <a:latin typeface="+mn-lt"/>
                <a:ea typeface="+mn-ea"/>
                <a:cs typeface="+mn-cs"/>
              </a:rPr>
              <a:t>r</a:t>
            </a:r>
            <a:r>
              <a:rPr lang="en-GB" sz="1200" kern="1200" dirty="0" smtClean="0">
                <a:solidFill>
                  <a:schemeClr val="tx1"/>
                </a:solidFill>
                <a:effectLst/>
                <a:latin typeface="+mn-lt"/>
                <a:ea typeface="+mn-ea"/>
                <a:cs typeface="+mn-cs"/>
              </a:rPr>
              <a:t>. </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4</a:t>
            </a:fld>
            <a:endParaRPr lang="en-US"/>
          </a:p>
        </p:txBody>
      </p:sp>
    </p:spTree>
    <p:extLst>
      <p:ext uri="{BB962C8B-B14F-4D97-AF65-F5344CB8AC3E}">
        <p14:creationId xmlns:p14="http://schemas.microsoft.com/office/powerpoint/2010/main" val="413625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24</a:t>
            </a:fld>
            <a:endParaRPr lang="en-US"/>
          </a:p>
        </p:txBody>
      </p:sp>
    </p:spTree>
    <p:extLst>
      <p:ext uri="{BB962C8B-B14F-4D97-AF65-F5344CB8AC3E}">
        <p14:creationId xmlns:p14="http://schemas.microsoft.com/office/powerpoint/2010/main" val="173163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25</a:t>
            </a:fld>
            <a:endParaRPr lang="en-US"/>
          </a:p>
        </p:txBody>
      </p:sp>
    </p:spTree>
    <p:extLst>
      <p:ext uri="{BB962C8B-B14F-4D97-AF65-F5344CB8AC3E}">
        <p14:creationId xmlns:p14="http://schemas.microsoft.com/office/powerpoint/2010/main" val="1731635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26</a:t>
            </a:fld>
            <a:endParaRPr lang="en-US"/>
          </a:p>
        </p:txBody>
      </p:sp>
    </p:spTree>
    <p:extLst>
      <p:ext uri="{BB962C8B-B14F-4D97-AF65-F5344CB8AC3E}">
        <p14:creationId xmlns:p14="http://schemas.microsoft.com/office/powerpoint/2010/main" val="1731635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27</a:t>
            </a:fld>
            <a:endParaRPr lang="en-US"/>
          </a:p>
        </p:txBody>
      </p:sp>
    </p:spTree>
    <p:extLst>
      <p:ext uri="{BB962C8B-B14F-4D97-AF65-F5344CB8AC3E}">
        <p14:creationId xmlns:p14="http://schemas.microsoft.com/office/powerpoint/2010/main" val="395458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28</a:t>
            </a:fld>
            <a:endParaRPr lang="en-US"/>
          </a:p>
        </p:txBody>
      </p:sp>
    </p:spTree>
    <p:extLst>
      <p:ext uri="{BB962C8B-B14F-4D97-AF65-F5344CB8AC3E}">
        <p14:creationId xmlns:p14="http://schemas.microsoft.com/office/powerpoint/2010/main" val="208763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29</a:t>
            </a:fld>
            <a:endParaRPr lang="en-US"/>
          </a:p>
        </p:txBody>
      </p:sp>
    </p:spTree>
    <p:extLst>
      <p:ext uri="{BB962C8B-B14F-4D97-AF65-F5344CB8AC3E}">
        <p14:creationId xmlns:p14="http://schemas.microsoft.com/office/powerpoint/2010/main" val="3159730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Valutazione effetto disallineamento</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30</a:t>
            </a:fld>
            <a:endParaRPr lang="en-US"/>
          </a:p>
        </p:txBody>
      </p:sp>
    </p:spTree>
    <p:extLst>
      <p:ext uri="{BB962C8B-B14F-4D97-AF65-F5344CB8AC3E}">
        <p14:creationId xmlns:p14="http://schemas.microsoft.com/office/powerpoint/2010/main" val="290246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Valutazione effetto disallineamento</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31</a:t>
            </a:fld>
            <a:endParaRPr lang="en-US"/>
          </a:p>
        </p:txBody>
      </p:sp>
    </p:spTree>
    <p:extLst>
      <p:ext uri="{BB962C8B-B14F-4D97-AF65-F5344CB8AC3E}">
        <p14:creationId xmlns:p14="http://schemas.microsoft.com/office/powerpoint/2010/main" val="58676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Valutazione effetto disallineamento</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32</a:t>
            </a:fld>
            <a:endParaRPr lang="en-US"/>
          </a:p>
        </p:txBody>
      </p:sp>
    </p:spTree>
    <p:extLst>
      <p:ext uri="{BB962C8B-B14F-4D97-AF65-F5344CB8AC3E}">
        <p14:creationId xmlns:p14="http://schemas.microsoft.com/office/powerpoint/2010/main" val="133544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16</a:t>
            </a:fld>
            <a:endParaRPr lang="en-US"/>
          </a:p>
        </p:txBody>
      </p:sp>
    </p:spTree>
    <p:extLst>
      <p:ext uri="{BB962C8B-B14F-4D97-AF65-F5344CB8AC3E}">
        <p14:creationId xmlns:p14="http://schemas.microsoft.com/office/powerpoint/2010/main" val="807576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17</a:t>
            </a:fld>
            <a:endParaRPr lang="en-US"/>
          </a:p>
        </p:txBody>
      </p:sp>
    </p:spTree>
    <p:extLst>
      <p:ext uri="{BB962C8B-B14F-4D97-AF65-F5344CB8AC3E}">
        <p14:creationId xmlns:p14="http://schemas.microsoft.com/office/powerpoint/2010/main" val="141225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Very</a:t>
            </a:r>
            <a:r>
              <a:rPr lang="it-IT" dirty="0" smtClean="0"/>
              <a:t> </a:t>
            </a:r>
            <a:r>
              <a:rPr lang="it-IT" dirty="0" err="1" smtClean="0"/>
              <a:t>uniform</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18</a:t>
            </a:fld>
            <a:endParaRPr lang="en-US"/>
          </a:p>
        </p:txBody>
      </p:sp>
    </p:spTree>
    <p:extLst>
      <p:ext uri="{BB962C8B-B14F-4D97-AF65-F5344CB8AC3E}">
        <p14:creationId xmlns:p14="http://schemas.microsoft.com/office/powerpoint/2010/main" val="347151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19</a:t>
            </a:fld>
            <a:endParaRPr lang="en-US"/>
          </a:p>
        </p:txBody>
      </p:sp>
    </p:spTree>
    <p:extLst>
      <p:ext uri="{BB962C8B-B14F-4D97-AF65-F5344CB8AC3E}">
        <p14:creationId xmlns:p14="http://schemas.microsoft.com/office/powerpoint/2010/main" val="3477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20</a:t>
            </a:fld>
            <a:endParaRPr lang="en-US"/>
          </a:p>
        </p:txBody>
      </p:sp>
    </p:spTree>
    <p:extLst>
      <p:ext uri="{BB962C8B-B14F-4D97-AF65-F5344CB8AC3E}">
        <p14:creationId xmlns:p14="http://schemas.microsoft.com/office/powerpoint/2010/main" val="145200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21</a:t>
            </a:fld>
            <a:endParaRPr lang="en-US"/>
          </a:p>
        </p:txBody>
      </p:sp>
    </p:spTree>
    <p:extLst>
      <p:ext uri="{BB962C8B-B14F-4D97-AF65-F5344CB8AC3E}">
        <p14:creationId xmlns:p14="http://schemas.microsoft.com/office/powerpoint/2010/main" val="145200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22</a:t>
            </a:fld>
            <a:endParaRPr lang="en-US"/>
          </a:p>
        </p:txBody>
      </p:sp>
    </p:spTree>
    <p:extLst>
      <p:ext uri="{BB962C8B-B14F-4D97-AF65-F5344CB8AC3E}">
        <p14:creationId xmlns:p14="http://schemas.microsoft.com/office/powerpoint/2010/main" val="190959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The contour plots of the total amplitude field</a:t>
            </a:r>
            <a:r>
              <a:rPr lang="en-GB" baseline="0" dirty="0" smtClean="0"/>
              <a:t> </a:t>
            </a:r>
            <a:r>
              <a:rPr lang="en-GB" dirty="0" smtClean="0"/>
              <a:t>incident on the main reflector in a surface grid with 301X301 points. The mirror illumination is roughly elliptical, then the field amplitude on the primary mirror rim is not constant. The edge tapers curves are reported in figure.</a:t>
            </a:r>
            <a:endParaRPr lang="en-GB" dirty="0"/>
          </a:p>
        </p:txBody>
      </p:sp>
      <p:sp>
        <p:nvSpPr>
          <p:cNvPr id="4" name="Segnaposto numero diapositiva 3"/>
          <p:cNvSpPr>
            <a:spLocks noGrp="1"/>
          </p:cNvSpPr>
          <p:nvPr>
            <p:ph type="sldNum" sz="quarter" idx="10"/>
          </p:nvPr>
        </p:nvSpPr>
        <p:spPr/>
        <p:txBody>
          <a:bodyPr/>
          <a:lstStyle/>
          <a:p>
            <a:fld id="{25BE6A55-7912-6141-AC93-54EA758B3C30}" type="slidenum">
              <a:rPr lang="en-US" smtClean="0"/>
              <a:t>23</a:t>
            </a:fld>
            <a:endParaRPr lang="en-US"/>
          </a:p>
        </p:txBody>
      </p:sp>
    </p:spTree>
    <p:extLst>
      <p:ext uri="{BB962C8B-B14F-4D97-AF65-F5344CB8AC3E}">
        <p14:creationId xmlns:p14="http://schemas.microsoft.com/office/powerpoint/2010/main" val="1041447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6435" y="1964267"/>
            <a:ext cx="6069831" cy="2421464"/>
          </a:xfrm>
        </p:spPr>
        <p:txBody>
          <a:bodyPr anchor="b">
            <a:normAutofit/>
          </a:bodyPr>
          <a:lstStyle>
            <a:lvl1pPr algn="l">
              <a:defRPr sz="4400">
                <a:effectLst/>
              </a:defRPr>
            </a:lvl1pPr>
          </a:lstStyle>
          <a:p>
            <a:r>
              <a:rPr lang="it-IT" dirty="0" smtClean="0"/>
              <a:t>Fare clic per modificare lo stile del titolo</a:t>
            </a:r>
            <a:endParaRPr lang="en-US" dirty="0"/>
          </a:p>
        </p:txBody>
      </p:sp>
      <p:sp>
        <p:nvSpPr>
          <p:cNvPr id="3" name="Subtitle 2"/>
          <p:cNvSpPr>
            <a:spLocks noGrp="1"/>
          </p:cNvSpPr>
          <p:nvPr>
            <p:ph type="subTitle" idx="1"/>
          </p:nvPr>
        </p:nvSpPr>
        <p:spPr>
          <a:xfrm>
            <a:off x="466436" y="4385731"/>
            <a:ext cx="6069830" cy="1405467"/>
          </a:xfrm>
        </p:spPr>
        <p:txBody>
          <a:bodyPr anchor="t">
            <a:normAutofit/>
          </a:bodyPr>
          <a:lstStyle>
            <a:lvl1pPr marL="0" indent="0" algn="l">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10/5/2018</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336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olo e contenu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77"/>
            <a:ext cx="8216536" cy="922868"/>
          </a:xfrm>
        </p:spPr>
        <p:txBody>
          <a:bodyPr>
            <a:normAutofit/>
          </a:bodyPr>
          <a:lstStyle>
            <a:lvl1pPr>
              <a:defRPr sz="2800" cap="small" baseline="0"/>
            </a:lvl1pPr>
          </a:lstStyle>
          <a:p>
            <a:r>
              <a:rPr lang="it-IT" dirty="0" smtClean="0"/>
              <a:t>Fare clic per modificare lo stile del titolo</a:t>
            </a:r>
            <a:endParaRPr lang="en-US" dirty="0"/>
          </a:p>
        </p:txBody>
      </p:sp>
      <p:sp>
        <p:nvSpPr>
          <p:cNvPr id="3" name="Content Placeholder 2"/>
          <p:cNvSpPr>
            <a:spLocks noGrp="1"/>
          </p:cNvSpPr>
          <p:nvPr>
            <p:ph idx="1"/>
          </p:nvPr>
        </p:nvSpPr>
        <p:spPr>
          <a:xfrm>
            <a:off x="457199" y="1288622"/>
            <a:ext cx="8216537" cy="5052217"/>
          </a:xfrm>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Footer Placeholder 4"/>
          <p:cNvSpPr>
            <a:spLocks noGrp="1"/>
          </p:cNvSpPr>
          <p:nvPr>
            <p:ph type="ftr" sz="quarter" idx="11"/>
          </p:nvPr>
        </p:nvSpPr>
        <p:spPr>
          <a:xfrm>
            <a:off x="457200" y="6410507"/>
            <a:ext cx="8216536" cy="377825"/>
          </a:xfrm>
        </p:spPr>
        <p:txBody>
          <a:bodyPr/>
          <a:lstStyle/>
          <a:p>
            <a:endParaRPr lang="en-US" dirty="0"/>
          </a:p>
        </p:txBody>
      </p:sp>
    </p:spTree>
    <p:extLst>
      <p:ext uri="{BB962C8B-B14F-4D97-AF65-F5344CB8AC3E}">
        <p14:creationId xmlns:p14="http://schemas.microsoft.com/office/powerpoint/2010/main" val="21295278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olo e contenuto">
    <p:bg>
      <p:bgPr>
        <a:solidFill>
          <a:schemeClr val="tx1"/>
        </a:solidFill>
        <a:effectLst/>
      </p:bgPr>
    </p:bg>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7" y="6047015"/>
            <a:ext cx="9162000" cy="824579"/>
          </a:xfrm>
          <a:prstGeom prst="rect">
            <a:avLst/>
          </a:prstGeom>
        </p:spPr>
      </p:pic>
      <p:pic>
        <p:nvPicPr>
          <p:cNvPr id="5" name="Immagine 4"/>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0" y="-56428"/>
            <a:ext cx="9144000" cy="1158240"/>
          </a:xfrm>
          <a:prstGeom prst="rect">
            <a:avLst/>
          </a:prstGeom>
        </p:spPr>
      </p:pic>
      <p:sp>
        <p:nvSpPr>
          <p:cNvPr id="2" name="Title 1"/>
          <p:cNvSpPr>
            <a:spLocks noGrp="1"/>
          </p:cNvSpPr>
          <p:nvPr>
            <p:ph type="title"/>
          </p:nvPr>
        </p:nvSpPr>
        <p:spPr>
          <a:xfrm>
            <a:off x="457200" y="87078"/>
            <a:ext cx="8216536" cy="566060"/>
          </a:xfrm>
        </p:spPr>
        <p:txBody>
          <a:bodyPr>
            <a:normAutofit/>
          </a:bodyPr>
          <a:lstStyle>
            <a:lvl1pPr>
              <a:defRPr sz="2800" b="1" cap="small" baseline="0"/>
            </a:lvl1pPr>
          </a:lstStyle>
          <a:p>
            <a:r>
              <a:rPr lang="en-US" noProof="0" dirty="0" smtClean="0"/>
              <a:t>Fare </a:t>
            </a:r>
            <a:r>
              <a:rPr lang="en-US" noProof="0" dirty="0" err="1" smtClean="0"/>
              <a:t>clic</a:t>
            </a:r>
            <a:r>
              <a:rPr lang="en-US" noProof="0" dirty="0" smtClean="0"/>
              <a:t> per </a:t>
            </a:r>
            <a:r>
              <a:rPr lang="en-US" noProof="0" dirty="0" err="1" smtClean="0"/>
              <a:t>modificare</a:t>
            </a:r>
            <a:r>
              <a:rPr lang="en-US" noProof="0" dirty="0" smtClean="0"/>
              <a:t> lo stile del </a:t>
            </a:r>
            <a:r>
              <a:rPr lang="en-US" noProof="0" dirty="0" err="1" smtClean="0"/>
              <a:t>titolo</a:t>
            </a:r>
            <a:endParaRPr lang="en-US" noProof="0" dirty="0"/>
          </a:p>
        </p:txBody>
      </p:sp>
      <p:sp>
        <p:nvSpPr>
          <p:cNvPr id="3" name="Content Placeholder 2"/>
          <p:cNvSpPr>
            <a:spLocks noGrp="1"/>
          </p:cNvSpPr>
          <p:nvPr>
            <p:ph idx="1"/>
          </p:nvPr>
        </p:nvSpPr>
        <p:spPr>
          <a:xfrm>
            <a:off x="457199" y="740216"/>
            <a:ext cx="8216537" cy="5600623"/>
          </a:xfrm>
        </p:spPr>
        <p:txBody>
          <a:bodyPr anchor="ctr"/>
          <a:lstStyle>
            <a:lvl1pPr marL="285750" indent="-285750">
              <a:buClrTx/>
              <a:buFont typeface="Wingdings" panose="05000000000000000000" pitchFamily="2" charset="2"/>
              <a:buChar char="§"/>
              <a:defRPr>
                <a:solidFill>
                  <a:schemeClr val="bg2"/>
                </a:solidFill>
              </a:defRPr>
            </a:lvl1pPr>
            <a:lvl2pPr marL="742950" indent="-285750">
              <a:buClrTx/>
              <a:buFont typeface="Wingdings" panose="05000000000000000000" pitchFamily="2" charset="2"/>
              <a:buChar char="§"/>
              <a:defRPr>
                <a:solidFill>
                  <a:schemeClr val="bg2"/>
                </a:solidFill>
              </a:defRPr>
            </a:lvl2pPr>
            <a:lvl3pPr marL="1200150" indent="-285750">
              <a:buClrTx/>
              <a:buFont typeface="Wingdings" panose="05000000000000000000" pitchFamily="2" charset="2"/>
              <a:buChar char="§"/>
              <a:defRPr>
                <a:solidFill>
                  <a:schemeClr val="bg2"/>
                </a:solidFill>
              </a:defRPr>
            </a:lvl3pPr>
            <a:lvl4pPr marL="1543050" indent="-171450">
              <a:buClrTx/>
              <a:buFont typeface="Wingdings" panose="05000000000000000000" pitchFamily="2" charset="2"/>
              <a:buChar char="§"/>
              <a:defRPr>
                <a:solidFill>
                  <a:schemeClr val="bg2"/>
                </a:solidFill>
              </a:defRPr>
            </a:lvl4pPr>
            <a:lvl5pPr marL="2000250" indent="-171450">
              <a:buClrTx/>
              <a:buFont typeface="Wingdings" panose="05000000000000000000" pitchFamily="2" charset="2"/>
              <a:buChar char="§"/>
              <a:defRPr>
                <a:solidFill>
                  <a:schemeClr val="bg2"/>
                </a:solidFill>
              </a:defRPr>
            </a:lvl5pPr>
          </a:lstStyle>
          <a:p>
            <a:pPr lvl="0"/>
            <a:r>
              <a:rPr lang="en-US" noProof="0" dirty="0" err="1" smtClean="0"/>
              <a:t>Modifica</a:t>
            </a:r>
            <a:r>
              <a:rPr lang="en-US" noProof="0" dirty="0" smtClean="0"/>
              <a:t> </a:t>
            </a:r>
            <a:r>
              <a:rPr lang="en-US" noProof="0" dirty="0" err="1" smtClean="0"/>
              <a:t>gli</a:t>
            </a:r>
            <a:r>
              <a:rPr lang="en-US" noProof="0" dirty="0" smtClean="0"/>
              <a:t> </a:t>
            </a:r>
            <a:r>
              <a:rPr lang="en-US" noProof="0" dirty="0" err="1" smtClean="0"/>
              <a:t>stili</a:t>
            </a:r>
            <a:r>
              <a:rPr lang="en-US" noProof="0" dirty="0" smtClean="0"/>
              <a:t> del </a:t>
            </a:r>
            <a:r>
              <a:rPr lang="en-US" noProof="0" dirty="0" err="1" smtClean="0"/>
              <a:t>testo</a:t>
            </a:r>
            <a:r>
              <a:rPr lang="en-US" noProof="0" dirty="0" smtClean="0"/>
              <a:t> </a:t>
            </a:r>
            <a:r>
              <a:rPr lang="en-US" noProof="0" dirty="0" err="1" smtClean="0"/>
              <a:t>dello</a:t>
            </a:r>
            <a:r>
              <a:rPr lang="en-US" noProof="0" dirty="0" smtClean="0"/>
              <a:t> schema</a:t>
            </a:r>
          </a:p>
          <a:p>
            <a:pPr lvl="1"/>
            <a:r>
              <a:rPr lang="en-US" noProof="0" dirty="0" smtClean="0"/>
              <a:t>Secondo </a:t>
            </a:r>
            <a:r>
              <a:rPr lang="en-US" noProof="0" dirty="0" err="1" smtClean="0"/>
              <a:t>livello</a:t>
            </a:r>
            <a:endParaRPr lang="en-US" noProof="0" dirty="0" smtClean="0"/>
          </a:p>
          <a:p>
            <a:pPr lvl="2"/>
            <a:r>
              <a:rPr lang="en-US" noProof="0" dirty="0" err="1" smtClean="0"/>
              <a:t>Terzo</a:t>
            </a:r>
            <a:r>
              <a:rPr lang="en-US" noProof="0" dirty="0" smtClean="0"/>
              <a:t> </a:t>
            </a:r>
            <a:r>
              <a:rPr lang="en-US" noProof="0" dirty="0" err="1" smtClean="0"/>
              <a:t>livello</a:t>
            </a:r>
            <a:endParaRPr lang="en-US" noProof="0" dirty="0" smtClean="0"/>
          </a:p>
          <a:p>
            <a:pPr lvl="3"/>
            <a:r>
              <a:rPr lang="en-US" noProof="0" dirty="0" smtClean="0"/>
              <a:t>Quarto </a:t>
            </a:r>
            <a:r>
              <a:rPr lang="en-US" noProof="0" dirty="0" err="1" smtClean="0"/>
              <a:t>livello</a:t>
            </a:r>
            <a:endParaRPr lang="en-US" noProof="0" dirty="0" smtClean="0"/>
          </a:p>
          <a:p>
            <a:pPr lvl="4"/>
            <a:r>
              <a:rPr lang="en-US" noProof="0" dirty="0" smtClean="0"/>
              <a:t>Quinto </a:t>
            </a:r>
            <a:r>
              <a:rPr lang="en-US" noProof="0" dirty="0" err="1" smtClean="0"/>
              <a:t>livello</a:t>
            </a:r>
            <a:endParaRPr lang="en-US" noProof="0" dirty="0"/>
          </a:p>
        </p:txBody>
      </p:sp>
      <p:sp>
        <p:nvSpPr>
          <p:cNvPr id="16" name="CasellaDiTesto 15"/>
          <p:cNvSpPr txBox="1"/>
          <p:nvPr userDrawn="1"/>
        </p:nvSpPr>
        <p:spPr>
          <a:xfrm>
            <a:off x="458640" y="6470767"/>
            <a:ext cx="8212186" cy="276999"/>
          </a:xfrm>
          <a:prstGeom prst="rect">
            <a:avLst/>
          </a:prstGeom>
          <a:noFill/>
        </p:spPr>
        <p:txBody>
          <a:bodyPr wrap="square" rtlCol="0">
            <a:spAutoFit/>
          </a:bodyPr>
          <a:lstStyle/>
          <a:p>
            <a:pPr>
              <a:tabLst>
                <a:tab pos="7985125" algn="r"/>
              </a:tabLst>
            </a:pPr>
            <a:r>
              <a:rPr lang="en-US" sz="1200" b="1" noProof="0" dirty="0" smtClean="0"/>
              <a:t>October 10</a:t>
            </a:r>
            <a:r>
              <a:rPr lang="en-US" sz="1200" b="1" baseline="30000" noProof="0" dirty="0" smtClean="0"/>
              <a:t>th</a:t>
            </a:r>
            <a:r>
              <a:rPr lang="en-US" sz="1200" b="1" baseline="0" noProof="0" dirty="0" smtClean="0"/>
              <a:t>, 2018</a:t>
            </a:r>
            <a:endParaRPr lang="en-US" sz="1200" b="1" baseline="0" noProof="0" dirty="0"/>
          </a:p>
        </p:txBody>
      </p:sp>
    </p:spTree>
    <p:extLst>
      <p:ext uri="{BB962C8B-B14F-4D97-AF65-F5344CB8AC3E}">
        <p14:creationId xmlns:p14="http://schemas.microsoft.com/office/powerpoint/2010/main" val="35736937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olo e contenuto">
    <p:bg>
      <p:bgPr>
        <a:solidFill>
          <a:schemeClr val="tx1"/>
        </a:solidFill>
        <a:effectLst/>
      </p:bgPr>
    </p:bg>
    <p:spTree>
      <p:nvGrpSpPr>
        <p:cNvPr id="1" name=""/>
        <p:cNvGrpSpPr/>
        <p:nvPr/>
      </p:nvGrpSpPr>
      <p:grpSpPr>
        <a:xfrm>
          <a:off x="0" y="0"/>
          <a:ext cx="0" cy="0"/>
          <a:chOff x="0" y="0"/>
          <a:chExt cx="0" cy="0"/>
        </a:xfrm>
      </p:grpSpPr>
      <p:pic>
        <p:nvPicPr>
          <p:cNvPr id="14" name="Immagine 13"/>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0" y="-56428"/>
            <a:ext cx="9144000" cy="1158240"/>
          </a:xfrm>
          <a:prstGeom prst="rect">
            <a:avLst/>
          </a:prstGeom>
        </p:spPr>
      </p:pic>
      <p:pic>
        <p:nvPicPr>
          <p:cNvPr id="12" name="Immagin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7" y="6047015"/>
            <a:ext cx="9162000" cy="824579"/>
          </a:xfrm>
          <a:prstGeom prst="rect">
            <a:avLst/>
          </a:prstGeom>
        </p:spPr>
      </p:pic>
      <p:sp>
        <p:nvSpPr>
          <p:cNvPr id="2" name="Title 1"/>
          <p:cNvSpPr>
            <a:spLocks noGrp="1"/>
          </p:cNvSpPr>
          <p:nvPr>
            <p:ph type="title"/>
          </p:nvPr>
        </p:nvSpPr>
        <p:spPr>
          <a:xfrm>
            <a:off x="457200" y="87078"/>
            <a:ext cx="8216536" cy="566060"/>
          </a:xfrm>
        </p:spPr>
        <p:txBody>
          <a:bodyPr>
            <a:normAutofit/>
          </a:bodyPr>
          <a:lstStyle>
            <a:lvl1pPr>
              <a:defRPr sz="2800" b="1" cap="small" baseline="0"/>
            </a:lvl1pPr>
          </a:lstStyle>
          <a:p>
            <a:r>
              <a:rPr lang="en-US" noProof="0" dirty="0" smtClean="0"/>
              <a:t>Fare </a:t>
            </a:r>
            <a:r>
              <a:rPr lang="en-US" noProof="0" dirty="0" err="1" smtClean="0"/>
              <a:t>clic</a:t>
            </a:r>
            <a:r>
              <a:rPr lang="en-US" noProof="0" dirty="0" smtClean="0"/>
              <a:t> per </a:t>
            </a:r>
            <a:r>
              <a:rPr lang="en-US" noProof="0" dirty="0" err="1" smtClean="0"/>
              <a:t>modificare</a:t>
            </a:r>
            <a:r>
              <a:rPr lang="en-US" noProof="0" dirty="0" smtClean="0"/>
              <a:t> lo stile del </a:t>
            </a:r>
            <a:r>
              <a:rPr lang="en-US" noProof="0" dirty="0" err="1" smtClean="0"/>
              <a:t>titolo</a:t>
            </a:r>
            <a:endParaRPr lang="en-US" noProof="0" dirty="0"/>
          </a:p>
        </p:txBody>
      </p:sp>
      <p:sp>
        <p:nvSpPr>
          <p:cNvPr id="3" name="Content Placeholder 2"/>
          <p:cNvSpPr>
            <a:spLocks noGrp="1"/>
          </p:cNvSpPr>
          <p:nvPr>
            <p:ph idx="1"/>
          </p:nvPr>
        </p:nvSpPr>
        <p:spPr>
          <a:xfrm>
            <a:off x="457199" y="996902"/>
            <a:ext cx="8216537" cy="5343937"/>
          </a:xfrm>
        </p:spPr>
        <p:txBody>
          <a:bodyPr anchor="t" anchorCtr="0"/>
          <a:lstStyle>
            <a:lvl1pPr marL="285750" indent="-285750">
              <a:buClrTx/>
              <a:buFont typeface="Wingdings" panose="05000000000000000000" pitchFamily="2" charset="2"/>
              <a:buChar char="§"/>
              <a:defRPr>
                <a:solidFill>
                  <a:schemeClr val="bg2"/>
                </a:solidFill>
              </a:defRPr>
            </a:lvl1pPr>
            <a:lvl2pPr marL="742950" indent="-285750">
              <a:buClrTx/>
              <a:buFont typeface="Wingdings" panose="05000000000000000000" pitchFamily="2" charset="2"/>
              <a:buChar char="§"/>
              <a:defRPr>
                <a:solidFill>
                  <a:schemeClr val="bg2"/>
                </a:solidFill>
              </a:defRPr>
            </a:lvl2pPr>
            <a:lvl3pPr marL="1200150" indent="-285750">
              <a:buClrTx/>
              <a:buFont typeface="Wingdings" panose="05000000000000000000" pitchFamily="2" charset="2"/>
              <a:buChar char="§"/>
              <a:defRPr>
                <a:solidFill>
                  <a:schemeClr val="bg2"/>
                </a:solidFill>
              </a:defRPr>
            </a:lvl3pPr>
            <a:lvl4pPr marL="1543050" indent="-171450">
              <a:buClrTx/>
              <a:buFont typeface="Wingdings" panose="05000000000000000000" pitchFamily="2" charset="2"/>
              <a:buChar char="§"/>
              <a:defRPr>
                <a:solidFill>
                  <a:schemeClr val="bg2"/>
                </a:solidFill>
              </a:defRPr>
            </a:lvl4pPr>
            <a:lvl5pPr marL="2000250" indent="-171450">
              <a:buClrTx/>
              <a:buFont typeface="Wingdings" panose="05000000000000000000" pitchFamily="2" charset="2"/>
              <a:buChar char="§"/>
              <a:defRPr>
                <a:solidFill>
                  <a:schemeClr val="bg2"/>
                </a:solidFill>
              </a:defRPr>
            </a:lvl5pPr>
          </a:lstStyle>
          <a:p>
            <a:pPr lvl="0"/>
            <a:r>
              <a:rPr lang="en-US" noProof="0" dirty="0" err="1" smtClean="0"/>
              <a:t>Modifica</a:t>
            </a:r>
            <a:r>
              <a:rPr lang="en-US" noProof="0" dirty="0" smtClean="0"/>
              <a:t> </a:t>
            </a:r>
            <a:r>
              <a:rPr lang="en-US" noProof="0" dirty="0" err="1" smtClean="0"/>
              <a:t>gli</a:t>
            </a:r>
            <a:r>
              <a:rPr lang="en-US" noProof="0" dirty="0" smtClean="0"/>
              <a:t> </a:t>
            </a:r>
            <a:r>
              <a:rPr lang="en-US" noProof="0" dirty="0" err="1" smtClean="0"/>
              <a:t>stili</a:t>
            </a:r>
            <a:r>
              <a:rPr lang="en-US" noProof="0" dirty="0" smtClean="0"/>
              <a:t> del </a:t>
            </a:r>
            <a:r>
              <a:rPr lang="en-US" noProof="0" dirty="0" err="1" smtClean="0"/>
              <a:t>testo</a:t>
            </a:r>
            <a:r>
              <a:rPr lang="en-US" noProof="0" dirty="0" smtClean="0"/>
              <a:t> </a:t>
            </a:r>
            <a:r>
              <a:rPr lang="en-US" noProof="0" dirty="0" err="1" smtClean="0"/>
              <a:t>dello</a:t>
            </a:r>
            <a:r>
              <a:rPr lang="en-US" noProof="0" dirty="0" smtClean="0"/>
              <a:t> schema</a:t>
            </a:r>
          </a:p>
          <a:p>
            <a:pPr lvl="1"/>
            <a:r>
              <a:rPr lang="en-US" noProof="0" dirty="0" smtClean="0"/>
              <a:t>Secondo </a:t>
            </a:r>
            <a:r>
              <a:rPr lang="en-US" noProof="0" dirty="0" err="1" smtClean="0"/>
              <a:t>livello</a:t>
            </a:r>
            <a:endParaRPr lang="en-US" noProof="0" dirty="0" smtClean="0"/>
          </a:p>
          <a:p>
            <a:pPr lvl="2"/>
            <a:r>
              <a:rPr lang="en-US" noProof="0" dirty="0" err="1" smtClean="0"/>
              <a:t>Terzo</a:t>
            </a:r>
            <a:r>
              <a:rPr lang="en-US" noProof="0" dirty="0" smtClean="0"/>
              <a:t> </a:t>
            </a:r>
            <a:r>
              <a:rPr lang="en-US" noProof="0" dirty="0" err="1" smtClean="0"/>
              <a:t>livello</a:t>
            </a:r>
            <a:endParaRPr lang="en-US" noProof="0" dirty="0" smtClean="0"/>
          </a:p>
          <a:p>
            <a:pPr lvl="3"/>
            <a:r>
              <a:rPr lang="en-US" noProof="0" dirty="0" smtClean="0"/>
              <a:t>Quarto </a:t>
            </a:r>
            <a:r>
              <a:rPr lang="en-US" noProof="0" dirty="0" err="1" smtClean="0"/>
              <a:t>livello</a:t>
            </a:r>
            <a:endParaRPr lang="en-US" noProof="0" dirty="0" smtClean="0"/>
          </a:p>
          <a:p>
            <a:pPr lvl="4"/>
            <a:r>
              <a:rPr lang="en-US" noProof="0" dirty="0" smtClean="0"/>
              <a:t>Quinto </a:t>
            </a:r>
            <a:r>
              <a:rPr lang="en-US" noProof="0" dirty="0" err="1" smtClean="0"/>
              <a:t>livello</a:t>
            </a:r>
            <a:endParaRPr lang="en-US" noProof="0" dirty="0"/>
          </a:p>
        </p:txBody>
      </p:sp>
      <p:sp>
        <p:nvSpPr>
          <p:cNvPr id="9" name="CasellaDiTesto 8"/>
          <p:cNvSpPr txBox="1"/>
          <p:nvPr userDrawn="1"/>
        </p:nvSpPr>
        <p:spPr>
          <a:xfrm>
            <a:off x="458640" y="6470767"/>
            <a:ext cx="8212186" cy="276999"/>
          </a:xfrm>
          <a:prstGeom prst="rect">
            <a:avLst/>
          </a:prstGeom>
          <a:noFill/>
        </p:spPr>
        <p:txBody>
          <a:bodyPr wrap="square" rtlCol="0">
            <a:spAutoFit/>
          </a:bodyPr>
          <a:lstStyle/>
          <a:p>
            <a:pPr>
              <a:tabLst>
                <a:tab pos="7985125" algn="r"/>
              </a:tabLst>
            </a:pPr>
            <a:r>
              <a:rPr lang="en-US" sz="1200" b="1" noProof="0" dirty="0" smtClean="0"/>
              <a:t>October 10</a:t>
            </a:r>
            <a:r>
              <a:rPr lang="en-US" sz="1200" b="1" baseline="30000" noProof="0" dirty="0" smtClean="0"/>
              <a:t>th</a:t>
            </a:r>
            <a:r>
              <a:rPr lang="en-US" sz="1200" b="1" baseline="0" noProof="0" dirty="0" smtClean="0"/>
              <a:t>, 2018</a:t>
            </a:r>
            <a:endParaRPr lang="en-US" sz="1200" b="1" baseline="0" noProof="0" dirty="0"/>
          </a:p>
        </p:txBody>
      </p:sp>
    </p:spTree>
    <p:extLst>
      <p:ext uri="{BB962C8B-B14F-4D97-AF65-F5344CB8AC3E}">
        <p14:creationId xmlns:p14="http://schemas.microsoft.com/office/powerpoint/2010/main" val="3101287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olo e contenuto">
    <p:bg>
      <p:bgPr>
        <a:solidFill>
          <a:schemeClr val="tx1"/>
        </a:solidFill>
        <a:effectLst/>
      </p:bgPr>
    </p:bg>
    <p:spTree>
      <p:nvGrpSpPr>
        <p:cNvPr id="1" name=""/>
        <p:cNvGrpSpPr/>
        <p:nvPr/>
      </p:nvGrpSpPr>
      <p:grpSpPr>
        <a:xfrm>
          <a:off x="0" y="0"/>
          <a:ext cx="0" cy="0"/>
          <a:chOff x="0" y="0"/>
          <a:chExt cx="0" cy="0"/>
        </a:xfrm>
      </p:grpSpPr>
      <p:pic>
        <p:nvPicPr>
          <p:cNvPr id="17" name="Immagine 16"/>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0" y="-56428"/>
            <a:ext cx="9144000" cy="1158240"/>
          </a:xfrm>
          <a:prstGeom prst="rect">
            <a:avLst/>
          </a:prstGeom>
        </p:spPr>
      </p:pic>
      <p:pic>
        <p:nvPicPr>
          <p:cNvPr id="14" name="Immagin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7" y="6047015"/>
            <a:ext cx="9162000" cy="824579"/>
          </a:xfrm>
          <a:prstGeom prst="rect">
            <a:avLst/>
          </a:prstGeom>
        </p:spPr>
      </p:pic>
      <p:sp>
        <p:nvSpPr>
          <p:cNvPr id="2" name="Title 1"/>
          <p:cNvSpPr>
            <a:spLocks noGrp="1"/>
          </p:cNvSpPr>
          <p:nvPr>
            <p:ph type="title"/>
          </p:nvPr>
        </p:nvSpPr>
        <p:spPr>
          <a:xfrm>
            <a:off x="457200" y="87078"/>
            <a:ext cx="8216536" cy="566060"/>
          </a:xfrm>
        </p:spPr>
        <p:txBody>
          <a:bodyPr>
            <a:normAutofit/>
          </a:bodyPr>
          <a:lstStyle>
            <a:lvl1pPr>
              <a:defRPr sz="2800" b="1" cap="small" baseline="0"/>
            </a:lvl1pPr>
          </a:lstStyle>
          <a:p>
            <a:r>
              <a:rPr lang="en-US" noProof="0" dirty="0" smtClean="0"/>
              <a:t>Fare </a:t>
            </a:r>
            <a:r>
              <a:rPr lang="en-US" noProof="0" dirty="0" err="1" smtClean="0"/>
              <a:t>clic</a:t>
            </a:r>
            <a:r>
              <a:rPr lang="en-US" noProof="0" dirty="0" smtClean="0"/>
              <a:t> per </a:t>
            </a:r>
            <a:r>
              <a:rPr lang="en-US" noProof="0" dirty="0" err="1" smtClean="0"/>
              <a:t>modificare</a:t>
            </a:r>
            <a:r>
              <a:rPr lang="en-US" noProof="0" dirty="0" smtClean="0"/>
              <a:t> lo stile del </a:t>
            </a:r>
            <a:r>
              <a:rPr lang="en-US" noProof="0" dirty="0" err="1" smtClean="0"/>
              <a:t>titolo</a:t>
            </a:r>
            <a:endParaRPr lang="en-US" noProof="0" dirty="0"/>
          </a:p>
        </p:txBody>
      </p:sp>
      <p:sp>
        <p:nvSpPr>
          <p:cNvPr id="3" name="Content Placeholder 2"/>
          <p:cNvSpPr>
            <a:spLocks noGrp="1"/>
          </p:cNvSpPr>
          <p:nvPr>
            <p:ph idx="1"/>
          </p:nvPr>
        </p:nvSpPr>
        <p:spPr>
          <a:xfrm>
            <a:off x="457199" y="996902"/>
            <a:ext cx="4001590" cy="5343937"/>
          </a:xfrm>
        </p:spPr>
        <p:txBody>
          <a:bodyPr anchor="t" anchorCtr="0"/>
          <a:lstStyle>
            <a:lvl1pPr marL="285750" indent="-285750">
              <a:buClrTx/>
              <a:buFont typeface="Wingdings" panose="05000000000000000000" pitchFamily="2" charset="2"/>
              <a:buChar char="§"/>
              <a:defRPr>
                <a:solidFill>
                  <a:schemeClr val="bg2"/>
                </a:solidFill>
              </a:defRPr>
            </a:lvl1pPr>
            <a:lvl2pPr marL="742950" indent="-285750">
              <a:buClrTx/>
              <a:buFont typeface="Wingdings" panose="05000000000000000000" pitchFamily="2" charset="2"/>
              <a:buChar char="§"/>
              <a:defRPr>
                <a:solidFill>
                  <a:schemeClr val="bg2"/>
                </a:solidFill>
              </a:defRPr>
            </a:lvl2pPr>
            <a:lvl3pPr marL="1200150" indent="-285750">
              <a:buClrTx/>
              <a:buFont typeface="Wingdings" panose="05000000000000000000" pitchFamily="2" charset="2"/>
              <a:buChar char="§"/>
              <a:defRPr>
                <a:solidFill>
                  <a:schemeClr val="bg2"/>
                </a:solidFill>
              </a:defRPr>
            </a:lvl3pPr>
            <a:lvl4pPr marL="1543050" indent="-171450">
              <a:buClrTx/>
              <a:buFont typeface="Wingdings" panose="05000000000000000000" pitchFamily="2" charset="2"/>
              <a:buChar char="§"/>
              <a:defRPr>
                <a:solidFill>
                  <a:schemeClr val="bg2"/>
                </a:solidFill>
              </a:defRPr>
            </a:lvl4pPr>
            <a:lvl5pPr marL="2000250" indent="-171450">
              <a:buClrTx/>
              <a:buFont typeface="Wingdings" panose="05000000000000000000" pitchFamily="2" charset="2"/>
              <a:buChar char="§"/>
              <a:defRPr>
                <a:solidFill>
                  <a:schemeClr val="bg2"/>
                </a:solidFill>
              </a:defRPr>
            </a:lvl5pPr>
          </a:lstStyle>
          <a:p>
            <a:pPr lvl="0"/>
            <a:r>
              <a:rPr lang="en-US" noProof="0" dirty="0" err="1" smtClean="0"/>
              <a:t>Modifica</a:t>
            </a:r>
            <a:r>
              <a:rPr lang="en-US" noProof="0" dirty="0" smtClean="0"/>
              <a:t> </a:t>
            </a:r>
            <a:r>
              <a:rPr lang="en-US" noProof="0" dirty="0" err="1" smtClean="0"/>
              <a:t>gli</a:t>
            </a:r>
            <a:r>
              <a:rPr lang="en-US" noProof="0" dirty="0" smtClean="0"/>
              <a:t> </a:t>
            </a:r>
            <a:r>
              <a:rPr lang="en-US" noProof="0" dirty="0" err="1" smtClean="0"/>
              <a:t>stili</a:t>
            </a:r>
            <a:r>
              <a:rPr lang="en-US" noProof="0" dirty="0" smtClean="0"/>
              <a:t> del </a:t>
            </a:r>
            <a:r>
              <a:rPr lang="en-US" noProof="0" dirty="0" err="1" smtClean="0"/>
              <a:t>testo</a:t>
            </a:r>
            <a:r>
              <a:rPr lang="en-US" noProof="0" dirty="0" smtClean="0"/>
              <a:t> </a:t>
            </a:r>
            <a:r>
              <a:rPr lang="en-US" noProof="0" dirty="0" err="1" smtClean="0"/>
              <a:t>dello</a:t>
            </a:r>
            <a:r>
              <a:rPr lang="en-US" noProof="0" dirty="0" smtClean="0"/>
              <a:t> schema</a:t>
            </a:r>
          </a:p>
          <a:p>
            <a:pPr lvl="1"/>
            <a:r>
              <a:rPr lang="en-US" noProof="0" dirty="0" smtClean="0"/>
              <a:t>Secondo </a:t>
            </a:r>
            <a:r>
              <a:rPr lang="en-US" noProof="0" dirty="0" err="1" smtClean="0"/>
              <a:t>livello</a:t>
            </a:r>
            <a:endParaRPr lang="en-US" noProof="0" dirty="0" smtClean="0"/>
          </a:p>
          <a:p>
            <a:pPr lvl="2"/>
            <a:r>
              <a:rPr lang="en-US" noProof="0" dirty="0" err="1" smtClean="0"/>
              <a:t>Terzo</a:t>
            </a:r>
            <a:r>
              <a:rPr lang="en-US" noProof="0" dirty="0" smtClean="0"/>
              <a:t> </a:t>
            </a:r>
            <a:r>
              <a:rPr lang="en-US" noProof="0" dirty="0" err="1" smtClean="0"/>
              <a:t>livello</a:t>
            </a:r>
            <a:endParaRPr lang="en-US" noProof="0" dirty="0" smtClean="0"/>
          </a:p>
          <a:p>
            <a:pPr lvl="3"/>
            <a:r>
              <a:rPr lang="en-US" noProof="0" dirty="0" smtClean="0"/>
              <a:t>Quarto </a:t>
            </a:r>
            <a:r>
              <a:rPr lang="en-US" noProof="0" dirty="0" err="1" smtClean="0"/>
              <a:t>livello</a:t>
            </a:r>
            <a:endParaRPr lang="en-US" noProof="0" dirty="0" smtClean="0"/>
          </a:p>
          <a:p>
            <a:pPr lvl="4"/>
            <a:r>
              <a:rPr lang="en-US" noProof="0" dirty="0" smtClean="0"/>
              <a:t>Quinto </a:t>
            </a:r>
            <a:r>
              <a:rPr lang="en-US" noProof="0" dirty="0" err="1" smtClean="0"/>
              <a:t>livello</a:t>
            </a:r>
            <a:endParaRPr lang="en-US" noProof="0" dirty="0"/>
          </a:p>
        </p:txBody>
      </p:sp>
      <p:sp>
        <p:nvSpPr>
          <p:cNvPr id="9" name="Content Placeholder 2"/>
          <p:cNvSpPr>
            <a:spLocks noGrp="1"/>
          </p:cNvSpPr>
          <p:nvPr>
            <p:ph idx="10"/>
          </p:nvPr>
        </p:nvSpPr>
        <p:spPr>
          <a:xfrm>
            <a:off x="4669236" y="996902"/>
            <a:ext cx="4001590" cy="5343937"/>
          </a:xfrm>
        </p:spPr>
        <p:txBody>
          <a:bodyPr anchor="t" anchorCtr="0"/>
          <a:lstStyle>
            <a:lvl1pPr marL="285750" indent="-285750">
              <a:buClrTx/>
              <a:buFont typeface="Wingdings" panose="05000000000000000000" pitchFamily="2" charset="2"/>
              <a:buChar char="§"/>
              <a:defRPr>
                <a:solidFill>
                  <a:schemeClr val="bg2"/>
                </a:solidFill>
              </a:defRPr>
            </a:lvl1pPr>
            <a:lvl2pPr marL="742950" indent="-285750">
              <a:buClrTx/>
              <a:buFont typeface="Wingdings" panose="05000000000000000000" pitchFamily="2" charset="2"/>
              <a:buChar char="§"/>
              <a:defRPr>
                <a:solidFill>
                  <a:schemeClr val="bg2"/>
                </a:solidFill>
              </a:defRPr>
            </a:lvl2pPr>
            <a:lvl3pPr marL="1200150" indent="-285750">
              <a:buClrTx/>
              <a:buFont typeface="Wingdings" panose="05000000000000000000" pitchFamily="2" charset="2"/>
              <a:buChar char="§"/>
              <a:defRPr>
                <a:solidFill>
                  <a:schemeClr val="bg2"/>
                </a:solidFill>
              </a:defRPr>
            </a:lvl3pPr>
            <a:lvl4pPr marL="1543050" indent="-171450">
              <a:buClrTx/>
              <a:buFont typeface="Wingdings" panose="05000000000000000000" pitchFamily="2" charset="2"/>
              <a:buChar char="§"/>
              <a:defRPr>
                <a:solidFill>
                  <a:schemeClr val="bg2"/>
                </a:solidFill>
              </a:defRPr>
            </a:lvl4pPr>
            <a:lvl5pPr marL="2000250" indent="-171450">
              <a:buClrTx/>
              <a:buFont typeface="Wingdings" panose="05000000000000000000" pitchFamily="2" charset="2"/>
              <a:buChar char="§"/>
              <a:defRPr>
                <a:solidFill>
                  <a:schemeClr val="bg2"/>
                </a:solidFill>
              </a:defRPr>
            </a:lvl5pPr>
          </a:lstStyle>
          <a:p>
            <a:pPr lvl="0"/>
            <a:r>
              <a:rPr lang="en-US" noProof="0" dirty="0" err="1" smtClean="0"/>
              <a:t>Modifica</a:t>
            </a:r>
            <a:r>
              <a:rPr lang="en-US" noProof="0" dirty="0" smtClean="0"/>
              <a:t> </a:t>
            </a:r>
            <a:r>
              <a:rPr lang="en-US" noProof="0" dirty="0" err="1" smtClean="0"/>
              <a:t>gli</a:t>
            </a:r>
            <a:r>
              <a:rPr lang="en-US" noProof="0" dirty="0" smtClean="0"/>
              <a:t> </a:t>
            </a:r>
            <a:r>
              <a:rPr lang="en-US" noProof="0" dirty="0" err="1" smtClean="0"/>
              <a:t>stili</a:t>
            </a:r>
            <a:r>
              <a:rPr lang="en-US" noProof="0" dirty="0" smtClean="0"/>
              <a:t> del </a:t>
            </a:r>
            <a:r>
              <a:rPr lang="en-US" noProof="0" dirty="0" err="1" smtClean="0"/>
              <a:t>testo</a:t>
            </a:r>
            <a:r>
              <a:rPr lang="en-US" noProof="0" dirty="0" smtClean="0"/>
              <a:t> </a:t>
            </a:r>
            <a:r>
              <a:rPr lang="en-US" noProof="0" dirty="0" err="1" smtClean="0"/>
              <a:t>dello</a:t>
            </a:r>
            <a:r>
              <a:rPr lang="en-US" noProof="0" dirty="0" smtClean="0"/>
              <a:t> schema</a:t>
            </a:r>
          </a:p>
          <a:p>
            <a:pPr lvl="1"/>
            <a:r>
              <a:rPr lang="en-US" noProof="0" dirty="0" smtClean="0"/>
              <a:t>Secondo </a:t>
            </a:r>
            <a:r>
              <a:rPr lang="en-US" noProof="0" dirty="0" err="1" smtClean="0"/>
              <a:t>livello</a:t>
            </a:r>
            <a:endParaRPr lang="en-US" noProof="0" dirty="0" smtClean="0"/>
          </a:p>
          <a:p>
            <a:pPr lvl="2"/>
            <a:r>
              <a:rPr lang="en-US" noProof="0" dirty="0" err="1" smtClean="0"/>
              <a:t>Terzo</a:t>
            </a:r>
            <a:r>
              <a:rPr lang="en-US" noProof="0" dirty="0" smtClean="0"/>
              <a:t> </a:t>
            </a:r>
            <a:r>
              <a:rPr lang="en-US" noProof="0" dirty="0" err="1" smtClean="0"/>
              <a:t>livello</a:t>
            </a:r>
            <a:endParaRPr lang="en-US" noProof="0" dirty="0" smtClean="0"/>
          </a:p>
          <a:p>
            <a:pPr lvl="3"/>
            <a:r>
              <a:rPr lang="en-US" noProof="0" dirty="0" smtClean="0"/>
              <a:t>Quarto </a:t>
            </a:r>
            <a:r>
              <a:rPr lang="en-US" noProof="0" dirty="0" err="1" smtClean="0"/>
              <a:t>livello</a:t>
            </a:r>
            <a:endParaRPr lang="en-US" noProof="0" dirty="0" smtClean="0"/>
          </a:p>
          <a:p>
            <a:pPr lvl="4"/>
            <a:r>
              <a:rPr lang="en-US" noProof="0" dirty="0" smtClean="0"/>
              <a:t>Quinto </a:t>
            </a:r>
            <a:r>
              <a:rPr lang="en-US" noProof="0" dirty="0" err="1" smtClean="0"/>
              <a:t>livello</a:t>
            </a:r>
            <a:endParaRPr lang="en-US" noProof="0" dirty="0"/>
          </a:p>
        </p:txBody>
      </p:sp>
      <p:sp>
        <p:nvSpPr>
          <p:cNvPr id="11" name="CasellaDiTesto 10"/>
          <p:cNvSpPr txBox="1"/>
          <p:nvPr userDrawn="1"/>
        </p:nvSpPr>
        <p:spPr>
          <a:xfrm>
            <a:off x="458640" y="6470767"/>
            <a:ext cx="8212186" cy="276999"/>
          </a:xfrm>
          <a:prstGeom prst="rect">
            <a:avLst/>
          </a:prstGeom>
          <a:noFill/>
        </p:spPr>
        <p:txBody>
          <a:bodyPr wrap="square" rtlCol="0">
            <a:spAutoFit/>
          </a:bodyPr>
          <a:lstStyle/>
          <a:p>
            <a:pPr>
              <a:tabLst>
                <a:tab pos="7985125" algn="r"/>
              </a:tabLst>
            </a:pPr>
            <a:r>
              <a:rPr lang="en-US" sz="1200" b="1" noProof="0" dirty="0" smtClean="0"/>
              <a:t>October 10</a:t>
            </a:r>
            <a:r>
              <a:rPr lang="en-US" sz="1200" b="1" baseline="30000" noProof="0" dirty="0" smtClean="0"/>
              <a:t>th</a:t>
            </a:r>
            <a:r>
              <a:rPr lang="en-US" sz="1200" b="1" baseline="0" noProof="0" dirty="0" smtClean="0"/>
              <a:t>, 2018</a:t>
            </a:r>
            <a:endParaRPr lang="en-US" sz="1200" b="1" baseline="0" noProof="0" dirty="0"/>
          </a:p>
        </p:txBody>
      </p:sp>
    </p:spTree>
    <p:extLst>
      <p:ext uri="{BB962C8B-B14F-4D97-AF65-F5344CB8AC3E}">
        <p14:creationId xmlns:p14="http://schemas.microsoft.com/office/powerpoint/2010/main" val="26329098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10/5/2018</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38276703"/>
      </p:ext>
    </p:extLst>
  </p:cSld>
  <p:clrMap bg1="dk1" tx1="lt1" bg2="dk2" tx2="lt2" accent1="accent1" accent2="accent2" accent3="accent3" accent4="accent4" accent5="accent5" accent6="accent6" hlink="hlink" folHlink="folHlink"/>
  <p:sldLayoutIdLst>
    <p:sldLayoutId id="2147483670" r:id="rId1"/>
    <p:sldLayoutId id="2147483687" r:id="rId2"/>
    <p:sldLayoutId id="2147483688" r:id="rId3"/>
    <p:sldLayoutId id="2147483689" r:id="rId4"/>
    <p:sldLayoutId id="2147483690" r:id="rId5"/>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44.png"/><Relationship Id="rId9" Type="http://schemas.microsoft.com/office/2007/relationships/hdphoto" Target="../media/hdphoto9.wdp"/></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83527" y="1465594"/>
            <a:ext cx="6840219" cy="2421464"/>
          </a:xfrm>
        </p:spPr>
        <p:txBody>
          <a:bodyPr>
            <a:noAutofit/>
          </a:bodyPr>
          <a:lstStyle/>
          <a:p>
            <a:r>
              <a:rPr lang="en-US" cap="small" dirty="0" smtClean="0"/>
              <a:t>Analysis of the </a:t>
            </a:r>
            <a:br>
              <a:rPr lang="en-US" cap="small" dirty="0" smtClean="0"/>
            </a:br>
            <a:r>
              <a:rPr lang="en-US" cap="small" dirty="0" smtClean="0"/>
              <a:t>LSPE-STRIP optical </a:t>
            </a:r>
            <a:r>
              <a:rPr lang="en-US" cap="small" dirty="0"/>
              <a:t>s</a:t>
            </a:r>
            <a:r>
              <a:rPr lang="en-US" cap="small" dirty="0" smtClean="0"/>
              <a:t>ystem</a:t>
            </a:r>
            <a:endParaRPr lang="it-IT" cap="small" dirty="0"/>
          </a:p>
        </p:txBody>
      </p:sp>
      <p:sp>
        <p:nvSpPr>
          <p:cNvPr id="4" name="Sottotitolo 2"/>
          <p:cNvSpPr txBox="1">
            <a:spLocks/>
          </p:cNvSpPr>
          <p:nvPr/>
        </p:nvSpPr>
        <p:spPr>
          <a:xfrm>
            <a:off x="1553308" y="5659314"/>
            <a:ext cx="5175952" cy="785447"/>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r>
              <a:rPr lang="en-US" sz="2000" cap="small" dirty="0" smtClean="0"/>
              <a:t>Sabrina </a:t>
            </a:r>
            <a:r>
              <a:rPr lang="en-US" sz="2000" cap="small" dirty="0" err="1" smtClean="0"/>
              <a:t>Realini</a:t>
            </a:r>
            <a:endParaRPr lang="en-US" sz="2000" cap="small" dirty="0" smtClean="0"/>
          </a:p>
          <a:p>
            <a:r>
              <a:rPr lang="en-US" sz="1400" cap="none" dirty="0" smtClean="0"/>
              <a:t>Supervisors: Prof. A. </a:t>
            </a:r>
            <a:r>
              <a:rPr lang="en-US" sz="1400" cap="none" dirty="0" err="1" smtClean="0"/>
              <a:t>Mennella</a:t>
            </a:r>
            <a:r>
              <a:rPr lang="en-US" sz="1400" cap="none" dirty="0" smtClean="0"/>
              <a:t>, </a:t>
            </a:r>
            <a:r>
              <a:rPr lang="en-US" sz="1400" cap="none" dirty="0" err="1" smtClean="0"/>
              <a:t>Dott</a:t>
            </a:r>
            <a:r>
              <a:rPr lang="en-US" sz="1400" cap="none" dirty="0" smtClean="0"/>
              <a:t>. C. </a:t>
            </a:r>
            <a:r>
              <a:rPr lang="en-US" sz="1400" cap="none" dirty="0" err="1" smtClean="0"/>
              <a:t>Franceschet</a:t>
            </a:r>
            <a:endParaRPr lang="it-IT" sz="1400" cap="none" dirty="0"/>
          </a:p>
        </p:txBody>
      </p:sp>
      <p:sp>
        <p:nvSpPr>
          <p:cNvPr id="5" name="Sottotitolo 2"/>
          <p:cNvSpPr txBox="1">
            <a:spLocks/>
          </p:cNvSpPr>
          <p:nvPr/>
        </p:nvSpPr>
        <p:spPr>
          <a:xfrm>
            <a:off x="2700000" y="744119"/>
            <a:ext cx="3744000" cy="794068"/>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r>
              <a:rPr lang="en-US" sz="1200" cap="none" dirty="0" err="1">
                <a:solidFill>
                  <a:srgbClr val="46342A"/>
                </a:solidFill>
              </a:rPr>
              <a:t>Università</a:t>
            </a:r>
            <a:r>
              <a:rPr lang="en-US" sz="1200" cap="none" dirty="0">
                <a:solidFill>
                  <a:srgbClr val="46342A"/>
                </a:solidFill>
              </a:rPr>
              <a:t> </a:t>
            </a:r>
            <a:r>
              <a:rPr lang="en-US" sz="1200" cap="none" dirty="0" err="1">
                <a:solidFill>
                  <a:srgbClr val="46342A"/>
                </a:solidFill>
              </a:rPr>
              <a:t>degli</a:t>
            </a:r>
            <a:r>
              <a:rPr lang="en-US" sz="1200" cap="none" dirty="0">
                <a:solidFill>
                  <a:srgbClr val="46342A"/>
                </a:solidFill>
              </a:rPr>
              <a:t> </a:t>
            </a:r>
            <a:r>
              <a:rPr lang="en-US" sz="1200" cap="none" dirty="0" err="1">
                <a:solidFill>
                  <a:srgbClr val="46342A"/>
                </a:solidFill>
              </a:rPr>
              <a:t>Studi</a:t>
            </a:r>
            <a:r>
              <a:rPr lang="en-US" sz="1200" cap="none" dirty="0">
                <a:solidFill>
                  <a:srgbClr val="46342A"/>
                </a:solidFill>
              </a:rPr>
              <a:t> di Milano, Physics Department</a:t>
            </a:r>
            <a:endParaRPr lang="it-IT" sz="1200" cap="none" dirty="0">
              <a:solidFill>
                <a:srgbClr val="46342A"/>
              </a:solidFill>
            </a:endParaRPr>
          </a:p>
          <a:p>
            <a:pPr algn="ctr"/>
            <a:r>
              <a:rPr lang="en-US" sz="1200" cap="none" dirty="0" smtClean="0">
                <a:solidFill>
                  <a:srgbClr val="46342A"/>
                </a:solidFill>
              </a:rPr>
              <a:t>October 10</a:t>
            </a:r>
            <a:r>
              <a:rPr lang="en-US" sz="1200" cap="none" baseline="30000" dirty="0" smtClean="0">
                <a:solidFill>
                  <a:srgbClr val="46342A"/>
                </a:solidFill>
              </a:rPr>
              <a:t>th</a:t>
            </a:r>
            <a:r>
              <a:rPr lang="en-US" sz="1200" cap="none" dirty="0" smtClean="0">
                <a:solidFill>
                  <a:srgbClr val="46342A"/>
                </a:solidFill>
              </a:rPr>
              <a:t>, 2018</a:t>
            </a:r>
          </a:p>
        </p:txBody>
      </p:sp>
      <p:sp>
        <p:nvSpPr>
          <p:cNvPr id="11" name="Sottotitolo 2"/>
          <p:cNvSpPr txBox="1">
            <a:spLocks/>
          </p:cNvSpPr>
          <p:nvPr/>
        </p:nvSpPr>
        <p:spPr>
          <a:xfrm>
            <a:off x="2318206" y="382357"/>
            <a:ext cx="4507589" cy="361761"/>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r>
              <a:rPr lang="en-US" sz="1600" cap="none" dirty="0" smtClean="0">
                <a:solidFill>
                  <a:srgbClr val="46342A"/>
                </a:solidFill>
              </a:rPr>
              <a:t>1</a:t>
            </a:r>
            <a:r>
              <a:rPr lang="en-US" sz="1600" cap="none" baseline="30000" dirty="0" smtClean="0">
                <a:solidFill>
                  <a:srgbClr val="46342A"/>
                </a:solidFill>
              </a:rPr>
              <a:t>st</a:t>
            </a:r>
            <a:r>
              <a:rPr lang="en-US" sz="1600" cap="none" dirty="0" smtClean="0">
                <a:solidFill>
                  <a:srgbClr val="46342A"/>
                </a:solidFill>
              </a:rPr>
              <a:t> year </a:t>
            </a:r>
            <a:r>
              <a:rPr lang="en-US" sz="1600" cap="none" dirty="0">
                <a:solidFill>
                  <a:srgbClr val="46342A"/>
                </a:solidFill>
              </a:rPr>
              <a:t>Ph.D. students workshop</a:t>
            </a:r>
          </a:p>
        </p:txBody>
      </p:sp>
      <p:grpSp>
        <p:nvGrpSpPr>
          <p:cNvPr id="16" name="Gruppo 15"/>
          <p:cNvGrpSpPr/>
          <p:nvPr/>
        </p:nvGrpSpPr>
        <p:grpSpPr>
          <a:xfrm>
            <a:off x="6777521" y="5655593"/>
            <a:ext cx="1680678" cy="761323"/>
            <a:chOff x="4369902" y="2181139"/>
            <a:chExt cx="1680678" cy="761323"/>
          </a:xfrm>
        </p:grpSpPr>
        <p:pic>
          <p:nvPicPr>
            <p:cNvPr id="14" name="Shape 60"/>
            <p:cNvPicPr preferRelativeResize="0"/>
            <p:nvPr/>
          </p:nvPicPr>
          <p:blipFill rotWithShape="1">
            <a:blip r:embed="rId2">
              <a:alphaModFix/>
            </a:blip>
            <a:srcRect b="15246"/>
            <a:stretch/>
          </p:blipFill>
          <p:spPr>
            <a:xfrm>
              <a:off x="5152292" y="2181139"/>
              <a:ext cx="898288" cy="761323"/>
            </a:xfrm>
            <a:prstGeom prst="rect">
              <a:avLst/>
            </a:prstGeom>
            <a:noFill/>
            <a:ln>
              <a:noFill/>
            </a:ln>
          </p:spPr>
        </p:pic>
        <p:pic>
          <p:nvPicPr>
            <p:cNvPr id="15" name="Shape 61"/>
            <p:cNvPicPr preferRelativeResize="0"/>
            <p:nvPr/>
          </p:nvPicPr>
          <p:blipFill rotWithShape="1">
            <a:blip r:embed="rId3">
              <a:alphaModFix/>
            </a:blip>
            <a:srcRect r="62538"/>
            <a:stretch/>
          </p:blipFill>
          <p:spPr>
            <a:xfrm>
              <a:off x="4369902" y="2243561"/>
              <a:ext cx="778089" cy="693250"/>
            </a:xfrm>
            <a:prstGeom prst="rect">
              <a:avLst/>
            </a:prstGeom>
            <a:noFill/>
            <a:ln>
              <a:noFill/>
            </a:ln>
          </p:spPr>
        </p:pic>
      </p:grpSp>
      <p:cxnSp>
        <p:nvCxnSpPr>
          <p:cNvPr id="19" name="Connettore diritto 18"/>
          <p:cNvCxnSpPr/>
          <p:nvPr/>
        </p:nvCxnSpPr>
        <p:spPr>
          <a:xfrm flipH="1">
            <a:off x="549641" y="3947617"/>
            <a:ext cx="59852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770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Optical System: </a:t>
            </a:r>
            <a:r>
              <a:rPr lang="en-US" dirty="0"/>
              <a:t>the </a:t>
            </a:r>
            <a:r>
              <a:rPr lang="en-US" dirty="0" smtClean="0"/>
              <a:t>Focal Plane</a:t>
            </a:r>
            <a:endParaRPr lang="en-GB" dirty="0"/>
          </a:p>
        </p:txBody>
      </p:sp>
      <p:sp>
        <p:nvSpPr>
          <p:cNvPr id="3" name="Segnaposto contenuto 2"/>
          <p:cNvSpPr>
            <a:spLocks noGrp="1"/>
          </p:cNvSpPr>
          <p:nvPr>
            <p:ph idx="1"/>
          </p:nvPr>
        </p:nvSpPr>
        <p:spPr/>
        <p:txBody>
          <a:bodyPr/>
          <a:lstStyle/>
          <a:p>
            <a:pPr marL="0" indent="0">
              <a:lnSpc>
                <a:spcPct val="150000"/>
              </a:lnSpc>
              <a:buNone/>
            </a:pPr>
            <a:r>
              <a:rPr lang="it-IT" b="1" dirty="0" smtClean="0"/>
              <a:t>FOCAL PLANE UNIT</a:t>
            </a:r>
            <a:endParaRPr lang="it-IT" b="1" dirty="0"/>
          </a:p>
          <a:p>
            <a:pPr>
              <a:lnSpc>
                <a:spcPct val="150000"/>
              </a:lnSpc>
            </a:pPr>
            <a:r>
              <a:rPr lang="it-IT" dirty="0" err="1"/>
              <a:t>Focal</a:t>
            </a:r>
            <a:r>
              <a:rPr lang="it-IT" dirty="0"/>
              <a:t> </a:t>
            </a:r>
            <a:r>
              <a:rPr lang="it-IT" dirty="0" err="1"/>
              <a:t>surface</a:t>
            </a:r>
            <a:r>
              <a:rPr lang="it-IT" dirty="0"/>
              <a:t> </a:t>
            </a:r>
            <a:r>
              <a:rPr lang="it-IT" dirty="0" err="1"/>
              <a:t>evaluation</a:t>
            </a:r>
            <a:endParaRPr lang="it-IT" dirty="0"/>
          </a:p>
          <a:p>
            <a:pPr>
              <a:lnSpc>
                <a:spcPct val="150000"/>
              </a:lnSpc>
            </a:pPr>
            <a:r>
              <a:rPr lang="it-IT" dirty="0" err="1" smtClean="0"/>
              <a:t>Corrugated</a:t>
            </a:r>
            <a:r>
              <a:rPr lang="it-IT" dirty="0" smtClean="0"/>
              <a:t> </a:t>
            </a:r>
            <a:r>
              <a:rPr lang="it-IT" dirty="0" err="1" smtClean="0"/>
              <a:t>feedhorns</a:t>
            </a:r>
            <a:endParaRPr lang="it-IT" dirty="0" smtClean="0"/>
          </a:p>
          <a:p>
            <a:pPr>
              <a:lnSpc>
                <a:spcPct val="150000"/>
              </a:lnSpc>
            </a:pPr>
            <a:endParaRPr lang="it-IT" dirty="0" smtClean="0"/>
          </a:p>
          <a:p>
            <a:pPr marL="0" indent="0">
              <a:lnSpc>
                <a:spcPct val="150000"/>
              </a:lnSpc>
              <a:buNone/>
            </a:pPr>
            <a:endParaRPr lang="it-IT" b="1" dirty="0" smtClean="0"/>
          </a:p>
          <a:p>
            <a:pPr marL="0" indent="0">
              <a:lnSpc>
                <a:spcPct val="150000"/>
              </a:lnSpc>
              <a:buNone/>
            </a:pPr>
            <a:endParaRPr lang="en-GB"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43" y="2911090"/>
            <a:ext cx="3954979" cy="2800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8996" y="1388504"/>
            <a:ext cx="3724740" cy="4421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0657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Optical System: the </a:t>
            </a:r>
            <a:r>
              <a:rPr lang="it-IT" dirty="0" err="1" smtClean="0"/>
              <a:t>Focal</a:t>
            </a:r>
            <a:r>
              <a:rPr lang="it-IT" dirty="0" smtClean="0"/>
              <a:t> </a:t>
            </a:r>
            <a:r>
              <a:rPr lang="it-IT" dirty="0" err="1" smtClean="0"/>
              <a:t>Plane</a:t>
            </a:r>
            <a:endParaRPr lang="it-IT" dirty="0"/>
          </a:p>
        </p:txBody>
      </p:sp>
      <p:sp>
        <p:nvSpPr>
          <p:cNvPr id="3" name="Segnaposto contenuto 2"/>
          <p:cNvSpPr>
            <a:spLocks noGrp="1"/>
          </p:cNvSpPr>
          <p:nvPr>
            <p:ph idx="1"/>
          </p:nvPr>
        </p:nvSpPr>
        <p:spPr/>
        <p:txBody>
          <a:bodyPr anchor="t"/>
          <a:lstStyle/>
          <a:p>
            <a:pPr marL="0" indent="0">
              <a:lnSpc>
                <a:spcPct val="150000"/>
              </a:lnSpc>
              <a:buNone/>
            </a:pPr>
            <a:r>
              <a:rPr lang="it-IT" b="1" dirty="0" smtClean="0"/>
              <a:t/>
            </a:r>
            <a:br>
              <a:rPr lang="it-IT" b="1" dirty="0" smtClean="0"/>
            </a:br>
            <a:r>
              <a:rPr lang="it-IT" b="1" dirty="0" smtClean="0"/>
              <a:t>W-BAND FEEDHORNS MEASUREMENT</a:t>
            </a:r>
          </a:p>
          <a:p>
            <a:pPr>
              <a:lnSpc>
                <a:spcPct val="150000"/>
              </a:lnSpc>
            </a:pPr>
            <a:r>
              <a:rPr lang="en-US" dirty="0"/>
              <a:t>Six </a:t>
            </a:r>
            <a:r>
              <a:rPr lang="en-US" b="1" dirty="0"/>
              <a:t>dual-profiled corrugated </a:t>
            </a:r>
            <a:r>
              <a:rPr lang="en-US" b="1" dirty="0" smtClean="0"/>
              <a:t>horns</a:t>
            </a:r>
          </a:p>
          <a:p>
            <a:pPr>
              <a:lnSpc>
                <a:spcPct val="150000"/>
              </a:lnSpc>
            </a:pPr>
            <a:r>
              <a:rPr lang="en-US" b="1" dirty="0"/>
              <a:t>Platelet technique </a:t>
            </a:r>
            <a:r>
              <a:rPr lang="en-US" dirty="0"/>
              <a:t>engineering</a:t>
            </a:r>
          </a:p>
          <a:p>
            <a:pPr>
              <a:lnSpc>
                <a:spcPct val="150000"/>
              </a:lnSpc>
            </a:pPr>
            <a:r>
              <a:rPr lang="en-US" b="1" dirty="0" smtClean="0"/>
              <a:t>Performance requirements</a:t>
            </a:r>
            <a:endParaRPr lang="en-US" dirty="0"/>
          </a:p>
          <a:p>
            <a:pPr lvl="1"/>
            <a:r>
              <a:rPr lang="en-US" dirty="0"/>
              <a:t>Center frequency </a:t>
            </a:r>
            <a:r>
              <a:rPr lang="en-US" i="1" dirty="0"/>
              <a:t>f</a:t>
            </a:r>
            <a:r>
              <a:rPr lang="en-US" i="1" baseline="-25000" dirty="0"/>
              <a:t>0</a:t>
            </a:r>
            <a:r>
              <a:rPr lang="en-US" i="1" dirty="0"/>
              <a:t> </a:t>
            </a:r>
            <a:r>
              <a:rPr lang="en-US" dirty="0"/>
              <a:t>= 95 GHz</a:t>
            </a:r>
          </a:p>
          <a:p>
            <a:pPr lvl="1"/>
            <a:r>
              <a:rPr lang="en-US" dirty="0"/>
              <a:t>Return loss &lt; -30 dB</a:t>
            </a:r>
          </a:p>
          <a:p>
            <a:pPr lvl="1"/>
            <a:r>
              <a:rPr lang="en-US" dirty="0"/>
              <a:t>Cross-polarization &lt; -35 dB</a:t>
            </a:r>
          </a:p>
          <a:p>
            <a:pPr lvl="1"/>
            <a:r>
              <a:rPr lang="en-US" dirty="0"/>
              <a:t>Sidelobes level &lt; -25 dB</a:t>
            </a:r>
          </a:p>
          <a:p>
            <a:pPr lvl="1"/>
            <a:r>
              <a:rPr lang="en-US" dirty="0"/>
              <a:t>Main beam </a:t>
            </a:r>
            <a:r>
              <a:rPr lang="en-US" dirty="0" err="1"/>
              <a:t>ellipticity</a:t>
            </a:r>
            <a:r>
              <a:rPr lang="en-US" dirty="0"/>
              <a:t> &lt; 1%</a:t>
            </a:r>
          </a:p>
        </p:txBody>
      </p:sp>
      <p:grpSp>
        <p:nvGrpSpPr>
          <p:cNvPr id="24" name="Gruppo 23"/>
          <p:cNvGrpSpPr/>
          <p:nvPr/>
        </p:nvGrpSpPr>
        <p:grpSpPr>
          <a:xfrm>
            <a:off x="4821110" y="1066063"/>
            <a:ext cx="3939571" cy="2072957"/>
            <a:chOff x="5558034" y="1498955"/>
            <a:chExt cx="5759453" cy="3035913"/>
          </a:xfrm>
        </p:grpSpPr>
        <p:pic>
          <p:nvPicPr>
            <p:cNvPr id="25" name="Immagine 24"/>
            <p:cNvPicPr>
              <a:picLocks noChangeAspect="1"/>
            </p:cNvPicPr>
            <p:nvPr/>
          </p:nvPicPr>
          <p:blipFill rotWithShape="1">
            <a:blip r:embed="rId2">
              <a:extLst>
                <a:ext uri="{28A0092B-C50C-407E-A947-70E740481C1C}">
                  <a14:useLocalDpi xmlns:a14="http://schemas.microsoft.com/office/drawing/2010/main" val="0"/>
                </a:ext>
              </a:extLst>
            </a:blip>
            <a:srcRect l="14866"/>
            <a:stretch/>
          </p:blipFill>
          <p:spPr>
            <a:xfrm>
              <a:off x="8122920" y="2425941"/>
              <a:ext cx="3194567" cy="2108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CasellaDiTesto 25"/>
            <p:cNvSpPr txBox="1"/>
            <p:nvPr/>
          </p:nvSpPr>
          <p:spPr>
            <a:xfrm>
              <a:off x="5558034" y="1498955"/>
              <a:ext cx="3038783" cy="404959"/>
            </a:xfrm>
            <a:prstGeom prst="rect">
              <a:avLst/>
            </a:prstGeom>
            <a:noFill/>
          </p:spPr>
          <p:txBody>
            <a:bodyPr wrap="none" rtlCol="0">
              <a:spAutoFit/>
            </a:bodyPr>
            <a:lstStyle/>
            <a:p>
              <a:pPr algn="ctr"/>
              <a:r>
                <a:rPr lang="en-US" sz="1200" dirty="0" smtClean="0"/>
                <a:t>…setup in anechoic chamber…</a:t>
              </a:r>
            </a:p>
          </p:txBody>
        </p:sp>
      </p:grpSp>
      <p:pic>
        <p:nvPicPr>
          <p:cNvPr id="22" name="Immagine 21"/>
          <p:cNvPicPr>
            <a:picLocks noChangeAspect="1"/>
          </p:cNvPicPr>
          <p:nvPr/>
        </p:nvPicPr>
        <p:blipFill rotWithShape="1">
          <a:blip r:embed="rId3">
            <a:extLst>
              <a:ext uri="{28A0092B-C50C-407E-A947-70E740481C1C}">
                <a14:useLocalDpi xmlns:a14="http://schemas.microsoft.com/office/drawing/2010/main" val="0"/>
              </a:ext>
            </a:extLst>
          </a:blip>
          <a:srcRect l="3469" r="1867"/>
          <a:stretch/>
        </p:blipFill>
        <p:spPr>
          <a:xfrm>
            <a:off x="4752048" y="1241566"/>
            <a:ext cx="1951677"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0" name="Gruppo 29"/>
          <p:cNvGrpSpPr/>
          <p:nvPr/>
        </p:nvGrpSpPr>
        <p:grpSpPr>
          <a:xfrm>
            <a:off x="4709318" y="3420889"/>
            <a:ext cx="3674779" cy="2651409"/>
            <a:chOff x="4709318" y="3343975"/>
            <a:chExt cx="3674779" cy="2651409"/>
          </a:xfrm>
        </p:grpSpPr>
        <p:sp>
          <p:nvSpPr>
            <p:cNvPr id="29" name="CasellaDiTesto 28"/>
            <p:cNvSpPr txBox="1"/>
            <p:nvPr/>
          </p:nvSpPr>
          <p:spPr>
            <a:xfrm>
              <a:off x="5384875" y="3343975"/>
              <a:ext cx="2657651" cy="276999"/>
            </a:xfrm>
            <a:prstGeom prst="rect">
              <a:avLst/>
            </a:prstGeom>
            <a:noFill/>
          </p:spPr>
          <p:txBody>
            <a:bodyPr wrap="none" rtlCol="0">
              <a:spAutoFit/>
            </a:bodyPr>
            <a:lstStyle/>
            <a:p>
              <a:r>
                <a:rPr lang="en-US" sz="1200" dirty="0" smtClean="0">
                  <a:solidFill>
                    <a:schemeClr val="bg2"/>
                  </a:solidFill>
                </a:rPr>
                <a:t>E-plane of W-band </a:t>
              </a:r>
              <a:r>
                <a:rPr lang="en-US" sz="1200" dirty="0" err="1" smtClean="0">
                  <a:solidFill>
                    <a:schemeClr val="bg2"/>
                  </a:solidFill>
                </a:rPr>
                <a:t>feedhorns</a:t>
              </a:r>
              <a:r>
                <a:rPr lang="en-US" sz="1200" dirty="0" smtClean="0">
                  <a:solidFill>
                    <a:schemeClr val="bg2"/>
                  </a:solidFill>
                </a:rPr>
                <a:t> at 95 GHz</a:t>
              </a:r>
            </a:p>
          </p:txBody>
        </p:sp>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t="6172"/>
            <a:stretch/>
          </p:blipFill>
          <p:spPr>
            <a:xfrm>
              <a:off x="4709318" y="3583384"/>
              <a:ext cx="3674779" cy="2412000"/>
            </a:xfrm>
            <a:prstGeom prst="rect">
              <a:avLst/>
            </a:prstGeom>
          </p:spPr>
        </p:pic>
      </p:grpSp>
    </p:spTree>
    <p:extLst>
      <p:ext uri="{BB962C8B-B14F-4D97-AF65-F5344CB8AC3E}">
        <p14:creationId xmlns:p14="http://schemas.microsoft.com/office/powerpoint/2010/main" val="810422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Optical System: the </a:t>
            </a:r>
            <a:r>
              <a:rPr lang="it-IT" dirty="0" err="1" smtClean="0"/>
              <a:t>Radiation</a:t>
            </a:r>
            <a:r>
              <a:rPr lang="it-IT" dirty="0" smtClean="0"/>
              <a:t> Pattern</a:t>
            </a:r>
            <a:endParaRPr lang="it-IT" dirty="0"/>
          </a:p>
        </p:txBody>
      </p:sp>
      <p:sp>
        <p:nvSpPr>
          <p:cNvPr id="3" name="Segnaposto contenuto 2"/>
          <p:cNvSpPr>
            <a:spLocks noGrp="1"/>
          </p:cNvSpPr>
          <p:nvPr>
            <p:ph idx="1"/>
          </p:nvPr>
        </p:nvSpPr>
        <p:spPr/>
        <p:txBody>
          <a:bodyPr anchor="t"/>
          <a:lstStyle/>
          <a:p>
            <a:pPr marL="0" indent="0">
              <a:lnSpc>
                <a:spcPct val="150000"/>
              </a:lnSpc>
              <a:buNone/>
            </a:pPr>
            <a:r>
              <a:rPr lang="it-IT" b="1" dirty="0" smtClean="0"/>
              <a:t>RADIATION PATTERN</a:t>
            </a:r>
            <a:endParaRPr lang="it-IT" i="1" dirty="0"/>
          </a:p>
          <a:p>
            <a:r>
              <a:rPr lang="it-IT" dirty="0" err="1"/>
              <a:t>Main</a:t>
            </a:r>
            <a:r>
              <a:rPr lang="it-IT" dirty="0"/>
              <a:t> </a:t>
            </a:r>
            <a:r>
              <a:rPr lang="it-IT" dirty="0" err="1" smtClean="0"/>
              <a:t>beam</a:t>
            </a:r>
            <a:endParaRPr lang="it-IT" dirty="0"/>
          </a:p>
          <a:p>
            <a:r>
              <a:rPr lang="it-IT" dirty="0" smtClean="0"/>
              <a:t>Sidelobes</a:t>
            </a:r>
            <a:r>
              <a:rPr lang="it-IT" dirty="0"/>
              <a:t> </a:t>
            </a:r>
            <a:r>
              <a:rPr lang="it-IT" dirty="0" smtClean="0"/>
              <a:t>(</a:t>
            </a:r>
            <a:r>
              <a:rPr lang="it-IT" dirty="0" err="1" smtClean="0"/>
              <a:t>near</a:t>
            </a:r>
            <a:r>
              <a:rPr lang="it-IT" dirty="0" smtClean="0"/>
              <a:t> </a:t>
            </a:r>
            <a:r>
              <a:rPr lang="it-IT" sz="1600" dirty="0" smtClean="0"/>
              <a:t>&amp;</a:t>
            </a:r>
            <a:r>
              <a:rPr lang="it-IT" dirty="0" smtClean="0"/>
              <a:t> far)</a:t>
            </a:r>
          </a:p>
          <a:p>
            <a:r>
              <a:rPr lang="it-IT" dirty="0" smtClean="0"/>
              <a:t>Cross-</a:t>
            </a:r>
            <a:r>
              <a:rPr lang="it-IT" dirty="0" err="1" smtClean="0"/>
              <a:t>polarization</a:t>
            </a:r>
            <a:endParaRPr lang="it-IT" dirty="0" smtClean="0"/>
          </a:p>
        </p:txBody>
      </p:sp>
      <p:grpSp>
        <p:nvGrpSpPr>
          <p:cNvPr id="5" name="Gruppo 4"/>
          <p:cNvGrpSpPr/>
          <p:nvPr/>
        </p:nvGrpSpPr>
        <p:grpSpPr>
          <a:xfrm>
            <a:off x="5797125" y="1106144"/>
            <a:ext cx="2417309" cy="4877133"/>
            <a:chOff x="6105224" y="797235"/>
            <a:chExt cx="2952662" cy="5957254"/>
          </a:xfrm>
        </p:grpSpPr>
        <p:pic>
          <p:nvPicPr>
            <p:cNvPr id="6" name="Immagine 5"/>
            <p:cNvPicPr>
              <a:picLocks noChangeAspect="1"/>
            </p:cNvPicPr>
            <p:nvPr/>
          </p:nvPicPr>
          <p:blipFill rotWithShape="1">
            <a:blip r:embed="rId2">
              <a:duotone>
                <a:schemeClr val="accent2">
                  <a:shade val="45000"/>
                  <a:satMod val="135000"/>
                </a:schemeClr>
                <a:prstClr val="white"/>
              </a:duotone>
            </a:blip>
            <a:srcRect t="720"/>
            <a:stretch/>
          </p:blipFill>
          <p:spPr>
            <a:xfrm>
              <a:off x="6105224" y="1166567"/>
              <a:ext cx="2864084" cy="5186563"/>
            </a:xfrm>
            <a:prstGeom prst="rect">
              <a:avLst/>
            </a:prstGeom>
          </p:spPr>
        </p:pic>
        <p:grpSp>
          <p:nvGrpSpPr>
            <p:cNvPr id="7" name="Gruppo 6"/>
            <p:cNvGrpSpPr/>
            <p:nvPr/>
          </p:nvGrpSpPr>
          <p:grpSpPr>
            <a:xfrm>
              <a:off x="6207973" y="797235"/>
              <a:ext cx="2849913" cy="5957254"/>
              <a:chOff x="6207973" y="797235"/>
              <a:chExt cx="2849913" cy="5957254"/>
            </a:xfrm>
          </p:grpSpPr>
          <p:cxnSp>
            <p:nvCxnSpPr>
              <p:cNvPr id="8" name="Connettore 2 7"/>
              <p:cNvCxnSpPr/>
              <p:nvPr/>
            </p:nvCxnSpPr>
            <p:spPr>
              <a:xfrm flipV="1">
                <a:off x="7459132" y="872067"/>
                <a:ext cx="0" cy="474133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7467600" y="5621867"/>
                <a:ext cx="1439333"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6451599" y="5613400"/>
                <a:ext cx="1007533" cy="100753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Arco 10"/>
              <p:cNvSpPr/>
              <p:nvPr/>
            </p:nvSpPr>
            <p:spPr>
              <a:xfrm flipV="1">
                <a:off x="6248398" y="4775197"/>
                <a:ext cx="2438399" cy="1726890"/>
              </a:xfrm>
              <a:prstGeom prst="arc">
                <a:avLst>
                  <a:gd name="adj1" fmla="val 13492718"/>
                  <a:gd name="adj2" fmla="val 19063845"/>
                </a:avLst>
              </a:prstGeom>
              <a:ln w="12700">
                <a:solidFill>
                  <a:srgbClr val="002060"/>
                </a:solidFill>
                <a:prstDash val="dash"/>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Connettore 2 11"/>
              <p:cNvCxnSpPr>
                <a:endCxn id="15" idx="0"/>
              </p:cNvCxnSpPr>
              <p:nvPr/>
            </p:nvCxnSpPr>
            <p:spPr>
              <a:xfrm flipV="1">
                <a:off x="7467600" y="1780723"/>
                <a:ext cx="741883" cy="3841146"/>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8209483" y="1780724"/>
                <a:ext cx="1" cy="4531176"/>
              </a:xfrm>
              <a:prstGeom prst="straightConnector1">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diritto 18"/>
              <p:cNvCxnSpPr/>
              <p:nvPr/>
            </p:nvCxnSpPr>
            <p:spPr>
              <a:xfrm>
                <a:off x="7459132" y="5621867"/>
                <a:ext cx="750351" cy="690033"/>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5" name="Arco 14"/>
              <p:cNvSpPr/>
              <p:nvPr/>
            </p:nvSpPr>
            <p:spPr>
              <a:xfrm flipV="1">
                <a:off x="6451601" y="1315052"/>
                <a:ext cx="1811866" cy="1411214"/>
              </a:xfrm>
              <a:prstGeom prst="arc">
                <a:avLst>
                  <a:gd name="adj1" fmla="val 943733"/>
                  <a:gd name="adj2" fmla="val 4938162"/>
                </a:avLst>
              </a:prstGeom>
              <a:ln w="12700">
                <a:solidFill>
                  <a:srgbClr val="002060"/>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asellaDiTesto 15"/>
              <p:cNvSpPr txBox="1"/>
              <p:nvPr/>
            </p:nvSpPr>
            <p:spPr>
              <a:xfrm>
                <a:off x="7747001" y="976377"/>
                <a:ext cx="378630" cy="461665"/>
              </a:xfrm>
              <a:prstGeom prst="rect">
                <a:avLst/>
              </a:prstGeom>
              <a:noFill/>
              <a:ln>
                <a:noFill/>
              </a:ln>
            </p:spPr>
            <p:txBody>
              <a:bodyPr wrap="none">
                <a:spAutoFit/>
              </a:bodyPr>
              <a:lstStyle>
                <a:defPPr>
                  <a:defRPr lang="it-IT"/>
                </a:defPPr>
                <a:lvl1pPr>
                  <a:defRPr sz="2400">
                    <a:solidFill>
                      <a:srgbClr val="FF0000"/>
                    </a:solidFill>
                  </a:defRPr>
                </a:lvl1pPr>
              </a:lstStyle>
              <a:p>
                <a:r>
                  <a:rPr lang="en-US" dirty="0">
                    <a:solidFill>
                      <a:srgbClr val="002060"/>
                    </a:solidFill>
                    <a:sym typeface="Symbol" panose="05050102010706020507" pitchFamily="18" charset="2"/>
                  </a:rPr>
                  <a:t></a:t>
                </a:r>
                <a:endParaRPr lang="en-US" dirty="0">
                  <a:solidFill>
                    <a:srgbClr val="002060"/>
                  </a:solidFill>
                </a:endParaRPr>
              </a:p>
            </p:txBody>
          </p:sp>
          <p:sp>
            <p:nvSpPr>
              <p:cNvPr id="17" name="Rettangolo 16"/>
              <p:cNvSpPr/>
              <p:nvPr/>
            </p:nvSpPr>
            <p:spPr>
              <a:xfrm>
                <a:off x="7276260" y="6285469"/>
                <a:ext cx="370614" cy="461665"/>
              </a:xfrm>
              <a:prstGeom prst="rect">
                <a:avLst/>
              </a:prstGeom>
              <a:noFill/>
              <a:ln>
                <a:noFill/>
              </a:ln>
            </p:spPr>
            <p:txBody>
              <a:bodyPr wrap="none">
                <a:spAutoFit/>
              </a:bodyPr>
              <a:lstStyle/>
              <a:p>
                <a:r>
                  <a:rPr lang="en-US" sz="2400" dirty="0">
                    <a:solidFill>
                      <a:srgbClr val="002060"/>
                    </a:solidFill>
                    <a:sym typeface="Symbol" panose="05050102010706020507" pitchFamily="18" charset="2"/>
                  </a:rPr>
                  <a:t></a:t>
                </a:r>
                <a:endParaRPr lang="en-US" sz="2400" dirty="0">
                  <a:solidFill>
                    <a:srgbClr val="002060"/>
                  </a:solidFill>
                </a:endParaRPr>
              </a:p>
            </p:txBody>
          </p:sp>
          <p:sp>
            <p:nvSpPr>
              <p:cNvPr id="18" name="Rettangolo 17"/>
              <p:cNvSpPr/>
              <p:nvPr/>
            </p:nvSpPr>
            <p:spPr>
              <a:xfrm>
                <a:off x="8263467" y="1497311"/>
                <a:ext cx="292068" cy="369332"/>
              </a:xfrm>
              <a:prstGeom prst="rect">
                <a:avLst/>
              </a:prstGeom>
              <a:noFill/>
              <a:ln>
                <a:noFill/>
              </a:ln>
            </p:spPr>
            <p:txBody>
              <a:bodyPr wrap="none" tIns="0" bIns="0">
                <a:spAutoFit/>
              </a:bodyPr>
              <a:lstStyle/>
              <a:p>
                <a:r>
                  <a:rPr lang="en-US" sz="2400" dirty="0">
                    <a:solidFill>
                      <a:srgbClr val="002060"/>
                    </a:solidFill>
                    <a:sym typeface="Symbol" panose="05050102010706020507" pitchFamily="18" charset="2"/>
                  </a:rPr>
                  <a:t>r</a:t>
                </a:r>
                <a:endParaRPr lang="en-US" sz="2400" dirty="0">
                  <a:solidFill>
                    <a:srgbClr val="002060"/>
                  </a:solidFill>
                </a:endParaRPr>
              </a:p>
            </p:txBody>
          </p:sp>
          <p:sp>
            <p:nvSpPr>
              <p:cNvPr id="19" name="Rettangolo 18"/>
              <p:cNvSpPr/>
              <p:nvPr/>
            </p:nvSpPr>
            <p:spPr>
              <a:xfrm>
                <a:off x="6207973" y="6385157"/>
                <a:ext cx="290464" cy="369332"/>
              </a:xfrm>
              <a:prstGeom prst="rect">
                <a:avLst/>
              </a:prstGeom>
              <a:ln>
                <a:noFill/>
              </a:ln>
            </p:spPr>
            <p:txBody>
              <a:bodyPr wrap="none">
                <a:spAutoFit/>
              </a:bodyPr>
              <a:lstStyle/>
              <a:p>
                <a:r>
                  <a:rPr lang="en-US" dirty="0" smtClean="0">
                    <a:solidFill>
                      <a:srgbClr val="002060"/>
                    </a:solidFill>
                    <a:sym typeface="Symbol" panose="05050102010706020507" pitchFamily="18" charset="2"/>
                  </a:rPr>
                  <a:t>x</a:t>
                </a:r>
                <a:endParaRPr lang="en-US" dirty="0">
                  <a:solidFill>
                    <a:srgbClr val="002060"/>
                  </a:solidFill>
                </a:endParaRPr>
              </a:p>
            </p:txBody>
          </p:sp>
          <p:sp>
            <p:nvSpPr>
              <p:cNvPr id="20" name="Rettangolo 19"/>
              <p:cNvSpPr/>
              <p:nvPr/>
            </p:nvSpPr>
            <p:spPr>
              <a:xfrm>
                <a:off x="8764216" y="5597551"/>
                <a:ext cx="293670" cy="369332"/>
              </a:xfrm>
              <a:prstGeom prst="rect">
                <a:avLst/>
              </a:prstGeom>
              <a:ln>
                <a:noFill/>
              </a:ln>
            </p:spPr>
            <p:txBody>
              <a:bodyPr wrap="none">
                <a:spAutoFit/>
              </a:bodyPr>
              <a:lstStyle/>
              <a:p>
                <a:r>
                  <a:rPr lang="en-US" dirty="0" smtClean="0">
                    <a:solidFill>
                      <a:srgbClr val="002060"/>
                    </a:solidFill>
                    <a:sym typeface="Symbol" panose="05050102010706020507" pitchFamily="18" charset="2"/>
                  </a:rPr>
                  <a:t>y</a:t>
                </a:r>
                <a:endParaRPr lang="en-US" dirty="0">
                  <a:solidFill>
                    <a:srgbClr val="002060"/>
                  </a:solidFill>
                </a:endParaRPr>
              </a:p>
            </p:txBody>
          </p:sp>
          <p:sp>
            <p:nvSpPr>
              <p:cNvPr id="21" name="Rettangolo 20"/>
              <p:cNvSpPr/>
              <p:nvPr/>
            </p:nvSpPr>
            <p:spPr>
              <a:xfrm>
                <a:off x="7119102" y="797235"/>
                <a:ext cx="276038" cy="369332"/>
              </a:xfrm>
              <a:prstGeom prst="rect">
                <a:avLst/>
              </a:prstGeom>
              <a:ln>
                <a:noFill/>
              </a:ln>
            </p:spPr>
            <p:txBody>
              <a:bodyPr wrap="none">
                <a:spAutoFit/>
              </a:bodyPr>
              <a:lstStyle/>
              <a:p>
                <a:r>
                  <a:rPr lang="en-US" dirty="0" smtClean="0">
                    <a:solidFill>
                      <a:srgbClr val="002060"/>
                    </a:solidFill>
                    <a:sym typeface="Symbol" panose="05050102010706020507" pitchFamily="18" charset="2"/>
                  </a:rPr>
                  <a:t>z</a:t>
                </a:r>
                <a:endParaRPr lang="en-US" dirty="0">
                  <a:solidFill>
                    <a:srgbClr val="002060"/>
                  </a:solidFill>
                </a:endParaRPr>
              </a:p>
            </p:txBody>
          </p:sp>
        </p:grpSp>
      </p:grpSp>
      <p:pic>
        <p:nvPicPr>
          <p:cNvPr id="23" name="Immagin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58" y="2906925"/>
            <a:ext cx="4061221" cy="3043925"/>
          </a:xfrm>
          <a:prstGeom prst="rect">
            <a:avLst/>
          </a:prstGeom>
        </p:spPr>
      </p:pic>
    </p:spTree>
    <p:extLst>
      <p:ext uri="{BB962C8B-B14F-4D97-AF65-F5344CB8AC3E}">
        <p14:creationId xmlns:p14="http://schemas.microsoft.com/office/powerpoint/2010/main" val="3811628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954" y="1497414"/>
            <a:ext cx="8349025" cy="408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p:txBody>
          <a:bodyPr>
            <a:normAutofit/>
          </a:bodyPr>
          <a:lstStyle/>
          <a:p>
            <a:pPr marL="0" indent="0" algn="ctr">
              <a:buNone/>
            </a:pPr>
            <a:r>
              <a:rPr lang="it-IT" sz="5400" cap="small" dirty="0" smtClean="0"/>
              <a:t>Performance Analysis</a:t>
            </a:r>
            <a:endParaRPr lang="it-IT" sz="5400" cap="small" dirty="0"/>
          </a:p>
        </p:txBody>
      </p:sp>
    </p:spTree>
    <p:extLst>
      <p:ext uri="{BB962C8B-B14F-4D97-AF65-F5344CB8AC3E}">
        <p14:creationId xmlns:p14="http://schemas.microsoft.com/office/powerpoint/2010/main" val="3460892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Performance Analysis: </a:t>
            </a:r>
            <a:r>
              <a:rPr lang="it-IT" dirty="0" err="1" smtClean="0"/>
              <a:t>Optics</a:t>
            </a:r>
            <a:r>
              <a:rPr lang="it-IT" dirty="0" smtClean="0"/>
              <a:t> Model </a:t>
            </a:r>
            <a:endParaRPr lang="it-IT" dirty="0"/>
          </a:p>
        </p:txBody>
      </p:sp>
      <p:sp>
        <p:nvSpPr>
          <p:cNvPr id="3" name="Segnaposto contenuto 2"/>
          <p:cNvSpPr>
            <a:spLocks noGrp="1"/>
          </p:cNvSpPr>
          <p:nvPr>
            <p:ph idx="1"/>
          </p:nvPr>
        </p:nvSpPr>
        <p:spPr/>
        <p:txBody>
          <a:bodyPr anchor="ctr"/>
          <a:lstStyle/>
          <a:p>
            <a:pPr marL="0" indent="0">
              <a:lnSpc>
                <a:spcPct val="150000"/>
              </a:lnSpc>
              <a:buNone/>
            </a:pPr>
            <a:r>
              <a:rPr lang="it-IT" b="1" dirty="0" smtClean="0"/>
              <a:t>OPTICS MODEL </a:t>
            </a:r>
            <a:r>
              <a:rPr lang="it-IT" i="1" dirty="0" smtClean="0"/>
              <a:t>with </a:t>
            </a:r>
            <a:r>
              <a:rPr lang="it-IT" i="1" dirty="0"/>
              <a:t>TICRA® GRASP</a:t>
            </a:r>
            <a:endParaRPr lang="it-IT" b="1" dirty="0" smtClean="0"/>
          </a:p>
          <a:p>
            <a:pPr>
              <a:lnSpc>
                <a:spcPct val="150000"/>
              </a:lnSpc>
            </a:pPr>
            <a:r>
              <a:rPr lang="it-IT" dirty="0" err="1" smtClean="0"/>
              <a:t>Focal</a:t>
            </a:r>
            <a:r>
              <a:rPr lang="it-IT" dirty="0" smtClean="0"/>
              <a:t> </a:t>
            </a:r>
            <a:r>
              <a:rPr lang="it-IT" dirty="0" err="1" smtClean="0"/>
              <a:t>plane</a:t>
            </a:r>
            <a:r>
              <a:rPr lang="it-IT" dirty="0" smtClean="0"/>
              <a:t> </a:t>
            </a:r>
            <a:r>
              <a:rPr lang="it-IT" dirty="0" err="1" smtClean="0"/>
              <a:t>unit</a:t>
            </a:r>
            <a:endParaRPr lang="it-IT" dirty="0" smtClean="0"/>
          </a:p>
          <a:p>
            <a:pPr lvl="1"/>
            <a:r>
              <a:rPr lang="it-IT" dirty="0" smtClean="0"/>
              <a:t>49 Q-band </a:t>
            </a:r>
            <a:r>
              <a:rPr lang="it-IT" dirty="0" err="1" smtClean="0">
                <a:sym typeface="Symbol" panose="05050102010706020507" pitchFamily="18" charset="2"/>
              </a:rPr>
              <a:t>corrugated</a:t>
            </a:r>
            <a:r>
              <a:rPr lang="it-IT" dirty="0" smtClean="0">
                <a:sym typeface="Symbol" panose="05050102010706020507" pitchFamily="18" charset="2"/>
              </a:rPr>
              <a:t> </a:t>
            </a:r>
            <a:r>
              <a:rPr lang="it-IT" dirty="0" err="1" smtClean="0">
                <a:sym typeface="Symbol" panose="05050102010706020507" pitchFamily="18" charset="2"/>
              </a:rPr>
              <a:t>feedhorns</a:t>
            </a:r>
            <a:r>
              <a:rPr lang="it-IT" dirty="0">
                <a:sym typeface="Symbol" panose="05050102010706020507" pitchFamily="18" charset="2"/>
              </a:rPr>
              <a:t> </a:t>
            </a:r>
            <a:endParaRPr lang="it-IT" dirty="0" smtClean="0">
              <a:sym typeface="Symbol" panose="05050102010706020507" pitchFamily="18" charset="2"/>
            </a:endParaRPr>
          </a:p>
          <a:p>
            <a:pPr lvl="1"/>
            <a:r>
              <a:rPr lang="it-IT" dirty="0" smtClean="0"/>
              <a:t>6 W-band </a:t>
            </a:r>
            <a:r>
              <a:rPr lang="it-IT" dirty="0" err="1">
                <a:sym typeface="Symbol" panose="05050102010706020507" pitchFamily="18" charset="2"/>
              </a:rPr>
              <a:t>corrugated</a:t>
            </a:r>
            <a:r>
              <a:rPr lang="it-IT" dirty="0">
                <a:sym typeface="Symbol" panose="05050102010706020507" pitchFamily="18" charset="2"/>
              </a:rPr>
              <a:t> </a:t>
            </a:r>
            <a:r>
              <a:rPr lang="it-IT" dirty="0" err="1">
                <a:sym typeface="Symbol" panose="05050102010706020507" pitchFamily="18" charset="2"/>
              </a:rPr>
              <a:t>feedhorns</a:t>
            </a:r>
            <a:r>
              <a:rPr lang="it-IT" dirty="0">
                <a:sym typeface="Symbol" panose="05050102010706020507" pitchFamily="18" charset="2"/>
              </a:rPr>
              <a:t> </a:t>
            </a:r>
            <a:endParaRPr lang="it-IT" dirty="0" smtClean="0"/>
          </a:p>
          <a:p>
            <a:pPr>
              <a:lnSpc>
                <a:spcPct val="150000"/>
              </a:lnSpc>
            </a:pPr>
            <a:r>
              <a:rPr lang="it-IT" dirty="0" err="1" smtClean="0"/>
              <a:t>Main</a:t>
            </a:r>
            <a:r>
              <a:rPr lang="it-IT" dirty="0" smtClean="0"/>
              <a:t> and sub </a:t>
            </a:r>
            <a:r>
              <a:rPr lang="it-IT" dirty="0" err="1" smtClean="0"/>
              <a:t>reflector</a:t>
            </a:r>
            <a:endParaRPr lang="it-IT" dirty="0" smtClean="0"/>
          </a:p>
          <a:p>
            <a:pPr>
              <a:lnSpc>
                <a:spcPct val="150000"/>
              </a:lnSpc>
            </a:pPr>
            <a:r>
              <a:rPr lang="it-IT" dirty="0" err="1" smtClean="0"/>
              <a:t>Comoving</a:t>
            </a:r>
            <a:r>
              <a:rPr lang="it-IT" dirty="0" smtClean="0"/>
              <a:t> </a:t>
            </a:r>
            <a:r>
              <a:rPr lang="it-IT" dirty="0" err="1" smtClean="0"/>
              <a:t>baffle</a:t>
            </a:r>
            <a:endParaRPr lang="it-IT" dirty="0" smtClean="0"/>
          </a:p>
          <a:p>
            <a:pPr marL="0" indent="0">
              <a:lnSpc>
                <a:spcPct val="150000"/>
              </a:lnSpc>
              <a:buNone/>
            </a:pPr>
            <a:endParaRPr lang="it-IT" dirty="0" smtClean="0"/>
          </a:p>
        </p:txBody>
      </p:sp>
      <p:pic>
        <p:nvPicPr>
          <p:cNvPr id="4" name="Immagin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4584" y="1231139"/>
            <a:ext cx="4127862" cy="4582815"/>
          </a:xfrm>
          <a:prstGeom prst="rect">
            <a:avLst/>
          </a:prstGeom>
        </p:spPr>
      </p:pic>
    </p:spTree>
    <p:extLst>
      <p:ext uri="{BB962C8B-B14F-4D97-AF65-F5344CB8AC3E}">
        <p14:creationId xmlns:p14="http://schemas.microsoft.com/office/powerpoint/2010/main" val="4291959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Performance Analysis: </a:t>
            </a:r>
            <a:r>
              <a:rPr lang="it-IT" dirty="0" err="1"/>
              <a:t>Optics</a:t>
            </a:r>
            <a:r>
              <a:rPr lang="it-IT" dirty="0"/>
              <a:t> Model </a:t>
            </a:r>
          </a:p>
        </p:txBody>
      </p:sp>
      <p:sp>
        <p:nvSpPr>
          <p:cNvPr id="3" name="Segnaposto contenuto 2"/>
          <p:cNvSpPr>
            <a:spLocks noGrp="1"/>
          </p:cNvSpPr>
          <p:nvPr>
            <p:ph idx="1"/>
          </p:nvPr>
        </p:nvSpPr>
        <p:spPr/>
        <p:txBody>
          <a:bodyPr anchor="ctr"/>
          <a:lstStyle/>
          <a:p>
            <a:pPr marL="0" indent="0">
              <a:lnSpc>
                <a:spcPct val="150000"/>
              </a:lnSpc>
              <a:buNone/>
            </a:pPr>
            <a:r>
              <a:rPr lang="it-IT" b="1" dirty="0"/>
              <a:t>ELECTROMAGNETIC SIMULATIONS</a:t>
            </a:r>
            <a:endParaRPr lang="it-IT" i="1" dirty="0"/>
          </a:p>
          <a:p>
            <a:pPr>
              <a:lnSpc>
                <a:spcPct val="150000"/>
              </a:lnSpc>
            </a:pPr>
            <a:r>
              <a:rPr lang="it-IT" dirty="0" err="1"/>
              <a:t>Main</a:t>
            </a:r>
            <a:r>
              <a:rPr lang="it-IT" dirty="0"/>
              <a:t> </a:t>
            </a:r>
            <a:r>
              <a:rPr lang="it-IT" dirty="0" err="1"/>
              <a:t>beam</a:t>
            </a:r>
            <a:r>
              <a:rPr lang="it-IT" dirty="0"/>
              <a:t> (PO/PTD)</a:t>
            </a:r>
          </a:p>
          <a:p>
            <a:pPr>
              <a:lnSpc>
                <a:spcPct val="150000"/>
              </a:lnSpc>
            </a:pPr>
            <a:r>
              <a:rPr lang="it-IT" dirty="0"/>
              <a:t>Sidelobes (</a:t>
            </a:r>
            <a:r>
              <a:rPr lang="it-IT" dirty="0" err="1" smtClean="0"/>
              <a:t>MrGTD</a:t>
            </a:r>
            <a:r>
              <a:rPr lang="it-IT" dirty="0" smtClean="0"/>
              <a:t>)</a:t>
            </a:r>
          </a:p>
          <a:p>
            <a:pPr marL="0" indent="0">
              <a:lnSpc>
                <a:spcPct val="150000"/>
              </a:lnSpc>
              <a:buNone/>
            </a:pPr>
            <a:endParaRPr lang="it-IT" dirty="0"/>
          </a:p>
        </p:txBody>
      </p:sp>
      <p:pic>
        <p:nvPicPr>
          <p:cNvPr id="4" name="Immagin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4000" y="1231200"/>
            <a:ext cx="4127862" cy="4582815"/>
          </a:xfrm>
          <a:prstGeom prst="rect">
            <a:avLst/>
          </a:prstGeom>
        </p:spPr>
      </p:pic>
    </p:spTree>
    <p:extLst>
      <p:ext uri="{BB962C8B-B14F-4D97-AF65-F5344CB8AC3E}">
        <p14:creationId xmlns:p14="http://schemas.microsoft.com/office/powerpoint/2010/main" val="2656278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t>
            </a:r>
            <a:r>
              <a:rPr lang="it-IT" dirty="0" smtClean="0"/>
              <a:t>Analysis: Field Distribution </a:t>
            </a:r>
            <a:endParaRPr lang="it-IT" dirty="0"/>
          </a:p>
        </p:txBody>
      </p:sp>
      <p:sp>
        <p:nvSpPr>
          <p:cNvPr id="5" name="Segnaposto contenuto 4"/>
          <p:cNvSpPr>
            <a:spLocks noGrp="1"/>
          </p:cNvSpPr>
          <p:nvPr>
            <p:ph idx="1"/>
          </p:nvPr>
        </p:nvSpPr>
        <p:spPr>
          <a:xfrm>
            <a:off x="457199" y="1082362"/>
            <a:ext cx="8216537" cy="5343937"/>
          </a:xfrm>
        </p:spPr>
        <p:txBody>
          <a:bodyPr/>
          <a:lstStyle/>
          <a:p>
            <a:pPr marL="0" indent="0">
              <a:buNone/>
            </a:pPr>
            <a:r>
              <a:rPr lang="it-IT" b="1" dirty="0" smtClean="0"/>
              <a:t>FIELD DISTRIBUTION</a:t>
            </a:r>
            <a:endParaRPr lang="it-IT" b="1" dirty="0"/>
          </a:p>
          <a:p>
            <a:r>
              <a:rPr lang="it-IT" dirty="0" err="1" smtClean="0"/>
              <a:t>Edge</a:t>
            </a:r>
            <a:r>
              <a:rPr lang="it-IT" dirty="0" smtClean="0"/>
              <a:t> </a:t>
            </a:r>
            <a:r>
              <a:rPr lang="it-IT" dirty="0" err="1" smtClean="0"/>
              <a:t>taper</a:t>
            </a:r>
            <a:r>
              <a:rPr lang="it-IT" dirty="0" smtClean="0"/>
              <a:t> </a:t>
            </a:r>
            <a:r>
              <a:rPr lang="it-IT" dirty="0" err="1" smtClean="0"/>
              <a:t>curves</a:t>
            </a:r>
            <a:endParaRPr lang="it-IT" dirty="0" smtClean="0"/>
          </a:p>
        </p:txBody>
      </p:sp>
      <p:pic>
        <p:nvPicPr>
          <p:cNvPr id="6" name="Segnaposto contenuto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6426" y="1943747"/>
            <a:ext cx="7971149" cy="3845047"/>
          </a:xfrm>
          <a:prstGeom prst="rect">
            <a:avLst/>
          </a:prstGeom>
        </p:spPr>
      </p:pic>
    </p:spTree>
    <p:extLst>
      <p:ext uri="{BB962C8B-B14F-4D97-AF65-F5344CB8AC3E}">
        <p14:creationId xmlns:p14="http://schemas.microsoft.com/office/powerpoint/2010/main" val="119945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Main</a:t>
            </a:r>
            <a:r>
              <a:rPr lang="it-IT" dirty="0" smtClean="0"/>
              <a:t> </a:t>
            </a:r>
            <a:r>
              <a:rPr lang="it-IT" dirty="0" err="1" smtClean="0"/>
              <a:t>Beams</a:t>
            </a:r>
            <a:r>
              <a:rPr lang="it-IT" dirty="0" smtClean="0"/>
              <a:t> </a:t>
            </a:r>
            <a:endParaRPr lang="it-IT" dirty="0"/>
          </a:p>
        </p:txBody>
      </p:sp>
      <p:sp>
        <p:nvSpPr>
          <p:cNvPr id="5" name="Segnaposto contenuto 4"/>
          <p:cNvSpPr>
            <a:spLocks noGrp="1"/>
          </p:cNvSpPr>
          <p:nvPr>
            <p:ph idx="1"/>
          </p:nvPr>
        </p:nvSpPr>
        <p:spPr/>
        <p:txBody>
          <a:bodyPr anchor="ctr"/>
          <a:lstStyle/>
          <a:p>
            <a:pPr marL="0" indent="0">
              <a:lnSpc>
                <a:spcPct val="150000"/>
              </a:lnSpc>
              <a:buNone/>
            </a:pPr>
            <a:r>
              <a:rPr lang="it-IT" b="1" dirty="0" smtClean="0"/>
              <a:t>MAIN BEAMS</a:t>
            </a:r>
            <a:endParaRPr lang="it-IT" i="1" dirty="0"/>
          </a:p>
          <a:p>
            <a:r>
              <a:rPr lang="it-IT" dirty="0" smtClean="0"/>
              <a:t>49 </a:t>
            </a:r>
            <a:r>
              <a:rPr lang="it-IT" dirty="0" err="1" smtClean="0"/>
              <a:t>beams</a:t>
            </a:r>
            <a:r>
              <a:rPr lang="it-IT" dirty="0" smtClean="0"/>
              <a:t> </a:t>
            </a:r>
            <a:r>
              <a:rPr lang="it-IT" dirty="0" err="1" smtClean="0"/>
              <a:t>at</a:t>
            </a:r>
            <a:r>
              <a:rPr lang="it-IT" dirty="0" smtClean="0"/>
              <a:t> 43.5 GHz</a:t>
            </a:r>
          </a:p>
          <a:p>
            <a:r>
              <a:rPr lang="it-IT" dirty="0" smtClean="0"/>
              <a:t>6 </a:t>
            </a:r>
            <a:r>
              <a:rPr lang="it-IT" dirty="0" err="1" smtClean="0"/>
              <a:t>beams</a:t>
            </a:r>
            <a:r>
              <a:rPr lang="it-IT" dirty="0" smtClean="0"/>
              <a:t> </a:t>
            </a:r>
            <a:r>
              <a:rPr lang="it-IT" dirty="0" err="1" smtClean="0"/>
              <a:t>at</a:t>
            </a:r>
            <a:r>
              <a:rPr lang="it-IT" dirty="0" smtClean="0"/>
              <a:t> 95 GHz</a:t>
            </a:r>
          </a:p>
          <a:p>
            <a:pPr marL="0" indent="0">
              <a:lnSpc>
                <a:spcPct val="150000"/>
              </a:lnSpc>
              <a:buNone/>
            </a:pPr>
            <a:endParaRPr lang="it-IT" dirty="0" smtClean="0"/>
          </a:p>
          <a:p>
            <a:pPr marL="0" indent="0">
              <a:lnSpc>
                <a:spcPct val="150000"/>
              </a:lnSpc>
              <a:buNone/>
            </a:pPr>
            <a:r>
              <a:rPr lang="it-IT" b="1" dirty="0" smtClean="0"/>
              <a:t>PARAMETERS</a:t>
            </a:r>
            <a:endParaRPr lang="it-IT" i="1" dirty="0"/>
          </a:p>
          <a:p>
            <a:r>
              <a:rPr lang="it-IT" dirty="0" err="1" smtClean="0"/>
              <a:t>Angular</a:t>
            </a:r>
            <a:r>
              <a:rPr lang="it-IT" dirty="0" smtClean="0"/>
              <a:t> </a:t>
            </a:r>
            <a:r>
              <a:rPr lang="it-IT" dirty="0" err="1" smtClean="0"/>
              <a:t>resolution</a:t>
            </a:r>
            <a:r>
              <a:rPr lang="it-IT" dirty="0" smtClean="0"/>
              <a:t> (FWHM)</a:t>
            </a:r>
            <a:endParaRPr lang="it-IT" dirty="0"/>
          </a:p>
          <a:p>
            <a:r>
              <a:rPr lang="it-IT" dirty="0" err="1" smtClean="0"/>
              <a:t>Ellipticity</a:t>
            </a:r>
            <a:endParaRPr lang="it-IT" dirty="0" smtClean="0"/>
          </a:p>
          <a:p>
            <a:r>
              <a:rPr lang="it-IT" dirty="0" err="1" smtClean="0"/>
              <a:t>Directivity</a:t>
            </a:r>
            <a:endParaRPr lang="it-IT" dirty="0" smtClean="0"/>
          </a:p>
          <a:p>
            <a:r>
              <a:rPr lang="it-IT" dirty="0" smtClean="0"/>
              <a:t>Cross-</a:t>
            </a:r>
            <a:r>
              <a:rPr lang="it-IT" dirty="0" err="1" smtClean="0"/>
              <a:t>polarization</a:t>
            </a:r>
            <a:endParaRPr lang="it-IT" dirty="0"/>
          </a:p>
          <a:p>
            <a:pPr marL="0" indent="0">
              <a:lnSpc>
                <a:spcPct val="150000"/>
              </a:lnSpc>
              <a:buNone/>
            </a:pPr>
            <a:endParaRPr lang="it-IT" dirty="0"/>
          </a:p>
        </p:txBody>
      </p:sp>
      <p:grpSp>
        <p:nvGrpSpPr>
          <p:cNvPr id="14" name="Gruppo 13"/>
          <p:cNvGrpSpPr/>
          <p:nvPr/>
        </p:nvGrpSpPr>
        <p:grpSpPr>
          <a:xfrm>
            <a:off x="3694546" y="1358534"/>
            <a:ext cx="4802909" cy="2162101"/>
            <a:chOff x="3694546" y="1271444"/>
            <a:chExt cx="4802909" cy="2162101"/>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46" y="1417866"/>
              <a:ext cx="4802909" cy="2015679"/>
            </a:xfrm>
            <a:prstGeom prst="rect">
              <a:avLst/>
            </a:prstGeom>
          </p:spPr>
        </p:pic>
        <p:sp>
          <p:nvSpPr>
            <p:cNvPr id="9" name="CasellaDiTesto 8"/>
            <p:cNvSpPr txBox="1"/>
            <p:nvPr/>
          </p:nvSpPr>
          <p:spPr>
            <a:xfrm>
              <a:off x="4308372" y="1271444"/>
              <a:ext cx="1136590" cy="253916"/>
            </a:xfrm>
            <a:prstGeom prst="rect">
              <a:avLst/>
            </a:prstGeom>
            <a:noFill/>
          </p:spPr>
          <p:txBody>
            <a:bodyPr wrap="square" rtlCol="0">
              <a:spAutoFit/>
            </a:bodyPr>
            <a:lstStyle/>
            <a:p>
              <a:pPr algn="ctr"/>
              <a:r>
                <a:rPr lang="it-IT" sz="1050" dirty="0" err="1" smtClean="0">
                  <a:solidFill>
                    <a:schemeClr val="bg1">
                      <a:lumMod val="65000"/>
                      <a:lumOff val="35000"/>
                    </a:schemeClr>
                  </a:solidFill>
                </a:rPr>
                <a:t>copolar</a:t>
              </a:r>
              <a:r>
                <a:rPr lang="it-IT" sz="1050" dirty="0" smtClean="0">
                  <a:solidFill>
                    <a:schemeClr val="bg1">
                      <a:lumMod val="65000"/>
                      <a:lumOff val="35000"/>
                    </a:schemeClr>
                  </a:solidFill>
                </a:rPr>
                <a:t>  (Q-band)</a:t>
              </a:r>
              <a:endParaRPr lang="en-GB" sz="1050" dirty="0">
                <a:solidFill>
                  <a:schemeClr val="bg1">
                    <a:lumMod val="65000"/>
                    <a:lumOff val="35000"/>
                  </a:schemeClr>
                </a:solidFill>
              </a:endParaRPr>
            </a:p>
          </p:txBody>
        </p:sp>
        <p:sp>
          <p:nvSpPr>
            <p:cNvPr id="10" name="CasellaDiTesto 9"/>
            <p:cNvSpPr txBox="1"/>
            <p:nvPr/>
          </p:nvSpPr>
          <p:spPr>
            <a:xfrm>
              <a:off x="6602570" y="1271444"/>
              <a:ext cx="1338604" cy="253916"/>
            </a:xfrm>
            <a:prstGeom prst="rect">
              <a:avLst/>
            </a:prstGeom>
            <a:noFill/>
          </p:spPr>
          <p:txBody>
            <a:bodyPr wrap="square" rtlCol="0">
              <a:spAutoFit/>
            </a:bodyPr>
            <a:lstStyle/>
            <a:p>
              <a:r>
                <a:rPr lang="it-IT" sz="1050" dirty="0" smtClean="0">
                  <a:solidFill>
                    <a:schemeClr val="bg1">
                      <a:lumMod val="65000"/>
                      <a:lumOff val="35000"/>
                    </a:schemeClr>
                  </a:solidFill>
                </a:rPr>
                <a:t>cross-</a:t>
              </a:r>
              <a:r>
                <a:rPr lang="it-IT" sz="1050" dirty="0" err="1" smtClean="0">
                  <a:solidFill>
                    <a:schemeClr val="bg1">
                      <a:lumMod val="65000"/>
                      <a:lumOff val="35000"/>
                    </a:schemeClr>
                  </a:solidFill>
                </a:rPr>
                <a:t>polar</a:t>
              </a:r>
              <a:r>
                <a:rPr lang="it-IT" sz="1050" dirty="0" smtClean="0">
                  <a:solidFill>
                    <a:schemeClr val="bg1">
                      <a:lumMod val="65000"/>
                      <a:lumOff val="35000"/>
                    </a:schemeClr>
                  </a:solidFill>
                </a:rPr>
                <a:t> (Q-band)</a:t>
              </a:r>
              <a:endParaRPr lang="en-GB" sz="1050" dirty="0">
                <a:solidFill>
                  <a:schemeClr val="bg1">
                    <a:lumMod val="65000"/>
                    <a:lumOff val="35000"/>
                  </a:schemeClr>
                </a:solidFill>
              </a:endParaRPr>
            </a:p>
          </p:txBody>
        </p:sp>
      </p:grpSp>
      <p:grpSp>
        <p:nvGrpSpPr>
          <p:cNvPr id="13" name="Gruppo 12"/>
          <p:cNvGrpSpPr/>
          <p:nvPr/>
        </p:nvGrpSpPr>
        <p:grpSpPr>
          <a:xfrm>
            <a:off x="3694546" y="3520635"/>
            <a:ext cx="4803675" cy="2187527"/>
            <a:chOff x="3694546" y="3520635"/>
            <a:chExt cx="4803675" cy="2187527"/>
          </a:xfrm>
        </p:grpSpPr>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546" y="3692162"/>
              <a:ext cx="4803675" cy="2016000"/>
            </a:xfrm>
            <a:prstGeom prst="rect">
              <a:avLst/>
            </a:prstGeom>
          </p:spPr>
        </p:pic>
        <p:sp>
          <p:nvSpPr>
            <p:cNvPr id="12" name="CasellaDiTesto 11"/>
            <p:cNvSpPr txBox="1"/>
            <p:nvPr/>
          </p:nvSpPr>
          <p:spPr>
            <a:xfrm>
              <a:off x="4308372" y="3520635"/>
              <a:ext cx="1136590" cy="253916"/>
            </a:xfrm>
            <a:prstGeom prst="rect">
              <a:avLst/>
            </a:prstGeom>
            <a:noFill/>
          </p:spPr>
          <p:txBody>
            <a:bodyPr wrap="square" rtlCol="0">
              <a:spAutoFit/>
            </a:bodyPr>
            <a:lstStyle/>
            <a:p>
              <a:pPr algn="ctr"/>
              <a:r>
                <a:rPr lang="it-IT" sz="1050" dirty="0" err="1" smtClean="0">
                  <a:solidFill>
                    <a:schemeClr val="bg1">
                      <a:lumMod val="65000"/>
                      <a:lumOff val="35000"/>
                    </a:schemeClr>
                  </a:solidFill>
                </a:rPr>
                <a:t>copolar</a:t>
              </a:r>
              <a:r>
                <a:rPr lang="it-IT" sz="1050" dirty="0" smtClean="0">
                  <a:solidFill>
                    <a:schemeClr val="bg1">
                      <a:lumMod val="65000"/>
                      <a:lumOff val="35000"/>
                    </a:schemeClr>
                  </a:solidFill>
                </a:rPr>
                <a:t> (W-band)</a:t>
              </a:r>
              <a:endParaRPr lang="en-GB" sz="1050" dirty="0">
                <a:solidFill>
                  <a:schemeClr val="bg1">
                    <a:lumMod val="65000"/>
                    <a:lumOff val="35000"/>
                  </a:schemeClr>
                </a:solidFill>
              </a:endParaRPr>
            </a:p>
          </p:txBody>
        </p:sp>
      </p:grpSp>
      <p:sp>
        <p:nvSpPr>
          <p:cNvPr id="15" name="CasellaDiTesto 14"/>
          <p:cNvSpPr txBox="1"/>
          <p:nvPr/>
        </p:nvSpPr>
        <p:spPr>
          <a:xfrm>
            <a:off x="6602570" y="3520635"/>
            <a:ext cx="1338604" cy="253916"/>
          </a:xfrm>
          <a:prstGeom prst="rect">
            <a:avLst/>
          </a:prstGeom>
          <a:noFill/>
        </p:spPr>
        <p:txBody>
          <a:bodyPr wrap="square" rtlCol="0">
            <a:spAutoFit/>
          </a:bodyPr>
          <a:lstStyle/>
          <a:p>
            <a:r>
              <a:rPr lang="it-IT" sz="1050" dirty="0" smtClean="0">
                <a:solidFill>
                  <a:schemeClr val="bg1">
                    <a:lumMod val="65000"/>
                    <a:lumOff val="35000"/>
                  </a:schemeClr>
                </a:solidFill>
              </a:rPr>
              <a:t>cross-</a:t>
            </a:r>
            <a:r>
              <a:rPr lang="it-IT" sz="1050" dirty="0" err="1" smtClean="0">
                <a:solidFill>
                  <a:schemeClr val="bg1">
                    <a:lumMod val="65000"/>
                    <a:lumOff val="35000"/>
                  </a:schemeClr>
                </a:solidFill>
              </a:rPr>
              <a:t>polar</a:t>
            </a:r>
            <a:r>
              <a:rPr lang="it-IT" sz="1050" dirty="0" smtClean="0">
                <a:solidFill>
                  <a:schemeClr val="bg1">
                    <a:lumMod val="65000"/>
                    <a:lumOff val="35000"/>
                  </a:schemeClr>
                </a:solidFill>
              </a:rPr>
              <a:t> (W-band)</a:t>
            </a:r>
            <a:endParaRPr lang="en-GB" sz="1050" dirty="0">
              <a:solidFill>
                <a:schemeClr val="bg1">
                  <a:lumMod val="65000"/>
                  <a:lumOff val="35000"/>
                </a:schemeClr>
              </a:solidFill>
            </a:endParaRPr>
          </a:p>
        </p:txBody>
      </p:sp>
    </p:spTree>
    <p:extLst>
      <p:ext uri="{BB962C8B-B14F-4D97-AF65-F5344CB8AC3E}">
        <p14:creationId xmlns:p14="http://schemas.microsoft.com/office/powerpoint/2010/main" val="1470490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a:t>Main</a:t>
            </a:r>
            <a:r>
              <a:rPr lang="it-IT" dirty="0"/>
              <a:t> </a:t>
            </a:r>
            <a:r>
              <a:rPr lang="it-IT" dirty="0" err="1"/>
              <a:t>Beams</a:t>
            </a:r>
            <a:endParaRPr lang="it-IT" dirty="0"/>
          </a:p>
        </p:txBody>
      </p:sp>
      <p:sp>
        <p:nvSpPr>
          <p:cNvPr id="5" name="Segnaposto contenuto 4"/>
          <p:cNvSpPr>
            <a:spLocks noGrp="1"/>
          </p:cNvSpPr>
          <p:nvPr>
            <p:ph idx="1"/>
          </p:nvPr>
        </p:nvSpPr>
        <p:spPr/>
        <p:txBody>
          <a:bodyPr anchor="ctr"/>
          <a:lstStyle/>
          <a:p>
            <a:pPr marL="0" indent="0">
              <a:lnSpc>
                <a:spcPct val="150000"/>
              </a:lnSpc>
              <a:buNone/>
            </a:pPr>
            <a:r>
              <a:rPr lang="it-IT" b="1" dirty="0" smtClean="0"/>
              <a:t>Q-BAND</a:t>
            </a:r>
            <a:endParaRPr lang="it-IT" i="1" dirty="0"/>
          </a:p>
          <a:p>
            <a:r>
              <a:rPr lang="it-IT" dirty="0" smtClean="0"/>
              <a:t>FWHM </a:t>
            </a:r>
            <a:r>
              <a:rPr lang="it-IT" dirty="0">
                <a:sym typeface="Symbol" panose="05050102010706020507" pitchFamily="18" charset="2"/>
              </a:rPr>
              <a:t></a:t>
            </a:r>
            <a:r>
              <a:rPr lang="it-IT" dirty="0"/>
              <a:t> 21 </a:t>
            </a:r>
            <a:r>
              <a:rPr lang="it-IT" dirty="0" err="1"/>
              <a:t>arcmin</a:t>
            </a:r>
            <a:endParaRPr lang="it-IT" dirty="0"/>
          </a:p>
          <a:p>
            <a:r>
              <a:rPr lang="it-IT" dirty="0" err="1"/>
              <a:t>Ellipticity</a:t>
            </a:r>
            <a:r>
              <a:rPr lang="it-IT" dirty="0"/>
              <a:t>  1.003 – 1.033</a:t>
            </a:r>
          </a:p>
          <a:p>
            <a:r>
              <a:rPr lang="it-IT" dirty="0" err="1"/>
              <a:t>Directivity</a:t>
            </a:r>
            <a:r>
              <a:rPr lang="it-IT" dirty="0"/>
              <a:t> </a:t>
            </a:r>
            <a:r>
              <a:rPr lang="it-IT" dirty="0">
                <a:sym typeface="Symbol" panose="05050102010706020507" pitchFamily="18" charset="2"/>
              </a:rPr>
              <a:t></a:t>
            </a:r>
            <a:r>
              <a:rPr lang="it-IT" dirty="0"/>
              <a:t> 54.7 </a:t>
            </a:r>
            <a:r>
              <a:rPr lang="it-IT" dirty="0" err="1"/>
              <a:t>dBi</a:t>
            </a:r>
            <a:endParaRPr lang="it-IT" dirty="0"/>
          </a:p>
          <a:p>
            <a:r>
              <a:rPr lang="it-IT" dirty="0" smtClean="0"/>
              <a:t>Cross-</a:t>
            </a:r>
            <a:r>
              <a:rPr lang="it-IT" dirty="0" err="1" smtClean="0"/>
              <a:t>polarization</a:t>
            </a:r>
            <a:r>
              <a:rPr lang="it-IT" dirty="0" smtClean="0"/>
              <a:t> &lt; -40 </a:t>
            </a:r>
            <a:r>
              <a:rPr lang="it-IT" dirty="0"/>
              <a:t>dB </a:t>
            </a:r>
          </a:p>
          <a:p>
            <a:pPr marL="0" indent="0">
              <a:lnSpc>
                <a:spcPct val="150000"/>
              </a:lnSpc>
              <a:buNone/>
            </a:pPr>
            <a:endParaRPr lang="it-IT"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196" y="1688870"/>
            <a:ext cx="4720717" cy="3960000"/>
          </a:xfrm>
          <a:prstGeom prst="rect">
            <a:avLst/>
          </a:prstGeom>
        </p:spPr>
      </p:pic>
    </p:spTree>
    <p:extLst>
      <p:ext uri="{BB962C8B-B14F-4D97-AF65-F5344CB8AC3E}">
        <p14:creationId xmlns:p14="http://schemas.microsoft.com/office/powerpoint/2010/main" val="379407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a:t>Main</a:t>
            </a:r>
            <a:r>
              <a:rPr lang="it-IT" dirty="0"/>
              <a:t> </a:t>
            </a:r>
            <a:r>
              <a:rPr lang="it-IT" dirty="0" err="1"/>
              <a:t>Beams</a:t>
            </a:r>
            <a:endParaRPr lang="it-IT" dirty="0"/>
          </a:p>
        </p:txBody>
      </p:sp>
      <p:sp>
        <p:nvSpPr>
          <p:cNvPr id="5" name="Segnaposto contenuto 4"/>
          <p:cNvSpPr>
            <a:spLocks noGrp="1"/>
          </p:cNvSpPr>
          <p:nvPr>
            <p:ph idx="1"/>
          </p:nvPr>
        </p:nvSpPr>
        <p:spPr/>
        <p:txBody>
          <a:bodyPr anchor="ctr"/>
          <a:lstStyle/>
          <a:p>
            <a:pPr marL="0" indent="0">
              <a:lnSpc>
                <a:spcPct val="150000"/>
              </a:lnSpc>
              <a:buNone/>
            </a:pPr>
            <a:r>
              <a:rPr lang="it-IT" b="1" dirty="0" smtClean="0"/>
              <a:t>W-BAND</a:t>
            </a:r>
            <a:endParaRPr lang="it-IT" i="1" dirty="0"/>
          </a:p>
          <a:p>
            <a:r>
              <a:rPr lang="it-IT" dirty="0" smtClean="0"/>
              <a:t>FWHM </a:t>
            </a:r>
            <a:r>
              <a:rPr lang="it-IT" dirty="0">
                <a:sym typeface="Symbol" panose="05050102010706020507" pitchFamily="18" charset="2"/>
              </a:rPr>
              <a:t></a:t>
            </a:r>
            <a:r>
              <a:rPr lang="it-IT" dirty="0"/>
              <a:t> </a:t>
            </a:r>
            <a:r>
              <a:rPr lang="it-IT" dirty="0" smtClean="0"/>
              <a:t>9.5 </a:t>
            </a:r>
            <a:r>
              <a:rPr lang="it-IT" dirty="0" err="1"/>
              <a:t>arcmin</a:t>
            </a:r>
            <a:endParaRPr lang="it-IT" dirty="0"/>
          </a:p>
          <a:p>
            <a:r>
              <a:rPr lang="it-IT" dirty="0" err="1" smtClean="0"/>
              <a:t>Ellipticity</a:t>
            </a:r>
            <a:r>
              <a:rPr lang="it-IT" dirty="0" smtClean="0"/>
              <a:t>  1.006 – 1.041</a:t>
            </a:r>
          </a:p>
          <a:p>
            <a:r>
              <a:rPr lang="it-IT" dirty="0" err="1" smtClean="0"/>
              <a:t>Directivity</a:t>
            </a:r>
            <a:r>
              <a:rPr lang="it-IT" dirty="0" smtClean="0"/>
              <a:t> </a:t>
            </a:r>
            <a:r>
              <a:rPr lang="it-IT" dirty="0">
                <a:sym typeface="Symbol" panose="05050102010706020507" pitchFamily="18" charset="2"/>
              </a:rPr>
              <a:t></a:t>
            </a:r>
            <a:r>
              <a:rPr lang="it-IT" dirty="0"/>
              <a:t> </a:t>
            </a:r>
            <a:r>
              <a:rPr lang="it-IT" dirty="0" smtClean="0"/>
              <a:t>61.4 </a:t>
            </a:r>
            <a:r>
              <a:rPr lang="it-IT" dirty="0" err="1" smtClean="0"/>
              <a:t>dBi</a:t>
            </a:r>
            <a:endParaRPr lang="it-IT" dirty="0" smtClean="0"/>
          </a:p>
          <a:p>
            <a:r>
              <a:rPr lang="it-IT" dirty="0" smtClean="0"/>
              <a:t>Cross-</a:t>
            </a:r>
            <a:r>
              <a:rPr lang="it-IT" dirty="0" err="1" smtClean="0"/>
              <a:t>polarization</a:t>
            </a:r>
            <a:r>
              <a:rPr lang="it-IT" dirty="0" smtClean="0"/>
              <a:t> &lt; -40 dB </a:t>
            </a:r>
            <a:endParaRPr lang="it-IT" dirty="0"/>
          </a:p>
          <a:p>
            <a:pPr marL="0" indent="0">
              <a:lnSpc>
                <a:spcPct val="150000"/>
              </a:lnSpc>
              <a:buNone/>
            </a:pP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001" y="1688400"/>
            <a:ext cx="4720717" cy="3960000"/>
          </a:xfrm>
          <a:prstGeom prst="rect">
            <a:avLst/>
          </a:prstGeom>
        </p:spPr>
      </p:pic>
    </p:spTree>
    <p:extLst>
      <p:ext uri="{BB962C8B-B14F-4D97-AF65-F5344CB8AC3E}">
        <p14:creationId xmlns:p14="http://schemas.microsoft.com/office/powerpoint/2010/main" val="1027972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Cosmic</a:t>
            </a:r>
            <a:r>
              <a:rPr lang="it-IT" dirty="0" smtClean="0"/>
              <a:t> </a:t>
            </a:r>
            <a:r>
              <a:rPr lang="it-IT" dirty="0" err="1" smtClean="0"/>
              <a:t>Microwave</a:t>
            </a:r>
            <a:r>
              <a:rPr lang="it-IT" dirty="0" smtClean="0"/>
              <a:t> Background</a:t>
            </a:r>
            <a:endParaRPr lang="it-IT" dirty="0"/>
          </a:p>
        </p:txBody>
      </p:sp>
      <p:sp>
        <p:nvSpPr>
          <p:cNvPr id="3" name="Segnaposto contenuto 2"/>
          <p:cNvSpPr>
            <a:spLocks noGrp="1"/>
          </p:cNvSpPr>
          <p:nvPr>
            <p:ph idx="1"/>
          </p:nvPr>
        </p:nvSpPr>
        <p:spPr/>
        <p:txBody>
          <a:bodyPr anchor="t">
            <a:normAutofit/>
          </a:bodyPr>
          <a:lstStyle/>
          <a:p>
            <a:pPr marL="0" indent="0">
              <a:lnSpc>
                <a:spcPct val="150000"/>
              </a:lnSpc>
              <a:buClr>
                <a:schemeClr val="bg2"/>
              </a:buClr>
              <a:buNone/>
            </a:pPr>
            <a:r>
              <a:rPr lang="it-IT" b="1" dirty="0" smtClean="0"/>
              <a:t>SPECTRUM</a:t>
            </a:r>
          </a:p>
          <a:p>
            <a:pPr>
              <a:lnSpc>
                <a:spcPct val="150000"/>
              </a:lnSpc>
              <a:buClr>
                <a:schemeClr val="bg2"/>
              </a:buClr>
              <a:buFont typeface="Wingdings" panose="05000000000000000000" pitchFamily="2" charset="2"/>
              <a:buChar char="§"/>
            </a:pPr>
            <a:r>
              <a:rPr lang="en-US" dirty="0" smtClean="0"/>
              <a:t>Blackbody spectrum at T = 2,725 ± 0,002 K</a:t>
            </a:r>
            <a:endParaRPr lang="en-US" sz="1600" i="1" dirty="0" smtClean="0"/>
          </a:p>
        </p:txBody>
      </p:sp>
      <p:grpSp>
        <p:nvGrpSpPr>
          <p:cNvPr id="4" name="Gruppo 3"/>
          <p:cNvGrpSpPr/>
          <p:nvPr/>
        </p:nvGrpSpPr>
        <p:grpSpPr>
          <a:xfrm>
            <a:off x="2301321" y="1155028"/>
            <a:ext cx="5899555" cy="4890933"/>
            <a:chOff x="2301321" y="1045844"/>
            <a:chExt cx="5899555" cy="4890933"/>
          </a:xfrm>
        </p:grpSpPr>
        <p:pic>
          <p:nvPicPr>
            <p:cNvPr id="5" name="Picture 3" descr="C:\Users\Sabrina\Sync\tesi\presentazione\img_pres\corpo_nero.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1321" y="2221928"/>
              <a:ext cx="4541358" cy="3714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b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536839">
              <a:off x="6310604" y="1453147"/>
              <a:ext cx="2297575" cy="148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476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a:t>Main</a:t>
            </a:r>
            <a:r>
              <a:rPr lang="it-IT" dirty="0"/>
              <a:t> </a:t>
            </a:r>
            <a:r>
              <a:rPr lang="it-IT" dirty="0" err="1"/>
              <a:t>Beams</a:t>
            </a:r>
            <a:endParaRPr lang="it-IT"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940" y="1246377"/>
            <a:ext cx="5583055" cy="4683381"/>
          </a:xfrm>
          <a:prstGeom prst="rect">
            <a:avLst/>
          </a:prstGeom>
        </p:spPr>
      </p:pic>
    </p:spTree>
    <p:extLst>
      <p:ext uri="{BB962C8B-B14F-4D97-AF65-F5344CB8AC3E}">
        <p14:creationId xmlns:p14="http://schemas.microsoft.com/office/powerpoint/2010/main" val="197857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a:t>Main</a:t>
            </a:r>
            <a:r>
              <a:rPr lang="it-IT" dirty="0"/>
              <a:t> </a:t>
            </a:r>
            <a:r>
              <a:rPr lang="it-IT" dirty="0" err="1"/>
              <a:t>Beams</a:t>
            </a:r>
            <a:endParaRPr lang="it-IT"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940" y="1246377"/>
            <a:ext cx="5583055" cy="4683381"/>
          </a:xfrm>
          <a:prstGeom prst="rect">
            <a:avLst/>
          </a:prstGeom>
        </p:spPr>
      </p:pic>
      <p:sp>
        <p:nvSpPr>
          <p:cNvPr id="7" name="Rettangolo 6"/>
          <p:cNvSpPr/>
          <p:nvPr/>
        </p:nvSpPr>
        <p:spPr>
          <a:xfrm>
            <a:off x="2540724" y="1390997"/>
            <a:ext cx="4049486" cy="4050018"/>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p:nvPr/>
        </p:nvCxnSpPr>
        <p:spPr>
          <a:xfrm>
            <a:off x="2846719" y="3427411"/>
            <a:ext cx="3450566" cy="0"/>
          </a:xfrm>
          <a:prstGeom prst="straightConnector1">
            <a:avLst/>
          </a:prstGeom>
          <a:ln>
            <a:solidFill>
              <a:schemeClr val="bg2">
                <a:lumMod val="50000"/>
              </a:schemeClr>
            </a:solidFill>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1" name="CasellaDiTesto 10"/>
          <p:cNvSpPr txBox="1"/>
          <p:nvPr/>
        </p:nvSpPr>
        <p:spPr>
          <a:xfrm>
            <a:off x="4278703" y="2952161"/>
            <a:ext cx="1552754" cy="523220"/>
          </a:xfrm>
          <a:prstGeom prst="rect">
            <a:avLst/>
          </a:prstGeom>
          <a:noFill/>
        </p:spPr>
        <p:txBody>
          <a:bodyPr wrap="square" rtlCol="0">
            <a:spAutoFit/>
          </a:bodyPr>
          <a:lstStyle/>
          <a:p>
            <a:r>
              <a:rPr lang="it-IT" sz="2800" b="1" dirty="0" smtClean="0">
                <a:solidFill>
                  <a:schemeClr val="bg2">
                    <a:lumMod val="50000"/>
                  </a:schemeClr>
                </a:solidFill>
                <a:effectLst>
                  <a:outerShdw blurRad="38100" dist="38100" dir="2700000" algn="tl">
                    <a:srgbClr val="000000">
                      <a:alpha val="43137"/>
                    </a:srgbClr>
                  </a:outerShdw>
                </a:effectLst>
              </a:rPr>
              <a:t>10°</a:t>
            </a:r>
            <a:endParaRPr lang="en-GB" sz="2800" b="1" dirty="0">
              <a:solidFill>
                <a:schemeClr val="bg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8531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Main</a:t>
            </a:r>
            <a:r>
              <a:rPr lang="it-IT" dirty="0" smtClean="0"/>
              <a:t> </a:t>
            </a:r>
            <a:r>
              <a:rPr lang="it-IT" dirty="0" err="1" smtClean="0"/>
              <a:t>Beams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a:t>M</a:t>
            </a:r>
            <a:r>
              <a:rPr lang="it-IT" b="1" dirty="0" smtClean="0"/>
              <a:t>AIN BEAMS IN THE BANDWIDTH</a:t>
            </a:r>
            <a:endParaRPr lang="it-IT" i="1" dirty="0"/>
          </a:p>
          <a:p>
            <a:r>
              <a:rPr lang="it-IT" dirty="0" err="1" smtClean="0"/>
              <a:t>Radiation</a:t>
            </a:r>
            <a:r>
              <a:rPr lang="it-IT" dirty="0" smtClean="0"/>
              <a:t> pattern </a:t>
            </a:r>
            <a:r>
              <a:rPr lang="it-IT" dirty="0" err="1" smtClean="0"/>
              <a:t>changes</a:t>
            </a:r>
            <a:r>
              <a:rPr lang="it-IT" dirty="0" smtClean="0"/>
              <a:t> with </a:t>
            </a:r>
            <a:r>
              <a:rPr lang="it-IT" dirty="0" err="1" smtClean="0"/>
              <a:t>frequency</a:t>
            </a:r>
            <a:endParaRPr lang="it-IT" dirty="0" smtClean="0"/>
          </a:p>
        </p:txBody>
      </p:sp>
      <p:grpSp>
        <p:nvGrpSpPr>
          <p:cNvPr id="16" name="Gruppo 15"/>
          <p:cNvGrpSpPr/>
          <p:nvPr/>
        </p:nvGrpSpPr>
        <p:grpSpPr>
          <a:xfrm>
            <a:off x="236909" y="2239634"/>
            <a:ext cx="8760788" cy="3253678"/>
            <a:chOff x="615297" y="2308002"/>
            <a:chExt cx="8099606" cy="3008120"/>
          </a:xfrm>
        </p:grpSpPr>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97" y="2308002"/>
              <a:ext cx="4082150" cy="3007482"/>
            </a:xfrm>
            <a:prstGeom prst="rect">
              <a:avLst/>
            </a:prstGeom>
          </p:spPr>
        </p:pic>
        <p:pic>
          <p:nvPicPr>
            <p:cNvPr id="18" name="Immagin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765" y="2310122"/>
              <a:ext cx="4080138" cy="3006000"/>
            </a:xfrm>
            <a:prstGeom prst="rect">
              <a:avLst/>
            </a:prstGeom>
          </p:spPr>
        </p:pic>
      </p:grpSp>
    </p:spTree>
    <p:extLst>
      <p:ext uri="{BB962C8B-B14F-4D97-AF65-F5344CB8AC3E}">
        <p14:creationId xmlns:p14="http://schemas.microsoft.com/office/powerpoint/2010/main" val="1625068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Main</a:t>
            </a:r>
            <a:r>
              <a:rPr lang="it-IT" dirty="0" smtClean="0"/>
              <a:t> </a:t>
            </a:r>
            <a:r>
              <a:rPr lang="it-IT" dirty="0" err="1" smtClean="0"/>
              <a:t>Beams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a:t>M</a:t>
            </a:r>
            <a:r>
              <a:rPr lang="it-IT" b="1" dirty="0" smtClean="0"/>
              <a:t>AIN BEAMS IN THE BANDWIDTH</a:t>
            </a:r>
            <a:endParaRPr lang="it-IT" i="1" dirty="0"/>
          </a:p>
          <a:p>
            <a:r>
              <a:rPr lang="it-IT" dirty="0" smtClean="0"/>
              <a:t>Q-band: 38 - 41 - 43 - 45 -47 GHz</a:t>
            </a:r>
          </a:p>
          <a:p>
            <a:r>
              <a:rPr lang="it-IT" dirty="0" smtClean="0"/>
              <a:t>W-band: 85 - 90 - 95 -100 - 105 GHz </a:t>
            </a:r>
          </a:p>
        </p:txBody>
      </p:sp>
      <p:grpSp>
        <p:nvGrpSpPr>
          <p:cNvPr id="9" name="Gruppo 8"/>
          <p:cNvGrpSpPr/>
          <p:nvPr/>
        </p:nvGrpSpPr>
        <p:grpSpPr>
          <a:xfrm>
            <a:off x="334500" y="2543256"/>
            <a:ext cx="8436954" cy="3593560"/>
            <a:chOff x="334500" y="2543256"/>
            <a:chExt cx="8436954" cy="359356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0" y="2680816"/>
              <a:ext cx="4126104" cy="3456000"/>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304" y="2680816"/>
              <a:ext cx="4188150" cy="3455999"/>
            </a:xfrm>
            <a:prstGeom prst="rect">
              <a:avLst/>
            </a:prstGeom>
          </p:spPr>
        </p:pic>
        <p:sp>
          <p:nvSpPr>
            <p:cNvPr id="6" name="CasellaDiTesto 5"/>
            <p:cNvSpPr txBox="1"/>
            <p:nvPr/>
          </p:nvSpPr>
          <p:spPr>
            <a:xfrm>
              <a:off x="1838401" y="2544714"/>
              <a:ext cx="1136590" cy="253916"/>
            </a:xfrm>
            <a:prstGeom prst="rect">
              <a:avLst/>
            </a:prstGeom>
            <a:noFill/>
          </p:spPr>
          <p:txBody>
            <a:bodyPr wrap="square" rtlCol="0">
              <a:spAutoFit/>
            </a:bodyPr>
            <a:lstStyle/>
            <a:p>
              <a:pPr algn="ctr"/>
              <a:r>
                <a:rPr lang="it-IT" sz="1050" dirty="0" err="1" smtClean="0">
                  <a:solidFill>
                    <a:schemeClr val="bg1">
                      <a:lumMod val="65000"/>
                      <a:lumOff val="35000"/>
                    </a:schemeClr>
                  </a:solidFill>
                </a:rPr>
                <a:t>copolar</a:t>
              </a:r>
              <a:r>
                <a:rPr lang="it-IT" sz="1050" dirty="0" smtClean="0">
                  <a:solidFill>
                    <a:schemeClr val="bg1">
                      <a:lumMod val="65000"/>
                      <a:lumOff val="35000"/>
                    </a:schemeClr>
                  </a:solidFill>
                </a:rPr>
                <a:t>  (Q-band)</a:t>
              </a:r>
              <a:endParaRPr lang="en-GB" sz="1050" dirty="0">
                <a:solidFill>
                  <a:schemeClr val="bg1">
                    <a:lumMod val="65000"/>
                    <a:lumOff val="35000"/>
                  </a:schemeClr>
                </a:solidFill>
              </a:endParaRPr>
            </a:p>
          </p:txBody>
        </p:sp>
        <p:sp>
          <p:nvSpPr>
            <p:cNvPr id="7" name="CasellaDiTesto 6"/>
            <p:cNvSpPr txBox="1"/>
            <p:nvPr/>
          </p:nvSpPr>
          <p:spPr>
            <a:xfrm>
              <a:off x="6109084" y="2543256"/>
              <a:ext cx="1196972" cy="253916"/>
            </a:xfrm>
            <a:prstGeom prst="rect">
              <a:avLst/>
            </a:prstGeom>
            <a:noFill/>
          </p:spPr>
          <p:txBody>
            <a:bodyPr wrap="square" rtlCol="0">
              <a:spAutoFit/>
            </a:bodyPr>
            <a:lstStyle/>
            <a:p>
              <a:pPr algn="ctr"/>
              <a:r>
                <a:rPr lang="it-IT" sz="1050" dirty="0" err="1" smtClean="0">
                  <a:solidFill>
                    <a:schemeClr val="bg1">
                      <a:lumMod val="65000"/>
                      <a:lumOff val="35000"/>
                    </a:schemeClr>
                  </a:solidFill>
                </a:rPr>
                <a:t>copolar</a:t>
              </a:r>
              <a:r>
                <a:rPr lang="it-IT" sz="1050" dirty="0" smtClean="0">
                  <a:solidFill>
                    <a:schemeClr val="bg1">
                      <a:lumMod val="65000"/>
                      <a:lumOff val="35000"/>
                    </a:schemeClr>
                  </a:solidFill>
                </a:rPr>
                <a:t>  (W-band)</a:t>
              </a:r>
              <a:endParaRPr lang="en-GB" sz="1050" dirty="0">
                <a:solidFill>
                  <a:schemeClr val="bg1">
                    <a:lumMod val="65000"/>
                    <a:lumOff val="35000"/>
                  </a:schemeClr>
                </a:solidFill>
              </a:endParaRPr>
            </a:p>
          </p:txBody>
        </p:sp>
      </p:grpSp>
    </p:spTree>
    <p:extLst>
      <p:ext uri="{BB962C8B-B14F-4D97-AF65-F5344CB8AC3E}">
        <p14:creationId xmlns:p14="http://schemas.microsoft.com/office/powerpoint/2010/main" val="1385479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SIDELOBES</a:t>
            </a:r>
            <a:endParaRPr lang="it-IT" i="1" dirty="0"/>
          </a:p>
          <a:p>
            <a:r>
              <a:rPr lang="it-IT" dirty="0" smtClean="0"/>
              <a:t>4</a:t>
            </a:r>
            <a:r>
              <a:rPr lang="el-GR" dirty="0" smtClean="0"/>
              <a:t>π</a:t>
            </a:r>
            <a:r>
              <a:rPr lang="it-IT" dirty="0" smtClean="0"/>
              <a:t> </a:t>
            </a:r>
            <a:r>
              <a:rPr lang="it-IT" dirty="0" err="1" smtClean="0"/>
              <a:t>beam</a:t>
            </a:r>
            <a:r>
              <a:rPr lang="it-IT" dirty="0" smtClean="0"/>
              <a:t> pattern </a:t>
            </a:r>
            <a:r>
              <a:rPr lang="it-IT" dirty="0" err="1" smtClean="0"/>
              <a:t>at</a:t>
            </a:r>
            <a:r>
              <a:rPr lang="it-IT" dirty="0" smtClean="0"/>
              <a:t> 43.5 GHz for 4 </a:t>
            </a:r>
            <a:r>
              <a:rPr lang="it-IT" dirty="0" err="1" smtClean="0"/>
              <a:t>representative</a:t>
            </a:r>
            <a:r>
              <a:rPr lang="it-IT" dirty="0" smtClean="0"/>
              <a:t> </a:t>
            </a:r>
            <a:r>
              <a:rPr lang="it-IT" dirty="0" err="1" smtClean="0"/>
              <a:t>feedhorns</a:t>
            </a:r>
            <a:r>
              <a:rPr lang="it-IT" dirty="0" smtClean="0"/>
              <a:t> up to the 3</a:t>
            </a:r>
            <a:r>
              <a:rPr lang="it-IT" i="1" baseline="30000" dirty="0" smtClean="0"/>
              <a:t>°</a:t>
            </a:r>
            <a:r>
              <a:rPr lang="it-IT" dirty="0" smtClean="0"/>
              <a:t> </a:t>
            </a:r>
            <a:r>
              <a:rPr lang="it-IT" dirty="0" err="1" smtClean="0"/>
              <a:t>order</a:t>
            </a:r>
            <a:r>
              <a:rPr lang="it-IT" dirty="0" smtClean="0"/>
              <a:t> of </a:t>
            </a:r>
            <a:r>
              <a:rPr lang="it-IT" dirty="0" err="1" smtClean="0"/>
              <a:t>interaction</a:t>
            </a:r>
            <a:r>
              <a:rPr lang="it-IT" dirty="0" smtClean="0"/>
              <a:t> (</a:t>
            </a:r>
            <a:r>
              <a:rPr lang="it-IT" dirty="0" err="1" smtClean="0"/>
              <a:t>reflection</a:t>
            </a:r>
            <a:r>
              <a:rPr lang="it-IT" dirty="0"/>
              <a:t> </a:t>
            </a:r>
            <a:r>
              <a:rPr lang="it-IT" dirty="0" smtClean="0"/>
              <a:t>or </a:t>
            </a:r>
            <a:r>
              <a:rPr lang="it-IT" dirty="0" err="1" smtClean="0"/>
              <a:t>diffraction</a:t>
            </a:r>
            <a:r>
              <a:rPr lang="it-IT" dirty="0" smtClean="0"/>
              <a:t>)</a:t>
            </a:r>
          </a:p>
          <a:p>
            <a:pPr marL="0" indent="0">
              <a:buNone/>
            </a:pPr>
            <a:endParaRPr lang="it-IT" i="1" dirty="0" smtClean="0"/>
          </a:p>
          <a:p>
            <a:pPr marL="0" indent="0">
              <a:buNone/>
            </a:pPr>
            <a:endParaRPr lang="it-IT" i="1" dirty="0" smtClean="0"/>
          </a:p>
          <a:p>
            <a:pPr marL="0" indent="0">
              <a:buNone/>
            </a:pPr>
            <a:r>
              <a:rPr lang="it-IT" b="1" dirty="0" smtClean="0"/>
              <a:t>REQUIREMENTS</a:t>
            </a:r>
          </a:p>
          <a:p>
            <a:r>
              <a:rPr lang="it-IT" dirty="0" err="1" smtClean="0"/>
              <a:t>Near</a:t>
            </a:r>
            <a:r>
              <a:rPr lang="it-IT" dirty="0" smtClean="0"/>
              <a:t> </a:t>
            </a:r>
            <a:r>
              <a:rPr lang="it-IT" dirty="0" err="1" smtClean="0"/>
              <a:t>lobes</a:t>
            </a:r>
            <a:r>
              <a:rPr lang="it-IT" dirty="0" smtClean="0"/>
              <a:t> &lt; -55 dB</a:t>
            </a:r>
          </a:p>
          <a:p>
            <a:r>
              <a:rPr lang="it-IT" dirty="0" smtClean="0"/>
              <a:t>Far </a:t>
            </a:r>
            <a:r>
              <a:rPr lang="it-IT" dirty="0" err="1" smtClean="0"/>
              <a:t>lobes</a:t>
            </a:r>
            <a:r>
              <a:rPr lang="it-IT" dirty="0" smtClean="0"/>
              <a:t> &lt; -65 dB</a:t>
            </a:r>
            <a:endParaRPr lang="it-IT" dirty="0"/>
          </a:p>
          <a:p>
            <a:endParaRPr lang="it-IT" dirty="0" smtClean="0"/>
          </a:p>
          <a:p>
            <a:pPr marL="0" indent="0">
              <a:buNone/>
            </a:pPr>
            <a:endParaRPr lang="it-IT" dirty="0" smtClean="0"/>
          </a:p>
          <a:p>
            <a:pPr marL="0" indent="0">
              <a:buNone/>
            </a:pPr>
            <a:r>
              <a:rPr lang="it-IT" dirty="0" err="1" smtClean="0"/>
              <a:t>Not</a:t>
            </a:r>
            <a:r>
              <a:rPr lang="it-IT" dirty="0" smtClean="0"/>
              <a:t> </a:t>
            </a:r>
            <a:r>
              <a:rPr lang="it-IT" dirty="0" err="1" smtClean="0"/>
              <a:t>satisfyed</a:t>
            </a:r>
            <a:r>
              <a:rPr lang="it-IT" dirty="0" smtClean="0"/>
              <a:t> in </a:t>
            </a:r>
            <a:r>
              <a:rPr lang="it-IT" dirty="0" err="1" smtClean="0"/>
              <a:t>two</a:t>
            </a:r>
            <a:r>
              <a:rPr lang="it-IT" dirty="0" smtClean="0"/>
              <a:t> </a:t>
            </a:r>
            <a:r>
              <a:rPr lang="it-IT" dirty="0" err="1" smtClean="0"/>
              <a:t>areas</a:t>
            </a:r>
            <a:endParaRPr lang="it-IT" dirty="0"/>
          </a:p>
          <a:p>
            <a:endParaRPr lang="it-IT" dirty="0" smtClean="0"/>
          </a:p>
          <a:p>
            <a:endParaRPr lang="it-IT" dirty="0" smtClean="0"/>
          </a:p>
        </p:txBody>
      </p:sp>
      <p:pic>
        <p:nvPicPr>
          <p:cNvPr id="15" name="Immagin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2288" y="2253199"/>
            <a:ext cx="5991588" cy="3744000"/>
          </a:xfrm>
          <a:prstGeom prst="rect">
            <a:avLst/>
          </a:prstGeom>
        </p:spPr>
      </p:pic>
      <p:cxnSp>
        <p:nvCxnSpPr>
          <p:cNvPr id="7" name="Connettore 2 6"/>
          <p:cNvCxnSpPr/>
          <p:nvPr/>
        </p:nvCxnSpPr>
        <p:spPr>
          <a:xfrm>
            <a:off x="1460312" y="4320182"/>
            <a:ext cx="0" cy="538428"/>
          </a:xfrm>
          <a:prstGeom prst="straightConnector1">
            <a:avLst/>
          </a:prstGeom>
          <a:ln>
            <a:solidFill>
              <a:schemeClr val="accent2">
                <a:lumMod val="50000"/>
              </a:schemeClr>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47197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SIDELOBES</a:t>
            </a:r>
            <a:endParaRPr lang="it-IT" i="1" dirty="0"/>
          </a:p>
          <a:p>
            <a:r>
              <a:rPr lang="it-IT" dirty="0" smtClean="0"/>
              <a:t>4</a:t>
            </a:r>
            <a:r>
              <a:rPr lang="el-GR" dirty="0" smtClean="0"/>
              <a:t>π</a:t>
            </a:r>
            <a:r>
              <a:rPr lang="it-IT" dirty="0" smtClean="0"/>
              <a:t> </a:t>
            </a:r>
            <a:r>
              <a:rPr lang="it-IT" dirty="0" err="1" smtClean="0"/>
              <a:t>beam</a:t>
            </a:r>
            <a:r>
              <a:rPr lang="it-IT" dirty="0" smtClean="0"/>
              <a:t> pattern </a:t>
            </a:r>
            <a:r>
              <a:rPr lang="it-IT" dirty="0" err="1" smtClean="0"/>
              <a:t>at</a:t>
            </a:r>
            <a:r>
              <a:rPr lang="it-IT" dirty="0" smtClean="0"/>
              <a:t> 43.5 GHz for 4 </a:t>
            </a:r>
            <a:r>
              <a:rPr lang="it-IT" dirty="0" err="1" smtClean="0"/>
              <a:t>representative</a:t>
            </a:r>
            <a:r>
              <a:rPr lang="it-IT" dirty="0" smtClean="0"/>
              <a:t> </a:t>
            </a:r>
            <a:r>
              <a:rPr lang="it-IT" dirty="0" err="1" smtClean="0"/>
              <a:t>feedhorns</a:t>
            </a:r>
            <a:r>
              <a:rPr lang="it-IT" dirty="0" smtClean="0"/>
              <a:t> up to the 3</a:t>
            </a:r>
            <a:r>
              <a:rPr lang="it-IT" i="1" baseline="30000" dirty="0" smtClean="0"/>
              <a:t>°</a:t>
            </a:r>
            <a:r>
              <a:rPr lang="it-IT" dirty="0" smtClean="0"/>
              <a:t> </a:t>
            </a:r>
            <a:r>
              <a:rPr lang="it-IT" dirty="0" err="1" smtClean="0"/>
              <a:t>order</a:t>
            </a:r>
            <a:r>
              <a:rPr lang="it-IT" dirty="0" smtClean="0"/>
              <a:t> of </a:t>
            </a:r>
            <a:r>
              <a:rPr lang="it-IT" dirty="0" err="1" smtClean="0"/>
              <a:t>interaction</a:t>
            </a:r>
            <a:r>
              <a:rPr lang="it-IT" dirty="0" smtClean="0"/>
              <a:t> (</a:t>
            </a:r>
            <a:r>
              <a:rPr lang="it-IT" dirty="0" err="1" smtClean="0"/>
              <a:t>reflection</a:t>
            </a:r>
            <a:r>
              <a:rPr lang="it-IT" dirty="0"/>
              <a:t> </a:t>
            </a:r>
            <a:r>
              <a:rPr lang="it-IT" dirty="0" smtClean="0"/>
              <a:t>or </a:t>
            </a:r>
            <a:r>
              <a:rPr lang="it-IT" dirty="0" err="1" smtClean="0"/>
              <a:t>diffraction</a:t>
            </a:r>
            <a:r>
              <a:rPr lang="it-IT" dirty="0" smtClean="0"/>
              <a:t>)</a:t>
            </a:r>
          </a:p>
          <a:p>
            <a:pPr marL="0" indent="0">
              <a:buNone/>
            </a:pPr>
            <a:endParaRPr lang="it-IT" i="1" dirty="0" smtClean="0"/>
          </a:p>
          <a:p>
            <a:pPr marL="0" indent="0">
              <a:buNone/>
            </a:pPr>
            <a:endParaRPr lang="it-IT" i="1" dirty="0" smtClean="0"/>
          </a:p>
          <a:p>
            <a:pPr marL="0" indent="0">
              <a:buNone/>
            </a:pPr>
            <a:r>
              <a:rPr lang="it-IT" b="1" dirty="0" smtClean="0"/>
              <a:t>REQUIREMENTS</a:t>
            </a:r>
          </a:p>
          <a:p>
            <a:r>
              <a:rPr lang="it-IT" dirty="0" err="1" smtClean="0"/>
              <a:t>Near</a:t>
            </a:r>
            <a:r>
              <a:rPr lang="it-IT" dirty="0" smtClean="0"/>
              <a:t> </a:t>
            </a:r>
            <a:r>
              <a:rPr lang="it-IT" dirty="0" err="1" smtClean="0"/>
              <a:t>lobes</a:t>
            </a:r>
            <a:r>
              <a:rPr lang="it-IT" dirty="0" smtClean="0"/>
              <a:t> &lt; -55 dB</a:t>
            </a:r>
          </a:p>
          <a:p>
            <a:r>
              <a:rPr lang="it-IT" dirty="0" smtClean="0"/>
              <a:t>Far </a:t>
            </a:r>
            <a:r>
              <a:rPr lang="it-IT" dirty="0" err="1" smtClean="0"/>
              <a:t>lobes</a:t>
            </a:r>
            <a:r>
              <a:rPr lang="it-IT" dirty="0" smtClean="0"/>
              <a:t> &lt; -65 dB</a:t>
            </a:r>
            <a:endParaRPr lang="it-IT" dirty="0"/>
          </a:p>
          <a:p>
            <a:endParaRPr lang="it-IT" dirty="0" smtClean="0"/>
          </a:p>
          <a:p>
            <a:pPr marL="0" indent="0">
              <a:buNone/>
            </a:pPr>
            <a:endParaRPr lang="it-IT" dirty="0" smtClean="0"/>
          </a:p>
          <a:p>
            <a:pPr marL="0" indent="0">
              <a:buNone/>
            </a:pPr>
            <a:r>
              <a:rPr lang="it-IT" dirty="0" err="1" smtClean="0"/>
              <a:t>Not</a:t>
            </a:r>
            <a:r>
              <a:rPr lang="it-IT" dirty="0" smtClean="0"/>
              <a:t> </a:t>
            </a:r>
            <a:r>
              <a:rPr lang="it-IT" dirty="0" err="1" smtClean="0"/>
              <a:t>satisfyed</a:t>
            </a:r>
            <a:r>
              <a:rPr lang="it-IT" dirty="0" smtClean="0"/>
              <a:t> in </a:t>
            </a:r>
            <a:r>
              <a:rPr lang="it-IT" dirty="0" err="1" smtClean="0"/>
              <a:t>two</a:t>
            </a:r>
            <a:r>
              <a:rPr lang="it-IT" dirty="0" smtClean="0"/>
              <a:t> </a:t>
            </a:r>
            <a:r>
              <a:rPr lang="it-IT" dirty="0" err="1" smtClean="0"/>
              <a:t>areas</a:t>
            </a:r>
            <a:endParaRPr lang="it-IT" dirty="0"/>
          </a:p>
          <a:p>
            <a:endParaRPr lang="it-IT" dirty="0" smtClean="0"/>
          </a:p>
          <a:p>
            <a:endParaRPr lang="it-IT" dirty="0" smtClean="0"/>
          </a:p>
        </p:txBody>
      </p:sp>
      <p:pic>
        <p:nvPicPr>
          <p:cNvPr id="15" name="Immagin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2288" y="2253199"/>
            <a:ext cx="5991588" cy="3744000"/>
          </a:xfrm>
          <a:prstGeom prst="rect">
            <a:avLst/>
          </a:prstGeom>
        </p:spPr>
      </p:pic>
      <p:cxnSp>
        <p:nvCxnSpPr>
          <p:cNvPr id="7" name="Connettore 2 6"/>
          <p:cNvCxnSpPr/>
          <p:nvPr/>
        </p:nvCxnSpPr>
        <p:spPr>
          <a:xfrm>
            <a:off x="1460312" y="4320182"/>
            <a:ext cx="0" cy="538428"/>
          </a:xfrm>
          <a:prstGeom prst="straightConnector1">
            <a:avLst/>
          </a:prstGeom>
          <a:ln>
            <a:solidFill>
              <a:schemeClr val="accent2">
                <a:lumMod val="50000"/>
              </a:schemeClr>
            </a:solidFill>
            <a:tailEnd type="arrow"/>
          </a:ln>
        </p:spPr>
        <p:style>
          <a:lnRef idx="3">
            <a:schemeClr val="accent2"/>
          </a:lnRef>
          <a:fillRef idx="0">
            <a:schemeClr val="accent2"/>
          </a:fillRef>
          <a:effectRef idx="2">
            <a:schemeClr val="accent2"/>
          </a:effectRef>
          <a:fontRef idx="minor">
            <a:schemeClr val="tx1"/>
          </a:fontRef>
        </p:style>
      </p:cxnSp>
      <p:sp>
        <p:nvSpPr>
          <p:cNvPr id="6" name="Figura a mano libera 5"/>
          <p:cNvSpPr/>
          <p:nvPr/>
        </p:nvSpPr>
        <p:spPr>
          <a:xfrm>
            <a:off x="3899066" y="3006131"/>
            <a:ext cx="618342" cy="288244"/>
          </a:xfrm>
          <a:custGeom>
            <a:avLst/>
            <a:gdLst>
              <a:gd name="connsiteX0" fmla="*/ 78523 w 1236685"/>
              <a:gd name="connsiteY0" fmla="*/ 494152 h 576489"/>
              <a:gd name="connsiteX1" fmla="*/ 528899 w 1236685"/>
              <a:gd name="connsiteY1" fmla="*/ 234845 h 576489"/>
              <a:gd name="connsiteX2" fmla="*/ 1074809 w 1236685"/>
              <a:gd name="connsiteY2" fmla="*/ 2833 h 576489"/>
              <a:gd name="connsiteX3" fmla="*/ 1211287 w 1236685"/>
              <a:gd name="connsiteY3" fmla="*/ 125663 h 576489"/>
              <a:gd name="connsiteX4" fmla="*/ 638081 w 1236685"/>
              <a:gd name="connsiteY4" fmla="*/ 412266 h 576489"/>
              <a:gd name="connsiteX5" fmla="*/ 324183 w 1236685"/>
              <a:gd name="connsiteY5" fmla="*/ 562391 h 576489"/>
              <a:gd name="connsiteX6" fmla="*/ 23932 w 1236685"/>
              <a:gd name="connsiteY6" fmla="*/ 562391 h 576489"/>
              <a:gd name="connsiteX7" fmla="*/ 78523 w 1236685"/>
              <a:gd name="connsiteY7" fmla="*/ 494152 h 57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685" h="576489">
                <a:moveTo>
                  <a:pt x="78523" y="494152"/>
                </a:moveTo>
                <a:cubicBezTo>
                  <a:pt x="162684" y="439561"/>
                  <a:pt x="362851" y="316731"/>
                  <a:pt x="528899" y="234845"/>
                </a:cubicBezTo>
                <a:cubicBezTo>
                  <a:pt x="694947" y="152959"/>
                  <a:pt x="961078" y="21030"/>
                  <a:pt x="1074809" y="2833"/>
                </a:cubicBezTo>
                <a:cubicBezTo>
                  <a:pt x="1188540" y="-15364"/>
                  <a:pt x="1284075" y="57424"/>
                  <a:pt x="1211287" y="125663"/>
                </a:cubicBezTo>
                <a:cubicBezTo>
                  <a:pt x="1138499" y="193902"/>
                  <a:pt x="785932" y="339478"/>
                  <a:pt x="638081" y="412266"/>
                </a:cubicBezTo>
                <a:cubicBezTo>
                  <a:pt x="490230" y="485054"/>
                  <a:pt x="426541" y="537370"/>
                  <a:pt x="324183" y="562391"/>
                </a:cubicBezTo>
                <a:cubicBezTo>
                  <a:pt x="221825" y="587412"/>
                  <a:pt x="67150" y="573764"/>
                  <a:pt x="23932" y="562391"/>
                </a:cubicBezTo>
                <a:cubicBezTo>
                  <a:pt x="-19286" y="551018"/>
                  <a:pt x="-5638" y="548743"/>
                  <a:pt x="78523" y="494152"/>
                </a:cubicBezTo>
                <a:close/>
              </a:path>
            </a:pathLst>
          </a:cu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 name="Ovale 2"/>
          <p:cNvSpPr/>
          <p:nvPr/>
        </p:nvSpPr>
        <p:spPr>
          <a:xfrm>
            <a:off x="5609231" y="3166369"/>
            <a:ext cx="900752" cy="5185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sellaDiTesto 3"/>
          <p:cNvSpPr txBox="1"/>
          <p:nvPr/>
        </p:nvSpPr>
        <p:spPr>
          <a:xfrm>
            <a:off x="3295440" y="2743199"/>
            <a:ext cx="885499" cy="338554"/>
          </a:xfrm>
          <a:prstGeom prst="rect">
            <a:avLst/>
          </a:prstGeom>
          <a:noFill/>
        </p:spPr>
        <p:txBody>
          <a:bodyPr wrap="none" rtlCol="0">
            <a:spAutoFit/>
          </a:bodyPr>
          <a:lstStyle/>
          <a:p>
            <a:r>
              <a:rPr lang="it-IT" sz="1600" dirty="0" err="1" smtClean="0">
                <a:solidFill>
                  <a:srgbClr val="FF0000"/>
                </a:solidFill>
              </a:rPr>
              <a:t>spillover</a:t>
            </a:r>
            <a:endParaRPr lang="en-GB" sz="1600" dirty="0">
              <a:solidFill>
                <a:srgbClr val="FF0000"/>
              </a:solidFill>
            </a:endParaRPr>
          </a:p>
        </p:txBody>
      </p:sp>
      <p:cxnSp>
        <p:nvCxnSpPr>
          <p:cNvPr id="9" name="Connettore 2 8"/>
          <p:cNvCxnSpPr>
            <a:stCxn id="3" idx="7"/>
          </p:cNvCxnSpPr>
          <p:nvPr/>
        </p:nvCxnSpPr>
        <p:spPr>
          <a:xfrm flipV="1">
            <a:off x="6378071" y="2756847"/>
            <a:ext cx="1396108" cy="4854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7774179" y="2546626"/>
            <a:ext cx="666080" cy="338554"/>
          </a:xfrm>
          <a:prstGeom prst="rect">
            <a:avLst/>
          </a:prstGeom>
          <a:noFill/>
        </p:spPr>
        <p:txBody>
          <a:bodyPr wrap="none" rtlCol="0">
            <a:spAutoFit/>
          </a:bodyPr>
          <a:lstStyle/>
          <a:p>
            <a:r>
              <a:rPr lang="it-IT" sz="1600" dirty="0" err="1" smtClean="0">
                <a:solidFill>
                  <a:srgbClr val="FF0000"/>
                </a:solidFill>
              </a:rPr>
              <a:t>direct</a:t>
            </a:r>
            <a:endParaRPr lang="en-GB" sz="1600" dirty="0">
              <a:solidFill>
                <a:srgbClr val="FF0000"/>
              </a:solidFill>
            </a:endParaRPr>
          </a:p>
        </p:txBody>
      </p:sp>
    </p:spTree>
    <p:extLst>
      <p:ext uri="{BB962C8B-B14F-4D97-AF65-F5344CB8AC3E}">
        <p14:creationId xmlns:p14="http://schemas.microsoft.com/office/powerpoint/2010/main" val="1274890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MAIN CONTRIBUTIONS</a:t>
            </a:r>
            <a:endParaRPr lang="it-IT" i="1" dirty="0"/>
          </a:p>
          <a:p>
            <a:r>
              <a:rPr lang="it-IT" dirty="0" smtClean="0"/>
              <a:t>Direct </a:t>
            </a:r>
            <a:r>
              <a:rPr lang="it-IT" dirty="0" err="1" smtClean="0"/>
              <a:t>contribution</a:t>
            </a:r>
            <a:r>
              <a:rPr lang="it-IT" dirty="0" smtClean="0"/>
              <a:t>: </a:t>
            </a:r>
            <a:r>
              <a:rPr lang="en-GB" sz="1600" i="1" dirty="0" smtClean="0"/>
              <a:t>rays </a:t>
            </a:r>
            <a:r>
              <a:rPr lang="en-GB" sz="1600" i="1" dirty="0"/>
              <a:t>entering the </a:t>
            </a:r>
            <a:r>
              <a:rPr lang="en-GB" sz="1600" i="1" dirty="0" err="1"/>
              <a:t>feedhorns</a:t>
            </a:r>
            <a:r>
              <a:rPr lang="en-GB" sz="1600" i="1" dirty="0"/>
              <a:t> </a:t>
            </a:r>
            <a:r>
              <a:rPr lang="en-GB" sz="1600" i="1" dirty="0" smtClean="0"/>
              <a:t>without any </a:t>
            </a:r>
            <a:r>
              <a:rPr lang="en-GB" sz="1600" i="1" dirty="0"/>
              <a:t>interaction with the </a:t>
            </a:r>
            <a:r>
              <a:rPr lang="en-GB" sz="1600" i="1" dirty="0" smtClean="0"/>
              <a:t>reflectors</a:t>
            </a:r>
            <a:endParaRPr lang="it-IT" i="1" dirty="0" smtClean="0"/>
          </a:p>
          <a:p>
            <a:r>
              <a:rPr lang="it-IT" dirty="0" err="1" smtClean="0"/>
              <a:t>Spillover</a:t>
            </a:r>
            <a:r>
              <a:rPr lang="it-IT" dirty="0" smtClean="0"/>
              <a:t>: </a:t>
            </a:r>
            <a:r>
              <a:rPr lang="en-GB" sz="1600" i="1" dirty="0" smtClean="0"/>
              <a:t>rays reflected </a:t>
            </a:r>
            <a:r>
              <a:rPr lang="en-GB" sz="1600" i="1" dirty="0"/>
              <a:t>by one of </a:t>
            </a:r>
            <a:r>
              <a:rPr lang="en-GB" sz="1600" i="1" dirty="0" smtClean="0"/>
              <a:t>the shields </a:t>
            </a:r>
            <a:r>
              <a:rPr lang="en-GB" sz="1600" i="1" dirty="0"/>
              <a:t>and then </a:t>
            </a:r>
            <a:r>
              <a:rPr lang="en-GB" sz="1600" i="1" dirty="0" smtClean="0"/>
              <a:t>reflected </a:t>
            </a:r>
            <a:r>
              <a:rPr lang="en-GB" sz="1600" i="1" dirty="0"/>
              <a:t>by the </a:t>
            </a:r>
            <a:r>
              <a:rPr lang="en-GB" sz="1600" i="1" dirty="0" smtClean="0"/>
              <a:t>sub-reflector</a:t>
            </a:r>
            <a:endParaRPr lang="it-IT" i="1" dirty="0" smtClean="0"/>
          </a:p>
          <a:p>
            <a:pPr lvl="1">
              <a:lnSpc>
                <a:spcPct val="150000"/>
              </a:lnSpc>
            </a:pPr>
            <a:endParaRPr lang="it-IT" dirty="0" smtClean="0"/>
          </a:p>
          <a:p>
            <a:pPr lvl="1">
              <a:lnSpc>
                <a:spcPct val="150000"/>
              </a:lnSpc>
            </a:pPr>
            <a:endParaRPr lang="it-IT" dirty="0"/>
          </a:p>
          <a:p>
            <a:endParaRPr lang="it-IT" dirty="0" smtClean="0"/>
          </a:p>
          <a:p>
            <a:endParaRPr lang="it-IT" dirty="0" smtClean="0"/>
          </a:p>
        </p:txBody>
      </p:sp>
      <p:pic>
        <p:nvPicPr>
          <p:cNvPr id="6" name="Immagin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1187" y="2576374"/>
            <a:ext cx="4781626" cy="3492000"/>
          </a:xfrm>
          <a:prstGeom prst="rect">
            <a:avLst/>
          </a:prstGeom>
        </p:spPr>
      </p:pic>
    </p:spTree>
    <p:extLst>
      <p:ext uri="{BB962C8B-B14F-4D97-AF65-F5344CB8AC3E}">
        <p14:creationId xmlns:p14="http://schemas.microsoft.com/office/powerpoint/2010/main" val="2418850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FOREBAFFLE ANALYSIS</a:t>
            </a:r>
            <a:endParaRPr lang="it-IT" i="1" dirty="0"/>
          </a:p>
          <a:p>
            <a:r>
              <a:rPr lang="it-IT" dirty="0" err="1" smtClean="0"/>
              <a:t>Cylindrical</a:t>
            </a:r>
            <a:r>
              <a:rPr lang="it-IT" dirty="0" smtClean="0"/>
              <a:t> </a:t>
            </a:r>
            <a:r>
              <a:rPr lang="it-IT" dirty="0" err="1" smtClean="0"/>
              <a:t>surface</a:t>
            </a:r>
            <a:r>
              <a:rPr lang="it-IT" dirty="0" smtClean="0"/>
              <a:t> to </a:t>
            </a:r>
            <a:r>
              <a:rPr lang="it-IT" dirty="0" err="1" smtClean="0"/>
              <a:t>change</a:t>
            </a:r>
            <a:r>
              <a:rPr lang="it-IT" dirty="0" smtClean="0"/>
              <a:t> </a:t>
            </a:r>
            <a:r>
              <a:rPr lang="it-IT" dirty="0" err="1" smtClean="0"/>
              <a:t>direct</a:t>
            </a:r>
            <a:r>
              <a:rPr lang="it-IT" dirty="0" smtClean="0"/>
              <a:t> </a:t>
            </a:r>
            <a:r>
              <a:rPr lang="it-IT" dirty="0" err="1" smtClean="0"/>
              <a:t>contribution</a:t>
            </a:r>
            <a:r>
              <a:rPr lang="it-IT" dirty="0" smtClean="0"/>
              <a:t> </a:t>
            </a:r>
            <a:r>
              <a:rPr lang="it-IT" dirty="0" err="1" smtClean="0"/>
              <a:t>level</a:t>
            </a:r>
            <a:endParaRPr lang="it-IT" i="1" dirty="0" smtClean="0"/>
          </a:p>
          <a:p>
            <a:pPr lvl="1">
              <a:lnSpc>
                <a:spcPct val="150000"/>
              </a:lnSpc>
            </a:pPr>
            <a:endParaRPr lang="it-IT" dirty="0" smtClean="0"/>
          </a:p>
          <a:p>
            <a:pPr lvl="1">
              <a:lnSpc>
                <a:spcPct val="150000"/>
              </a:lnSpc>
            </a:pPr>
            <a:endParaRPr lang="it-IT" dirty="0"/>
          </a:p>
          <a:p>
            <a:endParaRPr lang="it-IT" dirty="0" smtClean="0"/>
          </a:p>
          <a:p>
            <a:endParaRPr lang="it-IT" dirty="0" smtClean="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02" y="2231495"/>
            <a:ext cx="4654445" cy="3352441"/>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082" y="1114696"/>
            <a:ext cx="2155649" cy="4977289"/>
          </a:xfrm>
          <a:prstGeom prst="rect">
            <a:avLst/>
          </a:prstGeom>
        </p:spPr>
      </p:pic>
    </p:spTree>
    <p:extLst>
      <p:ext uri="{BB962C8B-B14F-4D97-AF65-F5344CB8AC3E}">
        <p14:creationId xmlns:p14="http://schemas.microsoft.com/office/powerpoint/2010/main" val="849671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FOREBAFFLE ANALYSIS</a:t>
            </a:r>
            <a:endParaRPr lang="it-IT" i="1" dirty="0"/>
          </a:p>
          <a:p>
            <a:r>
              <a:rPr lang="it-IT" dirty="0" err="1" smtClean="0"/>
              <a:t>Increasing</a:t>
            </a:r>
            <a:r>
              <a:rPr lang="it-IT" dirty="0" smtClean="0"/>
              <a:t> </a:t>
            </a:r>
            <a:r>
              <a:rPr lang="it-IT" dirty="0" err="1" smtClean="0"/>
              <a:t>complexity</a:t>
            </a:r>
            <a:r>
              <a:rPr lang="it-IT" dirty="0" smtClean="0"/>
              <a:t> of </a:t>
            </a:r>
            <a:r>
              <a:rPr lang="it-IT" dirty="0" err="1" smtClean="0"/>
              <a:t>angular</a:t>
            </a:r>
            <a:r>
              <a:rPr lang="it-IT" dirty="0" smtClean="0"/>
              <a:t> </a:t>
            </a:r>
            <a:r>
              <a:rPr lang="it-IT" dirty="0" err="1" smtClean="0"/>
              <a:t>response</a:t>
            </a:r>
            <a:endParaRPr lang="it-IT" i="1" dirty="0" smtClean="0"/>
          </a:p>
          <a:p>
            <a:pPr lvl="1">
              <a:lnSpc>
                <a:spcPct val="150000"/>
              </a:lnSpc>
            </a:pPr>
            <a:endParaRPr lang="it-IT" dirty="0" smtClean="0"/>
          </a:p>
          <a:p>
            <a:pPr lvl="1">
              <a:lnSpc>
                <a:spcPct val="150000"/>
              </a:lnSpc>
            </a:pPr>
            <a:endParaRPr lang="it-IT" dirty="0"/>
          </a:p>
          <a:p>
            <a:endParaRPr lang="it-IT" dirty="0" smtClean="0"/>
          </a:p>
          <a:p>
            <a:endParaRPr lang="it-IT" dirty="0" smtClean="0"/>
          </a:p>
        </p:txBody>
      </p:sp>
      <p:pic>
        <p:nvPicPr>
          <p:cNvPr id="4"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768" y="1984243"/>
            <a:ext cx="4284000" cy="2520000"/>
          </a:xfrm>
          <a:prstGeom prst="rect">
            <a:avLst/>
          </a:prstGeom>
        </p:spPr>
      </p:pic>
    </p:spTree>
    <p:extLst>
      <p:ext uri="{BB962C8B-B14F-4D97-AF65-F5344CB8AC3E}">
        <p14:creationId xmlns:p14="http://schemas.microsoft.com/office/powerpoint/2010/main" val="21049025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Performance Analysis: </a:t>
            </a:r>
            <a:r>
              <a:rPr lang="it-IT" dirty="0" err="1" smtClean="0"/>
              <a:t>Sidelobes</a:t>
            </a:r>
            <a:r>
              <a:rPr lang="it-IT" dirty="0" smtClean="0"/>
              <a:t> </a:t>
            </a:r>
            <a:endParaRPr lang="it-IT" dirty="0"/>
          </a:p>
        </p:txBody>
      </p:sp>
      <p:sp>
        <p:nvSpPr>
          <p:cNvPr id="5" name="Segnaposto contenuto 4"/>
          <p:cNvSpPr>
            <a:spLocks noGrp="1"/>
          </p:cNvSpPr>
          <p:nvPr>
            <p:ph idx="1"/>
          </p:nvPr>
        </p:nvSpPr>
        <p:spPr/>
        <p:txBody>
          <a:bodyPr anchor="t"/>
          <a:lstStyle/>
          <a:p>
            <a:pPr marL="0" indent="0">
              <a:lnSpc>
                <a:spcPct val="150000"/>
              </a:lnSpc>
              <a:buNone/>
            </a:pPr>
            <a:r>
              <a:rPr lang="it-IT" b="1" dirty="0" smtClean="0"/>
              <a:t>FOREBAFFLE ANALYSIS</a:t>
            </a:r>
            <a:endParaRPr lang="it-IT" i="1" dirty="0"/>
          </a:p>
          <a:p>
            <a:r>
              <a:rPr lang="it-IT" dirty="0" err="1" smtClean="0"/>
              <a:t>Increasing</a:t>
            </a:r>
            <a:r>
              <a:rPr lang="it-IT" dirty="0" smtClean="0"/>
              <a:t> </a:t>
            </a:r>
            <a:r>
              <a:rPr lang="it-IT" dirty="0" err="1" smtClean="0"/>
              <a:t>complexity</a:t>
            </a:r>
            <a:r>
              <a:rPr lang="it-IT" dirty="0" smtClean="0"/>
              <a:t> of </a:t>
            </a:r>
            <a:r>
              <a:rPr lang="it-IT" dirty="0" err="1" smtClean="0"/>
              <a:t>angular</a:t>
            </a:r>
            <a:r>
              <a:rPr lang="it-IT" dirty="0" smtClean="0"/>
              <a:t> </a:t>
            </a:r>
            <a:r>
              <a:rPr lang="it-IT" dirty="0" err="1" smtClean="0"/>
              <a:t>response</a:t>
            </a:r>
            <a:endParaRPr lang="it-IT" i="1" dirty="0" smtClean="0"/>
          </a:p>
          <a:p>
            <a:pPr lvl="1">
              <a:lnSpc>
                <a:spcPct val="150000"/>
              </a:lnSpc>
            </a:pPr>
            <a:endParaRPr lang="it-IT" dirty="0" smtClean="0"/>
          </a:p>
          <a:p>
            <a:pPr lvl="1">
              <a:lnSpc>
                <a:spcPct val="150000"/>
              </a:lnSpc>
            </a:pPr>
            <a:endParaRPr lang="it-IT" dirty="0"/>
          </a:p>
          <a:p>
            <a:endParaRPr lang="it-IT" dirty="0" smtClean="0"/>
          </a:p>
          <a:p>
            <a:endParaRPr lang="it-IT" dirty="0" smtClean="0"/>
          </a:p>
        </p:txBody>
      </p:sp>
      <p:pic>
        <p:nvPicPr>
          <p:cNvPr id="4"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768" y="1984243"/>
            <a:ext cx="4284000" cy="2520000"/>
          </a:xfrm>
          <a:prstGeom prst="rect">
            <a:avLst/>
          </a:prstGeom>
        </p:spPr>
      </p:pic>
      <p:pic>
        <p:nvPicPr>
          <p:cNvPr id="6" name="Immagin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8536" y="3280819"/>
            <a:ext cx="4718304" cy="2775473"/>
          </a:xfrm>
          <a:prstGeom prst="rect">
            <a:avLst/>
          </a:prstGeom>
        </p:spPr>
      </p:pic>
      <p:pic>
        <p:nvPicPr>
          <p:cNvPr id="7" name="Immagine 6"/>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tretch>
            <a:fillRect/>
          </a:stretch>
        </p:blipFill>
        <p:spPr>
          <a:xfrm rot="3227332" flipV="1">
            <a:off x="4798069" y="2599097"/>
            <a:ext cx="1365622" cy="652329"/>
          </a:xfrm>
          <a:prstGeom prst="rect">
            <a:avLst/>
          </a:prstGeom>
        </p:spPr>
      </p:pic>
    </p:spTree>
    <p:extLst>
      <p:ext uri="{BB962C8B-B14F-4D97-AF65-F5344CB8AC3E}">
        <p14:creationId xmlns:p14="http://schemas.microsoft.com/office/powerpoint/2010/main" val="3013243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Cosmic</a:t>
            </a:r>
            <a:r>
              <a:rPr lang="it-IT" dirty="0" smtClean="0"/>
              <a:t> </a:t>
            </a:r>
            <a:r>
              <a:rPr lang="it-IT" dirty="0" err="1" smtClean="0"/>
              <a:t>Microwave</a:t>
            </a:r>
            <a:r>
              <a:rPr lang="it-IT" dirty="0" smtClean="0"/>
              <a:t> Background</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chor="t">
                <a:normAutofit/>
              </a:bodyPr>
              <a:lstStyle/>
              <a:p>
                <a:pPr marL="0" indent="0">
                  <a:lnSpc>
                    <a:spcPct val="150000"/>
                  </a:lnSpc>
                  <a:buClr>
                    <a:schemeClr val="bg2"/>
                  </a:buClr>
                  <a:buNone/>
                </a:pPr>
                <a:r>
                  <a:rPr lang="it-IT" b="1" dirty="0" smtClean="0"/>
                  <a:t>ANISOTROPIES</a:t>
                </a:r>
              </a:p>
              <a:p>
                <a:pPr>
                  <a:lnSpc>
                    <a:spcPct val="150000"/>
                  </a:lnSpc>
                  <a:buClr>
                    <a:schemeClr val="bg2"/>
                  </a:buClr>
                </a:pPr>
                <a:r>
                  <a:rPr lang="en-US" dirty="0"/>
                  <a:t>Temperature anisotropies at </a:t>
                </a:r>
                <a:r>
                  <a:rPr lang="el-GR" dirty="0"/>
                  <a:t>Δ</a:t>
                </a:r>
                <a:r>
                  <a:rPr lang="it-IT" dirty="0"/>
                  <a:t>T </a:t>
                </a:r>
                <a14:m>
                  <m:oMath xmlns:m="http://schemas.openxmlformats.org/officeDocument/2006/math">
                    <m:r>
                      <a:rPr lang="it-IT" i="1">
                        <a:latin typeface="Cambria Math"/>
                        <a:ea typeface="Cambria Math"/>
                      </a:rPr>
                      <m:t>~ </m:t>
                    </m:r>
                    <m:sSup>
                      <m:sSupPr>
                        <m:ctrlPr>
                          <a:rPr lang="it-IT" i="1">
                            <a:latin typeface="Cambria Math"/>
                            <a:ea typeface="Cambria Math"/>
                          </a:rPr>
                        </m:ctrlPr>
                      </m:sSupPr>
                      <m:e>
                        <m:r>
                          <a:rPr lang="it-IT" i="1">
                            <a:latin typeface="Cambria Math"/>
                            <a:ea typeface="Cambria Math"/>
                          </a:rPr>
                          <m:t>10</m:t>
                        </m:r>
                      </m:e>
                      <m:sup>
                        <m:r>
                          <a:rPr lang="it-IT" i="1">
                            <a:latin typeface="Cambria Math"/>
                            <a:ea typeface="Cambria Math"/>
                          </a:rPr>
                          <m:t>−5</m:t>
                        </m:r>
                      </m:sup>
                    </m:sSup>
                  </m:oMath>
                </a14:m>
                <a:r>
                  <a:rPr lang="en-US" dirty="0"/>
                  <a:t> </a:t>
                </a:r>
                <a:r>
                  <a:rPr lang="en-US" dirty="0" smtClean="0"/>
                  <a:t>K</a:t>
                </a:r>
              </a:p>
              <a:p>
                <a:pPr>
                  <a:lnSpc>
                    <a:spcPct val="150000"/>
                  </a:lnSpc>
                  <a:buClr>
                    <a:schemeClr val="bg2"/>
                  </a:buClr>
                </a:pPr>
                <a:r>
                  <a:rPr lang="en-US" dirty="0"/>
                  <a:t>Polarization anisotropies at </a:t>
                </a:r>
                <a:r>
                  <a:rPr lang="el-GR" dirty="0"/>
                  <a:t>Δ</a:t>
                </a:r>
                <a:r>
                  <a:rPr lang="it-IT" dirty="0"/>
                  <a:t>P </a:t>
                </a:r>
                <a14:m>
                  <m:oMath xmlns:m="http://schemas.openxmlformats.org/officeDocument/2006/math">
                    <m:r>
                      <a:rPr lang="it-IT" i="1">
                        <a:latin typeface="Cambria Math"/>
                        <a:ea typeface="Cambria Math"/>
                      </a:rPr>
                      <m:t>~ </m:t>
                    </m:r>
                    <m:sSup>
                      <m:sSupPr>
                        <m:ctrlPr>
                          <a:rPr lang="it-IT" i="1">
                            <a:latin typeface="Cambria Math"/>
                            <a:ea typeface="Cambria Math"/>
                          </a:rPr>
                        </m:ctrlPr>
                      </m:sSupPr>
                      <m:e>
                        <m:r>
                          <a:rPr lang="it-IT" i="1">
                            <a:latin typeface="Cambria Math"/>
                            <a:ea typeface="Cambria Math"/>
                          </a:rPr>
                          <m:t>10</m:t>
                        </m:r>
                      </m:e>
                      <m:sup>
                        <m:r>
                          <a:rPr lang="it-IT" i="1">
                            <a:latin typeface="Cambria Math"/>
                            <a:ea typeface="Cambria Math"/>
                          </a:rPr>
                          <m:t>−6</m:t>
                        </m:r>
                      </m:sup>
                    </m:sSup>
                  </m:oMath>
                </a14:m>
                <a:r>
                  <a:rPr lang="en-US" dirty="0"/>
                  <a:t> K</a:t>
                </a:r>
              </a:p>
              <a:p>
                <a:pPr>
                  <a:lnSpc>
                    <a:spcPct val="150000"/>
                  </a:lnSpc>
                  <a:buClr>
                    <a:schemeClr val="bg2"/>
                  </a:buClr>
                </a:pPr>
                <a:endParaRPr lang="en-US" sz="20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593"/>
                </a:stretch>
              </a:blipFill>
            </p:spPr>
            <p:txBody>
              <a:bodyPr/>
              <a:lstStyle/>
              <a:p>
                <a:r>
                  <a:rPr lang="en-GB">
                    <a:noFill/>
                  </a:rPr>
                  <a:t> </a:t>
                </a:r>
              </a:p>
            </p:txBody>
          </p:sp>
        </mc:Fallback>
      </mc:AlternateContent>
      <p:pic>
        <p:nvPicPr>
          <p:cNvPr id="6" name="Picture 2" descr="C:\Users\Sabrina\Sync\tesi\presentazione\img_pres\CMB_planck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3627" y="2796506"/>
            <a:ext cx="5356747" cy="32282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lanc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7491" y="1750918"/>
            <a:ext cx="1863655" cy="146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6892119" y="5813607"/>
            <a:ext cx="1839309" cy="261610"/>
          </a:xfrm>
          <a:prstGeom prst="rect">
            <a:avLst/>
          </a:prstGeom>
        </p:spPr>
        <p:txBody>
          <a:bodyPr wrap="square">
            <a:spAutoFit/>
          </a:bodyPr>
          <a:lstStyle/>
          <a:p>
            <a:pPr algn="r"/>
            <a:r>
              <a:rPr lang="en-US" sz="1100" i="1" dirty="0" smtClean="0">
                <a:solidFill>
                  <a:schemeClr val="bg2"/>
                </a:solidFill>
              </a:rPr>
              <a:t>Planck Collaboration, 2013</a:t>
            </a:r>
            <a:endParaRPr lang="it-IT" sz="1100" i="1" dirty="0">
              <a:solidFill>
                <a:schemeClr val="bg2"/>
              </a:solidFill>
            </a:endParaRPr>
          </a:p>
        </p:txBody>
      </p:sp>
    </p:spTree>
    <p:extLst>
      <p:ext uri="{BB962C8B-B14F-4D97-AF65-F5344CB8AC3E}">
        <p14:creationId xmlns:p14="http://schemas.microsoft.com/office/powerpoint/2010/main" val="3787860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Future Work</a:t>
            </a:r>
            <a:endParaRPr lang="en-GB" dirty="0"/>
          </a:p>
        </p:txBody>
      </p:sp>
      <p:sp>
        <p:nvSpPr>
          <p:cNvPr id="3" name="Segnaposto contenuto 2"/>
          <p:cNvSpPr>
            <a:spLocks noGrp="1"/>
          </p:cNvSpPr>
          <p:nvPr>
            <p:ph idx="1"/>
          </p:nvPr>
        </p:nvSpPr>
        <p:spPr/>
        <p:txBody>
          <a:bodyPr/>
          <a:lstStyle/>
          <a:p>
            <a:pPr marL="0" indent="0">
              <a:lnSpc>
                <a:spcPct val="150000"/>
              </a:lnSpc>
              <a:buNone/>
            </a:pPr>
            <a:r>
              <a:rPr lang="en-US" b="1" dirty="0" smtClean="0"/>
              <a:t>IMPACT ON CMB OBSERVATIONS</a:t>
            </a:r>
          </a:p>
          <a:p>
            <a:r>
              <a:rPr lang="it-IT" dirty="0" smtClean="0"/>
              <a:t>STRIP </a:t>
            </a:r>
            <a:r>
              <a:rPr lang="it-IT" dirty="0" err="1" smtClean="0"/>
              <a:t>LevelS</a:t>
            </a:r>
            <a:r>
              <a:rPr lang="it-IT" dirty="0" smtClean="0"/>
              <a:t> simulator</a:t>
            </a:r>
          </a:p>
          <a:p>
            <a:pPr lvl="1"/>
            <a:r>
              <a:rPr lang="it-IT" dirty="0" err="1" smtClean="0"/>
              <a:t>Focal</a:t>
            </a:r>
            <a:r>
              <a:rPr lang="it-IT" dirty="0" smtClean="0"/>
              <a:t> </a:t>
            </a:r>
            <a:r>
              <a:rPr lang="it-IT" dirty="0" err="1" smtClean="0"/>
              <a:t>plane</a:t>
            </a:r>
            <a:r>
              <a:rPr lang="it-IT" dirty="0" smtClean="0"/>
              <a:t> </a:t>
            </a:r>
            <a:r>
              <a:rPr lang="it-IT" dirty="0" err="1" smtClean="0"/>
              <a:t>geometry</a:t>
            </a:r>
            <a:endParaRPr lang="it-IT" dirty="0" smtClean="0"/>
          </a:p>
          <a:p>
            <a:pPr lvl="1"/>
            <a:r>
              <a:rPr lang="it-IT" dirty="0" smtClean="0"/>
              <a:t>Scanning </a:t>
            </a:r>
            <a:r>
              <a:rPr lang="it-IT" dirty="0" err="1" smtClean="0"/>
              <a:t>strategy</a:t>
            </a:r>
            <a:endParaRPr lang="it-IT" dirty="0" smtClean="0"/>
          </a:p>
          <a:p>
            <a:pPr lvl="1"/>
            <a:r>
              <a:rPr lang="it-IT" dirty="0" err="1" smtClean="0"/>
              <a:t>Instrument</a:t>
            </a:r>
            <a:r>
              <a:rPr lang="it-IT" dirty="0" smtClean="0"/>
              <a:t> </a:t>
            </a:r>
            <a:r>
              <a:rPr lang="it-IT" dirty="0" err="1" smtClean="0"/>
              <a:t>pointing</a:t>
            </a:r>
            <a:endParaRPr lang="it-IT" dirty="0" smtClean="0"/>
          </a:p>
          <a:p>
            <a:pPr lvl="1"/>
            <a:r>
              <a:rPr lang="it-IT" dirty="0" err="1" smtClean="0"/>
              <a:t>Beam</a:t>
            </a:r>
            <a:r>
              <a:rPr lang="it-IT" dirty="0" smtClean="0"/>
              <a:t> </a:t>
            </a:r>
            <a:r>
              <a:rPr lang="it-IT" dirty="0" err="1" smtClean="0"/>
              <a:t>response</a:t>
            </a:r>
            <a:endParaRPr lang="en-GB" dirty="0"/>
          </a:p>
        </p:txBody>
      </p:sp>
      <p:pic>
        <p:nvPicPr>
          <p:cNvPr id="4"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6065" y="1066890"/>
            <a:ext cx="3840918" cy="4872569"/>
          </a:xfrm>
          <a:prstGeom prst="rect">
            <a:avLst/>
          </a:prstGeom>
        </p:spPr>
      </p:pic>
    </p:spTree>
    <p:extLst>
      <p:ext uri="{BB962C8B-B14F-4D97-AF65-F5344CB8AC3E}">
        <p14:creationId xmlns:p14="http://schemas.microsoft.com/office/powerpoint/2010/main" val="4190218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Future Work</a:t>
            </a:r>
            <a:endParaRPr lang="en-GB" dirty="0"/>
          </a:p>
        </p:txBody>
      </p:sp>
      <p:sp>
        <p:nvSpPr>
          <p:cNvPr id="3" name="Segnaposto contenuto 2"/>
          <p:cNvSpPr>
            <a:spLocks noGrp="1"/>
          </p:cNvSpPr>
          <p:nvPr>
            <p:ph idx="1"/>
          </p:nvPr>
        </p:nvSpPr>
        <p:spPr/>
        <p:txBody>
          <a:bodyPr/>
          <a:lstStyle/>
          <a:p>
            <a:pPr marL="0" indent="0">
              <a:lnSpc>
                <a:spcPct val="150000"/>
              </a:lnSpc>
              <a:buNone/>
            </a:pPr>
            <a:r>
              <a:rPr lang="en-US" b="1" dirty="0" smtClean="0"/>
              <a:t>IMPACT ON CMB OBSERVATIONS</a:t>
            </a:r>
          </a:p>
          <a:p>
            <a:r>
              <a:rPr lang="it-IT" dirty="0" smtClean="0"/>
              <a:t>STRIP </a:t>
            </a:r>
            <a:r>
              <a:rPr lang="it-IT" dirty="0" err="1" smtClean="0"/>
              <a:t>LevelS</a:t>
            </a:r>
            <a:r>
              <a:rPr lang="it-IT" dirty="0" smtClean="0"/>
              <a:t> simulator</a:t>
            </a:r>
          </a:p>
          <a:p>
            <a:pPr lvl="1"/>
            <a:r>
              <a:rPr lang="it-IT" dirty="0" err="1" smtClean="0"/>
              <a:t>Focal</a:t>
            </a:r>
            <a:r>
              <a:rPr lang="it-IT" dirty="0" smtClean="0"/>
              <a:t> </a:t>
            </a:r>
            <a:r>
              <a:rPr lang="it-IT" dirty="0" err="1" smtClean="0"/>
              <a:t>plane</a:t>
            </a:r>
            <a:r>
              <a:rPr lang="it-IT" dirty="0" smtClean="0"/>
              <a:t> </a:t>
            </a:r>
            <a:r>
              <a:rPr lang="it-IT" dirty="0" err="1" smtClean="0"/>
              <a:t>geometry</a:t>
            </a:r>
            <a:endParaRPr lang="it-IT" dirty="0" smtClean="0"/>
          </a:p>
          <a:p>
            <a:pPr lvl="1"/>
            <a:r>
              <a:rPr lang="it-IT" dirty="0" smtClean="0"/>
              <a:t>Scanning </a:t>
            </a:r>
            <a:r>
              <a:rPr lang="it-IT" dirty="0" err="1" smtClean="0"/>
              <a:t>strategy</a:t>
            </a:r>
            <a:endParaRPr lang="it-IT" dirty="0" smtClean="0"/>
          </a:p>
          <a:p>
            <a:pPr lvl="1"/>
            <a:r>
              <a:rPr lang="it-IT" dirty="0" err="1" smtClean="0"/>
              <a:t>Instrument</a:t>
            </a:r>
            <a:r>
              <a:rPr lang="it-IT" dirty="0" smtClean="0"/>
              <a:t> </a:t>
            </a:r>
            <a:r>
              <a:rPr lang="it-IT" dirty="0" err="1" smtClean="0"/>
              <a:t>pointing</a:t>
            </a:r>
            <a:endParaRPr lang="it-IT" dirty="0" smtClean="0"/>
          </a:p>
          <a:p>
            <a:pPr lvl="1"/>
            <a:r>
              <a:rPr lang="it-IT" dirty="0" err="1" smtClean="0"/>
              <a:t>Beam</a:t>
            </a:r>
            <a:r>
              <a:rPr lang="it-IT" dirty="0" smtClean="0"/>
              <a:t> </a:t>
            </a:r>
            <a:r>
              <a:rPr lang="it-IT" dirty="0" err="1" smtClean="0"/>
              <a:t>response</a:t>
            </a:r>
            <a:endParaRPr lang="en-GB" dirty="0"/>
          </a:p>
        </p:txBody>
      </p:sp>
      <p:pic>
        <p:nvPicPr>
          <p:cNvPr id="4"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6065" y="1066890"/>
            <a:ext cx="3840918" cy="4872569"/>
          </a:xfrm>
          <a:prstGeom prst="rect">
            <a:avLst/>
          </a:prstGeom>
        </p:spPr>
      </p:pic>
      <p:pic>
        <p:nvPicPr>
          <p:cNvPr id="6" name="Immagine 5"/>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4633563" y="1092306"/>
            <a:ext cx="1060796" cy="286537"/>
          </a:xfrm>
          <a:prstGeom prst="rect">
            <a:avLst/>
          </a:prstGeom>
        </p:spPr>
      </p:pic>
      <p:pic>
        <p:nvPicPr>
          <p:cNvPr id="7" name="Immagine 6"/>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Lst>
          </a:blip>
          <a:stretch>
            <a:fillRect/>
          </a:stretch>
        </p:blipFill>
        <p:spPr>
          <a:xfrm>
            <a:off x="7097116" y="1128649"/>
            <a:ext cx="1322947" cy="286537"/>
          </a:xfrm>
          <a:prstGeom prst="rect">
            <a:avLst/>
          </a:prstGeom>
        </p:spPr>
      </p:pic>
      <p:pic>
        <p:nvPicPr>
          <p:cNvPr id="8" name="Immagine 7"/>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Lst>
          </a:blip>
          <a:stretch>
            <a:fillRect/>
          </a:stretch>
        </p:blipFill>
        <p:spPr>
          <a:xfrm>
            <a:off x="4942892" y="3018299"/>
            <a:ext cx="1066892" cy="286537"/>
          </a:xfrm>
          <a:prstGeom prst="rect">
            <a:avLst/>
          </a:prstGeom>
        </p:spPr>
      </p:pic>
    </p:spTree>
    <p:extLst>
      <p:ext uri="{BB962C8B-B14F-4D97-AF65-F5344CB8AC3E}">
        <p14:creationId xmlns:p14="http://schemas.microsoft.com/office/powerpoint/2010/main" val="31464092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Future Work</a:t>
            </a:r>
            <a:endParaRPr lang="en-GB" dirty="0"/>
          </a:p>
        </p:txBody>
      </p:sp>
      <p:sp>
        <p:nvSpPr>
          <p:cNvPr id="3" name="Segnaposto contenuto 2"/>
          <p:cNvSpPr>
            <a:spLocks noGrp="1"/>
          </p:cNvSpPr>
          <p:nvPr>
            <p:ph idx="1"/>
          </p:nvPr>
        </p:nvSpPr>
        <p:spPr/>
        <p:txBody>
          <a:bodyPr/>
          <a:lstStyle/>
          <a:p>
            <a:pPr marL="0" indent="0">
              <a:lnSpc>
                <a:spcPct val="150000"/>
              </a:lnSpc>
              <a:buNone/>
            </a:pPr>
            <a:r>
              <a:rPr lang="en-US" b="1" dirty="0" smtClean="0"/>
              <a:t>IMPACT ON CMB OBSERVATIONS</a:t>
            </a:r>
          </a:p>
          <a:p>
            <a:r>
              <a:rPr lang="it-IT" dirty="0" smtClean="0"/>
              <a:t>STRIP </a:t>
            </a:r>
            <a:r>
              <a:rPr lang="it-IT" dirty="0" err="1" smtClean="0"/>
              <a:t>LevelS</a:t>
            </a:r>
            <a:r>
              <a:rPr lang="it-IT" dirty="0" smtClean="0"/>
              <a:t> simulator</a:t>
            </a:r>
          </a:p>
          <a:p>
            <a:pPr lvl="1"/>
            <a:r>
              <a:rPr lang="it-IT" dirty="0" err="1" smtClean="0"/>
              <a:t>Focal</a:t>
            </a:r>
            <a:r>
              <a:rPr lang="it-IT" dirty="0" smtClean="0"/>
              <a:t> </a:t>
            </a:r>
            <a:r>
              <a:rPr lang="it-IT" dirty="0" err="1" smtClean="0"/>
              <a:t>plane</a:t>
            </a:r>
            <a:r>
              <a:rPr lang="it-IT" dirty="0" smtClean="0"/>
              <a:t> </a:t>
            </a:r>
            <a:r>
              <a:rPr lang="it-IT" dirty="0" err="1" smtClean="0"/>
              <a:t>geometry</a:t>
            </a:r>
            <a:endParaRPr lang="it-IT" dirty="0" smtClean="0"/>
          </a:p>
          <a:p>
            <a:pPr lvl="1"/>
            <a:r>
              <a:rPr lang="it-IT" dirty="0" smtClean="0"/>
              <a:t>Scanning </a:t>
            </a:r>
            <a:r>
              <a:rPr lang="it-IT" dirty="0" err="1" smtClean="0"/>
              <a:t>strategy</a:t>
            </a:r>
            <a:endParaRPr lang="it-IT" dirty="0" smtClean="0"/>
          </a:p>
          <a:p>
            <a:pPr lvl="1"/>
            <a:r>
              <a:rPr lang="it-IT" dirty="0" err="1" smtClean="0"/>
              <a:t>Instrument</a:t>
            </a:r>
            <a:r>
              <a:rPr lang="it-IT" dirty="0" smtClean="0"/>
              <a:t> </a:t>
            </a:r>
            <a:r>
              <a:rPr lang="it-IT" dirty="0" err="1" smtClean="0"/>
              <a:t>pointing</a:t>
            </a:r>
            <a:endParaRPr lang="it-IT" dirty="0" smtClean="0"/>
          </a:p>
          <a:p>
            <a:pPr lvl="1"/>
            <a:r>
              <a:rPr lang="it-IT" dirty="0" err="1" smtClean="0"/>
              <a:t>Beam</a:t>
            </a:r>
            <a:r>
              <a:rPr lang="it-IT" dirty="0" smtClean="0"/>
              <a:t> </a:t>
            </a:r>
            <a:r>
              <a:rPr lang="it-IT" dirty="0" err="1" smtClean="0"/>
              <a:t>response</a:t>
            </a:r>
            <a:endParaRPr lang="en-GB" dirty="0"/>
          </a:p>
        </p:txBody>
      </p:sp>
      <p:pic>
        <p:nvPicPr>
          <p:cNvPr id="4"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6065" y="1066890"/>
            <a:ext cx="3840918" cy="4872569"/>
          </a:xfrm>
          <a:prstGeom prst="rect">
            <a:avLst/>
          </a:prstGeom>
        </p:spPr>
      </p:pic>
      <p:pic>
        <p:nvPicPr>
          <p:cNvPr id="6" name="Immagine 5"/>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tretch>
            <a:fillRect/>
          </a:stretch>
        </p:blipFill>
        <p:spPr>
          <a:xfrm>
            <a:off x="4633563" y="1092306"/>
            <a:ext cx="1060796" cy="286537"/>
          </a:xfrm>
          <a:prstGeom prst="rect">
            <a:avLst/>
          </a:prstGeom>
        </p:spPr>
      </p:pic>
      <p:pic>
        <p:nvPicPr>
          <p:cNvPr id="7" name="Immagine 6"/>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Lst>
          </a:blip>
          <a:stretch>
            <a:fillRect/>
          </a:stretch>
        </p:blipFill>
        <p:spPr>
          <a:xfrm>
            <a:off x="7097116" y="1128649"/>
            <a:ext cx="1322947" cy="286537"/>
          </a:xfrm>
          <a:prstGeom prst="rect">
            <a:avLst/>
          </a:prstGeom>
        </p:spPr>
      </p:pic>
      <p:pic>
        <p:nvPicPr>
          <p:cNvPr id="8" name="Immagine 7"/>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Lst>
          </a:blip>
          <a:stretch>
            <a:fillRect/>
          </a:stretch>
        </p:blipFill>
        <p:spPr>
          <a:xfrm>
            <a:off x="4942892" y="3018299"/>
            <a:ext cx="1066892" cy="286537"/>
          </a:xfrm>
          <a:prstGeom prst="rect">
            <a:avLst/>
          </a:prstGeom>
        </p:spPr>
      </p:pic>
      <p:pic>
        <p:nvPicPr>
          <p:cNvPr id="11" name="Immagine 10"/>
          <p:cNvPicPr>
            <a:picLocks noChangeAspect="1"/>
          </p:cNvPicPr>
          <p:nvPr/>
        </p:nvPicPr>
        <p: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p:blipFill>
        <p:spPr>
          <a:xfrm>
            <a:off x="5806380" y="5394639"/>
            <a:ext cx="1390008" cy="627942"/>
          </a:xfrm>
          <a:prstGeom prst="rect">
            <a:avLst/>
          </a:prstGeom>
        </p:spPr>
      </p:pic>
    </p:spTree>
    <p:extLst>
      <p:ext uri="{BB962C8B-B14F-4D97-AF65-F5344CB8AC3E}">
        <p14:creationId xmlns:p14="http://schemas.microsoft.com/office/powerpoint/2010/main" val="53799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t="1" b="1678"/>
          <a:stretch/>
        </p:blipFill>
        <p:spPr>
          <a:xfrm>
            <a:off x="473144" y="1276477"/>
            <a:ext cx="4421907" cy="5581523"/>
          </a:xfrm>
          <a:prstGeom prst="rect">
            <a:avLst/>
          </a:prstGeom>
          <a:ln>
            <a:noFill/>
          </a:ln>
          <a:effectLst>
            <a:outerShdw blurRad="292100" dist="139700" dir="2700000" algn="tl" rotWithShape="0">
              <a:srgbClr val="333333">
                <a:alpha val="65000"/>
              </a:srgbClr>
            </a:outerShdw>
          </a:effectLst>
        </p:spPr>
      </p:pic>
      <p:sp>
        <p:nvSpPr>
          <p:cNvPr id="5" name="Titolo 1"/>
          <p:cNvSpPr>
            <a:spLocks noGrp="1"/>
          </p:cNvSpPr>
          <p:nvPr>
            <p:ph type="ctrTitle"/>
          </p:nvPr>
        </p:nvSpPr>
        <p:spPr>
          <a:xfrm>
            <a:off x="1104897" y="4829175"/>
            <a:ext cx="7772402" cy="1213906"/>
          </a:xfrm>
        </p:spPr>
        <p:txBody>
          <a:bodyPr>
            <a:noAutofit/>
          </a:bodyPr>
          <a:lstStyle/>
          <a:p>
            <a:pPr algn="r"/>
            <a:r>
              <a:rPr lang="en-US" sz="2000" b="1" cap="small" dirty="0" smtClean="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rPr>
              <a:t>Analysis of the</a:t>
            </a:r>
            <a:br>
              <a:rPr lang="en-US" sz="2000" b="1" cap="small" dirty="0" smtClean="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rPr>
            </a:br>
            <a:r>
              <a:rPr lang="en-US" sz="2000" b="1" cap="small" dirty="0" smtClean="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rPr>
              <a:t> LSPE-STRIP optical system</a:t>
            </a:r>
            <a:endParaRPr lang="it-IT" sz="2000" b="1" cap="small"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endParaRPr>
          </a:p>
        </p:txBody>
      </p:sp>
      <p:cxnSp>
        <p:nvCxnSpPr>
          <p:cNvPr id="11" name="Connettore diritto 10"/>
          <p:cNvCxnSpPr/>
          <p:nvPr/>
        </p:nvCxnSpPr>
        <p:spPr>
          <a:xfrm flipH="1">
            <a:off x="5589548" y="6069457"/>
            <a:ext cx="31825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302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STRIP Scanning </a:t>
            </a:r>
            <a:r>
              <a:rPr lang="it-IT" dirty="0" err="1" smtClean="0"/>
              <a:t>Strategy</a:t>
            </a:r>
            <a:endParaRPr lang="it-IT" dirty="0"/>
          </a:p>
        </p:txBody>
      </p:sp>
      <p:sp>
        <p:nvSpPr>
          <p:cNvPr id="3" name="Segnaposto contenuto 2"/>
          <p:cNvSpPr>
            <a:spLocks noGrp="1"/>
          </p:cNvSpPr>
          <p:nvPr>
            <p:ph idx="1"/>
          </p:nvPr>
        </p:nvSpPr>
        <p:spPr/>
        <p:txBody>
          <a:bodyPr/>
          <a:lstStyle/>
          <a:p>
            <a:pPr marL="0" indent="0">
              <a:buNone/>
            </a:pPr>
            <a:r>
              <a:rPr lang="it-IT" b="1" dirty="0" smtClean="0"/>
              <a:t>PRELIMINARY SCANNING STRATEGY</a:t>
            </a:r>
          </a:p>
          <a:p>
            <a:r>
              <a:rPr lang="it-IT" dirty="0" smtClean="0"/>
              <a:t>STRIP </a:t>
            </a:r>
            <a:r>
              <a:rPr lang="it-IT" dirty="0" err="1" smtClean="0"/>
              <a:t>sky</a:t>
            </a:r>
            <a:r>
              <a:rPr lang="it-IT" dirty="0" smtClean="0"/>
              <a:t> </a:t>
            </a:r>
            <a:r>
              <a:rPr lang="it-IT" dirty="0" err="1" smtClean="0"/>
              <a:t>coverage</a:t>
            </a:r>
            <a:r>
              <a:rPr lang="it-IT" dirty="0" smtClean="0"/>
              <a:t> </a:t>
            </a:r>
            <a:r>
              <a:rPr lang="it-IT" dirty="0" smtClean="0">
                <a:sym typeface="Symbol" panose="05050102010706020507" pitchFamily="18" charset="2"/>
              </a:rPr>
              <a:t>with </a:t>
            </a:r>
            <a:r>
              <a:rPr lang="it-IT" dirty="0">
                <a:sym typeface="Symbol" panose="05050102010706020507" pitchFamily="18" charset="2"/>
              </a:rPr>
              <a:t>20° </a:t>
            </a:r>
            <a:r>
              <a:rPr lang="it-IT" dirty="0" err="1" smtClean="0">
                <a:sym typeface="Symbol" panose="05050102010706020507" pitchFamily="18" charset="2"/>
              </a:rPr>
              <a:t>elevation</a:t>
            </a:r>
            <a:endParaRPr lang="it-IT" dirty="0" smtClean="0">
              <a:sym typeface="Symbol" panose="05050102010706020507" pitchFamily="18" charset="2"/>
            </a:endParaRPr>
          </a:p>
          <a:p>
            <a:r>
              <a:rPr lang="it-IT" dirty="0" smtClean="0">
                <a:sym typeface="Symbol" panose="05050102010706020507" pitchFamily="18" charset="2"/>
              </a:rPr>
              <a:t>STRIP/SWIPE </a:t>
            </a:r>
            <a:r>
              <a:rPr lang="it-IT" dirty="0" err="1"/>
              <a:t>overlap</a:t>
            </a:r>
            <a:r>
              <a:rPr lang="it-IT" dirty="0"/>
              <a:t> </a:t>
            </a:r>
            <a:r>
              <a:rPr lang="it-IT" dirty="0">
                <a:sym typeface="Symbol" panose="05050102010706020507" pitchFamily="18" charset="2"/>
              </a:rPr>
              <a:t> 80</a:t>
            </a:r>
            <a:r>
              <a:rPr lang="it-IT" dirty="0" smtClean="0">
                <a:sym typeface="Symbol" panose="05050102010706020507" pitchFamily="18" charset="2"/>
              </a:rPr>
              <a:t>%</a:t>
            </a:r>
            <a:endParaRPr lang="it-IT" dirty="0"/>
          </a:p>
        </p:txBody>
      </p:sp>
      <p:pic>
        <p:nvPicPr>
          <p:cNvPr id="5" name="Immagin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0307" y="2584912"/>
            <a:ext cx="6370320" cy="3091728"/>
          </a:xfrm>
          <a:prstGeom prst="rect">
            <a:avLst/>
          </a:prstGeom>
        </p:spPr>
      </p:pic>
      <p:sp>
        <p:nvSpPr>
          <p:cNvPr id="7" name="Rettangolo 6"/>
          <p:cNvSpPr/>
          <p:nvPr/>
        </p:nvSpPr>
        <p:spPr>
          <a:xfrm>
            <a:off x="6695257" y="5684000"/>
            <a:ext cx="1967593" cy="261610"/>
          </a:xfrm>
          <a:prstGeom prst="rect">
            <a:avLst/>
          </a:prstGeom>
        </p:spPr>
        <p:txBody>
          <a:bodyPr wrap="square">
            <a:spAutoFit/>
          </a:bodyPr>
          <a:lstStyle/>
          <a:p>
            <a:pPr algn="r"/>
            <a:r>
              <a:rPr lang="en-US" sz="1100" i="1" dirty="0" smtClean="0">
                <a:solidFill>
                  <a:schemeClr val="bg2"/>
                </a:solidFill>
              </a:rPr>
              <a:t>Ref.: F. </a:t>
            </a:r>
            <a:r>
              <a:rPr lang="en-US" sz="1100" i="1" dirty="0" err="1" smtClean="0">
                <a:solidFill>
                  <a:schemeClr val="bg2"/>
                </a:solidFill>
              </a:rPr>
              <a:t>Incardona</a:t>
            </a:r>
            <a:r>
              <a:rPr lang="en-US" sz="1100" i="1" dirty="0" smtClean="0">
                <a:solidFill>
                  <a:schemeClr val="bg2"/>
                </a:solidFill>
              </a:rPr>
              <a:t>, 2018</a:t>
            </a:r>
            <a:endParaRPr lang="it-IT" sz="1100" i="1" dirty="0">
              <a:solidFill>
                <a:schemeClr val="bg2"/>
              </a:solidFill>
            </a:endParaRPr>
          </a:p>
        </p:txBody>
      </p:sp>
    </p:spTree>
    <p:extLst>
      <p:ext uri="{BB962C8B-B14F-4D97-AF65-F5344CB8AC3E}">
        <p14:creationId xmlns:p14="http://schemas.microsoft.com/office/powerpoint/2010/main" val="28407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The Q-Band Passive Feed-System</a:t>
            </a:r>
          </a:p>
        </p:txBody>
      </p:sp>
      <p:sp>
        <p:nvSpPr>
          <p:cNvPr id="3" name="Segnaposto contenuto 2"/>
          <p:cNvSpPr>
            <a:spLocks noGrp="1"/>
          </p:cNvSpPr>
          <p:nvPr>
            <p:ph idx="1"/>
          </p:nvPr>
        </p:nvSpPr>
        <p:spPr/>
        <p:txBody>
          <a:bodyPr/>
          <a:lstStyle/>
          <a:p>
            <a:pPr marL="0" indent="0">
              <a:buNone/>
            </a:pPr>
            <a:r>
              <a:rPr lang="en-US" b="1" dirty="0" smtClean="0"/>
              <a:t>Q-BAND FEEDHORN MODULES</a:t>
            </a:r>
          </a:p>
          <a:p>
            <a:r>
              <a:rPr lang="en-US" dirty="0" smtClean="0"/>
              <a:t>Seven</a:t>
            </a:r>
            <a:r>
              <a:rPr lang="en-US" i="1" dirty="0" smtClean="0"/>
              <a:t> </a:t>
            </a:r>
            <a:r>
              <a:rPr lang="en-US" b="1" dirty="0" smtClean="0"/>
              <a:t>dual-profiled corrugated horn </a:t>
            </a:r>
            <a:r>
              <a:rPr lang="en-US" dirty="0" smtClean="0"/>
              <a:t>per module</a:t>
            </a:r>
          </a:p>
          <a:p>
            <a:r>
              <a:rPr lang="en-US" b="1" dirty="0" smtClean="0"/>
              <a:t>Platelet technique </a:t>
            </a:r>
            <a:r>
              <a:rPr lang="en-US" dirty="0" smtClean="0"/>
              <a:t>engineering</a:t>
            </a:r>
          </a:p>
          <a:p>
            <a:pPr lvl="1"/>
            <a:r>
              <a:rPr lang="en-US" dirty="0" smtClean="0"/>
              <a:t>72 </a:t>
            </a:r>
            <a:r>
              <a:rPr lang="en-US" dirty="0"/>
              <a:t>body </a:t>
            </a:r>
            <a:r>
              <a:rPr lang="en-US" dirty="0" smtClean="0"/>
              <a:t>plates</a:t>
            </a:r>
            <a:endParaRPr lang="en-US" dirty="0"/>
          </a:p>
          <a:p>
            <a:pPr lvl="1"/>
            <a:r>
              <a:rPr lang="en-US" dirty="0"/>
              <a:t>Head </a:t>
            </a:r>
            <a:r>
              <a:rPr lang="en-US" dirty="0" smtClean="0"/>
              <a:t>plate with </a:t>
            </a:r>
            <a:r>
              <a:rPr lang="en-US" dirty="0"/>
              <a:t>bolts</a:t>
            </a:r>
          </a:p>
          <a:p>
            <a:pPr lvl="1"/>
            <a:r>
              <a:rPr lang="en-US" dirty="0"/>
              <a:t>12 </a:t>
            </a:r>
            <a:r>
              <a:rPr lang="en-US" dirty="0" smtClean="0"/>
              <a:t>x M6 </a:t>
            </a:r>
            <a:r>
              <a:rPr lang="en-US" dirty="0" err="1" smtClean="0"/>
              <a:t>Ergal</a:t>
            </a:r>
            <a:r>
              <a:rPr lang="en-US" dirty="0" smtClean="0"/>
              <a:t> </a:t>
            </a:r>
            <a:r>
              <a:rPr lang="en-US" dirty="0"/>
              <a:t>screws (Al7075)</a:t>
            </a:r>
          </a:p>
          <a:p>
            <a:r>
              <a:rPr lang="en-US" b="1" dirty="0" smtClean="0"/>
              <a:t>Performance requirements </a:t>
            </a:r>
            <a:r>
              <a:rPr lang="en-US" dirty="0" smtClean="0"/>
              <a:t>on 20% bandwidth</a:t>
            </a:r>
          </a:p>
          <a:p>
            <a:pPr lvl="1"/>
            <a:r>
              <a:rPr lang="en-US" dirty="0" smtClean="0"/>
              <a:t>Center frequency </a:t>
            </a:r>
            <a:r>
              <a:rPr lang="en-US" i="1" dirty="0" smtClean="0"/>
              <a:t>f</a:t>
            </a:r>
            <a:r>
              <a:rPr lang="en-US" i="1" baseline="-25000" dirty="0" smtClean="0"/>
              <a:t>0</a:t>
            </a:r>
            <a:r>
              <a:rPr lang="en-US" i="1" dirty="0" smtClean="0"/>
              <a:t> </a:t>
            </a:r>
            <a:r>
              <a:rPr lang="en-US" dirty="0" smtClean="0"/>
              <a:t>= 43 GHz</a:t>
            </a:r>
          </a:p>
          <a:p>
            <a:pPr lvl="1"/>
            <a:r>
              <a:rPr lang="en-US" dirty="0" smtClean="0"/>
              <a:t>Return loss &lt; -30 dB</a:t>
            </a:r>
          </a:p>
          <a:p>
            <a:pPr lvl="1"/>
            <a:r>
              <a:rPr lang="en-US" dirty="0" smtClean="0"/>
              <a:t>Cross-polarization &lt; -30 dB</a:t>
            </a:r>
          </a:p>
          <a:p>
            <a:pPr lvl="1"/>
            <a:r>
              <a:rPr lang="en-US" dirty="0" err="1" smtClean="0"/>
              <a:t>Sidelobes</a:t>
            </a:r>
            <a:r>
              <a:rPr lang="en-US" dirty="0" smtClean="0"/>
              <a:t> level &lt; -25 dB</a:t>
            </a:r>
          </a:p>
          <a:p>
            <a:pPr lvl="1"/>
            <a:r>
              <a:rPr lang="en-US" dirty="0" smtClean="0"/>
              <a:t>Main beam ellipticity &lt; 1%</a:t>
            </a:r>
            <a:endParaRPr lang="en-US" dirty="0"/>
          </a:p>
        </p:txBody>
      </p:sp>
      <p:grpSp>
        <p:nvGrpSpPr>
          <p:cNvPr id="10" name="Gruppo 9"/>
          <p:cNvGrpSpPr/>
          <p:nvPr/>
        </p:nvGrpSpPr>
        <p:grpSpPr>
          <a:xfrm>
            <a:off x="5512777" y="996902"/>
            <a:ext cx="3160959" cy="4849210"/>
            <a:chOff x="5365270" y="689556"/>
            <a:chExt cx="3566216" cy="5470913"/>
          </a:xfrm>
        </p:grpSpPr>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270" y="3789040"/>
              <a:ext cx="3530159" cy="2371429"/>
            </a:xfrm>
            <a:prstGeom prst="rect">
              <a:avLst/>
            </a:prstGeom>
            <a:effectLst>
              <a:outerShdw blurRad="50800" dist="38100" dir="2700000" algn="tl" rotWithShape="0">
                <a:prstClr val="black">
                  <a:alpha val="40000"/>
                </a:prstClr>
              </a:outerShdw>
            </a:effectLst>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549" y="2318644"/>
              <a:ext cx="3507937" cy="2190476"/>
            </a:xfrm>
            <a:prstGeom prst="rect">
              <a:avLst/>
            </a:prstGeom>
            <a:effectLst>
              <a:outerShdw blurRad="50800" dist="38100" dir="2700000" algn="tl" rotWithShape="0">
                <a:prstClr val="black">
                  <a:alpha val="40000"/>
                </a:prstClr>
              </a:outerShdw>
            </a:effectLst>
          </p:spPr>
        </p:pic>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145" y="1962448"/>
              <a:ext cx="3498413" cy="2177778"/>
            </a:xfrm>
            <a:prstGeom prst="rect">
              <a:avLst/>
            </a:prstGeom>
            <a:effectLst>
              <a:outerShdw blurRad="50800" dist="38100" dir="2700000" algn="tl" rotWithShape="0">
                <a:prstClr val="black">
                  <a:alpha val="40000"/>
                </a:prstClr>
              </a:outerShdw>
            </a:effectLst>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6858" y="689556"/>
              <a:ext cx="3428571" cy="259542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881973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The </a:t>
            </a:r>
            <a:r>
              <a:rPr lang="en-US" dirty="0" smtClean="0"/>
              <a:t>Q-Band Passive </a:t>
            </a:r>
            <a:r>
              <a:rPr lang="en-US" dirty="0"/>
              <a:t>Feed-System</a:t>
            </a:r>
          </a:p>
        </p:txBody>
      </p:sp>
      <p:sp>
        <p:nvSpPr>
          <p:cNvPr id="3" name="Segnaposto contenuto 2"/>
          <p:cNvSpPr>
            <a:spLocks noGrp="1"/>
          </p:cNvSpPr>
          <p:nvPr>
            <p:ph idx="1"/>
          </p:nvPr>
        </p:nvSpPr>
        <p:spPr/>
        <p:txBody>
          <a:bodyPr/>
          <a:lstStyle/>
          <a:p>
            <a:pPr marL="0" indent="0">
              <a:buNone/>
            </a:pPr>
            <a:r>
              <a:rPr lang="en-US" b="1" dirty="0"/>
              <a:t>Q-BAND FEEDHORN </a:t>
            </a:r>
            <a:r>
              <a:rPr lang="en-US" b="1" dirty="0" smtClean="0"/>
              <a:t>MODULES</a:t>
            </a:r>
            <a:endParaRPr lang="en-US"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479585"/>
            <a:ext cx="3283927" cy="437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p:cNvSpPr txBox="1"/>
          <p:nvPr/>
        </p:nvSpPr>
        <p:spPr>
          <a:xfrm>
            <a:off x="457199" y="5211823"/>
            <a:ext cx="1825756" cy="646331"/>
          </a:xfrm>
          <a:prstGeom prst="rect">
            <a:avLst/>
          </a:prstGeom>
          <a:noFill/>
        </p:spPr>
        <p:txBody>
          <a:bodyPr wrap="none" rtlCol="0">
            <a:spAutoFit/>
          </a:bodyPr>
          <a:lstStyle/>
          <a:p>
            <a:r>
              <a:rPr lang="en-US" dirty="0" smtClean="0">
                <a:effectLst>
                  <a:outerShdw blurRad="50800" dist="38100" dir="2700000" algn="tl" rotWithShape="0">
                    <a:prstClr val="black">
                      <a:alpha val="40000"/>
                    </a:prstClr>
                  </a:outerShdw>
                </a:effectLst>
              </a:rPr>
              <a:t>Radiation pattern</a:t>
            </a:r>
          </a:p>
          <a:p>
            <a:r>
              <a:rPr lang="en-US" dirty="0" smtClean="0">
                <a:effectLst>
                  <a:outerShdw blurRad="50800" dist="38100" dir="2700000" algn="tl" rotWithShape="0">
                    <a:prstClr val="black">
                      <a:alpha val="40000"/>
                    </a:prstClr>
                  </a:outerShdw>
                </a:effectLst>
              </a:rPr>
              <a:t>measurements</a:t>
            </a:r>
            <a:endParaRPr lang="en-US" dirty="0">
              <a:effectLst>
                <a:outerShdw blurRad="50800" dist="38100" dir="2700000" algn="tl" rotWithShape="0">
                  <a:prstClr val="black">
                    <a:alpha val="40000"/>
                  </a:prstClr>
                </a:outerShdw>
              </a:effectLst>
            </a:endParaRPr>
          </a:p>
        </p:txBody>
      </p:sp>
      <p:sp>
        <p:nvSpPr>
          <p:cNvPr id="13" name="CasellaDiTesto 12"/>
          <p:cNvSpPr txBox="1"/>
          <p:nvPr/>
        </p:nvSpPr>
        <p:spPr>
          <a:xfrm>
            <a:off x="4723712" y="996902"/>
            <a:ext cx="3815019" cy="338554"/>
          </a:xfrm>
          <a:prstGeom prst="rect">
            <a:avLst/>
          </a:prstGeom>
          <a:noFill/>
        </p:spPr>
        <p:txBody>
          <a:bodyPr wrap="none" rtlCol="0">
            <a:spAutoFit/>
          </a:bodyPr>
          <a:lstStyle/>
          <a:p>
            <a:r>
              <a:rPr lang="en-US" sz="1600" dirty="0" smtClean="0">
                <a:solidFill>
                  <a:schemeClr val="bg2"/>
                </a:solidFill>
              </a:rPr>
              <a:t>Measurement of all 49 </a:t>
            </a:r>
            <a:r>
              <a:rPr lang="en-US" sz="1600" dirty="0" err="1" smtClean="0">
                <a:solidFill>
                  <a:schemeClr val="bg2"/>
                </a:solidFill>
              </a:rPr>
              <a:t>feedhorns</a:t>
            </a:r>
            <a:r>
              <a:rPr lang="en-US" sz="1600" dirty="0" smtClean="0">
                <a:solidFill>
                  <a:schemeClr val="bg2"/>
                </a:solidFill>
              </a:rPr>
              <a:t> at 43 GHz</a:t>
            </a:r>
          </a:p>
        </p:txBody>
      </p:sp>
      <p:grpSp>
        <p:nvGrpSpPr>
          <p:cNvPr id="16" name="Gruppo 15"/>
          <p:cNvGrpSpPr/>
          <p:nvPr/>
        </p:nvGrpSpPr>
        <p:grpSpPr>
          <a:xfrm>
            <a:off x="4818759" y="1410194"/>
            <a:ext cx="3600000" cy="4598003"/>
            <a:chOff x="4818759" y="1366234"/>
            <a:chExt cx="3600000" cy="4598003"/>
          </a:xfrm>
        </p:grpSpPr>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t="1" b="11251"/>
            <a:stretch/>
          </p:blipFill>
          <p:spPr>
            <a:xfrm>
              <a:off x="4818759" y="1366234"/>
              <a:ext cx="3600000" cy="2072017"/>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759" y="3438251"/>
              <a:ext cx="3600000" cy="2525986"/>
            </a:xfrm>
            <a:prstGeom prst="rect">
              <a:avLst/>
            </a:prstGeom>
          </p:spPr>
        </p:pic>
        <p:sp>
          <p:nvSpPr>
            <p:cNvPr id="14" name="CasellaDiTesto 13"/>
            <p:cNvSpPr txBox="1"/>
            <p:nvPr/>
          </p:nvSpPr>
          <p:spPr>
            <a:xfrm>
              <a:off x="5157672" y="1533380"/>
              <a:ext cx="1194144" cy="276999"/>
            </a:xfrm>
            <a:prstGeom prst="rect">
              <a:avLst/>
            </a:prstGeom>
            <a:solidFill>
              <a:schemeClr val="tx1"/>
            </a:solidFill>
          </p:spPr>
          <p:txBody>
            <a:bodyPr wrap="square" lIns="36000" rIns="36000" rtlCol="0">
              <a:spAutoFit/>
            </a:bodyPr>
            <a:lstStyle/>
            <a:p>
              <a:r>
                <a:rPr lang="en-US" sz="1200" dirty="0" smtClean="0">
                  <a:solidFill>
                    <a:schemeClr val="bg2"/>
                  </a:solidFill>
                </a:rPr>
                <a:t>Co-polar 45°plane</a:t>
              </a:r>
            </a:p>
          </p:txBody>
        </p:sp>
        <p:sp>
          <p:nvSpPr>
            <p:cNvPr id="15" name="CasellaDiTesto 14"/>
            <p:cNvSpPr txBox="1"/>
            <p:nvPr/>
          </p:nvSpPr>
          <p:spPr>
            <a:xfrm>
              <a:off x="5165835" y="3650664"/>
              <a:ext cx="1416725" cy="276999"/>
            </a:xfrm>
            <a:prstGeom prst="rect">
              <a:avLst/>
            </a:prstGeom>
            <a:solidFill>
              <a:schemeClr val="tx1"/>
            </a:solidFill>
          </p:spPr>
          <p:txBody>
            <a:bodyPr wrap="none" lIns="36000" rIns="36000" rtlCol="0">
              <a:spAutoFit/>
            </a:bodyPr>
            <a:lstStyle/>
            <a:p>
              <a:r>
                <a:rPr lang="en-US" sz="1200" dirty="0" smtClean="0">
                  <a:solidFill>
                    <a:schemeClr val="bg2"/>
                  </a:solidFill>
                </a:rPr>
                <a:t>Cross-polar 45° plane</a:t>
              </a:r>
            </a:p>
          </p:txBody>
        </p:sp>
      </p:grpSp>
    </p:spTree>
    <p:extLst>
      <p:ext uri="{BB962C8B-B14F-4D97-AF65-F5344CB8AC3E}">
        <p14:creationId xmlns:p14="http://schemas.microsoft.com/office/powerpoint/2010/main" val="2069790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STRIP &amp; SWIPE </a:t>
            </a:r>
            <a:r>
              <a:rPr lang="it-IT" dirty="0" err="1" smtClean="0"/>
              <a:t>Frequency</a:t>
            </a:r>
            <a:r>
              <a:rPr lang="it-IT" dirty="0" smtClean="0"/>
              <a:t> </a:t>
            </a:r>
            <a:r>
              <a:rPr lang="it-IT" dirty="0" err="1" smtClean="0"/>
              <a:t>Coverage</a:t>
            </a:r>
            <a:endParaRPr lang="it-IT" dirty="0"/>
          </a:p>
        </p:txBody>
      </p:sp>
      <p:pic>
        <p:nvPicPr>
          <p:cNvPr id="9" name="Immagine 8"/>
          <p:cNvPicPr>
            <a:picLocks noChangeAspect="1"/>
          </p:cNvPicPr>
          <p:nvPr/>
        </p:nvPicPr>
        <p:blipFill>
          <a:blip r:embed="rId2"/>
          <a:stretch>
            <a:fillRect/>
          </a:stretch>
        </p:blipFill>
        <p:spPr>
          <a:xfrm>
            <a:off x="1547918" y="1239975"/>
            <a:ext cx="6035100" cy="4499542"/>
          </a:xfrm>
          <a:prstGeom prst="rect">
            <a:avLst/>
          </a:prstGeom>
        </p:spPr>
      </p:pic>
      <p:sp>
        <p:nvSpPr>
          <p:cNvPr id="4" name="Rettangolo 3"/>
          <p:cNvSpPr/>
          <p:nvPr/>
        </p:nvSpPr>
        <p:spPr>
          <a:xfrm>
            <a:off x="5576208" y="5676640"/>
            <a:ext cx="3567792" cy="261610"/>
          </a:xfrm>
          <a:prstGeom prst="rect">
            <a:avLst/>
          </a:prstGeom>
        </p:spPr>
        <p:txBody>
          <a:bodyPr wrap="square">
            <a:spAutoFit/>
          </a:bodyPr>
          <a:lstStyle/>
          <a:p>
            <a:pPr algn="r"/>
            <a:r>
              <a:rPr lang="en-US" sz="1100" i="1" dirty="0" smtClean="0">
                <a:solidFill>
                  <a:schemeClr val="bg2"/>
                </a:solidFill>
              </a:rPr>
              <a:t>Ref.: adapted from Planck Collaboration, 2015</a:t>
            </a:r>
            <a:endParaRPr lang="it-IT" sz="1100" i="1" dirty="0">
              <a:solidFill>
                <a:schemeClr val="bg2"/>
              </a:solidFill>
            </a:endParaRPr>
          </a:p>
        </p:txBody>
      </p:sp>
    </p:spTree>
    <p:extLst>
      <p:ext uri="{BB962C8B-B14F-4D97-AF65-F5344CB8AC3E}">
        <p14:creationId xmlns:p14="http://schemas.microsoft.com/office/powerpoint/2010/main" val="216203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56"/>
          <p:cNvPicPr preferRelativeResize="0"/>
          <p:nvPr/>
        </p:nvPicPr>
        <p:blipFill rotWithShape="1">
          <a:blip r:embed="rId2">
            <a:alphaModFix/>
            <a:extLst/>
          </a:blip>
          <a:srcRect l="855" t="8511" r="843" b="26220"/>
          <a:stretch/>
        </p:blipFill>
        <p:spPr>
          <a:xfrm>
            <a:off x="349628" y="1106120"/>
            <a:ext cx="8426082" cy="4738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olo 1"/>
          <p:cNvSpPr>
            <a:spLocks noGrp="1"/>
          </p:cNvSpPr>
          <p:nvPr>
            <p:ph type="title"/>
          </p:nvPr>
        </p:nvSpPr>
        <p:spPr/>
        <p:txBody>
          <a:bodyPr>
            <a:normAutofit/>
          </a:bodyPr>
          <a:lstStyle/>
          <a:p>
            <a:r>
              <a:rPr lang="it-IT" dirty="0" err="1" smtClean="0"/>
              <a:t>Scientific</a:t>
            </a:r>
            <a:r>
              <a:rPr lang="it-IT" dirty="0" smtClean="0"/>
              <a:t> </a:t>
            </a:r>
            <a:r>
              <a:rPr lang="it-IT" dirty="0" err="1"/>
              <a:t>Objectives</a:t>
            </a:r>
            <a:r>
              <a:rPr lang="it-IT" dirty="0"/>
              <a:t> &amp; </a:t>
            </a:r>
            <a:r>
              <a:rPr lang="it-IT" dirty="0" err="1"/>
              <a:t>Requirements</a:t>
            </a:r>
            <a:endParaRPr lang="en-US" dirty="0"/>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693" y="1583558"/>
            <a:ext cx="3226153" cy="4141683"/>
          </a:xfrm>
          <a:prstGeom prst="rect">
            <a:avLst/>
          </a:prstGeom>
          <a:ln>
            <a:noFill/>
          </a:ln>
          <a:effectLst>
            <a:outerShdw blurRad="292100" dist="139700" dir="2700000" algn="tl" rotWithShape="0">
              <a:srgbClr val="333333">
                <a:alpha val="65000"/>
              </a:srgbClr>
            </a:outerShdw>
          </a:effectLst>
        </p:spPr>
      </p:pic>
      <p:graphicFrame>
        <p:nvGraphicFramePr>
          <p:cNvPr id="11" name="Tabella 10"/>
          <p:cNvGraphicFramePr>
            <a:graphicFrameLocks noGrp="1"/>
          </p:cNvGraphicFramePr>
          <p:nvPr>
            <p:extLst/>
          </p:nvPr>
        </p:nvGraphicFramePr>
        <p:xfrm>
          <a:off x="603067" y="1321315"/>
          <a:ext cx="5550085" cy="1483360"/>
        </p:xfrm>
        <a:graphic>
          <a:graphicData uri="http://schemas.openxmlformats.org/drawingml/2006/table">
            <a:tbl>
              <a:tblPr firstRow="1" bandRow="1">
                <a:tableStyleId>{21E4AEA4-8DFA-4A89-87EB-49C32662AFE0}</a:tableStyleId>
              </a:tblPr>
              <a:tblGrid>
                <a:gridCol w="3039205">
                  <a:extLst>
                    <a:ext uri="{9D8B030D-6E8A-4147-A177-3AD203B41FA5}">
                      <a16:colId xmlns:a16="http://schemas.microsoft.com/office/drawing/2014/main" xmlns="" val="3133661086"/>
                    </a:ext>
                  </a:extLst>
                </a:gridCol>
                <a:gridCol w="1255440">
                  <a:extLst>
                    <a:ext uri="{9D8B030D-6E8A-4147-A177-3AD203B41FA5}">
                      <a16:colId xmlns:a16="http://schemas.microsoft.com/office/drawing/2014/main" xmlns="" val="1205126497"/>
                    </a:ext>
                  </a:extLst>
                </a:gridCol>
                <a:gridCol w="1255440">
                  <a:extLst>
                    <a:ext uri="{9D8B030D-6E8A-4147-A177-3AD203B41FA5}">
                      <a16:colId xmlns:a16="http://schemas.microsoft.com/office/drawing/2014/main" xmlns="" val="3390878973"/>
                    </a:ext>
                  </a:extLst>
                </a:gridCol>
              </a:tblGrid>
              <a:tr h="370840">
                <a:tc>
                  <a:txBody>
                    <a:bodyPr/>
                    <a:lstStyle/>
                    <a:p>
                      <a:endParaRPr lang="en-US" dirty="0"/>
                    </a:p>
                  </a:txBody>
                  <a:tcPr/>
                </a:tc>
                <a:tc>
                  <a:txBody>
                    <a:bodyPr/>
                    <a:lstStyle/>
                    <a:p>
                      <a:pPr algn="ctr"/>
                      <a:r>
                        <a:rPr lang="en-US" dirty="0" smtClean="0"/>
                        <a:t>Q-band</a:t>
                      </a:r>
                      <a:endParaRPr lang="en-US" dirty="0"/>
                    </a:p>
                  </a:txBody>
                  <a:tcPr/>
                </a:tc>
                <a:tc>
                  <a:txBody>
                    <a:bodyPr/>
                    <a:lstStyle/>
                    <a:p>
                      <a:pPr algn="ctr"/>
                      <a:r>
                        <a:rPr lang="en-US" dirty="0" smtClean="0"/>
                        <a:t>W-band</a:t>
                      </a:r>
                      <a:endParaRPr lang="en-US" dirty="0"/>
                    </a:p>
                  </a:txBody>
                  <a:tcPr/>
                </a:tc>
                <a:extLst>
                  <a:ext uri="{0D108BD9-81ED-4DB2-BD59-A6C34878D82A}">
                    <a16:rowId xmlns:a16="http://schemas.microsoft.com/office/drawing/2014/main" xmlns="" val="2031389168"/>
                  </a:ext>
                </a:extLst>
              </a:tr>
              <a:tr h="370840">
                <a:tc>
                  <a:txBody>
                    <a:bodyPr/>
                    <a:lstStyle/>
                    <a:p>
                      <a:r>
                        <a:rPr lang="en-US" dirty="0" smtClean="0">
                          <a:solidFill>
                            <a:schemeClr val="bg2"/>
                          </a:solidFill>
                        </a:rPr>
                        <a:t>Angular resolution</a:t>
                      </a:r>
                      <a:endParaRPr lang="en-US" dirty="0">
                        <a:solidFill>
                          <a:schemeClr val="bg2"/>
                        </a:solidFill>
                      </a:endParaRP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bg2"/>
                          </a:solidFill>
                        </a:rPr>
                        <a:t>at least 0.5°</a:t>
                      </a:r>
                    </a:p>
                  </a:txBody>
                  <a:tcPr/>
                </a:tc>
                <a:tc hMerge="1">
                  <a:txBody>
                    <a:bodyPr/>
                    <a:lstStyle/>
                    <a:p>
                      <a:endParaRPr lang="en-US" dirty="0"/>
                    </a:p>
                  </a:txBody>
                  <a:tcPr/>
                </a:tc>
                <a:extLst>
                  <a:ext uri="{0D108BD9-81ED-4DB2-BD59-A6C34878D82A}">
                    <a16:rowId xmlns:a16="http://schemas.microsoft.com/office/drawing/2014/main" xmlns="" val="416676923"/>
                  </a:ext>
                </a:extLst>
              </a:tr>
              <a:tr h="370840">
                <a:tc>
                  <a:txBody>
                    <a:bodyPr/>
                    <a:lstStyle/>
                    <a:p>
                      <a:r>
                        <a:rPr lang="en-US" dirty="0" smtClean="0">
                          <a:solidFill>
                            <a:schemeClr val="bg2"/>
                          </a:solidFill>
                        </a:rPr>
                        <a:t>Observed sky fraction</a:t>
                      </a:r>
                      <a:endParaRPr lang="en-US" dirty="0">
                        <a:solidFill>
                          <a:schemeClr val="bg2"/>
                        </a:solidFill>
                      </a:endParaRP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bg2"/>
                          </a:solidFill>
                          <a:sym typeface="Symbol" panose="05050102010706020507" pitchFamily="18" charset="2"/>
                        </a:rPr>
                        <a:t></a:t>
                      </a:r>
                      <a:r>
                        <a:rPr lang="en-US" dirty="0" smtClean="0">
                          <a:solidFill>
                            <a:schemeClr val="bg2"/>
                          </a:solidFill>
                        </a:rPr>
                        <a:t> 18%</a:t>
                      </a:r>
                    </a:p>
                  </a:txBody>
                  <a:tcPr/>
                </a:tc>
                <a:tc hMerge="1">
                  <a:txBody>
                    <a:bodyPr/>
                    <a:lstStyle/>
                    <a:p>
                      <a:endParaRPr lang="en-US" dirty="0"/>
                    </a:p>
                  </a:txBody>
                  <a:tcPr/>
                </a:tc>
                <a:extLst>
                  <a:ext uri="{0D108BD9-81ED-4DB2-BD59-A6C34878D82A}">
                    <a16:rowId xmlns:a16="http://schemas.microsoft.com/office/drawing/2014/main" xmlns="" val="103684835"/>
                  </a:ext>
                </a:extLst>
              </a:tr>
              <a:tr h="370840">
                <a:tc>
                  <a:txBody>
                    <a:bodyPr/>
                    <a:lstStyle/>
                    <a:p>
                      <a:r>
                        <a:rPr lang="en-US" dirty="0" smtClean="0">
                          <a:solidFill>
                            <a:schemeClr val="bg2"/>
                          </a:solidFill>
                        </a:rPr>
                        <a:t>Sensitivity per</a:t>
                      </a:r>
                      <a:r>
                        <a:rPr lang="en-US" baseline="0" dirty="0" smtClean="0">
                          <a:solidFill>
                            <a:schemeClr val="bg2"/>
                          </a:solidFill>
                        </a:rPr>
                        <a:t> 1° pixel in </a:t>
                      </a:r>
                      <a:r>
                        <a:rPr lang="en-US" dirty="0" smtClean="0">
                          <a:solidFill>
                            <a:schemeClr val="bg2"/>
                          </a:solidFill>
                        </a:rPr>
                        <a:t>µK</a:t>
                      </a:r>
                      <a:endParaRPr lang="en-US"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bg2"/>
                          </a:solidFill>
                          <a:sym typeface="Symbol" panose="05050102010706020507" pitchFamily="18" charset="2"/>
                        </a:rPr>
                        <a:t> 1.2</a:t>
                      </a:r>
                      <a:endParaRPr lang="en-US" dirty="0" smtClean="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bg2"/>
                          </a:solidFill>
                          <a:sym typeface="Symbol" panose="05050102010706020507" pitchFamily="18" charset="2"/>
                        </a:rPr>
                        <a:t> </a:t>
                      </a:r>
                      <a:r>
                        <a:rPr lang="en-US" dirty="0" smtClean="0">
                          <a:solidFill>
                            <a:schemeClr val="bg2"/>
                          </a:solidFill>
                        </a:rPr>
                        <a:t>4.5</a:t>
                      </a:r>
                    </a:p>
                  </a:txBody>
                  <a:tcPr/>
                </a:tc>
                <a:extLst>
                  <a:ext uri="{0D108BD9-81ED-4DB2-BD59-A6C34878D82A}">
                    <a16:rowId xmlns:a16="http://schemas.microsoft.com/office/drawing/2014/main" xmlns="" val="2600805325"/>
                  </a:ext>
                </a:extLst>
              </a:tr>
            </a:tbl>
          </a:graphicData>
        </a:graphic>
      </p:graphicFrame>
    </p:spTree>
    <p:extLst>
      <p:ext uri="{BB962C8B-B14F-4D97-AF65-F5344CB8AC3E}">
        <p14:creationId xmlns:p14="http://schemas.microsoft.com/office/powerpoint/2010/main" val="352809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STRIP </a:t>
            </a:r>
            <a:r>
              <a:rPr lang="it-IT" dirty="0" err="1" smtClean="0"/>
              <a:t>Instrument</a:t>
            </a:r>
            <a:r>
              <a:rPr lang="it-IT" dirty="0" smtClean="0"/>
              <a:t>: Optical Performance</a:t>
            </a:r>
            <a:endParaRPr lang="it-IT" dirty="0"/>
          </a:p>
        </p:txBody>
      </p:sp>
      <p:sp>
        <p:nvSpPr>
          <p:cNvPr id="3" name="Segnaposto contenuto 2"/>
          <p:cNvSpPr>
            <a:spLocks noGrp="1"/>
          </p:cNvSpPr>
          <p:nvPr>
            <p:ph idx="1"/>
          </p:nvPr>
        </p:nvSpPr>
        <p:spPr/>
        <p:txBody>
          <a:bodyPr/>
          <a:lstStyle/>
          <a:p>
            <a:pPr marL="0" indent="0">
              <a:buNone/>
            </a:pPr>
            <a:r>
              <a:rPr lang="en-US" dirty="0" smtClean="0"/>
              <a:t>Crossed-</a:t>
            </a:r>
            <a:r>
              <a:rPr lang="en-US" dirty="0" err="1" smtClean="0"/>
              <a:t>Dragone</a:t>
            </a:r>
            <a:r>
              <a:rPr lang="en-US" dirty="0" smtClean="0"/>
              <a:t> </a:t>
            </a:r>
            <a:r>
              <a:rPr lang="en-US" dirty="0"/>
              <a:t>optics leads to very uniform </a:t>
            </a:r>
            <a:r>
              <a:rPr lang="en-US" dirty="0" smtClean="0"/>
              <a:t>and excellent </a:t>
            </a:r>
            <a:r>
              <a:rPr lang="en-US" dirty="0"/>
              <a:t>beam </a:t>
            </a:r>
            <a:r>
              <a:rPr lang="en-US" dirty="0" smtClean="0"/>
              <a:t>performance</a:t>
            </a:r>
            <a:endParaRPr lang="en-US" dirty="0"/>
          </a:p>
        </p:txBody>
      </p:sp>
      <p:pic>
        <p:nvPicPr>
          <p:cNvPr id="4" name="Picture 2" descr="C:\Users\Sabrina\Desktop\Cattur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892"/>
          <a:stretch/>
        </p:blipFill>
        <p:spPr bwMode="auto">
          <a:xfrm>
            <a:off x="390341" y="1440794"/>
            <a:ext cx="4175126" cy="4456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abrina\Sync\tesi\presentazione\img_pres\mb_R6_grid_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981" y="2063777"/>
            <a:ext cx="3927613" cy="3210185"/>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7176406" y="5676640"/>
            <a:ext cx="1967593" cy="261610"/>
          </a:xfrm>
          <a:prstGeom prst="rect">
            <a:avLst/>
          </a:prstGeom>
        </p:spPr>
        <p:txBody>
          <a:bodyPr wrap="square">
            <a:spAutoFit/>
          </a:bodyPr>
          <a:lstStyle/>
          <a:p>
            <a:pPr algn="r"/>
            <a:r>
              <a:rPr lang="en-US" sz="1100" i="1" dirty="0" smtClean="0">
                <a:solidFill>
                  <a:schemeClr val="bg2"/>
                </a:solidFill>
              </a:rPr>
              <a:t>Ref.: S. </a:t>
            </a:r>
            <a:r>
              <a:rPr lang="en-US" sz="1100" i="1" dirty="0" err="1" smtClean="0">
                <a:solidFill>
                  <a:schemeClr val="bg2"/>
                </a:solidFill>
              </a:rPr>
              <a:t>Realini</a:t>
            </a:r>
            <a:r>
              <a:rPr lang="en-US" sz="1100" i="1" dirty="0" smtClean="0">
                <a:solidFill>
                  <a:schemeClr val="bg2"/>
                </a:solidFill>
              </a:rPr>
              <a:t>, 2017</a:t>
            </a:r>
            <a:endParaRPr lang="it-IT" sz="1100" i="1" dirty="0">
              <a:solidFill>
                <a:schemeClr val="bg2"/>
              </a:solidFill>
            </a:endParaRPr>
          </a:p>
        </p:txBody>
      </p:sp>
    </p:spTree>
    <p:extLst>
      <p:ext uri="{BB962C8B-B14F-4D97-AF65-F5344CB8AC3E}">
        <p14:creationId xmlns:p14="http://schemas.microsoft.com/office/powerpoint/2010/main" val="4203441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Cosmic</a:t>
            </a:r>
            <a:r>
              <a:rPr lang="it-IT" dirty="0" smtClean="0"/>
              <a:t> </a:t>
            </a:r>
            <a:r>
              <a:rPr lang="it-IT" dirty="0" err="1" smtClean="0"/>
              <a:t>Microwave</a:t>
            </a:r>
            <a:r>
              <a:rPr lang="it-IT" dirty="0" smtClean="0"/>
              <a:t> Background</a:t>
            </a:r>
            <a:endParaRPr lang="it-IT" dirty="0"/>
          </a:p>
        </p:txBody>
      </p:sp>
      <p:sp>
        <p:nvSpPr>
          <p:cNvPr id="3" name="Segnaposto contenuto 2"/>
          <p:cNvSpPr>
            <a:spLocks noGrp="1"/>
          </p:cNvSpPr>
          <p:nvPr>
            <p:ph idx="1"/>
          </p:nvPr>
        </p:nvSpPr>
        <p:spPr/>
        <p:txBody>
          <a:bodyPr anchor="t">
            <a:normAutofit/>
          </a:bodyPr>
          <a:lstStyle/>
          <a:p>
            <a:pPr marL="0" indent="0">
              <a:lnSpc>
                <a:spcPct val="150000"/>
              </a:lnSpc>
              <a:buClr>
                <a:schemeClr val="bg2"/>
              </a:buClr>
              <a:buNone/>
            </a:pPr>
            <a:r>
              <a:rPr lang="it-IT" b="1" dirty="0" smtClean="0"/>
              <a:t>POLARIZATION</a:t>
            </a:r>
          </a:p>
          <a:p>
            <a:pPr>
              <a:lnSpc>
                <a:spcPct val="150000"/>
              </a:lnSpc>
              <a:buClr>
                <a:schemeClr val="bg2"/>
              </a:buClr>
            </a:pPr>
            <a:r>
              <a:rPr lang="it-IT" dirty="0" smtClean="0"/>
              <a:t>CMB </a:t>
            </a:r>
            <a:r>
              <a:rPr lang="it-IT" dirty="0" err="1" smtClean="0"/>
              <a:t>is</a:t>
            </a:r>
            <a:r>
              <a:rPr lang="it-IT" dirty="0" smtClean="0"/>
              <a:t> </a:t>
            </a:r>
            <a:r>
              <a:rPr lang="it-IT" b="1" dirty="0" err="1" smtClean="0"/>
              <a:t>linearly</a:t>
            </a:r>
            <a:r>
              <a:rPr lang="it-IT" b="1" dirty="0" smtClean="0"/>
              <a:t> </a:t>
            </a:r>
            <a:r>
              <a:rPr lang="it-IT" b="1" dirty="0" err="1" smtClean="0"/>
              <a:t>polarized</a:t>
            </a:r>
            <a:r>
              <a:rPr lang="it-IT" b="1" dirty="0" smtClean="0"/>
              <a:t> </a:t>
            </a:r>
            <a:r>
              <a:rPr lang="it-IT" dirty="0" err="1" smtClean="0"/>
              <a:t>at</a:t>
            </a:r>
            <a:r>
              <a:rPr lang="it-IT" dirty="0" smtClean="0"/>
              <a:t> the 10% </a:t>
            </a:r>
            <a:r>
              <a:rPr lang="it-IT" dirty="0" err="1" smtClean="0"/>
              <a:t>level</a:t>
            </a:r>
            <a:endParaRPr lang="it-IT" sz="2000" dirty="0"/>
          </a:p>
          <a:p>
            <a:pPr>
              <a:lnSpc>
                <a:spcPct val="150000"/>
              </a:lnSpc>
              <a:buClr>
                <a:schemeClr val="bg2"/>
              </a:buClr>
            </a:pPr>
            <a:r>
              <a:rPr lang="it-IT" dirty="0" err="1" smtClean="0"/>
              <a:t>Theory</a:t>
            </a:r>
            <a:r>
              <a:rPr lang="it-IT" dirty="0" smtClean="0"/>
              <a:t> of </a:t>
            </a:r>
            <a:r>
              <a:rPr lang="it-IT" b="1" dirty="0" err="1" smtClean="0"/>
              <a:t>inflation</a:t>
            </a:r>
            <a:r>
              <a:rPr lang="it-IT" b="1" dirty="0" smtClean="0"/>
              <a:t> </a:t>
            </a:r>
            <a:r>
              <a:rPr lang="it-IT" dirty="0" err="1" smtClean="0"/>
              <a:t>predicts</a:t>
            </a:r>
            <a:r>
              <a:rPr lang="it-IT" dirty="0" smtClean="0"/>
              <a:t> the </a:t>
            </a:r>
            <a:r>
              <a:rPr lang="it-IT" dirty="0" err="1" smtClean="0"/>
              <a:t>presence</a:t>
            </a:r>
            <a:r>
              <a:rPr lang="it-IT" dirty="0" smtClean="0"/>
              <a:t> of </a:t>
            </a:r>
            <a:r>
              <a:rPr lang="it-IT" dirty="0" err="1" smtClean="0"/>
              <a:t>gravitational</a:t>
            </a:r>
            <a:r>
              <a:rPr lang="it-IT" dirty="0" smtClean="0"/>
              <a:t> </a:t>
            </a:r>
            <a:r>
              <a:rPr lang="it-IT" dirty="0" err="1" smtClean="0"/>
              <a:t>waves</a:t>
            </a:r>
            <a:r>
              <a:rPr lang="it-IT" dirty="0" smtClean="0"/>
              <a:t/>
            </a:r>
            <a:br>
              <a:rPr lang="it-IT" dirty="0" smtClean="0"/>
            </a:br>
            <a:r>
              <a:rPr lang="it-IT" sz="1600" i="1" dirty="0" err="1" smtClean="0"/>
              <a:t>signature</a:t>
            </a:r>
            <a:r>
              <a:rPr lang="it-IT" sz="1600" i="1" dirty="0" smtClean="0"/>
              <a:t> on CMB </a:t>
            </a:r>
            <a:r>
              <a:rPr lang="it-IT" sz="1600" i="1" dirty="0" err="1" smtClean="0"/>
              <a:t>polarization</a:t>
            </a:r>
            <a:r>
              <a:rPr lang="it-IT" sz="1600" i="1" dirty="0" smtClean="0"/>
              <a:t> (</a:t>
            </a:r>
            <a:r>
              <a:rPr lang="it-IT" sz="1600" b="1" i="1" dirty="0" smtClean="0"/>
              <a:t>B-</a:t>
            </a:r>
            <a:r>
              <a:rPr lang="it-IT" sz="1600" b="1" i="1" dirty="0" err="1" smtClean="0"/>
              <a:t>modes</a:t>
            </a:r>
            <a:r>
              <a:rPr lang="it-IT" sz="1600" i="1" dirty="0" smtClean="0"/>
              <a:t>)</a:t>
            </a:r>
            <a:endParaRPr lang="it-IT" sz="1600" b="1" i="1" dirty="0"/>
          </a:p>
          <a:p>
            <a:pPr>
              <a:lnSpc>
                <a:spcPct val="150000"/>
              </a:lnSpc>
              <a:buClr>
                <a:schemeClr val="bg2"/>
              </a:buClr>
            </a:pPr>
            <a:endParaRPr lang="it-IT" sz="1600" i="1" dirty="0" smtClean="0"/>
          </a:p>
        </p:txBody>
      </p:sp>
      <p:pic>
        <p:nvPicPr>
          <p:cNvPr id="5" name="Picture 12" descr="C:\Users\Sabrina\Sync\tesi\presentazione\img_pres\strumenti\spettro_exp_01.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53792" y="3054095"/>
            <a:ext cx="3836417" cy="30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410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Transmission</a:t>
            </a:r>
            <a:r>
              <a:rPr lang="it-IT" dirty="0"/>
              <a:t> of the </a:t>
            </a:r>
            <a:r>
              <a:rPr lang="it-IT" dirty="0" err="1" smtClean="0"/>
              <a:t>Atmosphere</a:t>
            </a:r>
            <a:r>
              <a:rPr lang="it-IT" dirty="0" smtClean="0"/>
              <a:t> in the </a:t>
            </a:r>
            <a:r>
              <a:rPr lang="it-IT" dirty="0" err="1" smtClean="0"/>
              <a:t>Millimeter</a:t>
            </a:r>
            <a:r>
              <a:rPr lang="it-IT" dirty="0" smtClean="0"/>
              <a:t> Band</a:t>
            </a:r>
            <a:endParaRPr lang="it-IT" dirty="0"/>
          </a:p>
        </p:txBody>
      </p:sp>
      <p:pic>
        <p:nvPicPr>
          <p:cNvPr id="4" name="Shape 492"/>
          <p:cNvPicPr preferRelativeResize="0">
            <a:picLocks noGrp="1"/>
          </p:cNvPicPr>
          <p:nvPr>
            <p:ph idx="1"/>
          </p:nvPr>
        </p:nvPicPr>
        <p:blipFill>
          <a:blip r:embed="rId2">
            <a:alphaModFix/>
          </a:blip>
          <a:stretch>
            <a:fillRect/>
          </a:stretch>
        </p:blipFill>
        <p:spPr>
          <a:xfrm>
            <a:off x="457200" y="1422060"/>
            <a:ext cx="8216900" cy="4493304"/>
          </a:xfrm>
          <a:prstGeom prst="rect">
            <a:avLst/>
          </a:prstGeom>
          <a:noFill/>
          <a:ln>
            <a:noFill/>
          </a:ln>
        </p:spPr>
      </p:pic>
    </p:spTree>
    <p:extLst>
      <p:ext uri="{BB962C8B-B14F-4D97-AF65-F5344CB8AC3E}">
        <p14:creationId xmlns:p14="http://schemas.microsoft.com/office/powerpoint/2010/main" val="3412326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nSpc>
                <a:spcPct val="150000"/>
              </a:lnSpc>
              <a:buClr>
                <a:schemeClr val="bg2"/>
              </a:buClr>
              <a:buNone/>
            </a:pPr>
            <a:r>
              <a:rPr lang="it-IT" b="1" dirty="0" smtClean="0"/>
              <a:t>OBJECTIVES</a:t>
            </a:r>
          </a:p>
          <a:p>
            <a:pPr>
              <a:lnSpc>
                <a:spcPct val="150000"/>
              </a:lnSpc>
              <a:buClr>
                <a:schemeClr val="bg2"/>
              </a:buClr>
              <a:buFont typeface="Wingdings" panose="05000000000000000000" pitchFamily="2" charset="2"/>
              <a:buChar char="§"/>
            </a:pPr>
            <a:r>
              <a:rPr lang="en-US" sz="2000" dirty="0" smtClean="0"/>
              <a:t>Search for polarization </a:t>
            </a:r>
            <a:r>
              <a:rPr lang="en-US" sz="2000" b="1" dirty="0"/>
              <a:t>B-modes </a:t>
            </a:r>
            <a:r>
              <a:rPr lang="en-US" sz="2000" dirty="0"/>
              <a:t>of the </a:t>
            </a:r>
            <a:r>
              <a:rPr lang="en-US" sz="2000" dirty="0" smtClean="0"/>
              <a:t>Cosmic Microwave Background</a:t>
            </a:r>
            <a:endParaRPr lang="en-US" i="1" dirty="0" smtClean="0"/>
          </a:p>
          <a:p>
            <a:pPr>
              <a:lnSpc>
                <a:spcPct val="150000"/>
              </a:lnSpc>
              <a:buClr>
                <a:schemeClr val="bg2"/>
              </a:buClr>
            </a:pPr>
            <a:r>
              <a:rPr lang="en-US" sz="2000" dirty="0" smtClean="0"/>
              <a:t>Produce wide maps of </a:t>
            </a:r>
            <a:r>
              <a:rPr lang="en-US" sz="2000" b="1" dirty="0" smtClean="0"/>
              <a:t>foreground polarization </a:t>
            </a:r>
            <a:r>
              <a:rPr lang="en-US" sz="2000" dirty="0" smtClean="0"/>
              <a:t>generated </a:t>
            </a:r>
            <a:r>
              <a:rPr lang="en-US" sz="2000" dirty="0"/>
              <a:t>by synchrotron and interstellar dust </a:t>
            </a:r>
            <a:r>
              <a:rPr lang="en-US" sz="2000" dirty="0" smtClean="0"/>
              <a:t>emissions</a:t>
            </a:r>
          </a:p>
          <a:p>
            <a:pPr>
              <a:lnSpc>
                <a:spcPct val="150000"/>
              </a:lnSpc>
              <a:buClr>
                <a:schemeClr val="bg2"/>
              </a:buClr>
            </a:pPr>
            <a:endParaRPr lang="en-US" sz="2000" dirty="0" smtClean="0"/>
          </a:p>
          <a:p>
            <a:pPr marL="0" indent="0">
              <a:lnSpc>
                <a:spcPct val="150000"/>
              </a:lnSpc>
              <a:buClr>
                <a:schemeClr val="bg2"/>
              </a:buClr>
              <a:buNone/>
            </a:pPr>
            <a:r>
              <a:rPr lang="it-IT" sz="2000" b="1" dirty="0" smtClean="0"/>
              <a:t>INSTRUMENTS</a:t>
            </a:r>
            <a:endParaRPr lang="it-IT" sz="2000" b="1" dirty="0"/>
          </a:p>
          <a:p>
            <a:pPr>
              <a:lnSpc>
                <a:spcPct val="150000"/>
              </a:lnSpc>
              <a:buClr>
                <a:schemeClr val="bg2"/>
              </a:buClr>
            </a:pPr>
            <a:r>
              <a:rPr lang="en-US" sz="2000" b="1" dirty="0"/>
              <a:t>SWIPE</a:t>
            </a:r>
            <a:r>
              <a:rPr lang="en-US" sz="2000" dirty="0"/>
              <a:t>: balloon-borne instrument (140 – 220 – 240 GHz)</a:t>
            </a:r>
          </a:p>
          <a:p>
            <a:pPr>
              <a:lnSpc>
                <a:spcPct val="150000"/>
              </a:lnSpc>
              <a:buClr>
                <a:schemeClr val="bg2"/>
              </a:buClr>
            </a:pPr>
            <a:r>
              <a:rPr lang="en-US" sz="2000" b="1" dirty="0"/>
              <a:t>STRIP</a:t>
            </a:r>
            <a:r>
              <a:rPr lang="en-US" sz="2000" dirty="0"/>
              <a:t>: ground-based telescope (43 – 90 GHz)</a:t>
            </a:r>
            <a:endParaRPr lang="en-US" sz="2000" b="1" dirty="0"/>
          </a:p>
          <a:p>
            <a:pPr>
              <a:lnSpc>
                <a:spcPct val="150000"/>
              </a:lnSpc>
              <a:buClr>
                <a:schemeClr val="bg2"/>
              </a:buClr>
            </a:pPr>
            <a:endParaRPr lang="it-IT" sz="2000" dirty="0"/>
          </a:p>
        </p:txBody>
      </p:sp>
      <p:sp>
        <p:nvSpPr>
          <p:cNvPr id="2" name="Titolo 1"/>
          <p:cNvSpPr>
            <a:spLocks noGrp="1"/>
          </p:cNvSpPr>
          <p:nvPr>
            <p:ph type="title"/>
          </p:nvPr>
        </p:nvSpPr>
        <p:spPr/>
        <p:txBody>
          <a:bodyPr/>
          <a:lstStyle/>
          <a:p>
            <a:r>
              <a:rPr lang="it-IT" dirty="0" smtClean="0"/>
              <a:t>The Large Scale </a:t>
            </a:r>
            <a:r>
              <a:rPr lang="it-IT" dirty="0" err="1" smtClean="0"/>
              <a:t>Polarization</a:t>
            </a:r>
            <a:r>
              <a:rPr lang="it-IT" dirty="0" smtClean="0"/>
              <a:t> Explorer</a:t>
            </a:r>
            <a:endParaRPr lang="it-IT" dirty="0"/>
          </a:p>
        </p:txBody>
      </p:sp>
    </p:spTree>
    <p:extLst>
      <p:ext uri="{BB962C8B-B14F-4D97-AF65-F5344CB8AC3E}">
        <p14:creationId xmlns:p14="http://schemas.microsoft.com/office/powerpoint/2010/main" val="1484234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hape 56"/>
          <p:cNvPicPr preferRelativeResize="0"/>
          <p:nvPr/>
        </p:nvPicPr>
        <p:blipFill rotWithShape="1">
          <a:blip r:embed="rId2">
            <a:alphaModFix/>
            <a:extLst>
              <a:ext uri="{BEBA8EAE-BF5A-486C-A8C5-ECC9F3942E4B}">
                <a14:imgProps xmlns:a14="http://schemas.microsoft.com/office/drawing/2010/main">
                  <a14:imgLayer r:embed="rId3">
                    <a14:imgEffect>
                      <a14:brightnessContrast contrast="6000"/>
                    </a14:imgEffect>
                  </a14:imgLayer>
                </a14:imgProps>
              </a:ext>
            </a:extLst>
          </a:blip>
          <a:srcRect l="855" t="8511" r="843" b="26220"/>
          <a:stretch/>
        </p:blipFill>
        <p:spPr>
          <a:xfrm>
            <a:off x="349628" y="1106120"/>
            <a:ext cx="8426082" cy="4738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olo 1"/>
          <p:cNvSpPr>
            <a:spLocks noGrp="1"/>
          </p:cNvSpPr>
          <p:nvPr>
            <p:ph type="title"/>
          </p:nvPr>
        </p:nvSpPr>
        <p:spPr/>
        <p:txBody>
          <a:bodyPr>
            <a:normAutofit/>
          </a:bodyPr>
          <a:lstStyle/>
          <a:p>
            <a:r>
              <a:rPr lang="it-IT" dirty="0" smtClean="0"/>
              <a:t>The STRIP </a:t>
            </a:r>
            <a:r>
              <a:rPr lang="it-IT" dirty="0" err="1" smtClean="0"/>
              <a:t>instrument</a:t>
            </a:r>
            <a:endParaRPr lang="en-US" dirty="0"/>
          </a:p>
        </p:txBody>
      </p:sp>
      <p:sp>
        <p:nvSpPr>
          <p:cNvPr id="3" name="Segnaposto contenuto 2"/>
          <p:cNvSpPr>
            <a:spLocks noGrp="1"/>
          </p:cNvSpPr>
          <p:nvPr>
            <p:ph idx="1"/>
          </p:nvPr>
        </p:nvSpPr>
        <p:spPr>
          <a:xfrm>
            <a:off x="457200" y="1125146"/>
            <a:ext cx="4001590" cy="5021992"/>
          </a:xfrm>
        </p:spPr>
        <p:txBody>
          <a:bodyPr/>
          <a:lstStyle/>
          <a:p>
            <a:pPr>
              <a:lnSpc>
                <a:spcPct val="150000"/>
              </a:lnSpc>
            </a:pPr>
            <a:r>
              <a:rPr lang="en-US" dirty="0" smtClean="0"/>
              <a:t>Ground-based experiment in </a:t>
            </a:r>
            <a:r>
              <a:rPr lang="en-US" b="1" dirty="0" smtClean="0"/>
              <a:t>Tenerife</a:t>
            </a:r>
          </a:p>
          <a:p>
            <a:pPr lvl="1">
              <a:lnSpc>
                <a:spcPct val="150000"/>
              </a:lnSpc>
            </a:pPr>
            <a:r>
              <a:rPr lang="en-US" dirty="0"/>
              <a:t>2 years observation</a:t>
            </a:r>
          </a:p>
          <a:p>
            <a:pPr lvl="1">
              <a:lnSpc>
                <a:spcPct val="150000"/>
              </a:lnSpc>
            </a:pPr>
            <a:r>
              <a:rPr lang="en-US" dirty="0"/>
              <a:t>Sky coverage </a:t>
            </a:r>
            <a:r>
              <a:rPr lang="en-US" dirty="0">
                <a:sym typeface="Symbol" panose="05050102010706020507" pitchFamily="18" charset="2"/>
              </a:rPr>
              <a:t></a:t>
            </a:r>
            <a:r>
              <a:rPr lang="en-US" dirty="0"/>
              <a:t>25%</a:t>
            </a:r>
          </a:p>
          <a:p>
            <a:pPr>
              <a:lnSpc>
                <a:spcPct val="150000"/>
              </a:lnSpc>
            </a:pPr>
            <a:r>
              <a:rPr lang="en-US" b="1" dirty="0" smtClean="0"/>
              <a:t>Two arrays of coherent receivers</a:t>
            </a:r>
            <a:endParaRPr lang="en-US" b="1" dirty="0"/>
          </a:p>
        </p:txBody>
      </p:sp>
      <p:pic>
        <p:nvPicPr>
          <p:cNvPr id="23" name="Immagin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93" y="1583558"/>
            <a:ext cx="3226153" cy="4141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7972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hape 56"/>
          <p:cNvPicPr preferRelativeResize="0"/>
          <p:nvPr/>
        </p:nvPicPr>
        <p:blipFill rotWithShape="1">
          <a:blip r:embed="rId2">
            <a:alphaModFix/>
            <a:extLst>
              <a:ext uri="{BEBA8EAE-BF5A-486C-A8C5-ECC9F3942E4B}">
                <a14:imgProps xmlns:a14="http://schemas.microsoft.com/office/drawing/2010/main">
                  <a14:imgLayer r:embed="rId3">
                    <a14:imgEffect>
                      <a14:brightnessContrast contrast="6000"/>
                    </a14:imgEffect>
                  </a14:imgLayer>
                </a14:imgProps>
              </a:ext>
            </a:extLst>
          </a:blip>
          <a:srcRect l="855" t="8511" r="843" b="26220"/>
          <a:stretch/>
        </p:blipFill>
        <p:spPr>
          <a:xfrm>
            <a:off x="349628" y="1106120"/>
            <a:ext cx="8426082" cy="4738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olo 1"/>
          <p:cNvSpPr>
            <a:spLocks noGrp="1"/>
          </p:cNvSpPr>
          <p:nvPr>
            <p:ph type="title"/>
          </p:nvPr>
        </p:nvSpPr>
        <p:spPr/>
        <p:txBody>
          <a:bodyPr>
            <a:normAutofit/>
          </a:bodyPr>
          <a:lstStyle/>
          <a:p>
            <a:r>
              <a:rPr lang="it-IT" dirty="0"/>
              <a:t>The STRIP </a:t>
            </a:r>
            <a:r>
              <a:rPr lang="it-IT" dirty="0" err="1" smtClean="0"/>
              <a:t>instrument</a:t>
            </a:r>
            <a:endParaRPr lang="en-US" dirty="0"/>
          </a:p>
        </p:txBody>
      </p:sp>
      <p:sp>
        <p:nvSpPr>
          <p:cNvPr id="3" name="Segnaposto contenuto 2"/>
          <p:cNvSpPr>
            <a:spLocks noGrp="1"/>
          </p:cNvSpPr>
          <p:nvPr>
            <p:ph idx="1"/>
          </p:nvPr>
        </p:nvSpPr>
        <p:spPr>
          <a:xfrm>
            <a:off x="457199" y="1125146"/>
            <a:ext cx="4234441" cy="5021992"/>
          </a:xfrm>
        </p:spPr>
        <p:txBody>
          <a:bodyPr/>
          <a:lstStyle/>
          <a:p>
            <a:pPr>
              <a:lnSpc>
                <a:spcPct val="150000"/>
              </a:lnSpc>
            </a:pPr>
            <a:r>
              <a:rPr lang="en-US" b="1" dirty="0" smtClean="0"/>
              <a:t>49 polarimeters in the Q-band (43 GHz)</a:t>
            </a:r>
            <a:endParaRPr lang="en-US" b="1" dirty="0"/>
          </a:p>
          <a:p>
            <a:pPr lvl="1"/>
            <a:r>
              <a:rPr lang="it-IT" dirty="0" smtClean="0"/>
              <a:t>CMB </a:t>
            </a:r>
            <a:r>
              <a:rPr lang="it-IT" dirty="0" err="1" smtClean="0"/>
              <a:t>polarization</a:t>
            </a:r>
            <a:endParaRPr lang="it-IT" sz="1200" dirty="0"/>
          </a:p>
          <a:p>
            <a:pPr lvl="1"/>
            <a:r>
              <a:rPr lang="it-IT" dirty="0" err="1" smtClean="0"/>
              <a:t>Polarized</a:t>
            </a:r>
            <a:r>
              <a:rPr lang="it-IT" dirty="0" smtClean="0"/>
              <a:t> </a:t>
            </a:r>
            <a:r>
              <a:rPr lang="it-IT" dirty="0" err="1" smtClean="0"/>
              <a:t>synchrotron</a:t>
            </a:r>
            <a:r>
              <a:rPr lang="it-IT" dirty="0" smtClean="0"/>
              <a:t> </a:t>
            </a:r>
            <a:r>
              <a:rPr lang="it-IT" dirty="0" err="1" smtClean="0"/>
              <a:t>emission</a:t>
            </a:r>
            <a:endParaRPr lang="it-IT" dirty="0" smtClean="0"/>
          </a:p>
          <a:p>
            <a:r>
              <a:rPr lang="en-US" b="1" dirty="0" smtClean="0"/>
              <a:t>6 </a:t>
            </a:r>
            <a:r>
              <a:rPr lang="en-US" b="1" dirty="0"/>
              <a:t>polarimeters </a:t>
            </a:r>
            <a:r>
              <a:rPr lang="en-US" b="1" dirty="0" smtClean="0"/>
              <a:t>in the W-band (95 GHz)</a:t>
            </a:r>
          </a:p>
          <a:p>
            <a:pPr lvl="1"/>
            <a:r>
              <a:rPr lang="it-IT" dirty="0" err="1" smtClean="0"/>
              <a:t>Track</a:t>
            </a:r>
            <a:r>
              <a:rPr lang="it-IT" dirty="0" smtClean="0"/>
              <a:t> </a:t>
            </a:r>
            <a:r>
              <a:rPr lang="it-IT" dirty="0" err="1" smtClean="0"/>
              <a:t>amount</a:t>
            </a:r>
            <a:r>
              <a:rPr lang="it-IT" dirty="0" smtClean="0"/>
              <a:t> of water </a:t>
            </a:r>
            <a:r>
              <a:rPr lang="it-IT" dirty="0" err="1" smtClean="0"/>
              <a:t>vapour</a:t>
            </a:r>
            <a:endParaRPr lang="it-IT" dirty="0" smtClean="0"/>
          </a:p>
          <a:p>
            <a:pPr lvl="1"/>
            <a:r>
              <a:rPr lang="it-IT" dirty="0" err="1" smtClean="0"/>
              <a:t>Characterize</a:t>
            </a:r>
            <a:r>
              <a:rPr lang="it-IT" dirty="0" smtClean="0"/>
              <a:t> </a:t>
            </a:r>
            <a:r>
              <a:rPr lang="it-IT" dirty="0" err="1" smtClean="0"/>
              <a:t>atmosphere</a:t>
            </a:r>
            <a:r>
              <a:rPr lang="it-IT" dirty="0" smtClean="0"/>
              <a:t> in Tenerife</a:t>
            </a:r>
          </a:p>
          <a:p>
            <a:pPr lvl="1"/>
            <a:endParaRPr lang="en-US" b="1" dirty="0" smtClean="0"/>
          </a:p>
          <a:p>
            <a:endParaRPr lang="en-US" dirty="0"/>
          </a:p>
        </p:txBody>
      </p:sp>
      <p:pic>
        <p:nvPicPr>
          <p:cNvPr id="23" name="Immagin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693" y="1583558"/>
            <a:ext cx="3226153" cy="4141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5573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954" y="1497414"/>
            <a:ext cx="8349025" cy="408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p:txBody>
          <a:bodyPr>
            <a:normAutofit/>
          </a:bodyPr>
          <a:lstStyle/>
          <a:p>
            <a:pPr marL="0" indent="0" algn="ctr">
              <a:buNone/>
            </a:pPr>
            <a:r>
              <a:rPr lang="it-IT" sz="5400" cap="small" dirty="0"/>
              <a:t>The </a:t>
            </a:r>
            <a:r>
              <a:rPr lang="it-IT" sz="5400" cap="small" dirty="0" smtClean="0"/>
              <a:t>Optical System</a:t>
            </a:r>
            <a:endParaRPr lang="it-IT" sz="5400" cap="small" dirty="0"/>
          </a:p>
        </p:txBody>
      </p:sp>
    </p:spTree>
    <p:extLst>
      <p:ext uri="{BB962C8B-B14F-4D97-AF65-F5344CB8AC3E}">
        <p14:creationId xmlns:p14="http://schemas.microsoft.com/office/powerpoint/2010/main" val="2708320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Optical System: the </a:t>
            </a:r>
            <a:r>
              <a:rPr lang="it-IT" dirty="0" err="1" smtClean="0"/>
              <a:t>Telescope</a:t>
            </a:r>
            <a:endParaRPr lang="it-IT" dirty="0"/>
          </a:p>
        </p:txBody>
      </p:sp>
      <p:sp>
        <p:nvSpPr>
          <p:cNvPr id="4" name="Segnaposto contenuto 3"/>
          <p:cNvSpPr>
            <a:spLocks noGrp="1"/>
          </p:cNvSpPr>
          <p:nvPr>
            <p:ph idx="1"/>
          </p:nvPr>
        </p:nvSpPr>
        <p:spPr/>
        <p:txBody>
          <a:bodyPr/>
          <a:lstStyle/>
          <a:p>
            <a:pPr marL="0" indent="0">
              <a:lnSpc>
                <a:spcPct val="150000"/>
              </a:lnSpc>
              <a:buNone/>
            </a:pPr>
            <a:r>
              <a:rPr lang="it-IT" b="1" dirty="0" smtClean="0"/>
              <a:t>3-AXES </a:t>
            </a:r>
            <a:r>
              <a:rPr lang="it-IT" b="1" dirty="0"/>
              <a:t>TELESCOPE MOUNT</a:t>
            </a:r>
          </a:p>
          <a:p>
            <a:r>
              <a:rPr lang="it-IT" dirty="0" err="1"/>
              <a:t>Fully</a:t>
            </a:r>
            <a:r>
              <a:rPr lang="it-IT" dirty="0"/>
              <a:t> </a:t>
            </a:r>
            <a:r>
              <a:rPr lang="it-IT" dirty="0" err="1"/>
              <a:t>rotating</a:t>
            </a:r>
            <a:r>
              <a:rPr lang="it-IT" dirty="0"/>
              <a:t> </a:t>
            </a:r>
            <a:r>
              <a:rPr lang="it-IT" b="1" dirty="0" err="1"/>
              <a:t>azimuth</a:t>
            </a:r>
            <a:r>
              <a:rPr lang="it-IT" b="1" dirty="0"/>
              <a:t> </a:t>
            </a:r>
            <a:r>
              <a:rPr lang="it-IT" b="1" dirty="0" err="1"/>
              <a:t>axis</a:t>
            </a:r>
            <a:r>
              <a:rPr lang="it-IT" b="1" dirty="0"/>
              <a:t> </a:t>
            </a:r>
            <a:r>
              <a:rPr lang="it-IT" dirty="0" err="1"/>
              <a:t>at</a:t>
            </a:r>
            <a:r>
              <a:rPr lang="it-IT" dirty="0"/>
              <a:t> 1 </a:t>
            </a:r>
            <a:r>
              <a:rPr lang="it-IT" dirty="0" err="1" smtClean="0"/>
              <a:t>r.p.m</a:t>
            </a:r>
            <a:r>
              <a:rPr lang="it-IT" dirty="0" smtClean="0"/>
              <a:t>.</a:t>
            </a:r>
            <a:endParaRPr lang="it-IT" dirty="0"/>
          </a:p>
          <a:p>
            <a:r>
              <a:rPr lang="it-IT" b="1" dirty="0" err="1"/>
              <a:t>Elevation</a:t>
            </a:r>
            <a:r>
              <a:rPr lang="it-IT" b="1" dirty="0"/>
              <a:t> </a:t>
            </a:r>
            <a:r>
              <a:rPr lang="it-IT" b="1" dirty="0" err="1"/>
              <a:t>axis</a:t>
            </a:r>
            <a:r>
              <a:rPr lang="it-IT" b="1" dirty="0"/>
              <a:t> </a:t>
            </a:r>
            <a:r>
              <a:rPr lang="it-IT" dirty="0" err="1"/>
              <a:t>fixed</a:t>
            </a:r>
            <a:r>
              <a:rPr lang="it-IT" dirty="0"/>
              <a:t> </a:t>
            </a:r>
            <a:r>
              <a:rPr lang="it-IT" dirty="0" err="1"/>
              <a:t>at</a:t>
            </a:r>
            <a:r>
              <a:rPr lang="it-IT" dirty="0"/>
              <a:t> 20°</a:t>
            </a:r>
          </a:p>
          <a:p>
            <a:r>
              <a:rPr lang="it-IT" b="1" dirty="0" err="1"/>
              <a:t>Boresight</a:t>
            </a:r>
            <a:r>
              <a:rPr lang="it-IT" b="1" dirty="0"/>
              <a:t> </a:t>
            </a:r>
            <a:r>
              <a:rPr lang="it-IT" b="1" dirty="0" err="1"/>
              <a:t>axis</a:t>
            </a:r>
            <a:r>
              <a:rPr lang="it-IT" dirty="0"/>
              <a:t> (</a:t>
            </a:r>
            <a:r>
              <a:rPr lang="it-IT" dirty="0" err="1"/>
              <a:t>fixed</a:t>
            </a:r>
            <a:r>
              <a:rPr lang="it-IT" dirty="0"/>
              <a:t>)</a:t>
            </a:r>
          </a:p>
          <a:p>
            <a:endParaRPr lang="it-IT" dirty="0" smtClean="0"/>
          </a:p>
          <a:p>
            <a:pPr marL="0" indent="0">
              <a:lnSpc>
                <a:spcPct val="150000"/>
              </a:lnSpc>
              <a:buNone/>
            </a:pPr>
            <a:r>
              <a:rPr lang="it-IT" b="1" dirty="0"/>
              <a:t>OPTICS</a:t>
            </a:r>
          </a:p>
          <a:p>
            <a:r>
              <a:rPr lang="it-IT" b="1" dirty="0" err="1"/>
              <a:t>Crossed</a:t>
            </a:r>
            <a:r>
              <a:rPr lang="it-IT" b="1" dirty="0"/>
              <a:t>-Dragone </a:t>
            </a:r>
            <a:r>
              <a:rPr lang="it-IT" b="1" dirty="0" err="1"/>
              <a:t>configuration</a:t>
            </a:r>
            <a:r>
              <a:rPr lang="it-IT" b="1" dirty="0"/>
              <a:t> </a:t>
            </a:r>
            <a:r>
              <a:rPr lang="it-IT" dirty="0"/>
              <a:t>with 1.5 m aperture</a:t>
            </a:r>
          </a:p>
          <a:p>
            <a:r>
              <a:rPr lang="it-IT" dirty="0"/>
              <a:t>F/# </a:t>
            </a:r>
            <a:r>
              <a:rPr lang="it-IT" dirty="0">
                <a:sym typeface="Symbol" panose="05050102010706020507" pitchFamily="18" charset="2"/>
              </a:rPr>
              <a:t>=</a:t>
            </a:r>
            <a:r>
              <a:rPr lang="it-IT" dirty="0"/>
              <a:t> 1.8</a:t>
            </a:r>
          </a:p>
          <a:p>
            <a:r>
              <a:rPr lang="it-IT" dirty="0" err="1" smtClean="0">
                <a:sym typeface="Symbol" panose="05050102010706020507" pitchFamily="18" charset="2"/>
              </a:rPr>
              <a:t>Comoving</a:t>
            </a:r>
            <a:r>
              <a:rPr lang="it-IT" dirty="0" smtClean="0">
                <a:sym typeface="Symbol" panose="05050102010706020507" pitchFamily="18" charset="2"/>
              </a:rPr>
              <a:t> </a:t>
            </a:r>
            <a:r>
              <a:rPr lang="it-IT" dirty="0" err="1" smtClean="0">
                <a:sym typeface="Symbol" panose="05050102010706020507" pitchFamily="18" charset="2"/>
              </a:rPr>
              <a:t>baffle</a:t>
            </a:r>
            <a:endParaRPr lang="it-IT" dirty="0" smtClean="0">
              <a:sym typeface="Symbol" panose="05050102010706020507" pitchFamily="18" charset="2"/>
            </a:endParaRPr>
          </a:p>
          <a:p>
            <a:endParaRPr lang="it-IT" dirty="0"/>
          </a:p>
        </p:txBody>
      </p:sp>
      <p:pic>
        <p:nvPicPr>
          <p:cNvPr id="6" name="Immagine 5"/>
          <p:cNvPicPr>
            <a:picLocks noChangeAspect="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6367" r="62520"/>
          <a:stretch/>
        </p:blipFill>
        <p:spPr>
          <a:xfrm>
            <a:off x="5262307" y="4516581"/>
            <a:ext cx="1346317" cy="1695109"/>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80360" y="1048855"/>
            <a:ext cx="3093712" cy="478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073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TM03457452[[fn=Celestiale]]</Template>
  <TotalTime>7699</TotalTime>
  <Words>1536</Words>
  <Application>Microsoft Office PowerPoint</Application>
  <PresentationFormat>Presentazione su schermo (4:3)</PresentationFormat>
  <Paragraphs>273</Paragraphs>
  <Slides>40</Slides>
  <Notes>18</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Celestiale</vt:lpstr>
      <vt:lpstr>Analysis of the  LSPE-STRIP optical system</vt:lpstr>
      <vt:lpstr>The Cosmic Microwave Background</vt:lpstr>
      <vt:lpstr>The Cosmic Microwave Background</vt:lpstr>
      <vt:lpstr>The Cosmic Microwave Background</vt:lpstr>
      <vt:lpstr>The Large Scale Polarization Explorer</vt:lpstr>
      <vt:lpstr>The STRIP instrument</vt:lpstr>
      <vt:lpstr>The STRIP instrument</vt:lpstr>
      <vt:lpstr>Presentazione standard di PowerPoint</vt:lpstr>
      <vt:lpstr>The Optical System: the Telescope</vt:lpstr>
      <vt:lpstr>The Optical System: the Focal Plane</vt:lpstr>
      <vt:lpstr>The Optical System: the Focal Plane</vt:lpstr>
      <vt:lpstr>The Optical System: the Radiation Pattern</vt:lpstr>
      <vt:lpstr>Presentazione standard di PowerPoint</vt:lpstr>
      <vt:lpstr>Performance Analysis: Optics Model </vt:lpstr>
      <vt:lpstr>Performance Analysis: Optics Model </vt:lpstr>
      <vt:lpstr>Performance Analysis: Field Distribution </vt:lpstr>
      <vt:lpstr>Performance Analysis: Main Beams </vt:lpstr>
      <vt:lpstr>Performance Analysis: Main Beams</vt:lpstr>
      <vt:lpstr>Performance Analysis: Main Beams</vt:lpstr>
      <vt:lpstr>Performance Analysis: Main Beams</vt:lpstr>
      <vt:lpstr>Performance Analysis: Main Beams</vt:lpstr>
      <vt:lpstr>Performance Analysis: Main Beams </vt:lpstr>
      <vt:lpstr>Performance Analysis: Main Beams </vt:lpstr>
      <vt:lpstr>Performance Analysis: Sidelobes</vt:lpstr>
      <vt:lpstr>Performance Analysis: Sidelobes</vt:lpstr>
      <vt:lpstr>Performance Analysis: Sidelobes </vt:lpstr>
      <vt:lpstr>Performance Analysis: Sidelobes </vt:lpstr>
      <vt:lpstr>Performance Analysis: Sidelobes </vt:lpstr>
      <vt:lpstr>Performance Analysis: Sidelobes </vt:lpstr>
      <vt:lpstr>Future Work</vt:lpstr>
      <vt:lpstr>Future Work</vt:lpstr>
      <vt:lpstr>Future Work</vt:lpstr>
      <vt:lpstr>Analysis of the  LSPE-STRIP optical system</vt:lpstr>
      <vt:lpstr>The STRIP Scanning Strategy</vt:lpstr>
      <vt:lpstr>The Q-Band Passive Feed-System</vt:lpstr>
      <vt:lpstr>The Q-Band Passive Feed-System</vt:lpstr>
      <vt:lpstr>STRIP &amp; SWIPE Frequency Coverage</vt:lpstr>
      <vt:lpstr>Scientific Objectives &amp; Requirements</vt:lpstr>
      <vt:lpstr>The STRIP Instrument: Optical Performance</vt:lpstr>
      <vt:lpstr>Transmission of the Atmosphere in the Millimeter Band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Cristian Franceschet</dc:creator>
  <cp:lastModifiedBy>zanzani</cp:lastModifiedBy>
  <cp:revision>319</cp:revision>
  <cp:lastPrinted>2018-07-02T08:07:43Z</cp:lastPrinted>
  <dcterms:created xsi:type="dcterms:W3CDTF">2018-05-20T11:59:06Z</dcterms:created>
  <dcterms:modified xsi:type="dcterms:W3CDTF">2018-10-05T09:40:37Z</dcterms:modified>
</cp:coreProperties>
</file>