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Pacifico" panose="020B0604020202020204" charset="0"/>
      <p:regular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Karla" panose="020B0604020202020204" charset="0"/>
      <p:regular r:id="rId27"/>
      <p:bold r:id="rId28"/>
      <p:italic r:id="rId29"/>
      <p:boldItalic r:id="rId30"/>
    </p:embeddedFont>
    <p:embeddedFont>
      <p:font typeface="Pinyon Script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Nunito" panose="020B0604020202020204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9" d="100"/>
          <a:sy n="159" d="100"/>
        </p:scale>
        <p:origin x="-23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theme" Target="theme/theme1.xml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1101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759bbe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759bbe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3884fca1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3884fca1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Theoretical expectation with naive contribution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0e9478322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0e9478322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759bbe8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3759bbe8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0cd67a88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0cd67a88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solidFill>
                  <a:srgbClr val="FF0000"/>
                </a:solidFill>
              </a:rPr>
              <a:t>Amplititude: </a:t>
            </a:r>
            <a:r>
              <a:rPr lang="it" sz="1600">
                <a:solidFill>
                  <a:srgbClr val="FF0000"/>
                </a:solidFill>
              </a:rPr>
              <a:t>∝ α</a:t>
            </a:r>
            <a:r>
              <a:rPr lang="it" sz="1600" baseline="30000">
                <a:solidFill>
                  <a:srgbClr val="FF0000"/>
                </a:solidFill>
              </a:rPr>
              <a:t>3</a:t>
            </a:r>
            <a:r>
              <a:rPr lang="it" sz="1600" baseline="-25000">
                <a:solidFill>
                  <a:srgbClr val="FF0000"/>
                </a:solidFill>
              </a:rPr>
              <a:t>strong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0e9478322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0e9478322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Discovered by LHCb in 2015 in decay of Λ</a:t>
            </a:r>
            <a:r>
              <a:rPr lang="it" sz="1300" baseline="-25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b</a:t>
            </a: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➞J/ψpK </a:t>
            </a:r>
            <a:r>
              <a:rPr lang="it" sz="13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[*]</a:t>
            </a: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endParaRPr sz="130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300"/>
              <a:buFont typeface="Karla"/>
              <a:buChar char="-"/>
            </a:pP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reveals the existence of 2 states:  P</a:t>
            </a:r>
            <a:r>
              <a:rPr lang="it" sz="1300" baseline="-25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c</a:t>
            </a:r>
            <a:r>
              <a:rPr lang="it" sz="13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+</a:t>
            </a: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(4380) and P</a:t>
            </a:r>
            <a:r>
              <a:rPr lang="it" sz="1300" baseline="-25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c</a:t>
            </a:r>
            <a:r>
              <a:rPr lang="it" sz="13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+</a:t>
            </a: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(4450) </a:t>
            </a:r>
            <a:endParaRPr sz="130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with J</a:t>
            </a:r>
            <a:r>
              <a:rPr lang="it" sz="13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P</a:t>
            </a: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= 3/2</a:t>
            </a:r>
            <a:r>
              <a:rPr lang="it" sz="13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+</a:t>
            </a: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and 5/2</a:t>
            </a:r>
            <a:r>
              <a:rPr lang="it" sz="13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- </a:t>
            </a:r>
            <a:r>
              <a:rPr lang="it" sz="13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it" sz="13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 </a:t>
            </a:r>
            <a:r>
              <a:rPr lang="it" sz="1400" baseline="3000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[*] Phys. Rev. Lett. 115, 072001 (2015)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759bbe8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759bbe8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3ad7c685e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3ad7c685e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f330580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f330580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3ad7c685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3ad7c685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3759bbe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3759bbe8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0" name="Google Shape;70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Google Shape;28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Google Shape;33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Google Shape;34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9" name="Google Shape;39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5" name="Google Shape;45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2" name="Google Shape;52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0" name="Google Shape;60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5" name="Google Shape;65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EA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455700" y="2860325"/>
            <a:ext cx="4676400" cy="16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Search for</a:t>
            </a:r>
            <a:r>
              <a:rPr lang="it" sz="3000">
                <a:solidFill>
                  <a:srgbClr val="1B7EA1"/>
                </a:solidFill>
              </a:rPr>
              <a:t> exotic particles </a:t>
            </a:r>
            <a:r>
              <a:rPr lang="it" sz="3000"/>
              <a:t>in LHCb </a:t>
            </a:r>
            <a:endParaRPr sz="300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454900" y="2101475"/>
            <a:ext cx="3438000" cy="28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Elisabetta Spadaro Norella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Supervisor:  N. Neri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Università di Milano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INFN Milano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85" name="Google Shape;85;p15"/>
          <p:cNvCxnSpPr/>
          <p:nvPr/>
        </p:nvCxnSpPr>
        <p:spPr>
          <a:xfrm>
            <a:off x="5607150" y="3383525"/>
            <a:ext cx="3133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825" y="348038"/>
            <a:ext cx="2511825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523675" y="173700"/>
            <a:ext cx="30000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1° year workshop 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it" baseline="30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it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October 2018</a:t>
            </a:r>
            <a:endParaRPr>
              <a:solidFill>
                <a:srgbClr val="1B7E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725" y="380063"/>
            <a:ext cx="1538726" cy="7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 txBox="1">
            <a:spLocks noGrp="1"/>
          </p:cNvSpPr>
          <p:nvPr>
            <p:ph type="title" idx="4294967295"/>
          </p:nvPr>
        </p:nvSpPr>
        <p:spPr>
          <a:xfrm>
            <a:off x="385175" y="236400"/>
            <a:ext cx="72507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AMPLITITUDE ANALYSIS</a:t>
            </a:r>
            <a:endParaRPr/>
          </a:p>
        </p:txBody>
      </p:sp>
      <p:sp>
        <p:nvSpPr>
          <p:cNvPr id="339" name="Google Shape;33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7342325" y="153725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BR measurement</a:t>
            </a:r>
            <a:endParaRPr b="1"/>
          </a:p>
        </p:txBody>
      </p:sp>
      <p:sp>
        <p:nvSpPr>
          <p:cNvPr id="341" name="Google Shape;341;p25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10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3" name="Google Shape;343;p25"/>
          <p:cNvSpPr txBox="1"/>
          <p:nvPr/>
        </p:nvSpPr>
        <p:spPr>
          <a:xfrm>
            <a:off x="441825" y="867875"/>
            <a:ext cx="512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1155CC"/>
                </a:solidFill>
                <a:latin typeface="Karla"/>
                <a:ea typeface="Karla"/>
                <a:cs typeface="Karla"/>
                <a:sym typeface="Karla"/>
              </a:rPr>
              <a:t>Next year work</a:t>
            </a:r>
            <a:r>
              <a:rPr lang="it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: phenomenological for the decay amplititude →  spectroscopy studies to test the existence of pentaquark and glueball</a:t>
            </a:r>
            <a:endParaRPr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4" name="Google Shape;344;p25"/>
          <p:cNvSpPr txBox="1"/>
          <p:nvPr/>
        </p:nvSpPr>
        <p:spPr>
          <a:xfrm>
            <a:off x="147300" y="1689738"/>
            <a:ext cx="2243100" cy="19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rla"/>
                <a:ea typeface="Karla"/>
                <a:cs typeface="Karla"/>
                <a:sym typeface="Karla"/>
              </a:rPr>
              <a:t>DATA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rla"/>
                <a:ea typeface="Karla"/>
                <a:cs typeface="Karla"/>
                <a:sym typeface="Karla"/>
              </a:rPr>
              <a:t>Measured distribution of variables describing decay kinematic</a:t>
            </a:r>
            <a:r>
              <a:rPr lang="it"/>
              <a:t> </a:t>
            </a:r>
            <a:endParaRPr/>
          </a:p>
        </p:txBody>
      </p:sp>
      <p:sp>
        <p:nvSpPr>
          <p:cNvPr id="345" name="Google Shape;345;p25"/>
          <p:cNvSpPr txBox="1"/>
          <p:nvPr/>
        </p:nvSpPr>
        <p:spPr>
          <a:xfrm>
            <a:off x="3818188" y="1631375"/>
            <a:ext cx="2243100" cy="19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rla"/>
                <a:ea typeface="Karla"/>
                <a:cs typeface="Karla"/>
                <a:sym typeface="Karla"/>
              </a:rPr>
              <a:t>MODEL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rla"/>
                <a:ea typeface="Karla"/>
                <a:cs typeface="Karla"/>
                <a:sym typeface="Karla"/>
              </a:rPr>
              <a:t>Decay model describing the decay kinematic by a set of (unknown) parameters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6" name="Google Shape;346;p25"/>
          <p:cNvSpPr/>
          <p:nvPr/>
        </p:nvSpPr>
        <p:spPr>
          <a:xfrm>
            <a:off x="2702275" y="2288975"/>
            <a:ext cx="986100" cy="2229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5"/>
          <p:cNvSpPr/>
          <p:nvPr/>
        </p:nvSpPr>
        <p:spPr>
          <a:xfrm>
            <a:off x="3074425" y="2993839"/>
            <a:ext cx="241800" cy="3936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5"/>
          <p:cNvSpPr/>
          <p:nvPr/>
        </p:nvSpPr>
        <p:spPr>
          <a:xfrm>
            <a:off x="6061300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Future work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9" name="Google Shape;349;p25"/>
          <p:cNvSpPr txBox="1"/>
          <p:nvPr/>
        </p:nvSpPr>
        <p:spPr>
          <a:xfrm>
            <a:off x="6191125" y="1570300"/>
            <a:ext cx="2628300" cy="3044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-Invariant mass dependence</a:t>
            </a:r>
            <a:endParaRPr>
              <a:solidFill>
                <a:srgbClr val="0000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796B"/>
                </a:solidFill>
                <a:latin typeface="Karla"/>
                <a:ea typeface="Karla"/>
                <a:cs typeface="Karla"/>
                <a:sym typeface="Karla"/>
              </a:rPr>
              <a:t>-Angular dependence: 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helicity formalism (</a:t>
            </a:r>
            <a:r>
              <a:rPr lang="it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projection of spin in momentum direction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50" name="Google Shape;350;p25"/>
          <p:cNvPicPr preferRelativeResize="0"/>
          <p:nvPr/>
        </p:nvPicPr>
        <p:blipFill rotWithShape="1">
          <a:blip r:embed="rId3">
            <a:alphaModFix/>
          </a:blip>
          <a:srcRect l="5442" t="16619" r="60110" b="16040"/>
          <a:stretch/>
        </p:blipFill>
        <p:spPr>
          <a:xfrm>
            <a:off x="6561450" y="2401025"/>
            <a:ext cx="1887647" cy="12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5"/>
          <p:cNvPicPr preferRelativeResize="0"/>
          <p:nvPr/>
        </p:nvPicPr>
        <p:blipFill rotWithShape="1">
          <a:blip r:embed="rId4">
            <a:alphaModFix/>
          </a:blip>
          <a:srcRect l="14965" t="7015" b="73273"/>
          <a:stretch/>
        </p:blipFill>
        <p:spPr>
          <a:xfrm>
            <a:off x="6487337" y="1871050"/>
            <a:ext cx="2035885" cy="4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9850" y="2401024"/>
            <a:ext cx="2550850" cy="20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5"/>
          <p:cNvSpPr txBox="1"/>
          <p:nvPr/>
        </p:nvSpPr>
        <p:spPr>
          <a:xfrm>
            <a:off x="1881175" y="3432038"/>
            <a:ext cx="2628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rla"/>
                <a:ea typeface="Karla"/>
                <a:cs typeface="Karla"/>
                <a:sym typeface="Karla"/>
              </a:rPr>
              <a:t>FIT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rla"/>
                <a:ea typeface="Karla"/>
                <a:cs typeface="Karla"/>
                <a:sym typeface="Karla"/>
              </a:rPr>
              <a:t>extract the parameters of resonances, like quantum numbers and mass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6"/>
          <p:cNvSpPr txBox="1">
            <a:spLocks noGrp="1"/>
          </p:cNvSpPr>
          <p:nvPr>
            <p:ph type="title" idx="4294967295"/>
          </p:nvPr>
        </p:nvSpPr>
        <p:spPr>
          <a:xfrm>
            <a:off x="453150" y="327025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CONCLUSIONS</a:t>
            </a:r>
            <a:endParaRPr/>
          </a:p>
        </p:txBody>
      </p:sp>
      <p:sp>
        <p:nvSpPr>
          <p:cNvPr id="360" name="Google Shape;360;p26"/>
          <p:cNvSpPr txBox="1">
            <a:spLocks noGrp="1"/>
          </p:cNvSpPr>
          <p:nvPr>
            <p:ph type="body" idx="4294967295"/>
          </p:nvPr>
        </p:nvSpPr>
        <p:spPr>
          <a:xfrm>
            <a:off x="838350" y="1205975"/>
            <a:ext cx="7239300" cy="28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it" sz="1600">
                <a:solidFill>
                  <a:srgbClr val="0000FF"/>
                </a:solidFill>
              </a:rPr>
              <a:t>First observation</a:t>
            </a:r>
            <a:r>
              <a:rPr lang="it" sz="1600"/>
              <a:t> of B</a:t>
            </a:r>
            <a:r>
              <a:rPr lang="it" sz="1600" baseline="30000"/>
              <a:t>0</a:t>
            </a:r>
            <a:r>
              <a:rPr lang="it" sz="1600" baseline="-25000"/>
              <a:t>d</a:t>
            </a:r>
            <a:r>
              <a:rPr lang="it" sz="1600"/>
              <a:t>➞J/ψpp̄ and </a:t>
            </a:r>
            <a:r>
              <a:rPr lang="it" sz="1600">
                <a:solidFill>
                  <a:schemeClr val="dk2"/>
                </a:solidFill>
              </a:rPr>
              <a:t>B</a:t>
            </a:r>
            <a:r>
              <a:rPr lang="it" sz="1600" baseline="30000">
                <a:solidFill>
                  <a:schemeClr val="dk2"/>
                </a:solidFill>
              </a:rPr>
              <a:t>0</a:t>
            </a:r>
            <a:r>
              <a:rPr lang="it" sz="1600" baseline="-25000">
                <a:solidFill>
                  <a:schemeClr val="dk2"/>
                </a:solidFill>
              </a:rPr>
              <a:t>s</a:t>
            </a:r>
            <a:r>
              <a:rPr lang="it" sz="1600">
                <a:solidFill>
                  <a:schemeClr val="dk2"/>
                </a:solidFill>
              </a:rPr>
              <a:t>➞J/ψpp̄</a:t>
            </a:r>
            <a:endParaRPr sz="160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▹"/>
            </a:pPr>
            <a:r>
              <a:rPr lang="it" sz="1600">
                <a:solidFill>
                  <a:schemeClr val="dk2"/>
                </a:solidFill>
              </a:rPr>
              <a:t>Branching ratio</a:t>
            </a:r>
            <a:endParaRPr sz="160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▹"/>
            </a:pPr>
            <a:r>
              <a:rPr lang="it" sz="1600">
                <a:solidFill>
                  <a:schemeClr val="dk2"/>
                </a:solidFill>
              </a:rPr>
              <a:t>Mass measurements</a:t>
            </a:r>
            <a:endParaRPr sz="160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▹"/>
            </a:pPr>
            <a:r>
              <a:rPr lang="it" sz="1600">
                <a:solidFill>
                  <a:schemeClr val="dk2"/>
                </a:solidFill>
              </a:rPr>
              <a:t>Analysis under review within LHCb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▸"/>
            </a:pPr>
            <a:r>
              <a:rPr lang="it" sz="1600">
                <a:solidFill>
                  <a:srgbClr val="FF0000"/>
                </a:solidFill>
              </a:rPr>
              <a:t>Amplititude analysis</a:t>
            </a:r>
            <a:r>
              <a:rPr lang="it" sz="1600">
                <a:solidFill>
                  <a:schemeClr val="dk2"/>
                </a:solidFill>
              </a:rPr>
              <a:t> might shed light on new exotic resonant structures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</p:txBody>
      </p:sp>
      <p:sp>
        <p:nvSpPr>
          <p:cNvPr id="361" name="Google Shape;36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11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2" name="Google Shape;362;p26"/>
          <p:cNvSpPr/>
          <p:nvPr/>
        </p:nvSpPr>
        <p:spPr>
          <a:xfrm>
            <a:off x="7342325" y="153725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Conclusions</a:t>
            </a:r>
            <a:endParaRPr b="1"/>
          </a:p>
        </p:txBody>
      </p:sp>
      <p:sp>
        <p:nvSpPr>
          <p:cNvPr id="363" name="Google Shape;363;p26"/>
          <p:cNvSpPr/>
          <p:nvPr/>
        </p:nvSpPr>
        <p:spPr>
          <a:xfrm>
            <a:off x="5940425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Conclusions</a:t>
            </a:r>
            <a:endParaRPr sz="1000" b="1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4" name="Google Shape;364;p26"/>
          <p:cNvSpPr txBox="1"/>
          <p:nvPr/>
        </p:nvSpPr>
        <p:spPr>
          <a:xfrm>
            <a:off x="4871000" y="4011850"/>
            <a:ext cx="65400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Funding from:  </a:t>
            </a:r>
            <a:r>
              <a:rPr lang="it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Fond. Fratelli Confalonieri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4294967295"/>
          </p:nvPr>
        </p:nvSpPr>
        <p:spPr>
          <a:xfrm>
            <a:off x="453050" y="3338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Outline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566625" y="997450"/>
            <a:ext cx="7318500" cy="3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it" sz="1600" dirty="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Search for pentaquarks and glueball in B</a:t>
            </a:r>
            <a:r>
              <a:rPr lang="it" sz="1600" baseline="30000" dirty="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r>
              <a:rPr lang="it" sz="1600" baseline="-25000" dirty="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(s)</a:t>
            </a:r>
            <a:r>
              <a:rPr lang="it" sz="1600" dirty="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➞J/ψ</a:t>
            </a:r>
            <a:r>
              <a:rPr lang="it-IT" sz="1600" dirty="0" err="1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p</a:t>
            </a:r>
            <a:r>
              <a:rPr lang="it-IT" sz="1600" dirty="0" err="1">
                <a:latin typeface="Karla" panose="020B0604020202020204" charset="0"/>
                <a:ea typeface="Karla" panose="020B0604020202020204" charset="0"/>
              </a:rPr>
              <a:t>p</a:t>
            </a:r>
            <a:r>
              <a:rPr lang="it-IT" sz="1600" dirty="0">
                <a:latin typeface="Karla" panose="020B0604020202020204" charset="0"/>
                <a:ea typeface="Karla" panose="020B0604020202020204" charset="0"/>
              </a:rPr>
              <a:t>̄</a:t>
            </a:r>
            <a:r>
              <a:rPr lang="it-IT" sz="1600" dirty="0">
                <a:solidFill>
                  <a:srgbClr val="233A44"/>
                </a:solidFill>
                <a:latin typeface="Karla" panose="020B0604020202020204" charset="0"/>
                <a:ea typeface="Karla" panose="020B0604020202020204" charset="0"/>
                <a:cs typeface="Karla"/>
                <a:sym typeface="Karla"/>
              </a:rPr>
              <a:t> </a:t>
            </a:r>
            <a:r>
              <a:rPr lang="it" sz="1600" dirty="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decays</a:t>
            </a:r>
            <a:endParaRPr sz="1600" dirty="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Karla"/>
              <a:buAutoNum type="arabicPeriod"/>
            </a:pPr>
            <a:r>
              <a:rPr lang="it" sz="1600" dirty="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My current project</a:t>
            </a:r>
            <a:endParaRPr sz="1600" dirty="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Karla"/>
              <a:buChar char="○"/>
            </a:pPr>
            <a:r>
              <a:rPr lang="it" sz="1600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Observation</a:t>
            </a:r>
            <a:r>
              <a:rPr lang="it" sz="1600" dirty="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 of the decays → Branching Ratio measurement</a:t>
            </a:r>
            <a:endParaRPr sz="1600" dirty="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</a:pPr>
            <a:r>
              <a:rPr lang="it" sz="1600" dirty="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2.    Future perspectives</a:t>
            </a:r>
            <a:endParaRPr sz="1600" dirty="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Karla"/>
              <a:buChar char="○"/>
            </a:pPr>
            <a:r>
              <a:rPr lang="it" sz="1600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Amplititude analysis</a:t>
            </a:r>
            <a:endParaRPr sz="1600" dirty="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292225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4294967295"/>
          </p:nvPr>
        </p:nvSpPr>
        <p:spPr>
          <a:xfrm>
            <a:off x="453050" y="0"/>
            <a:ext cx="8618400" cy="8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Karla"/>
                <a:ea typeface="Karla"/>
                <a:cs typeface="Karla"/>
                <a:sym typeface="Karla"/>
              </a:rPr>
              <a:t>B</a:t>
            </a:r>
            <a:r>
              <a:rPr lang="it" sz="3000" baseline="30000">
                <a:latin typeface="Karla"/>
                <a:ea typeface="Karla"/>
                <a:cs typeface="Karla"/>
                <a:sym typeface="Karla"/>
              </a:rPr>
              <a:t>0</a:t>
            </a:r>
            <a:r>
              <a:rPr lang="it" sz="3000" baseline="-25000">
                <a:latin typeface="Karla"/>
                <a:ea typeface="Karla"/>
                <a:cs typeface="Karla"/>
                <a:sym typeface="Karla"/>
              </a:rPr>
              <a:t>(s)</a:t>
            </a:r>
            <a:r>
              <a:rPr lang="it" sz="3000">
                <a:latin typeface="Karla"/>
                <a:ea typeface="Karla"/>
                <a:cs typeface="Karla"/>
                <a:sym typeface="Karla"/>
              </a:rPr>
              <a:t>➞J/ψpp̄</a:t>
            </a:r>
            <a:r>
              <a:rPr lang="it" sz="30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it" sz="3000"/>
              <a:t>decays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t="40139" r="49821" b="15141"/>
          <a:stretch/>
        </p:blipFill>
        <p:spPr>
          <a:xfrm>
            <a:off x="5403062" y="1747901"/>
            <a:ext cx="3315498" cy="213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292225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107" name="Google Shape;107;p17"/>
          <p:cNvCxnSpPr/>
          <p:nvPr/>
        </p:nvCxnSpPr>
        <p:spPr>
          <a:xfrm rot="10800000" flipH="1">
            <a:off x="6943093" y="2785824"/>
            <a:ext cx="1039800" cy="40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7"/>
          <p:cNvSpPr txBox="1"/>
          <p:nvPr/>
        </p:nvSpPr>
        <p:spPr>
          <a:xfrm>
            <a:off x="4921554" y="3079313"/>
            <a:ext cx="2118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0000"/>
                </a:solidFill>
              </a:rPr>
              <a:t>OZI suppression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4294967295"/>
          </p:nvPr>
        </p:nvSpPr>
        <p:spPr>
          <a:xfrm>
            <a:off x="5630650" y="872875"/>
            <a:ext cx="30879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1600"/>
              <a:t>Search for </a:t>
            </a:r>
            <a:r>
              <a:rPr lang="it" sz="1600" b="1"/>
              <a:t>rare decays</a:t>
            </a:r>
            <a:r>
              <a:rPr lang="it" sz="1600"/>
              <a:t> sensitive to exotic structures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38761D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294967295"/>
          </p:nvPr>
        </p:nvSpPr>
        <p:spPr>
          <a:xfrm>
            <a:off x="514850" y="4154553"/>
            <a:ext cx="75063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0000FF"/>
                </a:solidFill>
              </a:rPr>
              <a:t>B</a:t>
            </a:r>
            <a:r>
              <a:rPr lang="it" sz="1600" baseline="-25000">
                <a:solidFill>
                  <a:srgbClr val="0000FF"/>
                </a:solidFill>
              </a:rPr>
              <a:t>s</a:t>
            </a:r>
            <a:r>
              <a:rPr lang="it" sz="1600">
                <a:solidFill>
                  <a:srgbClr val="0000FF"/>
                </a:solidFill>
              </a:rPr>
              <a:t> </a:t>
            </a:r>
            <a:r>
              <a:rPr lang="it" sz="1600">
                <a:solidFill>
                  <a:srgbClr val="263238"/>
                </a:solidFill>
              </a:rPr>
              <a:t>branching ratio could be enhanced by resonances: </a:t>
            </a:r>
            <a:r>
              <a:rPr lang="it" sz="1600">
                <a:solidFill>
                  <a:srgbClr val="FF0000"/>
                </a:solidFill>
              </a:rPr>
              <a:t>pentaquark</a:t>
            </a:r>
            <a:r>
              <a:rPr lang="it" sz="1600">
                <a:solidFill>
                  <a:srgbClr val="263238"/>
                </a:solidFill>
              </a:rPr>
              <a:t> and </a:t>
            </a:r>
            <a:r>
              <a:rPr lang="it" sz="1600">
                <a:solidFill>
                  <a:srgbClr val="0000FF"/>
                </a:solidFill>
              </a:rPr>
              <a:t>glueball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38761D"/>
              </a:solidFill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50" y="1074200"/>
            <a:ext cx="3155850" cy="30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702425" y="2836100"/>
            <a:ext cx="1744800" cy="1167000"/>
          </a:xfrm>
          <a:prstGeom prst="rect">
            <a:avLst/>
          </a:prstGeom>
          <a:solidFill>
            <a:srgbClr val="FFFFFF">
              <a:alpha val="74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3049025" y="1678750"/>
            <a:ext cx="621600" cy="606900"/>
          </a:xfrm>
          <a:prstGeom prst="rect">
            <a:avLst/>
          </a:prstGeom>
          <a:solidFill>
            <a:srgbClr val="FFFFFF">
              <a:alpha val="74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2447225" y="2241000"/>
            <a:ext cx="601800" cy="1167000"/>
          </a:xfrm>
          <a:prstGeom prst="rect">
            <a:avLst/>
          </a:prstGeom>
          <a:solidFill>
            <a:srgbClr val="FFFFFF">
              <a:alpha val="74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2437325" y="1678750"/>
            <a:ext cx="621600" cy="606900"/>
          </a:xfrm>
          <a:prstGeom prst="rect">
            <a:avLst/>
          </a:prstGeom>
          <a:solidFill>
            <a:srgbClr val="FFFFFF">
              <a:alpha val="74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437325" y="3408125"/>
            <a:ext cx="621600" cy="606900"/>
          </a:xfrm>
          <a:prstGeom prst="rect">
            <a:avLst/>
          </a:prstGeom>
          <a:solidFill>
            <a:srgbClr val="FFFFFF">
              <a:alpha val="74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1894625" y="2285650"/>
            <a:ext cx="525600" cy="51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1312025" y="1723750"/>
            <a:ext cx="525600" cy="51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2485325" y="3453125"/>
            <a:ext cx="525600" cy="51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2485325" y="1723975"/>
            <a:ext cx="525600" cy="51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453050" y="878250"/>
            <a:ext cx="49512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What is a Pentaquark? </a:t>
            </a:r>
            <a:endParaRPr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Composite state of five quarks</a:t>
            </a:r>
            <a:endParaRPr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Karla"/>
              <a:buChar char="-"/>
            </a:pPr>
            <a:r>
              <a:rPr lang="it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predicted by Standard Model</a:t>
            </a:r>
            <a:endParaRPr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aseline="30000"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7599389" y="4836255"/>
            <a:ext cx="294000" cy="17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541603" y="4769773"/>
            <a:ext cx="6084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MeV/c</a:t>
            </a:r>
            <a:endParaRPr sz="800"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7342325" y="153725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4294967295"/>
          </p:nvPr>
        </p:nvSpPr>
        <p:spPr>
          <a:xfrm>
            <a:off x="428850" y="153725"/>
            <a:ext cx="8285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PENTAQUARK:</a:t>
            </a:r>
            <a:r>
              <a:rPr lang="it" sz="2000"/>
              <a:t> AN UNEXPECTED DISCOVERY</a:t>
            </a:r>
            <a:endParaRPr sz="2000"/>
          </a:p>
        </p:txBody>
      </p:sp>
      <p:sp>
        <p:nvSpPr>
          <p:cNvPr id="131" name="Google Shape;131;p18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1292225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700" y="1873101"/>
            <a:ext cx="3209400" cy="263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453050" y="2268138"/>
            <a:ext cx="37272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2015: </a:t>
            </a:r>
            <a:r>
              <a:rPr lang="it" dirty="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first observation</a:t>
            </a:r>
            <a:r>
              <a:rPr lang="it" dirty="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 made by LHCb:</a:t>
            </a:r>
            <a:endParaRPr dirty="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>
              <a:lnSpc>
                <a:spcPct val="150000"/>
              </a:lnSpc>
              <a:buClr>
                <a:srgbClr val="263238"/>
              </a:buClr>
              <a:buSzPts val="1400"/>
              <a:buFont typeface="Karla"/>
              <a:buChar char="-"/>
            </a:pPr>
            <a:r>
              <a:rPr lang="it" dirty="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decaying to [J/</a:t>
            </a:r>
            <a:r>
              <a:rPr lang="it" dirty="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ψ</a:t>
            </a:r>
            <a:r>
              <a:rPr lang="it" dirty="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 p]</a:t>
            </a:r>
            <a:endParaRPr dirty="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Karla"/>
              <a:buChar char="-"/>
            </a:pPr>
            <a:r>
              <a:rPr lang="it" dirty="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Amplititude fit: variation from expected phase space</a:t>
            </a:r>
            <a:endParaRPr dirty="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But a confirmation is needed!</a:t>
            </a:r>
            <a:endParaRPr dirty="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36" name="Google Shape;136;p18" descr="Pc4450Pc438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498" y="1750347"/>
            <a:ext cx="1152414" cy="13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5653325" y="4433525"/>
            <a:ext cx="27108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aseline="3000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Phys. Rev. Lett. 115, 072001 (2015)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18"/>
          <p:cNvCxnSpPr/>
          <p:nvPr/>
        </p:nvCxnSpPr>
        <p:spPr>
          <a:xfrm>
            <a:off x="4939575" y="3096675"/>
            <a:ext cx="1688100" cy="781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8"/>
          <p:cNvCxnSpPr/>
          <p:nvPr/>
        </p:nvCxnSpPr>
        <p:spPr>
          <a:xfrm>
            <a:off x="4939575" y="1952425"/>
            <a:ext cx="2005200" cy="1393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532375" y="821250"/>
            <a:ext cx="53508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400"/>
              <a:buFont typeface="Karla"/>
              <a:buChar char="●"/>
            </a:pP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Candidate for independent observation the [J/ψ p] </a:t>
            </a:r>
            <a:endParaRPr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and [J/ψ p̄] systems </a:t>
            </a:r>
            <a:endParaRPr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7599389" y="4836255"/>
            <a:ext cx="294000" cy="17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7541603" y="4769773"/>
            <a:ext cx="6084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MeV/c</a:t>
            </a:r>
            <a:endParaRPr sz="800"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7342325" y="153725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/>
          </a:p>
        </p:txBody>
      </p:sp>
      <p:sp>
        <p:nvSpPr>
          <p:cNvPr id="149" name="Google Shape;149;p19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1292225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t="40139" r="59556" b="15141"/>
          <a:stretch/>
        </p:blipFill>
        <p:spPr>
          <a:xfrm>
            <a:off x="5638064" y="583662"/>
            <a:ext cx="1948006" cy="170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l="40031" t="64231" r="49821" b="27965"/>
          <a:stretch/>
        </p:blipFill>
        <p:spPr>
          <a:xfrm>
            <a:off x="7962506" y="1432293"/>
            <a:ext cx="488744" cy="29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7347789" y="689412"/>
            <a:ext cx="340800" cy="1217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19"/>
          <p:cNvCxnSpPr/>
          <p:nvPr/>
        </p:nvCxnSpPr>
        <p:spPr>
          <a:xfrm>
            <a:off x="7644495" y="1298236"/>
            <a:ext cx="20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19"/>
          <p:cNvCxnSpPr/>
          <p:nvPr/>
        </p:nvCxnSpPr>
        <p:spPr>
          <a:xfrm rot="10800000" flipH="1">
            <a:off x="7666622" y="1572474"/>
            <a:ext cx="158700" cy="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l="40031" t="75229" r="49821" b="15141"/>
          <a:stretch/>
        </p:blipFill>
        <p:spPr>
          <a:xfrm>
            <a:off x="7688595" y="1998807"/>
            <a:ext cx="488744" cy="36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 l="40031" t="40140" r="49821" b="42892"/>
          <a:stretch/>
        </p:blipFill>
        <p:spPr>
          <a:xfrm>
            <a:off x="7905721" y="834250"/>
            <a:ext cx="488744" cy="64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7512204" y="448325"/>
            <a:ext cx="66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it" baseline="-25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it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</p:txBody>
      </p:sp>
      <p:pic>
        <p:nvPicPr>
          <p:cNvPr id="160" name="Google Shape;160;p19" descr="InvMass_Jpsi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200" y="2721075"/>
            <a:ext cx="2946862" cy="18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6169994" y="3749452"/>
            <a:ext cx="11955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it" baseline="-25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it" baseline="30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it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(1/2) 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2290186" y="2827193"/>
            <a:ext cx="289500" cy="27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6881968" y="3200318"/>
            <a:ext cx="10719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it" baseline="-25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it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it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(3/2)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5883165" y="2856941"/>
            <a:ext cx="8265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MC B</a:t>
            </a:r>
            <a:r>
              <a:rPr lang="it" sz="1300" baseline="300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it" sz="1300" baseline="-250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5">
            <a:alphaModFix/>
          </a:blip>
          <a:srcRect t="24573" r="32564"/>
          <a:stretch/>
        </p:blipFill>
        <p:spPr>
          <a:xfrm>
            <a:off x="1183364" y="2422812"/>
            <a:ext cx="2629298" cy="22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5449375" y="3385838"/>
            <a:ext cx="24969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5476625" y="2356063"/>
            <a:ext cx="34731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400"/>
              <a:buFont typeface="Karla"/>
              <a:buChar char="●"/>
            </a:pP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Ground state of </a:t>
            </a:r>
            <a:r>
              <a:rPr lang="it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it" baseline="-25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it" baseline="30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it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(1/2)</a:t>
            </a: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? 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532375" y="1763975"/>
            <a:ext cx="55482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400"/>
              <a:buFont typeface="Karla"/>
              <a:buChar char="●"/>
            </a:pP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Help discriminate among different models for pentaquark</a:t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5018850" y="2378025"/>
            <a:ext cx="3829200" cy="2284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4294967295"/>
          </p:nvPr>
        </p:nvSpPr>
        <p:spPr>
          <a:xfrm>
            <a:off x="428850" y="153725"/>
            <a:ext cx="8285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A PROMISING CANDIDATE FOR </a:t>
            </a:r>
            <a:r>
              <a:rPr lang="it"/>
              <a:t>PENTAQUARK 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 l="5423" t="46983" r="54103" b="8295"/>
          <a:stretch/>
        </p:blipFill>
        <p:spPr>
          <a:xfrm>
            <a:off x="6428975" y="657736"/>
            <a:ext cx="2184571" cy="1810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/>
          <p:nvPr/>
        </p:nvSpPr>
        <p:spPr>
          <a:xfrm>
            <a:off x="684850" y="2677200"/>
            <a:ext cx="7368600" cy="195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541200" y="878600"/>
            <a:ext cx="5324100" cy="1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Glueball:</a:t>
            </a: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 composite state of gluons</a:t>
            </a:r>
            <a:endParaRPr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400"/>
              <a:buFont typeface="Karla"/>
              <a:buChar char="●"/>
            </a:pP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predicted by SM but never observed </a:t>
            </a:r>
            <a:endParaRPr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400"/>
              <a:buFont typeface="Karla"/>
              <a:buChar char="●"/>
            </a:pP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resonant state</a:t>
            </a: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 f</a:t>
            </a:r>
            <a:r>
              <a:rPr lang="it" baseline="-2500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j</a:t>
            </a: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(2220) → pp̄</a:t>
            </a: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for the B</a:t>
            </a:r>
            <a:r>
              <a:rPr lang="it" baseline="-25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s</a:t>
            </a: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it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[*]</a:t>
            </a:r>
            <a:r>
              <a:rPr lang="it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>
              <a:solidFill>
                <a:srgbClr val="233A44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it" sz="8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[*]</a:t>
            </a:r>
            <a:r>
              <a:rPr lang="it" sz="800" baseline="30000">
                <a:solidFill>
                  <a:srgbClr val="233A44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it" sz="80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Eur. Phys. J. C75 (2015), no. 3 101</a:t>
            </a:r>
            <a:endParaRPr sz="800">
              <a:solidFill>
                <a:srgbClr val="0000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0" descr="glueball_massSpectrum.png"/>
          <p:cNvPicPr preferRelativeResize="0"/>
          <p:nvPr/>
        </p:nvPicPr>
        <p:blipFill rotWithShape="1">
          <a:blip r:embed="rId4">
            <a:alphaModFix/>
          </a:blip>
          <a:srcRect l="29521" t="28833" r="47638" b="41993"/>
          <a:stretch/>
        </p:blipFill>
        <p:spPr>
          <a:xfrm>
            <a:off x="5106900" y="2742134"/>
            <a:ext cx="2636776" cy="18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7599389" y="4836255"/>
            <a:ext cx="294000" cy="17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7541603" y="4769773"/>
            <a:ext cx="6084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MeV/c</a:t>
            </a:r>
            <a:endParaRPr sz="800"/>
          </a:p>
        </p:txBody>
      </p:sp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7342325" y="153725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/>
          </a:p>
        </p:txBody>
      </p:sp>
      <p:sp>
        <p:nvSpPr>
          <p:cNvPr id="183" name="Google Shape;183;p20"/>
          <p:cNvSpPr txBox="1">
            <a:spLocks noGrp="1"/>
          </p:cNvSpPr>
          <p:nvPr>
            <p:ph type="title" idx="4294967295"/>
          </p:nvPr>
        </p:nvSpPr>
        <p:spPr>
          <a:xfrm>
            <a:off x="453175" y="197425"/>
            <a:ext cx="58563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GLUEBALL: </a:t>
            </a:r>
            <a:r>
              <a:rPr lang="it" sz="2000"/>
              <a:t>THEORETICAL PREDICTION</a:t>
            </a:r>
            <a:endParaRPr sz="2000"/>
          </a:p>
        </p:txBody>
      </p:sp>
      <p:sp>
        <p:nvSpPr>
          <p:cNvPr id="184" name="Google Shape;184;p20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1292225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617400" y="2571738"/>
            <a:ext cx="4565700" cy="1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Karla"/>
              <a:buChar char="●"/>
            </a:pPr>
            <a:r>
              <a:rPr lang="it" sz="130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Peak at 2,2 GeV</a:t>
            </a:r>
            <a:endParaRPr sz="130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Karla"/>
              <a:buChar char="●"/>
            </a:pPr>
            <a:r>
              <a:rPr lang="it" sz="130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Seen as an enhancement in Branching Ratio</a:t>
            </a:r>
            <a:endParaRPr sz="130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Karla"/>
              <a:buChar char="●"/>
            </a:pPr>
            <a:r>
              <a:rPr lang="it" sz="130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Limit on BR to: </a:t>
            </a:r>
            <a:endParaRPr sz="1300"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1460263" y="3818488"/>
            <a:ext cx="23319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0"/>
          <p:cNvPicPr preferRelativeResize="0"/>
          <p:nvPr/>
        </p:nvPicPr>
        <p:blipFill rotWithShape="1">
          <a:blip r:embed="rId5">
            <a:alphaModFix/>
          </a:blip>
          <a:srcRect l="7170" t="63885" r="38587" b="-3"/>
          <a:stretch/>
        </p:blipFill>
        <p:spPr>
          <a:xfrm>
            <a:off x="1612238" y="3839737"/>
            <a:ext cx="2027925" cy="2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 idx="4294967295"/>
          </p:nvPr>
        </p:nvSpPr>
        <p:spPr>
          <a:xfrm>
            <a:off x="340500" y="277650"/>
            <a:ext cx="60453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THE EXPERIMENTAL SETUP:</a:t>
            </a:r>
            <a:r>
              <a:rPr lang="it"/>
              <a:t> LHCb</a:t>
            </a: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7342325" y="153725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BR measurement</a:t>
            </a:r>
            <a:endParaRPr b="1"/>
          </a:p>
        </p:txBody>
      </p:sp>
      <p:sp>
        <p:nvSpPr>
          <p:cNvPr id="197" name="Google Shape;197;p21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3768300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829125" y="2742003"/>
            <a:ext cx="2053500" cy="449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- IP resolution: </a:t>
            </a:r>
            <a:r>
              <a:rPr lang="it" sz="1250">
                <a:solidFill>
                  <a:srgbClr val="233A44"/>
                </a:solidFill>
              </a:rPr>
              <a:t>~25 </a:t>
            </a:r>
            <a:r>
              <a:rPr lang="it" sz="1250">
                <a:solidFill>
                  <a:srgbClr val="233A44"/>
                </a:solidFill>
                <a:latin typeface="Verdana"/>
                <a:ea typeface="Verdana"/>
                <a:cs typeface="Verdana"/>
                <a:sym typeface="Verdana"/>
              </a:rPr>
              <a:t>μ</a:t>
            </a:r>
            <a:r>
              <a:rPr lang="it" sz="1100">
                <a:solidFill>
                  <a:srgbClr val="233A44"/>
                </a:solidFill>
              </a:rPr>
              <a:t>m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21"/>
          <p:cNvCxnSpPr/>
          <p:nvPr/>
        </p:nvCxnSpPr>
        <p:spPr>
          <a:xfrm rot="10800000" flipH="1">
            <a:off x="1026603" y="1708035"/>
            <a:ext cx="902100" cy="17520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2" name="Google Shape;202;p21"/>
          <p:cNvSpPr/>
          <p:nvPr/>
        </p:nvSpPr>
        <p:spPr>
          <a:xfrm>
            <a:off x="973604" y="1862866"/>
            <a:ext cx="53100" cy="678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3" name="Google Shape;203;p21"/>
          <p:cNvSpPr txBox="1"/>
          <p:nvPr/>
        </p:nvSpPr>
        <p:spPr>
          <a:xfrm>
            <a:off x="143975" y="1948796"/>
            <a:ext cx="12006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i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it" sz="1200" i="1" baseline="30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it" sz="12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production vertex</a:t>
            </a:r>
            <a:endParaRPr sz="12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2003936" y="1606795"/>
            <a:ext cx="53100" cy="67800"/>
          </a:xfrm>
          <a:prstGeom prst="flowChartConnector">
            <a:avLst/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" name="Google Shape;205;p21"/>
          <p:cNvCxnSpPr/>
          <p:nvPr/>
        </p:nvCxnSpPr>
        <p:spPr>
          <a:xfrm rot="10800000" flipH="1">
            <a:off x="2014391" y="928516"/>
            <a:ext cx="501900" cy="7140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21"/>
          <p:cNvCxnSpPr/>
          <p:nvPr/>
        </p:nvCxnSpPr>
        <p:spPr>
          <a:xfrm rot="10800000" flipH="1">
            <a:off x="2056012" y="1233758"/>
            <a:ext cx="838500" cy="4002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" name="Google Shape;207;p21"/>
          <p:cNvSpPr/>
          <p:nvPr/>
        </p:nvSpPr>
        <p:spPr>
          <a:xfrm>
            <a:off x="1961379" y="1717205"/>
            <a:ext cx="53100" cy="67800"/>
          </a:xfrm>
          <a:prstGeom prst="flowChartConnector">
            <a:avLst/>
          </a:prstGeom>
          <a:solidFill>
            <a:srgbClr val="38761D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21"/>
          <p:cNvCxnSpPr/>
          <p:nvPr/>
        </p:nvCxnSpPr>
        <p:spPr>
          <a:xfrm>
            <a:off x="2003936" y="1759654"/>
            <a:ext cx="734700" cy="70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21"/>
          <p:cNvCxnSpPr>
            <a:endCxn id="210" idx="1"/>
          </p:cNvCxnSpPr>
          <p:nvPr/>
        </p:nvCxnSpPr>
        <p:spPr>
          <a:xfrm>
            <a:off x="2004058" y="1765508"/>
            <a:ext cx="675300" cy="4668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21"/>
          <p:cNvSpPr txBox="1"/>
          <p:nvPr/>
        </p:nvSpPr>
        <p:spPr>
          <a:xfrm>
            <a:off x="2516159" y="767500"/>
            <a:ext cx="3357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solidFill>
                  <a:srgbClr val="233A44"/>
                </a:solidFill>
              </a:rPr>
              <a:t>μ</a:t>
            </a:r>
            <a:r>
              <a:rPr lang="it" sz="1300" i="1" baseline="30000">
                <a:solidFill>
                  <a:srgbClr val="233A44"/>
                </a:solidFill>
              </a:rPr>
              <a:t>+</a:t>
            </a:r>
            <a:endParaRPr sz="1300" i="1" baseline="30000">
              <a:solidFill>
                <a:srgbClr val="233A44"/>
              </a:solidFill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1581527" y="1354700"/>
            <a:ext cx="548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J/ψ 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1574186" y="1774148"/>
            <a:ext cx="734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it" sz="1300" i="1" baseline="30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decay vertex</a:t>
            </a:r>
            <a:endParaRPr sz="1300"/>
          </a:p>
        </p:txBody>
      </p:sp>
      <p:sp>
        <p:nvSpPr>
          <p:cNvPr id="214" name="Google Shape;214;p21"/>
          <p:cNvSpPr txBox="1"/>
          <p:nvPr/>
        </p:nvSpPr>
        <p:spPr>
          <a:xfrm>
            <a:off x="2738638" y="1250019"/>
            <a:ext cx="3357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solidFill>
                  <a:srgbClr val="233A44"/>
                </a:solidFill>
              </a:rPr>
              <a:t>μ</a:t>
            </a:r>
            <a:r>
              <a:rPr lang="it" sz="1300" i="1" baseline="30000">
                <a:solidFill>
                  <a:srgbClr val="233A44"/>
                </a:solidFill>
              </a:rPr>
              <a:t>-</a:t>
            </a:r>
            <a:endParaRPr sz="1300" i="1" baseline="30000">
              <a:solidFill>
                <a:srgbClr val="233A44"/>
              </a:solidFill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2712326" y="1654994"/>
            <a:ext cx="2016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solidFill>
                  <a:srgbClr val="233A44"/>
                </a:solidFill>
              </a:rPr>
              <a:t>p</a:t>
            </a:r>
            <a:endParaRPr sz="1300" i="1">
              <a:solidFill>
                <a:srgbClr val="233A44"/>
              </a:solidFill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679358" y="2104358"/>
            <a:ext cx="2016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p̄ </a:t>
            </a:r>
            <a:endParaRPr sz="1300" i="1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958982" y="1267118"/>
            <a:ext cx="7881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∼7 mm</a:t>
            </a:r>
            <a:endParaRPr sz="12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1904024" y="1606804"/>
            <a:ext cx="167700" cy="175200"/>
          </a:xfrm>
          <a:prstGeom prst="ellipse">
            <a:avLst/>
          </a:prstGeom>
          <a:noFill/>
          <a:ln w="9525" cap="flat" cmpd="sng">
            <a:solidFill>
              <a:srgbClr val="233A4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1" descr="LHCb_det.jpg"/>
          <p:cNvPicPr preferRelativeResize="0"/>
          <p:nvPr/>
        </p:nvPicPr>
        <p:blipFill rotWithShape="1">
          <a:blip r:embed="rId3">
            <a:alphaModFix/>
          </a:blip>
          <a:srcRect t="25428"/>
          <a:stretch/>
        </p:blipFill>
        <p:spPr>
          <a:xfrm>
            <a:off x="3296700" y="1013938"/>
            <a:ext cx="5716400" cy="311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6050112" y="4084325"/>
            <a:ext cx="2053500" cy="6039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it" sz="1300" b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Muon</a:t>
            </a: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chambers, hardware trigger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3818575" y="2263725"/>
            <a:ext cx="501900" cy="449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7029900" y="1013950"/>
            <a:ext cx="977700" cy="3008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4188565" y="1850955"/>
            <a:ext cx="313200" cy="115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5926093" y="1673846"/>
            <a:ext cx="668700" cy="1707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3999525" y="2470954"/>
            <a:ext cx="82500" cy="67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3914125" y="840149"/>
            <a:ext cx="2053500" cy="393600"/>
          </a:xfrm>
          <a:prstGeom prst="rect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-Tracking: </a:t>
            </a:r>
            <a:r>
              <a:rPr lang="it" sz="1300" i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lang="it" sz="1300" i="1" baseline="-25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  </a:t>
            </a: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it" sz="1300" i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 ~ </a:t>
            </a: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0,5 - 1%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21"/>
          <p:cNvCxnSpPr>
            <a:endCxn id="222" idx="3"/>
          </p:cNvCxnSpPr>
          <p:nvPr/>
        </p:nvCxnSpPr>
        <p:spPr>
          <a:xfrm flipH="1">
            <a:off x="4501765" y="1227405"/>
            <a:ext cx="177300" cy="1199100"/>
          </a:xfrm>
          <a:prstGeom prst="straightConnector1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21"/>
          <p:cNvCxnSpPr/>
          <p:nvPr/>
        </p:nvCxnSpPr>
        <p:spPr>
          <a:xfrm>
            <a:off x="5336100" y="1261325"/>
            <a:ext cx="328500" cy="600600"/>
          </a:xfrm>
          <a:prstGeom prst="straightConnector1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21"/>
          <p:cNvCxnSpPr>
            <a:stCxn id="200" idx="3"/>
            <a:endCxn id="220" idx="2"/>
          </p:cNvCxnSpPr>
          <p:nvPr/>
        </p:nvCxnSpPr>
        <p:spPr>
          <a:xfrm rot="10800000" flipH="1">
            <a:off x="2882625" y="2488503"/>
            <a:ext cx="936000" cy="478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9" name="Google Shape;229;p21"/>
          <p:cNvSpPr txBox="1"/>
          <p:nvPr/>
        </p:nvSpPr>
        <p:spPr>
          <a:xfrm>
            <a:off x="2738925" y="4062925"/>
            <a:ext cx="2603700" cy="6039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it" sz="1300" b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lang="i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: particle ID from cherenkov detectors, eff~85% for </a:t>
            </a:r>
            <a:r>
              <a:rPr lang="it" sz="1300" i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300" i="1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21"/>
          <p:cNvCxnSpPr>
            <a:stCxn id="229" idx="0"/>
            <a:endCxn id="222" idx="2"/>
          </p:cNvCxnSpPr>
          <p:nvPr/>
        </p:nvCxnSpPr>
        <p:spPr>
          <a:xfrm rot="10800000" flipH="1">
            <a:off x="4040775" y="3002125"/>
            <a:ext cx="304500" cy="10608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1" name="Google Shape;231;p21"/>
          <p:cNvCxnSpPr>
            <a:stCxn id="229" idx="0"/>
            <a:endCxn id="223" idx="2"/>
          </p:cNvCxnSpPr>
          <p:nvPr/>
        </p:nvCxnSpPr>
        <p:spPr>
          <a:xfrm rot="10800000" flipH="1">
            <a:off x="4040775" y="3381025"/>
            <a:ext cx="2219700" cy="6819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2" name="Google Shape;2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0" y="2801175"/>
            <a:ext cx="2603839" cy="17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co 2">
            <a:extLst>
              <a:ext uri="{FF2B5EF4-FFF2-40B4-BE49-F238E27FC236}">
                <a16:creationId xmlns:a16="http://schemas.microsoft.com/office/drawing/2014/main" xmlns="" id="{7A7132EC-F10B-4FFF-A8ED-C37E731D9B12}"/>
              </a:ext>
            </a:extLst>
          </p:cNvPr>
          <p:cNvSpPr/>
          <p:nvPr/>
        </p:nvSpPr>
        <p:spPr>
          <a:xfrm>
            <a:off x="1378427" y="2506983"/>
            <a:ext cx="5620275" cy="2890846"/>
          </a:xfrm>
          <a:prstGeom prst="arc">
            <a:avLst>
              <a:gd name="adj1" fmla="val 15953566"/>
              <a:gd name="adj2" fmla="val 195019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/>
        </p:nvSpPr>
        <p:spPr>
          <a:xfrm>
            <a:off x="5286375" y="918460"/>
            <a:ext cx="3484800" cy="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No observation, </a:t>
            </a:r>
            <a:r>
              <a:rPr lang="it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limits set to:</a:t>
            </a:r>
            <a:endParaRPr baseline="30000"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38" name="Google Shape;238;p22" descr="OldBR.png"/>
          <p:cNvPicPr preferRelativeResize="0"/>
          <p:nvPr/>
        </p:nvPicPr>
        <p:blipFill rotWithShape="1">
          <a:blip r:embed="rId3">
            <a:alphaModFix/>
          </a:blip>
          <a:srcRect l="24178" t="32683" r="42032" b="38178"/>
          <a:stretch/>
        </p:blipFill>
        <p:spPr>
          <a:xfrm>
            <a:off x="2935525" y="1185375"/>
            <a:ext cx="2683276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>
            <a:off x="2684825" y="668525"/>
            <a:ext cx="400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analysis of </a:t>
            </a:r>
            <a:r>
              <a:rPr lang="it" sz="120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B</a:t>
            </a:r>
            <a:r>
              <a:rPr lang="it" sz="1200" baseline="3000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r>
              <a:rPr lang="it" sz="1200" baseline="-2500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(s)</a:t>
            </a:r>
            <a:r>
              <a:rPr lang="it" sz="120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➞J/ψpp̄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with 2011 dataset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40" name="Google Shape;240;p22"/>
          <p:cNvPicPr preferRelativeResize="0"/>
          <p:nvPr/>
        </p:nvPicPr>
        <p:blipFill rotWithShape="1">
          <a:blip r:embed="rId4">
            <a:alphaModFix/>
          </a:blip>
          <a:srcRect l="-2649" r="2649" b="42465"/>
          <a:stretch/>
        </p:blipFill>
        <p:spPr>
          <a:xfrm>
            <a:off x="5953775" y="1904937"/>
            <a:ext cx="2565049" cy="3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4">
            <a:alphaModFix/>
          </a:blip>
          <a:srcRect t="53746" r="4825"/>
          <a:stretch/>
        </p:blipFill>
        <p:spPr>
          <a:xfrm>
            <a:off x="6015688" y="1596400"/>
            <a:ext cx="2441224" cy="2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2427125" y="2693313"/>
            <a:ext cx="4915200" cy="14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THIS</a:t>
            </a: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analysis: </a:t>
            </a: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full Run1 + Run2 (2015-2016)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it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L</a:t>
            </a:r>
            <a:r>
              <a:rPr lang="it" baseline="-250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int</a:t>
            </a:r>
            <a:r>
              <a:rPr lang="it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= 3.2 fb</a:t>
            </a:r>
            <a:r>
              <a:rPr lang="it" baseline="30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-1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+ 2 fb</a:t>
            </a:r>
            <a:r>
              <a:rPr lang="it" baseline="30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-1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N° events = σ</a:t>
            </a:r>
            <a:r>
              <a:rPr lang="it" baseline="-25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process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x </a:t>
            </a:r>
            <a:r>
              <a:rPr lang="it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L</a:t>
            </a:r>
            <a:r>
              <a:rPr lang="it" baseline="-250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int</a:t>
            </a:r>
            <a:r>
              <a:rPr lang="it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</a:t>
            </a:r>
            <a:endParaRPr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43" name="Google Shape;24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  <p:sp>
        <p:nvSpPr>
          <p:cNvPr id="244" name="Google Shape;244;p22"/>
          <p:cNvSpPr/>
          <p:nvPr/>
        </p:nvSpPr>
        <p:spPr>
          <a:xfrm>
            <a:off x="7342325" y="153725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/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>
          <a:xfrm>
            <a:off x="367750" y="240875"/>
            <a:ext cx="82917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HISTORY </a:t>
            </a:r>
            <a:r>
              <a:rPr lang="it" sz="2000"/>
              <a:t>OF THE DECAY</a:t>
            </a:r>
            <a:r>
              <a:rPr lang="it"/>
              <a:t>: </a:t>
            </a:r>
            <a:r>
              <a:rPr lang="it" sz="2000"/>
              <a:t>FROM 2011 TO DATE</a:t>
            </a:r>
            <a:endParaRPr sz="2000"/>
          </a:p>
        </p:txBody>
      </p:sp>
      <p:sp>
        <p:nvSpPr>
          <p:cNvPr id="246" name="Google Shape;246;p22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1292225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7003825" y="668413"/>
            <a:ext cx="20166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JHEP09 (2013) 006</a:t>
            </a:r>
            <a:endParaRPr sz="1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3768300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2" name="Google Shape;252;p22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7</a:t>
            </a:r>
            <a:endParaRPr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53" name="Google Shape;2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6350" y="2668550"/>
            <a:ext cx="3170825" cy="200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 descr="OldBR.png"/>
          <p:cNvPicPr preferRelativeResize="0"/>
          <p:nvPr/>
        </p:nvPicPr>
        <p:blipFill rotWithShape="1">
          <a:blip r:embed="rId3">
            <a:alphaModFix/>
          </a:blip>
          <a:srcRect l="24178" t="71990" r="42032" b="23473"/>
          <a:stretch/>
        </p:blipFill>
        <p:spPr>
          <a:xfrm>
            <a:off x="2935525" y="2390000"/>
            <a:ext cx="2683276" cy="194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2"/>
          <p:cNvGrpSpPr/>
          <p:nvPr/>
        </p:nvGrpSpPr>
        <p:grpSpPr>
          <a:xfrm>
            <a:off x="-101753" y="726575"/>
            <a:ext cx="2360001" cy="1193587"/>
            <a:chOff x="3977400" y="945995"/>
            <a:chExt cx="2360001" cy="1193587"/>
          </a:xfrm>
        </p:grpSpPr>
        <p:grpSp>
          <p:nvGrpSpPr>
            <p:cNvPr id="256" name="Google Shape;256;p22"/>
            <p:cNvGrpSpPr/>
            <p:nvPr/>
          </p:nvGrpSpPr>
          <p:grpSpPr>
            <a:xfrm>
              <a:off x="4732925" y="1140987"/>
              <a:ext cx="529800" cy="998596"/>
              <a:chOff x="4318975" y="1083450"/>
              <a:chExt cx="529800" cy="591305"/>
            </a:xfrm>
          </p:grpSpPr>
          <p:sp>
            <p:nvSpPr>
              <p:cNvPr id="257" name="Google Shape;257;p22"/>
              <p:cNvSpPr/>
              <p:nvPr/>
            </p:nvSpPr>
            <p:spPr>
              <a:xfrm>
                <a:off x="4517129" y="1083455"/>
                <a:ext cx="133500" cy="591300"/>
              </a:xfrm>
              <a:prstGeom prst="rect">
                <a:avLst/>
              </a:pr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8" name="Google Shape;258;p2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155C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59" name="Google Shape;259;p22"/>
            <p:cNvSpPr txBox="1"/>
            <p:nvPr/>
          </p:nvSpPr>
          <p:spPr>
            <a:xfrm>
              <a:off x="5343501" y="945995"/>
              <a:ext cx="993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b="1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RUN1</a:t>
              </a:r>
              <a:endParaRPr b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2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2011</a:t>
              </a:r>
              <a:endParaRPr sz="12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1" name="Google Shape;261;p22"/>
          <p:cNvGrpSpPr/>
          <p:nvPr/>
        </p:nvGrpSpPr>
        <p:grpSpPr>
          <a:xfrm>
            <a:off x="-101753" y="1727426"/>
            <a:ext cx="4094300" cy="1193487"/>
            <a:chOff x="3977400" y="946003"/>
            <a:chExt cx="4094300" cy="1193487"/>
          </a:xfrm>
        </p:grpSpPr>
        <p:grpSp>
          <p:nvGrpSpPr>
            <p:cNvPr id="262" name="Google Shape;262;p22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263" name="Google Shape;263;p22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4" name="Google Shape;264;p2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155C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5" name="Google Shape;265;p22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2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2012</a:t>
              </a:r>
              <a:endParaRPr sz="9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7" name="Google Shape;267;p22"/>
          <p:cNvGrpSpPr/>
          <p:nvPr/>
        </p:nvGrpSpPr>
        <p:grpSpPr>
          <a:xfrm>
            <a:off x="-101753" y="3516850"/>
            <a:ext cx="2360001" cy="1162066"/>
            <a:chOff x="3977400" y="946006"/>
            <a:chExt cx="2360001" cy="1162066"/>
          </a:xfrm>
        </p:grpSpPr>
        <p:grpSp>
          <p:nvGrpSpPr>
            <p:cNvPr id="268" name="Google Shape;268;p22"/>
            <p:cNvGrpSpPr/>
            <p:nvPr/>
          </p:nvGrpSpPr>
          <p:grpSpPr>
            <a:xfrm>
              <a:off x="4732925" y="1142460"/>
              <a:ext cx="529800" cy="965612"/>
              <a:chOff x="4318975" y="1084322"/>
              <a:chExt cx="529800" cy="571774"/>
            </a:xfrm>
          </p:grpSpPr>
          <p:sp>
            <p:nvSpPr>
              <p:cNvPr id="269" name="Google Shape;269;p22"/>
              <p:cNvSpPr/>
              <p:nvPr/>
            </p:nvSpPr>
            <p:spPr>
              <a:xfrm>
                <a:off x="4517129" y="1086096"/>
                <a:ext cx="133500" cy="5700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0" name="Google Shape;270;p22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71" name="Google Shape;271;p22"/>
            <p:cNvSpPr txBox="1"/>
            <p:nvPr/>
          </p:nvSpPr>
          <p:spPr>
            <a:xfrm>
              <a:off x="5343501" y="946006"/>
              <a:ext cx="993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22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2016</a:t>
              </a:r>
              <a:endParaRPr sz="12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" name="Google Shape;273;p22"/>
          <p:cNvGrpSpPr/>
          <p:nvPr/>
        </p:nvGrpSpPr>
        <p:grpSpPr>
          <a:xfrm>
            <a:off x="-3" y="2726775"/>
            <a:ext cx="2303551" cy="1002475"/>
            <a:chOff x="4079150" y="946009"/>
            <a:chExt cx="2303551" cy="1002475"/>
          </a:xfrm>
        </p:grpSpPr>
        <p:grpSp>
          <p:nvGrpSpPr>
            <p:cNvPr id="274" name="Google Shape;274;p22"/>
            <p:cNvGrpSpPr/>
            <p:nvPr/>
          </p:nvGrpSpPr>
          <p:grpSpPr>
            <a:xfrm>
              <a:off x="4732925" y="1142460"/>
              <a:ext cx="529800" cy="806024"/>
              <a:chOff x="4318975" y="1084322"/>
              <a:chExt cx="529800" cy="477276"/>
            </a:xfrm>
          </p:grpSpPr>
          <p:sp>
            <p:nvSpPr>
              <p:cNvPr id="275" name="Google Shape;275;p22"/>
              <p:cNvSpPr/>
              <p:nvPr/>
            </p:nvSpPr>
            <p:spPr>
              <a:xfrm>
                <a:off x="4517129" y="1086098"/>
                <a:ext cx="133500" cy="4755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6" name="Google Shape;276;p22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77" name="Google Shape;277;p22"/>
            <p:cNvSpPr txBox="1"/>
            <p:nvPr/>
          </p:nvSpPr>
          <p:spPr>
            <a:xfrm>
              <a:off x="5343501" y="946009"/>
              <a:ext cx="1039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RUN2</a:t>
              </a:r>
              <a:endParaRPr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p22"/>
            <p:cNvSpPr txBox="1"/>
            <p:nvPr/>
          </p:nvSpPr>
          <p:spPr>
            <a:xfrm>
              <a:off x="4079150" y="969068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2015</a:t>
              </a:r>
              <a:endParaRPr sz="12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9" name="Google Shape;279;p22"/>
          <p:cNvSpPr txBox="1"/>
          <p:nvPr/>
        </p:nvSpPr>
        <p:spPr>
          <a:xfrm>
            <a:off x="1279050" y="918450"/>
            <a:ext cx="13215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7 TeV</a:t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1279050" y="1641728"/>
            <a:ext cx="1321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8 TeV</a:t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2260300" y="847675"/>
            <a:ext cx="441900" cy="194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"/>
          <p:cNvSpPr txBox="1"/>
          <p:nvPr/>
        </p:nvSpPr>
        <p:spPr>
          <a:xfrm>
            <a:off x="1279050" y="2920925"/>
            <a:ext cx="6963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13 TeV</a:t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1839125" y="918450"/>
            <a:ext cx="548700" cy="2810700"/>
          </a:xfrm>
          <a:prstGeom prst="rightBrace">
            <a:avLst>
              <a:gd name="adj1" fmla="val 8333"/>
              <a:gd name="adj2" fmla="val 7736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4" name="Google Shape;284;p22"/>
          <p:cNvCxnSpPr/>
          <p:nvPr/>
        </p:nvCxnSpPr>
        <p:spPr>
          <a:xfrm rot="10800000">
            <a:off x="647571" y="4674754"/>
            <a:ext cx="5298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22"/>
          <p:cNvSpPr txBox="1"/>
          <p:nvPr/>
        </p:nvSpPr>
        <p:spPr>
          <a:xfrm>
            <a:off x="-101753" y="4403112"/>
            <a:ext cx="7584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NOW</a:t>
            </a:r>
            <a:endParaRPr sz="1200" b="1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2303538" y="4089450"/>
            <a:ext cx="2907300" cy="5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Future</a:t>
            </a:r>
            <a:r>
              <a:rPr lang="it">
                <a:latin typeface="Karla"/>
                <a:ea typeface="Karla"/>
                <a:cs typeface="Karla"/>
                <a:sym typeface="Karla"/>
              </a:rPr>
              <a:t>: include data till 2018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rla"/>
                <a:ea typeface="Karla"/>
                <a:cs typeface="Karla"/>
                <a:sym typeface="Karla"/>
              </a:rPr>
              <a:t>from </a:t>
            </a:r>
            <a:r>
              <a:rPr lang="it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5.2 fb</a:t>
            </a:r>
            <a:r>
              <a:rPr lang="it" baseline="3000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-1</a:t>
            </a:r>
            <a:r>
              <a:rPr lang="it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 → 9 fb</a:t>
            </a:r>
            <a:r>
              <a:rPr lang="it" baseline="30000">
                <a:solidFill>
                  <a:srgbClr val="263238"/>
                </a:solidFill>
                <a:latin typeface="Karla"/>
                <a:ea typeface="Karla"/>
                <a:cs typeface="Karla"/>
                <a:sym typeface="Karla"/>
              </a:rPr>
              <a:t>-1</a:t>
            </a:r>
            <a:endParaRPr>
              <a:solidFill>
                <a:srgbClr val="26323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"/>
          <p:cNvSpPr/>
          <p:nvPr/>
        </p:nvSpPr>
        <p:spPr>
          <a:xfrm>
            <a:off x="1718850" y="4328600"/>
            <a:ext cx="441900" cy="194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"/>
          <p:cNvSpPr txBox="1"/>
          <p:nvPr/>
        </p:nvSpPr>
        <p:spPr>
          <a:xfrm>
            <a:off x="1279050" y="1091950"/>
            <a:ext cx="943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L</a:t>
            </a:r>
            <a:r>
              <a:rPr lang="it" baseline="-250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int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=</a:t>
            </a:r>
            <a:r>
              <a:rPr lang="it">
                <a:solidFill>
                  <a:srgbClr val="990000"/>
                </a:solidFill>
                <a:latin typeface="Karla"/>
                <a:ea typeface="Karla"/>
                <a:cs typeface="Karla"/>
                <a:sym typeface="Karla"/>
              </a:rPr>
              <a:t>1 fb</a:t>
            </a:r>
            <a:r>
              <a:rPr lang="it" baseline="30000">
                <a:solidFill>
                  <a:srgbClr val="990000"/>
                </a:solidFill>
                <a:latin typeface="Karla"/>
                <a:ea typeface="Karla"/>
                <a:cs typeface="Karla"/>
                <a:sym typeface="Karla"/>
              </a:rPr>
              <a:t>-1 </a:t>
            </a:r>
            <a:endParaRPr>
              <a:solidFill>
                <a:srgbClr val="99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2"/>
          <p:cNvSpPr/>
          <p:nvPr/>
        </p:nvSpPr>
        <p:spPr>
          <a:xfrm>
            <a:off x="845725" y="921450"/>
            <a:ext cx="133500" cy="99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"/>
          <p:cNvSpPr/>
          <p:nvPr/>
        </p:nvSpPr>
        <p:spPr>
          <a:xfrm>
            <a:off x="845725" y="1920150"/>
            <a:ext cx="133500" cy="99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2"/>
          <p:cNvSpPr/>
          <p:nvPr/>
        </p:nvSpPr>
        <p:spPr>
          <a:xfrm>
            <a:off x="845725" y="2918850"/>
            <a:ext cx="133500" cy="809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/>
          <p:nvPr/>
        </p:nvSpPr>
        <p:spPr>
          <a:xfrm>
            <a:off x="498500" y="2386000"/>
            <a:ext cx="8107200" cy="2328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498500" y="749300"/>
            <a:ext cx="54807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Due to the rare decays, a big amount of </a:t>
            </a:r>
            <a:r>
              <a:rPr lang="it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background 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has to be removed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-"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Combinatorial tracks: K and pi misidentified as protons 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 order to discriminate between </a:t>
            </a:r>
            <a:r>
              <a:rPr lang="it" sz="1600">
                <a:solidFill>
                  <a:srgbClr val="0000FF"/>
                </a:solidFill>
                <a:latin typeface="Karla"/>
                <a:ea typeface="Karla"/>
                <a:cs typeface="Karla"/>
                <a:sym typeface="Karla"/>
              </a:rPr>
              <a:t>signal</a:t>
            </a:r>
            <a:r>
              <a:rPr lang="it"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and </a:t>
            </a:r>
            <a:r>
              <a:rPr lang="it" sz="160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background:</a:t>
            </a: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0" y="4749900"/>
            <a:ext cx="9142800" cy="3936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"/>
          <p:cNvSpPr/>
          <p:nvPr/>
        </p:nvSpPr>
        <p:spPr>
          <a:xfrm>
            <a:off x="3768300" y="4799400"/>
            <a:ext cx="1607400" cy="2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1" name="Google Shape;301;p23"/>
          <p:cNvSpPr txBox="1">
            <a:spLocks noGrp="1"/>
          </p:cNvSpPr>
          <p:nvPr>
            <p:ph type="title" idx="4294967295"/>
          </p:nvPr>
        </p:nvSpPr>
        <p:spPr>
          <a:xfrm>
            <a:off x="410125" y="222375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SIGNAL SELECTION</a:t>
            </a:r>
            <a:endParaRPr/>
          </a:p>
        </p:txBody>
      </p:sp>
      <p:pic>
        <p:nvPicPr>
          <p:cNvPr id="302" name="Google Shape;302;p23" descr="MC_sideba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275" y="351988"/>
            <a:ext cx="2783687" cy="199877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3"/>
          <p:cNvSpPr txBox="1"/>
          <p:nvPr/>
        </p:nvSpPr>
        <p:spPr>
          <a:xfrm>
            <a:off x="957900" y="2386000"/>
            <a:ext cx="3614100" cy="14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Multivariate analysis: </a:t>
            </a:r>
            <a:endParaRPr b="1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-- Discriminating variables: 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χ</a:t>
            </a:r>
            <a:r>
              <a:rPr lang="it" baseline="30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fit to the vertex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 and proton kinematic variables</a:t>
            </a:r>
            <a:endParaRPr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</a:pPr>
            <a:r>
              <a:rPr lang="it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proton PID variables</a:t>
            </a:r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566475" y="3804700"/>
            <a:ext cx="78543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Selection:</a:t>
            </a:r>
            <a:r>
              <a:rPr lang="it"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cut on the response of the algorithm </a:t>
            </a: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→ </a:t>
            </a:r>
            <a:r>
              <a:rPr lang="it" sz="1600">
                <a:solidFill>
                  <a:srgbClr val="38761D"/>
                </a:solidFill>
                <a:latin typeface="Karla"/>
                <a:ea typeface="Karla"/>
                <a:cs typeface="Karla"/>
                <a:sym typeface="Karla"/>
              </a:rPr>
              <a:t>High purity </a:t>
            </a:r>
            <a:r>
              <a:rPr lang="it"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signal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5" name="Google Shape;3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047" y="2471488"/>
            <a:ext cx="2925754" cy="2157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23"/>
          <p:cNvCxnSpPr/>
          <p:nvPr/>
        </p:nvCxnSpPr>
        <p:spPr>
          <a:xfrm rot="10800000">
            <a:off x="7794550" y="3277975"/>
            <a:ext cx="0" cy="1098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Google Shape;307;p23"/>
          <p:cNvSpPr txBox="1">
            <a:spLocks noGrp="1"/>
          </p:cNvSpPr>
          <p:nvPr>
            <p:ph type="sldNum" idx="12"/>
          </p:nvPr>
        </p:nvSpPr>
        <p:spPr>
          <a:xfrm>
            <a:off x="85228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8</a:t>
            </a:r>
            <a:endParaRPr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676</Words>
  <Application>Microsoft Office PowerPoint</Application>
  <PresentationFormat>Presentazione su schermo (16:9)</PresentationFormat>
  <Paragraphs>186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Arial</vt:lpstr>
      <vt:lpstr>Roboto</vt:lpstr>
      <vt:lpstr>Verdana</vt:lpstr>
      <vt:lpstr>Pacifico</vt:lpstr>
      <vt:lpstr>Montserrat</vt:lpstr>
      <vt:lpstr>Karla</vt:lpstr>
      <vt:lpstr>Pinyon Script</vt:lpstr>
      <vt:lpstr>Calibri</vt:lpstr>
      <vt:lpstr>Nunito</vt:lpstr>
      <vt:lpstr>Open Sans</vt:lpstr>
      <vt:lpstr>Arvirargus template</vt:lpstr>
      <vt:lpstr>Search for exotic particles in LHCb </vt:lpstr>
      <vt:lpstr>Outline</vt:lpstr>
      <vt:lpstr>B0(s)➞J/ψpp̄ decays</vt:lpstr>
      <vt:lpstr>PENTAQUARK: AN UNEXPECTED DISCOVERY</vt:lpstr>
      <vt:lpstr>A PROMISING CANDIDATE FOR PENTAQUARK </vt:lpstr>
      <vt:lpstr>GLUEBALL: THEORETICAL PREDICTION</vt:lpstr>
      <vt:lpstr>THE EXPERIMENTAL SETUP: LHCb</vt:lpstr>
      <vt:lpstr>HISTORY OF THE DECAY: FROM 2011 TO DATE</vt:lpstr>
      <vt:lpstr>SIGNAL SELECTION</vt:lpstr>
      <vt:lpstr>AMPLITITUDE ANALYSIS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exotic particles in LHCb</dc:title>
  <dc:creator>Elisabetta</dc:creator>
  <cp:lastModifiedBy>zanzani</cp:lastModifiedBy>
  <cp:revision>7</cp:revision>
  <dcterms:modified xsi:type="dcterms:W3CDTF">2018-10-12T12:17:39Z</dcterms:modified>
</cp:coreProperties>
</file>